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97" r:id="rId2"/>
    <p:sldId id="277" r:id="rId3"/>
    <p:sldId id="339" r:id="rId4"/>
    <p:sldId id="340" r:id="rId5"/>
    <p:sldId id="315" r:id="rId6"/>
    <p:sldId id="316" r:id="rId7"/>
    <p:sldId id="317" r:id="rId8"/>
    <p:sldId id="318" r:id="rId9"/>
    <p:sldId id="319" r:id="rId10"/>
    <p:sldId id="320" r:id="rId11"/>
    <p:sldId id="321" r:id="rId12"/>
    <p:sldId id="338" r:id="rId13"/>
    <p:sldId id="336" r:id="rId14"/>
    <p:sldId id="322" r:id="rId15"/>
    <p:sldId id="333" r:id="rId16"/>
    <p:sldId id="312" r:id="rId17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139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9" autoAdjust="0"/>
    <p:restoredTop sz="95061" autoAdjust="0"/>
  </p:normalViewPr>
  <p:slideViewPr>
    <p:cSldViewPr>
      <p:cViewPr varScale="1">
        <p:scale>
          <a:sx n="108" d="100"/>
          <a:sy n="108" d="100"/>
        </p:scale>
        <p:origin x="688" y="184"/>
      </p:cViewPr>
      <p:guideLst>
        <p:guide orient="horz" pos="2160"/>
        <p:guide pos="1392"/>
      </p:guideLst>
    </p:cSldViewPr>
  </p:slideViewPr>
  <p:outlineViewPr>
    <p:cViewPr>
      <p:scale>
        <a:sx n="33" d="100"/>
        <a:sy n="33" d="100"/>
      </p:scale>
      <p:origin x="0" y="37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147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Geneva" pitchFamily="-112" charset="0"/>
                <a:cs typeface="Geneva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Geneva" pitchFamily="-112" charset="0"/>
                <a:cs typeface="Geneva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Geneva" pitchFamily="-112" charset="0"/>
                <a:cs typeface="Geneva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96450C4-5B76-6842-8F16-CF9D0403C6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67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Geneva" pitchFamily="-112" charset="0"/>
                <a:cs typeface="Geneva" pitchFamily="-112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Geneva" pitchFamily="-112" charset="0"/>
                <a:cs typeface="Geneva" pitchFamily="-112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Geneva" pitchFamily="-112" charset="0"/>
                <a:cs typeface="Geneva" pitchFamily="-112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23E0B54-2281-C54C-9EBC-529518BB40EA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8997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charset="0"/>
        <a:cs typeface="Geneva" pitchFamily="-112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Geneva" pitchFamily="-112" charset="0"/>
        <a:cs typeface="Geneva" pitchFamily="-112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Geneva" pitchFamily="-112" charset="0"/>
        <a:cs typeface="Geneva" pitchFamily="-112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Geneva" pitchFamily="-112" charset="0"/>
        <a:cs typeface="Geneva" pitchFamily="-112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Geneva" pitchFamily="-112" charset="0"/>
        <a:cs typeface="Geneva" pitchFamily="-112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3E8CE3-7E9F-BD4C-9074-686DF5FD9347}" type="slidenum">
              <a:rPr lang="de-DE"/>
              <a:pPr/>
              <a:t>1</a:t>
            </a:fld>
            <a:endParaRPr lang="de-DE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it where this simple, we wouldn’t be here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3E0B54-2281-C54C-9EBC-529518BB40EA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5056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self driving cars in 2010, IBM Watson plays Jeopardy in 2011, AlphaGo in 2016, </a:t>
            </a:r>
            <a:r>
              <a:rPr lang="en-US" dirty="0" err="1"/>
              <a:t>Tensorflow</a:t>
            </a:r>
            <a:r>
              <a:rPr lang="en-US" dirty="0"/>
              <a:t> 1.0 Feb. 2017, this work: largely done in 2014/1015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E0B54-2281-C54C-9EBC-529518BB40EA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8685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Precision: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3E0B54-2281-C54C-9EBC-529518BB40EA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7275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 flipV="1">
            <a:off x="1588" y="0"/>
            <a:ext cx="9144000" cy="28956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ea typeface="Geneva" pitchFamily="-65" charset="0"/>
              <a:cs typeface="Geneva" pitchFamily="-65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2895600"/>
            <a:ext cx="9144000" cy="3962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ea typeface="Geneva" pitchFamily="-65" charset="0"/>
              <a:cs typeface="Geneva" pitchFamily="-65" charset="0"/>
            </a:endParaRPr>
          </a:p>
        </p:txBody>
      </p:sp>
      <p:pic>
        <p:nvPicPr>
          <p:cNvPr id="6" name="Picture 10" descr="4c_logo_2006_mac_w.eps"/>
          <p:cNvPicPr>
            <a:picLocks noChangeAspect="1"/>
          </p:cNvPicPr>
          <p:nvPr userDrawn="1"/>
        </p:nvPicPr>
        <p:blipFill>
          <a:blip r:embed="rId2"/>
          <a:srcRect l="74150" t="2242"/>
          <a:stretch>
            <a:fillRect/>
          </a:stretch>
        </p:blipFill>
        <p:spPr bwMode="auto">
          <a:xfrm>
            <a:off x="-107950" y="0"/>
            <a:ext cx="3646488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4c_logo_2006_mac_w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24600" y="5410200"/>
            <a:ext cx="2112963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549275" y="2971800"/>
            <a:ext cx="6400800" cy="3048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Master subtitle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2284413"/>
            <a:ext cx="7772400" cy="6858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Title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150813"/>
            <a:ext cx="1603375" cy="304800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B4D0905-78CE-284F-9CE8-F678E5A1D849}" type="datetime1">
              <a:rPr lang="en-GB"/>
              <a:pPr/>
              <a:t>07/11/2019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FDB5BD-DCE7-EC45-A81D-F1807B06BDAE}" type="datetime1">
              <a:rPr lang="en-GB"/>
              <a:pPr/>
              <a:t>07/11/2019</a:t>
            </a:fld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431C23-0D2A-C740-A5C4-AFBA25A4C611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304800"/>
            <a:ext cx="2038350" cy="5265738"/>
          </a:xfrm>
        </p:spPr>
        <p:txBody>
          <a:bodyPr vert="eaVert"/>
          <a:lstStyle/>
          <a:p>
            <a:r>
              <a:rPr lang="de-DE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04800"/>
            <a:ext cx="5962650" cy="5265738"/>
          </a:xfrm>
        </p:spPr>
        <p:txBody>
          <a:bodyPr vert="eaVert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8875A8-FB2A-7D4B-A7EF-AF88CB988534}" type="datetime1">
              <a:rPr lang="en-GB"/>
              <a:pPr/>
              <a:t>07/11/2019</a:t>
            </a:fld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4B031E-C91E-A545-A2A2-F0F852E44229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EF6258-7163-3441-BD27-BB4F2174419E}" type="datetime1">
              <a:rPr lang="en-GB"/>
              <a:pPr/>
              <a:t>07/11/2019</a:t>
            </a:fld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C1B192-7FFB-B44C-8AE4-17609427A3C4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6CC2FC-230C-D345-91BE-DE7F9BAB845E}" type="datetime1">
              <a:rPr lang="en-GB"/>
              <a:pPr/>
              <a:t>07/11/2019</a:t>
            </a:fld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F26A66-2356-8242-A290-2AC5BC5BAAFA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19200"/>
            <a:ext cx="40005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19200"/>
            <a:ext cx="40005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2B10F8-5CC8-D84A-B345-575B700FEB6B}" type="datetime1">
              <a:rPr lang="en-GB"/>
              <a:pPr/>
              <a:t>07/11/2019</a:t>
            </a:fld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5250CE-9576-8B43-83A5-C183AB4E16A5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0899C9-8FEF-8642-8620-6FCA42CADCC0}" type="datetime1">
              <a:rPr lang="en-GB"/>
              <a:pPr/>
              <a:t>07/11/2019</a:t>
            </a:fld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DF1718-8E68-8E4A-B005-2611448BBE9C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F3FB73-8B52-C84C-B22A-3FA004BFD516}" type="datetime1">
              <a:rPr lang="en-GB"/>
              <a:pPr/>
              <a:t>07/11/2019</a:t>
            </a:fld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A9839B-04AF-174D-BC12-03A3AB7E0A04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BD2388-DB7B-2643-A288-983C785DBD96}" type="datetime1">
              <a:rPr lang="en-GB"/>
              <a:pPr/>
              <a:t>07/11/2019</a:t>
            </a:fld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12FF88-DF4A-7A45-A6FF-79847E2996CC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E6D1B8-D2BE-2D44-A74F-51993DAA7F9B}" type="datetime1">
              <a:rPr lang="en-GB"/>
              <a:pPr/>
              <a:t>07/11/2019</a:t>
            </a:fld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D9E145-B1C8-7E4B-A4F9-D009E110B78F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ED6BE8-4AD9-2E42-9688-053119DE9F08}" type="datetime1">
              <a:rPr lang="en-GB"/>
              <a:pPr/>
              <a:t>07/11/2019</a:t>
            </a:fld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AED0D8-463A-5A4B-8F2C-12B5E26AB51C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ChangeArrowheads="1"/>
          </p:cNvSpPr>
          <p:nvPr/>
        </p:nvSpPr>
        <p:spPr bwMode="auto">
          <a:xfrm flipH="1">
            <a:off x="0" y="6172200"/>
            <a:ext cx="9144000" cy="6858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ea typeface="Geneva" pitchFamily="-65" charset="0"/>
              <a:cs typeface="Geneva" pitchFamily="-65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04800"/>
            <a:ext cx="815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 title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00563" y="6308725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latin typeface="Arial" charset="0"/>
                <a:ea typeface="Geneva" pitchFamily="-112" charset="0"/>
                <a:cs typeface="Geneva" pitchFamily="-112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219200"/>
            <a:ext cx="81534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First level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692275" y="6308725"/>
            <a:ext cx="1676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295EBE69-0D16-0C48-AB9D-7A42FE431258}" type="datetime1">
              <a:rPr lang="en-GB"/>
              <a:pPr/>
              <a:t>07/11/2019</a:t>
            </a:fld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" y="6375400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B2568ED3-796E-BD4C-BE2B-6104B35284CD}" type="slidenum">
              <a:rPr lang="de-DE"/>
              <a:pPr/>
              <a:t>‹#›</a:t>
            </a:fld>
            <a:endParaRPr lang="de-DE"/>
          </a:p>
        </p:txBody>
      </p:sp>
      <p:pic>
        <p:nvPicPr>
          <p:cNvPr id="1032" name="Picture 2" descr="4c_logo_2006_mac_w.eps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7488238" y="6264275"/>
            <a:ext cx="119062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ＭＳ Ｐゴシック" charset="0"/>
          <a:cs typeface="Geneva" pitchFamily="-11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ＭＳ Ｐゴシック" charset="0"/>
          <a:cs typeface="Geneva" pitchFamily="-11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ＭＳ Ｐゴシック" charset="0"/>
          <a:cs typeface="Geneva" pitchFamily="-11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ＭＳ Ｐゴシック" charset="0"/>
          <a:cs typeface="Geneva" pitchFamily="-11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Times" pitchFamily="-65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Times" pitchFamily="-65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Times" pitchFamily="-65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Times" pitchFamily="-65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4.wdp"/><Relationship Id="rId18" Type="http://schemas.openxmlformats.org/officeDocument/2006/relationships/image" Target="../media/image24.png"/><Relationship Id="rId3" Type="http://schemas.openxmlformats.org/officeDocument/2006/relationships/image" Target="../media/image16.png"/><Relationship Id="rId21" Type="http://schemas.openxmlformats.org/officeDocument/2006/relationships/image" Target="../media/image27.png"/><Relationship Id="rId7" Type="http://schemas.microsoft.com/office/2007/relationships/hdphoto" Target="../media/hdphoto1.wdp"/><Relationship Id="rId12" Type="http://schemas.openxmlformats.org/officeDocument/2006/relationships/image" Target="../media/image21.png"/><Relationship Id="rId17" Type="http://schemas.microsoft.com/office/2007/relationships/hdphoto" Target="../media/hdphoto6.wdp"/><Relationship Id="rId2" Type="http://schemas.openxmlformats.org/officeDocument/2006/relationships/image" Target="../media/image15.png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openxmlformats.org/officeDocument/2006/relationships/image" Target="../media/image9.png"/><Relationship Id="rId15" Type="http://schemas.microsoft.com/office/2007/relationships/hdphoto" Target="../media/hdphoto5.wdp"/><Relationship Id="rId10" Type="http://schemas.openxmlformats.org/officeDocument/2006/relationships/image" Target="../media/image20.png"/><Relationship Id="rId19" Type="http://schemas.openxmlformats.org/officeDocument/2006/relationships/image" Target="../media/image25.png"/><Relationship Id="rId4" Type="http://schemas.openxmlformats.org/officeDocument/2006/relationships/image" Target="../media/image17.png"/><Relationship Id="rId9" Type="http://schemas.microsoft.com/office/2007/relationships/hdphoto" Target="../media/hdphoto2.wdp"/><Relationship Id="rId14" Type="http://schemas.openxmlformats.org/officeDocument/2006/relationships/image" Target="../media/image22.png"/><Relationship Id="rId2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3.png"/><Relationship Id="rId18" Type="http://schemas.openxmlformats.org/officeDocument/2006/relationships/image" Target="../media/image3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microsoft.com/office/2007/relationships/hdphoto" Target="../media/hdphoto11.wdp"/><Relationship Id="rId17" Type="http://schemas.openxmlformats.org/officeDocument/2006/relationships/image" Target="../media/image30.png"/><Relationship Id="rId2" Type="http://schemas.openxmlformats.org/officeDocument/2006/relationships/image" Target="../media/image9.png"/><Relationship Id="rId16" Type="http://schemas.openxmlformats.org/officeDocument/2006/relationships/image" Target="../media/image3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microsoft.com/office/2007/relationships/hdphoto" Target="../media/hdphoto10.wdp"/><Relationship Id="rId19" Type="http://schemas.openxmlformats.org/officeDocument/2006/relationships/image" Target="../media/image32.png"/><Relationship Id="rId4" Type="http://schemas.microsoft.com/office/2007/relationships/hdphoto" Target="../media/hdphoto7.wdp"/><Relationship Id="rId9" Type="http://schemas.openxmlformats.org/officeDocument/2006/relationships/image" Target="../media/image21.png"/><Relationship Id="rId1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5.wdp"/><Relationship Id="rId18" Type="http://schemas.openxmlformats.org/officeDocument/2006/relationships/image" Target="../media/image26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image" Target="../media/image15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21.png"/><Relationship Id="rId19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microsoft.com/office/2007/relationships/hdphoto" Target="../media/hdphoto3.wdp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2336304"/>
            <a:ext cx="7772400" cy="685800"/>
          </a:xfrm>
          <a:noFill/>
        </p:spPr>
        <p:txBody>
          <a:bodyPr/>
          <a:lstStyle/>
          <a:p>
            <a:r>
              <a:rPr lang="en-US" b="1" dirty="0"/>
              <a:t>Machine learning applications for Small Angle X-ray Scattering data collection and analysis at EMBL-Hamburg</a:t>
            </a:r>
            <a:endParaRPr lang="de-DE" b="1" dirty="0"/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49274" y="3988296"/>
            <a:ext cx="7551118" cy="664840"/>
          </a:xfrm>
          <a:noFill/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65" charset="-128"/>
              </a:rPr>
              <a:t>D. Franke, C.M. Jeffries, </a:t>
            </a:r>
            <a:r>
              <a:rPr lang="de-DE" dirty="0"/>
              <a:t>D. </a:t>
            </a:r>
            <a:r>
              <a:rPr lang="de-DE" dirty="0" err="1"/>
              <a:t>Molodenskiy</a:t>
            </a:r>
            <a:r>
              <a:rPr lang="de-DE" dirty="0"/>
              <a:t>,</a:t>
            </a:r>
            <a:br>
              <a:rPr lang="de-DE" dirty="0"/>
            </a:br>
            <a:r>
              <a:rPr lang="de-DE" dirty="0"/>
              <a:t>A.G. </a:t>
            </a:r>
            <a:r>
              <a:rPr lang="de-DE" dirty="0" err="1"/>
              <a:t>Kikhney</a:t>
            </a:r>
            <a:r>
              <a:rPr lang="de-DE" dirty="0"/>
              <a:t>, D.I. </a:t>
            </a:r>
            <a:r>
              <a:rPr lang="de-DE" dirty="0" err="1"/>
              <a:t>Svergun</a:t>
            </a:r>
            <a:endParaRPr lang="en-US" dirty="0">
              <a:ea typeface="ＭＳ Ｐゴシック" pitchFamily="-65" charset="-128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to the PDB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1B192-7FFB-B44C-8AE4-17609427A3C4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7" name="Picture 6" descr="pdb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t="6665" r="8346" b="3096"/>
          <a:stretch/>
        </p:blipFill>
        <p:spPr>
          <a:xfrm>
            <a:off x="481484" y="908720"/>
            <a:ext cx="6610796" cy="51845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5000" t="17000" b="27800"/>
          <a:stretch/>
        </p:blipFill>
        <p:spPr>
          <a:xfrm>
            <a:off x="1043608" y="1988840"/>
            <a:ext cx="2119801" cy="1800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124744"/>
            <a:ext cx="3091753" cy="876052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>
            <a:off x="1475656" y="3501008"/>
            <a:ext cx="936104" cy="13681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251520" y="2132856"/>
            <a:ext cx="783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2MII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636629"/>
              </p:ext>
            </p:extLst>
          </p:nvPr>
        </p:nvGraphicFramePr>
        <p:xfrm>
          <a:off x="7765032" y="980728"/>
          <a:ext cx="1199456" cy="412165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1994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6842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#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842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842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85.904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842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3.413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842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4.266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842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6842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25.442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6842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6842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551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6842">
                <a:tc>
                  <a:txBody>
                    <a:bodyPr/>
                    <a:lstStyle/>
                    <a:p>
                      <a:pPr algn="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119.740*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9" name="Picture 18" descr="compact-hollow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620" y="3241541"/>
            <a:ext cx="521843" cy="537845"/>
          </a:xfrm>
          <a:prstGeom prst="rect">
            <a:avLst/>
          </a:prstGeom>
        </p:spPr>
      </p:pic>
      <p:pic>
        <p:nvPicPr>
          <p:cNvPr id="20" name="Picture 19" descr="compact.p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620" y="1636285"/>
            <a:ext cx="521843" cy="537845"/>
          </a:xfrm>
          <a:prstGeom prst="rect">
            <a:avLst/>
          </a:prstGeom>
        </p:spPr>
      </p:pic>
      <p:pic>
        <p:nvPicPr>
          <p:cNvPr id="21" name="Picture 20" descr="extended.p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620" y="2037599"/>
            <a:ext cx="521843" cy="537845"/>
          </a:xfrm>
          <a:prstGeom prst="rect">
            <a:avLst/>
          </a:prstGeom>
        </p:spPr>
      </p:pic>
      <p:pic>
        <p:nvPicPr>
          <p:cNvPr id="22" name="Picture 21" descr="flat.pn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620" y="2438913"/>
            <a:ext cx="521843" cy="537845"/>
          </a:xfrm>
          <a:prstGeom prst="rect">
            <a:avLst/>
          </a:prstGeom>
        </p:spPr>
      </p:pic>
      <p:pic>
        <p:nvPicPr>
          <p:cNvPr id="23" name="Picture 22" descr="random-chain.png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731" y="4044172"/>
            <a:ext cx="523621" cy="536956"/>
          </a:xfrm>
          <a:prstGeom prst="rect">
            <a:avLst/>
          </a:prstGeom>
        </p:spPr>
      </p:pic>
      <p:pic>
        <p:nvPicPr>
          <p:cNvPr id="24" name="Picture 23" descr="ring.png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620" y="2840227"/>
            <a:ext cx="521843" cy="537845"/>
          </a:xfrm>
          <a:prstGeom prst="rect">
            <a:avLst/>
          </a:prstGeom>
        </p:spPr>
      </p:pic>
      <p:pic>
        <p:nvPicPr>
          <p:cNvPr id="25" name="Picture 24" descr="hollow-sphere.png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620" y="3642855"/>
            <a:ext cx="521843" cy="53784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300623" y="1311151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168521" y="4720084"/>
            <a:ext cx="672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Total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75040" y="188640"/>
            <a:ext cx="2433464" cy="667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24128" y="1700808"/>
            <a:ext cx="1080000" cy="108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6136" y="1268760"/>
            <a:ext cx="903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3A68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83968" y="4365104"/>
            <a:ext cx="1080000" cy="108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20072" y="4509120"/>
            <a:ext cx="1043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3H3W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11880" y="5013176"/>
            <a:ext cx="1080000" cy="108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03648" y="5445224"/>
            <a:ext cx="903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1V18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08024" y="1874441"/>
            <a:ext cx="1080000" cy="108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80032" y="1412776"/>
            <a:ext cx="937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12AS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3361" y="6309320"/>
            <a:ext cx="6775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* CRYSOL; minimum 50 amino acids, no nucleotides, connected </a:t>
            </a:r>
          </a:p>
        </p:txBody>
      </p:sp>
    </p:spTree>
    <p:extLst>
      <p:ext uri="{BB962C8B-B14F-4D97-AF65-F5344CB8AC3E}">
        <p14:creationId xmlns:p14="http://schemas.microsoft.com/office/powerpoint/2010/main" val="247704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  <p:bldP spid="8" grpId="0"/>
      <p:bldP spid="12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to Experimental Data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1B192-7FFB-B44C-8AE4-17609427A3C4}" type="slidenum">
              <a:rPr lang="de-DE" smtClean="0"/>
              <a:pPr/>
              <a:t>11</a:t>
            </a:fld>
            <a:endParaRPr lang="de-DE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848804"/>
              </p:ext>
            </p:extLst>
          </p:nvPr>
        </p:nvGraphicFramePr>
        <p:xfrm>
          <a:off x="7164288" y="1844824"/>
          <a:ext cx="1199456" cy="412165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1994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6842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#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842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8</a:t>
                      </a:r>
                      <a:r>
                        <a:rPr lang="en-US" b="0" baseline="300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842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842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842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842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6842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6842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6842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6842">
                <a:tc>
                  <a:txBody>
                    <a:bodyPr/>
                    <a:lstStyle/>
                    <a:p>
                      <a:pPr algn="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7" name="Picture 6" descr="compact-holl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173" y="4105637"/>
            <a:ext cx="521843" cy="537845"/>
          </a:xfrm>
          <a:prstGeom prst="rect">
            <a:avLst/>
          </a:prstGeom>
        </p:spPr>
      </p:pic>
      <p:pic>
        <p:nvPicPr>
          <p:cNvPr id="8" name="Picture 7" descr="compact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173" y="2500381"/>
            <a:ext cx="521843" cy="537845"/>
          </a:xfrm>
          <a:prstGeom prst="rect">
            <a:avLst/>
          </a:prstGeom>
        </p:spPr>
      </p:pic>
      <p:pic>
        <p:nvPicPr>
          <p:cNvPr id="9" name="Picture 8" descr="extended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173" y="2901695"/>
            <a:ext cx="521843" cy="537845"/>
          </a:xfrm>
          <a:prstGeom prst="rect">
            <a:avLst/>
          </a:prstGeom>
        </p:spPr>
      </p:pic>
      <p:pic>
        <p:nvPicPr>
          <p:cNvPr id="10" name="Picture 9" descr="flat.p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173" y="3303009"/>
            <a:ext cx="521843" cy="537845"/>
          </a:xfrm>
          <a:prstGeom prst="rect">
            <a:avLst/>
          </a:prstGeom>
        </p:spPr>
      </p:pic>
      <p:pic>
        <p:nvPicPr>
          <p:cNvPr id="11" name="Picture 10" descr="random-chain.pn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284" y="4908268"/>
            <a:ext cx="523621" cy="536956"/>
          </a:xfrm>
          <a:prstGeom prst="rect">
            <a:avLst/>
          </a:prstGeom>
        </p:spPr>
      </p:pic>
      <p:pic>
        <p:nvPicPr>
          <p:cNvPr id="12" name="Picture 11" descr="ring.png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173" y="3704323"/>
            <a:ext cx="521843" cy="537845"/>
          </a:xfrm>
          <a:prstGeom prst="rect">
            <a:avLst/>
          </a:prstGeom>
        </p:spPr>
      </p:pic>
      <p:pic>
        <p:nvPicPr>
          <p:cNvPr id="13" name="Picture 12" descr="hollow-sphere.png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173" y="4506951"/>
            <a:ext cx="521843" cy="5378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984176" y="2175247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2074" y="5584180"/>
            <a:ext cx="672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Total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1600" y="6309320"/>
            <a:ext cx="5466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* not shown: wrong file format: 2; insufficient data: 6</a:t>
            </a:r>
          </a:p>
        </p:txBody>
      </p:sp>
      <p:pic>
        <p:nvPicPr>
          <p:cNvPr id="19" name="Picture 18" descr="sasbdb.pn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" t="5721" r="4588" b="2454"/>
          <a:stretch/>
        </p:blipFill>
        <p:spPr>
          <a:xfrm>
            <a:off x="251520" y="1052736"/>
            <a:ext cx="6424779" cy="48965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72200" y="1018368"/>
            <a:ext cx="2505968" cy="7631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592" y="3717032"/>
            <a:ext cx="1570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SASDA37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7"/>
          <a:srcRect t="37709" b="40000"/>
          <a:stretch/>
        </p:blipFill>
        <p:spPr>
          <a:xfrm rot="18830926">
            <a:off x="1124122" y="4173602"/>
            <a:ext cx="2223344" cy="3717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8"/>
          <a:srcRect l="9218" r="9688"/>
          <a:stretch/>
        </p:blipFill>
        <p:spPr>
          <a:xfrm>
            <a:off x="5199722" y="2924944"/>
            <a:ext cx="1090021" cy="100811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911690" y="2420888"/>
            <a:ext cx="1604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SASDAB6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9"/>
          <a:srcRect l="7970" t="22500" r="7343" b="15417"/>
          <a:stretch/>
        </p:blipFill>
        <p:spPr>
          <a:xfrm>
            <a:off x="2590500" y="2060848"/>
            <a:ext cx="1765476" cy="97068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627784" y="1628800"/>
            <a:ext cx="1570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SASDA27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0"/>
          <a:srcRect t="12944" b="5974"/>
          <a:stretch/>
        </p:blipFill>
        <p:spPr>
          <a:xfrm>
            <a:off x="3758704" y="4509120"/>
            <a:ext cx="1327695" cy="80739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635896" y="4077072"/>
            <a:ext cx="1604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SASDAB5</a:t>
            </a:r>
          </a:p>
        </p:txBody>
      </p:sp>
    </p:spTree>
    <p:extLst>
      <p:ext uri="{BB962C8B-B14F-4D97-AF65-F5344CB8AC3E}">
        <p14:creationId xmlns:p14="http://schemas.microsoft.com/office/powerpoint/2010/main" val="105195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2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PDB as Data Source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1B192-7FFB-B44C-8AE4-17609427A3C4}" type="slidenum">
              <a:rPr lang="de-DE" smtClean="0"/>
              <a:pPr/>
              <a:t>12</a:t>
            </a:fld>
            <a:endParaRPr lang="de-DE"/>
          </a:p>
        </p:txBody>
      </p:sp>
      <p:pic>
        <p:nvPicPr>
          <p:cNvPr id="7" name="Picture 6" descr="pdb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t="6665" r="8346" b="3096"/>
          <a:stretch/>
        </p:blipFill>
        <p:spPr>
          <a:xfrm>
            <a:off x="481484" y="908720"/>
            <a:ext cx="6610796" cy="5184576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7765032" y="980728"/>
          <a:ext cx="1199456" cy="412165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1994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6842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#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842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842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85.904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842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3.413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842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4.266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842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6842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25.442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6842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6842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551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6842">
                <a:tc>
                  <a:txBody>
                    <a:bodyPr/>
                    <a:lstStyle/>
                    <a:p>
                      <a:pPr algn="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119.740*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9" name="Picture 18" descr="compact-hollo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620" y="3241541"/>
            <a:ext cx="521843" cy="537845"/>
          </a:xfrm>
          <a:prstGeom prst="rect">
            <a:avLst/>
          </a:prstGeom>
        </p:spPr>
      </p:pic>
      <p:pic>
        <p:nvPicPr>
          <p:cNvPr id="20" name="Picture 19" descr="compact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620" y="1636285"/>
            <a:ext cx="521843" cy="537845"/>
          </a:xfrm>
          <a:prstGeom prst="rect">
            <a:avLst/>
          </a:prstGeom>
        </p:spPr>
      </p:pic>
      <p:pic>
        <p:nvPicPr>
          <p:cNvPr id="21" name="Picture 20" descr="extended.p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620" y="2037599"/>
            <a:ext cx="521843" cy="537845"/>
          </a:xfrm>
          <a:prstGeom prst="rect">
            <a:avLst/>
          </a:prstGeom>
        </p:spPr>
      </p:pic>
      <p:pic>
        <p:nvPicPr>
          <p:cNvPr id="22" name="Picture 21" descr="flat.p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620" y="2438913"/>
            <a:ext cx="521843" cy="537845"/>
          </a:xfrm>
          <a:prstGeom prst="rect">
            <a:avLst/>
          </a:prstGeom>
        </p:spPr>
      </p:pic>
      <p:pic>
        <p:nvPicPr>
          <p:cNvPr id="23" name="Picture 22" descr="random-chain.pn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731" y="4044172"/>
            <a:ext cx="523621" cy="536956"/>
          </a:xfrm>
          <a:prstGeom prst="rect">
            <a:avLst/>
          </a:prstGeom>
        </p:spPr>
      </p:pic>
      <p:pic>
        <p:nvPicPr>
          <p:cNvPr id="24" name="Picture 23" descr="ring.png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620" y="2840227"/>
            <a:ext cx="521843" cy="537845"/>
          </a:xfrm>
          <a:prstGeom prst="rect">
            <a:avLst/>
          </a:prstGeom>
        </p:spPr>
      </p:pic>
      <p:pic>
        <p:nvPicPr>
          <p:cNvPr id="25" name="Picture 24" descr="hollow-sphere.png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620" y="3642855"/>
            <a:ext cx="521843" cy="53784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300623" y="1311151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168521" y="4720084"/>
            <a:ext cx="672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Total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75040" y="188640"/>
            <a:ext cx="2433464" cy="667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24128" y="1700808"/>
            <a:ext cx="1080000" cy="108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6136" y="1268760"/>
            <a:ext cx="903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3A68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83968" y="4365104"/>
            <a:ext cx="1080000" cy="108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20072" y="4509120"/>
            <a:ext cx="1043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3H3W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11880" y="5013176"/>
            <a:ext cx="1080000" cy="108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03648" y="5445224"/>
            <a:ext cx="903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1V18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08024" y="1874441"/>
            <a:ext cx="1080000" cy="108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80032" y="1412776"/>
            <a:ext cx="937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12AS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3361" y="6309320"/>
            <a:ext cx="6775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* CRYSOL; minimum 50 amino acids, no nucleotides, connected </a:t>
            </a:r>
          </a:p>
        </p:txBody>
      </p:sp>
    </p:spTree>
    <p:extLst>
      <p:ext uri="{BB962C8B-B14F-4D97-AF65-F5344CB8AC3E}">
        <p14:creationId xmlns:p14="http://schemas.microsoft.com/office/powerpoint/2010/main" val="800060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1FCDA-2E0F-1145-95B2-DEF02D0CF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of Weighted </a:t>
            </a:r>
            <a:r>
              <a:rPr lang="en-US" dirty="0" err="1"/>
              <a:t>kNN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9A258A6-2688-3B40-8A1B-2150185E4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1945" b="50960"/>
          <a:stretch/>
        </p:blipFill>
        <p:spPr>
          <a:xfrm>
            <a:off x="86753" y="1268760"/>
            <a:ext cx="4319588" cy="44081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5BDCC4-974D-0246-80F9-7DA9B2ADA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1B192-7FFB-B44C-8AE4-17609427A3C4}" type="slidenum">
              <a:rPr lang="de-DE" smtClean="0"/>
              <a:pPr/>
              <a:t>13</a:t>
            </a:fld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6F08A4-4685-CE44-9625-E34FED06B5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211" r="51211"/>
          <a:stretch/>
        </p:blipFill>
        <p:spPr>
          <a:xfrm>
            <a:off x="4283968" y="1628800"/>
            <a:ext cx="432048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66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Availability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323528" y="1124744"/>
            <a:ext cx="8496944" cy="504056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Included as DATCLASS in ATSAS-3.0.0 (Franke et al., 2017).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1B192-7FFB-B44C-8AE4-17609427A3C4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3" name="Rectangle 2"/>
          <p:cNvSpPr/>
          <p:nvPr/>
        </p:nvSpPr>
        <p:spPr>
          <a:xfrm>
            <a:off x="323528" y="6288112"/>
            <a:ext cx="7128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chemeClr val="bg1"/>
                </a:solidFill>
              </a:rPr>
              <a:t>https://</a:t>
            </a:r>
            <a:r>
              <a:rPr lang="en-US" sz="2000" dirty="0" err="1">
                <a:solidFill>
                  <a:schemeClr val="bg1"/>
                </a:solidFill>
              </a:rPr>
              <a:t>www.embl-hamburg.de</a:t>
            </a:r>
            <a:r>
              <a:rPr lang="en-US" sz="2000" dirty="0">
                <a:solidFill>
                  <a:schemeClr val="bg1"/>
                </a:solidFill>
              </a:rPr>
              <a:t>/</a:t>
            </a:r>
            <a:r>
              <a:rPr lang="en-US" sz="2000" dirty="0" err="1">
                <a:solidFill>
                  <a:schemeClr val="bg1"/>
                </a:solidFill>
              </a:rPr>
              <a:t>biosaxs</a:t>
            </a:r>
            <a:r>
              <a:rPr lang="en-US" sz="2000" dirty="0">
                <a:solidFill>
                  <a:schemeClr val="bg1"/>
                </a:solidFill>
              </a:rPr>
              <a:t>/</a:t>
            </a:r>
            <a:r>
              <a:rPr lang="en-US" sz="2000" dirty="0" err="1">
                <a:solidFill>
                  <a:schemeClr val="bg1"/>
                </a:solidFill>
              </a:rPr>
              <a:t>software.html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9825" y="5241394"/>
            <a:ext cx="53324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Included in automated data analysis pipeline</a:t>
            </a:r>
            <a:br>
              <a:rPr lang="en-US" sz="2000" dirty="0"/>
            </a:br>
            <a:r>
              <a:rPr lang="en-US" sz="2000" dirty="0"/>
              <a:t>SASFLOW at </a:t>
            </a:r>
            <a:r>
              <a:rPr lang="en-US" sz="2000" dirty="0" err="1"/>
              <a:t>BioSAXS</a:t>
            </a:r>
            <a:r>
              <a:rPr lang="en-US" sz="2000" dirty="0"/>
              <a:t> beamline P12.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7" y="1764916"/>
            <a:ext cx="9026017" cy="32067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2915816" y="2204864"/>
            <a:ext cx="936104" cy="2766752"/>
          </a:xfrm>
          <a:prstGeom prst="rect">
            <a:avLst/>
          </a:prstGeom>
          <a:noFill/>
          <a:ln w="38100" cap="flat" cmpd="sng" algn="ctr">
            <a:solidFill>
              <a:schemeClr val="accent2">
                <a:alpha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01313" y="3140968"/>
            <a:ext cx="1506391" cy="1917936"/>
          </a:xfrm>
          <a:prstGeom prst="rect">
            <a:avLst/>
          </a:prstGeom>
          <a:solidFill>
            <a:schemeClr val="bg1">
              <a:alpha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51028B-232A-D244-8571-793C1FE94EF2}"/>
              </a:ext>
            </a:extLst>
          </p:cNvPr>
          <p:cNvSpPr/>
          <p:nvPr/>
        </p:nvSpPr>
        <p:spPr bwMode="auto">
          <a:xfrm>
            <a:off x="7740352" y="2204864"/>
            <a:ext cx="216024" cy="2766752"/>
          </a:xfrm>
          <a:prstGeom prst="rect">
            <a:avLst/>
          </a:prstGeom>
          <a:noFill/>
          <a:ln w="38100" cap="flat" cmpd="sng" algn="ctr">
            <a:solidFill>
              <a:schemeClr val="accent2">
                <a:alpha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653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1BA05-465C-4649-A87E-97923E6C1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6AB6943-736D-A341-98F4-022E9E7FC5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5936" y="160389"/>
            <a:ext cx="4320480" cy="596023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70C3C3-B2D4-A349-BFB8-65E197D8C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1B192-7FFB-B44C-8AE4-17609427A3C4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06EE60-E37A-E943-B723-F92F33D9C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318" y="1268760"/>
            <a:ext cx="1333500" cy="177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728D87-3683-7740-8F6E-0B99B4F4B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318" y="3637607"/>
            <a:ext cx="1333500" cy="177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3942167-ED37-1649-80D6-8034917913C2}"/>
              </a:ext>
            </a:extLst>
          </p:cNvPr>
          <p:cNvSpPr/>
          <p:nvPr/>
        </p:nvSpPr>
        <p:spPr>
          <a:xfrm>
            <a:off x="323528" y="6288112"/>
            <a:ext cx="7128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chemeClr val="bg1"/>
                </a:solidFill>
              </a:rPr>
              <a:t>https://</a:t>
            </a:r>
            <a:r>
              <a:rPr lang="en-US" sz="2000" dirty="0" err="1">
                <a:solidFill>
                  <a:schemeClr val="bg1"/>
                </a:solidFill>
              </a:rPr>
              <a:t>dara.embl-hamburg.de</a:t>
            </a:r>
            <a:r>
              <a:rPr lang="en-US" sz="2000" dirty="0">
                <a:solidFill>
                  <a:schemeClr val="bg1"/>
                </a:solidFill>
              </a:rPr>
              <a:t>/</a:t>
            </a:r>
            <a:r>
              <a:rPr lang="en-US" sz="2000" dirty="0" err="1">
                <a:solidFill>
                  <a:schemeClr val="bg1"/>
                </a:solidFill>
              </a:rPr>
              <a:t>gnnom.php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49AA0E-4721-BC43-9BD4-2957F1D5D185}"/>
              </a:ext>
            </a:extLst>
          </p:cNvPr>
          <p:cNvSpPr txBox="1"/>
          <p:nvPr/>
        </p:nvSpPr>
        <p:spPr>
          <a:xfrm>
            <a:off x="1286972" y="5415607"/>
            <a:ext cx="164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 </a:t>
            </a:r>
            <a:r>
              <a:rPr lang="en-US" dirty="0" err="1"/>
              <a:t>Kikhney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C6D1A1-24FA-8540-A4B5-12DFF75FE244}"/>
              </a:ext>
            </a:extLst>
          </p:cNvPr>
          <p:cNvSpPr txBox="1"/>
          <p:nvPr/>
        </p:nvSpPr>
        <p:spPr>
          <a:xfrm>
            <a:off x="755576" y="3111351"/>
            <a:ext cx="2702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Dima </a:t>
            </a:r>
            <a:r>
              <a:rPr lang="en-US" dirty="0" err="1"/>
              <a:t>Molodenskiy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605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1B192-7FFB-B44C-8AE4-17609427A3C4}" type="slidenum">
              <a:rPr lang="de-DE" smtClean="0"/>
              <a:pPr/>
              <a:t>16</a:t>
            </a:fld>
            <a:endParaRPr lang="de-DE"/>
          </a:p>
        </p:txBody>
      </p:sp>
      <p:pic>
        <p:nvPicPr>
          <p:cNvPr id="8" name="Picture 7" descr="BioStruct_rgb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21822" b="24384"/>
          <a:stretch>
            <a:fillRect/>
          </a:stretch>
        </p:blipFill>
        <p:spPr>
          <a:xfrm>
            <a:off x="1907704" y="5141620"/>
            <a:ext cx="1898686" cy="464528"/>
          </a:xfrm>
          <a:prstGeom prst="rect">
            <a:avLst/>
          </a:prstGeom>
        </p:spPr>
      </p:pic>
      <p:pic>
        <p:nvPicPr>
          <p:cNvPr id="9" name="Picture 8" descr="BioSCAT_Logo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920876"/>
            <a:ext cx="1761295" cy="9060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8E3179-7900-6D41-BC7B-6722B9790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771" y="1212862"/>
            <a:ext cx="5832648" cy="344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Angle X-Ray Scattering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1B192-7FFB-B44C-8AE4-17609427A3C4}" type="slidenum">
              <a:rPr lang="de-DE" smtClean="0"/>
              <a:pPr/>
              <a:t>2</a:t>
            </a:fld>
            <a:endParaRPr lang="de-DE"/>
          </a:p>
        </p:txBody>
      </p:sp>
      <p:pic>
        <p:nvPicPr>
          <p:cNvPr id="6" name="Picture 5" descr="fig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470098"/>
            <a:ext cx="8604448" cy="43351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31840" y="6309320"/>
            <a:ext cx="2352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SASBDB: SASDAM5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E4CD40-C608-924E-A3ED-614101164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440603"/>
            <a:ext cx="2505968" cy="76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74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964FD-081E-C240-A555-8DBB9E286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Parameters of Interest for Biological SAXS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53B11-27AA-894D-971C-E7139532A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Radius of Gyration (</a:t>
            </a:r>
            <a:r>
              <a:rPr lang="en-US" i="1" dirty="0" err="1"/>
              <a:t>R</a:t>
            </a:r>
            <a:r>
              <a:rPr lang="en-US" baseline="-25000" dirty="0" err="1"/>
              <a:t>g</a:t>
            </a:r>
            <a:r>
              <a:rPr lang="en-US" dirty="0"/>
              <a:t>)</a:t>
            </a:r>
          </a:p>
          <a:p>
            <a:r>
              <a:rPr lang="en-US" dirty="0"/>
              <a:t>Maximum extent/dimension (</a:t>
            </a:r>
            <a:r>
              <a:rPr lang="en-US" i="1" dirty="0" err="1"/>
              <a:t>D</a:t>
            </a:r>
            <a:r>
              <a:rPr lang="en-US" baseline="-25000" dirty="0" err="1"/>
              <a:t>max</a:t>
            </a:r>
            <a:r>
              <a:rPr lang="en-US" dirty="0"/>
              <a:t>)</a:t>
            </a:r>
          </a:p>
          <a:p>
            <a:r>
              <a:rPr lang="en-US" dirty="0"/>
              <a:t>Molecular Weight (</a:t>
            </a:r>
            <a:r>
              <a:rPr lang="en-US" i="1" dirty="0"/>
              <a:t>MW</a:t>
            </a:r>
            <a:r>
              <a:rPr lang="en-US" dirty="0"/>
              <a:t>) and oligomeric state</a:t>
            </a:r>
          </a:p>
          <a:p>
            <a:r>
              <a:rPr lang="en-US" dirty="0"/>
              <a:t>Rough shape</a:t>
            </a:r>
          </a:p>
          <a:p>
            <a:r>
              <a:rPr lang="en-US" dirty="0"/>
              <a:t>… and more …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Analysis methods exist, but are involved and can be intimidating for novice users, mistakes are easily made</a:t>
            </a:r>
          </a:p>
          <a:p>
            <a:r>
              <a:rPr lang="en-US" dirty="0"/>
              <a:t>Experts are able to predict properties of a system from a quick glance at the scattering pattern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AE5CA-0B5F-3A4E-92A3-C22752D54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1B192-7FFB-B44C-8AE4-17609427A3C4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6038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962B0-0F28-6645-88A9-43E9E592C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FD035-CE48-074C-90F1-DFFC35FEC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Simulate data with known parameters of interest</a:t>
            </a:r>
          </a:p>
          <a:p>
            <a:r>
              <a:rPr lang="en-US" dirty="0"/>
              <a:t>Define features and labels</a:t>
            </a:r>
          </a:p>
          <a:p>
            <a:r>
              <a:rPr lang="en-US" dirty="0"/>
              <a:t>Train a supervised learner</a:t>
            </a:r>
          </a:p>
          <a:p>
            <a:endParaRPr lang="en-US" dirty="0"/>
          </a:p>
          <a:p>
            <a:r>
              <a:rPr lang="en-US" dirty="0"/>
              <a:t>… success?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8403EA-0168-8845-A265-36EBB15F6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1B192-7FFB-B44C-8AE4-17609427A3C4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5029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Training Data and Labels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1B192-7FFB-B44C-8AE4-17609427A3C4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22" name="TextBox 21"/>
          <p:cNvSpPr txBox="1"/>
          <p:nvPr/>
        </p:nvSpPr>
        <p:spPr>
          <a:xfrm>
            <a:off x="862608" y="6271220"/>
            <a:ext cx="6432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BODIES (</a:t>
            </a:r>
            <a:r>
              <a:rPr lang="en-US" sz="2000" dirty="0" err="1">
                <a:solidFill>
                  <a:schemeClr val="bg1"/>
                </a:solidFill>
              </a:rPr>
              <a:t>Konarev</a:t>
            </a:r>
            <a:r>
              <a:rPr lang="en-US" sz="2000" dirty="0">
                <a:solidFill>
                  <a:schemeClr val="bg1"/>
                </a:solidFill>
              </a:rPr>
              <a:t> et al., 2003), EOM (</a:t>
            </a:r>
            <a:r>
              <a:rPr lang="en-US" sz="2000" dirty="0" err="1">
                <a:solidFill>
                  <a:schemeClr val="bg1"/>
                </a:solidFill>
              </a:rPr>
              <a:t>Tria</a:t>
            </a:r>
            <a:r>
              <a:rPr lang="en-US" sz="2000" dirty="0">
                <a:solidFill>
                  <a:schemeClr val="bg1"/>
                </a:solidFill>
              </a:rPr>
              <a:t> et al., 2015)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4" t="6146" r="3421" b="6305"/>
          <a:stretch/>
        </p:blipFill>
        <p:spPr>
          <a:xfrm>
            <a:off x="440586" y="924969"/>
            <a:ext cx="2917801" cy="5024311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320906" y="1268760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compact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20906" y="1904831"/>
            <a:ext cx="1451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extended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320906" y="2540902"/>
            <a:ext cx="595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320906" y="3176973"/>
            <a:ext cx="697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ring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320906" y="3813044"/>
            <a:ext cx="2403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compact-hollow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320906" y="4449115"/>
            <a:ext cx="2134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hollow sphere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320906" y="5085184"/>
            <a:ext cx="2049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random chain</a:t>
            </a:r>
          </a:p>
        </p:txBody>
      </p:sp>
      <p:pic>
        <p:nvPicPr>
          <p:cNvPr id="48" name="Picture 47" descr="compac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0" t="26296" r="26899" b="26296"/>
          <a:stretch/>
        </p:blipFill>
        <p:spPr>
          <a:xfrm>
            <a:off x="6444208" y="1268760"/>
            <a:ext cx="2016224" cy="2115383"/>
          </a:xfrm>
          <a:prstGeom prst="rect">
            <a:avLst/>
          </a:prstGeom>
        </p:spPr>
      </p:pic>
      <p:cxnSp>
        <p:nvCxnSpPr>
          <p:cNvPr id="50" name="Straight Arrow Connector 49"/>
          <p:cNvCxnSpPr/>
          <p:nvPr/>
        </p:nvCxnSpPr>
        <p:spPr bwMode="auto">
          <a:xfrm flipV="1">
            <a:off x="6372200" y="1268760"/>
            <a:ext cx="720080" cy="12241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>
            <a:off x="7308304" y="1124744"/>
            <a:ext cx="1008112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>
            <a:off x="8337674" y="1587252"/>
            <a:ext cx="152400" cy="4381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59" name="TextBox 58"/>
          <p:cNvSpPr txBox="1"/>
          <p:nvPr/>
        </p:nvSpPr>
        <p:spPr>
          <a:xfrm>
            <a:off x="6876256" y="3501008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compact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971657" y="4725144"/>
            <a:ext cx="3144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~500.000 data sets</a:t>
            </a:r>
          </a:p>
          <a:p>
            <a:pPr algn="ctr"/>
            <a:r>
              <a:rPr lang="en-US" dirty="0"/>
              <a:t>and associated labels</a:t>
            </a:r>
          </a:p>
        </p:txBody>
      </p:sp>
    </p:spTree>
    <p:extLst>
      <p:ext uri="{BB962C8B-B14F-4D97-AF65-F5344CB8AC3E}">
        <p14:creationId xmlns:p14="http://schemas.microsoft.com/office/powerpoint/2010/main" val="2686828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Transformation and Feature Extraction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1B192-7FFB-B44C-8AE4-17609427A3C4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8" name="TextBox 7"/>
          <p:cNvSpPr txBox="1"/>
          <p:nvPr/>
        </p:nvSpPr>
        <p:spPr>
          <a:xfrm>
            <a:off x="441801" y="5046275"/>
            <a:ext cx="37625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Dimensionless </a:t>
            </a:r>
            <a:r>
              <a:rPr lang="en-US" dirty="0" err="1"/>
              <a:t>Kratky</a:t>
            </a:r>
            <a:r>
              <a:rPr lang="en-US" dirty="0"/>
              <a:t> Plot</a:t>
            </a:r>
            <a:br>
              <a:rPr lang="en-US" dirty="0"/>
            </a:br>
            <a:r>
              <a:rPr lang="en-US" dirty="0"/>
              <a:t>(Durand et al., 2010):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67409" y="1052736"/>
            <a:ext cx="417858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Apparent Volume </a:t>
            </a:r>
            <a:r>
              <a:rPr lang="en-US" i="1" dirty="0"/>
              <a:t>V’=2</a:t>
            </a:r>
            <a:r>
              <a:rPr lang="en-US" i="1" dirty="0">
                <a:latin typeface="Symbol" charset="2"/>
                <a:cs typeface="Symbol" charset="2"/>
              </a:rPr>
              <a:t>p</a:t>
            </a:r>
            <a:r>
              <a:rPr lang="en-US" i="1" dirty="0"/>
              <a:t>/Q’</a:t>
            </a:r>
            <a:br>
              <a:rPr lang="en-US" i="1" dirty="0"/>
            </a:br>
            <a:r>
              <a:rPr lang="en-US" dirty="0"/>
              <a:t>(Fischer et al., 2010)</a:t>
            </a:r>
            <a:br>
              <a:rPr lang="en-US" dirty="0"/>
            </a:br>
            <a:r>
              <a:rPr lang="en-US" dirty="0"/>
              <a:t>Integrate Q’ up to </a:t>
            </a:r>
            <a:r>
              <a:rPr lang="en-US" i="1" dirty="0" err="1"/>
              <a:t>qRg</a:t>
            </a:r>
            <a:r>
              <a:rPr lang="en-US" i="1" dirty="0"/>
              <a:t>=3,4,5</a:t>
            </a:r>
            <a:r>
              <a:rPr lang="en-US" dirty="0"/>
              <a:t>:</a:t>
            </a:r>
            <a:endParaRPr lang="en-US" i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5124" r="8282" b="5335"/>
          <a:stretch/>
        </p:blipFill>
        <p:spPr>
          <a:xfrm>
            <a:off x="466832" y="1157843"/>
            <a:ext cx="3480387" cy="39604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t="4967" r="4393" b="4054"/>
          <a:stretch/>
        </p:blipFill>
        <p:spPr>
          <a:xfrm>
            <a:off x="4499992" y="2420888"/>
            <a:ext cx="4403556" cy="329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34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Data in V’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1B192-7FFB-B44C-8AE4-17609427A3C4}" type="slidenum">
              <a:rPr lang="de-DE" smtClean="0"/>
              <a:pPr/>
              <a:t>7</a:t>
            </a:fld>
            <a:endParaRPr lang="de-DE"/>
          </a:p>
        </p:txBody>
      </p:sp>
      <p:pic>
        <p:nvPicPr>
          <p:cNvPr id="6" name="Picture 5" descr="alldat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" t="6428" r="3214" b="3572"/>
          <a:stretch/>
        </p:blipFill>
        <p:spPr>
          <a:xfrm>
            <a:off x="611560" y="908720"/>
            <a:ext cx="6884384" cy="51125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7339" y="332656"/>
            <a:ext cx="2404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~500.000 data points</a:t>
            </a:r>
          </a:p>
          <a:p>
            <a:pPr algn="ctr"/>
            <a:r>
              <a:rPr lang="en-US" sz="1800" dirty="0"/>
              <a:t>and associated labels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04248" y="5445224"/>
            <a:ext cx="2186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Not shown: random</a:t>
            </a:r>
            <a:br>
              <a:rPr lang="en-US" sz="1800" dirty="0"/>
            </a:br>
            <a:r>
              <a:rPr lang="en-US" sz="1800" dirty="0"/>
              <a:t>grid of </a:t>
            </a:r>
            <a:r>
              <a:rPr lang="en-US" sz="1800" i="1" dirty="0"/>
              <a:t>unknowns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782248-717B-A34D-BF97-77C3401C8AD2}"/>
              </a:ext>
            </a:extLst>
          </p:cNvPr>
          <p:cNvSpPr txBox="1"/>
          <p:nvPr/>
        </p:nvSpPr>
        <p:spPr>
          <a:xfrm>
            <a:off x="2487563" y="6309320"/>
            <a:ext cx="4245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Note: no data augmentation applied</a:t>
            </a:r>
          </a:p>
        </p:txBody>
      </p:sp>
    </p:spTree>
    <p:extLst>
      <p:ext uri="{BB962C8B-B14F-4D97-AF65-F5344CB8AC3E}">
        <p14:creationId xmlns:p14="http://schemas.microsoft.com/office/powerpoint/2010/main" val="2199290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Learning: </a:t>
            </a:r>
            <a:r>
              <a:rPr lang="en-US" i="1" dirty="0"/>
              <a:t>k</a:t>
            </a:r>
            <a:r>
              <a:rPr lang="en-US" dirty="0"/>
              <a:t> Nearest </a:t>
            </a:r>
            <a:r>
              <a:rPr lang="en-US" dirty="0" err="1"/>
              <a:t>Neighbours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1B192-7FFB-B44C-8AE4-17609427A3C4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t="4967" r="4393" b="4054"/>
          <a:stretch/>
        </p:blipFill>
        <p:spPr>
          <a:xfrm>
            <a:off x="323528" y="1196752"/>
            <a:ext cx="6439527" cy="4824536"/>
          </a:xfrm>
          <a:prstGeom prst="rect">
            <a:avLst/>
          </a:prstGeom>
        </p:spPr>
      </p:pic>
      <p:sp>
        <p:nvSpPr>
          <p:cNvPr id="10" name="Cross 9"/>
          <p:cNvSpPr/>
          <p:nvPr/>
        </p:nvSpPr>
        <p:spPr bwMode="auto">
          <a:xfrm>
            <a:off x="3995936" y="3356992"/>
            <a:ext cx="360040" cy="360040"/>
          </a:xfrm>
          <a:prstGeom prst="plus">
            <a:avLst>
              <a:gd name="adj" fmla="val 37500"/>
            </a:avLst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13915" y="908720"/>
            <a:ext cx="28236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Cross Validated Learning:</a:t>
            </a:r>
          </a:p>
          <a:p>
            <a:pPr algn="ctr"/>
            <a:r>
              <a:rPr lang="en-US" sz="1800" dirty="0"/>
              <a:t>randomly split data,</a:t>
            </a:r>
            <a:br>
              <a:rPr lang="en-US" sz="1800" dirty="0"/>
            </a:br>
            <a:r>
              <a:rPr lang="en-US" sz="1800" dirty="0"/>
              <a:t>learn one part,</a:t>
            </a:r>
            <a:br>
              <a:rPr lang="en-US" sz="1800" dirty="0"/>
            </a:br>
            <a:r>
              <a:rPr lang="en-US" sz="1800" dirty="0"/>
              <a:t>look up the other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4174067" y="3166533"/>
            <a:ext cx="397933" cy="37253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3729567" y="3539067"/>
            <a:ext cx="440266" cy="6731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H="1">
            <a:off x="3771900" y="3534833"/>
            <a:ext cx="402167" cy="9271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4169833" y="3403600"/>
            <a:ext cx="944034" cy="1312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" name="Straight Arrow Connector 3"/>
          <p:cNvCxnSpPr/>
          <p:nvPr/>
        </p:nvCxnSpPr>
        <p:spPr bwMode="auto">
          <a:xfrm flipH="1" flipV="1">
            <a:off x="3741815" y="3179112"/>
            <a:ext cx="432048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3419872" y="2852936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954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Validated Performance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1B192-7FFB-B44C-8AE4-17609427A3C4}" type="slidenum">
              <a:rPr lang="de-DE" smtClean="0"/>
              <a:pPr/>
              <a:t>9</a:t>
            </a:fld>
            <a:endParaRPr lang="de-DE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55867"/>
              </p:ext>
            </p:extLst>
          </p:nvPr>
        </p:nvGraphicFramePr>
        <p:xfrm>
          <a:off x="539552" y="2399288"/>
          <a:ext cx="8136900" cy="7416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904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4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4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4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4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4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041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F1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.95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.97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.95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.91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.96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.95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.91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.96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39552" y="3717032"/>
            <a:ext cx="8220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F1: Measure of test accuracy</a:t>
            </a:r>
            <a:endParaRPr lang="en-US" i="1" dirty="0"/>
          </a:p>
          <a:p>
            <a:pPr algn="ctr"/>
            <a:r>
              <a:rPr lang="en-US" dirty="0"/>
              <a:t>MCC: Matthew’s Correlation Coefficient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Range: 0.0 – 1.0</a:t>
            </a:r>
            <a:br>
              <a:rPr lang="en-US" dirty="0"/>
            </a:br>
            <a:r>
              <a:rPr lang="en-US" dirty="0"/>
              <a:t>Bigger Is Better!</a:t>
            </a:r>
          </a:p>
        </p:txBody>
      </p:sp>
      <p:pic>
        <p:nvPicPr>
          <p:cNvPr id="16" name="Picture 15" descr="compact-hollo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94" y="1664804"/>
            <a:ext cx="745490" cy="768350"/>
          </a:xfrm>
          <a:prstGeom prst="rect">
            <a:avLst/>
          </a:prstGeom>
        </p:spPr>
      </p:pic>
      <p:pic>
        <p:nvPicPr>
          <p:cNvPr id="18" name="Picture 17" descr="compac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58" y="1664804"/>
            <a:ext cx="745490" cy="768350"/>
          </a:xfrm>
          <a:prstGeom prst="rect">
            <a:avLst/>
          </a:prstGeom>
        </p:spPr>
      </p:pic>
      <p:pic>
        <p:nvPicPr>
          <p:cNvPr id="19" name="Picture 18" descr="extend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692" y="1664804"/>
            <a:ext cx="745490" cy="768350"/>
          </a:xfrm>
          <a:prstGeom prst="rect">
            <a:avLst/>
          </a:prstGeom>
        </p:spPr>
      </p:pic>
      <p:pic>
        <p:nvPicPr>
          <p:cNvPr id="20" name="Picture 19" descr="fla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026" y="1664804"/>
            <a:ext cx="745490" cy="768350"/>
          </a:xfrm>
          <a:prstGeom prst="rect">
            <a:avLst/>
          </a:prstGeom>
        </p:spPr>
      </p:pic>
      <p:pic>
        <p:nvPicPr>
          <p:cNvPr id="21" name="Picture 20" descr="random-chai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665439"/>
            <a:ext cx="748030" cy="767080"/>
          </a:xfrm>
          <a:prstGeom prst="rect">
            <a:avLst/>
          </a:prstGeom>
        </p:spPr>
      </p:pic>
      <p:pic>
        <p:nvPicPr>
          <p:cNvPr id="22" name="Picture 21" descr="rin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60" y="1664804"/>
            <a:ext cx="745490" cy="768350"/>
          </a:xfrm>
          <a:prstGeom prst="rect">
            <a:avLst/>
          </a:prstGeom>
        </p:spPr>
      </p:pic>
      <p:pic>
        <p:nvPicPr>
          <p:cNvPr id="23" name="Picture 22" descr="hollow-spher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028" y="1664804"/>
            <a:ext cx="745490" cy="76835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742491" y="1815207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94024" y="6300812"/>
            <a:ext cx="5212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Powers, Journal of Machine Learning (2011)</a:t>
            </a:r>
          </a:p>
        </p:txBody>
      </p:sp>
    </p:spTree>
    <p:extLst>
      <p:ext uri="{BB962C8B-B14F-4D97-AF65-F5344CB8AC3E}">
        <p14:creationId xmlns:p14="http://schemas.microsoft.com/office/powerpoint/2010/main" val="3787099131"/>
      </p:ext>
    </p:extLst>
  </p:cSld>
  <p:clrMapOvr>
    <a:masterClrMapping/>
  </p:clrMapOvr>
</p:sld>
</file>

<file path=ppt/theme/theme1.xml><?xml version="1.0" encoding="utf-8"?>
<a:theme xmlns:a="http://schemas.openxmlformats.org/drawingml/2006/main" name="Leere Präsentation">
  <a:themeElements>
    <a:clrScheme name="Leere Präsentation 4">
      <a:dk1>
        <a:srgbClr val="000000"/>
      </a:dk1>
      <a:lt1>
        <a:srgbClr val="FFFFFF"/>
      </a:lt1>
      <a:dk2>
        <a:srgbClr val="007E82"/>
      </a:dk2>
      <a:lt2>
        <a:srgbClr val="7D7D7D"/>
      </a:lt2>
      <a:accent1>
        <a:srgbClr val="72AD46"/>
      </a:accent1>
      <a:accent2>
        <a:srgbClr val="DF001A"/>
      </a:accent2>
      <a:accent3>
        <a:srgbClr val="FFFFFF"/>
      </a:accent3>
      <a:accent4>
        <a:srgbClr val="000000"/>
      </a:accent4>
      <a:accent5>
        <a:srgbClr val="BCD3B0"/>
      </a:accent5>
      <a:accent6>
        <a:srgbClr val="CA0016"/>
      </a:accent6>
      <a:hlink>
        <a:srgbClr val="D2E806"/>
      </a:hlink>
      <a:folHlink>
        <a:srgbClr val="72AD46"/>
      </a:folHlink>
    </a:clrScheme>
    <a:fontScheme name="Leere Präsentation">
      <a:majorFont>
        <a:latin typeface="Arial"/>
        <a:ea typeface="Geneva"/>
        <a:cs typeface="Geneva"/>
      </a:majorFont>
      <a:minorFont>
        <a:latin typeface="Arial"/>
        <a:ea typeface="Geneva"/>
        <a:cs typeface="Genev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Geneva" pitchFamily="-112" charset="0"/>
            <a:cs typeface="Genev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Geneva" pitchFamily="-112" charset="0"/>
            <a:cs typeface="Geneva" pitchFamily="-112" charset="0"/>
          </a:defRPr>
        </a:defPPr>
      </a:lstStyle>
    </a:lnDef>
  </a:objectDefaults>
  <a:extraClrSchemeLst>
    <a:extraClrScheme>
      <a:clrScheme name="Leere Präsentation 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DCDCDC"/>
        </a:lt1>
        <a:dk2>
          <a:srgbClr val="007E82"/>
        </a:dk2>
        <a:lt2>
          <a:srgbClr val="7D7D7D"/>
        </a:lt2>
        <a:accent1>
          <a:srgbClr val="72AD46"/>
        </a:accent1>
        <a:accent2>
          <a:srgbClr val="DF001A"/>
        </a:accent2>
        <a:accent3>
          <a:srgbClr val="EBEBEB"/>
        </a:accent3>
        <a:accent4>
          <a:srgbClr val="000000"/>
        </a:accent4>
        <a:accent5>
          <a:srgbClr val="BCD3B0"/>
        </a:accent5>
        <a:accent6>
          <a:srgbClr val="CA0016"/>
        </a:accent6>
        <a:hlink>
          <a:srgbClr val="007E82"/>
        </a:hlink>
        <a:folHlink>
          <a:srgbClr val="72AD4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7E82"/>
        </a:dk2>
        <a:lt2>
          <a:srgbClr val="7D7D7D"/>
        </a:lt2>
        <a:accent1>
          <a:srgbClr val="72AD46"/>
        </a:accent1>
        <a:accent2>
          <a:srgbClr val="DF001A"/>
        </a:accent2>
        <a:accent3>
          <a:srgbClr val="FFFFFF"/>
        </a:accent3>
        <a:accent4>
          <a:srgbClr val="000000"/>
        </a:accent4>
        <a:accent5>
          <a:srgbClr val="BCD3B0"/>
        </a:accent5>
        <a:accent6>
          <a:srgbClr val="CA0016"/>
        </a:accent6>
        <a:hlink>
          <a:srgbClr val="007E82"/>
        </a:hlink>
        <a:folHlink>
          <a:srgbClr val="72AD4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FFFFFF"/>
        </a:lt1>
        <a:dk2>
          <a:srgbClr val="007E82"/>
        </a:dk2>
        <a:lt2>
          <a:srgbClr val="7D7D7D"/>
        </a:lt2>
        <a:accent1>
          <a:srgbClr val="72AD46"/>
        </a:accent1>
        <a:accent2>
          <a:srgbClr val="DF001A"/>
        </a:accent2>
        <a:accent3>
          <a:srgbClr val="FFFFFF"/>
        </a:accent3>
        <a:accent4>
          <a:srgbClr val="000000"/>
        </a:accent4>
        <a:accent5>
          <a:srgbClr val="BCD3B0"/>
        </a:accent5>
        <a:accent6>
          <a:srgbClr val="CA0016"/>
        </a:accent6>
        <a:hlink>
          <a:srgbClr val="D2E806"/>
        </a:hlink>
        <a:folHlink>
          <a:srgbClr val="72AD4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83381</TotalTime>
  <Words>492</Words>
  <Application>Microsoft Macintosh PowerPoint</Application>
  <PresentationFormat>On-screen Show (4:3)</PresentationFormat>
  <Paragraphs>156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ＭＳ Ｐゴシック</vt:lpstr>
      <vt:lpstr>Arial</vt:lpstr>
      <vt:lpstr>Geneva</vt:lpstr>
      <vt:lpstr>Symbol</vt:lpstr>
      <vt:lpstr>Times</vt:lpstr>
      <vt:lpstr>Leere Präsentation</vt:lpstr>
      <vt:lpstr>Machine learning applications for Small Angle X-ray Scattering data collection and analysis at EMBL-Hamburg</vt:lpstr>
      <vt:lpstr>Small Angle X-Ray Scattering</vt:lpstr>
      <vt:lpstr>Parameters of Interest for Biological SAXS</vt:lpstr>
      <vt:lpstr>Supervised Machine Learning</vt:lpstr>
      <vt:lpstr>Generating Training Data and Labels</vt:lpstr>
      <vt:lpstr>Data Transformation and Feature Extraction</vt:lpstr>
      <vt:lpstr>Source Data in V’</vt:lpstr>
      <vt:lpstr>Learning: k Nearest Neighbours</vt:lpstr>
      <vt:lpstr>Cross Validated Performance</vt:lpstr>
      <vt:lpstr>Application to the PDB</vt:lpstr>
      <vt:lpstr>Application to Experimental Data</vt:lpstr>
      <vt:lpstr>PDB as Data Source</vt:lpstr>
      <vt:lpstr>Results of Weighted kNN</vt:lpstr>
      <vt:lpstr>Availability</vt:lpstr>
      <vt:lpstr>Poster</vt:lpstr>
      <vt:lpstr>Thanks</vt:lpstr>
    </vt:vector>
  </TitlesOfParts>
  <Company>s k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 k</dc:creator>
  <cp:lastModifiedBy>Daniel Franke</cp:lastModifiedBy>
  <cp:revision>387</cp:revision>
  <dcterms:created xsi:type="dcterms:W3CDTF">2013-09-07T20:15:15Z</dcterms:created>
  <dcterms:modified xsi:type="dcterms:W3CDTF">2019-11-12T10:02:45Z</dcterms:modified>
</cp:coreProperties>
</file>