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4" r:id="rId1"/>
    <p:sldMasterId id="2147484317" r:id="rId2"/>
    <p:sldMasterId id="2147484330" r:id="rId3"/>
    <p:sldMasterId id="2147484343" r:id="rId4"/>
    <p:sldMasterId id="2147484857" r:id="rId5"/>
  </p:sldMasterIdLst>
  <p:notesMasterIdLst>
    <p:notesMasterId r:id="rId28"/>
  </p:notesMasterIdLst>
  <p:handoutMasterIdLst>
    <p:handoutMasterId r:id="rId29"/>
  </p:handoutMasterIdLst>
  <p:sldIdLst>
    <p:sldId id="270" r:id="rId6"/>
    <p:sldId id="271" r:id="rId7"/>
    <p:sldId id="280" r:id="rId8"/>
    <p:sldId id="305" r:id="rId9"/>
    <p:sldId id="278" r:id="rId10"/>
    <p:sldId id="282" r:id="rId11"/>
    <p:sldId id="283" r:id="rId12"/>
    <p:sldId id="285" r:id="rId13"/>
    <p:sldId id="288" r:id="rId14"/>
    <p:sldId id="289" r:id="rId15"/>
    <p:sldId id="290" r:id="rId16"/>
    <p:sldId id="291" r:id="rId17"/>
    <p:sldId id="292" r:id="rId18"/>
    <p:sldId id="293" r:id="rId19"/>
    <p:sldId id="300" r:id="rId20"/>
    <p:sldId id="301" r:id="rId21"/>
    <p:sldId id="303" r:id="rId22"/>
    <p:sldId id="371" r:id="rId23"/>
    <p:sldId id="373" r:id="rId24"/>
    <p:sldId id="376" r:id="rId25"/>
    <p:sldId id="304" r:id="rId26"/>
    <p:sldId id="377" r:id="rId27"/>
  </p:sldIdLst>
  <p:sldSz cx="12192000" cy="6858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996633"/>
    <a:srgbClr val="6F6813"/>
    <a:srgbClr val="FFCC00"/>
    <a:srgbClr val="FF9933"/>
    <a:srgbClr val="FFCCFF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9" autoAdjust="0"/>
    <p:restoredTop sz="90663" autoAdjust="0"/>
  </p:normalViewPr>
  <p:slideViewPr>
    <p:cSldViewPr>
      <p:cViewPr varScale="1">
        <p:scale>
          <a:sx n="88" d="100"/>
          <a:sy n="88" d="100"/>
        </p:scale>
        <p:origin x="1120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40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91D529-D3B8-EE48-B9F4-0FF716007ED7}" type="datetimeFigureOut">
              <a:rPr lang="fr-FR"/>
              <a:pPr>
                <a:defRPr/>
              </a:pPr>
              <a:t>11/11/2019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B7C70E-28DB-B74F-8965-55D8B63E38D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926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16" tIns="46158" rIns="92316" bIns="46158" numCol="1" anchor="t" anchorCtr="0" compatLnSpc="1">
            <a:prstTxWarp prst="textNoShape">
              <a:avLst/>
            </a:prstTxWarp>
          </a:bodyPr>
          <a:lstStyle>
            <a:lvl1pPr defTabSz="923663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16" tIns="46158" rIns="92316" bIns="46158" numCol="1" anchor="t" anchorCtr="0" compatLnSpc="1">
            <a:prstTxWarp prst="textNoShape">
              <a:avLst/>
            </a:prstTxWarp>
          </a:bodyPr>
          <a:lstStyle>
            <a:lvl1pPr algn="r" defTabSz="923663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20FED38E-9D9E-2F42-9F0C-C2B240A12F83}" type="datetimeFigureOut">
              <a:rPr lang="fr-FR"/>
              <a:pPr>
                <a:defRPr/>
              </a:pPr>
              <a:t>11/11/2019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30" tIns="44115" rIns="88230" bIns="44115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16" tIns="46158" rIns="92316" bIns="46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16" tIns="46158" rIns="92316" bIns="46158" numCol="1" anchor="b" anchorCtr="0" compatLnSpc="1">
            <a:prstTxWarp prst="textNoShape">
              <a:avLst/>
            </a:prstTxWarp>
          </a:bodyPr>
          <a:lstStyle>
            <a:lvl1pPr defTabSz="923663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16" tIns="46158" rIns="92316" bIns="46158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3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782970-1FD0-5944-9384-1DB36037F13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343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9396" name="Espace réservé du numéro de diapositive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16" tIns="46158" rIns="92316" bIns="461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0B170D-6AEF-074B-A1EC-CC6D96D943C4}" type="slidenum">
              <a:rPr lang="fr-FR" altLang="fr-FR" sz="130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1359298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9396" name="Espace réservé du numéro de diapositive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16" tIns="46158" rIns="92316" bIns="461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0B170D-6AEF-074B-A1EC-CC6D96D943C4}" type="slidenum">
              <a:rPr lang="fr-FR" altLang="fr-FR" sz="1300"/>
              <a:pPr algn="r" eaLnBrk="1" hangingPunct="1">
                <a:spcBef>
                  <a:spcPct val="0"/>
                </a:spcBef>
              </a:pPr>
              <a:t>10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347677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9396" name="Espace réservé du numéro de diapositive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16" tIns="46158" rIns="92316" bIns="461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0B170D-6AEF-074B-A1EC-CC6D96D943C4}" type="slidenum">
              <a:rPr lang="fr-FR" altLang="fr-FR" sz="1300"/>
              <a:pPr algn="r" eaLnBrk="1" hangingPunct="1">
                <a:spcBef>
                  <a:spcPct val="0"/>
                </a:spcBef>
              </a:pPr>
              <a:t>11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1486731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9396" name="Espace réservé du numéro de diapositive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16" tIns="46158" rIns="92316" bIns="461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0B170D-6AEF-074B-A1EC-CC6D96D943C4}" type="slidenum">
              <a:rPr lang="fr-FR" altLang="fr-FR" sz="1300"/>
              <a:pPr algn="r" eaLnBrk="1" hangingPunct="1">
                <a:spcBef>
                  <a:spcPct val="0"/>
                </a:spcBef>
              </a:pPr>
              <a:t>12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158144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9396" name="Espace réservé du numéro de diapositive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16" tIns="46158" rIns="92316" bIns="461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0B170D-6AEF-074B-A1EC-CC6D96D943C4}" type="slidenum">
              <a:rPr lang="fr-FR" altLang="fr-FR" sz="1300"/>
              <a:pPr algn="r" eaLnBrk="1" hangingPunct="1">
                <a:spcBef>
                  <a:spcPct val="0"/>
                </a:spcBef>
              </a:pPr>
              <a:t>13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1508131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9396" name="Espace réservé du numéro de diapositive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16" tIns="46158" rIns="92316" bIns="461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0B170D-6AEF-074B-A1EC-CC6D96D943C4}" type="slidenum">
              <a:rPr lang="fr-FR" altLang="fr-FR" sz="1300"/>
              <a:pPr algn="r" eaLnBrk="1" hangingPunct="1">
                <a:spcBef>
                  <a:spcPct val="0"/>
                </a:spcBef>
              </a:pPr>
              <a:t>14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1876259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60FCE-9C73-4329-9578-111CA952F7A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436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60FCE-9C73-4329-9578-111CA952F7A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06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9396" name="Espace réservé du numéro de diapositive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16" tIns="46158" rIns="92316" bIns="461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0B170D-6AEF-074B-A1EC-CC6D96D943C4}" type="slidenum">
              <a:rPr lang="fr-FR" altLang="fr-FR" sz="1300"/>
              <a:pPr algn="r" eaLnBrk="1" hangingPunct="1">
                <a:spcBef>
                  <a:spcPct val="0"/>
                </a:spcBef>
              </a:pPr>
              <a:t>2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523693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9396" name="Espace réservé du numéro de diapositive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16" tIns="46158" rIns="92316" bIns="461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0B170D-6AEF-074B-A1EC-CC6D96D943C4}" type="slidenum">
              <a:rPr lang="fr-FR" altLang="fr-FR" sz="1300"/>
              <a:pPr algn="r" eaLnBrk="1" hangingPunct="1">
                <a:spcBef>
                  <a:spcPct val="0"/>
                </a:spcBef>
              </a:pPr>
              <a:t>3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1102588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9396" name="Espace réservé du numéro de diapositive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16" tIns="46158" rIns="92316" bIns="461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0B170D-6AEF-074B-A1EC-CC6D96D943C4}" type="slidenum">
              <a:rPr lang="fr-FR" altLang="fr-FR" sz="1300"/>
              <a:pPr algn="r" eaLnBrk="1" hangingPunct="1">
                <a:spcBef>
                  <a:spcPct val="0"/>
                </a:spcBef>
              </a:pPr>
              <a:t>4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3823545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9396" name="Espace réservé du numéro de diapositive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16" tIns="46158" rIns="92316" bIns="461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0B170D-6AEF-074B-A1EC-CC6D96D943C4}" type="slidenum">
              <a:rPr lang="fr-FR" altLang="fr-FR" sz="1300"/>
              <a:pPr algn="r" eaLnBrk="1" hangingPunct="1">
                <a:spcBef>
                  <a:spcPct val="0"/>
                </a:spcBef>
              </a:pPr>
              <a:t>5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259008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9396" name="Espace réservé du numéro de diapositive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16" tIns="46158" rIns="92316" bIns="461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0B170D-6AEF-074B-A1EC-CC6D96D943C4}" type="slidenum">
              <a:rPr lang="fr-FR" altLang="fr-FR" sz="1300"/>
              <a:pPr algn="r" eaLnBrk="1" hangingPunct="1">
                <a:spcBef>
                  <a:spcPct val="0"/>
                </a:spcBef>
              </a:pPr>
              <a:t>6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1164777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9396" name="Espace réservé du numéro de diapositive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16" tIns="46158" rIns="92316" bIns="461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0B170D-6AEF-074B-A1EC-CC6D96D943C4}" type="slidenum">
              <a:rPr lang="fr-FR" altLang="fr-FR" sz="1300"/>
              <a:pPr algn="r" eaLnBrk="1" hangingPunct="1">
                <a:spcBef>
                  <a:spcPct val="0"/>
                </a:spcBef>
              </a:pPr>
              <a:t>7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33309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9396" name="Espace réservé du numéro de diapositive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16" tIns="46158" rIns="92316" bIns="461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0B170D-6AEF-074B-A1EC-CC6D96D943C4}" type="slidenum">
              <a:rPr lang="fr-FR" altLang="fr-FR" sz="1300"/>
              <a:pPr algn="r" eaLnBrk="1" hangingPunct="1">
                <a:spcBef>
                  <a:spcPct val="0"/>
                </a:spcBef>
              </a:pPr>
              <a:t>8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3423190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9396" name="Espace réservé du numéro de diapositive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16" tIns="46158" rIns="92316" bIns="461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0B170D-6AEF-074B-A1EC-CC6D96D943C4}" type="slidenum">
              <a:rPr lang="fr-FR" altLang="fr-FR" sz="1300"/>
              <a:pPr algn="r" eaLnBrk="1" hangingPunct="1">
                <a:spcBef>
                  <a:spcPct val="0"/>
                </a:spcBef>
              </a:pPr>
              <a:t>9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276639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 A - PowerPoint Intro Blanche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88" y="6191250"/>
            <a:ext cx="5683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5"/>
          <p:cNvSpPr txBox="1">
            <a:spLocks noChangeArrowheads="1"/>
          </p:cNvSpPr>
          <p:nvPr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pic>
        <p:nvPicPr>
          <p:cNvPr id="11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7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420B334E-0905-2047-8EC8-1B92DD6B653E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2685" y="2437560"/>
            <a:ext cx="11565163" cy="7386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 typeface="Arial"/>
              <a:buNone/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36553" y="3372344"/>
            <a:ext cx="11565163" cy="287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9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 I - PowerPoint F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191250"/>
            <a:ext cx="5254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9DC117D8-CD08-2C49-8353-5C7C4B426C87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  <p:pic>
        <p:nvPicPr>
          <p:cNvPr id="8" name="Image 7" descr=" I - PowerPoint Fin_Tex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811463"/>
            <a:ext cx="401637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08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711200" y="714356"/>
            <a:ext cx="10468864" cy="1828800"/>
          </a:xfrm>
          <a:prstGeom prst="rect">
            <a:avLst/>
          </a:prstGeo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711200" y="2643182"/>
            <a:ext cx="10472928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Espace réservé du pied de page 18"/>
          <p:cNvSpPr>
            <a:spLocks noGrp="1"/>
          </p:cNvSpPr>
          <p:nvPr>
            <p:ph type="ftr" sz="quarter" idx="10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26"/>
          <p:cNvSpPr>
            <a:spLocks noGrp="1"/>
          </p:cNvSpPr>
          <p:nvPr>
            <p:ph type="sldNum" sz="quarter" idx="11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A668AB-A513-764C-AC38-5E98EF7FC28F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16-Oct-09</a:t>
            </a:r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04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153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2143126"/>
            <a:ext cx="10972800" cy="418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832299-9548-5641-AD42-72C8DCC117F8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16-Oct-09</a:t>
            </a:r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55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11636495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1554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1"/>
            <a:ext cx="5418667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5757332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74989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call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5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26909" y="5262427"/>
            <a:ext cx="5869092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325025" y="5262427"/>
            <a:ext cx="5528311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69"/>
            <a:ext cx="5418667" cy="316304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69"/>
            <a:ext cx="5757332" cy="316304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61009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V1-2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11636495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61770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1-2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1"/>
            <a:ext cx="5418667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5757332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4292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1-2 with call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ZoneTexte 7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2"/>
            <a:ext cx="5418667" cy="277950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26909" y="4665547"/>
            <a:ext cx="5869092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325025" y="4665547"/>
            <a:ext cx="5528311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2"/>
            <a:ext cx="5757332" cy="277950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76029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11636495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867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 V1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 C - PowerPoint Intro Blanche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191250"/>
            <a:ext cx="5254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5"/>
          <p:cNvSpPr txBox="1">
            <a:spLocks noChangeArrowheads="1"/>
          </p:cNvSpPr>
          <p:nvPr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pic>
        <p:nvPicPr>
          <p:cNvPr id="13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7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E611D6D7-F69D-914A-9E74-060EE6667186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2685" y="3033509"/>
            <a:ext cx="11565163" cy="7386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 typeface="Arial"/>
              <a:buNone/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36553" y="3968294"/>
            <a:ext cx="11565163" cy="287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Espace réservé pour une image  18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2999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7" tIns="45718" rIns="91437" bIns="45718"/>
          <a:lstStyle>
            <a:lvl1pPr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5271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1"/>
            <a:ext cx="5418667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5757332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36956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26909" y="5262427"/>
            <a:ext cx="5869092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325025" y="5262427"/>
            <a:ext cx="5528311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69"/>
            <a:ext cx="5418667" cy="316304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69"/>
            <a:ext cx="5757332" cy="316304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22757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V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11636495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71309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1"/>
            <a:ext cx="5418667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5757332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164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1-2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2"/>
            <a:ext cx="5418667" cy="277950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26909" y="4665547"/>
            <a:ext cx="5869092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325025" y="4665547"/>
            <a:ext cx="5528311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2"/>
            <a:ext cx="5757332" cy="277950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5286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711200" y="714356"/>
            <a:ext cx="10468864" cy="1828800"/>
          </a:xfrm>
          <a:prstGeom prst="rect">
            <a:avLst/>
          </a:prstGeo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711200" y="2643182"/>
            <a:ext cx="10472928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pied de page 18"/>
          <p:cNvSpPr>
            <a:spLocks noGrp="1"/>
          </p:cNvSpPr>
          <p:nvPr>
            <p:ph type="ftr" sz="quarter" idx="10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26"/>
          <p:cNvSpPr>
            <a:spLocks noGrp="1"/>
          </p:cNvSpPr>
          <p:nvPr>
            <p:ph type="sldNum" sz="quarter" idx="11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141B05-DFA1-B444-B56B-096B2E67700F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16-Oct-09</a:t>
            </a:r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0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153276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2143126"/>
            <a:ext cx="10972800" cy="418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374DD1-8B1B-CC4C-9AA3-A0637790C760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16-Oct-09</a:t>
            </a:r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72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11636495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5434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5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1"/>
            <a:ext cx="5418667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5757332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9766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call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5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26909" y="5262427"/>
            <a:ext cx="5869092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325025" y="5262427"/>
            <a:ext cx="5528311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69"/>
            <a:ext cx="5418667" cy="316304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69"/>
            <a:ext cx="5757332" cy="316304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6912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 V2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D - PowerPoint Intro Blanche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191250"/>
            <a:ext cx="5254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5"/>
          <p:cNvSpPr txBox="1">
            <a:spLocks noChangeArrowheads="1"/>
          </p:cNvSpPr>
          <p:nvPr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pic>
        <p:nvPicPr>
          <p:cNvPr id="13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7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63A7C3DF-E8B4-6346-B3A2-150EC76FBB2F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  <p:sp>
        <p:nvSpPr>
          <p:cNvPr id="11" name="Espace réservé pour une image  18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2999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7" tIns="45718" rIns="91437" bIns="45718"/>
          <a:lstStyle>
            <a:lvl1pPr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2685" y="3033509"/>
            <a:ext cx="11565163" cy="7386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 typeface="Arial"/>
              <a:buNone/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36553" y="3968294"/>
            <a:ext cx="11565163" cy="287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13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V2-2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ZoneTexte 7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11636495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297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2-2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1"/>
            <a:ext cx="5418667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5757332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44329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2-2 with call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ZoneTexte 7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2"/>
            <a:ext cx="5418667" cy="277950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26909" y="4665547"/>
            <a:ext cx="5869092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325025" y="4665547"/>
            <a:ext cx="5528311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2"/>
            <a:ext cx="5757332" cy="277950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39925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11636495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9820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1"/>
            <a:ext cx="5418667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5757332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42415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26909" y="5262427"/>
            <a:ext cx="5869092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325025" y="5262427"/>
            <a:ext cx="5528311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69"/>
            <a:ext cx="5418667" cy="316304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69"/>
            <a:ext cx="5757332" cy="316304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87930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V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11636495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051141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1"/>
            <a:ext cx="5418667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5757332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40298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2-2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2"/>
            <a:ext cx="5418667" cy="277950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26909" y="4665547"/>
            <a:ext cx="5869092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325025" y="4665547"/>
            <a:ext cx="5528311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2"/>
            <a:ext cx="5757332" cy="277950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47565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711200" y="714356"/>
            <a:ext cx="10468864" cy="1828800"/>
          </a:xfrm>
          <a:prstGeom prst="rect">
            <a:avLst/>
          </a:prstGeo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711200" y="2643182"/>
            <a:ext cx="10472928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pied de page 18"/>
          <p:cNvSpPr>
            <a:spLocks noGrp="1"/>
          </p:cNvSpPr>
          <p:nvPr>
            <p:ph type="ftr" sz="quarter" idx="10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26"/>
          <p:cNvSpPr>
            <a:spLocks noGrp="1"/>
          </p:cNvSpPr>
          <p:nvPr>
            <p:ph type="sldNum" sz="quarter" idx="11"/>
          </p:nvPr>
        </p:nvSpPr>
        <p:spPr>
          <a:xfrm>
            <a:off x="10166350" y="6356350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A2B57C-8C8B-BA4F-8003-7B0639DCEC74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16-Oct-09</a:t>
            </a:r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63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 B - PowerPoint Intercalai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191250"/>
            <a:ext cx="5254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5"/>
          <p:cNvSpPr txBox="1">
            <a:spLocks noChangeArrowheads="1"/>
          </p:cNvSpPr>
          <p:nvPr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pic>
        <p:nvPicPr>
          <p:cNvPr id="11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7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8B40EE74-1EDA-F249-B9B2-3926F6F16E90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2685" y="3033509"/>
            <a:ext cx="11565163" cy="7386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 typeface="Arial"/>
              <a:buNone/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36553" y="3968294"/>
            <a:ext cx="11565163" cy="287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74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153276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2143126"/>
            <a:ext cx="10972800" cy="418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EC21A9-0FD6-CA43-A68C-0CA63BAF231A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16-Oct-09</a:t>
            </a:r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8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11636495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445180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5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1"/>
            <a:ext cx="5418667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5757332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799074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call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5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26909" y="5262427"/>
            <a:ext cx="5869092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325025" y="5262427"/>
            <a:ext cx="5528311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69"/>
            <a:ext cx="5418667" cy="316304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69"/>
            <a:ext cx="5757332" cy="316304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5067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V3-2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ZoneTexte 7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11636495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103718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3-2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1"/>
            <a:ext cx="5418667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5757332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67569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3-2 with call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ZoneTexte 7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2"/>
            <a:ext cx="5418667" cy="277950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26909" y="4665547"/>
            <a:ext cx="5869092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325025" y="4665547"/>
            <a:ext cx="5528311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2"/>
            <a:ext cx="5757332" cy="277950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378033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11636495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800926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1"/>
            <a:ext cx="5418667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5757332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57389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26909" y="5262427"/>
            <a:ext cx="5869092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325025" y="5262427"/>
            <a:ext cx="5528311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69"/>
            <a:ext cx="5418667" cy="316304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69"/>
            <a:ext cx="5757332" cy="316304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1522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 I - PowerPoint F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191250"/>
            <a:ext cx="5254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BB8F7BE7-35C4-2641-B2C3-583A709B37EE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  <p:pic>
        <p:nvPicPr>
          <p:cNvPr id="9" name="Image 8" descr=" I - PowerPoint Fin_Tex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811463"/>
            <a:ext cx="401637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1169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V3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11636495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708924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3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1"/>
            <a:ext cx="5418667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5757332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25284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3-2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2"/>
            <a:ext cx="5418667" cy="277950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26909" y="4665547"/>
            <a:ext cx="5869092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325025" y="4665547"/>
            <a:ext cx="5528311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2"/>
            <a:ext cx="5757332" cy="277950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98772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711200" y="714356"/>
            <a:ext cx="10468864" cy="1828800"/>
          </a:xfrm>
          <a:prstGeom prst="rect">
            <a:avLst/>
          </a:prstGeo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711200" y="2643182"/>
            <a:ext cx="10472928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pied de page 18"/>
          <p:cNvSpPr>
            <a:spLocks noGrp="1"/>
          </p:cNvSpPr>
          <p:nvPr>
            <p:ph type="ftr" sz="quarter" idx="10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26"/>
          <p:cNvSpPr>
            <a:spLocks noGrp="1"/>
          </p:cNvSpPr>
          <p:nvPr>
            <p:ph type="sldNum" sz="quarter" idx="11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60AF75-BF15-5448-A9DD-680458B538B5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16-Oct-09</a:t>
            </a:r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45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153276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2143126"/>
            <a:ext cx="10972800" cy="418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C04FAA-9919-2944-84EC-BE15B48D1347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16-Oct-09</a:t>
            </a:r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203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7"/>
          <p:cNvSpPr txBox="1"/>
          <p:nvPr userDrawn="1"/>
        </p:nvSpPr>
        <p:spPr>
          <a:xfrm>
            <a:off x="-642938" y="68263"/>
            <a:ext cx="5062538" cy="223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50" i="1" spc="400" dirty="0">
                <a:solidFill>
                  <a:srgbClr val="000000"/>
                </a:solidFill>
                <a:latin typeface="Gill Sans MT"/>
                <a:cs typeface="Gill Sans MT"/>
              </a:rPr>
              <a:t>INSTITUT LAUE LANGEVIN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36553" y="4429814"/>
            <a:ext cx="11565163" cy="287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0" y="2301551"/>
            <a:ext cx="12192000" cy="17914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l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D87DAED4-C301-FD4A-B213-DB2754E504D5}" type="datetime1">
              <a:rPr lang="fr-FR"/>
              <a:pPr>
                <a:defRPr/>
              </a:pPr>
              <a:t>11/11/2019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2738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-4763"/>
            <a:ext cx="7196138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300617" y="1709928"/>
            <a:ext cx="11636495" cy="4355592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300615" y="315606"/>
            <a:ext cx="11636495" cy="89190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309547" y="123492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algn="l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D5D5234E-E8B7-5447-953E-ADDF6AA1182B}" type="datetime1">
              <a:rPr lang="fr-FR"/>
              <a:pPr>
                <a:defRPr/>
              </a:pPr>
              <a:t>11/11/2019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algn="ctr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1682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call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7938"/>
            <a:ext cx="71961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106695" y="1794895"/>
            <a:ext cx="5612629" cy="4204853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25771" y="1794894"/>
            <a:ext cx="5757332" cy="4322495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26909" y="1276753"/>
            <a:ext cx="11493136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26908" y="502197"/>
            <a:ext cx="11493136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algn="l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A57E0374-B9D1-984C-ACE3-7CC70DC957D7}" type="datetime1">
              <a:rPr lang="fr-FR"/>
              <a:pPr>
                <a:defRPr/>
              </a:pPr>
              <a:t>11/11/2019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algn="ctr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715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608263"/>
            <a:ext cx="15049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8"/>
          <p:cNvSpPr txBox="1"/>
          <p:nvPr userDrawn="1"/>
        </p:nvSpPr>
        <p:spPr>
          <a:xfrm>
            <a:off x="1989138" y="3108325"/>
            <a:ext cx="3573462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i="1" spc="400" dirty="0">
                <a:solidFill>
                  <a:srgbClr val="FFFFFF">
                    <a:lumMod val="95000"/>
                  </a:srgbClr>
                </a:solidFill>
                <a:latin typeface="Gill Sans MT"/>
                <a:cs typeface="Gill Sans MT"/>
              </a:rPr>
              <a:t>INSTITUT LAUE LANGEVIN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604D4370-512F-0D4F-804D-854E9343847C}" type="datetime1">
              <a:rPr lang="fr-FR"/>
              <a:pPr>
                <a:defRPr/>
              </a:pPr>
              <a:t>11/11/2019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40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 A - PowerPoint Intro Blanche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191250"/>
            <a:ext cx="5254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6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2AD25524-DB1F-4F4F-865F-DB0112B08302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2685" y="2437560"/>
            <a:ext cx="11565163" cy="7386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 typeface="Arial"/>
              <a:buNone/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36553" y="3372344"/>
            <a:ext cx="11565163" cy="287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3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 C - PowerPoint Intro Blanche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191250"/>
            <a:ext cx="5254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6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249A1930-7567-4242-A273-F5F0C33D9056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2685" y="3033509"/>
            <a:ext cx="11565163" cy="7386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 typeface="Arial"/>
              <a:buNone/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36553" y="3968294"/>
            <a:ext cx="11565163" cy="287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Espace réservé pour une image  18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2999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7" tIns="45718" rIns="91437" bIns="45718"/>
          <a:lstStyle>
            <a:lvl1pPr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289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D - PowerPoint Intro Blanche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191250"/>
            <a:ext cx="5254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6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67734049-12E9-AB45-88C6-EF0A4BB95C0F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  <p:sp>
        <p:nvSpPr>
          <p:cNvPr id="11" name="Espace réservé pour une image  18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2999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7" tIns="45718" rIns="91437" bIns="45718"/>
          <a:lstStyle>
            <a:lvl1pPr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2685" y="3033509"/>
            <a:ext cx="11565163" cy="7386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 typeface="Arial"/>
              <a:buNone/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36553" y="3968294"/>
            <a:ext cx="11565163" cy="287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0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 B - PowerPoint Intercalai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191250"/>
            <a:ext cx="5254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6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D245B5A1-93DC-6243-83BC-A498767BA1E0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2685" y="3033509"/>
            <a:ext cx="11565163" cy="7386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 typeface="Arial"/>
              <a:buNone/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36553" y="3968294"/>
            <a:ext cx="11565163" cy="287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662" r:id="rId1"/>
    <p:sldLayoutId id="2147485663" r:id="rId2"/>
    <p:sldLayoutId id="2147485664" r:id="rId3"/>
    <p:sldLayoutId id="2147485665" r:id="rId4"/>
    <p:sldLayoutId id="2147485666" r:id="rId5"/>
    <p:sldLayoutId id="2147485667" r:id="rId6"/>
    <p:sldLayoutId id="2147485668" r:id="rId7"/>
    <p:sldLayoutId id="2147485669" r:id="rId8"/>
    <p:sldLayoutId id="2147485670" r:id="rId9"/>
    <p:sldLayoutId id="2147485671" r:id="rId10"/>
    <p:sldLayoutId id="2147485672" r:id="rId11"/>
    <p:sldLayoutId id="2147485673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4" descr=" E - PowerPoint Slides V1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191250"/>
            <a:ext cx="5254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ZoneTexte 13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2C0F3BAA-EFE1-9F47-A32C-2A6ED84C6EB7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2" r:id="rId1"/>
    <p:sldLayoutId id="2147485674" r:id="rId2"/>
    <p:sldLayoutId id="2147485675" r:id="rId3"/>
    <p:sldLayoutId id="2147485676" r:id="rId4"/>
    <p:sldLayoutId id="2147485677" r:id="rId5"/>
    <p:sldLayoutId id="2147485678" r:id="rId6"/>
    <p:sldLayoutId id="2147485653" r:id="rId7"/>
    <p:sldLayoutId id="2147485654" r:id="rId8"/>
    <p:sldLayoutId id="2147485655" r:id="rId9"/>
    <p:sldLayoutId id="2147485679" r:id="rId10"/>
    <p:sldLayoutId id="2147485680" r:id="rId11"/>
    <p:sldLayoutId id="2147485681" r:id="rId12"/>
    <p:sldLayoutId id="2147485682" r:id="rId13"/>
    <p:sldLayoutId id="2147485683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2" descr=" G - PowerPoint Slides V2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191250"/>
            <a:ext cx="5254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ZoneTexte 11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1C0C805A-5146-A846-B029-DAD33D3F40DE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4" r:id="rId1"/>
    <p:sldLayoutId id="2147485685" r:id="rId2"/>
    <p:sldLayoutId id="2147485686" r:id="rId3"/>
    <p:sldLayoutId id="2147485687" r:id="rId4"/>
    <p:sldLayoutId id="2147485688" r:id="rId5"/>
    <p:sldLayoutId id="2147485689" r:id="rId6"/>
    <p:sldLayoutId id="2147485656" r:id="rId7"/>
    <p:sldLayoutId id="2147485657" r:id="rId8"/>
    <p:sldLayoutId id="2147485658" r:id="rId9"/>
    <p:sldLayoutId id="2147485690" r:id="rId10"/>
    <p:sldLayoutId id="2147485691" r:id="rId11"/>
    <p:sldLayoutId id="2147485692" r:id="rId12"/>
    <p:sldLayoutId id="2147485693" r:id="rId13"/>
    <p:sldLayoutId id="2147485694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2" descr=" F - PowerPoint Slides V3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938" y="6165850"/>
            <a:ext cx="663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ZoneTexte 11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1BDE71ED-6A2B-C647-8C52-E8C78503C397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5" r:id="rId1"/>
    <p:sldLayoutId id="2147485696" r:id="rId2"/>
    <p:sldLayoutId id="2147485697" r:id="rId3"/>
    <p:sldLayoutId id="2147485698" r:id="rId4"/>
    <p:sldLayoutId id="2147485699" r:id="rId5"/>
    <p:sldLayoutId id="2147485700" r:id="rId6"/>
    <p:sldLayoutId id="2147485659" r:id="rId7"/>
    <p:sldLayoutId id="2147485660" r:id="rId8"/>
    <p:sldLayoutId id="2147485661" r:id="rId9"/>
    <p:sldLayoutId id="2147485701" r:id="rId10"/>
    <p:sldLayoutId id="2147485702" r:id="rId11"/>
    <p:sldLayoutId id="2147485703" r:id="rId12"/>
    <p:sldLayoutId id="2147485704" r:id="rId13"/>
    <p:sldLayoutId id="2147485705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13"/>
          <p:cNvSpPr txBox="1">
            <a:spLocks noChangeArrowheads="1"/>
          </p:cNvSpPr>
          <p:nvPr userDrawn="1"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80844E2-7B03-2A45-B297-3480667BFF89}" type="slidenum">
              <a:rPr lang="fr-FR" altLang="fr-FR" sz="700" smtClean="0">
                <a:solidFill>
                  <a:srgbClr val="95ACBA"/>
                </a:solidFill>
                <a:latin typeface="Verdana Bold"/>
                <a:ea typeface="Verdana Bold"/>
                <a:cs typeface="Verdana Bold"/>
              </a:rPr>
              <a:pPr eaLnBrk="1" hangingPunct="1">
                <a:defRPr/>
              </a:pPr>
              <a:t>‹#›</a:t>
            </a:fld>
            <a:endParaRPr lang="fr-FR" altLang="fr-FR" sz="700">
              <a:solidFill>
                <a:srgbClr val="95ACBA"/>
              </a:solidFill>
              <a:latin typeface="Verdana Bold"/>
              <a:ea typeface="Verdana Bold"/>
              <a:cs typeface="Verdana Bold"/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6213475" y="6405563"/>
            <a:ext cx="4451350" cy="20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50" i="1" spc="400" dirty="0">
                <a:solidFill>
                  <a:srgbClr val="000000"/>
                </a:solidFill>
                <a:latin typeface="Gill Sans MT"/>
                <a:cs typeface="Gill Sans MT"/>
              </a:rPr>
              <a:t>THE EUROPEAN NEUTRON SOURCE</a:t>
            </a:r>
          </a:p>
        </p:txBody>
      </p:sp>
      <p:pic>
        <p:nvPicPr>
          <p:cNvPr id="4100" name="Imag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975" y="6107113"/>
            <a:ext cx="6683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3988" y="6356350"/>
            <a:ext cx="156845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A0F6013D-34A9-724E-8F74-129019CD126E}" type="datetime1">
              <a:rPr lang="fr-FR"/>
              <a:pPr>
                <a:defRPr/>
              </a:pPr>
              <a:t>11/11/2019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35150" y="6356350"/>
            <a:ext cx="411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6" r:id="rId1"/>
    <p:sldLayoutId id="2147485707" r:id="rId2"/>
    <p:sldLayoutId id="2147485708" r:id="rId3"/>
    <p:sldLayoutId id="2147485709" r:id="rId4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18" Type="http://schemas.openxmlformats.org/officeDocument/2006/relationships/image" Target="../media/image61.jpeg"/><Relationship Id="rId3" Type="http://schemas.openxmlformats.org/officeDocument/2006/relationships/image" Target="../media/image46.jpeg"/><Relationship Id="rId21" Type="http://schemas.openxmlformats.org/officeDocument/2006/relationships/image" Target="../media/image64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17" Type="http://schemas.openxmlformats.org/officeDocument/2006/relationships/image" Target="../media/image60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9.jpeg"/><Relationship Id="rId20" Type="http://schemas.openxmlformats.org/officeDocument/2006/relationships/image" Target="../media/image63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5" Type="http://schemas.openxmlformats.org/officeDocument/2006/relationships/image" Target="../media/image58.jpeg"/><Relationship Id="rId10" Type="http://schemas.openxmlformats.org/officeDocument/2006/relationships/image" Target="../media/image53.jpeg"/><Relationship Id="rId19" Type="http://schemas.openxmlformats.org/officeDocument/2006/relationships/image" Target="../media/image62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Relationship Id="rId22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80.jpg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84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83.jpg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23.jpeg"/><Relationship Id="rId7" Type="http://schemas.openxmlformats.org/officeDocument/2006/relationships/image" Target="../media/image8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88.jpeg"/><Relationship Id="rId4" Type="http://schemas.openxmlformats.org/officeDocument/2006/relationships/image" Target="../media/image24.jpeg"/><Relationship Id="rId9" Type="http://schemas.openxmlformats.org/officeDocument/2006/relationships/image" Target="../media/image8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2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91.jpeg"/><Relationship Id="rId5" Type="http://schemas.openxmlformats.org/officeDocument/2006/relationships/image" Target="../media/image88.jpeg"/><Relationship Id="rId4" Type="http://schemas.openxmlformats.org/officeDocument/2006/relationships/image" Target="../media/image9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35D9627-6F87-8A4C-A7A7-3B56733EE441}"/>
              </a:ext>
            </a:extLst>
          </p:cNvPr>
          <p:cNvSpPr txBox="1">
            <a:spLocks/>
          </p:cNvSpPr>
          <p:nvPr/>
        </p:nvSpPr>
        <p:spPr bwMode="auto">
          <a:xfrm>
            <a:off x="960103" y="1628800"/>
            <a:ext cx="10271794" cy="136815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ctr">
              <a:defRPr/>
            </a:pPr>
            <a:r>
              <a:rPr lang="en-US" sz="4400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Deep Learning Methods On Neutron Scattering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70B6B-DBEF-F24B-A98E-1ABED1D46693}"/>
              </a:ext>
            </a:extLst>
          </p:cNvPr>
          <p:cNvSpPr txBox="1"/>
          <p:nvPr/>
        </p:nvSpPr>
        <p:spPr>
          <a:xfrm>
            <a:off x="1343472" y="3717032"/>
            <a:ext cx="950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P. </a:t>
            </a:r>
            <a:r>
              <a:rPr lang="en-US" sz="2400" dirty="0" err="1"/>
              <a:t>Mutti</a:t>
            </a:r>
            <a:r>
              <a:rPr lang="en-US" sz="2400" dirty="0"/>
              <a:t>, F. </a:t>
            </a:r>
            <a:r>
              <a:rPr lang="en-US" sz="2400" dirty="0" err="1"/>
              <a:t>Cecillon</a:t>
            </a:r>
            <a:r>
              <a:rPr lang="en-US" sz="2400" dirty="0"/>
              <a:t>, Le </a:t>
            </a:r>
            <a:r>
              <a:rPr lang="en-US" sz="2400" dirty="0" err="1"/>
              <a:t>Goc</a:t>
            </a:r>
            <a:r>
              <a:rPr lang="en-US" sz="2400" dirty="0"/>
              <a:t>, G. Song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4E9DF9-AAD1-C243-AB4C-3048D6FEC206}"/>
              </a:ext>
            </a:extLst>
          </p:cNvPr>
          <p:cNvSpPr txBox="1"/>
          <p:nvPr/>
        </p:nvSpPr>
        <p:spPr>
          <a:xfrm>
            <a:off x="1343472" y="4437112"/>
            <a:ext cx="950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Institut</a:t>
            </a:r>
            <a:r>
              <a:rPr lang="en-US" sz="2000" dirty="0"/>
              <a:t> Laue-Langevin, Grenoble, France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35D9627-6F87-8A4C-A7A7-3B56733EE441}"/>
              </a:ext>
            </a:extLst>
          </p:cNvPr>
          <p:cNvSpPr txBox="1">
            <a:spLocks/>
          </p:cNvSpPr>
          <p:nvPr/>
        </p:nvSpPr>
        <p:spPr bwMode="auto">
          <a:xfrm>
            <a:off x="695400" y="476672"/>
            <a:ext cx="8928992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Generating Images For Training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9048" y="1330896"/>
            <a:ext cx="7662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The neuron network is trained using simulated </a:t>
            </a:r>
            <a:r>
              <a:rPr lang="en-US" sz="2400">
                <a:latin typeface="+mn-lt"/>
              </a:rPr>
              <a:t>SANS images</a:t>
            </a:r>
            <a:endParaRPr lang="en-US" sz="2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0428" y="2348880"/>
            <a:ext cx="171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Advantages: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5835" y="1844824"/>
            <a:ext cx="8826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Simulation code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GRASP</a:t>
            </a:r>
            <a:r>
              <a:rPr lang="en-US" sz="2400" dirty="0">
                <a:latin typeface="+mn-lt"/>
              </a:rPr>
              <a:t> </a:t>
            </a:r>
            <a:r>
              <a:rPr lang="mr-IN" sz="2400" dirty="0">
                <a:latin typeface="+mn-lt"/>
              </a:rPr>
              <a:t>–</a:t>
            </a:r>
            <a:r>
              <a:rPr lang="en-US" sz="2400" dirty="0">
                <a:latin typeface="+mn-lt"/>
              </a:rPr>
              <a:t> mix of analytical and monte-</a:t>
            </a:r>
            <a:r>
              <a:rPr lang="en-US" sz="2400" dirty="0" err="1">
                <a:latin typeface="+mn-lt"/>
              </a:rPr>
              <a:t>carlo</a:t>
            </a:r>
            <a:r>
              <a:rPr lang="en-US" sz="2400" dirty="0">
                <a:latin typeface="+mn-lt"/>
              </a:rPr>
              <a:t> approach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9891" y="2778750"/>
            <a:ext cx="988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+mn-lt"/>
              </a:rPr>
              <a:t>Include instrument resolution, background and sample environment effects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9890" y="3208620"/>
            <a:ext cx="7817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+mn-lt"/>
              </a:rPr>
              <a:t>Possibility to control all instrument and sample parameters</a:t>
            </a:r>
          </a:p>
        </p:txBody>
      </p:sp>
      <p:pic>
        <p:nvPicPr>
          <p:cNvPr id="10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7" y="3894876"/>
            <a:ext cx="1247848" cy="1247848"/>
          </a:xfrm>
          <a:prstGeom prst="rect">
            <a:avLst/>
          </a:prstGeom>
        </p:spPr>
      </p:pic>
      <p:pic>
        <p:nvPicPr>
          <p:cNvPr id="11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197" y="3894876"/>
            <a:ext cx="1247848" cy="1247848"/>
          </a:xfrm>
          <a:prstGeom prst="rect">
            <a:avLst/>
          </a:prstGeom>
        </p:spPr>
      </p:pic>
      <p:pic>
        <p:nvPicPr>
          <p:cNvPr id="12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47" y="3893203"/>
            <a:ext cx="1258385" cy="1258385"/>
          </a:xfrm>
          <a:prstGeom prst="rect">
            <a:avLst/>
          </a:prstGeom>
        </p:spPr>
      </p:pic>
      <p:pic>
        <p:nvPicPr>
          <p:cNvPr id="13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64" y="3884495"/>
            <a:ext cx="1258228" cy="1258228"/>
          </a:xfrm>
          <a:prstGeom prst="rect">
            <a:avLst/>
          </a:prstGeom>
        </p:spPr>
      </p:pic>
      <p:pic>
        <p:nvPicPr>
          <p:cNvPr id="14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197" y="5265719"/>
            <a:ext cx="1250490" cy="1250490"/>
          </a:xfrm>
          <a:prstGeom prst="rect">
            <a:avLst/>
          </a:prstGeom>
        </p:spPr>
      </p:pic>
      <p:pic>
        <p:nvPicPr>
          <p:cNvPr id="15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7" y="5265719"/>
            <a:ext cx="1250490" cy="1250490"/>
          </a:xfrm>
          <a:prstGeom prst="rect">
            <a:avLst/>
          </a:prstGeom>
        </p:spPr>
      </p:pic>
      <p:pic>
        <p:nvPicPr>
          <p:cNvPr id="16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47" y="5265488"/>
            <a:ext cx="1259856" cy="1259856"/>
          </a:xfrm>
          <a:prstGeom prst="rect">
            <a:avLst/>
          </a:prstGeom>
        </p:spPr>
      </p:pic>
      <p:pic>
        <p:nvPicPr>
          <p:cNvPr id="17" name="Imag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02" y="5266849"/>
            <a:ext cx="1250490" cy="125049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148451" y="4291562"/>
            <a:ext cx="1563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</a:rPr>
              <a:t>Bragg glass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48451" y="5574799"/>
            <a:ext cx="1060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</a:rPr>
              <a:t>Sphere</a:t>
            </a:r>
          </a:p>
        </p:txBody>
      </p:sp>
    </p:spTree>
    <p:extLst>
      <p:ext uri="{BB962C8B-B14F-4D97-AF65-F5344CB8AC3E}">
        <p14:creationId xmlns:p14="http://schemas.microsoft.com/office/powerpoint/2010/main" val="46307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35D9627-6F87-8A4C-A7A7-3B56733EE441}"/>
              </a:ext>
            </a:extLst>
          </p:cNvPr>
          <p:cNvSpPr txBox="1">
            <a:spLocks/>
          </p:cNvSpPr>
          <p:nvPr/>
        </p:nvSpPr>
        <p:spPr bwMode="auto">
          <a:xfrm>
            <a:off x="695400" y="476672"/>
            <a:ext cx="8928992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Training The Network</a:t>
            </a:r>
          </a:p>
        </p:txBody>
      </p:sp>
      <p:sp>
        <p:nvSpPr>
          <p:cNvPr id="3" name="Espace réservé du contenu 1"/>
          <p:cNvSpPr>
            <a:spLocks noGrp="1"/>
          </p:cNvSpPr>
          <p:nvPr>
            <p:ph sz="quarter" idx="17"/>
          </p:nvPr>
        </p:nvSpPr>
        <p:spPr>
          <a:xfrm>
            <a:off x="407368" y="1124744"/>
            <a:ext cx="11233248" cy="3024336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Training trail begins with the pre-trained model Inception-v3;</a:t>
            </a:r>
          </a:p>
          <a:p>
            <a:r>
              <a:rPr lang="en-US" sz="2000" dirty="0">
                <a:latin typeface="+mj-lt"/>
              </a:rPr>
              <a:t>The initial weights are taken from the pre-trained weights based on ImageNet; </a:t>
            </a:r>
          </a:p>
          <a:p>
            <a:r>
              <a:rPr lang="en-US" sz="2000" dirty="0">
                <a:latin typeface="+mj-lt"/>
              </a:rPr>
              <a:t>2000 images per each sample structure</a:t>
            </a:r>
          </a:p>
          <a:p>
            <a:r>
              <a:rPr lang="en-US" sz="2000" dirty="0">
                <a:latin typeface="+mj-lt"/>
              </a:rPr>
              <a:t>Initial learning rate is 0.01;</a:t>
            </a:r>
          </a:p>
          <a:p>
            <a:r>
              <a:rPr lang="en-US" sz="2000" dirty="0">
                <a:latin typeface="+mj-lt"/>
              </a:rPr>
              <a:t>The model is trained for 300 epochs;</a:t>
            </a:r>
          </a:p>
          <a:p>
            <a:r>
              <a:rPr lang="en-US" sz="2000" dirty="0">
                <a:latin typeface="+mj-lt"/>
              </a:rPr>
              <a:t>For each training trail, 80% data are selected randomly for training, 10% data are used for testing and 10% data are used for validation. </a:t>
            </a:r>
            <a:br>
              <a:rPr lang="en-US" sz="2000" dirty="0">
                <a:latin typeface="+mj-lt"/>
              </a:rPr>
            </a:br>
            <a:endParaRPr lang="fr-FR" sz="2000" dirty="0">
              <a:latin typeface="+mj-lt"/>
            </a:endParaRPr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802977"/>
            <a:ext cx="3614014" cy="2574928"/>
          </a:xfrm>
          <a:prstGeom prst="rect">
            <a:avLst/>
          </a:prstGeom>
        </p:spPr>
      </p:pic>
      <p:pic>
        <p:nvPicPr>
          <p:cNvPr id="5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3802977"/>
            <a:ext cx="3600400" cy="25783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60296" y="4077072"/>
            <a:ext cx="31547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+mj-lt"/>
              </a:rPr>
              <a:t>After 200 epochs, the average accuracy is stable to 100%, which indicates all the simulated samples in the dataset are corrected recognized.</a:t>
            </a:r>
            <a:r>
              <a:rPr lang="en-US" sz="2000" dirty="0">
                <a:latin typeface="+mj-lt"/>
              </a:rPr>
              <a:t> 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15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35D9627-6F87-8A4C-A7A7-3B56733EE441}"/>
              </a:ext>
            </a:extLst>
          </p:cNvPr>
          <p:cNvSpPr txBox="1">
            <a:spLocks/>
          </p:cNvSpPr>
          <p:nvPr/>
        </p:nvSpPr>
        <p:spPr bwMode="auto">
          <a:xfrm>
            <a:off x="695400" y="476672"/>
            <a:ext cx="8928992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Performance On Real Data</a:t>
            </a:r>
          </a:p>
        </p:txBody>
      </p:sp>
      <p:pic>
        <p:nvPicPr>
          <p:cNvPr id="3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54" y="2040584"/>
            <a:ext cx="2392299" cy="2392299"/>
          </a:xfrm>
          <a:prstGeom prst="rect">
            <a:avLst/>
          </a:prstGeom>
        </p:spPr>
      </p:pic>
      <p:pic>
        <p:nvPicPr>
          <p:cNvPr id="4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09" y="2044813"/>
            <a:ext cx="2392299" cy="2392299"/>
          </a:xfrm>
          <a:prstGeom prst="rect">
            <a:avLst/>
          </a:prstGeom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299" y="2040584"/>
            <a:ext cx="2392299" cy="2392299"/>
          </a:xfrm>
          <a:prstGeom prst="rect">
            <a:avLst/>
          </a:prstGeom>
        </p:spPr>
      </p:pic>
      <p:pic>
        <p:nvPicPr>
          <p:cNvPr id="6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4" y="2013873"/>
            <a:ext cx="2392299" cy="2392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3113" y="1336265"/>
            <a:ext cx="6240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Raw data from silica sample (</a:t>
            </a:r>
            <a:r>
              <a:rPr lang="en-US" sz="2400">
                <a:latin typeface="+mj-lt"/>
              </a:rPr>
              <a:t>spherical structure)</a:t>
            </a:r>
          </a:p>
        </p:txBody>
      </p:sp>
      <p:sp>
        <p:nvSpPr>
          <p:cNvPr id="8" name="Rectangle 7"/>
          <p:cNvSpPr/>
          <p:nvPr/>
        </p:nvSpPr>
        <p:spPr>
          <a:xfrm>
            <a:off x="898561" y="4622115"/>
            <a:ext cx="1909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+mj-lt"/>
              </a:rPr>
              <a:t>Sphere : 100%</a:t>
            </a:r>
          </a:p>
          <a:p>
            <a:pPr algn="ctr"/>
            <a:r>
              <a:rPr lang="en-US" sz="2000" dirty="0">
                <a:latin typeface="+mj-lt"/>
              </a:rPr>
              <a:t>Bragg glass : 0%</a:t>
            </a:r>
          </a:p>
        </p:txBody>
      </p:sp>
      <p:sp>
        <p:nvSpPr>
          <p:cNvPr id="9" name="Rectangle 8"/>
          <p:cNvSpPr/>
          <p:nvPr/>
        </p:nvSpPr>
        <p:spPr>
          <a:xfrm>
            <a:off x="3647834" y="4610538"/>
            <a:ext cx="2013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+mj-lt"/>
              </a:rPr>
              <a:t>Sphere : 98.9%</a:t>
            </a:r>
          </a:p>
          <a:p>
            <a:pPr algn="ctr"/>
            <a:r>
              <a:rPr lang="en-US" sz="2000" dirty="0">
                <a:latin typeface="+mj-lt"/>
              </a:rPr>
              <a:t>Bragg glass : 1.1%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30831" y="4610536"/>
            <a:ext cx="2050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+mj-lt"/>
              </a:rPr>
              <a:t>Sphere : 99.3%</a:t>
            </a:r>
          </a:p>
          <a:p>
            <a:pPr algn="ctr"/>
            <a:r>
              <a:rPr lang="en-US" sz="2000" dirty="0">
                <a:latin typeface="+mj-lt"/>
              </a:rPr>
              <a:t>Bragg glass : 0.7%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91811" y="4602778"/>
            <a:ext cx="1931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+mj-lt"/>
              </a:rPr>
              <a:t>Sphere : 100%</a:t>
            </a:r>
          </a:p>
          <a:p>
            <a:pPr algn="ctr"/>
            <a:r>
              <a:rPr lang="en-US" sz="2000" dirty="0">
                <a:latin typeface="+mj-lt"/>
              </a:rPr>
              <a:t>Bragg glass : 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84343" y="5733256"/>
            <a:ext cx="768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All images are correctly identified with 99</a:t>
            </a:r>
            <a:r>
              <a:rPr lang="en-US" sz="2400">
                <a:solidFill>
                  <a:srgbClr val="FF0000"/>
                </a:solidFill>
                <a:latin typeface="+mj-lt"/>
              </a:rPr>
              <a:t>% confidence level</a:t>
            </a:r>
          </a:p>
        </p:txBody>
      </p:sp>
    </p:spTree>
    <p:extLst>
      <p:ext uri="{BB962C8B-B14F-4D97-AF65-F5344CB8AC3E}">
        <p14:creationId xmlns:p14="http://schemas.microsoft.com/office/powerpoint/2010/main" val="1991055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35D9627-6F87-8A4C-A7A7-3B56733EE441}"/>
              </a:ext>
            </a:extLst>
          </p:cNvPr>
          <p:cNvSpPr txBox="1">
            <a:spLocks/>
          </p:cNvSpPr>
          <p:nvPr/>
        </p:nvSpPr>
        <p:spPr bwMode="auto">
          <a:xfrm>
            <a:off x="695400" y="476672"/>
            <a:ext cx="8928992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Increasing Complexity</a:t>
            </a:r>
          </a:p>
        </p:txBody>
      </p:sp>
      <p:pic>
        <p:nvPicPr>
          <p:cNvPr id="3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70" y="4412712"/>
            <a:ext cx="2652510" cy="1749991"/>
          </a:xfrm>
          <a:prstGeom prst="rect">
            <a:avLst/>
          </a:prstGeom>
        </p:spPr>
      </p:pic>
      <p:pic>
        <p:nvPicPr>
          <p:cNvPr id="4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96" y="1969540"/>
            <a:ext cx="2628942" cy="1733173"/>
          </a:xfrm>
          <a:prstGeom prst="rect">
            <a:avLst/>
          </a:prstGeom>
        </p:spPr>
      </p:pic>
      <p:pic>
        <p:nvPicPr>
          <p:cNvPr id="5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47" y="1933249"/>
            <a:ext cx="2993206" cy="1845992"/>
          </a:xfrm>
          <a:prstGeom prst="rect">
            <a:avLst/>
          </a:prstGeom>
        </p:spPr>
      </p:pic>
      <p:pic>
        <p:nvPicPr>
          <p:cNvPr id="6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5" y="4415313"/>
            <a:ext cx="2990923" cy="1749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0096" y="155679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84432" y="155679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Cylinder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1486" y="3943469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Core-shell sphere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05401" y="394346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Ellipsoid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376" y="1597835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Comparison of 4 different </a:t>
            </a:r>
            <a:r>
              <a:rPr lang="en-US" sz="2400">
                <a:latin typeface="+mj-lt"/>
              </a:rPr>
              <a:t>structure geometries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9376" y="2804735"/>
            <a:ext cx="5375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Scattering pattern from sphere, cylinder,</a:t>
            </a:r>
          </a:p>
          <a:p>
            <a:r>
              <a:rPr lang="en-US" sz="2400" dirty="0">
                <a:latin typeface="+mj-lt"/>
              </a:rPr>
              <a:t>core-shell sphere and ellipsoid structures </a:t>
            </a:r>
          </a:p>
          <a:p>
            <a:r>
              <a:rPr lang="en-US" sz="2400" dirty="0">
                <a:latin typeface="+mj-lt"/>
              </a:rPr>
              <a:t>is very similar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4514" y="4330098"/>
            <a:ext cx="51894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Recognition of the structure at an early stage will help a lot in choosing the best instrument setting to obtain a high quality scattering data.</a:t>
            </a:r>
            <a:endParaRPr lang="fr-F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77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46" y="1700124"/>
            <a:ext cx="1311037" cy="1311037"/>
          </a:xfrm>
          <a:prstGeom prst="rect">
            <a:avLst/>
          </a:prstGeom>
        </p:spPr>
      </p:pic>
      <p:pic>
        <p:nvPicPr>
          <p:cNvPr id="3" name="Image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08" y="1707276"/>
            <a:ext cx="1303885" cy="1303885"/>
          </a:xfrm>
          <a:prstGeom prst="rect">
            <a:avLst/>
          </a:prstGeom>
        </p:spPr>
      </p:pic>
      <p:pic>
        <p:nvPicPr>
          <p:cNvPr id="4" name="Image 1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148" y="1741550"/>
            <a:ext cx="1269611" cy="1269611"/>
          </a:xfrm>
          <a:prstGeom prst="rect">
            <a:avLst/>
          </a:prstGeom>
        </p:spPr>
      </p:pic>
      <p:pic>
        <p:nvPicPr>
          <p:cNvPr id="5" name="Image 1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695459"/>
            <a:ext cx="1315702" cy="1315702"/>
          </a:xfrm>
          <a:prstGeom prst="rect">
            <a:avLst/>
          </a:prstGeom>
        </p:spPr>
      </p:pic>
      <p:pic>
        <p:nvPicPr>
          <p:cNvPr id="6" name="Image 1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768" y="3542447"/>
            <a:ext cx="1326713" cy="1326713"/>
          </a:xfrm>
          <a:prstGeom prst="rect">
            <a:avLst/>
          </a:prstGeom>
        </p:spPr>
      </p:pic>
      <p:pic>
        <p:nvPicPr>
          <p:cNvPr id="7" name="Image 1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58" y="3556950"/>
            <a:ext cx="1312210" cy="1312210"/>
          </a:xfrm>
          <a:prstGeom prst="rect">
            <a:avLst/>
          </a:prstGeom>
        </p:spPr>
      </p:pic>
      <p:pic>
        <p:nvPicPr>
          <p:cNvPr id="8" name="Image 2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05" y="3523901"/>
            <a:ext cx="1285283" cy="1345259"/>
          </a:xfrm>
          <a:prstGeom prst="rect">
            <a:avLst/>
          </a:prstGeom>
        </p:spPr>
      </p:pic>
      <p:pic>
        <p:nvPicPr>
          <p:cNvPr id="9" name="Image 2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565622"/>
            <a:ext cx="1303538" cy="1303538"/>
          </a:xfrm>
          <a:prstGeom prst="rect">
            <a:avLst/>
          </a:prstGeom>
        </p:spPr>
      </p:pic>
      <p:pic>
        <p:nvPicPr>
          <p:cNvPr id="10" name="Image 2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87" y="3497491"/>
            <a:ext cx="1371669" cy="1371669"/>
          </a:xfrm>
          <a:prstGeom prst="rect">
            <a:avLst/>
          </a:prstGeom>
        </p:spPr>
      </p:pic>
      <p:pic>
        <p:nvPicPr>
          <p:cNvPr id="11" name="Image 2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46" y="3542225"/>
            <a:ext cx="1326935" cy="1326935"/>
          </a:xfrm>
          <a:prstGeom prst="rect">
            <a:avLst/>
          </a:prstGeom>
        </p:spPr>
      </p:pic>
      <p:pic>
        <p:nvPicPr>
          <p:cNvPr id="12" name="Image 30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08" y="3586911"/>
            <a:ext cx="1282249" cy="1282249"/>
          </a:xfrm>
          <a:prstGeom prst="rect">
            <a:avLst/>
          </a:prstGeom>
        </p:spPr>
      </p:pic>
      <p:pic>
        <p:nvPicPr>
          <p:cNvPr id="13" name="Image 3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09" y="3569310"/>
            <a:ext cx="1299850" cy="1299850"/>
          </a:xfrm>
          <a:prstGeom prst="rect">
            <a:avLst/>
          </a:prstGeom>
        </p:spPr>
      </p:pic>
      <p:pic>
        <p:nvPicPr>
          <p:cNvPr id="14" name="Image 36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08" y="5451038"/>
            <a:ext cx="1302826" cy="1302826"/>
          </a:xfrm>
          <a:prstGeom prst="rect">
            <a:avLst/>
          </a:prstGeom>
        </p:spPr>
      </p:pic>
      <p:pic>
        <p:nvPicPr>
          <p:cNvPr id="15" name="Image 37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46" y="5415944"/>
            <a:ext cx="1337920" cy="1337920"/>
          </a:xfrm>
          <a:prstGeom prst="rect">
            <a:avLst/>
          </a:prstGeom>
        </p:spPr>
      </p:pic>
      <p:pic>
        <p:nvPicPr>
          <p:cNvPr id="16" name="Image 38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19" y="5445224"/>
            <a:ext cx="1308640" cy="1308640"/>
          </a:xfrm>
          <a:prstGeom prst="rect">
            <a:avLst/>
          </a:prstGeom>
        </p:spPr>
      </p:pic>
      <p:pic>
        <p:nvPicPr>
          <p:cNvPr id="17" name="Image 39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436244"/>
            <a:ext cx="1317619" cy="131761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395832" y="4992437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cylinder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12989" y="3090391"/>
            <a:ext cx="2151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core-shell sphere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04498" y="1230394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sphere</a:t>
            </a:r>
          </a:p>
        </p:txBody>
      </p:sp>
      <p:pic>
        <p:nvPicPr>
          <p:cNvPr id="21" name="Image 43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603" y="1707276"/>
            <a:ext cx="1303885" cy="1303885"/>
          </a:xfrm>
          <a:prstGeom prst="rect">
            <a:avLst/>
          </a:prstGeom>
        </p:spPr>
      </p:pic>
      <p:pic>
        <p:nvPicPr>
          <p:cNvPr id="22" name="Image 44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37" y="1723570"/>
            <a:ext cx="1287591" cy="1287591"/>
          </a:xfrm>
          <a:prstGeom prst="rect">
            <a:avLst/>
          </a:prstGeom>
        </p:spPr>
      </p:pic>
      <p:pic>
        <p:nvPicPr>
          <p:cNvPr id="23" name="Image 45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824" y="1692337"/>
            <a:ext cx="1318824" cy="1318824"/>
          </a:xfrm>
          <a:prstGeom prst="rect">
            <a:avLst/>
          </a:prstGeom>
        </p:spPr>
      </p:pic>
      <p:pic>
        <p:nvPicPr>
          <p:cNvPr id="24" name="Image 46"/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44" y="1722077"/>
            <a:ext cx="1289084" cy="128908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491124" y="1230394"/>
            <a:ext cx="1114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ellipsoid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2564" y="3066681"/>
            <a:ext cx="1212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unknown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135D9627-6F87-8A4C-A7A7-3B56733EE441}"/>
              </a:ext>
            </a:extLst>
          </p:cNvPr>
          <p:cNvSpPr txBox="1">
            <a:spLocks/>
          </p:cNvSpPr>
          <p:nvPr/>
        </p:nvSpPr>
        <p:spPr bwMode="auto">
          <a:xfrm>
            <a:off x="695400" y="476672"/>
            <a:ext cx="8928992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Generating New Datasets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31821" y="5229200"/>
            <a:ext cx="5352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+mj-lt"/>
              </a:rPr>
              <a:t>10000 images per structure with random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+mj-lt"/>
              </a:rPr>
              <a:t>combination of instrument parameters</a:t>
            </a:r>
          </a:p>
        </p:txBody>
      </p:sp>
    </p:spTree>
    <p:extLst>
      <p:ext uri="{BB962C8B-B14F-4D97-AF65-F5344CB8AC3E}">
        <p14:creationId xmlns:p14="http://schemas.microsoft.com/office/powerpoint/2010/main" val="415374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à coins arrondis 31"/>
          <p:cNvSpPr/>
          <p:nvPr/>
        </p:nvSpPr>
        <p:spPr>
          <a:xfrm>
            <a:off x="10598412" y="1428389"/>
            <a:ext cx="1150491" cy="4592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à coins arrondis 30"/>
          <p:cNvSpPr/>
          <p:nvPr/>
        </p:nvSpPr>
        <p:spPr>
          <a:xfrm>
            <a:off x="9244721" y="1428030"/>
            <a:ext cx="1150491" cy="4592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contenu 1"/>
          <p:cNvSpPr>
            <a:spLocks noGrp="1"/>
          </p:cNvSpPr>
          <p:nvPr>
            <p:ph sz="quarter" idx="17"/>
          </p:nvPr>
        </p:nvSpPr>
        <p:spPr>
          <a:xfrm>
            <a:off x="359073" y="1187120"/>
            <a:ext cx="7732806" cy="2313888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Training trail begins with the pre-trained model Inception-v3;</a:t>
            </a:r>
          </a:p>
          <a:p>
            <a:r>
              <a:rPr lang="en-US" sz="2000" dirty="0">
                <a:latin typeface="+mj-lt"/>
              </a:rPr>
              <a:t>Cross-entropy loss function for the training and validation sets; </a:t>
            </a:r>
          </a:p>
          <a:p>
            <a:r>
              <a:rPr lang="en-US" sz="2000" dirty="0">
                <a:latin typeface="+mj-lt"/>
              </a:rPr>
              <a:t>Batch size is 100;</a:t>
            </a:r>
          </a:p>
          <a:p>
            <a:r>
              <a:rPr lang="en-US" sz="2000" dirty="0">
                <a:latin typeface="+mj-lt"/>
              </a:rPr>
              <a:t>The model is trained for 4000 epochs;</a:t>
            </a:r>
          </a:p>
          <a:p>
            <a:r>
              <a:rPr lang="en-US" sz="2000" dirty="0">
                <a:latin typeface="+mj-lt"/>
              </a:rPr>
              <a:t>For each training trail, 80% data are selected randomly for training, 10% data are used for testing and 10% data are used for validation. </a:t>
            </a:r>
            <a:br>
              <a:rPr lang="en-US" sz="2000" dirty="0">
                <a:latin typeface="+mj-lt"/>
              </a:rPr>
            </a:br>
            <a:endParaRPr lang="fr-FR" sz="20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9546" y="6269403"/>
            <a:ext cx="6642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+mj-lt"/>
              </a:rPr>
              <a:t>After 1000 epochs, the average accuracy is stable around 73</a:t>
            </a:r>
            <a:r>
              <a:rPr lang="en-US" sz="2000">
                <a:solidFill>
                  <a:srgbClr val="000000"/>
                </a:solidFill>
                <a:latin typeface="+mj-lt"/>
              </a:rPr>
              <a:t>%.</a:t>
            </a:r>
            <a:r>
              <a:rPr lang="en-US" sz="2000">
                <a:latin typeface="+mj-lt"/>
              </a:rPr>
              <a:t> </a:t>
            </a:r>
            <a:endParaRPr lang="en-US" sz="2000" dirty="0">
              <a:latin typeface="+mj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3" y="3656997"/>
            <a:ext cx="3310980" cy="235074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66" y="3606026"/>
            <a:ext cx="3602732" cy="255770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544" y="2078813"/>
            <a:ext cx="873669" cy="87366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533" y="2078813"/>
            <a:ext cx="881339" cy="88133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337495" y="2357615"/>
            <a:ext cx="811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sphere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544" y="3034424"/>
            <a:ext cx="873669" cy="87366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41" y="3033748"/>
            <a:ext cx="880831" cy="8808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320136" y="3268044"/>
            <a:ext cx="182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Core-shell sphere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544" y="3988175"/>
            <a:ext cx="902861" cy="90286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40" y="3988175"/>
            <a:ext cx="902861" cy="90286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258949" y="4226373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cylinder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01" y="4991597"/>
            <a:ext cx="901304" cy="90130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71" y="4991598"/>
            <a:ext cx="880831" cy="88083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226889" y="5200040"/>
            <a:ext cx="9220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ellipsoid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208328" y="1428030"/>
            <a:ext cx="1194101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/>
              <a:t>correct recognition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571420" y="1394523"/>
            <a:ext cx="1194101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/>
              <a:t>incorrect recognition</a:t>
            </a:r>
          </a:p>
        </p:txBody>
      </p:sp>
      <p:sp>
        <p:nvSpPr>
          <p:cNvPr id="33" name="Title 3">
            <a:extLst>
              <a:ext uri="{FF2B5EF4-FFF2-40B4-BE49-F238E27FC236}">
                <a16:creationId xmlns:a16="http://schemas.microsoft.com/office/drawing/2014/main" id="{135D9627-6F87-8A4C-A7A7-3B56733EE441}"/>
              </a:ext>
            </a:extLst>
          </p:cNvPr>
          <p:cNvSpPr txBox="1">
            <a:spLocks/>
          </p:cNvSpPr>
          <p:nvPr/>
        </p:nvSpPr>
        <p:spPr bwMode="auto">
          <a:xfrm>
            <a:off x="695400" y="476672"/>
            <a:ext cx="8928992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Results On Simulated Data</a:t>
            </a:r>
          </a:p>
        </p:txBody>
      </p:sp>
    </p:spTree>
    <p:extLst>
      <p:ext uri="{BB962C8B-B14F-4D97-AF65-F5344CB8AC3E}">
        <p14:creationId xmlns:p14="http://schemas.microsoft.com/office/powerpoint/2010/main" val="981400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7"/>
          </p:nvPr>
        </p:nvSpPr>
        <p:spPr>
          <a:xfrm>
            <a:off x="300615" y="1540594"/>
            <a:ext cx="11636495" cy="4961807"/>
          </a:xfrm>
        </p:spPr>
        <p:txBody>
          <a:bodyPr/>
          <a:lstStyle/>
          <a:p>
            <a:r>
              <a:rPr lang="en-US" dirty="0">
                <a:latin typeface="+mj-lt"/>
              </a:rPr>
              <a:t>Data optimization: because of limited field of view of the instrument, in real experiment, sometimes we choose displace the neutron beam with a certain bias from the center, to obtain a larger field of view. 2000 simulated scattering images in this situation are added respectively to each class.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fr-FR" dirty="0">
                <a:latin typeface="+mj-lt"/>
              </a:rPr>
              <a:t>The model </a:t>
            </a:r>
            <a:r>
              <a:rPr lang="en-US" dirty="0">
                <a:latin typeface="+mj-lt"/>
              </a:rPr>
              <a:t>is</a:t>
            </a:r>
            <a:r>
              <a:rPr lang="fr-FR" dirty="0">
                <a:latin typeface="+mj-lt"/>
              </a:rPr>
              <a:t> </a:t>
            </a:r>
            <a:r>
              <a:rPr lang="en-US" dirty="0">
                <a:latin typeface="+mj-lt"/>
              </a:rPr>
              <a:t>optimized by stochastic gradient descent optimizer to find an optimal learning rate and batch size.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endParaRPr lang="fr-FR" dirty="0"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1" y="3359809"/>
            <a:ext cx="1390651" cy="139065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49" y="3359809"/>
            <a:ext cx="1390651" cy="139065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49" y="3378881"/>
            <a:ext cx="1418271" cy="141827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46" y="3359808"/>
            <a:ext cx="1429932" cy="142993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04" y="3378881"/>
            <a:ext cx="1403451" cy="14034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77819" y="4843952"/>
            <a:ext cx="5646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+mj-lt"/>
              </a:rPr>
              <a:t> Example </a:t>
            </a:r>
            <a:r>
              <a:rPr lang="en-US" sz="2000" dirty="0">
                <a:latin typeface="+mj-lt"/>
              </a:rPr>
              <a:t>of sphere with certain bias from the center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135D9627-6F87-8A4C-A7A7-3B56733EE441}"/>
              </a:ext>
            </a:extLst>
          </p:cNvPr>
          <p:cNvSpPr txBox="1">
            <a:spLocks/>
          </p:cNvSpPr>
          <p:nvPr/>
        </p:nvSpPr>
        <p:spPr bwMode="auto">
          <a:xfrm>
            <a:off x="695400" y="476672"/>
            <a:ext cx="8928992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Data Optimization And Fine Tuning</a:t>
            </a:r>
          </a:p>
        </p:txBody>
      </p:sp>
    </p:spTree>
    <p:extLst>
      <p:ext uri="{BB962C8B-B14F-4D97-AF65-F5344CB8AC3E}">
        <p14:creationId xmlns:p14="http://schemas.microsoft.com/office/powerpoint/2010/main" val="2031470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à coins arrondis 25"/>
          <p:cNvSpPr/>
          <p:nvPr/>
        </p:nvSpPr>
        <p:spPr>
          <a:xfrm>
            <a:off x="7467600" y="4159626"/>
            <a:ext cx="4213371" cy="181323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à coins arrondis 24"/>
          <p:cNvSpPr/>
          <p:nvPr/>
        </p:nvSpPr>
        <p:spPr>
          <a:xfrm>
            <a:off x="7416800" y="527581"/>
            <a:ext cx="4213371" cy="360876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7"/>
          </p:nvPr>
        </p:nvSpPr>
        <p:spPr>
          <a:xfrm>
            <a:off x="300615" y="1709928"/>
            <a:ext cx="6859340" cy="4355592"/>
          </a:xfrm>
        </p:spPr>
        <p:txBody>
          <a:bodyPr/>
          <a:lstStyle/>
          <a:p>
            <a:r>
              <a:rPr lang="en-US" dirty="0">
                <a:latin typeface="+mj-lt"/>
              </a:rPr>
              <a:t>9 silica sphere: 8 image are recognized as sphere with an average confidence value of 92%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9 cylinder : 3 images are correctly recognized with an average confidence 63% 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2 ellipsoid: 2 images are correctly recognized with an average confidence 43%.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2 core-shell sphere: 2 images are correctly recognized with an average confidence 67%.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2" y="967806"/>
            <a:ext cx="1194139" cy="119413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17" y="4502404"/>
            <a:ext cx="1194139" cy="119413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905752" y="2186435"/>
            <a:ext cx="1337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j-lt"/>
              </a:rPr>
              <a:t>sphere 98%</a:t>
            </a:r>
            <a:r>
              <a:rPr lang="en-US" sz="1600" dirty="0">
                <a:latin typeface="+mj-lt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70507" y="502467"/>
            <a:ext cx="2614971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67" dirty="0">
                <a:solidFill>
                  <a:srgbClr val="000000"/>
                </a:solidFill>
                <a:latin typeface="NimbusRomNo9L-Regu"/>
              </a:rPr>
              <a:t>correct recognition </a:t>
            </a:r>
            <a:endParaRPr lang="en-US" sz="1867" dirty="0"/>
          </a:p>
        </p:txBody>
      </p:sp>
      <p:sp>
        <p:nvSpPr>
          <p:cNvPr id="15" name="Rectangle 14"/>
          <p:cNvSpPr/>
          <p:nvPr/>
        </p:nvSpPr>
        <p:spPr>
          <a:xfrm>
            <a:off x="8273269" y="4092035"/>
            <a:ext cx="2864801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67" dirty="0">
                <a:solidFill>
                  <a:srgbClr val="000000"/>
                </a:solidFill>
                <a:latin typeface="NimbusRomNo9L-Regu"/>
              </a:rPr>
              <a:t>incorrect recognition </a:t>
            </a:r>
            <a:endParaRPr lang="en-US" sz="1867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88" y="976748"/>
            <a:ext cx="1178096" cy="117809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39" y="4502404"/>
            <a:ext cx="1194139" cy="119413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800336" y="2189383"/>
            <a:ext cx="1337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j-lt"/>
              </a:rPr>
              <a:t>cylinder 65%</a:t>
            </a:r>
            <a:r>
              <a:rPr lang="en-US" sz="1600" dirty="0">
                <a:latin typeface="+mj-lt"/>
              </a:rPr>
              <a:t> 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17" y="2540117"/>
            <a:ext cx="1153584" cy="115358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133" y="2535248"/>
            <a:ext cx="1194139" cy="119413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932198" y="3762416"/>
            <a:ext cx="1504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j-lt"/>
              </a:rPr>
              <a:t>ellipsoid 45%</a:t>
            </a:r>
            <a:r>
              <a:rPr lang="en-US" sz="1600" dirty="0">
                <a:latin typeface="+mj-lt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569595" y="3787531"/>
            <a:ext cx="22870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j-lt"/>
              </a:rPr>
              <a:t>Core-shell sphere 67%</a:t>
            </a:r>
            <a:r>
              <a:rPr lang="en-US" sz="1600" dirty="0">
                <a:latin typeface="+mj-lt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186431" y="5676360"/>
            <a:ext cx="9339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j-lt"/>
              </a:rPr>
              <a:t>sphere</a:t>
            </a:r>
            <a:endParaRPr lang="en-US" sz="1600" dirty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117008" y="5661248"/>
            <a:ext cx="1019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j-lt"/>
              </a:rPr>
              <a:t>cylinder</a:t>
            </a:r>
            <a:endParaRPr lang="en-US" sz="1600" dirty="0">
              <a:latin typeface="+mj-lt"/>
            </a:endParaRP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135D9627-6F87-8A4C-A7A7-3B56733EE441}"/>
              </a:ext>
            </a:extLst>
          </p:cNvPr>
          <p:cNvSpPr txBox="1">
            <a:spLocks/>
          </p:cNvSpPr>
          <p:nvPr/>
        </p:nvSpPr>
        <p:spPr bwMode="auto">
          <a:xfrm>
            <a:off x="695400" y="476672"/>
            <a:ext cx="8928992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Performance On Real Data</a:t>
            </a:r>
          </a:p>
        </p:txBody>
      </p:sp>
    </p:spTree>
    <p:extLst>
      <p:ext uri="{BB962C8B-B14F-4D97-AF65-F5344CB8AC3E}">
        <p14:creationId xmlns:p14="http://schemas.microsoft.com/office/powerpoint/2010/main" val="1815827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7270644" y="5612596"/>
            <a:ext cx="591128" cy="4482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836615" y="3117685"/>
            <a:ext cx="996528" cy="4482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ellipsoid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831794" y="3117529"/>
            <a:ext cx="867249" cy="4482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704" y="1034218"/>
            <a:ext cx="1699611" cy="10762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Scattering image with initial choice of instrument setting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155141" y="4195504"/>
            <a:ext cx="3289233" cy="8207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</a:rPr>
              <a:t>Desired scattering image type (</a:t>
            </a:r>
            <a:r>
              <a:rPr lang="en-US" sz="1867" dirty="0" err="1">
                <a:solidFill>
                  <a:schemeClr val="tx1"/>
                </a:solidFill>
              </a:rPr>
              <a:t>i.e</a:t>
            </a:r>
            <a:r>
              <a:rPr lang="en-US" sz="1867" dirty="0">
                <a:solidFill>
                  <a:schemeClr val="tx1"/>
                </a:solidFill>
              </a:rPr>
              <a:t> </a:t>
            </a:r>
            <a:r>
              <a:rPr lang="en-US" sz="1867" dirty="0" err="1">
                <a:solidFill>
                  <a:schemeClr val="tx1"/>
                </a:solidFill>
              </a:rPr>
              <a:t>guinier</a:t>
            </a:r>
            <a:r>
              <a:rPr lang="en-US" sz="1867" dirty="0">
                <a:solidFill>
                  <a:schemeClr val="tx1"/>
                </a:solidFill>
              </a:rPr>
              <a:t> for sphere etc.)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70342" y="5326709"/>
            <a:ext cx="2048625" cy="586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Optimized instrument setting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013657" y="1572348"/>
            <a:ext cx="5885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4111030" y="1566612"/>
            <a:ext cx="7308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89" idx="0"/>
          </p:cNvCxnSpPr>
          <p:nvPr/>
        </p:nvCxnSpPr>
        <p:spPr>
          <a:xfrm>
            <a:off x="10962305" y="2304110"/>
            <a:ext cx="9760" cy="16042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53" idx="1"/>
          </p:cNvCxnSpPr>
          <p:nvPr/>
        </p:nvCxnSpPr>
        <p:spPr>
          <a:xfrm flipH="1">
            <a:off x="9531242" y="5614439"/>
            <a:ext cx="485063" cy="18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89" y="3453670"/>
            <a:ext cx="678297" cy="678297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79" y="3453671"/>
            <a:ext cx="688691" cy="68869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487893" y="3563644"/>
            <a:ext cx="591128" cy="4482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820509" y="3374546"/>
            <a:ext cx="589264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fr-FR" sz="48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82" y="2296753"/>
            <a:ext cx="843753" cy="843753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9" y="2296752"/>
            <a:ext cx="837472" cy="837472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011108" y="2338968"/>
            <a:ext cx="591128" cy="4482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81" y="4196954"/>
            <a:ext cx="1764361" cy="1058617"/>
          </a:xfrm>
          <a:prstGeom prst="rect">
            <a:avLst/>
          </a:prstGeom>
        </p:spPr>
      </p:pic>
      <p:cxnSp>
        <p:nvCxnSpPr>
          <p:cNvPr id="32" name="Connecteur droit avec flèche 31"/>
          <p:cNvCxnSpPr>
            <a:stCxn id="43" idx="3"/>
            <a:endCxn id="85" idx="1"/>
          </p:cNvCxnSpPr>
          <p:nvPr/>
        </p:nvCxnSpPr>
        <p:spPr>
          <a:xfrm flipV="1">
            <a:off x="6817736" y="1615697"/>
            <a:ext cx="865875" cy="138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9967359" y="928495"/>
            <a:ext cx="1989891" cy="14314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</a:rPr>
              <a:t>Evaluated image quality (i.e. good </a:t>
            </a:r>
            <a:r>
              <a:rPr lang="en-US" sz="1867" dirty="0" err="1">
                <a:solidFill>
                  <a:schemeClr val="tx1"/>
                </a:solidFill>
              </a:rPr>
              <a:t>guinier</a:t>
            </a:r>
            <a:r>
              <a:rPr lang="en-US" sz="1867" dirty="0">
                <a:solidFill>
                  <a:schemeClr val="tx1"/>
                </a:solidFill>
              </a:rPr>
              <a:t>,  one ring etc. 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27845" y="913779"/>
            <a:ext cx="1989891" cy="14314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</a:rPr>
              <a:t>Recognized structure (i.e. sphere, cylinder, flux line </a:t>
            </a:r>
            <a:r>
              <a:rPr lang="en-US" sz="1867" dirty="0" err="1">
                <a:solidFill>
                  <a:schemeClr val="tx1"/>
                </a:solidFill>
              </a:rPr>
              <a:t>bragg</a:t>
            </a:r>
            <a:r>
              <a:rPr lang="en-US" sz="1867" dirty="0">
                <a:solidFill>
                  <a:schemeClr val="tx1"/>
                </a:solidFill>
              </a:rPr>
              <a:t> peak etc. )</a:t>
            </a:r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9198996" y="1596489"/>
            <a:ext cx="74702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Image 4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20" y="2414712"/>
            <a:ext cx="811776" cy="811776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898" y="2414713"/>
            <a:ext cx="833964" cy="8339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280" y="2437683"/>
            <a:ext cx="824984" cy="8249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57" y="2437684"/>
            <a:ext cx="810993" cy="810993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9987281" y="3340360"/>
            <a:ext cx="867249" cy="4482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bad </a:t>
            </a:r>
            <a:r>
              <a:rPr lang="en-US" sz="1600" dirty="0" err="1">
                <a:solidFill>
                  <a:schemeClr val="tx1"/>
                </a:solidFill>
              </a:rPr>
              <a:t>guinier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137849" y="3330044"/>
            <a:ext cx="867249" cy="4482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good </a:t>
            </a:r>
            <a:r>
              <a:rPr lang="en-US" sz="1600" dirty="0" err="1">
                <a:solidFill>
                  <a:schemeClr val="tx1"/>
                </a:solidFill>
              </a:rPr>
              <a:t>guinier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016305" y="5326708"/>
            <a:ext cx="1921100" cy="5754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</a:rPr>
              <a:t>Predicted radius of sample</a:t>
            </a:r>
          </a:p>
        </p:txBody>
      </p:sp>
      <p:cxnSp>
        <p:nvCxnSpPr>
          <p:cNvPr id="57" name="Connecteur droit avec flèche 56"/>
          <p:cNvCxnSpPr>
            <a:stCxn id="89" idx="2"/>
            <a:endCxn id="53" idx="0"/>
          </p:cNvCxnSpPr>
          <p:nvPr/>
        </p:nvCxnSpPr>
        <p:spPr>
          <a:xfrm>
            <a:off x="10972066" y="4588484"/>
            <a:ext cx="4789" cy="7382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>
            <a:off x="7232174" y="4934019"/>
            <a:ext cx="13541" cy="6860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>
            <a:stCxn id="10" idx="1"/>
          </p:cNvCxnSpPr>
          <p:nvPr/>
        </p:nvCxnSpPr>
        <p:spPr>
          <a:xfrm flipH="1">
            <a:off x="2579632" y="5620204"/>
            <a:ext cx="1190709" cy="28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936374" y="5301485"/>
            <a:ext cx="1625385" cy="6800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Generated new scattering image </a:t>
            </a:r>
          </a:p>
        </p:txBody>
      </p:sp>
      <p:sp>
        <p:nvSpPr>
          <p:cNvPr id="75" name="Losange 74"/>
          <p:cNvSpPr/>
          <p:nvPr/>
        </p:nvSpPr>
        <p:spPr>
          <a:xfrm>
            <a:off x="7798459" y="5129441"/>
            <a:ext cx="1753344" cy="997528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Desired image?</a:t>
            </a:r>
          </a:p>
        </p:txBody>
      </p:sp>
      <p:cxnSp>
        <p:nvCxnSpPr>
          <p:cNvPr id="77" name="Connecteur droit avec flèche 76"/>
          <p:cNvCxnSpPr>
            <a:stCxn id="75" idx="1"/>
          </p:cNvCxnSpPr>
          <p:nvPr/>
        </p:nvCxnSpPr>
        <p:spPr>
          <a:xfrm flipH="1" flipV="1">
            <a:off x="5791312" y="5612595"/>
            <a:ext cx="2007147" cy="156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2617190" y="1246231"/>
            <a:ext cx="1515385" cy="68007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Trained classifier I (CNNs)</a:t>
            </a:r>
          </a:p>
        </p:txBody>
      </p:sp>
      <p:sp>
        <p:nvSpPr>
          <p:cNvPr id="85" name="Rectangle 84"/>
          <p:cNvSpPr/>
          <p:nvPr/>
        </p:nvSpPr>
        <p:spPr>
          <a:xfrm>
            <a:off x="7683612" y="1275658"/>
            <a:ext cx="1515385" cy="68007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Trained classifier II (CNNs)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0214373" y="3908407"/>
            <a:ext cx="1515385" cy="68007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Trained regression model </a:t>
            </a: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52B35EC2-EACE-5844-913E-7E83B03C5F76}"/>
              </a:ext>
            </a:extLst>
          </p:cNvPr>
          <p:cNvSpPr txBox="1">
            <a:spLocks/>
          </p:cNvSpPr>
          <p:nvPr/>
        </p:nvSpPr>
        <p:spPr bwMode="auto">
          <a:xfrm>
            <a:off x="695400" y="188640"/>
            <a:ext cx="8928992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Complete Workflow</a:t>
            </a:r>
          </a:p>
        </p:txBody>
      </p:sp>
    </p:spTree>
    <p:extLst>
      <p:ext uri="{BB962C8B-B14F-4D97-AF65-F5344CB8AC3E}">
        <p14:creationId xmlns:p14="http://schemas.microsoft.com/office/powerpoint/2010/main" val="3746727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>
          <a:xfrm>
            <a:off x="291682" y="2646537"/>
            <a:ext cx="4126524" cy="475001"/>
          </a:xfrm>
        </p:spPr>
        <p:txBody>
          <a:bodyPr/>
          <a:lstStyle/>
          <a:p>
            <a:r>
              <a:rPr lang="en-US" dirty="0"/>
              <a:t>Result on simulated data</a:t>
            </a:r>
          </a:p>
        </p:txBody>
      </p:sp>
      <p:sp>
        <p:nvSpPr>
          <p:cNvPr id="8" name="Espace réservé du contenu 1"/>
          <p:cNvSpPr>
            <a:spLocks noGrp="1"/>
          </p:cNvSpPr>
          <p:nvPr>
            <p:ph sz="quarter" idx="17"/>
          </p:nvPr>
        </p:nvSpPr>
        <p:spPr>
          <a:xfrm>
            <a:off x="291682" y="1368467"/>
            <a:ext cx="7226719" cy="1679533"/>
          </a:xfrm>
        </p:spPr>
        <p:txBody>
          <a:bodyPr/>
          <a:lstStyle/>
          <a:p>
            <a:r>
              <a:rPr lang="en-US" sz="1467" dirty="0"/>
              <a:t>7 image clusters are considered: bad </a:t>
            </a:r>
            <a:r>
              <a:rPr lang="en-US" sz="1467" dirty="0" err="1"/>
              <a:t>guinier</a:t>
            </a:r>
            <a:r>
              <a:rPr lang="en-US" sz="1467" dirty="0"/>
              <a:t>, good </a:t>
            </a:r>
            <a:r>
              <a:rPr lang="en-US" sz="1467" dirty="0" err="1"/>
              <a:t>guinier</a:t>
            </a:r>
            <a:r>
              <a:rPr lang="en-US" sz="1467" dirty="0"/>
              <a:t>, one ring, two or three rings, four and more rings with good resolution, four and more rings with bad resolution, background.</a:t>
            </a:r>
          </a:p>
          <a:p>
            <a:r>
              <a:rPr lang="en-US" sz="1467" dirty="0"/>
              <a:t>Each cluster contains 2000-8000 examples (database II).</a:t>
            </a:r>
          </a:p>
          <a:p>
            <a:r>
              <a:rPr lang="en-US" sz="1467" dirty="0"/>
              <a:t>Same method as classifier I.</a:t>
            </a:r>
          </a:p>
          <a:p>
            <a:endParaRPr lang="fr-FR" sz="1467" dirty="0"/>
          </a:p>
        </p:txBody>
      </p:sp>
      <p:sp>
        <p:nvSpPr>
          <p:cNvPr id="9" name="Espace réservé du texte 3"/>
          <p:cNvSpPr txBox="1">
            <a:spLocks/>
          </p:cNvSpPr>
          <p:nvPr/>
        </p:nvSpPr>
        <p:spPr>
          <a:xfrm>
            <a:off x="300613" y="970006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b="0" i="0" kern="1200">
                <a:solidFill>
                  <a:schemeClr val="accent2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67" dirty="0"/>
              <a:t>Training setting: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4475" y="6226307"/>
            <a:ext cx="452331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NimbusRomNo9L-Regu"/>
              </a:rPr>
              <a:t>The average accuracy is stable around 97,8%.</a:t>
            </a:r>
            <a:r>
              <a:rPr lang="en-US" sz="1600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538" y="1445007"/>
            <a:ext cx="3009789" cy="4780255"/>
          </a:xfrm>
          <a:prstGeom prst="rect">
            <a:avLst/>
          </a:prstGeom>
        </p:spPr>
      </p:pic>
      <p:graphicFrame>
        <p:nvGraphicFramePr>
          <p:cNvPr id="29" name="Tableau 28"/>
          <p:cNvGraphicFramePr>
            <a:graphicFrameLocks noGrp="1"/>
          </p:cNvGraphicFramePr>
          <p:nvPr>
            <p:extLst/>
          </p:nvPr>
        </p:nvGraphicFramePr>
        <p:xfrm>
          <a:off x="950909" y="3095947"/>
          <a:ext cx="6934594" cy="30824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9644">
                  <a:extLst>
                    <a:ext uri="{9D8B030D-6E8A-4147-A177-3AD203B41FA5}">
                      <a16:colId xmlns:a16="http://schemas.microsoft.com/office/drawing/2014/main" val="1270316355"/>
                    </a:ext>
                  </a:extLst>
                </a:gridCol>
                <a:gridCol w="1483711">
                  <a:extLst>
                    <a:ext uri="{9D8B030D-6E8A-4147-A177-3AD203B41FA5}">
                      <a16:colId xmlns:a16="http://schemas.microsoft.com/office/drawing/2014/main" val="1085213892"/>
                    </a:ext>
                  </a:extLst>
                </a:gridCol>
                <a:gridCol w="1507591">
                  <a:extLst>
                    <a:ext uri="{9D8B030D-6E8A-4147-A177-3AD203B41FA5}">
                      <a16:colId xmlns:a16="http://schemas.microsoft.com/office/drawing/2014/main" val="3451320821"/>
                    </a:ext>
                  </a:extLst>
                </a:gridCol>
                <a:gridCol w="1733648">
                  <a:extLst>
                    <a:ext uri="{9D8B030D-6E8A-4147-A177-3AD203B41FA5}">
                      <a16:colId xmlns:a16="http://schemas.microsoft.com/office/drawing/2014/main" val="324303304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Cluster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r>
                        <a:rPr lang="fr-F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Sensitivity</a:t>
                      </a:r>
                      <a:r>
                        <a:rPr lang="fr-F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(%) 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F1-Score(%)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01817870"/>
                  </a:ext>
                </a:extLst>
              </a:tr>
              <a:tr h="3482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Bad </a:t>
                      </a:r>
                      <a:r>
                        <a:rPr lang="en-US" sz="1200" dirty="0" err="1"/>
                        <a:t>guinier</a:t>
                      </a:r>
                      <a:endParaRPr lang="en-US" sz="1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63963299"/>
                  </a:ext>
                </a:extLst>
              </a:tr>
              <a:tr h="3482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Good </a:t>
                      </a:r>
                      <a:r>
                        <a:rPr lang="en-US" sz="1200" dirty="0" err="1"/>
                        <a:t>guinier</a:t>
                      </a:r>
                      <a:endParaRPr lang="en-US" sz="1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95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65857883"/>
                  </a:ext>
                </a:extLst>
              </a:tr>
              <a:tr h="3482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One ring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96776219"/>
                  </a:ext>
                </a:extLst>
              </a:tr>
              <a:tr h="3482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Two or three</a:t>
                      </a:r>
                      <a:r>
                        <a:rPr lang="en-US" sz="1200" baseline="0" dirty="0"/>
                        <a:t> rings</a:t>
                      </a:r>
                      <a:endParaRPr lang="en-US" sz="1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88240247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Four and more rings with good resolution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98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4615927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Four and more rings with bad resolution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98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702998711"/>
                  </a:ext>
                </a:extLst>
              </a:tr>
              <a:tr h="34825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Background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45081081"/>
                  </a:ext>
                </a:extLst>
              </a:tr>
            </a:tbl>
          </a:graphicData>
        </a:graphic>
      </p:graphicFrame>
      <p:sp>
        <p:nvSpPr>
          <p:cNvPr id="11" name="Title 3">
            <a:extLst>
              <a:ext uri="{FF2B5EF4-FFF2-40B4-BE49-F238E27FC236}">
                <a16:creationId xmlns:a16="http://schemas.microsoft.com/office/drawing/2014/main" id="{055C9D98-E1E2-1F4A-8120-B96AEED0A4EC}"/>
              </a:ext>
            </a:extLst>
          </p:cNvPr>
          <p:cNvSpPr txBox="1">
            <a:spLocks/>
          </p:cNvSpPr>
          <p:nvPr/>
        </p:nvSpPr>
        <p:spPr bwMode="auto">
          <a:xfrm>
            <a:off x="479376" y="227112"/>
            <a:ext cx="10441160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Evaluation of Image Quality on Sphere Structure</a:t>
            </a:r>
          </a:p>
        </p:txBody>
      </p:sp>
    </p:spTree>
    <p:extLst>
      <p:ext uri="{BB962C8B-B14F-4D97-AF65-F5344CB8AC3E}">
        <p14:creationId xmlns:p14="http://schemas.microsoft.com/office/powerpoint/2010/main" val="3186855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35D9627-6F87-8A4C-A7A7-3B56733EE441}"/>
              </a:ext>
            </a:extLst>
          </p:cNvPr>
          <p:cNvSpPr txBox="1">
            <a:spLocks/>
          </p:cNvSpPr>
          <p:nvPr/>
        </p:nvSpPr>
        <p:spPr bwMode="auto">
          <a:xfrm>
            <a:off x="695400" y="476672"/>
            <a:ext cx="5102352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7488" y="2348880"/>
            <a:ext cx="966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Apply machine learning to scientific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7488" y="3122240"/>
            <a:ext cx="966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Convolutional Neuron Network </a:t>
            </a:r>
            <a:r>
              <a:rPr lang="mr-IN" sz="2400" dirty="0"/>
              <a:t>–</a:t>
            </a:r>
            <a:r>
              <a:rPr lang="en-US" sz="2400" dirty="0"/>
              <a:t> tools and methods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4440" y="3895600"/>
            <a:ext cx="966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Classifier and Predictor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2219AB-FBEF-9D4D-A9BD-5AF39F4737A9}"/>
              </a:ext>
            </a:extLst>
          </p:cNvPr>
          <p:cNvSpPr txBox="1"/>
          <p:nvPr/>
        </p:nvSpPr>
        <p:spPr>
          <a:xfrm>
            <a:off x="1504440" y="4668960"/>
            <a:ext cx="966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Results and perspectives</a:t>
            </a:r>
          </a:p>
        </p:txBody>
      </p:sp>
    </p:spTree>
    <p:extLst>
      <p:ext uri="{BB962C8B-B14F-4D97-AF65-F5344CB8AC3E}">
        <p14:creationId xmlns:p14="http://schemas.microsoft.com/office/powerpoint/2010/main" val="1247736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>
            <a:extLst>
              <a:ext uri="{FF2B5EF4-FFF2-40B4-BE49-F238E27FC236}">
                <a16:creationId xmlns:a16="http://schemas.microsoft.com/office/drawing/2014/main" id="{2D95D20B-D668-4741-94B6-A3F3170CA3BB}"/>
              </a:ext>
            </a:extLst>
          </p:cNvPr>
          <p:cNvSpPr txBox="1">
            <a:spLocks/>
          </p:cNvSpPr>
          <p:nvPr/>
        </p:nvSpPr>
        <p:spPr bwMode="auto">
          <a:xfrm>
            <a:off x="479376" y="227112"/>
            <a:ext cx="10441160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Prediction of Instrument Parameters</a:t>
            </a:r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318477" y="2645149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b="0" i="0" kern="1200">
                <a:solidFill>
                  <a:schemeClr val="accent2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67" dirty="0"/>
              <a:t>Training setting:</a:t>
            </a:r>
          </a:p>
        </p:txBody>
      </p:sp>
      <p:sp>
        <p:nvSpPr>
          <p:cNvPr id="2" name="Rectangle 1"/>
          <p:cNvSpPr/>
          <p:nvPr/>
        </p:nvSpPr>
        <p:spPr>
          <a:xfrm>
            <a:off x="309545" y="1085747"/>
            <a:ext cx="6096000" cy="15289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67" dirty="0"/>
              <a:t>3 clusters are often desired:</a:t>
            </a:r>
          </a:p>
          <a:p>
            <a:r>
              <a:rPr lang="en-US" sz="1867" i="1" dirty="0"/>
              <a:t>Good </a:t>
            </a:r>
            <a:r>
              <a:rPr lang="en-US" sz="1867" i="1" dirty="0" err="1"/>
              <a:t>guinier</a:t>
            </a:r>
            <a:r>
              <a:rPr lang="en-US" sz="1867" dirty="0"/>
              <a:t>: </a:t>
            </a:r>
            <a:r>
              <a:rPr lang="en-US" sz="1867" dirty="0" err="1"/>
              <a:t>monodispersity</a:t>
            </a:r>
            <a:r>
              <a:rPr lang="en-US" sz="1867" dirty="0"/>
              <a:t> observation</a:t>
            </a:r>
          </a:p>
          <a:p>
            <a:r>
              <a:rPr lang="en-US" sz="1867" i="1" dirty="0"/>
              <a:t>Good multiple rings</a:t>
            </a:r>
            <a:r>
              <a:rPr lang="en-US" sz="1867" dirty="0"/>
              <a:t>: </a:t>
            </a:r>
            <a:r>
              <a:rPr lang="en-US" sz="1867" dirty="0" err="1"/>
              <a:t>polydispersity</a:t>
            </a:r>
            <a:r>
              <a:rPr lang="en-US" sz="1867" dirty="0"/>
              <a:t> observation</a:t>
            </a:r>
          </a:p>
          <a:p>
            <a:r>
              <a:rPr lang="en-US" sz="1867" i="1" dirty="0"/>
              <a:t>Background</a:t>
            </a:r>
          </a:p>
          <a:p>
            <a:r>
              <a:rPr lang="en-US" sz="1867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9545" y="3283592"/>
            <a:ext cx="6096000" cy="18162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Database II;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Parameters of instrument: distance-collimation, wavelength;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Scattering image: 7 clusters;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Parameters from samples: radius (20-800 Å)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Training method: random forest</a:t>
            </a:r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20"/>
          </p:nvPr>
        </p:nvSpPr>
        <p:spPr>
          <a:xfrm>
            <a:off x="5992493" y="848246"/>
            <a:ext cx="4126524" cy="475001"/>
          </a:xfrm>
        </p:spPr>
        <p:txBody>
          <a:bodyPr/>
          <a:lstStyle/>
          <a:p>
            <a:r>
              <a:rPr lang="en-US" dirty="0"/>
              <a:t>Result on simulated 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92492" y="1370235"/>
            <a:ext cx="6096000" cy="9543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67" dirty="0"/>
              <a:t>After 1 iteration of instrument’s parameters prediction:</a:t>
            </a:r>
          </a:p>
          <a:p>
            <a:endParaRPr lang="en-US" sz="1867" i="1" dirty="0"/>
          </a:p>
          <a:p>
            <a:endParaRPr lang="en-US" sz="1867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49" y="2311131"/>
            <a:ext cx="599760" cy="59976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49" y="3001609"/>
            <a:ext cx="599760" cy="59976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33" y="4763785"/>
            <a:ext cx="599761" cy="59976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959416" y="3617608"/>
            <a:ext cx="591128" cy="10409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2133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2133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43610" y="3427859"/>
            <a:ext cx="1515385" cy="68007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Trained regression model </a:t>
            </a:r>
          </a:p>
        </p:txBody>
      </p:sp>
      <p:sp>
        <p:nvSpPr>
          <p:cNvPr id="4" name="Accolade fermante 3"/>
          <p:cNvSpPr/>
          <p:nvPr/>
        </p:nvSpPr>
        <p:spPr>
          <a:xfrm>
            <a:off x="6573408" y="2507908"/>
            <a:ext cx="638309" cy="259659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217167" y="3252650"/>
            <a:ext cx="1198948" cy="10560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Optimized instrument setting</a:t>
            </a:r>
          </a:p>
        </p:txBody>
      </p:sp>
      <p:cxnSp>
        <p:nvCxnSpPr>
          <p:cNvPr id="25" name="Connecteur droit avec flèche 24"/>
          <p:cNvCxnSpPr>
            <a:stCxn id="23" idx="3"/>
            <a:endCxn id="24" idx="1"/>
          </p:cNvCxnSpPr>
          <p:nvPr/>
        </p:nvCxnSpPr>
        <p:spPr>
          <a:xfrm>
            <a:off x="8758995" y="3767897"/>
            <a:ext cx="458172" cy="127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24" y="2067882"/>
            <a:ext cx="810993" cy="81099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344472" y="2874422"/>
            <a:ext cx="18838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Good </a:t>
            </a:r>
            <a:r>
              <a:rPr lang="en-US" sz="1600" i="1" dirty="0" err="1"/>
              <a:t>guinier</a:t>
            </a:r>
            <a:r>
              <a:rPr lang="en-US" sz="1600" i="1" dirty="0"/>
              <a:t> 82% </a:t>
            </a:r>
            <a:endParaRPr lang="en-US" sz="1600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23" y="3354505"/>
            <a:ext cx="871060" cy="87106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0637934" y="4221088"/>
            <a:ext cx="1449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Good multiple</a:t>
            </a:r>
          </a:p>
          <a:p>
            <a:r>
              <a:rPr lang="en-US" sz="1600" i="1" dirty="0"/>
              <a:t> rings 96%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092" y="4979077"/>
            <a:ext cx="816691" cy="81669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0404893" y="5775196"/>
            <a:ext cx="161454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67" i="1" dirty="0"/>
              <a:t>Background 92%</a:t>
            </a:r>
          </a:p>
        </p:txBody>
      </p:sp>
      <p:cxnSp>
        <p:nvCxnSpPr>
          <p:cNvPr id="33" name="Connecteur droit avec flèche 32"/>
          <p:cNvCxnSpPr>
            <a:endCxn id="27" idx="1"/>
          </p:cNvCxnSpPr>
          <p:nvPr/>
        </p:nvCxnSpPr>
        <p:spPr>
          <a:xfrm flipV="1">
            <a:off x="10419763" y="2473379"/>
            <a:ext cx="330960" cy="13073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endCxn id="29" idx="1"/>
          </p:cNvCxnSpPr>
          <p:nvPr/>
        </p:nvCxnSpPr>
        <p:spPr>
          <a:xfrm flipV="1">
            <a:off x="10416115" y="3790035"/>
            <a:ext cx="334608" cy="11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endCxn id="31" idx="1"/>
          </p:cNvCxnSpPr>
          <p:nvPr/>
        </p:nvCxnSpPr>
        <p:spPr>
          <a:xfrm>
            <a:off x="10434863" y="3821959"/>
            <a:ext cx="370229" cy="15654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806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7"/>
          </p:nvPr>
        </p:nvSpPr>
        <p:spPr>
          <a:xfrm>
            <a:off x="335360" y="1196752"/>
            <a:ext cx="11377264" cy="5256584"/>
          </a:xfrm>
        </p:spPr>
        <p:txBody>
          <a:bodyPr/>
          <a:lstStyle/>
          <a:p>
            <a:r>
              <a:rPr lang="en-US" dirty="0">
                <a:latin typeface="+mj-lt"/>
              </a:rPr>
              <a:t>Recognition accuracy is quite depending on the similarity among the material’s structure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Between models with big difference, high accuracy could be achieved even in low resolution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Among similar geometrical structures, the accuracy is influenced by the quality of the scattering images and by the field of view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The classifier trained only on simulated data is effective in recognizing structures from real experimental data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Once the classifier is trained, the structure recognition is real time</a:t>
            </a:r>
          </a:p>
          <a:p>
            <a:pPr marL="243410" lvl="1" indent="0">
              <a:buNone/>
            </a:pPr>
            <a:br>
              <a:rPr lang="en-US" sz="2400" dirty="0">
                <a:latin typeface="+mj-lt"/>
              </a:rPr>
            </a:br>
            <a:endParaRPr lang="fr-FR" sz="2400" dirty="0">
              <a:latin typeface="+mj-lt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35D9627-6F87-8A4C-A7A7-3B56733EE441}"/>
              </a:ext>
            </a:extLst>
          </p:cNvPr>
          <p:cNvSpPr txBox="1">
            <a:spLocks/>
          </p:cNvSpPr>
          <p:nvPr/>
        </p:nvSpPr>
        <p:spPr bwMode="auto">
          <a:xfrm>
            <a:off x="695400" y="476672"/>
            <a:ext cx="8928992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101773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7"/>
          </p:nvPr>
        </p:nvSpPr>
        <p:spPr>
          <a:xfrm>
            <a:off x="1055440" y="1556792"/>
            <a:ext cx="10043857" cy="3024336"/>
          </a:xfrm>
        </p:spPr>
        <p:txBody>
          <a:bodyPr/>
          <a:lstStyle/>
          <a:p>
            <a:r>
              <a:rPr lang="en-US" dirty="0">
                <a:latin typeface="+mn-lt"/>
              </a:rPr>
              <a:t>The performances on the neuron network need to be validated on more real experimental data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More sample structures need to be added, especially non crystalline one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Instrument parameters predictor in the workflow needs to be completed</a:t>
            </a:r>
            <a:br>
              <a:rPr lang="en-US" dirty="0">
                <a:latin typeface="+mn-lt"/>
              </a:rPr>
            </a:br>
            <a:endParaRPr lang="fr-FR" dirty="0">
              <a:latin typeface="+mn-lt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35D9627-6F87-8A4C-A7A7-3B56733EE441}"/>
              </a:ext>
            </a:extLst>
          </p:cNvPr>
          <p:cNvSpPr txBox="1">
            <a:spLocks/>
          </p:cNvSpPr>
          <p:nvPr/>
        </p:nvSpPr>
        <p:spPr bwMode="auto">
          <a:xfrm>
            <a:off x="695400" y="476672"/>
            <a:ext cx="8928992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Perspectives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EB2A8-D18D-C243-99A0-FB0800853056}"/>
              </a:ext>
            </a:extLst>
          </p:cNvPr>
          <p:cNvSpPr txBox="1"/>
          <p:nvPr/>
        </p:nvSpPr>
        <p:spPr>
          <a:xfrm>
            <a:off x="1055440" y="5051648"/>
            <a:ext cx="1010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3"/>
                </a:solidFill>
                <a:latin typeface="+mn-lt"/>
              </a:rPr>
              <a:t>Poster by Remi </a:t>
            </a:r>
            <a:r>
              <a:rPr lang="en-GB" sz="2400" dirty="0" err="1">
                <a:solidFill>
                  <a:schemeClr val="accent3"/>
                </a:solidFill>
                <a:latin typeface="+mn-lt"/>
              </a:rPr>
              <a:t>Perenon</a:t>
            </a:r>
            <a:r>
              <a:rPr lang="en-GB" sz="2400" dirty="0">
                <a:solidFill>
                  <a:schemeClr val="accent3"/>
                </a:solidFill>
                <a:latin typeface="+mn-lt"/>
              </a:rPr>
              <a:t> on crystal volume estimator with deep learning helpers</a:t>
            </a:r>
          </a:p>
        </p:txBody>
      </p:sp>
    </p:spTree>
    <p:extLst>
      <p:ext uri="{BB962C8B-B14F-4D97-AF65-F5344CB8AC3E}">
        <p14:creationId xmlns:p14="http://schemas.microsoft.com/office/powerpoint/2010/main" val="379742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135D9627-6F87-8A4C-A7A7-3B56733EE441}"/>
              </a:ext>
            </a:extLst>
          </p:cNvPr>
          <p:cNvSpPr txBox="1">
            <a:spLocks/>
          </p:cNvSpPr>
          <p:nvPr/>
        </p:nvSpPr>
        <p:spPr bwMode="auto">
          <a:xfrm>
            <a:off x="695400" y="476672"/>
            <a:ext cx="8928992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Use Case: Small Angle Neutron Scattering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4EE2B7-2C66-944A-AFC7-C9691283A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1853743"/>
            <a:ext cx="1340768" cy="1340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5F946D-BF9C-6F42-9019-7D94AF8060E9}"/>
              </a:ext>
            </a:extLst>
          </p:cNvPr>
          <p:cNvSpPr txBox="1"/>
          <p:nvPr/>
        </p:nvSpPr>
        <p:spPr>
          <a:xfrm>
            <a:off x="2711624" y="2060848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Swiss knife of material science: can deliver information on hard and soft matter, from crystals to biological structures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18BCBB-B919-084C-9799-C894C92A3560}"/>
              </a:ext>
            </a:extLst>
          </p:cNvPr>
          <p:cNvSpPr txBox="1"/>
          <p:nvPr/>
        </p:nvSpPr>
        <p:spPr>
          <a:xfrm>
            <a:off x="1577301" y="3731149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Long setup time but short measurements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53C6D6-8792-C149-9180-534B7112E3FB}"/>
              </a:ext>
            </a:extLst>
          </p:cNvPr>
          <p:cNvSpPr txBox="1"/>
          <p:nvPr/>
        </p:nvSpPr>
        <p:spPr>
          <a:xfrm>
            <a:off x="4439816" y="5076996"/>
            <a:ext cx="651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Large demand and big variety of users’ experience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7F2CDA-B7A8-804F-B03A-42BFFE4CA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92" y="4521259"/>
            <a:ext cx="1460500" cy="1384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723425-0C53-8F42-8A7F-4FC487BC7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27322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4"/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572182"/>
            <a:ext cx="10225136" cy="4265400"/>
          </a:xfr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135D9627-6F87-8A4C-A7A7-3B56733EE441}"/>
              </a:ext>
            </a:extLst>
          </p:cNvPr>
          <p:cNvSpPr txBox="1">
            <a:spLocks/>
          </p:cNvSpPr>
          <p:nvPr/>
        </p:nvSpPr>
        <p:spPr bwMode="auto">
          <a:xfrm>
            <a:off x="695400" y="476672"/>
            <a:ext cx="8928992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Schematic Of A SANS Instrument</a:t>
            </a:r>
          </a:p>
        </p:txBody>
      </p:sp>
    </p:spTree>
    <p:extLst>
      <p:ext uri="{BB962C8B-B14F-4D97-AF65-F5344CB8AC3E}">
        <p14:creationId xmlns:p14="http://schemas.microsoft.com/office/powerpoint/2010/main" val="399153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35D9627-6F87-8A4C-A7A7-3B56733EE441}"/>
              </a:ext>
            </a:extLst>
          </p:cNvPr>
          <p:cNvSpPr txBox="1">
            <a:spLocks/>
          </p:cNvSpPr>
          <p:nvPr/>
        </p:nvSpPr>
        <p:spPr bwMode="auto">
          <a:xfrm>
            <a:off x="695400" y="476672"/>
            <a:ext cx="8928992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A Multi-Parameter Space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940B2-E866-BF43-A239-574C7760C375}"/>
              </a:ext>
            </a:extLst>
          </p:cNvPr>
          <p:cNvSpPr txBox="1"/>
          <p:nvPr/>
        </p:nvSpPr>
        <p:spPr>
          <a:xfrm>
            <a:off x="308206" y="1877797"/>
            <a:ext cx="328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Instrument parameters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AB464F-54FC-0E49-9680-F112CE26360E}"/>
              </a:ext>
            </a:extLst>
          </p:cNvPr>
          <p:cNvSpPr txBox="1"/>
          <p:nvPr/>
        </p:nvSpPr>
        <p:spPr>
          <a:xfrm>
            <a:off x="6236599" y="2514152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Sample parameters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2A2C77-8882-2347-BA17-6FF401BFC3B6}"/>
              </a:ext>
            </a:extLst>
          </p:cNvPr>
          <p:cNvSpPr txBox="1"/>
          <p:nvPr/>
        </p:nvSpPr>
        <p:spPr>
          <a:xfrm>
            <a:off x="1271464" y="3779480"/>
            <a:ext cx="3557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Environment parameters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051E99-B49B-6842-A8ED-FAAD0B04FFC7}"/>
              </a:ext>
            </a:extLst>
          </p:cNvPr>
          <p:cNvSpPr txBox="1"/>
          <p:nvPr/>
        </p:nvSpPr>
        <p:spPr>
          <a:xfrm>
            <a:off x="4071511" y="1570526"/>
            <a:ext cx="18003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Detector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Collimation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Wavelength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F6F08-BC1A-984D-A9B6-A84E4A6060DF}"/>
              </a:ext>
            </a:extLst>
          </p:cNvPr>
          <p:cNvSpPr txBox="1"/>
          <p:nvPr/>
        </p:nvSpPr>
        <p:spPr>
          <a:xfrm>
            <a:off x="9414129" y="2214379"/>
            <a:ext cx="19319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Geometry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Distance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3CDDD-C3A8-6F45-A74C-12870E1FFF96}"/>
              </a:ext>
            </a:extLst>
          </p:cNvPr>
          <p:cNvSpPr txBox="1"/>
          <p:nvPr/>
        </p:nvSpPr>
        <p:spPr>
          <a:xfrm>
            <a:off x="5185512" y="3105063"/>
            <a:ext cx="2578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Temperature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Magnetic Field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Pressure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Angle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BC7A378A-3779-0445-BF36-F59C6AB8AE0D}"/>
              </a:ext>
            </a:extLst>
          </p:cNvPr>
          <p:cNvSpPr/>
          <p:nvPr/>
        </p:nvSpPr>
        <p:spPr>
          <a:xfrm>
            <a:off x="4984809" y="3049902"/>
            <a:ext cx="128695" cy="2014266"/>
          </a:xfrm>
          <a:prstGeom prst="leftBrac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FA5BD1C1-E942-8343-A683-8E41BD0547F9}"/>
              </a:ext>
            </a:extLst>
          </p:cNvPr>
          <p:cNvSpPr/>
          <p:nvPr/>
        </p:nvSpPr>
        <p:spPr>
          <a:xfrm>
            <a:off x="3912043" y="1570526"/>
            <a:ext cx="159468" cy="1105518"/>
          </a:xfrm>
          <a:prstGeom prst="leftBrac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BC5D1C5A-6EFA-7244-80DC-08A7371C2967}"/>
              </a:ext>
            </a:extLst>
          </p:cNvPr>
          <p:cNvSpPr/>
          <p:nvPr/>
        </p:nvSpPr>
        <p:spPr>
          <a:xfrm>
            <a:off x="9192344" y="2176412"/>
            <a:ext cx="131298" cy="1238296"/>
          </a:xfrm>
          <a:prstGeom prst="leftBrac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CEB7D2-7EFF-0748-BADB-A203221BDB83}"/>
              </a:ext>
            </a:extLst>
          </p:cNvPr>
          <p:cNvSpPr/>
          <p:nvPr/>
        </p:nvSpPr>
        <p:spPr>
          <a:xfrm>
            <a:off x="1271464" y="5434176"/>
            <a:ext cx="9225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</a:rPr>
              <a:t>Early prediction of material’s structure will help optimizing instrument’s parameters and increasing beam time productivity</a:t>
            </a:r>
          </a:p>
        </p:txBody>
      </p:sp>
    </p:spTree>
    <p:extLst>
      <p:ext uri="{BB962C8B-B14F-4D97-AF65-F5344CB8AC3E}">
        <p14:creationId xmlns:p14="http://schemas.microsoft.com/office/powerpoint/2010/main" val="281116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35D9627-6F87-8A4C-A7A7-3B56733EE441}"/>
              </a:ext>
            </a:extLst>
          </p:cNvPr>
          <p:cNvSpPr txBox="1">
            <a:spLocks/>
          </p:cNvSpPr>
          <p:nvPr/>
        </p:nvSpPr>
        <p:spPr bwMode="auto">
          <a:xfrm>
            <a:off x="695400" y="476672"/>
            <a:ext cx="8928992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The Project’s Workflow</a:t>
            </a:r>
          </a:p>
        </p:txBody>
      </p:sp>
      <p:grpSp>
        <p:nvGrpSpPr>
          <p:cNvPr id="3" name="Groupe 1"/>
          <p:cNvGrpSpPr/>
          <p:nvPr/>
        </p:nvGrpSpPr>
        <p:grpSpPr>
          <a:xfrm>
            <a:off x="1415480" y="1412776"/>
            <a:ext cx="9289032" cy="4541926"/>
            <a:chOff x="367145" y="616527"/>
            <a:chExt cx="8104909" cy="3965862"/>
          </a:xfrm>
        </p:grpSpPr>
        <p:sp>
          <p:nvSpPr>
            <p:cNvPr id="4" name="Rectangle 3"/>
            <p:cNvSpPr/>
            <p:nvPr/>
          </p:nvSpPr>
          <p:spPr>
            <a:xfrm>
              <a:off x="367145" y="1073727"/>
              <a:ext cx="1988128" cy="5749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Early experimental scattering image</a:t>
              </a:r>
            </a:p>
          </p:txBody>
        </p:sp>
        <p:sp>
          <p:nvSpPr>
            <p:cNvPr id="5" name="Losange 5"/>
            <p:cNvSpPr/>
            <p:nvPr/>
          </p:nvSpPr>
          <p:spPr>
            <a:xfrm>
              <a:off x="6386944" y="3661062"/>
              <a:ext cx="2085110" cy="9213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Trained predictor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5435" y="616527"/>
              <a:ext cx="1988128" cy="14893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Recognized structure model (i.e. sphere, cylinder, Bragg glass etc. )</a:t>
              </a:r>
            </a:p>
          </p:txBody>
        </p:sp>
        <p:sp>
          <p:nvSpPr>
            <p:cNvPr id="7" name="Losange 7"/>
            <p:cNvSpPr/>
            <p:nvPr/>
          </p:nvSpPr>
          <p:spPr>
            <a:xfrm>
              <a:off x="3574473" y="900545"/>
              <a:ext cx="2085110" cy="9213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Trained classifier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401291" y="2254827"/>
              <a:ext cx="3262743" cy="6858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Required scattering image type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01291" y="3834244"/>
              <a:ext cx="1988128" cy="5749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Optimized instrument setting</a:t>
              </a:r>
            </a:p>
          </p:txBody>
        </p:sp>
        <p:cxnSp>
          <p:nvCxnSpPr>
            <p:cNvPr id="10" name="Connecteur droit avec flèche 11"/>
            <p:cNvCxnSpPr>
              <a:stCxn id="6" idx="3"/>
            </p:cNvCxnSpPr>
            <p:nvPr/>
          </p:nvCxnSpPr>
          <p:spPr>
            <a:xfrm>
              <a:off x="2355273" y="1361209"/>
              <a:ext cx="1219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3"/>
            <p:cNvCxnSpPr>
              <a:stCxn id="9" idx="3"/>
              <a:endCxn id="8" idx="1"/>
            </p:cNvCxnSpPr>
            <p:nvPr/>
          </p:nvCxnSpPr>
          <p:spPr>
            <a:xfrm>
              <a:off x="5659583" y="1361209"/>
              <a:ext cx="7758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6"/>
            <p:cNvCxnSpPr>
              <a:stCxn id="8" idx="2"/>
              <a:endCxn id="7" idx="0"/>
            </p:cNvCxnSpPr>
            <p:nvPr/>
          </p:nvCxnSpPr>
          <p:spPr>
            <a:xfrm>
              <a:off x="7429499" y="2105891"/>
              <a:ext cx="0" cy="15551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9"/>
            <p:cNvCxnSpPr>
              <a:stCxn id="7" idx="1"/>
              <a:endCxn id="11" idx="3"/>
            </p:cNvCxnSpPr>
            <p:nvPr/>
          </p:nvCxnSpPr>
          <p:spPr>
            <a:xfrm flipH="1">
              <a:off x="5389419" y="4121726"/>
              <a:ext cx="9975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21"/>
            <p:cNvCxnSpPr>
              <a:stCxn id="10" idx="3"/>
            </p:cNvCxnSpPr>
            <p:nvPr/>
          </p:nvCxnSpPr>
          <p:spPr>
            <a:xfrm>
              <a:off x="6664034" y="2597727"/>
              <a:ext cx="7654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Image 2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404" y="3000156"/>
              <a:ext cx="508723" cy="508723"/>
            </a:xfrm>
            <a:prstGeom prst="rect">
              <a:avLst/>
            </a:prstGeom>
          </p:spPr>
        </p:pic>
        <p:pic>
          <p:nvPicPr>
            <p:cNvPr id="16" name="Image 29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047" y="3000157"/>
              <a:ext cx="516518" cy="51651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733058" y="3082636"/>
              <a:ext cx="443346" cy="3361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or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17627" y="2940813"/>
              <a:ext cx="3978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3600" b="0" cap="none" spc="0" dirty="0">
                  <a:ln w="0"/>
                  <a:solidFill>
                    <a:srgbClr val="92D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</a:p>
          </p:txBody>
        </p:sp>
        <p:pic>
          <p:nvPicPr>
            <p:cNvPr id="19" name="Image 33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132" y="1722564"/>
              <a:ext cx="632815" cy="632815"/>
            </a:xfrm>
            <a:prstGeom prst="rect">
              <a:avLst/>
            </a:prstGeom>
          </p:spPr>
        </p:pic>
        <p:pic>
          <p:nvPicPr>
            <p:cNvPr id="20" name="Image 35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65" y="1722564"/>
              <a:ext cx="628104" cy="62810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911927" y="1754225"/>
              <a:ext cx="443346" cy="3361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pic>
          <p:nvPicPr>
            <p:cNvPr id="22" name="Image 37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2947" y="3788426"/>
              <a:ext cx="1323271" cy="793963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344699" y="3699218"/>
            <a:ext cx="3912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Squeezing out the knowledge and the feeling from the brain of </a:t>
            </a:r>
            <a:r>
              <a:rPr lang="en-US" sz="2400">
                <a:latin typeface="+mn-lt"/>
              </a:rPr>
              <a:t>a scientist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8982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8121566" y="4491004"/>
            <a:ext cx="2878880" cy="172609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99856" y="1346712"/>
            <a:ext cx="2878880" cy="172609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135D9627-6F87-8A4C-A7A7-3B56733EE441}"/>
              </a:ext>
            </a:extLst>
          </p:cNvPr>
          <p:cNvSpPr txBox="1">
            <a:spLocks/>
          </p:cNvSpPr>
          <p:nvPr/>
        </p:nvSpPr>
        <p:spPr bwMode="auto">
          <a:xfrm>
            <a:off x="695400" y="476672"/>
            <a:ext cx="8928992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The Project’s Workflow</a:t>
            </a:r>
          </a:p>
        </p:txBody>
      </p:sp>
      <p:grpSp>
        <p:nvGrpSpPr>
          <p:cNvPr id="3" name="Groupe 1"/>
          <p:cNvGrpSpPr/>
          <p:nvPr/>
        </p:nvGrpSpPr>
        <p:grpSpPr>
          <a:xfrm>
            <a:off x="1415480" y="1412776"/>
            <a:ext cx="9289032" cy="4541926"/>
            <a:chOff x="367145" y="616527"/>
            <a:chExt cx="8104909" cy="3965862"/>
          </a:xfrm>
        </p:grpSpPr>
        <p:sp>
          <p:nvSpPr>
            <p:cNvPr id="4" name="Rectangle 3"/>
            <p:cNvSpPr/>
            <p:nvPr/>
          </p:nvSpPr>
          <p:spPr>
            <a:xfrm>
              <a:off x="367145" y="1073727"/>
              <a:ext cx="1988128" cy="5749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Early experimental scattering image</a:t>
              </a:r>
            </a:p>
          </p:txBody>
        </p:sp>
        <p:sp>
          <p:nvSpPr>
            <p:cNvPr id="5" name="Losange 5"/>
            <p:cNvSpPr/>
            <p:nvPr/>
          </p:nvSpPr>
          <p:spPr>
            <a:xfrm>
              <a:off x="6386944" y="3661062"/>
              <a:ext cx="2085110" cy="9213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Trained predictor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5435" y="616527"/>
              <a:ext cx="1988128" cy="14893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Recognized structure model (i.e. sphere, cylinder, Bragg glass etc. )</a:t>
              </a:r>
            </a:p>
          </p:txBody>
        </p:sp>
        <p:sp>
          <p:nvSpPr>
            <p:cNvPr id="7" name="Losange 7"/>
            <p:cNvSpPr/>
            <p:nvPr/>
          </p:nvSpPr>
          <p:spPr>
            <a:xfrm>
              <a:off x="3574473" y="900545"/>
              <a:ext cx="2085110" cy="9213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Trained classifier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401291" y="2254827"/>
              <a:ext cx="3262743" cy="6858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Required scattering image type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01291" y="3834244"/>
              <a:ext cx="1988128" cy="5749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Optimized instrument setting</a:t>
              </a:r>
            </a:p>
          </p:txBody>
        </p:sp>
        <p:cxnSp>
          <p:nvCxnSpPr>
            <p:cNvPr id="10" name="Connecteur droit avec flèche 11"/>
            <p:cNvCxnSpPr>
              <a:stCxn id="7" idx="3"/>
            </p:cNvCxnSpPr>
            <p:nvPr/>
          </p:nvCxnSpPr>
          <p:spPr>
            <a:xfrm>
              <a:off x="2355273" y="1361209"/>
              <a:ext cx="1219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3"/>
            <p:cNvCxnSpPr>
              <a:stCxn id="10" idx="3"/>
              <a:endCxn id="9" idx="1"/>
            </p:cNvCxnSpPr>
            <p:nvPr/>
          </p:nvCxnSpPr>
          <p:spPr>
            <a:xfrm>
              <a:off x="5659583" y="1361209"/>
              <a:ext cx="7758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6"/>
            <p:cNvCxnSpPr>
              <a:stCxn id="9" idx="2"/>
              <a:endCxn id="8" idx="0"/>
            </p:cNvCxnSpPr>
            <p:nvPr/>
          </p:nvCxnSpPr>
          <p:spPr>
            <a:xfrm>
              <a:off x="7429499" y="2105891"/>
              <a:ext cx="0" cy="15551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9"/>
            <p:cNvCxnSpPr>
              <a:stCxn id="8" idx="1"/>
              <a:endCxn id="12" idx="3"/>
            </p:cNvCxnSpPr>
            <p:nvPr/>
          </p:nvCxnSpPr>
          <p:spPr>
            <a:xfrm flipH="1">
              <a:off x="5389419" y="4121726"/>
              <a:ext cx="9975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21"/>
            <p:cNvCxnSpPr>
              <a:stCxn id="11" idx="3"/>
            </p:cNvCxnSpPr>
            <p:nvPr/>
          </p:nvCxnSpPr>
          <p:spPr>
            <a:xfrm>
              <a:off x="6664034" y="2597727"/>
              <a:ext cx="7654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Image 2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404" y="3000156"/>
              <a:ext cx="508723" cy="508723"/>
            </a:xfrm>
            <a:prstGeom prst="rect">
              <a:avLst/>
            </a:prstGeom>
          </p:spPr>
        </p:pic>
        <p:pic>
          <p:nvPicPr>
            <p:cNvPr id="16" name="Image 29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047" y="3000157"/>
              <a:ext cx="516518" cy="51651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733058" y="3082636"/>
              <a:ext cx="443346" cy="3361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or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17627" y="2940813"/>
              <a:ext cx="3978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3600" b="0" cap="none" spc="0" dirty="0">
                  <a:ln w="0"/>
                  <a:solidFill>
                    <a:srgbClr val="92D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</a:p>
          </p:txBody>
        </p:sp>
        <p:pic>
          <p:nvPicPr>
            <p:cNvPr id="19" name="Image 33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132" y="1722564"/>
              <a:ext cx="632815" cy="632815"/>
            </a:xfrm>
            <a:prstGeom prst="rect">
              <a:avLst/>
            </a:prstGeom>
          </p:spPr>
        </p:pic>
        <p:pic>
          <p:nvPicPr>
            <p:cNvPr id="20" name="Image 35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65" y="1722564"/>
              <a:ext cx="628104" cy="62810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911927" y="1754225"/>
              <a:ext cx="443346" cy="3361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pic>
          <p:nvPicPr>
            <p:cNvPr id="22" name="Image 37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2947" y="3788426"/>
              <a:ext cx="1323271" cy="793963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1612317" y="3834859"/>
            <a:ext cx="2371134" cy="75085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Using deep learning methods</a:t>
            </a:r>
          </a:p>
        </p:txBody>
      </p:sp>
      <p:cxnSp>
        <p:nvCxnSpPr>
          <p:cNvPr id="26" name="Connecteur droit avec flèche 3"/>
          <p:cNvCxnSpPr/>
          <p:nvPr/>
        </p:nvCxnSpPr>
        <p:spPr>
          <a:xfrm flipV="1">
            <a:off x="3651551" y="3118479"/>
            <a:ext cx="1148305" cy="8579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3"/>
          <p:cNvCxnSpPr/>
          <p:nvPr/>
        </p:nvCxnSpPr>
        <p:spPr>
          <a:xfrm>
            <a:off x="3440013" y="4412432"/>
            <a:ext cx="4678256" cy="781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24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35D9627-6F87-8A4C-A7A7-3B56733EE441}"/>
              </a:ext>
            </a:extLst>
          </p:cNvPr>
          <p:cNvSpPr txBox="1">
            <a:spLocks/>
          </p:cNvSpPr>
          <p:nvPr/>
        </p:nvSpPr>
        <p:spPr bwMode="auto">
          <a:xfrm>
            <a:off x="695400" y="476672"/>
            <a:ext cx="8928992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Popular CNN Based Architectures</a:t>
            </a:r>
          </a:p>
        </p:txBody>
      </p:sp>
      <p:graphicFrame>
        <p:nvGraphicFramePr>
          <p:cNvPr id="4" name="Tableau 1"/>
          <p:cNvGraphicFramePr>
            <a:graphicFrameLocks noGrp="1"/>
          </p:cNvGraphicFramePr>
          <p:nvPr>
            <p:extLst/>
          </p:nvPr>
        </p:nvGraphicFramePr>
        <p:xfrm>
          <a:off x="2157874" y="2240292"/>
          <a:ext cx="9122702" cy="35649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7015">
                  <a:extLst>
                    <a:ext uri="{9D8B030D-6E8A-4147-A177-3AD203B41FA5}">
                      <a16:colId xmlns:a16="http://schemas.microsoft.com/office/drawing/2014/main" val="1648375597"/>
                    </a:ext>
                  </a:extLst>
                </a:gridCol>
                <a:gridCol w="2038452">
                  <a:extLst>
                    <a:ext uri="{9D8B030D-6E8A-4147-A177-3AD203B41FA5}">
                      <a16:colId xmlns:a16="http://schemas.microsoft.com/office/drawing/2014/main" val="2223439938"/>
                    </a:ext>
                  </a:extLst>
                </a:gridCol>
                <a:gridCol w="2736811">
                  <a:extLst>
                    <a:ext uri="{9D8B030D-6E8A-4147-A177-3AD203B41FA5}">
                      <a16:colId xmlns:a16="http://schemas.microsoft.com/office/drawing/2014/main" val="2427018508"/>
                    </a:ext>
                  </a:extLst>
                </a:gridCol>
                <a:gridCol w="1390424">
                  <a:extLst>
                    <a:ext uri="{9D8B030D-6E8A-4147-A177-3AD203B41FA5}">
                      <a16:colId xmlns:a16="http://schemas.microsoft.com/office/drawing/2014/main" val="3687629646"/>
                    </a:ext>
                  </a:extLst>
                </a:gridCol>
              </a:tblGrid>
              <a:tr h="5941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Top1-Accuracy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Depth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584117"/>
                  </a:ext>
                </a:extLst>
              </a:tr>
              <a:tr h="5941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VGG16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528MB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207099"/>
                  </a:ext>
                </a:extLst>
              </a:tr>
              <a:tr h="5941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ResNet50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98MB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079301"/>
                  </a:ext>
                </a:extLst>
              </a:tr>
              <a:tr h="5941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InceptionV3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92MB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42783"/>
                  </a:ext>
                </a:extLst>
              </a:tr>
              <a:tr h="5941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InceptionResNetV2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215MB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755818"/>
                  </a:ext>
                </a:extLst>
              </a:tr>
              <a:tr h="5941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MobileNetV2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397549"/>
                  </a:ext>
                </a:extLst>
              </a:tr>
            </a:tbl>
          </a:graphicData>
        </a:graphic>
      </p:graphicFrame>
      <p:sp>
        <p:nvSpPr>
          <p:cNvPr id="5" name="Rectangle à coins arrondis 8"/>
          <p:cNvSpPr/>
          <p:nvPr/>
        </p:nvSpPr>
        <p:spPr>
          <a:xfrm>
            <a:off x="2157874" y="4040492"/>
            <a:ext cx="9122702" cy="535449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7558" y="4732186"/>
            <a:ext cx="1714293" cy="3361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Most accurate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558" y="5336636"/>
            <a:ext cx="1066220" cy="3361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Fastest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7558" y="4127736"/>
            <a:ext cx="1792424" cy="3361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Accurate &amp; fast</a:t>
            </a:r>
          </a:p>
        </p:txBody>
      </p:sp>
      <p:sp>
        <p:nvSpPr>
          <p:cNvPr id="9" name="Rectangle 8"/>
          <p:cNvSpPr/>
          <p:nvPr/>
        </p:nvSpPr>
        <p:spPr>
          <a:xfrm>
            <a:off x="7464152" y="1296405"/>
            <a:ext cx="2088232" cy="7337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Performance </a:t>
            </a:r>
            <a:r>
              <a:rPr lang="en-US" sz="2000">
                <a:solidFill>
                  <a:schemeClr val="tx1"/>
                </a:solidFill>
              </a:rPr>
              <a:t>in image recognition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40416" y="1296405"/>
            <a:ext cx="1368152" cy="7337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# of layers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19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35D9627-6F87-8A4C-A7A7-3B56733EE441}"/>
              </a:ext>
            </a:extLst>
          </p:cNvPr>
          <p:cNvSpPr txBox="1">
            <a:spLocks/>
          </p:cNvSpPr>
          <p:nvPr/>
        </p:nvSpPr>
        <p:spPr bwMode="auto">
          <a:xfrm>
            <a:off x="695400" y="476672"/>
            <a:ext cx="11017224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Transfer Learning on Pre-Trained Inception v3</a:t>
            </a:r>
          </a:p>
        </p:txBody>
      </p:sp>
      <p:pic>
        <p:nvPicPr>
          <p:cNvPr id="3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412776"/>
            <a:ext cx="8818436" cy="4182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344" y="3284984"/>
            <a:ext cx="47184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r>
              <a:rPr lang="en-US" sz="2000" dirty="0">
                <a:solidFill>
                  <a:srgbClr val="000000"/>
                </a:solidFill>
                <a:latin typeface="+mj-lt"/>
              </a:rPr>
              <a:t>Transfer learning:</a:t>
            </a:r>
          </a:p>
          <a:p>
            <a:r>
              <a:rPr lang="en-US" sz="2000" dirty="0">
                <a:solidFill>
                  <a:srgbClr val="000000"/>
                </a:solidFill>
                <a:latin typeface="+mj-lt"/>
              </a:rPr>
              <a:t>	- reuse the feature extraction part</a:t>
            </a:r>
            <a:br>
              <a:rPr lang="en-US" sz="2000" dirty="0">
                <a:solidFill>
                  <a:srgbClr val="000000"/>
                </a:solidFill>
                <a:latin typeface="+mj-lt"/>
              </a:rPr>
            </a:br>
            <a:r>
              <a:rPr lang="en-US" sz="2000" dirty="0">
                <a:solidFill>
                  <a:srgbClr val="000000"/>
                </a:solidFill>
                <a:latin typeface="+mj-lt"/>
              </a:rPr>
              <a:t>	- re-train the classification part 	   with our dataset. </a:t>
            </a:r>
          </a:p>
          <a:p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r>
              <a:rPr lang="en-US" sz="2000" dirty="0">
                <a:solidFill>
                  <a:srgbClr val="000000"/>
                </a:solidFill>
                <a:latin typeface="+mj-lt"/>
              </a:rPr>
              <a:t>Advantage of transfer learning: </a:t>
            </a:r>
          </a:p>
          <a:p>
            <a:r>
              <a:rPr lang="en-US" sz="2000" dirty="0">
                <a:solidFill>
                  <a:srgbClr val="000000"/>
                </a:solidFill>
                <a:latin typeface="+mj-lt"/>
              </a:rPr>
              <a:t>	-  less computational resources</a:t>
            </a:r>
          </a:p>
          <a:p>
            <a:r>
              <a:rPr lang="en-US" sz="2000" dirty="0">
                <a:solidFill>
                  <a:srgbClr val="000000"/>
                </a:solidFill>
                <a:latin typeface="+mj-lt"/>
              </a:rPr>
              <a:t>	-  less labeled training data</a:t>
            </a:r>
          </a:p>
          <a:p>
            <a:r>
              <a:rPr lang="en-US" sz="2000" dirty="0">
                <a:solidFill>
                  <a:srgbClr val="000000"/>
                </a:solidFill>
                <a:latin typeface="+mj-lt"/>
              </a:rPr>
              <a:t>	-  less training time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9896" y="5921436"/>
            <a:ext cx="5757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Error rate approaches human performances</a:t>
            </a:r>
          </a:p>
        </p:txBody>
      </p:sp>
    </p:spTree>
    <p:extLst>
      <p:ext uri="{BB962C8B-B14F-4D97-AF65-F5344CB8AC3E}">
        <p14:creationId xmlns:p14="http://schemas.microsoft.com/office/powerpoint/2010/main" val="1221569622"/>
      </p:ext>
    </p:extLst>
  </p:cSld>
  <p:clrMapOvr>
    <a:masterClrMapping/>
  </p:clrMapOvr>
</p:sld>
</file>

<file path=ppt/theme/theme1.xml><?xml version="1.0" encoding="utf-8"?>
<a:theme xmlns:a="http://schemas.openxmlformats.org/drawingml/2006/main" name="ILL 2016_slides Intro - Intercalaires - Fin">
  <a:themeElements>
    <a:clrScheme name="ILL 2">
      <a:dk1>
        <a:srgbClr val="000000"/>
      </a:dk1>
      <a:lt1>
        <a:srgbClr val="FFFFFF"/>
      </a:lt1>
      <a:dk2>
        <a:srgbClr val="007CB0"/>
      </a:dk2>
      <a:lt2>
        <a:srgbClr val="FFFFFF"/>
      </a:lt2>
      <a:accent1>
        <a:srgbClr val="95ACBA"/>
      </a:accent1>
      <a:accent2>
        <a:srgbClr val="009FE3"/>
      </a:accent2>
      <a:accent3>
        <a:srgbClr val="004899"/>
      </a:accent3>
      <a:accent4>
        <a:srgbClr val="73B1C3"/>
      </a:accent4>
      <a:accent5>
        <a:srgbClr val="A2C73B"/>
      </a:accent5>
      <a:accent6>
        <a:srgbClr val="869C80"/>
      </a:accent6>
      <a:hlink>
        <a:srgbClr val="E6007E"/>
      </a:hlink>
      <a:folHlink>
        <a:srgbClr val="AF12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LL_presentation_2017_GB" id="{35443F2E-0FF3-254F-9EE6-E2EDA569F839}" vid="{4C475353-A970-4440-8452-850766F79524}"/>
    </a:ext>
  </a:extLst>
</a:theme>
</file>

<file path=ppt/theme/theme2.xml><?xml version="1.0" encoding="utf-8"?>
<a:theme xmlns:a="http://schemas.openxmlformats.org/drawingml/2006/main" name="ILL 2016_slides V1">
  <a:themeElements>
    <a:clrScheme name="ILL 2">
      <a:dk1>
        <a:srgbClr val="000000"/>
      </a:dk1>
      <a:lt1>
        <a:srgbClr val="FFFFFF"/>
      </a:lt1>
      <a:dk2>
        <a:srgbClr val="007CB0"/>
      </a:dk2>
      <a:lt2>
        <a:srgbClr val="FFFFFF"/>
      </a:lt2>
      <a:accent1>
        <a:srgbClr val="95ACBA"/>
      </a:accent1>
      <a:accent2>
        <a:srgbClr val="009FE3"/>
      </a:accent2>
      <a:accent3>
        <a:srgbClr val="004899"/>
      </a:accent3>
      <a:accent4>
        <a:srgbClr val="73B1C3"/>
      </a:accent4>
      <a:accent5>
        <a:srgbClr val="A2C73B"/>
      </a:accent5>
      <a:accent6>
        <a:srgbClr val="869C80"/>
      </a:accent6>
      <a:hlink>
        <a:srgbClr val="E6007E"/>
      </a:hlink>
      <a:folHlink>
        <a:srgbClr val="AF12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LL_presentation_2017_GB" id="{35443F2E-0FF3-254F-9EE6-E2EDA569F839}" vid="{07290150-8EF5-CE46-BC92-0D03638CC603}"/>
    </a:ext>
  </a:extLst>
</a:theme>
</file>

<file path=ppt/theme/theme3.xml><?xml version="1.0" encoding="utf-8"?>
<a:theme xmlns:a="http://schemas.openxmlformats.org/drawingml/2006/main" name="ILL 2016_slides V2">
  <a:themeElements>
    <a:clrScheme name="ILL 2">
      <a:dk1>
        <a:srgbClr val="000000"/>
      </a:dk1>
      <a:lt1>
        <a:srgbClr val="FFFFFF"/>
      </a:lt1>
      <a:dk2>
        <a:srgbClr val="007CB0"/>
      </a:dk2>
      <a:lt2>
        <a:srgbClr val="FFFFFF"/>
      </a:lt2>
      <a:accent1>
        <a:srgbClr val="95ACBA"/>
      </a:accent1>
      <a:accent2>
        <a:srgbClr val="009FE3"/>
      </a:accent2>
      <a:accent3>
        <a:srgbClr val="004899"/>
      </a:accent3>
      <a:accent4>
        <a:srgbClr val="73B1C3"/>
      </a:accent4>
      <a:accent5>
        <a:srgbClr val="A2C73B"/>
      </a:accent5>
      <a:accent6>
        <a:srgbClr val="869C80"/>
      </a:accent6>
      <a:hlink>
        <a:srgbClr val="E6007E"/>
      </a:hlink>
      <a:folHlink>
        <a:srgbClr val="AF12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LL_presentation_2017_GB" id="{35443F2E-0FF3-254F-9EE6-E2EDA569F839}" vid="{1E0E9777-9E78-9A47-8565-1388841B6783}"/>
    </a:ext>
  </a:extLst>
</a:theme>
</file>

<file path=ppt/theme/theme4.xml><?xml version="1.0" encoding="utf-8"?>
<a:theme xmlns:a="http://schemas.openxmlformats.org/drawingml/2006/main" name="ILL 2016_slides V3">
  <a:themeElements>
    <a:clrScheme name="ILL 2">
      <a:dk1>
        <a:srgbClr val="000000"/>
      </a:dk1>
      <a:lt1>
        <a:srgbClr val="FFFFFF"/>
      </a:lt1>
      <a:dk2>
        <a:srgbClr val="007CB0"/>
      </a:dk2>
      <a:lt2>
        <a:srgbClr val="FFFFFF"/>
      </a:lt2>
      <a:accent1>
        <a:srgbClr val="95ACBA"/>
      </a:accent1>
      <a:accent2>
        <a:srgbClr val="009FE3"/>
      </a:accent2>
      <a:accent3>
        <a:srgbClr val="004899"/>
      </a:accent3>
      <a:accent4>
        <a:srgbClr val="73B1C3"/>
      </a:accent4>
      <a:accent5>
        <a:srgbClr val="A2C73B"/>
      </a:accent5>
      <a:accent6>
        <a:srgbClr val="869C80"/>
      </a:accent6>
      <a:hlink>
        <a:srgbClr val="E6007E"/>
      </a:hlink>
      <a:folHlink>
        <a:srgbClr val="AF12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LL_presentation_2017_GB" id="{35443F2E-0FF3-254F-9EE6-E2EDA569F839}" vid="{E99D4890-CF32-E544-807D-D0268C4B7726}"/>
    </a:ext>
  </a:extLst>
</a:theme>
</file>

<file path=ppt/theme/theme5.xml><?xml version="1.0" encoding="utf-8"?>
<a:theme xmlns:a="http://schemas.openxmlformats.org/drawingml/2006/main" name="Official 2016">
  <a:themeElements>
    <a:clrScheme name="ILL 2">
      <a:dk1>
        <a:srgbClr val="000000"/>
      </a:dk1>
      <a:lt1>
        <a:srgbClr val="FFFFFF"/>
      </a:lt1>
      <a:dk2>
        <a:srgbClr val="007CB0"/>
      </a:dk2>
      <a:lt2>
        <a:srgbClr val="FFFFFF"/>
      </a:lt2>
      <a:accent1>
        <a:srgbClr val="95ACBA"/>
      </a:accent1>
      <a:accent2>
        <a:srgbClr val="009FE3"/>
      </a:accent2>
      <a:accent3>
        <a:srgbClr val="004899"/>
      </a:accent3>
      <a:accent4>
        <a:srgbClr val="73B1C3"/>
      </a:accent4>
      <a:accent5>
        <a:srgbClr val="A2C73B"/>
      </a:accent5>
      <a:accent6>
        <a:srgbClr val="869C80"/>
      </a:accent6>
      <a:hlink>
        <a:srgbClr val="E6007E"/>
      </a:hlink>
      <a:folHlink>
        <a:srgbClr val="AF12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LL_presentation_2017_GB" id="{35443F2E-0FF3-254F-9EE6-E2EDA569F839}" vid="{D8C7517E-9AA6-024D-9D09-13D24DC4E77B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L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ILL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ILL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ILL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ILL_presentation_2017_GB</Template>
  <TotalTime>4089</TotalTime>
  <Words>1231</Words>
  <Application>Microsoft Macintosh PowerPoint</Application>
  <PresentationFormat>Widescreen</PresentationFormat>
  <Paragraphs>288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Calibri</vt:lpstr>
      <vt:lpstr>Courier New</vt:lpstr>
      <vt:lpstr>Gill Sans MT</vt:lpstr>
      <vt:lpstr>Mangal</vt:lpstr>
      <vt:lpstr>NimbusRomNo9L-Regu</vt:lpstr>
      <vt:lpstr>Verdana</vt:lpstr>
      <vt:lpstr>Verdana Bold</vt:lpstr>
      <vt:lpstr>Wingdings</vt:lpstr>
      <vt:lpstr>ILL 2016_slides Intro - Intercalaires - Fin</vt:lpstr>
      <vt:lpstr>ILL 2016_slides V1</vt:lpstr>
      <vt:lpstr>ILL 2016_slides V2</vt:lpstr>
      <vt:lpstr>ILL 2016_slides V3</vt:lpstr>
      <vt:lpstr>Official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144</cp:revision>
  <cp:lastPrinted>2017-03-17T08:57:55Z</cp:lastPrinted>
  <dcterms:created xsi:type="dcterms:W3CDTF">2017-05-30T07:29:49Z</dcterms:created>
  <dcterms:modified xsi:type="dcterms:W3CDTF">2019-11-11T07:59:24Z</dcterms:modified>
</cp:coreProperties>
</file>