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264" r:id="rId3"/>
    <p:sldId id="321" r:id="rId4"/>
    <p:sldId id="325" r:id="rId5"/>
    <p:sldId id="326" r:id="rId6"/>
    <p:sldId id="327" r:id="rId7"/>
    <p:sldId id="329" r:id="rId8"/>
    <p:sldId id="331" r:id="rId9"/>
    <p:sldId id="322" r:id="rId10"/>
    <p:sldId id="333" r:id="rId11"/>
    <p:sldId id="334" r:id="rId12"/>
    <p:sldId id="335" r:id="rId13"/>
    <p:sldId id="328" r:id="rId14"/>
    <p:sldId id="324" r:id="rId15"/>
    <p:sldId id="336" r:id="rId16"/>
    <p:sldId id="337" r:id="rId17"/>
    <p:sldId id="330" r:id="rId18"/>
    <p:sldId id="323" r:id="rId19"/>
    <p:sldId id="338" r:id="rId20"/>
    <p:sldId id="332" r:id="rId21"/>
    <p:sldId id="320" r:id="rId22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ss" initials="c" lastIdx="2" clrIdx="0">
    <p:extLst>
      <p:ext uri="{19B8F6BF-5375-455C-9EA6-DF929625EA0E}">
        <p15:presenceInfo xmlns:p15="http://schemas.microsoft.com/office/powerpoint/2012/main" userId="co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7810" autoAdjust="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opbox\Dropbox\G\Slideshow%20repository\Image%20Processing\COSS_20191112_MachineLearnin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opbox\Dropbox\G\Slideshow%20repository\Image%20Processing\COSS_20191112_MachineLearnin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opbox\Dropbox\G\Slideshow%20repository\Image%20Processing\COSS_20191112_MachineLearning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Development trends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Machine Learning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Hoja1!$A$2:$A$8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64-4891-9772-E37EE107EBA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Deep Learning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Hoja1!$A$2:$A$8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Hoja1!$C$2:$C$8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64-4891-9772-E37EE107E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6440512"/>
        <c:axId val="1556441760"/>
        <c:axId val="0"/>
      </c:bar3DChart>
      <c:catAx>
        <c:axId val="155644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56441760"/>
        <c:crosses val="autoZero"/>
        <c:auto val="1"/>
        <c:lblAlgn val="ctr"/>
        <c:lblOffset val="100"/>
        <c:noMultiLvlLbl val="0"/>
      </c:catAx>
      <c:valAx>
        <c:axId val="155644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5644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2D Clustering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Hoja2!$A$2:$A$11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Hoja2!$B$2:$B$11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59-4D6A-9729-96C60BF4D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6289120"/>
        <c:axId val="1606281632"/>
      </c:barChart>
      <c:catAx>
        <c:axId val="160628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06281632"/>
        <c:crosses val="autoZero"/>
        <c:auto val="1"/>
        <c:lblAlgn val="ctr"/>
        <c:lblOffset val="100"/>
        <c:noMultiLvlLbl val="0"/>
      </c:catAx>
      <c:valAx>
        <c:axId val="160628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062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Hoja3!$B$1</c:f>
              <c:strCache>
                <c:ptCount val="1"/>
                <c:pt idx="0">
                  <c:v>3D Homogeneous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Hoja3!$A$2:$A$11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Hoja3!$B$2:$B$11</c:f>
              <c:numCache>
                <c:formatCode>General</c:formatCode>
                <c:ptCount val="10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0-439E-A575-BA70F9929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5042224"/>
        <c:axId val="1553412016"/>
      </c:barChart>
      <c:catAx>
        <c:axId val="155504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53412016"/>
        <c:crosses val="autoZero"/>
        <c:auto val="1"/>
        <c:lblAlgn val="ctr"/>
        <c:lblOffset val="100"/>
        <c:noMultiLvlLbl val="0"/>
      </c:catAx>
      <c:valAx>
        <c:axId val="155341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5504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Hoja4!$B$1</c:f>
              <c:strCache>
                <c:ptCount val="1"/>
                <c:pt idx="0">
                  <c:v>3D Reconstruction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Hoja4!$A$2:$A$11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Hoja4!$B$2:$B$11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0</c:v>
                </c:pt>
                <c:pt idx="8">
                  <c:v>4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07-4789-9750-7AFBED3C7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5044720"/>
        <c:axId val="1555052624"/>
      </c:barChart>
      <c:catAx>
        <c:axId val="155504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55052624"/>
        <c:crosses val="autoZero"/>
        <c:auto val="1"/>
        <c:lblAlgn val="ctr"/>
        <c:lblOffset val="100"/>
        <c:noMultiLvlLbl val="0"/>
      </c:catAx>
      <c:valAx>
        <c:axId val="155505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5504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Hoja5!$B$1</c:f>
              <c:strCache>
                <c:ptCount val="1"/>
                <c:pt idx="0">
                  <c:v>3D Classification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Hoja5!$A$2:$A$11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Hoja5!$B$2:$B$11</c:f>
              <c:numCache>
                <c:formatCode>General</c:formatCode>
                <c:ptCount val="10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  <c:pt idx="6">
                  <c:v>5</c:v>
                </c:pt>
                <c:pt idx="7">
                  <c:v>2</c:v>
                </c:pt>
                <c:pt idx="8">
                  <c:v>3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0-4308-8467-4CCD616E8C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6292032"/>
        <c:axId val="1606294112"/>
      </c:barChart>
      <c:catAx>
        <c:axId val="160629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06294112"/>
        <c:crosses val="autoZero"/>
        <c:auto val="1"/>
        <c:lblAlgn val="ctr"/>
        <c:lblOffset val="100"/>
        <c:noMultiLvlLbl val="0"/>
      </c:catAx>
      <c:valAx>
        <c:axId val="160629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0629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28A7C6-AF7E-4939-8F5C-2CA447D405B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70E7357-F0D6-4F13-94BF-C61CBA209602}">
      <dgm:prSet phldrT="[Texto]"/>
      <dgm:spPr/>
      <dgm:t>
        <a:bodyPr/>
        <a:lstStyle/>
        <a:p>
          <a:r>
            <a:rPr lang="es-ES" dirty="0" err="1" smtClean="0"/>
            <a:t>Features</a:t>
          </a:r>
          <a:endParaRPr lang="es-ES" dirty="0"/>
        </a:p>
      </dgm:t>
    </dgm:pt>
    <dgm:pt modelId="{841DD663-6397-4FD8-B9FF-34B5B9592F02}" type="parTrans" cxnId="{86267EE2-C7D9-4C5E-AEF7-D76A4B784EBD}">
      <dgm:prSet/>
      <dgm:spPr/>
      <dgm:t>
        <a:bodyPr/>
        <a:lstStyle/>
        <a:p>
          <a:endParaRPr lang="es-ES"/>
        </a:p>
      </dgm:t>
    </dgm:pt>
    <dgm:pt modelId="{976AC292-AEE3-4B6A-93B9-6C7CE057A6F3}" type="sibTrans" cxnId="{86267EE2-C7D9-4C5E-AEF7-D76A4B784EBD}">
      <dgm:prSet/>
      <dgm:spPr/>
      <dgm:t>
        <a:bodyPr/>
        <a:lstStyle/>
        <a:p>
          <a:endParaRPr lang="es-ES"/>
        </a:p>
      </dgm:t>
    </dgm:pt>
    <dgm:pt modelId="{B85AAA0B-8A12-4E42-B280-E683631229AD}">
      <dgm:prSet phldrT="[Texto]"/>
      <dgm:spPr/>
      <dgm:t>
        <a:bodyPr/>
        <a:lstStyle/>
        <a:p>
          <a:r>
            <a:rPr lang="es-ES" dirty="0" err="1" smtClean="0"/>
            <a:t>Shape</a:t>
          </a:r>
          <a:r>
            <a:rPr lang="es-ES" dirty="0" smtClean="0"/>
            <a:t>, </a:t>
          </a:r>
          <a:r>
            <a:rPr lang="es-ES" dirty="0" err="1" smtClean="0"/>
            <a:t>moments</a:t>
          </a:r>
          <a:r>
            <a:rPr lang="es-ES" dirty="0" smtClean="0"/>
            <a:t>, </a:t>
          </a:r>
          <a:r>
            <a:rPr lang="es-ES" dirty="0" err="1" smtClean="0"/>
            <a:t>histogram</a:t>
          </a:r>
          <a:r>
            <a:rPr lang="es-ES" dirty="0" smtClean="0"/>
            <a:t>, </a:t>
          </a:r>
          <a:r>
            <a:rPr lang="es-ES" dirty="0" err="1" smtClean="0"/>
            <a:t>basis</a:t>
          </a:r>
          <a:r>
            <a:rPr lang="es-ES" dirty="0" smtClean="0"/>
            <a:t> expansión, </a:t>
          </a:r>
          <a:r>
            <a:rPr lang="es-ES" dirty="0" err="1" smtClean="0"/>
            <a:t>texture</a:t>
          </a:r>
          <a:endParaRPr lang="es-ES" dirty="0"/>
        </a:p>
      </dgm:t>
    </dgm:pt>
    <dgm:pt modelId="{015DF668-32AB-4185-BB33-5234DC4085EB}" type="parTrans" cxnId="{B8237CEB-6B71-495E-B3F6-0EB5BC0952DD}">
      <dgm:prSet/>
      <dgm:spPr/>
      <dgm:t>
        <a:bodyPr/>
        <a:lstStyle/>
        <a:p>
          <a:endParaRPr lang="es-ES"/>
        </a:p>
      </dgm:t>
    </dgm:pt>
    <dgm:pt modelId="{349193C1-0116-45DE-AF08-AB29B46BD111}" type="sibTrans" cxnId="{B8237CEB-6B71-495E-B3F6-0EB5BC0952DD}">
      <dgm:prSet/>
      <dgm:spPr/>
      <dgm:t>
        <a:bodyPr/>
        <a:lstStyle/>
        <a:p>
          <a:endParaRPr lang="es-ES"/>
        </a:p>
      </dgm:t>
    </dgm:pt>
    <dgm:pt modelId="{30769CCA-AAD2-41A5-9BF0-55FD2D3CB3BB}">
      <dgm:prSet phldrT="[Texto]"/>
      <dgm:spPr/>
      <dgm:t>
        <a:bodyPr/>
        <a:lstStyle/>
        <a:p>
          <a:r>
            <a:rPr lang="es-ES" dirty="0" err="1" smtClean="0"/>
            <a:t>Subspace</a:t>
          </a:r>
          <a:r>
            <a:rPr lang="es-ES" dirty="0" smtClean="0"/>
            <a:t> </a:t>
          </a:r>
          <a:r>
            <a:rPr lang="es-ES" dirty="0" err="1" smtClean="0"/>
            <a:t>analysis</a:t>
          </a:r>
          <a:endParaRPr lang="es-ES" dirty="0"/>
        </a:p>
      </dgm:t>
    </dgm:pt>
    <dgm:pt modelId="{122DB0B1-74E1-45B6-A3CB-833316738831}" type="parTrans" cxnId="{2D6EDC8F-9AEB-4EEC-952D-81AEE707418E}">
      <dgm:prSet/>
      <dgm:spPr/>
      <dgm:t>
        <a:bodyPr/>
        <a:lstStyle/>
        <a:p>
          <a:endParaRPr lang="es-ES"/>
        </a:p>
      </dgm:t>
    </dgm:pt>
    <dgm:pt modelId="{4CCFFDB4-0884-4BED-BCA1-719AEF3F4893}" type="sibTrans" cxnId="{2D6EDC8F-9AEB-4EEC-952D-81AEE707418E}">
      <dgm:prSet/>
      <dgm:spPr/>
      <dgm:t>
        <a:bodyPr/>
        <a:lstStyle/>
        <a:p>
          <a:endParaRPr lang="es-ES"/>
        </a:p>
      </dgm:t>
    </dgm:pt>
    <dgm:pt modelId="{B79D000B-071B-4B7E-ABAE-75CF326C2C05}">
      <dgm:prSet phldrT="[Texto]"/>
      <dgm:spPr/>
      <dgm:t>
        <a:bodyPr/>
        <a:lstStyle/>
        <a:p>
          <a:r>
            <a:rPr lang="es-ES" dirty="0" smtClean="0"/>
            <a:t>PCA, </a:t>
          </a:r>
          <a:r>
            <a:rPr lang="es-ES" dirty="0" err="1" smtClean="0"/>
            <a:t>other</a:t>
          </a:r>
          <a:r>
            <a:rPr lang="es-ES" dirty="0" smtClean="0"/>
            <a:t> </a:t>
          </a:r>
          <a:r>
            <a:rPr lang="es-ES" dirty="0" err="1" smtClean="0"/>
            <a:t>dimensionality</a:t>
          </a:r>
          <a:r>
            <a:rPr lang="es-ES" dirty="0" smtClean="0"/>
            <a:t> </a:t>
          </a:r>
          <a:r>
            <a:rPr lang="es-ES" dirty="0" err="1" smtClean="0"/>
            <a:t>reduction</a:t>
          </a:r>
          <a:endParaRPr lang="es-ES" dirty="0"/>
        </a:p>
      </dgm:t>
    </dgm:pt>
    <dgm:pt modelId="{27FFC349-AFAF-4B50-A159-3924FB66F481}" type="parTrans" cxnId="{17FECC02-FF87-4246-8DAB-E6BD6678A3BF}">
      <dgm:prSet/>
      <dgm:spPr/>
      <dgm:t>
        <a:bodyPr/>
        <a:lstStyle/>
        <a:p>
          <a:endParaRPr lang="es-ES"/>
        </a:p>
      </dgm:t>
    </dgm:pt>
    <dgm:pt modelId="{028410A8-8AF6-46C3-A905-68929100DDE0}" type="sibTrans" cxnId="{17FECC02-FF87-4246-8DAB-E6BD6678A3BF}">
      <dgm:prSet/>
      <dgm:spPr/>
      <dgm:t>
        <a:bodyPr/>
        <a:lstStyle/>
        <a:p>
          <a:endParaRPr lang="es-ES"/>
        </a:p>
      </dgm:t>
    </dgm:pt>
    <dgm:pt modelId="{650EFE8D-0B4D-454F-9C70-9CA4233FAC73}">
      <dgm:prSet phldrT="[Texto]"/>
      <dgm:spPr/>
      <dgm:t>
        <a:bodyPr/>
        <a:lstStyle/>
        <a:p>
          <a:r>
            <a:rPr lang="es-ES" dirty="0" err="1" smtClean="0"/>
            <a:t>Classifier</a:t>
          </a:r>
          <a:endParaRPr lang="es-ES" dirty="0"/>
        </a:p>
      </dgm:t>
    </dgm:pt>
    <dgm:pt modelId="{3690559B-DBDA-49CF-876D-9D1F823E2AAE}" type="parTrans" cxnId="{6DBD9BE8-8826-40B7-9015-57675F3B4BB3}">
      <dgm:prSet/>
      <dgm:spPr/>
      <dgm:t>
        <a:bodyPr/>
        <a:lstStyle/>
        <a:p>
          <a:endParaRPr lang="es-ES"/>
        </a:p>
      </dgm:t>
    </dgm:pt>
    <dgm:pt modelId="{387AE34D-AA7A-433B-A263-2B8926397730}" type="sibTrans" cxnId="{6DBD9BE8-8826-40B7-9015-57675F3B4BB3}">
      <dgm:prSet/>
      <dgm:spPr/>
      <dgm:t>
        <a:bodyPr/>
        <a:lstStyle/>
        <a:p>
          <a:endParaRPr lang="es-ES"/>
        </a:p>
      </dgm:t>
    </dgm:pt>
    <dgm:pt modelId="{66CC514E-5198-4C93-B4FC-BCDB13701329}">
      <dgm:prSet phldrT="[Texto]"/>
      <dgm:spPr/>
      <dgm:t>
        <a:bodyPr/>
        <a:lstStyle/>
        <a:p>
          <a:r>
            <a:rPr lang="es-ES" dirty="0" smtClean="0"/>
            <a:t>SVM, LDA, </a:t>
          </a:r>
          <a:r>
            <a:rPr lang="es-ES" dirty="0" err="1" smtClean="0"/>
            <a:t>Naive</a:t>
          </a:r>
          <a:r>
            <a:rPr lang="es-ES" dirty="0" smtClean="0"/>
            <a:t> </a:t>
          </a:r>
          <a:r>
            <a:rPr lang="es-ES" dirty="0" err="1" smtClean="0"/>
            <a:t>Bayes</a:t>
          </a:r>
          <a:r>
            <a:rPr lang="es-ES" dirty="0" smtClean="0"/>
            <a:t>, …</a:t>
          </a:r>
          <a:endParaRPr lang="es-ES" dirty="0"/>
        </a:p>
      </dgm:t>
    </dgm:pt>
    <dgm:pt modelId="{1F18FCEA-8435-42F5-A01C-B15E4243D950}" type="parTrans" cxnId="{A2E47BDD-BE15-4AB9-99CB-C3A3421DE7F6}">
      <dgm:prSet/>
      <dgm:spPr/>
      <dgm:t>
        <a:bodyPr/>
        <a:lstStyle/>
        <a:p>
          <a:endParaRPr lang="es-ES"/>
        </a:p>
      </dgm:t>
    </dgm:pt>
    <dgm:pt modelId="{6BE31069-EF06-46BC-A05D-A5FEA84115F8}" type="sibTrans" cxnId="{A2E47BDD-BE15-4AB9-99CB-C3A3421DE7F6}">
      <dgm:prSet/>
      <dgm:spPr/>
      <dgm:t>
        <a:bodyPr/>
        <a:lstStyle/>
        <a:p>
          <a:endParaRPr lang="es-ES"/>
        </a:p>
      </dgm:t>
    </dgm:pt>
    <dgm:pt modelId="{20CF0082-DE87-4B25-82B1-AB2B579739E9}" type="pres">
      <dgm:prSet presAssocID="{D528A7C6-AF7E-4939-8F5C-2CA447D405BB}" presName="Name0" presStyleCnt="0">
        <dgm:presLayoutVars>
          <dgm:chMax/>
          <dgm:chPref/>
          <dgm:dir/>
          <dgm:animLvl val="lvl"/>
        </dgm:presLayoutVars>
      </dgm:prSet>
      <dgm:spPr/>
    </dgm:pt>
    <dgm:pt modelId="{661EB050-7967-4997-ADF0-FC45F4F73DE7}" type="pres">
      <dgm:prSet presAssocID="{270E7357-F0D6-4F13-94BF-C61CBA209602}" presName="composite" presStyleCnt="0"/>
      <dgm:spPr/>
    </dgm:pt>
    <dgm:pt modelId="{45380782-D490-44AF-AE65-B2983A9110E3}" type="pres">
      <dgm:prSet presAssocID="{270E7357-F0D6-4F13-94BF-C61CBA20960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2AD09A-81E7-4359-9861-562446C4C061}" type="pres">
      <dgm:prSet presAssocID="{270E7357-F0D6-4F13-94BF-C61CBA20960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802F7F-6E17-4F70-82DB-FC5D343B4CF3}" type="pres">
      <dgm:prSet presAssocID="{270E7357-F0D6-4F13-94BF-C61CBA209602}" presName="BalanceSpacing" presStyleCnt="0"/>
      <dgm:spPr/>
    </dgm:pt>
    <dgm:pt modelId="{57E064EE-8480-4AE4-B3EC-0868B65BC5EC}" type="pres">
      <dgm:prSet presAssocID="{270E7357-F0D6-4F13-94BF-C61CBA209602}" presName="BalanceSpacing1" presStyleCnt="0"/>
      <dgm:spPr/>
    </dgm:pt>
    <dgm:pt modelId="{FA4D27E4-D010-44E1-811F-4C3C4A84C3A8}" type="pres">
      <dgm:prSet presAssocID="{976AC292-AEE3-4B6A-93B9-6C7CE057A6F3}" presName="Accent1Text" presStyleLbl="node1" presStyleIdx="1" presStyleCnt="6"/>
      <dgm:spPr/>
    </dgm:pt>
    <dgm:pt modelId="{0FBDBBBD-CDCF-41E3-A79D-CC536F6BDD47}" type="pres">
      <dgm:prSet presAssocID="{976AC292-AEE3-4B6A-93B9-6C7CE057A6F3}" presName="spaceBetweenRectangles" presStyleCnt="0"/>
      <dgm:spPr/>
    </dgm:pt>
    <dgm:pt modelId="{C7E65BAE-5EC9-4330-BEBE-1501BB0A5194}" type="pres">
      <dgm:prSet presAssocID="{30769CCA-AAD2-41A5-9BF0-55FD2D3CB3BB}" presName="composite" presStyleCnt="0"/>
      <dgm:spPr/>
    </dgm:pt>
    <dgm:pt modelId="{C05D34E7-4168-49C1-BCBC-C3693D954F2A}" type="pres">
      <dgm:prSet presAssocID="{30769CCA-AAD2-41A5-9BF0-55FD2D3CB3B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7154552D-699E-4534-A5EF-308E0B7C0D51}" type="pres">
      <dgm:prSet presAssocID="{30769CCA-AAD2-41A5-9BF0-55FD2D3CB3B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DB3526-A983-48B5-945B-2FDDE85168DE}" type="pres">
      <dgm:prSet presAssocID="{30769CCA-AAD2-41A5-9BF0-55FD2D3CB3BB}" presName="BalanceSpacing" presStyleCnt="0"/>
      <dgm:spPr/>
    </dgm:pt>
    <dgm:pt modelId="{6E854229-13EA-41BA-A96A-E2B18C50B9BC}" type="pres">
      <dgm:prSet presAssocID="{30769CCA-AAD2-41A5-9BF0-55FD2D3CB3BB}" presName="BalanceSpacing1" presStyleCnt="0"/>
      <dgm:spPr/>
    </dgm:pt>
    <dgm:pt modelId="{905CDFA4-5D43-45D9-B239-D9CD5C3E2F60}" type="pres">
      <dgm:prSet presAssocID="{4CCFFDB4-0884-4BED-BCA1-719AEF3F4893}" presName="Accent1Text" presStyleLbl="node1" presStyleIdx="3" presStyleCnt="6"/>
      <dgm:spPr/>
    </dgm:pt>
    <dgm:pt modelId="{CA602C5D-E8CD-4786-9605-86977269C50C}" type="pres">
      <dgm:prSet presAssocID="{4CCFFDB4-0884-4BED-BCA1-719AEF3F4893}" presName="spaceBetweenRectangles" presStyleCnt="0"/>
      <dgm:spPr/>
    </dgm:pt>
    <dgm:pt modelId="{DB7C152A-894B-446B-92F4-15EC8D1DDCCD}" type="pres">
      <dgm:prSet presAssocID="{650EFE8D-0B4D-454F-9C70-9CA4233FAC73}" presName="composite" presStyleCnt="0"/>
      <dgm:spPr/>
    </dgm:pt>
    <dgm:pt modelId="{72EB55FB-E911-4F2D-A196-9851261A1755}" type="pres">
      <dgm:prSet presAssocID="{650EFE8D-0B4D-454F-9C70-9CA4233FAC7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D2022133-39B6-4542-A4DE-D74BDB91BECF}" type="pres">
      <dgm:prSet presAssocID="{650EFE8D-0B4D-454F-9C70-9CA4233FAC7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A646F2A-C936-4FA3-8616-93DA6E82E4B2}" type="pres">
      <dgm:prSet presAssocID="{650EFE8D-0B4D-454F-9C70-9CA4233FAC73}" presName="BalanceSpacing" presStyleCnt="0"/>
      <dgm:spPr/>
    </dgm:pt>
    <dgm:pt modelId="{2748B92A-2D27-4403-A456-C58EE0CF609C}" type="pres">
      <dgm:prSet presAssocID="{650EFE8D-0B4D-454F-9C70-9CA4233FAC73}" presName="BalanceSpacing1" presStyleCnt="0"/>
      <dgm:spPr/>
    </dgm:pt>
    <dgm:pt modelId="{FC5F58FD-FEEA-463F-9289-CB90E29800C7}" type="pres">
      <dgm:prSet presAssocID="{387AE34D-AA7A-433B-A263-2B8926397730}" presName="Accent1Text" presStyleLbl="node1" presStyleIdx="5" presStyleCnt="6"/>
      <dgm:spPr/>
    </dgm:pt>
  </dgm:ptLst>
  <dgm:cxnLst>
    <dgm:cxn modelId="{86267EE2-C7D9-4C5E-AEF7-D76A4B784EBD}" srcId="{D528A7C6-AF7E-4939-8F5C-2CA447D405BB}" destId="{270E7357-F0D6-4F13-94BF-C61CBA209602}" srcOrd="0" destOrd="0" parTransId="{841DD663-6397-4FD8-B9FF-34B5B9592F02}" sibTransId="{976AC292-AEE3-4B6A-93B9-6C7CE057A6F3}"/>
    <dgm:cxn modelId="{BBF101EB-964F-469F-B602-E98CF4F58985}" type="presOf" srcId="{270E7357-F0D6-4F13-94BF-C61CBA209602}" destId="{45380782-D490-44AF-AE65-B2983A9110E3}" srcOrd="0" destOrd="0" presId="urn:microsoft.com/office/officeart/2008/layout/AlternatingHexagons"/>
    <dgm:cxn modelId="{E0DC0DA9-8C27-4195-865B-3428E49171AC}" type="presOf" srcId="{30769CCA-AAD2-41A5-9BF0-55FD2D3CB3BB}" destId="{C05D34E7-4168-49C1-BCBC-C3693D954F2A}" srcOrd="0" destOrd="0" presId="urn:microsoft.com/office/officeart/2008/layout/AlternatingHexagons"/>
    <dgm:cxn modelId="{532C6204-A294-4513-9872-B3A22E3E6188}" type="presOf" srcId="{B79D000B-071B-4B7E-ABAE-75CF326C2C05}" destId="{7154552D-699E-4534-A5EF-308E0B7C0D51}" srcOrd="0" destOrd="0" presId="urn:microsoft.com/office/officeart/2008/layout/AlternatingHexagons"/>
    <dgm:cxn modelId="{B6C405B7-AB18-44E0-963F-B1E16E4F0EFA}" type="presOf" srcId="{66CC514E-5198-4C93-B4FC-BCDB13701329}" destId="{D2022133-39B6-4542-A4DE-D74BDB91BECF}" srcOrd="0" destOrd="0" presId="urn:microsoft.com/office/officeart/2008/layout/AlternatingHexagons"/>
    <dgm:cxn modelId="{6DBD9BE8-8826-40B7-9015-57675F3B4BB3}" srcId="{D528A7C6-AF7E-4939-8F5C-2CA447D405BB}" destId="{650EFE8D-0B4D-454F-9C70-9CA4233FAC73}" srcOrd="2" destOrd="0" parTransId="{3690559B-DBDA-49CF-876D-9D1F823E2AAE}" sibTransId="{387AE34D-AA7A-433B-A263-2B8926397730}"/>
    <dgm:cxn modelId="{092A8E50-4123-4B6F-9A1D-0BDBC85665F0}" type="presOf" srcId="{650EFE8D-0B4D-454F-9C70-9CA4233FAC73}" destId="{72EB55FB-E911-4F2D-A196-9851261A1755}" srcOrd="0" destOrd="0" presId="urn:microsoft.com/office/officeart/2008/layout/AlternatingHexagons"/>
    <dgm:cxn modelId="{A2E47BDD-BE15-4AB9-99CB-C3A3421DE7F6}" srcId="{650EFE8D-0B4D-454F-9C70-9CA4233FAC73}" destId="{66CC514E-5198-4C93-B4FC-BCDB13701329}" srcOrd="0" destOrd="0" parTransId="{1F18FCEA-8435-42F5-A01C-B15E4243D950}" sibTransId="{6BE31069-EF06-46BC-A05D-A5FEA84115F8}"/>
    <dgm:cxn modelId="{3EEB2075-E740-4218-ABFE-8C2A20324C73}" type="presOf" srcId="{B85AAA0B-8A12-4E42-B280-E683631229AD}" destId="{432AD09A-81E7-4359-9861-562446C4C061}" srcOrd="0" destOrd="0" presId="urn:microsoft.com/office/officeart/2008/layout/AlternatingHexagons"/>
    <dgm:cxn modelId="{834BAF87-B6E6-46AE-9696-6C26F76E2725}" type="presOf" srcId="{976AC292-AEE3-4B6A-93B9-6C7CE057A6F3}" destId="{FA4D27E4-D010-44E1-811F-4C3C4A84C3A8}" srcOrd="0" destOrd="0" presId="urn:microsoft.com/office/officeart/2008/layout/AlternatingHexagons"/>
    <dgm:cxn modelId="{849F44EE-3EDB-4B7E-A25C-37287F665013}" type="presOf" srcId="{4CCFFDB4-0884-4BED-BCA1-719AEF3F4893}" destId="{905CDFA4-5D43-45D9-B239-D9CD5C3E2F60}" srcOrd="0" destOrd="0" presId="urn:microsoft.com/office/officeart/2008/layout/AlternatingHexagons"/>
    <dgm:cxn modelId="{B8237CEB-6B71-495E-B3F6-0EB5BC0952DD}" srcId="{270E7357-F0D6-4F13-94BF-C61CBA209602}" destId="{B85AAA0B-8A12-4E42-B280-E683631229AD}" srcOrd="0" destOrd="0" parTransId="{015DF668-32AB-4185-BB33-5234DC4085EB}" sibTransId="{349193C1-0116-45DE-AF08-AB29B46BD111}"/>
    <dgm:cxn modelId="{17FECC02-FF87-4246-8DAB-E6BD6678A3BF}" srcId="{30769CCA-AAD2-41A5-9BF0-55FD2D3CB3BB}" destId="{B79D000B-071B-4B7E-ABAE-75CF326C2C05}" srcOrd="0" destOrd="0" parTransId="{27FFC349-AFAF-4B50-A159-3924FB66F481}" sibTransId="{028410A8-8AF6-46C3-A905-68929100DDE0}"/>
    <dgm:cxn modelId="{FDA6D009-22DA-4F81-B6D2-F00AA6887C30}" type="presOf" srcId="{D528A7C6-AF7E-4939-8F5C-2CA447D405BB}" destId="{20CF0082-DE87-4B25-82B1-AB2B579739E9}" srcOrd="0" destOrd="0" presId="urn:microsoft.com/office/officeart/2008/layout/AlternatingHexagons"/>
    <dgm:cxn modelId="{DF1ACB3D-9F91-41E9-BEE7-71A9F2FF5EB9}" type="presOf" srcId="{387AE34D-AA7A-433B-A263-2B8926397730}" destId="{FC5F58FD-FEEA-463F-9289-CB90E29800C7}" srcOrd="0" destOrd="0" presId="urn:microsoft.com/office/officeart/2008/layout/AlternatingHexagons"/>
    <dgm:cxn modelId="{2D6EDC8F-9AEB-4EEC-952D-81AEE707418E}" srcId="{D528A7C6-AF7E-4939-8F5C-2CA447D405BB}" destId="{30769CCA-AAD2-41A5-9BF0-55FD2D3CB3BB}" srcOrd="1" destOrd="0" parTransId="{122DB0B1-74E1-45B6-A3CB-833316738831}" sibTransId="{4CCFFDB4-0884-4BED-BCA1-719AEF3F4893}"/>
    <dgm:cxn modelId="{9F5F8B02-D374-4629-A39B-1CAA3B4B1E52}" type="presParOf" srcId="{20CF0082-DE87-4B25-82B1-AB2B579739E9}" destId="{661EB050-7967-4997-ADF0-FC45F4F73DE7}" srcOrd="0" destOrd="0" presId="urn:microsoft.com/office/officeart/2008/layout/AlternatingHexagons"/>
    <dgm:cxn modelId="{90A1340C-11EC-4670-88E7-F376D10AE173}" type="presParOf" srcId="{661EB050-7967-4997-ADF0-FC45F4F73DE7}" destId="{45380782-D490-44AF-AE65-B2983A9110E3}" srcOrd="0" destOrd="0" presId="urn:microsoft.com/office/officeart/2008/layout/AlternatingHexagons"/>
    <dgm:cxn modelId="{C8D4B1ED-3F2D-4587-89D1-56DC713E7747}" type="presParOf" srcId="{661EB050-7967-4997-ADF0-FC45F4F73DE7}" destId="{432AD09A-81E7-4359-9861-562446C4C061}" srcOrd="1" destOrd="0" presId="urn:microsoft.com/office/officeart/2008/layout/AlternatingHexagons"/>
    <dgm:cxn modelId="{AD180411-0A1B-4222-8508-6AE1E9DBFDA6}" type="presParOf" srcId="{661EB050-7967-4997-ADF0-FC45F4F73DE7}" destId="{AF802F7F-6E17-4F70-82DB-FC5D343B4CF3}" srcOrd="2" destOrd="0" presId="urn:microsoft.com/office/officeart/2008/layout/AlternatingHexagons"/>
    <dgm:cxn modelId="{625D2475-9057-42DE-960A-E7E7A420BC62}" type="presParOf" srcId="{661EB050-7967-4997-ADF0-FC45F4F73DE7}" destId="{57E064EE-8480-4AE4-B3EC-0868B65BC5EC}" srcOrd="3" destOrd="0" presId="urn:microsoft.com/office/officeart/2008/layout/AlternatingHexagons"/>
    <dgm:cxn modelId="{1BC179E2-4200-49BE-89BE-BF7F2A47E693}" type="presParOf" srcId="{661EB050-7967-4997-ADF0-FC45F4F73DE7}" destId="{FA4D27E4-D010-44E1-811F-4C3C4A84C3A8}" srcOrd="4" destOrd="0" presId="urn:microsoft.com/office/officeart/2008/layout/AlternatingHexagons"/>
    <dgm:cxn modelId="{C855BC53-D54F-40B7-B762-A3BF4AD21F60}" type="presParOf" srcId="{20CF0082-DE87-4B25-82B1-AB2B579739E9}" destId="{0FBDBBBD-CDCF-41E3-A79D-CC536F6BDD47}" srcOrd="1" destOrd="0" presId="urn:microsoft.com/office/officeart/2008/layout/AlternatingHexagons"/>
    <dgm:cxn modelId="{2BCCF5FC-13E2-4715-8619-743E8EE4C160}" type="presParOf" srcId="{20CF0082-DE87-4B25-82B1-AB2B579739E9}" destId="{C7E65BAE-5EC9-4330-BEBE-1501BB0A5194}" srcOrd="2" destOrd="0" presId="urn:microsoft.com/office/officeart/2008/layout/AlternatingHexagons"/>
    <dgm:cxn modelId="{7A70358D-0C0B-4123-84B0-3F98F8833CA8}" type="presParOf" srcId="{C7E65BAE-5EC9-4330-BEBE-1501BB0A5194}" destId="{C05D34E7-4168-49C1-BCBC-C3693D954F2A}" srcOrd="0" destOrd="0" presId="urn:microsoft.com/office/officeart/2008/layout/AlternatingHexagons"/>
    <dgm:cxn modelId="{D8B5E795-B688-4E05-8036-4B351996239C}" type="presParOf" srcId="{C7E65BAE-5EC9-4330-BEBE-1501BB0A5194}" destId="{7154552D-699E-4534-A5EF-308E0B7C0D51}" srcOrd="1" destOrd="0" presId="urn:microsoft.com/office/officeart/2008/layout/AlternatingHexagons"/>
    <dgm:cxn modelId="{618FEE4D-FDC9-461B-A982-8E56A30E4228}" type="presParOf" srcId="{C7E65BAE-5EC9-4330-BEBE-1501BB0A5194}" destId="{CFDB3526-A983-48B5-945B-2FDDE85168DE}" srcOrd="2" destOrd="0" presId="urn:microsoft.com/office/officeart/2008/layout/AlternatingHexagons"/>
    <dgm:cxn modelId="{FAC5EE57-6D02-4704-BFA7-4ABF17FA0CEF}" type="presParOf" srcId="{C7E65BAE-5EC9-4330-BEBE-1501BB0A5194}" destId="{6E854229-13EA-41BA-A96A-E2B18C50B9BC}" srcOrd="3" destOrd="0" presId="urn:microsoft.com/office/officeart/2008/layout/AlternatingHexagons"/>
    <dgm:cxn modelId="{44B6E3A5-25F7-422F-9A7F-A87827379785}" type="presParOf" srcId="{C7E65BAE-5EC9-4330-BEBE-1501BB0A5194}" destId="{905CDFA4-5D43-45D9-B239-D9CD5C3E2F60}" srcOrd="4" destOrd="0" presId="urn:microsoft.com/office/officeart/2008/layout/AlternatingHexagons"/>
    <dgm:cxn modelId="{716C4F9D-A78E-42EE-A763-0954C4E307B1}" type="presParOf" srcId="{20CF0082-DE87-4B25-82B1-AB2B579739E9}" destId="{CA602C5D-E8CD-4786-9605-86977269C50C}" srcOrd="3" destOrd="0" presId="urn:microsoft.com/office/officeart/2008/layout/AlternatingHexagons"/>
    <dgm:cxn modelId="{EB2AEC15-3413-4120-A84E-F2A7CA000731}" type="presParOf" srcId="{20CF0082-DE87-4B25-82B1-AB2B579739E9}" destId="{DB7C152A-894B-446B-92F4-15EC8D1DDCCD}" srcOrd="4" destOrd="0" presId="urn:microsoft.com/office/officeart/2008/layout/AlternatingHexagons"/>
    <dgm:cxn modelId="{13890AF2-93EE-4CC5-9BA6-212BEE199992}" type="presParOf" srcId="{DB7C152A-894B-446B-92F4-15EC8D1DDCCD}" destId="{72EB55FB-E911-4F2D-A196-9851261A1755}" srcOrd="0" destOrd="0" presId="urn:microsoft.com/office/officeart/2008/layout/AlternatingHexagons"/>
    <dgm:cxn modelId="{6A7F35EC-D74F-4197-9CB9-6D138E8A27B1}" type="presParOf" srcId="{DB7C152A-894B-446B-92F4-15EC8D1DDCCD}" destId="{D2022133-39B6-4542-A4DE-D74BDB91BECF}" srcOrd="1" destOrd="0" presId="urn:microsoft.com/office/officeart/2008/layout/AlternatingHexagons"/>
    <dgm:cxn modelId="{F2A2F83B-8EE4-455F-B19C-E7D0E085734D}" type="presParOf" srcId="{DB7C152A-894B-446B-92F4-15EC8D1DDCCD}" destId="{1A646F2A-C936-4FA3-8616-93DA6E82E4B2}" srcOrd="2" destOrd="0" presId="urn:microsoft.com/office/officeart/2008/layout/AlternatingHexagons"/>
    <dgm:cxn modelId="{4F8D4FD9-DF47-45F1-8369-D18D57408D7D}" type="presParOf" srcId="{DB7C152A-894B-446B-92F4-15EC8D1DDCCD}" destId="{2748B92A-2D27-4403-A456-C58EE0CF609C}" srcOrd="3" destOrd="0" presId="urn:microsoft.com/office/officeart/2008/layout/AlternatingHexagons"/>
    <dgm:cxn modelId="{EFE7DFFA-4D8C-41CA-918C-AB4F93A8B7C4}" type="presParOf" srcId="{DB7C152A-894B-446B-92F4-15EC8D1DDCCD}" destId="{FC5F58FD-FEEA-463F-9289-CB90E29800C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80782-D490-44AF-AE65-B2983A9110E3}">
      <dsp:nvSpPr>
        <dsp:cNvPr id="0" name=""/>
        <dsp:cNvSpPr/>
      </dsp:nvSpPr>
      <dsp:spPr>
        <a:xfrm rot="5400000">
          <a:off x="1791462" y="109684"/>
          <a:ext cx="1176581" cy="102362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Features</a:t>
          </a:r>
          <a:endParaRPr lang="es-ES" sz="1200" kern="1200" dirty="0"/>
        </a:p>
      </dsp:txBody>
      <dsp:txXfrm rot="-5400000">
        <a:off x="2027455" y="216558"/>
        <a:ext cx="704595" cy="809880"/>
      </dsp:txXfrm>
    </dsp:sp>
    <dsp:sp modelId="{432AD09A-81E7-4359-9861-562446C4C061}">
      <dsp:nvSpPr>
        <dsp:cNvPr id="0" name=""/>
        <dsp:cNvSpPr/>
      </dsp:nvSpPr>
      <dsp:spPr>
        <a:xfrm>
          <a:off x="2922628" y="268523"/>
          <a:ext cx="1313064" cy="705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Shape</a:t>
          </a:r>
          <a:r>
            <a:rPr lang="es-ES" sz="1200" kern="1200" dirty="0" smtClean="0"/>
            <a:t>, </a:t>
          </a:r>
          <a:r>
            <a:rPr lang="es-ES" sz="1200" kern="1200" dirty="0" err="1" smtClean="0"/>
            <a:t>moments</a:t>
          </a:r>
          <a:r>
            <a:rPr lang="es-ES" sz="1200" kern="1200" dirty="0" smtClean="0"/>
            <a:t>, </a:t>
          </a:r>
          <a:r>
            <a:rPr lang="es-ES" sz="1200" kern="1200" dirty="0" err="1" smtClean="0"/>
            <a:t>histogram</a:t>
          </a:r>
          <a:r>
            <a:rPr lang="es-ES" sz="1200" kern="1200" dirty="0" smtClean="0"/>
            <a:t>, </a:t>
          </a:r>
          <a:r>
            <a:rPr lang="es-ES" sz="1200" kern="1200" dirty="0" err="1" smtClean="0"/>
            <a:t>basis</a:t>
          </a:r>
          <a:r>
            <a:rPr lang="es-ES" sz="1200" kern="1200" dirty="0" smtClean="0"/>
            <a:t> expansión, </a:t>
          </a:r>
          <a:r>
            <a:rPr lang="es-ES" sz="1200" kern="1200" dirty="0" err="1" smtClean="0"/>
            <a:t>texture</a:t>
          </a:r>
          <a:endParaRPr lang="es-ES" sz="1200" kern="1200" dirty="0"/>
        </a:p>
      </dsp:txBody>
      <dsp:txXfrm>
        <a:off x="2922628" y="268523"/>
        <a:ext cx="1313064" cy="705948"/>
      </dsp:txXfrm>
    </dsp:sp>
    <dsp:sp modelId="{FA4D27E4-D010-44E1-811F-4C3C4A84C3A8}">
      <dsp:nvSpPr>
        <dsp:cNvPr id="0" name=""/>
        <dsp:cNvSpPr/>
      </dsp:nvSpPr>
      <dsp:spPr>
        <a:xfrm rot="5400000">
          <a:off x="685946" y="109684"/>
          <a:ext cx="1176581" cy="102362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921939" y="216558"/>
        <a:ext cx="704595" cy="809880"/>
      </dsp:txXfrm>
    </dsp:sp>
    <dsp:sp modelId="{C05D34E7-4168-49C1-BCBC-C3693D954F2A}">
      <dsp:nvSpPr>
        <dsp:cNvPr id="0" name=""/>
        <dsp:cNvSpPr/>
      </dsp:nvSpPr>
      <dsp:spPr>
        <a:xfrm rot="5400000">
          <a:off x="1236587" y="1108367"/>
          <a:ext cx="1176581" cy="102362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Subspace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analysis</a:t>
          </a:r>
          <a:endParaRPr lang="es-ES" sz="1200" kern="1200" dirty="0"/>
        </a:p>
      </dsp:txBody>
      <dsp:txXfrm rot="-5400000">
        <a:off x="1472580" y="1215241"/>
        <a:ext cx="704595" cy="809880"/>
      </dsp:txXfrm>
    </dsp:sp>
    <dsp:sp modelId="{7154552D-699E-4534-A5EF-308E0B7C0D51}">
      <dsp:nvSpPr>
        <dsp:cNvPr id="0" name=""/>
        <dsp:cNvSpPr/>
      </dsp:nvSpPr>
      <dsp:spPr>
        <a:xfrm>
          <a:off x="0" y="1267205"/>
          <a:ext cx="1270707" cy="705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PCA, </a:t>
          </a:r>
          <a:r>
            <a:rPr lang="es-ES" sz="1200" kern="1200" dirty="0" err="1" smtClean="0"/>
            <a:t>other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dimensionality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reduction</a:t>
          </a:r>
          <a:endParaRPr lang="es-ES" sz="1200" kern="1200" dirty="0"/>
        </a:p>
      </dsp:txBody>
      <dsp:txXfrm>
        <a:off x="0" y="1267205"/>
        <a:ext cx="1270707" cy="705948"/>
      </dsp:txXfrm>
    </dsp:sp>
    <dsp:sp modelId="{905CDFA4-5D43-45D9-B239-D9CD5C3E2F60}">
      <dsp:nvSpPr>
        <dsp:cNvPr id="0" name=""/>
        <dsp:cNvSpPr/>
      </dsp:nvSpPr>
      <dsp:spPr>
        <a:xfrm rot="5400000">
          <a:off x="2342102" y="1108367"/>
          <a:ext cx="1176581" cy="102362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578095" y="1215241"/>
        <a:ext cx="704595" cy="809880"/>
      </dsp:txXfrm>
    </dsp:sp>
    <dsp:sp modelId="{72EB55FB-E911-4F2D-A196-9851261A1755}">
      <dsp:nvSpPr>
        <dsp:cNvPr id="0" name=""/>
        <dsp:cNvSpPr/>
      </dsp:nvSpPr>
      <dsp:spPr>
        <a:xfrm rot="5400000">
          <a:off x="1791462" y="2107049"/>
          <a:ext cx="1176581" cy="102362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Classifier</a:t>
          </a:r>
          <a:endParaRPr lang="es-ES" sz="1200" kern="1200" dirty="0"/>
        </a:p>
      </dsp:txBody>
      <dsp:txXfrm rot="-5400000">
        <a:off x="2027455" y="2213923"/>
        <a:ext cx="704595" cy="809880"/>
      </dsp:txXfrm>
    </dsp:sp>
    <dsp:sp modelId="{D2022133-39B6-4542-A4DE-D74BDB91BECF}">
      <dsp:nvSpPr>
        <dsp:cNvPr id="0" name=""/>
        <dsp:cNvSpPr/>
      </dsp:nvSpPr>
      <dsp:spPr>
        <a:xfrm>
          <a:off x="2922628" y="2265887"/>
          <a:ext cx="1313064" cy="705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SVM, LDA, </a:t>
          </a:r>
          <a:r>
            <a:rPr lang="es-ES" sz="1200" kern="1200" dirty="0" err="1" smtClean="0"/>
            <a:t>Naive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Bayes</a:t>
          </a:r>
          <a:r>
            <a:rPr lang="es-ES" sz="1200" kern="1200" dirty="0" smtClean="0"/>
            <a:t>, …</a:t>
          </a:r>
          <a:endParaRPr lang="es-ES" sz="1200" kern="1200" dirty="0"/>
        </a:p>
      </dsp:txBody>
      <dsp:txXfrm>
        <a:off x="2922628" y="2265887"/>
        <a:ext cx="1313064" cy="705948"/>
      </dsp:txXfrm>
    </dsp:sp>
    <dsp:sp modelId="{FC5F58FD-FEEA-463F-9289-CB90E29800C7}">
      <dsp:nvSpPr>
        <dsp:cNvPr id="0" name=""/>
        <dsp:cNvSpPr/>
      </dsp:nvSpPr>
      <dsp:spPr>
        <a:xfrm rot="5400000">
          <a:off x="685946" y="2107049"/>
          <a:ext cx="1176581" cy="102362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921939" y="2213923"/>
        <a:ext cx="704595" cy="809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7A0A353-6AEE-4F1C-AB20-1CD72A1FA8E3}" type="datetimeFigureOut">
              <a:rPr lang="es-ES" smtClean="0"/>
              <a:t>09/11/2019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681D70C-FD3B-4082-8FA2-2047DF1BDC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145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F7AAB-0284-4922-8FB9-7C395A42EA4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823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cxnSp>
        <p:nvCxnSpPr>
          <p:cNvPr id="4" name="Straight Connector 6"/>
          <p:cNvCxnSpPr/>
          <p:nvPr userDrawn="1"/>
        </p:nvCxnSpPr>
        <p:spPr>
          <a:xfrm>
            <a:off x="179512" y="1052736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02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602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38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179388" y="908720"/>
            <a:ext cx="87137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114300">
            <a:bevelB h="82550"/>
          </a:sp3d>
        </p:spPr>
        <p:txBody>
          <a:bodyPr/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575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59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cxnSp>
        <p:nvCxnSpPr>
          <p:cNvPr id="5" name="Straight Connector 6"/>
          <p:cNvCxnSpPr/>
          <p:nvPr userDrawn="1"/>
        </p:nvCxnSpPr>
        <p:spPr>
          <a:xfrm>
            <a:off x="179512" y="908720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741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852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852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79512" y="908720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645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cxnSp>
        <p:nvCxnSpPr>
          <p:cNvPr id="3" name="Straight Connector 6"/>
          <p:cNvCxnSpPr/>
          <p:nvPr userDrawn="1"/>
        </p:nvCxnSpPr>
        <p:spPr>
          <a:xfrm>
            <a:off x="179512" y="908720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84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507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425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733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179388" y="1052513"/>
            <a:ext cx="87137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 extrusionH="114300">
            <a:bevelB h="82550"/>
          </a:sp3d>
        </p:spPr>
        <p:txBody>
          <a:bodyPr/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2048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3265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8721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522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cxnSp>
        <p:nvCxnSpPr>
          <p:cNvPr id="4" name="Straight Connector 6"/>
          <p:cNvCxnSpPr/>
          <p:nvPr userDrawn="1"/>
        </p:nvCxnSpPr>
        <p:spPr>
          <a:xfrm>
            <a:off x="179512" y="908720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4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02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602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368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cxnSp>
        <p:nvCxnSpPr>
          <p:cNvPr id="5" name="Straight Connector 6"/>
          <p:cNvCxnSpPr/>
          <p:nvPr userDrawn="1"/>
        </p:nvCxnSpPr>
        <p:spPr>
          <a:xfrm>
            <a:off x="179512" y="1052736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852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852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79512" y="1052736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cxnSp>
        <p:nvCxnSpPr>
          <p:cNvPr id="3" name="Straight Connector 6"/>
          <p:cNvCxnSpPr/>
          <p:nvPr userDrawn="1"/>
        </p:nvCxnSpPr>
        <p:spPr>
          <a:xfrm>
            <a:off x="179512" y="1052736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425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2048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3265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8721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biocomp.cnb.csic.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csic.es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7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 smtClean="0"/>
          </a:p>
        </p:txBody>
      </p:sp>
      <p:pic>
        <p:nvPicPr>
          <p:cNvPr id="1029" name="Picture 2" descr="d:\adrian\Desktop\IPC\Logo IPC\I2PC_texto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78455" y="6021388"/>
            <a:ext cx="1286158" cy="64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[ CSIC ]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1520" y="6004017"/>
            <a:ext cx="504189" cy="701583"/>
          </a:xfrm>
          <a:prstGeom prst="rect">
            <a:avLst/>
          </a:prstGeom>
          <a:noFill/>
        </p:spPr>
      </p:pic>
      <p:pic>
        <p:nvPicPr>
          <p:cNvPr id="7" name="Picture 7" descr="(Biocomputing Unit logo)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20272" y="6021288"/>
            <a:ext cx="648072" cy="648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d:\adrian\Desktop\Diseño\logoInstruct.pn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99592" y="6021288"/>
            <a:ext cx="1296144" cy="6567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rgbClr val="37609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6158" y="115888"/>
            <a:ext cx="7400642" cy="77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 smtClean="0"/>
          </a:p>
        </p:txBody>
      </p:sp>
      <p:pic>
        <p:nvPicPr>
          <p:cNvPr id="1029" name="Picture 2" descr="d:\adrian\Desktop\IPC\Logo IPC\I2PC_texto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88640"/>
            <a:ext cx="1286158" cy="64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421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rgbClr val="37609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tiff"/><Relationship Id="rId18" Type="http://schemas.openxmlformats.org/officeDocument/2006/relationships/image" Target="../media/image34.tif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tiff"/><Relationship Id="rId17" Type="http://schemas.openxmlformats.org/officeDocument/2006/relationships/image" Target="../media/image33.tiff"/><Relationship Id="rId2" Type="http://schemas.openxmlformats.org/officeDocument/2006/relationships/image" Target="../media/image18.png"/><Relationship Id="rId16" Type="http://schemas.openxmlformats.org/officeDocument/2006/relationships/image" Target="../media/image32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tiff"/><Relationship Id="rId5" Type="http://schemas.openxmlformats.org/officeDocument/2006/relationships/image" Target="../media/image21.tiff"/><Relationship Id="rId15" Type="http://schemas.openxmlformats.org/officeDocument/2006/relationships/image" Target="../media/image31.tiff"/><Relationship Id="rId10" Type="http://schemas.openxmlformats.org/officeDocument/2006/relationships/image" Target="../media/image26.tif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tiff"/><Relationship Id="rId1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1043608" y="4894312"/>
            <a:ext cx="7088832" cy="982960"/>
          </a:xfrm>
        </p:spPr>
        <p:txBody>
          <a:bodyPr/>
          <a:lstStyle/>
          <a:p>
            <a:r>
              <a:rPr lang="en-US" sz="2400" dirty="0" smtClean="0"/>
              <a:t>Biocomputing unit (Carazo/</a:t>
            </a:r>
            <a:r>
              <a:rPr lang="en-US" sz="2400" dirty="0" err="1" smtClean="0"/>
              <a:t>Sorzano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Natl. Center Of Biotechnology (CSIC)</a:t>
            </a:r>
          </a:p>
          <a:p>
            <a:r>
              <a:rPr lang="en-US" sz="2400" dirty="0" smtClean="0"/>
              <a:t>Instruct Image Processing Center</a:t>
            </a:r>
            <a:endParaRPr lang="es-ES" sz="2400" dirty="0"/>
          </a:p>
        </p:txBody>
      </p:sp>
      <p:sp>
        <p:nvSpPr>
          <p:cNvPr id="9" name="Title 1"/>
          <p:cNvSpPr txBox="1">
            <a:spLocks noGrp="1"/>
          </p:cNvSpPr>
          <p:nvPr>
            <p:ph type="ctrTitle"/>
          </p:nvPr>
        </p:nvSpPr>
        <p:spPr>
          <a:xfrm>
            <a:off x="685800" y="3138537"/>
            <a:ext cx="7772400" cy="1470025"/>
          </a:xfrm>
          <a:prstGeom prst="rect">
            <a:avLst/>
          </a:prstGeom>
          <a:scene3d>
            <a:camera prst="orthographicFront"/>
            <a:lightRig rig="threePt" dir="t"/>
          </a:scene3d>
          <a:sp3d extrusionH="114300">
            <a:bevelB h="82550"/>
          </a:sp3d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CryoEM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(in the last 10 years)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33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2D </a:t>
            </a:r>
            <a:r>
              <a:rPr lang="es-ES" dirty="0" err="1" smtClean="0"/>
              <a:t>Classification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49896" y="1196752"/>
            <a:ext cx="8352928" cy="3056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O. S.; Bilbao-Castro, J. R.;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Alcorlo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M.; Melero, R.;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Caffarena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-Fernández, G.; Li, M.;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&amp; Carazo, J. M. J.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171,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197-206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Singer, A.;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Zhao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 &amp;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Hadani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SIAM J.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723-759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Yang, Z.;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Chittuluru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J.; Asturias, F. J. &amp;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Penczek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A.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20, 237-247 </a:t>
            </a:r>
            <a:endParaRPr lang="es-E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O. S.; Vargas, J.; de la Rosa-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Trevín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M.; Zaldívar-Peraza, A.; Otón, J.;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Abrishami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Foche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Caffarena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&amp; Carazo, J. M.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Work-Conference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Biomedical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IWBBIO,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950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Zhao, Z. &amp; Singer, A. J. Structural Biology,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186, 153-166 </a:t>
            </a:r>
            <a:endParaRPr lang="en-U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v-S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Huang, C. &amp; Tagare, H. IEEE Trans Image Process, </a:t>
            </a:r>
            <a:r>
              <a:rPr lang="sv-SE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r>
              <a:rPr lang="sv-S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25, 893-906 </a:t>
            </a:r>
            <a:endParaRPr lang="sv-SE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Kimanius, D.; Forsberg, B. O.; Scheres, S. H. &amp; Lindahl, E. eLife, </a:t>
            </a:r>
            <a:r>
              <a:rPr lang="de-DE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5, </a:t>
            </a:r>
            <a:r>
              <a:rPr lang="de-DE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e18722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Reboul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F.; Bonnet, F.;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 &amp;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24,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988-996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Bhamre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Zhao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Z. &amp; Singer, A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14th IEEE International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Symposium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Biomedical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Y.-B.;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Congdon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Brett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Ouyang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Q. &amp; Mao, Y.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12 , e0182130 </a:t>
            </a:r>
            <a:endParaRPr lang="es-E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Boumal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Bendory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Lederman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R. &amp; Singer, A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52nd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Conf.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(CISS),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1-6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Shuo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Y.; Zhang, B.;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&amp; Yang, Y.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Chinese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Automation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Congress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(CAC), </a:t>
            </a:r>
            <a:r>
              <a:rPr lang="es-E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1303-1308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01329"/>
              </p:ext>
            </p:extLst>
          </p:nvPr>
        </p:nvGraphicFramePr>
        <p:xfrm>
          <a:off x="755576" y="4756854"/>
          <a:ext cx="3600400" cy="144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515813" y="4725144"/>
            <a:ext cx="21788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7030A0"/>
                </a:solidFill>
              </a:rPr>
              <a:t>Topics</a:t>
            </a:r>
            <a:r>
              <a:rPr lang="es-ES" dirty="0" smtClean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rgbClr val="7030A0"/>
                </a:solidFill>
              </a:rPr>
              <a:t>Attraction</a:t>
            </a:r>
            <a:endParaRPr lang="es-ES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7030A0"/>
                </a:solidFill>
              </a:rPr>
              <a:t>Distance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 err="1">
                <a:solidFill>
                  <a:srgbClr val="7030A0"/>
                </a:solidFill>
              </a:rPr>
              <a:t>metrics</a:t>
            </a:r>
            <a:endParaRPr lang="es-ES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rgbClr val="7030A0"/>
                </a:solidFill>
              </a:rPr>
              <a:t>Many</a:t>
            </a:r>
            <a:r>
              <a:rPr lang="es-ES" dirty="0" smtClean="0">
                <a:solidFill>
                  <a:srgbClr val="7030A0"/>
                </a:solidFill>
              </a:rPr>
              <a:t> </a:t>
            </a:r>
            <a:r>
              <a:rPr lang="es-ES" dirty="0" err="1" smtClean="0">
                <a:solidFill>
                  <a:srgbClr val="7030A0"/>
                </a:solidFill>
              </a:rPr>
              <a:t>classes</a:t>
            </a:r>
            <a:endParaRPr lang="es-ES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rgbClr val="7030A0"/>
                </a:solidFill>
              </a:rPr>
              <a:t>Speed</a:t>
            </a:r>
            <a:endParaRPr lang="es-ES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Homogeneous</a:t>
            </a:r>
            <a:r>
              <a:rPr lang="es-ES" dirty="0" smtClean="0"/>
              <a:t> angular </a:t>
            </a:r>
            <a:r>
              <a:rPr lang="es-ES" dirty="0" err="1" smtClean="0"/>
              <a:t>assignment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215008" y="956353"/>
            <a:ext cx="8677472" cy="4579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Navdeep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Jaitly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Marcus A.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Brubaker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John L. Rubinstein and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Ryan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H.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Lilien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26 (19): 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2406-2415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Sanz-García E, Stewart AB,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Belnap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DM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Biol. </a:t>
            </a:r>
            <a:r>
              <a:rPr lang="es-E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Aug;171(2):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216-22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Singer A.;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Coifman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R. R.;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Sigworth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F. J.; Chester D. W. &amp;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169 (3), 312-322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Singer A. &amp;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SIAM Journal on Imaging Sciences,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 (2), 543-572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Dimitrios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Giannakis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Peter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Schwander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Abbas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Ourmazd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Optics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20, 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12,12799-12826 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Y. and Singer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SIAM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on Imaging Sciences,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(3), 1088-1110</a:t>
            </a: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Scheres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H. W. A Bayesian view on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cryo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-EM structure determination. J. Molecular Biology,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415, </a:t>
            </a: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406-418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Bengio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Aug 6;21(8):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1299-306.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Lyumkis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Vinterbo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S.; Potter, C. S. &amp;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Carragher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</a:t>
            </a: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2013, 184, 417-426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Wang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L.; Singer A.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Wen Z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SIAM Journal on Imaging Sciences,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 (4), 2450-2483.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Vargas J, Alvarez-Cabrera AL,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R, Carazo JM,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Jun 27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Joubert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&amp;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Habeck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Biophys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108, 1165-1175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Bhamre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Zhang, A. Singer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12th IEEE International Symposium on Biomedical Imaging (ISBI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C.O.S.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Vargas, J.M. de la Rosa-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Trevín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Otón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A.L.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Álvarez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-Cabrera, V.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Abrishami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Sesmero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J.M.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Carazo.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Structural Biology, 189: 213-219 (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Pragier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G.; Greenberg, I.; Cheng, X. &amp;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Trans. computational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2,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323-334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Michels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 &amp;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Baudrier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É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IEEE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Intl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Conf.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Processing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(ICIP), </a:t>
            </a:r>
            <a:r>
              <a:rPr lang="es-E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3189-3193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Cossio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P.; Rohr, D.;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Baruffa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Rampp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Lindenstruth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&amp; Hummer, G. Computer Physics Communications,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210, 163-171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Greenberg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J.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200, </a:t>
            </a: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106-117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Hu, M.; Yu, H.;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K.; Wang, Z.;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Ruan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H.; Wang, K.; Ren, S.; Li, B.;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L.; Xu, S.; Yang, G.; Shen, Y. &amp; Li, </a:t>
            </a: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 methods, 2018 , 15 , </a:t>
            </a:r>
            <a:r>
              <a:rPr lang="en-U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1083-1089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Reboul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F.;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Eager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 &amp;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2018, 27, 51-61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O. S.; Vargas, J.; de la Rosa-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Trevin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M.; 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Jimenez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-Moreno, A.; Melero, R.; 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Martinez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Conesa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P.; Vilas, J. L.; 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and Carazo, J. M. J. 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05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s-ES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204, 329-337</a:t>
            </a:r>
            <a:endParaRPr lang="en-US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O. S.; Vargas, J.; Vilas, J. L.; Jiménez-Moreno, A.; Mota, J.;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Majtner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T.;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Maluenda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D.; Martínez, M.; Sánchez-García, R.; Segura, J.; Otón, J.; Melero, R.; del Cano, L.;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Conesa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P.; Gómez-Blanco, J.; </a:t>
            </a:r>
            <a:r>
              <a:rPr lang="es-ES" sz="105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Rancel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Y.;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&amp; Carazo, J. M.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Zehni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Donati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L.;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Soubies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E.; Zhao, Z. J.; Do, M. N. &amp; Unser, M.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Society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Imaging Science and Technology,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133-1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36096" y="5458225"/>
            <a:ext cx="1954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7030A0"/>
                </a:solidFill>
              </a:rPr>
              <a:t>Topics</a:t>
            </a:r>
            <a:r>
              <a:rPr lang="es-ES" sz="1600" dirty="0" smtClean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Attraction</a:t>
            </a:r>
            <a:endParaRPr lang="es-ES" sz="16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7030A0"/>
                </a:solidFill>
              </a:rPr>
              <a:t>Global </a:t>
            </a:r>
            <a:r>
              <a:rPr lang="es-ES" sz="1600" dirty="0" err="1" smtClean="0">
                <a:solidFill>
                  <a:srgbClr val="7030A0"/>
                </a:solidFill>
              </a:rPr>
              <a:t>minimum</a:t>
            </a:r>
            <a:endParaRPr lang="es-ES" sz="16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Initial</a:t>
            </a:r>
            <a:r>
              <a:rPr lang="es-ES" sz="1600" dirty="0" smtClean="0">
                <a:solidFill>
                  <a:srgbClr val="7030A0"/>
                </a:solidFill>
              </a:rPr>
              <a:t> </a:t>
            </a:r>
            <a:r>
              <a:rPr lang="es-ES" sz="1600" dirty="0" err="1" smtClean="0">
                <a:solidFill>
                  <a:srgbClr val="7030A0"/>
                </a:solidFill>
              </a:rPr>
              <a:t>volume</a:t>
            </a:r>
            <a:endParaRPr lang="es-ES" sz="16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Speed</a:t>
            </a:r>
            <a:endParaRPr lang="es-ES" sz="1600" dirty="0" smtClean="0">
              <a:solidFill>
                <a:srgbClr val="7030A0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316223"/>
              </p:ext>
            </p:extLst>
          </p:nvPr>
        </p:nvGraphicFramePr>
        <p:xfrm>
          <a:off x="418457" y="5596558"/>
          <a:ext cx="4739640" cy="1204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55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Homogeneous</a:t>
            </a:r>
            <a:r>
              <a:rPr lang="es-ES" dirty="0" smtClean="0"/>
              <a:t> angular </a:t>
            </a:r>
            <a:r>
              <a:rPr lang="es-ES" dirty="0" err="1" smtClean="0"/>
              <a:t>assignment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9" y="2636912"/>
            <a:ext cx="9000255" cy="41044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052736"/>
            <a:ext cx="2608120" cy="16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denoising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72" y="1124744"/>
            <a:ext cx="2160240" cy="5445606"/>
          </a:xfrm>
          <a:prstGeom prst="rect">
            <a:avLst/>
          </a:prstGeom>
        </p:spPr>
      </p:pic>
      <p:pic>
        <p:nvPicPr>
          <p:cNvPr id="6" name="Picture 5" descr="Saints and Spinners: March 20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2816"/>
            <a:ext cx="3544046" cy="2037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4" y="1124744"/>
            <a:ext cx="2160240" cy="5445606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843402" y="3950828"/>
            <a:ext cx="3544452" cy="147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334" rIns="81638" bIns="40819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r>
              <a:rPr lang="en-US" altLang="es-ES" u="sng" dirty="0"/>
              <a:t>It can be used to: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s-ES" dirty="0" smtClean="0"/>
              <a:t>Pruning</a:t>
            </a:r>
            <a:endParaRPr lang="en-US" altLang="es-ES" dirty="0"/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s-ES" dirty="0" smtClean="0"/>
              <a:t>Angular assignment</a:t>
            </a:r>
            <a:endParaRPr lang="en-US" altLang="es-ES" dirty="0"/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s-ES" dirty="0"/>
              <a:t>Check angular </a:t>
            </a:r>
            <a:r>
              <a:rPr lang="en-US" altLang="es-ES" dirty="0" smtClean="0"/>
              <a:t>assignment</a:t>
            </a:r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5405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Homogeneous</a:t>
            </a:r>
            <a:r>
              <a:rPr lang="es-ES" dirty="0" smtClean="0"/>
              <a:t> 3D </a:t>
            </a:r>
            <a:r>
              <a:rPr lang="es-ES" dirty="0" err="1" smtClean="0"/>
              <a:t>reconstruction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23528" y="1052736"/>
            <a:ext cx="8640960" cy="461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Li, G.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C.O.S.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Bajaj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176: 259-267 (2011)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Vonesch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C.; Wang L.;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Y. &amp; A. Singer. 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8th 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International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Symposium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Biomedical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(ISBI’11), 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Gopinath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G,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Oktem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O,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Subramaniam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</a:t>
            </a:r>
            <a:r>
              <a:rPr lang="es-E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Bajaj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2012 Dec;31(12):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2241-52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Kucukelbir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Sigworth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J. &amp;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Tagare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D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2012, 179, 56-67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Sindelar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V. &amp;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Grigorieff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Structural Biology, 2012, 180,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26-38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H,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Bengio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S.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2013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;21(8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1299-306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Wang L.;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Y. &amp; Singer A.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arXiv:1307.5824,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Kunz, M. &amp;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Frangakis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2014, 188,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107-115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100" dirty="0" err="1"/>
              <a:t>Abrishami</a:t>
            </a:r>
            <a:r>
              <a:rPr lang="es-ES" sz="1100" dirty="0"/>
              <a:t>, V.; Bilbao-Castro, J. R.; Vargas, J.; </a:t>
            </a:r>
            <a:r>
              <a:rPr lang="es-ES" sz="1100" dirty="0" err="1"/>
              <a:t>Marabini</a:t>
            </a:r>
            <a:r>
              <a:rPr lang="es-ES" sz="1100" dirty="0"/>
              <a:t>, R.; Carazo, J. M. &amp; </a:t>
            </a:r>
            <a:r>
              <a:rPr lang="es-ES" sz="1100" dirty="0" err="1"/>
              <a:t>Sorzano</a:t>
            </a:r>
            <a:r>
              <a:rPr lang="es-ES" sz="1100" dirty="0"/>
              <a:t>, C. O. </a:t>
            </a:r>
            <a:r>
              <a:rPr lang="es-ES" sz="1100" dirty="0" smtClean="0"/>
              <a:t>S. </a:t>
            </a:r>
            <a:r>
              <a:rPr lang="es-ES" sz="1100" dirty="0" err="1"/>
              <a:t>Ultramicroscopy</a:t>
            </a:r>
            <a:r>
              <a:rPr lang="es-ES" sz="1100" dirty="0"/>
              <a:t>, 2015, 157, </a:t>
            </a:r>
            <a:r>
              <a:rPr lang="es-ES" sz="1100" dirty="0" smtClean="0"/>
              <a:t>79-87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Dvornek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C.;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Sigworth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J. &amp;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Tagare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D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2015, 190,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200-214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Moriya, T.;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E.; Cheng, R. H. &amp;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Ruotsalainen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U.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2015, 191,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318-331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Xu, G.; Li, M. &amp; Chen, C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Computational Science and discovery, 2015, 8, 014002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Ye, K. &amp; Lim, L. H.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Arxiv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Bartesaghi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Aguerrebere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Falconieri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V.; Banerjee, S.; Earl, L. A.; Zhu, X.;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Grigorieff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N.; Milne, J. L. S.;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Sapiro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G.; Wu, X. &amp;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Subramaniam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Structure, 2018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Levin, E.;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Bendory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T.;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Boumal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N.;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Kileel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&amp; Singer, A. Proc. IEEE 15th Int.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Biomedical Imaging, 2018, 1569-1573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Baudrier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Mazo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25th IEEE Intl. Conf. on Image Processing (ICIP), 2018, 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1178-1182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Zhu, D.; Wang, X.; Fang, Q.; Van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Etten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L.;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Rossmann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G.; Rao, Z. &amp; Zhang, X. Nature communications, 2018 , 9 , 1552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Havelkova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Fac. Mathematics and Physics, Charles University, Fac. Mathematics and Physics, Charles University, 2019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Wilkinson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M.; Kumar, A. &amp;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Casañal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Crystallographica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Section D: Structural Biology, International Union of Crystallography, 2019 , 75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52120" y="4824814"/>
            <a:ext cx="26725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7030A0"/>
                </a:solidFill>
              </a:rPr>
              <a:t>Topics</a:t>
            </a:r>
            <a:r>
              <a:rPr lang="es-ES" sz="1600" dirty="0" smtClean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Accuracy</a:t>
            </a:r>
            <a:endParaRPr lang="es-ES" sz="16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Constraints</a:t>
            </a:r>
            <a:endParaRPr lang="es-ES" sz="16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Basis</a:t>
            </a:r>
            <a:r>
              <a:rPr lang="es-ES" sz="1600" dirty="0" smtClean="0">
                <a:solidFill>
                  <a:srgbClr val="7030A0"/>
                </a:solidFill>
              </a:rPr>
              <a:t> </a:t>
            </a:r>
            <a:r>
              <a:rPr lang="es-ES" sz="1600" dirty="0" err="1" smtClean="0">
                <a:solidFill>
                  <a:srgbClr val="7030A0"/>
                </a:solidFill>
              </a:rPr>
              <a:t>functions</a:t>
            </a:r>
            <a:endParaRPr lang="es-ES" sz="16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Bayesian</a:t>
            </a:r>
            <a:endParaRPr lang="es-ES" sz="16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Ewald</a:t>
            </a:r>
            <a:r>
              <a:rPr lang="es-ES" sz="1600" dirty="0" smtClean="0">
                <a:solidFill>
                  <a:srgbClr val="7030A0"/>
                </a:solidFill>
              </a:rPr>
              <a:t> </a:t>
            </a:r>
            <a:r>
              <a:rPr lang="es-ES" sz="1600" dirty="0" err="1" smtClean="0">
                <a:solidFill>
                  <a:srgbClr val="7030A0"/>
                </a:solidFill>
              </a:rPr>
              <a:t>sphere</a:t>
            </a:r>
            <a:r>
              <a:rPr lang="es-ES" sz="1600" dirty="0" smtClean="0">
                <a:solidFill>
                  <a:srgbClr val="7030A0"/>
                </a:solidFill>
              </a:rPr>
              <a:t> </a:t>
            </a:r>
            <a:r>
              <a:rPr lang="es-ES" sz="1600" dirty="0" err="1" smtClean="0">
                <a:solidFill>
                  <a:srgbClr val="7030A0"/>
                </a:solidFill>
              </a:rPr>
              <a:t>correction</a:t>
            </a:r>
            <a:endParaRPr lang="es-ES" sz="16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>
                <a:solidFill>
                  <a:srgbClr val="7030A0"/>
                </a:solidFill>
              </a:rPr>
              <a:t>Speed</a:t>
            </a:r>
            <a:endParaRPr lang="es-ES" sz="1600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2076635"/>
              </p:ext>
            </p:extLst>
          </p:nvPr>
        </p:nvGraphicFramePr>
        <p:xfrm>
          <a:off x="827584" y="4791142"/>
          <a:ext cx="4572000" cy="1748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6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3D </a:t>
            </a:r>
            <a:r>
              <a:rPr lang="es-ES" dirty="0" err="1" smtClean="0"/>
              <a:t>Classification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23528" y="1052736"/>
            <a:ext cx="8640960" cy="4378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D.; Davis, R. &amp; </a:t>
            </a:r>
            <a:r>
              <a:rPr lang="en-US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Elmlund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</a:t>
            </a:r>
            <a:r>
              <a:rPr lang="en-US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Structure, 2010, 18, </a:t>
            </a:r>
            <a:r>
              <a:rPr lang="en-US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777-786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 smtClean="0"/>
              <a:t>Maxim</a:t>
            </a:r>
            <a:r>
              <a:rPr lang="es-ES" sz="900" dirty="0" smtClean="0"/>
              <a:t> </a:t>
            </a:r>
            <a:r>
              <a:rPr lang="es-ES" sz="900" dirty="0" err="1"/>
              <a:t>Shatsky</a:t>
            </a:r>
            <a:r>
              <a:rPr lang="es-ES" sz="900" dirty="0"/>
              <a:t>, Richard J. Hall, Eva Nogales, </a:t>
            </a:r>
            <a:r>
              <a:rPr lang="es-ES" sz="900" dirty="0" err="1"/>
              <a:t>Jitendra</a:t>
            </a:r>
            <a:r>
              <a:rPr lang="es-ES" sz="900" dirty="0"/>
              <a:t> </a:t>
            </a:r>
            <a:r>
              <a:rPr lang="es-ES" sz="900" dirty="0" err="1"/>
              <a:t>Malik</a:t>
            </a:r>
            <a:r>
              <a:rPr lang="es-ES" sz="900" dirty="0"/>
              <a:t>, Steven E. </a:t>
            </a:r>
            <a:r>
              <a:rPr lang="es-ES" sz="900" dirty="0" err="1"/>
              <a:t>Brenner</a:t>
            </a:r>
            <a:r>
              <a:rPr lang="es-ES" sz="900" dirty="0"/>
              <a:t>, J </a:t>
            </a:r>
            <a:r>
              <a:rPr lang="es-ES" sz="900" dirty="0" err="1"/>
              <a:t>Struct</a:t>
            </a:r>
            <a:r>
              <a:rPr lang="es-ES" sz="900" dirty="0"/>
              <a:t> Biol. </a:t>
            </a:r>
            <a:r>
              <a:rPr lang="es-ES" sz="900" dirty="0" smtClean="0"/>
              <a:t>2010 </a:t>
            </a:r>
            <a:r>
              <a:rPr lang="es-ES" sz="900" dirty="0"/>
              <a:t>170(1): </a:t>
            </a:r>
            <a:r>
              <a:rPr lang="es-ES" sz="900" dirty="0" smtClean="0"/>
              <a:t>98–108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 err="1"/>
              <a:t>Scheres</a:t>
            </a:r>
            <a:r>
              <a:rPr lang="en-US" sz="900" dirty="0"/>
              <a:t>, S. H. W. A Bayesian view on </a:t>
            </a:r>
            <a:r>
              <a:rPr lang="en-US" sz="900" dirty="0" err="1"/>
              <a:t>cryo</a:t>
            </a:r>
            <a:r>
              <a:rPr lang="en-US" sz="900" dirty="0"/>
              <a:t>-EM structure determination. J. Molecular Biology, 2012, 415, </a:t>
            </a:r>
            <a:r>
              <a:rPr lang="en-US" sz="900" dirty="0" smtClean="0"/>
              <a:t>406-418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 smtClean="0"/>
              <a:t>Zheng</a:t>
            </a:r>
            <a:r>
              <a:rPr lang="en-US" sz="900" dirty="0"/>
              <a:t>, Y.; Wang, Q. &amp; </a:t>
            </a:r>
            <a:r>
              <a:rPr lang="en-US" sz="900" dirty="0" err="1"/>
              <a:t>Doerschuk</a:t>
            </a:r>
            <a:r>
              <a:rPr lang="en-US" sz="900" dirty="0"/>
              <a:t>, P. C. </a:t>
            </a:r>
            <a:r>
              <a:rPr lang="en-US" sz="900" dirty="0" smtClean="0"/>
              <a:t>J. Optical </a:t>
            </a:r>
            <a:r>
              <a:rPr lang="en-US" sz="900" dirty="0"/>
              <a:t>Society of America. A, Optics, image science, and vision, 2012, 29, </a:t>
            </a:r>
            <a:r>
              <a:rPr lang="en-US" sz="900" dirty="0" smtClean="0"/>
              <a:t>959-970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/>
              <a:t>Wang Q, </a:t>
            </a:r>
            <a:r>
              <a:rPr lang="es-ES" sz="900" dirty="0" err="1"/>
              <a:t>Matsui</a:t>
            </a:r>
            <a:r>
              <a:rPr lang="es-ES" sz="900" dirty="0"/>
              <a:t> T, </a:t>
            </a:r>
            <a:r>
              <a:rPr lang="es-ES" sz="900" dirty="0" err="1"/>
              <a:t>Domitrovic</a:t>
            </a:r>
            <a:r>
              <a:rPr lang="es-ES" sz="900" dirty="0"/>
              <a:t> T, </a:t>
            </a:r>
            <a:r>
              <a:rPr lang="es-ES" sz="900" dirty="0" err="1"/>
              <a:t>Zheng</a:t>
            </a:r>
            <a:r>
              <a:rPr lang="es-ES" sz="900" dirty="0"/>
              <a:t> Y, </a:t>
            </a:r>
            <a:r>
              <a:rPr lang="es-ES" sz="900" dirty="0" err="1"/>
              <a:t>Doerschuk</a:t>
            </a:r>
            <a:r>
              <a:rPr lang="es-ES" sz="900" dirty="0"/>
              <a:t> PC, Johnson JE. </a:t>
            </a:r>
            <a:r>
              <a:rPr lang="es-ES" sz="900" dirty="0" smtClean="0"/>
              <a:t>J</a:t>
            </a:r>
            <a:r>
              <a:rPr lang="es-ES" sz="900" dirty="0"/>
              <a:t>. </a:t>
            </a:r>
            <a:r>
              <a:rPr lang="es-ES" sz="900" dirty="0" err="1"/>
              <a:t>Structural</a:t>
            </a:r>
            <a:r>
              <a:rPr lang="es-ES" sz="900" dirty="0"/>
              <a:t> </a:t>
            </a:r>
            <a:r>
              <a:rPr lang="es-ES" sz="900" dirty="0" err="1"/>
              <a:t>Biology</a:t>
            </a:r>
            <a:r>
              <a:rPr lang="es-ES" sz="900" dirty="0"/>
              <a:t> (</a:t>
            </a:r>
            <a:r>
              <a:rPr lang="es-ES" sz="900" dirty="0" smtClean="0"/>
              <a:t>2013</a:t>
            </a:r>
            <a:r>
              <a:rPr lang="es-ES" sz="900" dirty="0"/>
              <a:t>)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/>
              <a:t>Lyumkis</a:t>
            </a:r>
            <a:r>
              <a:rPr lang="es-ES" sz="900" dirty="0"/>
              <a:t> D, </a:t>
            </a:r>
            <a:r>
              <a:rPr lang="es-ES" sz="900" dirty="0" err="1"/>
              <a:t>Brilot</a:t>
            </a:r>
            <a:r>
              <a:rPr lang="es-ES" sz="900" dirty="0"/>
              <a:t> AF, </a:t>
            </a:r>
            <a:r>
              <a:rPr lang="es-ES" sz="900" dirty="0" err="1"/>
              <a:t>Theobald</a:t>
            </a:r>
            <a:r>
              <a:rPr lang="es-ES" sz="900" dirty="0"/>
              <a:t> DL, </a:t>
            </a:r>
            <a:r>
              <a:rPr lang="es-ES" sz="900" dirty="0" err="1" smtClean="0"/>
              <a:t>Grigorieff</a:t>
            </a:r>
            <a:r>
              <a:rPr lang="es-ES" sz="900" dirty="0" smtClean="0"/>
              <a:t>. J </a:t>
            </a:r>
            <a:r>
              <a:rPr lang="es-ES" sz="900" dirty="0" err="1"/>
              <a:t>Struct</a:t>
            </a:r>
            <a:r>
              <a:rPr lang="es-ES" sz="900" dirty="0"/>
              <a:t> Biol. 2013 Jul 17. </a:t>
            </a:r>
            <a:r>
              <a:rPr lang="es-ES" sz="900" dirty="0" err="1"/>
              <a:t>pii</a:t>
            </a:r>
            <a:r>
              <a:rPr lang="es-ES" sz="900" dirty="0"/>
              <a:t>: S1047-8477(13)00185-8</a:t>
            </a:r>
            <a:r>
              <a:rPr lang="es-ES" sz="900" dirty="0" smtClean="0"/>
              <a:t>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/>
              <a:t>Jin</a:t>
            </a:r>
            <a:r>
              <a:rPr lang="es-ES" sz="900" dirty="0"/>
              <a:t> Q, </a:t>
            </a:r>
            <a:r>
              <a:rPr lang="es-ES" sz="900" dirty="0" err="1"/>
              <a:t>Sorzano</a:t>
            </a:r>
            <a:r>
              <a:rPr lang="es-ES" sz="900" dirty="0"/>
              <a:t> COS, de la Rosa-</a:t>
            </a:r>
            <a:r>
              <a:rPr lang="es-ES" sz="900" dirty="0" err="1"/>
              <a:t>Trevín</a:t>
            </a:r>
            <a:r>
              <a:rPr lang="es-ES" sz="900" dirty="0"/>
              <a:t> JM, Bilbao-Castro JR, Núñez-Ramírez R, </a:t>
            </a:r>
            <a:r>
              <a:rPr lang="es-ES" sz="900" dirty="0" err="1"/>
              <a:t>Llorca</a:t>
            </a:r>
            <a:r>
              <a:rPr lang="es-ES" sz="900" dirty="0"/>
              <a:t> O, Tama F, </a:t>
            </a:r>
            <a:r>
              <a:rPr lang="es-ES" sz="900" dirty="0" err="1"/>
              <a:t>Jonić</a:t>
            </a:r>
            <a:r>
              <a:rPr lang="es-ES" sz="900" dirty="0"/>
              <a:t> S</a:t>
            </a:r>
            <a:r>
              <a:rPr lang="es-ES" sz="900" dirty="0" smtClean="0"/>
              <a:t>. </a:t>
            </a:r>
            <a:r>
              <a:rPr lang="es-ES" sz="900" dirty="0" err="1"/>
              <a:t>Structure</a:t>
            </a:r>
            <a:r>
              <a:rPr lang="es-ES" sz="900" dirty="0"/>
              <a:t>. 2014 </a:t>
            </a:r>
            <a:r>
              <a:rPr lang="es-ES" sz="900" dirty="0" smtClean="0"/>
              <a:t>4;22(3</a:t>
            </a:r>
            <a:r>
              <a:rPr lang="es-ES" sz="900" dirty="0"/>
              <a:t>):</a:t>
            </a:r>
            <a:r>
              <a:rPr lang="es-ES" sz="900" dirty="0" smtClean="0"/>
              <a:t>496-506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/>
              <a:t>Dashti</a:t>
            </a:r>
            <a:r>
              <a:rPr lang="es-ES" sz="900" dirty="0"/>
              <a:t>, A.; </a:t>
            </a:r>
            <a:r>
              <a:rPr lang="es-ES" sz="900" dirty="0" err="1"/>
              <a:t>Schwander</a:t>
            </a:r>
            <a:r>
              <a:rPr lang="es-ES" sz="900" dirty="0"/>
              <a:t>, P.; </a:t>
            </a:r>
            <a:r>
              <a:rPr lang="es-ES" sz="900" dirty="0" err="1"/>
              <a:t>Langlois</a:t>
            </a:r>
            <a:r>
              <a:rPr lang="es-ES" sz="900" dirty="0"/>
              <a:t>, R.; </a:t>
            </a:r>
            <a:r>
              <a:rPr lang="es-ES" sz="900" dirty="0" err="1"/>
              <a:t>Fung</a:t>
            </a:r>
            <a:r>
              <a:rPr lang="es-ES" sz="900" dirty="0"/>
              <a:t>, R.; Li, W.; </a:t>
            </a:r>
            <a:r>
              <a:rPr lang="es-ES" sz="900" dirty="0" err="1"/>
              <a:t>Hosseinizadeh</a:t>
            </a:r>
            <a:r>
              <a:rPr lang="es-ES" sz="900" dirty="0"/>
              <a:t>, A.; </a:t>
            </a:r>
            <a:r>
              <a:rPr lang="es-ES" sz="900" dirty="0" err="1"/>
              <a:t>Liao</a:t>
            </a:r>
            <a:r>
              <a:rPr lang="es-ES" sz="900" dirty="0"/>
              <a:t>, H. Y.; </a:t>
            </a:r>
            <a:r>
              <a:rPr lang="es-ES" sz="900" dirty="0" err="1"/>
              <a:t>Pallesen</a:t>
            </a:r>
            <a:r>
              <a:rPr lang="es-ES" sz="900" dirty="0"/>
              <a:t>, J.; </a:t>
            </a:r>
            <a:r>
              <a:rPr lang="es-ES" sz="900" dirty="0" err="1"/>
              <a:t>Sharma</a:t>
            </a:r>
            <a:r>
              <a:rPr lang="es-ES" sz="900" dirty="0"/>
              <a:t>, G.; </a:t>
            </a:r>
            <a:r>
              <a:rPr lang="es-ES" sz="900" dirty="0" err="1"/>
              <a:t>Stupina</a:t>
            </a:r>
            <a:r>
              <a:rPr lang="es-ES" sz="900" dirty="0"/>
              <a:t>, V. A.; </a:t>
            </a:r>
            <a:r>
              <a:rPr lang="es-ES" sz="900" dirty="0" err="1"/>
              <a:t>Simon</a:t>
            </a:r>
            <a:r>
              <a:rPr lang="es-ES" sz="900" dirty="0"/>
              <a:t>, A. E.; </a:t>
            </a:r>
            <a:r>
              <a:rPr lang="es-ES" sz="900" dirty="0" err="1"/>
              <a:t>Dinman</a:t>
            </a:r>
            <a:r>
              <a:rPr lang="es-ES" sz="900" dirty="0"/>
              <a:t>, J. D.; Frank, J. &amp; </a:t>
            </a:r>
            <a:r>
              <a:rPr lang="es-ES" sz="900" dirty="0" err="1"/>
              <a:t>Ourmazd</a:t>
            </a:r>
            <a:r>
              <a:rPr lang="es-ES" sz="900" dirty="0"/>
              <a:t>, A</a:t>
            </a:r>
            <a:r>
              <a:rPr lang="es-ES" sz="900" dirty="0" smtClean="0"/>
              <a:t>. </a:t>
            </a:r>
            <a:r>
              <a:rPr lang="es-ES" sz="900" dirty="0" err="1"/>
              <a:t>Proc</a:t>
            </a:r>
            <a:r>
              <a:rPr lang="es-ES" sz="900" dirty="0"/>
              <a:t> </a:t>
            </a:r>
            <a:r>
              <a:rPr lang="es-ES" sz="900" dirty="0" err="1"/>
              <a:t>Natl</a:t>
            </a:r>
            <a:r>
              <a:rPr lang="es-ES" sz="900" dirty="0"/>
              <a:t> </a:t>
            </a:r>
            <a:r>
              <a:rPr lang="es-ES" sz="900" dirty="0" err="1"/>
              <a:t>Acad</a:t>
            </a:r>
            <a:r>
              <a:rPr lang="es-ES" sz="900" dirty="0"/>
              <a:t> </a:t>
            </a:r>
            <a:r>
              <a:rPr lang="es-ES" sz="900" dirty="0" err="1"/>
              <a:t>Sci</a:t>
            </a:r>
            <a:r>
              <a:rPr lang="es-ES" sz="900" dirty="0"/>
              <a:t> U S A, 2014, 111, </a:t>
            </a:r>
            <a:r>
              <a:rPr lang="es-ES" sz="900" dirty="0" smtClean="0"/>
              <a:t>17492-17497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/>
              <a:t>Chen, B.; Shen, B. &amp; Frank, J</a:t>
            </a:r>
            <a:r>
              <a:rPr lang="en-US" sz="900" dirty="0" smtClean="0"/>
              <a:t>. </a:t>
            </a:r>
            <a:r>
              <a:rPr lang="en-US" sz="900" dirty="0"/>
              <a:t>J </a:t>
            </a:r>
            <a:r>
              <a:rPr lang="en-US" sz="900" dirty="0" err="1"/>
              <a:t>Struct</a:t>
            </a:r>
            <a:r>
              <a:rPr lang="en-US" sz="900" dirty="0"/>
              <a:t> </a:t>
            </a:r>
            <a:r>
              <a:rPr lang="en-US" sz="900" dirty="0" err="1"/>
              <a:t>Biol</a:t>
            </a:r>
            <a:r>
              <a:rPr lang="en-US" sz="900" dirty="0"/>
              <a:t>, Department of Biology, 2014, 188, 267-273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/>
              <a:t>J. Andén, E. </a:t>
            </a:r>
            <a:r>
              <a:rPr lang="es-ES" sz="900" dirty="0" err="1"/>
              <a:t>Katsevich</a:t>
            </a:r>
            <a:r>
              <a:rPr lang="es-ES" sz="900" dirty="0"/>
              <a:t>, A. Singer, </a:t>
            </a:r>
            <a:r>
              <a:rPr lang="es-ES" sz="900" dirty="0" smtClean="0"/>
              <a:t>12th </a:t>
            </a:r>
            <a:r>
              <a:rPr lang="es-ES" sz="900" dirty="0"/>
              <a:t>IEEE International </a:t>
            </a:r>
            <a:r>
              <a:rPr lang="es-ES" sz="900" dirty="0" err="1"/>
              <a:t>Symposium</a:t>
            </a:r>
            <a:r>
              <a:rPr lang="es-ES" sz="900" dirty="0"/>
              <a:t> </a:t>
            </a:r>
            <a:r>
              <a:rPr lang="es-ES" sz="900" dirty="0" err="1"/>
              <a:t>on</a:t>
            </a:r>
            <a:r>
              <a:rPr lang="es-ES" sz="900" dirty="0"/>
              <a:t> </a:t>
            </a:r>
            <a:r>
              <a:rPr lang="es-ES" sz="900" dirty="0" err="1"/>
              <a:t>Biomedical</a:t>
            </a:r>
            <a:r>
              <a:rPr lang="es-ES" sz="900" dirty="0"/>
              <a:t> </a:t>
            </a:r>
            <a:r>
              <a:rPr lang="es-ES" sz="900" dirty="0" err="1"/>
              <a:t>Imaging</a:t>
            </a:r>
            <a:r>
              <a:rPr lang="es-ES" sz="900" dirty="0"/>
              <a:t> (ISBI 2015</a:t>
            </a:r>
            <a:r>
              <a:rPr lang="es-ES" sz="900" dirty="0" smtClean="0"/>
              <a:t>)</a:t>
            </a:r>
            <a:endParaRPr lang="es-ES" sz="900" dirty="0"/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/>
              <a:t>Bai, X.-C.; </a:t>
            </a:r>
            <a:r>
              <a:rPr lang="en-US" sz="900" dirty="0" err="1"/>
              <a:t>Rajendra</a:t>
            </a:r>
            <a:r>
              <a:rPr lang="en-US" sz="900" dirty="0"/>
              <a:t>, E.; Yang, G.; Shi, Y. &amp; </a:t>
            </a:r>
            <a:r>
              <a:rPr lang="en-US" sz="900" dirty="0" err="1"/>
              <a:t>Scheres</a:t>
            </a:r>
            <a:r>
              <a:rPr lang="en-US" sz="900" dirty="0"/>
              <a:t>, S. H. </a:t>
            </a:r>
            <a:r>
              <a:rPr lang="en-US" sz="900" dirty="0" err="1" smtClean="0"/>
              <a:t>Elife</a:t>
            </a:r>
            <a:r>
              <a:rPr lang="en-US" sz="900" dirty="0"/>
              <a:t>, 2015, </a:t>
            </a:r>
            <a:r>
              <a:rPr lang="en-US" sz="900" dirty="0" smtClean="0"/>
              <a:t>4</a:t>
            </a:r>
            <a:endParaRPr lang="es-ES" sz="9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/>
              <a:t>E. </a:t>
            </a:r>
            <a:r>
              <a:rPr lang="en-US" sz="900" dirty="0" err="1"/>
              <a:t>Katsevich</a:t>
            </a:r>
            <a:r>
              <a:rPr lang="en-US" sz="900" dirty="0"/>
              <a:t>, A. </a:t>
            </a:r>
            <a:r>
              <a:rPr lang="en-US" sz="900" dirty="0" err="1"/>
              <a:t>Katsevich</a:t>
            </a:r>
            <a:r>
              <a:rPr lang="en-US" sz="900" dirty="0"/>
              <a:t>, A. Singer, </a:t>
            </a:r>
            <a:r>
              <a:rPr lang="en-US" sz="900" dirty="0" smtClean="0"/>
              <a:t>SIAM </a:t>
            </a:r>
            <a:r>
              <a:rPr lang="en-US" sz="900" dirty="0"/>
              <a:t>Journal on Imaging Sciences, 8 (1), pp. 126-185 (2015). </a:t>
            </a:r>
            <a:r>
              <a:rPr lang="en-US" sz="900" dirty="0" smtClean="0"/>
              <a:t>SIIMS</a:t>
            </a:r>
            <a:endParaRPr lang="en-US" sz="900" dirty="0"/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 err="1"/>
              <a:t>Klaholz</a:t>
            </a:r>
            <a:r>
              <a:rPr lang="en-US" sz="900" dirty="0"/>
              <a:t>, B. P</a:t>
            </a:r>
            <a:r>
              <a:rPr lang="en-US" sz="900" dirty="0" smtClean="0"/>
              <a:t>. </a:t>
            </a:r>
            <a:r>
              <a:rPr lang="en-US" sz="900" dirty="0"/>
              <a:t>Open Journal of Statistics, 2015, 5, </a:t>
            </a:r>
            <a:r>
              <a:rPr lang="en-US" sz="900" dirty="0" smtClean="0"/>
              <a:t>820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/>
              <a:t>Liao, H. Y.; Hashem, Y. &amp; Frank, J</a:t>
            </a:r>
            <a:r>
              <a:rPr lang="en-US" sz="900" dirty="0" smtClean="0"/>
              <a:t>. </a:t>
            </a:r>
            <a:r>
              <a:rPr lang="en-US" sz="900" dirty="0"/>
              <a:t>Structure, 2015, 23, </a:t>
            </a:r>
            <a:r>
              <a:rPr lang="en-US" sz="900" dirty="0" smtClean="0"/>
              <a:t>1129-1137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 err="1"/>
              <a:t>Tagare</a:t>
            </a:r>
            <a:r>
              <a:rPr lang="en-US" sz="900" dirty="0"/>
              <a:t>, H. D.; </a:t>
            </a:r>
            <a:r>
              <a:rPr lang="en-US" sz="900" dirty="0" err="1"/>
              <a:t>Kucukelbir</a:t>
            </a:r>
            <a:r>
              <a:rPr lang="en-US" sz="900" dirty="0"/>
              <a:t>, A.; </a:t>
            </a:r>
            <a:r>
              <a:rPr lang="en-US" sz="900" dirty="0" err="1"/>
              <a:t>Sigworth</a:t>
            </a:r>
            <a:r>
              <a:rPr lang="en-US" sz="900" dirty="0"/>
              <a:t>, F. J.; Wang, H. &amp; Rao, M. </a:t>
            </a:r>
            <a:r>
              <a:rPr lang="en-US" sz="900" dirty="0" smtClean="0"/>
              <a:t>J </a:t>
            </a:r>
            <a:r>
              <a:rPr lang="en-US" sz="900" dirty="0" err="1"/>
              <a:t>Struct</a:t>
            </a:r>
            <a:r>
              <a:rPr lang="en-US" sz="900" dirty="0"/>
              <a:t> </a:t>
            </a:r>
            <a:r>
              <a:rPr lang="en-US" sz="900" dirty="0" err="1"/>
              <a:t>Biol</a:t>
            </a:r>
            <a:r>
              <a:rPr lang="en-US" sz="900" dirty="0"/>
              <a:t>, 2015, 191, </a:t>
            </a:r>
            <a:r>
              <a:rPr lang="en-US" sz="900" dirty="0" smtClean="0"/>
              <a:t>245-262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/>
              <a:t>Gong, Y. &amp; </a:t>
            </a:r>
            <a:r>
              <a:rPr lang="en-US" sz="900" dirty="0" err="1"/>
              <a:t>Doerschuk</a:t>
            </a:r>
            <a:r>
              <a:rPr lang="en-US" sz="900" dirty="0"/>
              <a:t>, P. C. </a:t>
            </a:r>
            <a:r>
              <a:rPr lang="en-US" sz="900" dirty="0" smtClean="0"/>
              <a:t>IEEE </a:t>
            </a:r>
            <a:r>
              <a:rPr lang="en-US" sz="900" dirty="0"/>
              <a:t>International Conference on Image Processing (ICIP), 2016, 3161-3165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/>
              <a:t>Rawson, S.; Iadanza, M. G.; </a:t>
            </a:r>
            <a:r>
              <a:rPr lang="en-US" sz="900" dirty="0" err="1"/>
              <a:t>Ranson</a:t>
            </a:r>
            <a:r>
              <a:rPr lang="en-US" sz="900" dirty="0"/>
              <a:t>, N. A. &amp; </a:t>
            </a:r>
            <a:r>
              <a:rPr lang="en-US" sz="900" dirty="0" err="1"/>
              <a:t>Muench</a:t>
            </a:r>
            <a:r>
              <a:rPr lang="en-US" sz="900" dirty="0"/>
              <a:t>, S. </a:t>
            </a:r>
            <a:r>
              <a:rPr lang="en-US" sz="900" dirty="0" smtClean="0"/>
              <a:t>P. Methods</a:t>
            </a:r>
            <a:r>
              <a:rPr lang="en-US" sz="900" dirty="0"/>
              <a:t>, 2016, 100, </a:t>
            </a:r>
            <a:r>
              <a:rPr lang="en-US" sz="900" dirty="0" smtClean="0"/>
              <a:t>35-41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 smtClean="0"/>
              <a:t>Shan</a:t>
            </a:r>
            <a:r>
              <a:rPr lang="es-ES" sz="900" dirty="0"/>
              <a:t>, H.; Wang, Z.; Zhang, F.; </a:t>
            </a:r>
            <a:r>
              <a:rPr lang="es-ES" sz="900" dirty="0" err="1"/>
              <a:t>Xiong</a:t>
            </a:r>
            <a:r>
              <a:rPr lang="es-ES" sz="900" dirty="0"/>
              <a:t>, Y.; Yin, C.C. &amp; </a:t>
            </a:r>
            <a:r>
              <a:rPr lang="es-ES" sz="900" dirty="0" err="1"/>
              <a:t>Sun</a:t>
            </a:r>
            <a:r>
              <a:rPr lang="es-ES" sz="900" dirty="0"/>
              <a:t>, </a:t>
            </a:r>
            <a:r>
              <a:rPr lang="es-ES" sz="900" dirty="0" smtClean="0"/>
              <a:t>F. </a:t>
            </a:r>
            <a:r>
              <a:rPr lang="es-ES" sz="900" dirty="0" err="1"/>
              <a:t>Protein</a:t>
            </a:r>
            <a:r>
              <a:rPr lang="es-ES" sz="900" dirty="0"/>
              <a:t> </a:t>
            </a:r>
            <a:r>
              <a:rPr lang="es-ES" sz="900" dirty="0" err="1"/>
              <a:t>Cell</a:t>
            </a:r>
            <a:r>
              <a:rPr lang="es-ES" sz="900" dirty="0"/>
              <a:t>, 2016, 7, </a:t>
            </a:r>
            <a:r>
              <a:rPr lang="es-ES" sz="900" dirty="0" smtClean="0"/>
              <a:t>46-62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/>
              <a:t>C.O.S. </a:t>
            </a:r>
            <a:r>
              <a:rPr lang="es-ES" sz="900" dirty="0" err="1"/>
              <a:t>Sorzano</a:t>
            </a:r>
            <a:r>
              <a:rPr lang="es-ES" sz="900" dirty="0"/>
              <a:t>, A.L. Álvarez-Cabrera, M. </a:t>
            </a:r>
            <a:r>
              <a:rPr lang="es-ES" sz="900" dirty="0" err="1"/>
              <a:t>Kazemi</a:t>
            </a:r>
            <a:r>
              <a:rPr lang="es-ES" sz="900" dirty="0"/>
              <a:t>, J.M. Carazo, S. </a:t>
            </a:r>
            <a:r>
              <a:rPr lang="es-ES" sz="900" dirty="0" err="1"/>
              <a:t>Jonic</a:t>
            </a:r>
            <a:r>
              <a:rPr lang="es-ES" sz="900" dirty="0"/>
              <a:t>. </a:t>
            </a:r>
            <a:r>
              <a:rPr lang="es-ES" sz="900" dirty="0" err="1" smtClean="0"/>
              <a:t>Biophysical</a:t>
            </a:r>
            <a:r>
              <a:rPr lang="es-ES" sz="900" dirty="0" smtClean="0"/>
              <a:t> </a:t>
            </a:r>
            <a:r>
              <a:rPr lang="es-ES" sz="900" dirty="0"/>
              <a:t>J. 110: 1753-1765 (</a:t>
            </a:r>
            <a:r>
              <a:rPr lang="es-ES" sz="900" dirty="0" smtClean="0"/>
              <a:t>2016)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smtClean="0"/>
              <a:t>C.O.S</a:t>
            </a:r>
            <a:r>
              <a:rPr lang="es-ES" sz="900" dirty="0"/>
              <a:t>. </a:t>
            </a:r>
            <a:r>
              <a:rPr lang="es-ES" sz="900" dirty="0" err="1"/>
              <a:t>Sorzano</a:t>
            </a:r>
            <a:r>
              <a:rPr lang="es-ES" sz="900" dirty="0"/>
              <a:t>, A. Martín-Ramos, F. Prieto, R. Melero, J. Martín-Benito, S. </a:t>
            </a:r>
            <a:r>
              <a:rPr lang="es-ES" sz="900" dirty="0" err="1"/>
              <a:t>Jonic</a:t>
            </a:r>
            <a:r>
              <a:rPr lang="es-ES" sz="900" dirty="0"/>
              <a:t>, J. Navas-</a:t>
            </a:r>
            <a:r>
              <a:rPr lang="es-ES" sz="900" dirty="0" err="1"/>
              <a:t>Calvente</a:t>
            </a:r>
            <a:r>
              <a:rPr lang="es-ES" sz="900" dirty="0"/>
              <a:t>, J. Vargas, J. Otón, V. </a:t>
            </a:r>
            <a:r>
              <a:rPr lang="es-ES" sz="900" dirty="0" err="1"/>
              <a:t>Abrishami</a:t>
            </a:r>
            <a:r>
              <a:rPr lang="es-ES" sz="900" dirty="0"/>
              <a:t>, J.M. de la Rosa-</a:t>
            </a:r>
            <a:r>
              <a:rPr lang="es-ES" sz="900" dirty="0" err="1"/>
              <a:t>Trevín</a:t>
            </a:r>
            <a:r>
              <a:rPr lang="es-ES" sz="900" dirty="0"/>
              <a:t>, J. Gómez-Blanco, J.L. Vilas, R. </a:t>
            </a:r>
            <a:r>
              <a:rPr lang="es-ES" sz="900" dirty="0" err="1"/>
              <a:t>Marabini</a:t>
            </a:r>
            <a:r>
              <a:rPr lang="es-ES" sz="900" dirty="0"/>
              <a:t>, J.M. Carazo. </a:t>
            </a:r>
            <a:r>
              <a:rPr lang="es-ES" sz="900" dirty="0" smtClean="0"/>
              <a:t>J</a:t>
            </a:r>
            <a:r>
              <a:rPr lang="es-ES" sz="900" dirty="0"/>
              <a:t>. </a:t>
            </a:r>
            <a:r>
              <a:rPr lang="es-ES" sz="900" dirty="0" err="1"/>
              <a:t>Structural</a:t>
            </a:r>
            <a:r>
              <a:rPr lang="es-ES" sz="900" dirty="0"/>
              <a:t> </a:t>
            </a:r>
            <a:r>
              <a:rPr lang="es-ES" sz="900" dirty="0" err="1"/>
              <a:t>Biology</a:t>
            </a:r>
            <a:r>
              <a:rPr lang="es-ES" sz="900" dirty="0"/>
              <a:t>, 195: 123-128 (2016</a:t>
            </a:r>
            <a:r>
              <a:rPr lang="es-ES" sz="900" dirty="0" smtClean="0"/>
              <a:t>)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/>
              <a:t>Punjani</a:t>
            </a:r>
            <a:r>
              <a:rPr lang="es-ES" sz="900" dirty="0"/>
              <a:t>, A.; Rubinstein, J. L.; </a:t>
            </a:r>
            <a:r>
              <a:rPr lang="es-ES" sz="900" dirty="0" err="1"/>
              <a:t>Fleet</a:t>
            </a:r>
            <a:r>
              <a:rPr lang="es-ES" sz="900" dirty="0"/>
              <a:t>, D. J. &amp; </a:t>
            </a:r>
            <a:r>
              <a:rPr lang="es-ES" sz="900" dirty="0" err="1"/>
              <a:t>Brubaker</a:t>
            </a:r>
            <a:r>
              <a:rPr lang="es-ES" sz="900" dirty="0"/>
              <a:t>, M. </a:t>
            </a:r>
            <a:r>
              <a:rPr lang="es-ES" sz="900" dirty="0" smtClean="0"/>
              <a:t>A. </a:t>
            </a:r>
            <a:r>
              <a:rPr lang="es-ES" sz="900" dirty="0" err="1" smtClean="0"/>
              <a:t>Nature</a:t>
            </a:r>
            <a:r>
              <a:rPr lang="es-ES" sz="900" dirty="0" smtClean="0"/>
              <a:t> </a:t>
            </a:r>
            <a:r>
              <a:rPr lang="es-ES" sz="900" dirty="0" err="1"/>
              <a:t>methods</a:t>
            </a:r>
            <a:r>
              <a:rPr lang="es-ES" sz="900" dirty="0"/>
              <a:t>, </a:t>
            </a:r>
            <a:r>
              <a:rPr lang="es-ES" sz="900" dirty="0" smtClean="0"/>
              <a:t>2017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 smtClean="0"/>
              <a:t>Schilbach</a:t>
            </a:r>
            <a:r>
              <a:rPr lang="es-ES" sz="900" dirty="0"/>
              <a:t>, S.; </a:t>
            </a:r>
            <a:r>
              <a:rPr lang="es-ES" sz="900" dirty="0" err="1"/>
              <a:t>Hantsche</a:t>
            </a:r>
            <a:r>
              <a:rPr lang="es-ES" sz="900" dirty="0"/>
              <a:t>, M.; </a:t>
            </a:r>
            <a:r>
              <a:rPr lang="es-ES" sz="900" dirty="0" err="1"/>
              <a:t>Tegunov</a:t>
            </a:r>
            <a:r>
              <a:rPr lang="es-ES" sz="900" dirty="0"/>
              <a:t>, D.; </a:t>
            </a:r>
            <a:r>
              <a:rPr lang="es-ES" sz="900" dirty="0" err="1"/>
              <a:t>Dienemann</a:t>
            </a:r>
            <a:r>
              <a:rPr lang="es-ES" sz="900" dirty="0"/>
              <a:t>, C.; </a:t>
            </a:r>
            <a:r>
              <a:rPr lang="es-ES" sz="900" dirty="0" err="1"/>
              <a:t>Wigge</a:t>
            </a:r>
            <a:r>
              <a:rPr lang="es-ES" sz="900" dirty="0"/>
              <a:t>, C.; </a:t>
            </a:r>
            <a:r>
              <a:rPr lang="es-ES" sz="900" dirty="0" err="1"/>
              <a:t>Urlaub</a:t>
            </a:r>
            <a:r>
              <a:rPr lang="es-ES" sz="900" dirty="0"/>
              <a:t>, H. &amp; </a:t>
            </a:r>
            <a:r>
              <a:rPr lang="es-ES" sz="900" dirty="0" err="1"/>
              <a:t>Cramer</a:t>
            </a:r>
            <a:r>
              <a:rPr lang="es-ES" sz="900" dirty="0"/>
              <a:t>, </a:t>
            </a:r>
            <a:r>
              <a:rPr lang="es-ES" sz="900" dirty="0" smtClean="0"/>
              <a:t>P. </a:t>
            </a:r>
            <a:r>
              <a:rPr lang="es-ES" sz="900" dirty="0" err="1"/>
              <a:t>Nature</a:t>
            </a:r>
            <a:r>
              <a:rPr lang="es-ES" sz="900" dirty="0"/>
              <a:t>, 2017, </a:t>
            </a:r>
            <a:r>
              <a:rPr lang="es-ES" sz="900" dirty="0" smtClean="0"/>
              <a:t>551</a:t>
            </a:r>
            <a:endParaRPr lang="en-US" sz="900" dirty="0" smtClean="0"/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900" dirty="0" err="1"/>
              <a:t>Andén</a:t>
            </a:r>
            <a:r>
              <a:rPr lang="en-US" sz="900" dirty="0"/>
              <a:t>, J. &amp; Singer, A</a:t>
            </a:r>
            <a:r>
              <a:rPr lang="en-US" sz="900" dirty="0" smtClean="0"/>
              <a:t>. </a:t>
            </a:r>
            <a:r>
              <a:rPr lang="en-US" sz="900" dirty="0"/>
              <a:t>SIAM Journal on Imaging Sciences, 11(2), pp. 1441-1492, 2018.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/>
              <a:t>Haselbach</a:t>
            </a:r>
            <a:r>
              <a:rPr lang="es-ES" sz="900" dirty="0"/>
              <a:t>, D.; </a:t>
            </a:r>
            <a:r>
              <a:rPr lang="es-ES" sz="900" dirty="0" err="1"/>
              <a:t>Komarov</a:t>
            </a:r>
            <a:r>
              <a:rPr lang="es-ES" sz="900" dirty="0"/>
              <a:t>, I.; </a:t>
            </a:r>
            <a:r>
              <a:rPr lang="es-ES" sz="900" dirty="0" err="1"/>
              <a:t>Agafonov</a:t>
            </a:r>
            <a:r>
              <a:rPr lang="es-ES" sz="900" dirty="0"/>
              <a:t>, D. E.; </a:t>
            </a:r>
            <a:r>
              <a:rPr lang="es-ES" sz="900" dirty="0" err="1"/>
              <a:t>Hartmuth</a:t>
            </a:r>
            <a:r>
              <a:rPr lang="es-ES" sz="900" dirty="0"/>
              <a:t>, K.; Graf, B.; </a:t>
            </a:r>
            <a:r>
              <a:rPr lang="es-ES" sz="900" dirty="0" err="1"/>
              <a:t>Dybkov</a:t>
            </a:r>
            <a:r>
              <a:rPr lang="es-ES" sz="900" dirty="0"/>
              <a:t>, O.; </a:t>
            </a:r>
            <a:r>
              <a:rPr lang="es-ES" sz="900" dirty="0" err="1"/>
              <a:t>Urlaub</a:t>
            </a:r>
            <a:r>
              <a:rPr lang="es-ES" sz="900" dirty="0"/>
              <a:t>, H.; </a:t>
            </a:r>
            <a:r>
              <a:rPr lang="es-ES" sz="900" dirty="0" err="1"/>
              <a:t>Kastner</a:t>
            </a:r>
            <a:r>
              <a:rPr lang="es-ES" sz="900" dirty="0"/>
              <a:t>, B.; </a:t>
            </a:r>
            <a:r>
              <a:rPr lang="es-ES" sz="900" dirty="0" err="1"/>
              <a:t>Lührmann</a:t>
            </a:r>
            <a:r>
              <a:rPr lang="es-ES" sz="900" dirty="0"/>
              <a:t>, R. &amp; </a:t>
            </a:r>
            <a:r>
              <a:rPr lang="es-ES" sz="900" dirty="0" err="1"/>
              <a:t>Stark</a:t>
            </a:r>
            <a:r>
              <a:rPr lang="es-ES" sz="900" dirty="0"/>
              <a:t>, H</a:t>
            </a:r>
            <a:r>
              <a:rPr lang="es-ES" sz="900" dirty="0" smtClean="0"/>
              <a:t>. </a:t>
            </a:r>
            <a:r>
              <a:rPr lang="es-ES" sz="900" dirty="0" err="1"/>
              <a:t>Cell</a:t>
            </a:r>
            <a:r>
              <a:rPr lang="es-ES" sz="900" dirty="0"/>
              <a:t>, 2018, 172, 454-464.e11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/>
              <a:t>Nakane</a:t>
            </a:r>
            <a:r>
              <a:rPr lang="es-ES" sz="900" dirty="0"/>
              <a:t>, T.; </a:t>
            </a:r>
            <a:r>
              <a:rPr lang="es-ES" sz="900" dirty="0" err="1"/>
              <a:t>Kimanius</a:t>
            </a:r>
            <a:r>
              <a:rPr lang="es-ES" sz="900" dirty="0"/>
              <a:t>, D.; </a:t>
            </a:r>
            <a:r>
              <a:rPr lang="es-ES" sz="900" dirty="0" err="1"/>
              <a:t>Lindahl</a:t>
            </a:r>
            <a:r>
              <a:rPr lang="es-ES" sz="900" dirty="0"/>
              <a:t>, E. &amp; </a:t>
            </a:r>
            <a:r>
              <a:rPr lang="es-ES" sz="900" dirty="0" err="1"/>
              <a:t>Scheres</a:t>
            </a:r>
            <a:r>
              <a:rPr lang="es-ES" sz="900" dirty="0"/>
              <a:t>, S. </a:t>
            </a:r>
            <a:r>
              <a:rPr lang="es-ES" sz="900" dirty="0" smtClean="0"/>
              <a:t>H. </a:t>
            </a:r>
            <a:r>
              <a:rPr lang="es-ES" sz="900" dirty="0" err="1"/>
              <a:t>eLife</a:t>
            </a:r>
            <a:r>
              <a:rPr lang="es-ES" sz="900" dirty="0"/>
              <a:t>, 2018, </a:t>
            </a:r>
            <a:r>
              <a:rPr lang="es-ES" sz="900" dirty="0" smtClean="0"/>
              <a:t>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 err="1"/>
              <a:t>Solernou</a:t>
            </a:r>
            <a:r>
              <a:rPr lang="es-ES" sz="900" dirty="0"/>
              <a:t>, A.; Hanson, B. S.; Richardson, R. A.; </a:t>
            </a:r>
            <a:r>
              <a:rPr lang="es-ES" sz="900" dirty="0" err="1"/>
              <a:t>Welch</a:t>
            </a:r>
            <a:r>
              <a:rPr lang="es-ES" sz="900" dirty="0"/>
              <a:t>, R.; </a:t>
            </a:r>
            <a:r>
              <a:rPr lang="es-ES" sz="900" dirty="0" err="1"/>
              <a:t>Read</a:t>
            </a:r>
            <a:r>
              <a:rPr lang="es-ES" sz="900" dirty="0"/>
              <a:t>, D. J.; </a:t>
            </a:r>
            <a:r>
              <a:rPr lang="es-ES" sz="900" dirty="0" err="1"/>
              <a:t>Harlen</a:t>
            </a:r>
            <a:r>
              <a:rPr lang="es-ES" sz="900" dirty="0"/>
              <a:t>, O. G. &amp; Harris, S. A</a:t>
            </a:r>
            <a:r>
              <a:rPr lang="es-ES" sz="900" dirty="0" smtClean="0"/>
              <a:t>. </a:t>
            </a:r>
            <a:r>
              <a:rPr lang="es-ES" sz="900" dirty="0" err="1"/>
              <a:t>PLoS</a:t>
            </a:r>
            <a:r>
              <a:rPr lang="es-ES" sz="900" dirty="0"/>
              <a:t> </a:t>
            </a:r>
            <a:r>
              <a:rPr lang="es-ES" sz="900" dirty="0" err="1"/>
              <a:t>computational</a:t>
            </a:r>
            <a:r>
              <a:rPr lang="es-ES" sz="900" dirty="0"/>
              <a:t> </a:t>
            </a:r>
            <a:r>
              <a:rPr lang="es-ES" sz="900" dirty="0" err="1"/>
              <a:t>biology</a:t>
            </a:r>
            <a:r>
              <a:rPr lang="es-ES" sz="900" dirty="0"/>
              <a:t>, 2018, 14, </a:t>
            </a:r>
            <a:r>
              <a:rPr lang="es-ES" sz="900" dirty="0" smtClean="0"/>
              <a:t>e1005897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900" dirty="0"/>
              <a:t>Zhang, C.; Cantara, W.; </a:t>
            </a:r>
            <a:r>
              <a:rPr lang="es-ES" sz="900" dirty="0" err="1"/>
              <a:t>Jeon</a:t>
            </a:r>
            <a:r>
              <a:rPr lang="es-ES" sz="900" dirty="0"/>
              <a:t>, Y.; </a:t>
            </a:r>
            <a:r>
              <a:rPr lang="es-ES" sz="900" dirty="0" err="1"/>
              <a:t>Musier</a:t>
            </a:r>
            <a:r>
              <a:rPr lang="es-ES" sz="900" dirty="0"/>
              <a:t>-Forsyth, K.; </a:t>
            </a:r>
            <a:r>
              <a:rPr lang="es-ES" sz="900" dirty="0" err="1"/>
              <a:t>Grigorieff</a:t>
            </a:r>
            <a:r>
              <a:rPr lang="es-ES" sz="900" dirty="0"/>
              <a:t>, N. &amp; </a:t>
            </a:r>
            <a:r>
              <a:rPr lang="es-ES" sz="900" dirty="0" err="1"/>
              <a:t>Lyumkis</a:t>
            </a:r>
            <a:r>
              <a:rPr lang="es-ES" sz="900" dirty="0"/>
              <a:t>, D</a:t>
            </a:r>
            <a:r>
              <a:rPr lang="es-ES" sz="900" dirty="0" smtClean="0"/>
              <a:t>. </a:t>
            </a:r>
            <a:r>
              <a:rPr lang="es-ES" sz="900" dirty="0" err="1"/>
              <a:t>Ultramicroscopy</a:t>
            </a:r>
            <a:r>
              <a:rPr lang="es-ES" sz="900" dirty="0"/>
              <a:t>, 2019 , 203 , </a:t>
            </a:r>
            <a:r>
              <a:rPr lang="es-ES" sz="900" dirty="0" smtClean="0"/>
              <a:t>170-18</a:t>
            </a:r>
            <a:endParaRPr lang="es-ES" sz="9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174574" y="5257562"/>
            <a:ext cx="251222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solidFill>
                  <a:srgbClr val="7030A0"/>
                </a:solidFill>
              </a:rPr>
              <a:t>Topics</a:t>
            </a:r>
            <a:r>
              <a:rPr lang="es-ES" sz="1400" dirty="0" smtClean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rgbClr val="7030A0"/>
                </a:solidFill>
              </a:rPr>
              <a:t>Global mínimum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Bayesian</a:t>
            </a:r>
            <a:r>
              <a:rPr lang="es-ES" sz="1400" dirty="0" smtClean="0">
                <a:solidFill>
                  <a:srgbClr val="7030A0"/>
                </a:solidFill>
              </a:rPr>
              <a:t> </a:t>
            </a:r>
            <a:r>
              <a:rPr lang="es-ES" sz="1400" dirty="0" err="1" smtClean="0">
                <a:solidFill>
                  <a:srgbClr val="7030A0"/>
                </a:solidFill>
              </a:rPr>
              <a:t>approach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Variance</a:t>
            </a:r>
            <a:r>
              <a:rPr lang="es-ES" sz="1400" dirty="0" smtClean="0">
                <a:solidFill>
                  <a:srgbClr val="7030A0"/>
                </a:solidFill>
              </a:rPr>
              <a:t> and </a:t>
            </a:r>
            <a:r>
              <a:rPr lang="es-ES" sz="1400" dirty="0" err="1" smtClean="0">
                <a:solidFill>
                  <a:srgbClr val="7030A0"/>
                </a:solidFill>
              </a:rPr>
              <a:t>Covariance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Focused</a:t>
            </a:r>
            <a:r>
              <a:rPr lang="es-ES" sz="1400" dirty="0" smtClean="0">
                <a:solidFill>
                  <a:srgbClr val="7030A0"/>
                </a:solidFill>
              </a:rPr>
              <a:t> </a:t>
            </a:r>
            <a:r>
              <a:rPr lang="es-ES" sz="1400" dirty="0" err="1" smtClean="0">
                <a:solidFill>
                  <a:srgbClr val="7030A0"/>
                </a:solidFill>
              </a:rPr>
              <a:t>classification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Continuous</a:t>
            </a:r>
            <a:r>
              <a:rPr lang="es-ES" sz="1400" dirty="0" smtClean="0">
                <a:solidFill>
                  <a:srgbClr val="7030A0"/>
                </a:solidFill>
              </a:rPr>
              <a:t> </a:t>
            </a:r>
            <a:r>
              <a:rPr lang="es-ES" sz="1400" dirty="0" err="1" smtClean="0">
                <a:solidFill>
                  <a:srgbClr val="7030A0"/>
                </a:solidFill>
              </a:rPr>
              <a:t>heterogeneity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Stability</a:t>
            </a:r>
            <a:endParaRPr lang="es-ES" sz="1400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434772"/>
              </p:ext>
            </p:extLst>
          </p:nvPr>
        </p:nvGraphicFramePr>
        <p:xfrm>
          <a:off x="963051" y="5425155"/>
          <a:ext cx="4572000" cy="1265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81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3D </a:t>
            </a:r>
            <a:r>
              <a:rPr lang="es-ES" dirty="0" err="1" smtClean="0"/>
              <a:t>Classification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591401" cy="35512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23728" y="6309320"/>
            <a:ext cx="45365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err="1" smtClean="0"/>
              <a:t>Zhong</a:t>
            </a:r>
            <a:r>
              <a:rPr lang="es-ES" sz="1100" dirty="0" smtClean="0"/>
              <a:t>, ED; </a:t>
            </a:r>
            <a:r>
              <a:rPr lang="es-ES" sz="1100" dirty="0" err="1" smtClean="0"/>
              <a:t>Bepler</a:t>
            </a:r>
            <a:r>
              <a:rPr lang="es-ES" sz="1100" dirty="0" smtClean="0"/>
              <a:t>, T; David, JH; Berger, B. </a:t>
            </a:r>
            <a:r>
              <a:rPr lang="es-ES" sz="1100" dirty="0" err="1" smtClean="0"/>
              <a:t>Arxiv</a:t>
            </a:r>
            <a:r>
              <a:rPr lang="es-ES" sz="1100" dirty="0" smtClean="0"/>
              <a:t>, 1909.05219, </a:t>
            </a:r>
            <a:r>
              <a:rPr lang="es-ES" sz="1100" b="1" dirty="0" smtClean="0"/>
              <a:t>2019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1863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DeepRes</a:t>
            </a:r>
            <a:endParaRPr lang="es-ES" dirty="0"/>
          </a:p>
        </p:txBody>
      </p:sp>
      <p:grpSp>
        <p:nvGrpSpPr>
          <p:cNvPr id="53" name="Grupo 52"/>
          <p:cNvGrpSpPr/>
          <p:nvPr/>
        </p:nvGrpSpPr>
        <p:grpSpPr>
          <a:xfrm>
            <a:off x="3091421" y="3184509"/>
            <a:ext cx="5410944" cy="3500913"/>
            <a:chOff x="829082" y="1040818"/>
            <a:chExt cx="4976182" cy="3408126"/>
          </a:xfrm>
        </p:grpSpPr>
        <p:pic>
          <p:nvPicPr>
            <p:cNvPr id="28" name="91 Imagen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193" y="1717348"/>
              <a:ext cx="1321723" cy="9321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92 Imagen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057" y="3018832"/>
              <a:ext cx="1321859" cy="93610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93 Imagen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3848" y="1717348"/>
              <a:ext cx="1315657" cy="9321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94 Imagen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8158" y="3019777"/>
              <a:ext cx="1326419" cy="9378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95 Imagen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4729" y="1390488"/>
              <a:ext cx="1324943" cy="145112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96 Imagen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2313" y="1340588"/>
              <a:ext cx="152789" cy="153982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15 Imagen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3057" y="2984698"/>
              <a:ext cx="1632207" cy="1464246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2 CuadroTexto"/>
            <p:cNvSpPr txBox="1"/>
            <p:nvPr/>
          </p:nvSpPr>
          <p:spPr>
            <a:xfrm>
              <a:off x="1121218" y="1579657"/>
              <a:ext cx="1177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 smtClean="0"/>
                <a:t>MonoRes</a:t>
              </a:r>
              <a:endParaRPr lang="es-ES" sz="1200" b="1" dirty="0"/>
            </a:p>
          </p:txBody>
        </p:sp>
        <p:sp>
          <p:nvSpPr>
            <p:cNvPr id="36" name="18 CuadroTexto"/>
            <p:cNvSpPr txBox="1"/>
            <p:nvPr/>
          </p:nvSpPr>
          <p:spPr>
            <a:xfrm>
              <a:off x="1141746" y="2887555"/>
              <a:ext cx="1157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 smtClean="0"/>
                <a:t>ResMap</a:t>
              </a:r>
              <a:endParaRPr lang="es-ES" sz="1200" b="1" dirty="0"/>
            </a:p>
          </p:txBody>
        </p:sp>
        <p:sp>
          <p:nvSpPr>
            <p:cNvPr id="37" name="22 CuadroTexto"/>
            <p:cNvSpPr txBox="1"/>
            <p:nvPr/>
          </p:nvSpPr>
          <p:spPr>
            <a:xfrm>
              <a:off x="2442916" y="1577244"/>
              <a:ext cx="15083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 smtClean="0"/>
                <a:t>DeepRes-unsharp</a:t>
              </a:r>
              <a:endParaRPr lang="es-ES" sz="1200" b="1" dirty="0"/>
            </a:p>
          </p:txBody>
        </p:sp>
        <p:sp>
          <p:nvSpPr>
            <p:cNvPr id="38" name="23 CuadroTexto"/>
            <p:cNvSpPr txBox="1"/>
            <p:nvPr/>
          </p:nvSpPr>
          <p:spPr>
            <a:xfrm>
              <a:off x="2570170" y="2886434"/>
              <a:ext cx="13099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b="1" dirty="0" err="1" smtClean="0"/>
                <a:t>DeepRes-sharp</a:t>
              </a:r>
              <a:endParaRPr lang="es-ES" sz="1200" b="1" dirty="0"/>
            </a:p>
          </p:txBody>
        </p:sp>
        <p:pic>
          <p:nvPicPr>
            <p:cNvPr id="39" name="104 Imagen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1737" y="2885095"/>
              <a:ext cx="168035" cy="1553746"/>
            </a:xfrm>
            <a:prstGeom prst="rect">
              <a:avLst/>
            </a:prstGeom>
            <a:ln>
              <a:noFill/>
            </a:ln>
          </p:spPr>
        </p:pic>
        <p:sp>
          <p:nvSpPr>
            <p:cNvPr id="40" name="25 CuadroTexto"/>
            <p:cNvSpPr txBox="1"/>
            <p:nvPr/>
          </p:nvSpPr>
          <p:spPr>
            <a:xfrm>
              <a:off x="1039137" y="2601856"/>
              <a:ext cx="136768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00" dirty="0"/>
                <a:t>2</a:t>
              </a:r>
              <a:r>
                <a:rPr lang="es-ES" sz="400" dirty="0" smtClean="0"/>
                <a:t>           </a:t>
              </a:r>
              <a:r>
                <a:rPr lang="es-ES" sz="400" dirty="0"/>
                <a:t>3</a:t>
              </a:r>
              <a:r>
                <a:rPr lang="es-ES" sz="400" dirty="0" smtClean="0"/>
                <a:t>           4           </a:t>
              </a:r>
              <a:r>
                <a:rPr lang="es-ES" sz="400" dirty="0"/>
                <a:t>5</a:t>
              </a:r>
              <a:r>
                <a:rPr lang="es-ES" sz="400" dirty="0" smtClean="0"/>
                <a:t>            </a:t>
              </a:r>
              <a:r>
                <a:rPr lang="es-ES" sz="400" dirty="0"/>
                <a:t>6</a:t>
              </a:r>
              <a:r>
                <a:rPr lang="es-ES" sz="400" dirty="0" smtClean="0"/>
                <a:t>           </a:t>
              </a:r>
              <a:r>
                <a:rPr lang="es-ES" sz="400" dirty="0"/>
                <a:t>7</a:t>
              </a:r>
              <a:r>
                <a:rPr lang="es-ES" sz="400" dirty="0" smtClean="0"/>
                <a:t>            8</a:t>
              </a:r>
              <a:endParaRPr lang="es-ES" sz="400" dirty="0"/>
            </a:p>
          </p:txBody>
        </p:sp>
        <p:sp>
          <p:nvSpPr>
            <p:cNvPr id="41" name="26 CuadroTexto"/>
            <p:cNvSpPr txBox="1"/>
            <p:nvPr/>
          </p:nvSpPr>
          <p:spPr>
            <a:xfrm rot="16200000">
              <a:off x="837717" y="2125423"/>
              <a:ext cx="4299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 err="1"/>
                <a:t>C</a:t>
              </a:r>
              <a:r>
                <a:rPr lang="es-ES" sz="600" dirty="0" err="1" smtClean="0"/>
                <a:t>ounts</a:t>
              </a:r>
              <a:endParaRPr lang="es-ES" sz="600" dirty="0"/>
            </a:p>
          </p:txBody>
        </p:sp>
        <p:sp>
          <p:nvSpPr>
            <p:cNvPr id="42" name="27 CuadroTexto"/>
            <p:cNvSpPr txBox="1"/>
            <p:nvPr/>
          </p:nvSpPr>
          <p:spPr>
            <a:xfrm>
              <a:off x="1352289" y="2663816"/>
              <a:ext cx="71365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 err="1" smtClean="0"/>
                <a:t>Resolutions</a:t>
              </a:r>
              <a:r>
                <a:rPr lang="es-ES" sz="600" dirty="0" smtClean="0"/>
                <a:t> (Å)</a:t>
              </a:r>
              <a:endParaRPr lang="es-ES" sz="600" dirty="0"/>
            </a:p>
          </p:txBody>
        </p:sp>
        <p:sp>
          <p:nvSpPr>
            <p:cNvPr id="43" name="28 CuadroTexto"/>
            <p:cNvSpPr txBox="1"/>
            <p:nvPr/>
          </p:nvSpPr>
          <p:spPr>
            <a:xfrm>
              <a:off x="2526655" y="2604759"/>
              <a:ext cx="136768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00" dirty="0"/>
                <a:t>2</a:t>
              </a:r>
              <a:r>
                <a:rPr lang="es-ES" sz="400" dirty="0" smtClean="0"/>
                <a:t>           </a:t>
              </a:r>
              <a:r>
                <a:rPr lang="es-ES" sz="400" dirty="0"/>
                <a:t>3</a:t>
              </a:r>
              <a:r>
                <a:rPr lang="es-ES" sz="400" dirty="0" smtClean="0"/>
                <a:t>           4           </a:t>
              </a:r>
              <a:r>
                <a:rPr lang="es-ES" sz="400" dirty="0"/>
                <a:t>5</a:t>
              </a:r>
              <a:r>
                <a:rPr lang="es-ES" sz="400" dirty="0" smtClean="0"/>
                <a:t>            </a:t>
              </a:r>
              <a:r>
                <a:rPr lang="es-ES" sz="400" dirty="0"/>
                <a:t>6</a:t>
              </a:r>
              <a:r>
                <a:rPr lang="es-ES" sz="400" dirty="0" smtClean="0"/>
                <a:t>           </a:t>
              </a:r>
              <a:r>
                <a:rPr lang="es-ES" sz="400" dirty="0"/>
                <a:t>7</a:t>
              </a:r>
              <a:r>
                <a:rPr lang="es-ES" sz="400" dirty="0" smtClean="0"/>
                <a:t>            8</a:t>
              </a:r>
              <a:endParaRPr lang="es-ES" sz="400" dirty="0"/>
            </a:p>
          </p:txBody>
        </p:sp>
        <p:sp>
          <p:nvSpPr>
            <p:cNvPr id="44" name="29 CuadroTexto"/>
            <p:cNvSpPr txBox="1"/>
            <p:nvPr/>
          </p:nvSpPr>
          <p:spPr>
            <a:xfrm rot="16200000">
              <a:off x="2325235" y="2128326"/>
              <a:ext cx="4299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 err="1"/>
                <a:t>C</a:t>
              </a:r>
              <a:r>
                <a:rPr lang="es-ES" sz="600" dirty="0" err="1" smtClean="0"/>
                <a:t>ounts</a:t>
              </a:r>
              <a:endParaRPr lang="es-ES" sz="600" dirty="0"/>
            </a:p>
          </p:txBody>
        </p:sp>
        <p:sp>
          <p:nvSpPr>
            <p:cNvPr id="45" name="30 CuadroTexto"/>
            <p:cNvSpPr txBox="1"/>
            <p:nvPr/>
          </p:nvSpPr>
          <p:spPr>
            <a:xfrm>
              <a:off x="2839807" y="2666719"/>
              <a:ext cx="71365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 err="1" smtClean="0"/>
                <a:t>Resolutions</a:t>
              </a:r>
              <a:r>
                <a:rPr lang="es-ES" sz="600" dirty="0" smtClean="0"/>
                <a:t> (Å)</a:t>
              </a:r>
              <a:endParaRPr lang="es-ES" sz="600" dirty="0"/>
            </a:p>
          </p:txBody>
        </p:sp>
        <p:sp>
          <p:nvSpPr>
            <p:cNvPr id="46" name="31 CuadroTexto"/>
            <p:cNvSpPr txBox="1"/>
            <p:nvPr/>
          </p:nvSpPr>
          <p:spPr>
            <a:xfrm>
              <a:off x="1035871" y="3904238"/>
              <a:ext cx="136768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00" dirty="0"/>
                <a:t>2</a:t>
              </a:r>
              <a:r>
                <a:rPr lang="es-ES" sz="400" dirty="0" smtClean="0"/>
                <a:t>           </a:t>
              </a:r>
              <a:r>
                <a:rPr lang="es-ES" sz="400" dirty="0"/>
                <a:t>3</a:t>
              </a:r>
              <a:r>
                <a:rPr lang="es-ES" sz="400" dirty="0" smtClean="0"/>
                <a:t>           4           </a:t>
              </a:r>
              <a:r>
                <a:rPr lang="es-ES" sz="400" dirty="0"/>
                <a:t>5</a:t>
              </a:r>
              <a:r>
                <a:rPr lang="es-ES" sz="400" dirty="0" smtClean="0"/>
                <a:t>            </a:t>
              </a:r>
              <a:r>
                <a:rPr lang="es-ES" sz="400" dirty="0"/>
                <a:t>6</a:t>
              </a:r>
              <a:r>
                <a:rPr lang="es-ES" sz="400" dirty="0" smtClean="0"/>
                <a:t>           </a:t>
              </a:r>
              <a:r>
                <a:rPr lang="es-ES" sz="400" dirty="0"/>
                <a:t>7</a:t>
              </a:r>
              <a:r>
                <a:rPr lang="es-ES" sz="400" dirty="0" smtClean="0"/>
                <a:t>            8</a:t>
              </a:r>
              <a:endParaRPr lang="es-ES" sz="400" dirty="0"/>
            </a:p>
          </p:txBody>
        </p:sp>
        <p:sp>
          <p:nvSpPr>
            <p:cNvPr id="47" name="32 CuadroTexto"/>
            <p:cNvSpPr txBox="1"/>
            <p:nvPr/>
          </p:nvSpPr>
          <p:spPr>
            <a:xfrm rot="16200000">
              <a:off x="834451" y="3427805"/>
              <a:ext cx="4299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 err="1"/>
                <a:t>C</a:t>
              </a:r>
              <a:r>
                <a:rPr lang="es-ES" sz="600" dirty="0" err="1" smtClean="0"/>
                <a:t>ounts</a:t>
              </a:r>
              <a:endParaRPr lang="es-ES" sz="600" dirty="0"/>
            </a:p>
          </p:txBody>
        </p:sp>
        <p:sp>
          <p:nvSpPr>
            <p:cNvPr id="48" name="33 CuadroTexto"/>
            <p:cNvSpPr txBox="1"/>
            <p:nvPr/>
          </p:nvSpPr>
          <p:spPr>
            <a:xfrm>
              <a:off x="1349023" y="3966198"/>
              <a:ext cx="71365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 err="1" smtClean="0"/>
                <a:t>Resolutions</a:t>
              </a:r>
              <a:r>
                <a:rPr lang="es-ES" sz="600" dirty="0" smtClean="0"/>
                <a:t> (Å)</a:t>
              </a:r>
              <a:endParaRPr lang="es-ES" sz="600" dirty="0"/>
            </a:p>
          </p:txBody>
        </p:sp>
        <p:sp>
          <p:nvSpPr>
            <p:cNvPr id="49" name="34 CuadroTexto"/>
            <p:cNvSpPr txBox="1"/>
            <p:nvPr/>
          </p:nvSpPr>
          <p:spPr>
            <a:xfrm>
              <a:off x="2536319" y="3905927"/>
              <a:ext cx="136768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00" dirty="0"/>
                <a:t>2</a:t>
              </a:r>
              <a:r>
                <a:rPr lang="es-ES" sz="400" dirty="0" smtClean="0"/>
                <a:t>           </a:t>
              </a:r>
              <a:r>
                <a:rPr lang="es-ES" sz="400" dirty="0"/>
                <a:t>3</a:t>
              </a:r>
              <a:r>
                <a:rPr lang="es-ES" sz="400" dirty="0" smtClean="0"/>
                <a:t>           4           </a:t>
              </a:r>
              <a:r>
                <a:rPr lang="es-ES" sz="400" dirty="0"/>
                <a:t>5</a:t>
              </a:r>
              <a:r>
                <a:rPr lang="es-ES" sz="400" dirty="0" smtClean="0"/>
                <a:t>            </a:t>
              </a:r>
              <a:r>
                <a:rPr lang="es-ES" sz="400" dirty="0"/>
                <a:t>6</a:t>
              </a:r>
              <a:r>
                <a:rPr lang="es-ES" sz="400" dirty="0" smtClean="0"/>
                <a:t>           </a:t>
              </a:r>
              <a:r>
                <a:rPr lang="es-ES" sz="400" dirty="0"/>
                <a:t>7</a:t>
              </a:r>
              <a:r>
                <a:rPr lang="es-ES" sz="400" dirty="0" smtClean="0"/>
                <a:t>            8</a:t>
              </a:r>
              <a:endParaRPr lang="es-ES" sz="400" dirty="0"/>
            </a:p>
          </p:txBody>
        </p:sp>
        <p:sp>
          <p:nvSpPr>
            <p:cNvPr id="50" name="35 CuadroTexto"/>
            <p:cNvSpPr txBox="1"/>
            <p:nvPr/>
          </p:nvSpPr>
          <p:spPr>
            <a:xfrm rot="16200000">
              <a:off x="2334899" y="3429494"/>
              <a:ext cx="4299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 err="1"/>
                <a:t>C</a:t>
              </a:r>
              <a:r>
                <a:rPr lang="es-ES" sz="600" dirty="0" err="1" smtClean="0"/>
                <a:t>ounts</a:t>
              </a:r>
              <a:endParaRPr lang="es-ES" sz="600" dirty="0"/>
            </a:p>
          </p:txBody>
        </p:sp>
        <p:sp>
          <p:nvSpPr>
            <p:cNvPr id="51" name="36 CuadroTexto"/>
            <p:cNvSpPr txBox="1"/>
            <p:nvPr/>
          </p:nvSpPr>
          <p:spPr>
            <a:xfrm>
              <a:off x="2849471" y="3967887"/>
              <a:ext cx="71365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600" dirty="0" err="1" smtClean="0"/>
                <a:t>Resolutions</a:t>
              </a:r>
              <a:r>
                <a:rPr lang="es-ES" sz="600" dirty="0" smtClean="0"/>
                <a:t> (Å)</a:t>
              </a:r>
              <a:endParaRPr lang="es-ES" sz="600" dirty="0"/>
            </a:p>
          </p:txBody>
        </p:sp>
        <p:sp>
          <p:nvSpPr>
            <p:cNvPr id="52" name="6 Rectángulo"/>
            <p:cNvSpPr/>
            <p:nvPr/>
          </p:nvSpPr>
          <p:spPr>
            <a:xfrm>
              <a:off x="829082" y="1040818"/>
              <a:ext cx="4924796" cy="34066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54" name="3 Grupo"/>
          <p:cNvGrpSpPr/>
          <p:nvPr/>
        </p:nvGrpSpPr>
        <p:grpSpPr>
          <a:xfrm>
            <a:off x="539552" y="969639"/>
            <a:ext cx="6547444" cy="2088232"/>
            <a:chOff x="252700" y="3048364"/>
            <a:chExt cx="8176188" cy="3395769"/>
          </a:xfrm>
        </p:grpSpPr>
        <p:pic>
          <p:nvPicPr>
            <p:cNvPr id="55" name="4 Imagen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3" t="29095" r="47741" b="44304"/>
            <a:stretch/>
          </p:blipFill>
          <p:spPr>
            <a:xfrm>
              <a:off x="675484" y="4569394"/>
              <a:ext cx="565917" cy="1180146"/>
            </a:xfrm>
            <a:prstGeom prst="rect">
              <a:avLst/>
            </a:prstGeom>
          </p:spPr>
        </p:pic>
        <p:grpSp>
          <p:nvGrpSpPr>
            <p:cNvPr id="56" name="5 Grupo"/>
            <p:cNvGrpSpPr/>
            <p:nvPr/>
          </p:nvGrpSpPr>
          <p:grpSpPr>
            <a:xfrm>
              <a:off x="1852603" y="3398763"/>
              <a:ext cx="2312101" cy="3045370"/>
              <a:chOff x="1623251" y="2339677"/>
              <a:chExt cx="2312101" cy="3045370"/>
            </a:xfrm>
          </p:grpSpPr>
          <p:pic>
            <p:nvPicPr>
              <p:cNvPr id="63" name="14 Imagen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64" t="5460" r="79271" b="65783"/>
              <a:stretch/>
            </p:blipFill>
            <p:spPr>
              <a:xfrm>
                <a:off x="1687645" y="2339677"/>
                <a:ext cx="635126" cy="1376824"/>
              </a:xfrm>
              <a:prstGeom prst="rect">
                <a:avLst/>
              </a:prstGeom>
            </p:spPr>
          </p:pic>
          <p:pic>
            <p:nvPicPr>
              <p:cNvPr id="64" name="15 Imagen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54" t="5460" r="57463" b="65968"/>
              <a:stretch/>
            </p:blipFill>
            <p:spPr>
              <a:xfrm>
                <a:off x="2207885" y="2653074"/>
                <a:ext cx="562707" cy="1368031"/>
              </a:xfrm>
              <a:prstGeom prst="rect">
                <a:avLst/>
              </a:prstGeom>
            </p:spPr>
          </p:pic>
          <p:pic>
            <p:nvPicPr>
              <p:cNvPr id="65" name="16 Imagen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85" t="5460" r="34219" b="66151"/>
              <a:stretch/>
            </p:blipFill>
            <p:spPr>
              <a:xfrm>
                <a:off x="2754819" y="2378393"/>
                <a:ext cx="545123" cy="1359239"/>
              </a:xfrm>
              <a:prstGeom prst="rect">
                <a:avLst/>
              </a:prstGeom>
            </p:spPr>
          </p:pic>
          <p:pic>
            <p:nvPicPr>
              <p:cNvPr id="66" name="17 Imagen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72" t="5460" r="9864" b="65968"/>
              <a:stretch/>
            </p:blipFill>
            <p:spPr>
              <a:xfrm>
                <a:off x="3330883" y="2597827"/>
                <a:ext cx="604469" cy="1368031"/>
              </a:xfrm>
              <a:prstGeom prst="rect">
                <a:avLst/>
              </a:prstGeom>
            </p:spPr>
          </p:pic>
          <p:pic>
            <p:nvPicPr>
              <p:cNvPr id="67" name="18 Imagen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34" t="34398" r="80132" b="36404"/>
              <a:stretch/>
            </p:blipFill>
            <p:spPr>
              <a:xfrm>
                <a:off x="1623251" y="3687645"/>
                <a:ext cx="608749" cy="1397977"/>
              </a:xfrm>
              <a:prstGeom prst="rect">
                <a:avLst/>
              </a:prstGeom>
            </p:spPr>
          </p:pic>
          <p:pic>
            <p:nvPicPr>
              <p:cNvPr id="68" name="19 Imagen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98" t="34950" r="56459" b="36036"/>
              <a:stretch/>
            </p:blipFill>
            <p:spPr>
              <a:xfrm>
                <a:off x="2167383" y="3995861"/>
                <a:ext cx="615462" cy="1389186"/>
              </a:xfrm>
              <a:prstGeom prst="rect">
                <a:avLst/>
              </a:prstGeom>
            </p:spPr>
          </p:pic>
          <p:pic>
            <p:nvPicPr>
              <p:cNvPr id="69" name="20 Imagen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68" t="34767" r="33789" b="35485"/>
              <a:stretch/>
            </p:blipFill>
            <p:spPr>
              <a:xfrm>
                <a:off x="2696659" y="3779837"/>
                <a:ext cx="615461" cy="1424355"/>
              </a:xfrm>
              <a:prstGeom prst="rect">
                <a:avLst/>
              </a:prstGeom>
            </p:spPr>
          </p:pic>
          <p:pic>
            <p:nvPicPr>
              <p:cNvPr id="70" name="21 Imagen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842" t="34767" r="10079" b="35852"/>
              <a:stretch/>
            </p:blipFill>
            <p:spPr>
              <a:xfrm>
                <a:off x="3270527" y="3957243"/>
                <a:ext cx="617657" cy="1406770"/>
              </a:xfrm>
              <a:prstGeom prst="rect">
                <a:avLst/>
              </a:prstGeom>
            </p:spPr>
          </p:pic>
        </p:grpSp>
        <p:sp>
          <p:nvSpPr>
            <p:cNvPr id="57" name="6 Rectángulo"/>
            <p:cNvSpPr/>
            <p:nvPr/>
          </p:nvSpPr>
          <p:spPr>
            <a:xfrm>
              <a:off x="2284500" y="3153577"/>
              <a:ext cx="1659384" cy="5255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spc="-1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+mn-lt"/>
                  <a:cs typeface="Times New Roman" pitchFamily="18" charset="0"/>
                </a:rPr>
                <a:t>bank of filters </a:t>
              </a:r>
              <a:endPara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58" name="7 Rectángulo"/>
            <p:cNvSpPr/>
            <p:nvPr/>
          </p:nvSpPr>
          <p:spPr>
            <a:xfrm>
              <a:off x="286591" y="4211508"/>
              <a:ext cx="1406040" cy="5255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spc="-1" dirty="0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+mn-lt"/>
                  <a:cs typeface="Times New Roman" pitchFamily="18" charset="0"/>
                </a:rPr>
                <a:t>set of PDBs </a:t>
              </a:r>
              <a:endPara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59" name="8 Rectángulo"/>
            <p:cNvSpPr/>
            <p:nvPr/>
          </p:nvSpPr>
          <p:spPr>
            <a:xfrm>
              <a:off x="252700" y="4340928"/>
              <a:ext cx="1368152" cy="33433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9 Rectángulo"/>
            <p:cNvSpPr/>
            <p:nvPr/>
          </p:nvSpPr>
          <p:spPr>
            <a:xfrm>
              <a:off x="2310080" y="3278924"/>
              <a:ext cx="1552390" cy="33433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61" name="10 Imagen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8" r="5080" b="14394"/>
            <a:stretch/>
          </p:blipFill>
          <p:spPr>
            <a:xfrm>
              <a:off x="4289348" y="3597626"/>
              <a:ext cx="4139540" cy="2558475"/>
            </a:xfrm>
            <a:prstGeom prst="rect">
              <a:avLst/>
            </a:prstGeom>
          </p:spPr>
        </p:pic>
        <p:sp>
          <p:nvSpPr>
            <p:cNvPr id="62" name="11 Rectángulo"/>
            <p:cNvSpPr/>
            <p:nvPr/>
          </p:nvSpPr>
          <p:spPr>
            <a:xfrm>
              <a:off x="5404901" y="3048364"/>
              <a:ext cx="1979188" cy="5255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Times New Roman" pitchFamily="18" charset="0"/>
                </a:rPr>
                <a:t>train</a:t>
              </a:r>
              <a:r>
                <a:rPr lang="es-E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s-ES" sz="1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Times New Roman" pitchFamily="18" charset="0"/>
                </a:rPr>
                <a:t>the</a:t>
              </a:r>
              <a:r>
                <a:rPr lang="es-E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s-ES" sz="1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Times New Roman" pitchFamily="18" charset="0"/>
                </a:rPr>
                <a:t>network</a:t>
              </a:r>
              <a:endParaRPr lang="es-E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4" name="Rectángulo 3"/>
          <p:cNvSpPr/>
          <p:nvPr/>
        </p:nvSpPr>
        <p:spPr>
          <a:xfrm>
            <a:off x="208014" y="4285075"/>
            <a:ext cx="2647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E. Ramírez-</a:t>
            </a:r>
            <a:r>
              <a:rPr lang="es-ES" sz="1100" dirty="0" err="1"/>
              <a:t>Aportela</a:t>
            </a:r>
            <a:r>
              <a:rPr lang="es-ES" sz="1100" dirty="0"/>
              <a:t>, J. Mota, P. </a:t>
            </a:r>
            <a:r>
              <a:rPr lang="es-ES" sz="1100" dirty="0" err="1"/>
              <a:t>Conesa</a:t>
            </a:r>
            <a:r>
              <a:rPr lang="es-ES" sz="1100" dirty="0"/>
              <a:t>, J.M. Carazo, C.O.S. </a:t>
            </a:r>
            <a:r>
              <a:rPr lang="es-ES" sz="1100" dirty="0" err="1"/>
              <a:t>Sorzano</a:t>
            </a:r>
            <a:r>
              <a:rPr lang="es-ES" sz="1100" dirty="0"/>
              <a:t>. </a:t>
            </a:r>
            <a:r>
              <a:rPr lang="es-ES" sz="1100" dirty="0" err="1"/>
              <a:t>DeepRes</a:t>
            </a:r>
            <a:r>
              <a:rPr lang="es-ES" sz="1100" dirty="0"/>
              <a:t>: A New Deep </a:t>
            </a:r>
            <a:r>
              <a:rPr lang="es-ES" sz="1100" dirty="0" err="1"/>
              <a:t>Learning</a:t>
            </a:r>
            <a:r>
              <a:rPr lang="es-ES" sz="1100" dirty="0"/>
              <a:t> and </a:t>
            </a:r>
            <a:r>
              <a:rPr lang="es-ES" sz="1100" dirty="0" err="1"/>
              <a:t>aspect-based</a:t>
            </a:r>
            <a:r>
              <a:rPr lang="es-ES" sz="1100" dirty="0"/>
              <a:t> Local </a:t>
            </a:r>
            <a:r>
              <a:rPr lang="es-ES" sz="1100" dirty="0" err="1"/>
              <a:t>Resolution</a:t>
            </a:r>
            <a:r>
              <a:rPr lang="es-ES" sz="1100" dirty="0"/>
              <a:t> </a:t>
            </a:r>
            <a:r>
              <a:rPr lang="es-ES" sz="1100" dirty="0" err="1"/>
              <a:t>Method</a:t>
            </a:r>
            <a:r>
              <a:rPr lang="es-ES" sz="1100" dirty="0"/>
              <a:t> </a:t>
            </a:r>
            <a:r>
              <a:rPr lang="es-ES" sz="1100" dirty="0" err="1"/>
              <a:t>for</a:t>
            </a:r>
            <a:r>
              <a:rPr lang="es-ES" sz="1100" dirty="0"/>
              <a:t> </a:t>
            </a:r>
            <a:r>
              <a:rPr lang="es-ES" sz="1100" dirty="0" err="1"/>
              <a:t>Electron</a:t>
            </a:r>
            <a:r>
              <a:rPr lang="es-ES" sz="1100" dirty="0"/>
              <a:t> </a:t>
            </a:r>
            <a:r>
              <a:rPr lang="es-ES" sz="1100" dirty="0" err="1"/>
              <a:t>Microscopy</a:t>
            </a:r>
            <a:r>
              <a:rPr lang="es-ES" sz="1100" dirty="0"/>
              <a:t> </a:t>
            </a:r>
            <a:r>
              <a:rPr lang="es-ES" sz="1100" dirty="0" err="1" smtClean="0"/>
              <a:t>Maps</a:t>
            </a:r>
            <a:r>
              <a:rPr lang="es-ES" sz="1100" dirty="0" smtClean="0"/>
              <a:t>. </a:t>
            </a:r>
            <a:r>
              <a:rPr lang="es-ES" sz="1100" dirty="0"/>
              <a:t>IUCR J 6: 1054-1063 (</a:t>
            </a:r>
            <a:r>
              <a:rPr lang="es-ES" sz="1100" b="1" dirty="0"/>
              <a:t>2019</a:t>
            </a:r>
            <a:r>
              <a:rPr lang="es-ES" sz="1100" dirty="0"/>
              <a:t>)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21801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Conclusions</a:t>
            </a:r>
            <a:endParaRPr lang="es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01288"/>
              </p:ext>
            </p:extLst>
          </p:nvPr>
        </p:nvGraphicFramePr>
        <p:xfrm>
          <a:off x="251520" y="1268760"/>
          <a:ext cx="8568953" cy="405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4946">
                  <a:extLst>
                    <a:ext uri="{9D8B030D-6E8A-4147-A177-3AD203B41FA5}">
                      <a16:colId xmlns:a16="http://schemas.microsoft.com/office/drawing/2014/main" val="1433103313"/>
                    </a:ext>
                  </a:extLst>
                </a:gridCol>
                <a:gridCol w="1154946">
                  <a:extLst>
                    <a:ext uri="{9D8B030D-6E8A-4147-A177-3AD203B41FA5}">
                      <a16:colId xmlns:a16="http://schemas.microsoft.com/office/drawing/2014/main" val="3634674300"/>
                    </a:ext>
                  </a:extLst>
                </a:gridCol>
                <a:gridCol w="1154946">
                  <a:extLst>
                    <a:ext uri="{9D8B030D-6E8A-4147-A177-3AD203B41FA5}">
                      <a16:colId xmlns:a16="http://schemas.microsoft.com/office/drawing/2014/main" val="1426959200"/>
                    </a:ext>
                  </a:extLst>
                </a:gridCol>
                <a:gridCol w="1471625">
                  <a:extLst>
                    <a:ext uri="{9D8B030D-6E8A-4147-A177-3AD203B41FA5}">
                      <a16:colId xmlns:a16="http://schemas.microsoft.com/office/drawing/2014/main" val="1174171040"/>
                    </a:ext>
                  </a:extLst>
                </a:gridCol>
                <a:gridCol w="1024548">
                  <a:extLst>
                    <a:ext uri="{9D8B030D-6E8A-4147-A177-3AD203B41FA5}">
                      <a16:colId xmlns:a16="http://schemas.microsoft.com/office/drawing/2014/main" val="3374496306"/>
                    </a:ext>
                  </a:extLst>
                </a:gridCol>
                <a:gridCol w="1452996">
                  <a:extLst>
                    <a:ext uri="{9D8B030D-6E8A-4147-A177-3AD203B41FA5}">
                      <a16:colId xmlns:a16="http://schemas.microsoft.com/office/drawing/2014/main" val="2969039285"/>
                    </a:ext>
                  </a:extLst>
                </a:gridCol>
                <a:gridCol w="1154946">
                  <a:extLst>
                    <a:ext uri="{9D8B030D-6E8A-4147-A177-3AD203B41FA5}">
                      <a16:colId xmlns:a16="http://schemas.microsoft.com/office/drawing/2014/main" val="283644604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Particles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2D Clustering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3D Hom. Angular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3D </a:t>
                      </a:r>
                      <a:r>
                        <a:rPr lang="es-ES" sz="2000" u="none" strike="noStrike" dirty="0" err="1">
                          <a:effectLst/>
                        </a:rPr>
                        <a:t>Recons</a:t>
                      </a:r>
                      <a:r>
                        <a:rPr lang="es-ES" sz="2000" u="none" strike="noStrike" dirty="0">
                          <a:effectLst/>
                        </a:rPr>
                        <a:t>.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3D Classification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Total</a:t>
                      </a:r>
                      <a:endParaRPr lang="es-ES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574390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2010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7099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2011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0138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2012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9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6348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2013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11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8837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2014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8144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2015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80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2016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5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11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504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2017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1904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2018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938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2019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13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1040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Total</a:t>
                      </a:r>
                      <a:endParaRPr lang="es-ES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solidFill>
                            <a:srgbClr val="0070C0"/>
                          </a:solidFill>
                          <a:effectLst/>
                        </a:rPr>
                        <a:t>21</a:t>
                      </a:r>
                      <a:endParaRPr lang="es-ES" sz="20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12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24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18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26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101</a:t>
                      </a:r>
                      <a:endParaRPr lang="es-ES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433962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403648" y="544522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B050"/>
                </a:solidFill>
              </a:rPr>
              <a:t>2 </a:t>
            </a:r>
            <a:r>
              <a:rPr lang="es-ES" dirty="0" err="1" smtClean="0">
                <a:solidFill>
                  <a:srgbClr val="00B050"/>
                </a:solidFill>
              </a:rPr>
              <a:t>methods</a:t>
            </a:r>
            <a:r>
              <a:rPr lang="es-ES" dirty="0" smtClean="0">
                <a:solidFill>
                  <a:srgbClr val="00B050"/>
                </a:solidFill>
              </a:rPr>
              <a:t>/(</a:t>
            </a:r>
            <a:r>
              <a:rPr lang="es-ES" dirty="0" err="1" smtClean="0">
                <a:solidFill>
                  <a:srgbClr val="00B050"/>
                </a:solidFill>
              </a:rPr>
              <a:t>year</a:t>
            </a:r>
            <a:r>
              <a:rPr lang="es-ES" dirty="0" smtClean="0">
                <a:solidFill>
                  <a:srgbClr val="00B050"/>
                </a:solidFill>
              </a:rPr>
              <a:t>*</a:t>
            </a:r>
            <a:r>
              <a:rPr lang="es-ES" dirty="0" err="1" smtClean="0">
                <a:solidFill>
                  <a:srgbClr val="00B050"/>
                </a:solidFill>
              </a:rPr>
              <a:t>topic</a:t>
            </a:r>
            <a:r>
              <a:rPr lang="es-ES" dirty="0" smtClean="0">
                <a:solidFill>
                  <a:srgbClr val="00B050"/>
                </a:solidFill>
              </a:rPr>
              <a:t>)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03648" y="5752514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00B050"/>
                </a:solidFill>
              </a:rPr>
              <a:t>Second</a:t>
            </a:r>
            <a:r>
              <a:rPr lang="es-ES" dirty="0" smtClean="0">
                <a:solidFill>
                  <a:srgbClr val="00B050"/>
                </a:solidFill>
              </a:rPr>
              <a:t> </a:t>
            </a:r>
            <a:r>
              <a:rPr lang="es-ES" dirty="0" err="1" smtClean="0">
                <a:solidFill>
                  <a:srgbClr val="00B050"/>
                </a:solidFill>
              </a:rPr>
              <a:t>half</a:t>
            </a:r>
            <a:r>
              <a:rPr lang="es-ES" dirty="0" smtClean="0">
                <a:solidFill>
                  <a:srgbClr val="00B050"/>
                </a:solidFill>
              </a:rPr>
              <a:t> </a:t>
            </a:r>
            <a:r>
              <a:rPr lang="es-ES" dirty="0" err="1" smtClean="0">
                <a:solidFill>
                  <a:srgbClr val="00B050"/>
                </a:solidFill>
              </a:rPr>
              <a:t>faster</a:t>
            </a:r>
            <a:r>
              <a:rPr lang="es-ES" dirty="0" smtClean="0">
                <a:solidFill>
                  <a:srgbClr val="00B050"/>
                </a:solidFill>
              </a:rPr>
              <a:t> </a:t>
            </a:r>
            <a:r>
              <a:rPr lang="es-ES" dirty="0" err="1" smtClean="0">
                <a:solidFill>
                  <a:srgbClr val="00B050"/>
                </a:solidFill>
              </a:rPr>
              <a:t>than</a:t>
            </a:r>
            <a:r>
              <a:rPr lang="es-ES" dirty="0" smtClean="0">
                <a:solidFill>
                  <a:srgbClr val="00B050"/>
                </a:solidFill>
              </a:rPr>
              <a:t> </a:t>
            </a:r>
            <a:r>
              <a:rPr lang="es-ES" dirty="0" err="1" smtClean="0">
                <a:solidFill>
                  <a:srgbClr val="00B050"/>
                </a:solidFill>
              </a:rPr>
              <a:t>first</a:t>
            </a:r>
            <a:r>
              <a:rPr lang="es-ES" dirty="0" smtClean="0">
                <a:solidFill>
                  <a:srgbClr val="00B050"/>
                </a:solidFill>
              </a:rPr>
              <a:t> </a:t>
            </a:r>
            <a:r>
              <a:rPr lang="es-ES" dirty="0" err="1" smtClean="0">
                <a:solidFill>
                  <a:srgbClr val="00B050"/>
                </a:solidFill>
              </a:rPr>
              <a:t>half</a:t>
            </a:r>
            <a:r>
              <a:rPr lang="es-ES" dirty="0" smtClean="0">
                <a:solidFill>
                  <a:srgbClr val="00B050"/>
                </a:solidFill>
              </a:rPr>
              <a:t>.</a:t>
            </a:r>
          </a:p>
          <a:p>
            <a:r>
              <a:rPr lang="es-ES" dirty="0" smtClean="0">
                <a:solidFill>
                  <a:srgbClr val="00B050"/>
                </a:solidFill>
              </a:rPr>
              <a:t>10% Deep </a:t>
            </a:r>
            <a:r>
              <a:rPr lang="es-ES" dirty="0" err="1" smtClean="0">
                <a:solidFill>
                  <a:srgbClr val="00B050"/>
                </a:solidFill>
              </a:rPr>
              <a:t>learning</a:t>
            </a:r>
            <a:endParaRPr lang="es-ES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7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Conclusions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3860562"/>
          </a:xfrm>
        </p:spPr>
        <p:txBody>
          <a:bodyPr/>
          <a:lstStyle/>
          <a:p>
            <a:r>
              <a:rPr lang="es-ES" dirty="0"/>
              <a:t>Real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can?</a:t>
            </a:r>
          </a:p>
          <a:p>
            <a:pPr lvl="1"/>
            <a:r>
              <a:rPr lang="es-ES" dirty="0" err="1" smtClean="0"/>
              <a:t>Both</a:t>
            </a:r>
            <a:endParaRPr lang="es-ES" dirty="0" smtClean="0"/>
          </a:p>
          <a:p>
            <a:pPr lvl="1"/>
            <a:r>
              <a:rPr lang="es-ES" dirty="0" smtClean="0"/>
              <a:t>10k → 1M </a:t>
            </a:r>
            <a:r>
              <a:rPr lang="es-ES" dirty="0" err="1" smtClean="0"/>
              <a:t>particles</a:t>
            </a:r>
            <a:endParaRPr lang="es-ES" dirty="0" smtClean="0"/>
          </a:p>
          <a:p>
            <a:pPr lvl="1"/>
            <a:r>
              <a:rPr lang="es-ES" dirty="0" smtClean="0"/>
              <a:t>I </a:t>
            </a:r>
            <a:r>
              <a:rPr lang="es-ES" dirty="0" err="1" smtClean="0"/>
              <a:t>want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, and I </a:t>
            </a:r>
            <a:r>
              <a:rPr lang="es-ES" dirty="0" err="1" smtClean="0"/>
              <a:t>want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now</a:t>
            </a:r>
            <a:endParaRPr lang="es-ES" dirty="0" smtClean="0"/>
          </a:p>
          <a:p>
            <a:r>
              <a:rPr lang="en-US" dirty="0" smtClean="0"/>
              <a:t>Resolution revolution</a:t>
            </a:r>
          </a:p>
          <a:p>
            <a:pPr lvl="1"/>
            <a:r>
              <a:rPr lang="en-US" dirty="0" smtClean="0"/>
              <a:t>DDD </a:t>
            </a:r>
            <a:r>
              <a:rPr lang="en-US" dirty="0"/>
              <a:t>Cameras → </a:t>
            </a:r>
            <a:r>
              <a:rPr lang="en-US" dirty="0" smtClean="0"/>
              <a:t>Methods</a:t>
            </a:r>
          </a:p>
          <a:p>
            <a:r>
              <a:rPr lang="en-US" dirty="0" smtClean="0"/>
              <a:t>Classical machine learning over deep learning</a:t>
            </a:r>
            <a:endParaRPr lang="en-US" dirty="0"/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472468" y="5428381"/>
            <a:ext cx="2520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7030A0"/>
                </a:solidFill>
              </a:rPr>
              <a:t>Global mínimum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7030A0"/>
                </a:solidFill>
              </a:rPr>
              <a:t>Bayesian</a:t>
            </a:r>
            <a:r>
              <a:rPr lang="es-ES" sz="1400" dirty="0">
                <a:solidFill>
                  <a:srgbClr val="7030A0"/>
                </a:solidFill>
              </a:rPr>
              <a:t> </a:t>
            </a:r>
            <a:r>
              <a:rPr lang="es-ES" sz="1400" dirty="0" err="1">
                <a:solidFill>
                  <a:srgbClr val="7030A0"/>
                </a:solidFill>
              </a:rPr>
              <a:t>approach</a:t>
            </a:r>
            <a:endParaRPr lang="es-ES" sz="1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7030A0"/>
                </a:solidFill>
              </a:rPr>
              <a:t>Variance</a:t>
            </a:r>
            <a:r>
              <a:rPr lang="es-ES" sz="1400" dirty="0">
                <a:solidFill>
                  <a:srgbClr val="7030A0"/>
                </a:solidFill>
              </a:rPr>
              <a:t> and </a:t>
            </a:r>
            <a:r>
              <a:rPr lang="es-ES" sz="1400" dirty="0" err="1">
                <a:solidFill>
                  <a:srgbClr val="7030A0"/>
                </a:solidFill>
              </a:rPr>
              <a:t>Covariance</a:t>
            </a:r>
            <a:endParaRPr lang="es-ES" sz="1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7030A0"/>
                </a:solidFill>
              </a:rPr>
              <a:t>Focused</a:t>
            </a:r>
            <a:r>
              <a:rPr lang="es-ES" sz="1400" dirty="0">
                <a:solidFill>
                  <a:srgbClr val="7030A0"/>
                </a:solidFill>
              </a:rPr>
              <a:t> </a:t>
            </a:r>
            <a:r>
              <a:rPr lang="es-ES" sz="1400" dirty="0" err="1">
                <a:solidFill>
                  <a:srgbClr val="7030A0"/>
                </a:solidFill>
              </a:rPr>
              <a:t>classification</a:t>
            </a:r>
            <a:endParaRPr lang="es-ES" sz="1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7030A0"/>
                </a:solidFill>
              </a:rPr>
              <a:t>Continuous</a:t>
            </a:r>
            <a:r>
              <a:rPr lang="es-ES" sz="1400" dirty="0">
                <a:solidFill>
                  <a:srgbClr val="7030A0"/>
                </a:solidFill>
              </a:rPr>
              <a:t> </a:t>
            </a:r>
            <a:r>
              <a:rPr lang="es-ES" sz="1400" dirty="0" err="1">
                <a:solidFill>
                  <a:srgbClr val="7030A0"/>
                </a:solidFill>
              </a:rPr>
              <a:t>heterogeneity</a:t>
            </a:r>
            <a:endParaRPr lang="es-ES" sz="1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7030A0"/>
                </a:solidFill>
              </a:rPr>
              <a:t>Stability</a:t>
            </a:r>
            <a:endParaRPr lang="es-ES" sz="1400" dirty="0">
              <a:solidFill>
                <a:srgbClr val="7030A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78864" y="5428380"/>
            <a:ext cx="23936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Accuracy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Constraints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Basis</a:t>
            </a:r>
            <a:r>
              <a:rPr lang="es-ES" sz="1400" dirty="0" smtClean="0">
                <a:solidFill>
                  <a:srgbClr val="7030A0"/>
                </a:solidFill>
              </a:rPr>
              <a:t> </a:t>
            </a:r>
            <a:r>
              <a:rPr lang="es-ES" sz="1400" dirty="0" err="1" smtClean="0">
                <a:solidFill>
                  <a:srgbClr val="7030A0"/>
                </a:solidFill>
              </a:rPr>
              <a:t>functions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Bayesian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Ewald</a:t>
            </a:r>
            <a:r>
              <a:rPr lang="es-ES" sz="1400" dirty="0" smtClean="0">
                <a:solidFill>
                  <a:srgbClr val="7030A0"/>
                </a:solidFill>
              </a:rPr>
              <a:t> </a:t>
            </a:r>
            <a:r>
              <a:rPr lang="es-ES" sz="1400" dirty="0" err="1" smtClean="0">
                <a:solidFill>
                  <a:srgbClr val="7030A0"/>
                </a:solidFill>
              </a:rPr>
              <a:t>sphere</a:t>
            </a:r>
            <a:r>
              <a:rPr lang="es-ES" sz="1400" dirty="0" smtClean="0">
                <a:solidFill>
                  <a:srgbClr val="7030A0"/>
                </a:solidFill>
              </a:rPr>
              <a:t> </a:t>
            </a:r>
            <a:r>
              <a:rPr lang="es-ES" sz="1400" dirty="0" err="1" smtClean="0">
                <a:solidFill>
                  <a:srgbClr val="7030A0"/>
                </a:solidFill>
              </a:rPr>
              <a:t>correction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Speed</a:t>
            </a:r>
            <a:endParaRPr lang="es-ES" sz="1400" dirty="0" smtClean="0">
              <a:solidFill>
                <a:srgbClr val="7030A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115876" y="5428381"/>
            <a:ext cx="1766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Attraction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rgbClr val="7030A0"/>
                </a:solidFill>
              </a:rPr>
              <a:t>Global </a:t>
            </a:r>
            <a:r>
              <a:rPr lang="es-ES" sz="1400" dirty="0" err="1" smtClean="0">
                <a:solidFill>
                  <a:srgbClr val="7030A0"/>
                </a:solidFill>
              </a:rPr>
              <a:t>minimum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Initial</a:t>
            </a:r>
            <a:r>
              <a:rPr lang="es-ES" sz="1400" dirty="0" smtClean="0">
                <a:solidFill>
                  <a:srgbClr val="7030A0"/>
                </a:solidFill>
              </a:rPr>
              <a:t> </a:t>
            </a:r>
            <a:r>
              <a:rPr lang="es-ES" sz="1400" dirty="0" err="1" smtClean="0">
                <a:solidFill>
                  <a:srgbClr val="7030A0"/>
                </a:solidFill>
              </a:rPr>
              <a:t>volume</a:t>
            </a:r>
            <a:endParaRPr lang="es-ES" sz="1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Speed</a:t>
            </a:r>
            <a:endParaRPr lang="es-ES" sz="1400" dirty="0" smtClean="0">
              <a:solidFill>
                <a:srgbClr val="7030A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17995" y="5428381"/>
            <a:ext cx="1797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Attraction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7030A0"/>
                </a:solidFill>
              </a:rPr>
              <a:t>Distance</a:t>
            </a:r>
            <a:r>
              <a:rPr lang="es-ES" sz="1400" dirty="0">
                <a:solidFill>
                  <a:srgbClr val="7030A0"/>
                </a:solidFill>
              </a:rPr>
              <a:t> </a:t>
            </a:r>
            <a:r>
              <a:rPr lang="es-ES" sz="1400" dirty="0" err="1">
                <a:solidFill>
                  <a:srgbClr val="7030A0"/>
                </a:solidFill>
              </a:rPr>
              <a:t>metrics</a:t>
            </a:r>
            <a:endParaRPr lang="es-ES" sz="1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Many</a:t>
            </a:r>
            <a:r>
              <a:rPr lang="es-ES" sz="1400" dirty="0" smtClean="0">
                <a:solidFill>
                  <a:srgbClr val="7030A0"/>
                </a:solidFill>
              </a:rPr>
              <a:t> </a:t>
            </a:r>
            <a:r>
              <a:rPr lang="es-ES" sz="1400" dirty="0" err="1" smtClean="0">
                <a:solidFill>
                  <a:srgbClr val="7030A0"/>
                </a:solidFill>
              </a:rPr>
              <a:t>classes</a:t>
            </a:r>
            <a:endParaRPr lang="es-ES" sz="1400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>
                <a:solidFill>
                  <a:srgbClr val="7030A0"/>
                </a:solidFill>
              </a:rPr>
              <a:t>Speed</a:t>
            </a:r>
            <a:endParaRPr lang="es-ES" sz="1400" dirty="0" smtClean="0">
              <a:solidFill>
                <a:srgbClr val="7030A0"/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737499"/>
              </p:ext>
            </p:extLst>
          </p:nvPr>
        </p:nvGraphicFramePr>
        <p:xfrm>
          <a:off x="395536" y="5057539"/>
          <a:ext cx="859721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551">
                  <a:extLst>
                    <a:ext uri="{9D8B030D-6E8A-4147-A177-3AD203B41FA5}">
                      <a16:colId xmlns:a16="http://schemas.microsoft.com/office/drawing/2014/main" val="368505663"/>
                    </a:ext>
                  </a:extLst>
                </a:gridCol>
                <a:gridCol w="1956994">
                  <a:extLst>
                    <a:ext uri="{9D8B030D-6E8A-4147-A177-3AD203B41FA5}">
                      <a16:colId xmlns:a16="http://schemas.microsoft.com/office/drawing/2014/main" val="3761888647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781064299"/>
                    </a:ext>
                  </a:extLst>
                </a:gridCol>
                <a:gridCol w="2476403">
                  <a:extLst>
                    <a:ext uri="{9D8B030D-6E8A-4147-A177-3AD203B41FA5}">
                      <a16:colId xmlns:a16="http://schemas.microsoft.com/office/drawing/2014/main" val="26317564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2D </a:t>
                      </a:r>
                      <a:r>
                        <a:rPr lang="es-ES" dirty="0" err="1" smtClean="0"/>
                        <a:t>Clustering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3D </a:t>
                      </a:r>
                      <a:r>
                        <a:rPr lang="es-ES" dirty="0" err="1" smtClean="0"/>
                        <a:t>Hom</a:t>
                      </a:r>
                      <a:r>
                        <a:rPr lang="es-ES" dirty="0" smtClean="0"/>
                        <a:t>.</a:t>
                      </a:r>
                      <a:r>
                        <a:rPr lang="es-ES" baseline="0" dirty="0" smtClean="0"/>
                        <a:t> Angular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3D </a:t>
                      </a:r>
                      <a:r>
                        <a:rPr lang="es-ES" dirty="0" err="1" smtClean="0"/>
                        <a:t>Recons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3D </a:t>
                      </a:r>
                      <a:r>
                        <a:rPr lang="es-ES" dirty="0" err="1" smtClean="0"/>
                        <a:t>Classification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955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4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CryoEM</a:t>
            </a:r>
            <a:endParaRPr lang="es-ES" dirty="0"/>
          </a:p>
        </p:txBody>
      </p:sp>
      <p:pic>
        <p:nvPicPr>
          <p:cNvPr id="4098" name="Picture 2" descr="Resultado de imagen de Cryo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6" y="1124744"/>
            <a:ext cx="8136904" cy="517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8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s-ES" dirty="0"/>
          </a:p>
        </p:txBody>
      </p:sp>
      <p:pic>
        <p:nvPicPr>
          <p:cNvPr id="2050" name="Picture 2" descr="http://biocomputingunit.es/wp-content/uploads/2018/12/foto_grupo_2018_small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21" y="1124744"/>
            <a:ext cx="6624736" cy="441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cs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77194"/>
            <a:ext cx="3361347" cy="50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european un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775219"/>
            <a:ext cx="957486" cy="71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de comunidad de mad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38" y="5760818"/>
            <a:ext cx="1385721" cy="7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picking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594" t="17948" r="60148" b="14981"/>
          <a:stretch/>
        </p:blipFill>
        <p:spPr>
          <a:xfrm>
            <a:off x="251520" y="1268760"/>
            <a:ext cx="4819465" cy="47525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51720" y="6150913"/>
            <a:ext cx="5688632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Abrishami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V.; Zaldívar-Peraza, A.; de la Rosa-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Trevín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M.; Vargas, J.; Otón, J.;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Y.; Carazo, J. M. &amp;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O. S.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2013, 29, 2460-2468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556792"/>
            <a:ext cx="2592288" cy="31739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10544" y="4737057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+SVM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73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picking</a:t>
            </a:r>
            <a:r>
              <a:rPr lang="es-ES" dirty="0" smtClean="0"/>
              <a:t> and </a:t>
            </a:r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pruning</a:t>
            </a:r>
            <a:endParaRPr lang="es-E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06921060"/>
              </p:ext>
            </p:extLst>
          </p:nvPr>
        </p:nvGraphicFramePr>
        <p:xfrm>
          <a:off x="0" y="2204864"/>
          <a:ext cx="4235693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4644008" y="1429070"/>
            <a:ext cx="4176464" cy="364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Abrishami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V.; Zaldívar-Peraza, A.; de la Rosa-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Trevín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M.; Vargas, J.; Otón, J.;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Shkolnisky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Y.; Carazo, J. M. &amp;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O. S.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29, 2460-2468 </a:t>
            </a:r>
            <a:endParaRPr lang="es-E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Hoang, T. V.;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X.; Schultz, P. &amp; Ritchie, D. W. BMC Structural Biology,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13,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Langlois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Pallesen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T.;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Ho, D.; Rubinstein, J. L. &amp; Frank, J. J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186,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Scheres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H. W. J.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189, 114-122 </a:t>
            </a:r>
            <a:endParaRPr lang="en-U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Huber, S. T.;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Kuhm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&amp;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Sachse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J.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Biology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202,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1-12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Heimowitz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&amp; Singer, A. J.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biology,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204 , 215-227 </a:t>
            </a:r>
            <a:endParaRPr lang="en-U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Al-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Azzawi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Ouadou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Tanner, J. J. &amp; Cheng, J. Genes,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10, 10.3390/genes10090666 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Al-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Azzawi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Ouadou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Tanner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J. &amp;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BMC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20, 326 </a:t>
            </a:r>
            <a:endParaRPr lang="es-E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Wang, W. L.;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Z.; Castillo-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Menendez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R.;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Sodroski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&amp; Mao, Y. BMC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20, 169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44008" y="5367957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Norousi, R.; Wickles, S.; Leidig, C.; Becker, T.; Schmid, V. J.; Beckmann, R. &amp; Tresch, A. J. Struct Biology, 2013, 182, 59-66 </a:t>
            </a:r>
            <a:endParaRPr lang="de-DE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Vargas, J.;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Abrishami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Marabini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R.; de la Rosa-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Trevín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M.;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Zaldivar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Carazo, J. M. &amp;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O. S. J.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2013, 183, 342-353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27984" y="114103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 smtClean="0">
                <a:solidFill>
                  <a:srgbClr val="7030A0"/>
                </a:solidFill>
              </a:rPr>
              <a:t>Picker</a:t>
            </a:r>
            <a:endParaRPr lang="es-ES" sz="1400" b="1" dirty="0">
              <a:solidFill>
                <a:srgbClr val="7030A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451717" y="5060180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 smtClean="0">
                <a:solidFill>
                  <a:srgbClr val="7030A0"/>
                </a:solidFill>
              </a:rPr>
              <a:t>Pruning</a:t>
            </a:r>
            <a:endParaRPr lang="es-ES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picking</a:t>
            </a:r>
            <a:r>
              <a:rPr lang="es-ES" dirty="0" smtClean="0"/>
              <a:t> and </a:t>
            </a:r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pruning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57439" y="3789040"/>
            <a:ext cx="7776864" cy="246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Wang, F., Gong, H., Liu, G., Li, M., Yan, C., Xia, T., ... &amp; Zeng, J.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Biology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195(3),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325-336.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Zhu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Y.,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Ouyang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Q., &amp; Mao, Y. (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BMC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18(1),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348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Azzawi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A;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Ouadou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Tanner, J.J.; Cheng, J.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Bioarxiv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10.1101/763839, </a:t>
            </a:r>
            <a:r>
              <a:rPr lang="es-E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Bepler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T.; Morin, A.; Rapp, M.;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J.; Shapiro, L.; Noble, A. J. &amp; Berger, B. Microscopy and Microanalysis,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25, 986-987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Masoumzadeh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&amp; Brubaker, M. Proc. 30th British Machine Vision Conference, </a:t>
            </a:r>
            <a:r>
              <a:rPr lang="en-U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Tegunov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 &amp; Cramer, P. Nature methods,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16, 1146-1152</a:t>
            </a:r>
            <a:endParaRPr lang="en-U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Wagner, T.; Merino, F.;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Stabrin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Moriya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T.; Antoni, C.;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Apelbaum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Hagel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Sitsel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Raisch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Prumbaum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D.; Quentin, D.;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Roderer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Tacke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Siebolds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B.; Schubert, E.;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Shaikh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R.;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Lill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Gatsogiannis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&amp;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Raunser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Communications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 , 218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Qian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Huang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Q.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in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endParaRPr lang="es-E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Zhang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J.; Wang, Z.;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Y.; Han, R.;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Liu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Z.;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Zhang, F.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BMC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20,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Resultado de imagen de deep learn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680520" cy="24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83568" y="6491743"/>
            <a:ext cx="7488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Sanchez-Garcia, R.; Segura, J.;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Maluenda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D.; Carazo, J. M. &amp;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Sorzano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IUCrJ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5,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854-865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2310" y="345839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 smtClean="0">
                <a:solidFill>
                  <a:srgbClr val="7030A0"/>
                </a:solidFill>
              </a:rPr>
              <a:t>Picker</a:t>
            </a:r>
            <a:endParaRPr lang="es-ES" sz="1400" b="1" dirty="0">
              <a:solidFill>
                <a:srgbClr val="7030A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7503" y="6165304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 smtClean="0">
                <a:solidFill>
                  <a:srgbClr val="7030A0"/>
                </a:solidFill>
              </a:rPr>
              <a:t>Pruning</a:t>
            </a:r>
            <a:endParaRPr lang="es-ES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picking</a:t>
            </a:r>
            <a:r>
              <a:rPr lang="es-ES" dirty="0" smtClean="0"/>
              <a:t> and </a:t>
            </a:r>
            <a:r>
              <a:rPr lang="es-ES" dirty="0" err="1" smtClean="0"/>
              <a:t>pruning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748064" y="2348880"/>
            <a:ext cx="25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7030A0"/>
                </a:solidFill>
              </a:rPr>
              <a:t>Is</a:t>
            </a:r>
            <a:r>
              <a:rPr lang="es-ES" dirty="0" smtClean="0">
                <a:solidFill>
                  <a:srgbClr val="7030A0"/>
                </a:solidFill>
              </a:rPr>
              <a:t> </a:t>
            </a:r>
            <a:r>
              <a:rPr lang="es-ES" dirty="0" err="1" smtClean="0">
                <a:solidFill>
                  <a:srgbClr val="7030A0"/>
                </a:solidFill>
              </a:rPr>
              <a:t>it</a:t>
            </a:r>
            <a:r>
              <a:rPr lang="es-ES" dirty="0" smtClean="0">
                <a:solidFill>
                  <a:srgbClr val="7030A0"/>
                </a:solidFill>
              </a:rPr>
              <a:t> a real </a:t>
            </a:r>
            <a:r>
              <a:rPr lang="es-ES" dirty="0" err="1" smtClean="0">
                <a:solidFill>
                  <a:srgbClr val="7030A0"/>
                </a:solidFill>
              </a:rPr>
              <a:t>need</a:t>
            </a:r>
            <a:r>
              <a:rPr lang="es-ES" dirty="0" smtClean="0">
                <a:solidFill>
                  <a:srgbClr val="7030A0"/>
                </a:solidFill>
              </a:rPr>
              <a:t> </a:t>
            </a:r>
            <a:r>
              <a:rPr lang="es-ES" dirty="0" err="1" smtClean="0">
                <a:solidFill>
                  <a:srgbClr val="7030A0"/>
                </a:solidFill>
              </a:rPr>
              <a:t>or</a:t>
            </a:r>
            <a:endParaRPr lang="es-ES" dirty="0" smtClean="0">
              <a:solidFill>
                <a:srgbClr val="7030A0"/>
              </a:solidFill>
            </a:endParaRPr>
          </a:p>
          <a:p>
            <a:r>
              <a:rPr lang="es-ES" dirty="0" err="1" smtClean="0">
                <a:solidFill>
                  <a:srgbClr val="7030A0"/>
                </a:solidFill>
              </a:rPr>
              <a:t>just</a:t>
            </a:r>
            <a:r>
              <a:rPr lang="es-ES" dirty="0" smtClean="0">
                <a:solidFill>
                  <a:srgbClr val="7030A0"/>
                </a:solidFill>
              </a:rPr>
              <a:t> </a:t>
            </a:r>
            <a:r>
              <a:rPr lang="es-ES" dirty="0" err="1" smtClean="0">
                <a:solidFill>
                  <a:srgbClr val="7030A0"/>
                </a:solidFill>
              </a:rPr>
              <a:t>because</a:t>
            </a:r>
            <a:r>
              <a:rPr lang="es-ES" dirty="0" smtClean="0">
                <a:solidFill>
                  <a:srgbClr val="7030A0"/>
                </a:solidFill>
              </a:rPr>
              <a:t> </a:t>
            </a:r>
            <a:r>
              <a:rPr lang="es-ES" dirty="0" err="1" smtClean="0">
                <a:solidFill>
                  <a:srgbClr val="7030A0"/>
                </a:solidFill>
              </a:rPr>
              <a:t>we</a:t>
            </a:r>
            <a:r>
              <a:rPr lang="es-ES" dirty="0" smtClean="0">
                <a:solidFill>
                  <a:srgbClr val="7030A0"/>
                </a:solidFill>
              </a:rPr>
              <a:t> can?</a:t>
            </a:r>
            <a:endParaRPr lang="es-ES" dirty="0">
              <a:solidFill>
                <a:srgbClr val="7030A0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144211"/>
              </p:ext>
            </p:extLst>
          </p:nvPr>
        </p:nvGraphicFramePr>
        <p:xfrm>
          <a:off x="899592" y="1412776"/>
          <a:ext cx="734481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77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Micrograph</a:t>
            </a:r>
            <a:r>
              <a:rPr lang="es-ES" dirty="0" smtClean="0"/>
              <a:t> </a:t>
            </a:r>
            <a:r>
              <a:rPr lang="es-ES" dirty="0" err="1" smtClean="0"/>
              <a:t>denoising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78" y="1052736"/>
            <a:ext cx="7459609" cy="489654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19672" y="6087194"/>
            <a:ext cx="597666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Ouyang, J.; Liang, Z.; Chen, C.; Fu, Z.; Zhang, Y. &amp; Liu, H. BMC structural biology,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18, 18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Micrograph</a:t>
            </a:r>
            <a:r>
              <a:rPr lang="es-ES" dirty="0" smtClean="0"/>
              <a:t> </a:t>
            </a:r>
            <a:r>
              <a:rPr lang="es-ES" dirty="0" err="1" smtClean="0"/>
              <a:t>Cleaner</a:t>
            </a:r>
            <a:endParaRPr lang="es-ES" dirty="0"/>
          </a:p>
        </p:txBody>
      </p:sp>
      <p:pic>
        <p:nvPicPr>
          <p:cNvPr id="4" name="Image1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11560" y="1052736"/>
            <a:ext cx="5328592" cy="561662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961218" y="5720996"/>
            <a:ext cx="304242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R. Sánchez-García, J. Segura, D. </a:t>
            </a:r>
            <a:r>
              <a:rPr lang="es-ES" sz="1100" dirty="0" err="1"/>
              <a:t>Maluenda</a:t>
            </a:r>
            <a:r>
              <a:rPr lang="es-ES" sz="1100" dirty="0"/>
              <a:t>, C.O.S. </a:t>
            </a:r>
            <a:r>
              <a:rPr lang="es-ES" sz="1100" dirty="0" err="1"/>
              <a:t>Sorzano</a:t>
            </a:r>
            <a:r>
              <a:rPr lang="es-ES" sz="1100" dirty="0"/>
              <a:t>, J.M. Carazo. </a:t>
            </a:r>
            <a:r>
              <a:rPr lang="es-ES" sz="1100" dirty="0" err="1" smtClean="0"/>
              <a:t>Contamination</a:t>
            </a:r>
            <a:r>
              <a:rPr lang="es-ES" sz="1100" dirty="0" smtClean="0"/>
              <a:t> </a:t>
            </a:r>
            <a:r>
              <a:rPr lang="es-ES" sz="1100" dirty="0" err="1" smtClean="0"/>
              <a:t>Cleaner</a:t>
            </a:r>
            <a:r>
              <a:rPr lang="es-ES" sz="1100" dirty="0"/>
              <a:t>: a </a:t>
            </a:r>
            <a:r>
              <a:rPr lang="es-ES" sz="1100" dirty="0" err="1"/>
              <a:t>python</a:t>
            </a:r>
            <a:r>
              <a:rPr lang="es-ES" sz="1100" dirty="0"/>
              <a:t> </a:t>
            </a:r>
            <a:r>
              <a:rPr lang="es-ES" sz="1100" dirty="0" err="1"/>
              <a:t>package</a:t>
            </a:r>
            <a:r>
              <a:rPr lang="es-ES" sz="1100" dirty="0"/>
              <a:t> </a:t>
            </a:r>
            <a:r>
              <a:rPr lang="es-ES" sz="1100" dirty="0" err="1"/>
              <a:t>for</a:t>
            </a:r>
            <a:r>
              <a:rPr lang="es-ES" sz="1100" dirty="0"/>
              <a:t> </a:t>
            </a:r>
            <a:r>
              <a:rPr lang="es-ES" sz="1100" dirty="0" err="1"/>
              <a:t>cryo</a:t>
            </a:r>
            <a:r>
              <a:rPr lang="es-ES" sz="1100" dirty="0"/>
              <a:t>-EM </a:t>
            </a:r>
            <a:r>
              <a:rPr lang="es-ES" sz="1100" dirty="0" err="1"/>
              <a:t>micrograph</a:t>
            </a:r>
            <a:r>
              <a:rPr lang="es-ES" sz="1100" dirty="0"/>
              <a:t> </a:t>
            </a:r>
            <a:r>
              <a:rPr lang="es-ES" sz="1100" dirty="0" err="1"/>
              <a:t>segmentation</a:t>
            </a:r>
            <a:r>
              <a:rPr lang="es-ES" sz="1100" dirty="0"/>
              <a:t> </a:t>
            </a:r>
            <a:r>
              <a:rPr lang="es-ES" sz="1100" dirty="0" err="1"/>
              <a:t>using</a:t>
            </a:r>
            <a:r>
              <a:rPr lang="es-ES" sz="1100" dirty="0"/>
              <a:t> </a:t>
            </a:r>
            <a:r>
              <a:rPr lang="es-ES" sz="1100" dirty="0" err="1"/>
              <a:t>deep</a:t>
            </a:r>
            <a:r>
              <a:rPr lang="es-ES" sz="1100" dirty="0"/>
              <a:t> </a:t>
            </a:r>
            <a:r>
              <a:rPr lang="es-ES" sz="1100" dirty="0" err="1"/>
              <a:t>learning</a:t>
            </a:r>
            <a:r>
              <a:rPr lang="es-ES" sz="1100" dirty="0"/>
              <a:t>. (</a:t>
            </a:r>
            <a:r>
              <a:rPr lang="es-ES" sz="1100" dirty="0" err="1"/>
              <a:t>submitted</a:t>
            </a:r>
            <a:r>
              <a:rPr lang="es-E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57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2D </a:t>
            </a:r>
            <a:r>
              <a:rPr lang="es-ES" dirty="0" err="1" smtClean="0"/>
              <a:t>Classification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556792"/>
            <a:ext cx="5263201" cy="432963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04216" y="6304083"/>
            <a:ext cx="3870176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Wu, J.; Ma, Y.-B.; Congdon, C.; Brett, B.; Chen, S.; Xu, Y.; Ouyang, Q. &amp; Mao, Y.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one, 2017, 12 , e0182130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3859</TotalTime>
  <Words>3879</Words>
  <Application>Microsoft Office PowerPoint</Application>
  <PresentationFormat>Presentación en pantalla (4:3)</PresentationFormat>
  <Paragraphs>318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Noto Sans CJK SC Regular</vt:lpstr>
      <vt:lpstr>Times New Roman</vt:lpstr>
      <vt:lpstr>Wingdings</vt:lpstr>
      <vt:lpstr>Office Theme</vt:lpstr>
      <vt:lpstr>1_Office Theme</vt:lpstr>
      <vt:lpstr>Machine Learning in CryoEM (in the last 10 years)</vt:lpstr>
      <vt:lpstr>CryoEM</vt:lpstr>
      <vt:lpstr>Particle picking</vt:lpstr>
      <vt:lpstr>Particle picking and particle pruning</vt:lpstr>
      <vt:lpstr>Particle picking and particle pruning</vt:lpstr>
      <vt:lpstr>Particle picking and pruning</vt:lpstr>
      <vt:lpstr>Micrograph denoising</vt:lpstr>
      <vt:lpstr>Micrograph Cleaner</vt:lpstr>
      <vt:lpstr>2D Classification</vt:lpstr>
      <vt:lpstr>2D Classification</vt:lpstr>
      <vt:lpstr>Homogeneous angular assignment</vt:lpstr>
      <vt:lpstr>Homogeneous angular assignment</vt:lpstr>
      <vt:lpstr>Deep denoising</vt:lpstr>
      <vt:lpstr>Homogeneous 3D reconstruction</vt:lpstr>
      <vt:lpstr>3D Classification</vt:lpstr>
      <vt:lpstr>3D Classification</vt:lpstr>
      <vt:lpstr>DeepRes</vt:lpstr>
      <vt:lpstr>Conclusions</vt:lpstr>
      <vt:lpstr>Conclusions</vt:lpstr>
      <vt:lpstr>Thanks</vt:lpstr>
    </vt:vector>
  </TitlesOfParts>
  <Company>CNB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adrian</dc:creator>
  <cp:lastModifiedBy>coss</cp:lastModifiedBy>
  <cp:revision>387</cp:revision>
  <dcterms:created xsi:type="dcterms:W3CDTF">2011-02-02T13:34:26Z</dcterms:created>
  <dcterms:modified xsi:type="dcterms:W3CDTF">2019-11-09T23:18:13Z</dcterms:modified>
</cp:coreProperties>
</file>