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 id="2147483676" r:id="rId5"/>
  </p:sldMasterIdLst>
  <p:notesMasterIdLst>
    <p:notesMasterId r:id="rId48"/>
  </p:notesMasterIdLst>
  <p:handoutMasterIdLst>
    <p:handoutMasterId r:id="rId49"/>
  </p:handoutMasterIdLst>
  <p:sldIdLst>
    <p:sldId id="317" r:id="rId6"/>
    <p:sldId id="743" r:id="rId7"/>
    <p:sldId id="756" r:id="rId8"/>
    <p:sldId id="721" r:id="rId9"/>
    <p:sldId id="693" r:id="rId10"/>
    <p:sldId id="694" r:id="rId11"/>
    <p:sldId id="695" r:id="rId12"/>
    <p:sldId id="696" r:id="rId13"/>
    <p:sldId id="755" r:id="rId14"/>
    <p:sldId id="763" r:id="rId15"/>
    <p:sldId id="757" r:id="rId16"/>
    <p:sldId id="751" r:id="rId17"/>
    <p:sldId id="752" r:id="rId18"/>
    <p:sldId id="754" r:id="rId19"/>
    <p:sldId id="761" r:id="rId20"/>
    <p:sldId id="661" r:id="rId21"/>
    <p:sldId id="758" r:id="rId22"/>
    <p:sldId id="740" r:id="rId23"/>
    <p:sldId id="715" r:id="rId24"/>
    <p:sldId id="716" r:id="rId25"/>
    <p:sldId id="718" r:id="rId26"/>
    <p:sldId id="720" r:id="rId27"/>
    <p:sldId id="710" r:id="rId28"/>
    <p:sldId id="762" r:id="rId29"/>
    <p:sldId id="697" r:id="rId30"/>
    <p:sldId id="668" r:id="rId31"/>
    <p:sldId id="639" r:id="rId32"/>
    <p:sldId id="691" r:id="rId33"/>
    <p:sldId id="670" r:id="rId34"/>
    <p:sldId id="738" r:id="rId35"/>
    <p:sldId id="737" r:id="rId36"/>
    <p:sldId id="741" r:id="rId37"/>
    <p:sldId id="760" r:id="rId38"/>
    <p:sldId id="666" r:id="rId39"/>
    <p:sldId id="686" r:id="rId40"/>
    <p:sldId id="730" r:id="rId41"/>
    <p:sldId id="732" r:id="rId42"/>
    <p:sldId id="739" r:id="rId43"/>
    <p:sldId id="662" r:id="rId44"/>
    <p:sldId id="663" r:id="rId45"/>
    <p:sldId id="664" r:id="rId46"/>
    <p:sldId id="727" r:id="rId47"/>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Montanez" initials="PM"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E15E"/>
    <a:srgbClr val="56F967"/>
    <a:srgbClr val="359FFF"/>
    <a:srgbClr val="49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793" autoAdjust="0"/>
  </p:normalViewPr>
  <p:slideViewPr>
    <p:cSldViewPr>
      <p:cViewPr>
        <p:scale>
          <a:sx n="79" d="100"/>
          <a:sy n="79" d="100"/>
        </p:scale>
        <p:origin x="-1224" y="-144"/>
      </p:cViewPr>
      <p:guideLst>
        <p:guide orient="horz" pos="2160"/>
        <p:guide pos="2880"/>
      </p:guideLst>
    </p:cSldViewPr>
  </p:slideViewPr>
  <p:notesTextViewPr>
    <p:cViewPr>
      <p:scale>
        <a:sx n="1" d="1"/>
        <a:sy n="1" d="1"/>
      </p:scale>
      <p:origin x="0" y="0"/>
    </p:cViewPr>
  </p:notesTextViewPr>
  <p:sorterViewPr>
    <p:cViewPr>
      <p:scale>
        <a:sx n="141" d="100"/>
        <a:sy n="141" d="100"/>
      </p:scale>
      <p:origin x="0" y="65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135495-F173-444C-A30B-68E0E9A9826C}" type="datetimeFigureOut">
              <a:rPr lang="en-US" smtClean="0"/>
              <a:t>11/12/19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99C5E3-9689-C246-AE26-8E43B1C8A0EF}" type="slidenum">
              <a:rPr lang="en-US" smtClean="0"/>
              <a:t>‹#›</a:t>
            </a:fld>
            <a:endParaRPr lang="en-US"/>
          </a:p>
        </p:txBody>
      </p:sp>
    </p:spTree>
    <p:extLst>
      <p:ext uri="{BB962C8B-B14F-4D97-AF65-F5344CB8AC3E}">
        <p14:creationId xmlns:p14="http://schemas.microsoft.com/office/powerpoint/2010/main" val="26238706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597FBA-F169-46B9-B871-B5F97C6E2014}" type="datetimeFigureOut">
              <a:rPr lang="en-US" smtClean="0"/>
              <a:t>11/12/19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07383-C112-437D-A52A-F472BCEF03FF}" type="slidenum">
              <a:rPr lang="en-US" smtClean="0"/>
              <a:t>‹#›</a:t>
            </a:fld>
            <a:endParaRPr lang="en-US"/>
          </a:p>
        </p:txBody>
      </p:sp>
    </p:spTree>
    <p:extLst>
      <p:ext uri="{BB962C8B-B14F-4D97-AF65-F5344CB8AC3E}">
        <p14:creationId xmlns:p14="http://schemas.microsoft.com/office/powerpoint/2010/main" val="1337687127"/>
      </p:ext>
    </p:extLst>
  </p:cSld>
  <p:clrMap bg1="lt1" tx1="dk1" bg2="lt2" tx2="dk2" accent1="accent1" accent2="accent2" accent3="accent3" accent4="accent4" accent5="accent5" accent6="accent6" hlink="hlink" folHlink="folHlink"/>
  <p:hf hdr="0" ftr="0" dt="0"/>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11</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Genesis</a:t>
            </a:r>
            <a:r>
              <a:rPr lang="en-US" baseline="0" dirty="0" smtClean="0"/>
              <a:t> simulations provide users very accurate prediction of X-ray pulses for preparing for shifts and testing analysis methods.  However, each simulation takes ~1000s of CPU-seconds.  For users who require large numbers of examples, </a:t>
            </a:r>
            <a:r>
              <a:rPr lang="en-US" baseline="0" dirty="0" err="1" smtClean="0"/>
              <a:t>e.g.crystallography</a:t>
            </a:r>
            <a:r>
              <a:rPr lang="en-US" baseline="0" dirty="0" smtClean="0"/>
              <a:t> or statistical methods like ghost imaging, Genesis is too slow.  </a:t>
            </a:r>
          </a:p>
          <a:p>
            <a:endParaRPr lang="en-US" baseline="0" dirty="0" smtClean="0"/>
          </a:p>
          <a:p>
            <a:r>
              <a:rPr lang="en-US" baseline="0" dirty="0" smtClean="0"/>
              <a:t>Generative adversarial networks (GANs) use two networks: the “discriminator” tries to identify if an example is real (i.e. Genesis), or fake (i.e. the “generator”).  The generator tries to fool the discriminator.  As the two networks fight, the generator makes more and more realistic examples.  Images at right show a generated fake XTCAV image (upper right) and the associated X-ray profile (lower right, green).  The blue curve is what the old XTCAV algorithm would have estimated from the fake example, showing that the generated example is reasonable.</a:t>
            </a:r>
            <a:endParaRPr lang="en-US" dirty="0"/>
          </a:p>
        </p:txBody>
      </p:sp>
      <p:sp>
        <p:nvSpPr>
          <p:cNvPr id="4" name="Slide Number Placeholder 3"/>
          <p:cNvSpPr>
            <a:spLocks noGrp="1"/>
          </p:cNvSpPr>
          <p:nvPr>
            <p:ph type="sldNum" sz="quarter" idx="10"/>
          </p:nvPr>
        </p:nvSpPr>
        <p:spPr/>
        <p:txBody>
          <a:bodyPr/>
          <a:lstStyle/>
          <a:p>
            <a:fld id="{B3607383-C112-437D-A52A-F472BCEF03FF}" type="slidenum">
              <a:rPr lang="en-US" smtClean="0"/>
              <a:t>14</a:t>
            </a:fld>
            <a:endParaRPr lang="en-US"/>
          </a:p>
        </p:txBody>
      </p:sp>
    </p:spTree>
    <p:extLst>
      <p:ext uri="{BB962C8B-B14F-4D97-AF65-F5344CB8AC3E}">
        <p14:creationId xmlns:p14="http://schemas.microsoft.com/office/powerpoint/2010/main" val="419054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Genesis</a:t>
            </a:r>
            <a:r>
              <a:rPr lang="en-US" baseline="0" dirty="0" smtClean="0"/>
              <a:t> simulations provide users very accurate prediction of X-ray pulses for preparing for shifts and testing analysis methods.  However, each simulation takes ~1000s of CPU-seconds.  For users who require large numbers of examples, </a:t>
            </a:r>
            <a:r>
              <a:rPr lang="en-US" baseline="0" dirty="0" err="1" smtClean="0"/>
              <a:t>e.g.crystallography</a:t>
            </a:r>
            <a:r>
              <a:rPr lang="en-US" baseline="0" dirty="0" smtClean="0"/>
              <a:t> or statistical methods like ghost imaging, Genesis is too slow.  </a:t>
            </a:r>
          </a:p>
          <a:p>
            <a:endParaRPr lang="en-US" baseline="0" dirty="0" smtClean="0"/>
          </a:p>
          <a:p>
            <a:r>
              <a:rPr lang="en-US" baseline="0" dirty="0" smtClean="0"/>
              <a:t>Generative adversarial networks (GANs) use two networks: the “discriminator” tries to identify if an example is real (i.e. Genesis), or fake (i.e. the “generator”).  The generator tries to fool the discriminator.  As the two networks fight, the generator makes more and more realistic examples.  Images at right show a generated fake XTCAV image (upper right) and the associated X-ray profile (lower right, green).  The blue curve is what the old XTCAV algorithm would have estimated from the fake example, showing that the generated example is reasonable.</a:t>
            </a:r>
            <a:endParaRPr lang="en-US" dirty="0"/>
          </a:p>
        </p:txBody>
      </p:sp>
      <p:sp>
        <p:nvSpPr>
          <p:cNvPr id="4" name="Slide Number Placeholder 3"/>
          <p:cNvSpPr>
            <a:spLocks noGrp="1"/>
          </p:cNvSpPr>
          <p:nvPr>
            <p:ph type="sldNum" sz="quarter" idx="10"/>
          </p:nvPr>
        </p:nvSpPr>
        <p:spPr/>
        <p:txBody>
          <a:bodyPr/>
          <a:lstStyle/>
          <a:p>
            <a:fld id="{B3607383-C112-437D-A52A-F472BCEF03FF}" type="slidenum">
              <a:rPr lang="en-US" smtClean="0"/>
              <a:t>16</a:t>
            </a:fld>
            <a:endParaRPr lang="en-US"/>
          </a:p>
        </p:txBody>
      </p:sp>
    </p:spTree>
    <p:extLst>
      <p:ext uri="{BB962C8B-B14F-4D97-AF65-F5344CB8AC3E}">
        <p14:creationId xmlns:p14="http://schemas.microsoft.com/office/powerpoint/2010/main" val="4190543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25</a:t>
            </a:fld>
            <a:endParaRPr lang="en-US" dirty="0"/>
          </a:p>
        </p:txBody>
      </p:sp>
    </p:spTree>
    <p:extLst>
      <p:ext uri="{BB962C8B-B14F-4D97-AF65-F5344CB8AC3E}">
        <p14:creationId xmlns:p14="http://schemas.microsoft.com/office/powerpoint/2010/main" val="3199468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32</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Genesis</a:t>
            </a:r>
            <a:r>
              <a:rPr lang="en-US" baseline="0" dirty="0" smtClean="0"/>
              <a:t> simulations provide users very accurate prediction of X-ray pulses for preparing for shifts and testing analysis methods.  However, each simulation takes ~1000s of CPU-seconds.  For users who require large numbers of examples, </a:t>
            </a:r>
            <a:r>
              <a:rPr lang="en-US" baseline="0" dirty="0" err="1" smtClean="0"/>
              <a:t>e.g.crystallography</a:t>
            </a:r>
            <a:r>
              <a:rPr lang="en-US" baseline="0" dirty="0" smtClean="0"/>
              <a:t> or statistical methods like ghost imaging, Genesis is too slow.  </a:t>
            </a:r>
          </a:p>
          <a:p>
            <a:endParaRPr lang="en-US" baseline="0" dirty="0" smtClean="0"/>
          </a:p>
          <a:p>
            <a:r>
              <a:rPr lang="en-US" baseline="0" dirty="0" smtClean="0"/>
              <a:t>Generative adversarial networks (GANs) use two networks: the “discriminator” tries to identify if an example is real (i.e. Genesis), or fake (i.e. the “generator”).  The generator tries to fool the discriminator.  As the two networks fight, the generator makes more and more realistic examples.  Images at right show a generated fake XTCAV image (upper right) and the associated X-ray profile (lower right, green).  The blue curve is what the old XTCAV algorithm would have estimated from the fake example, showing that the generated example is reasonable.</a:t>
            </a:r>
            <a:endParaRPr lang="en-US" dirty="0"/>
          </a:p>
        </p:txBody>
      </p:sp>
      <p:sp>
        <p:nvSpPr>
          <p:cNvPr id="4" name="Slide Number Placeholder 3"/>
          <p:cNvSpPr>
            <a:spLocks noGrp="1"/>
          </p:cNvSpPr>
          <p:nvPr>
            <p:ph type="sldNum" sz="quarter" idx="10"/>
          </p:nvPr>
        </p:nvSpPr>
        <p:spPr/>
        <p:txBody>
          <a:bodyPr/>
          <a:lstStyle/>
          <a:p>
            <a:fld id="{B3607383-C112-437D-A52A-F472BCEF03FF}" type="slidenum">
              <a:rPr lang="en-US" smtClean="0"/>
              <a:t>35</a:t>
            </a:fld>
            <a:endParaRPr lang="en-US"/>
          </a:p>
        </p:txBody>
      </p:sp>
    </p:spTree>
    <p:extLst>
      <p:ext uri="{BB962C8B-B14F-4D97-AF65-F5344CB8AC3E}">
        <p14:creationId xmlns:p14="http://schemas.microsoft.com/office/powerpoint/2010/main" val="4190543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39</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40</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41</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42</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1"/>
              </a:solidFill>
            </a:endParaRP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4</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5</a:t>
            </a:fld>
            <a:endParaRPr lang="en-US" dirty="0"/>
          </a:p>
        </p:txBody>
      </p:sp>
    </p:spTree>
    <p:extLst>
      <p:ext uri="{BB962C8B-B14F-4D97-AF65-F5344CB8AC3E}">
        <p14:creationId xmlns:p14="http://schemas.microsoft.com/office/powerpoint/2010/main" val="3199468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6</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7</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8</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9</a:t>
            </a:fld>
            <a:endParaRPr lang="en-US" dirty="0"/>
          </a:p>
        </p:txBody>
      </p:sp>
    </p:spTree>
    <p:extLst>
      <p:ext uri="{BB962C8B-B14F-4D97-AF65-F5344CB8AC3E}">
        <p14:creationId xmlns:p14="http://schemas.microsoft.com/office/powerpoint/2010/main" val="1366752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E9BC4E5-2BC1-4F43-85DD-A1B8F74CB7EB}" type="slidenum">
              <a:rPr lang="en-US" smtClean="0"/>
              <a:pPr/>
              <a:t>10</a:t>
            </a:fld>
            <a:endParaRPr lang="en-US" dirty="0"/>
          </a:p>
        </p:txBody>
      </p:sp>
    </p:spTree>
    <p:extLst>
      <p:ext uri="{BB962C8B-B14F-4D97-AF65-F5344CB8AC3E}">
        <p14:creationId xmlns:p14="http://schemas.microsoft.com/office/powerpoint/2010/main" val="1366752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16" name="Rectangle 15"/>
          <p:cNvSpPr/>
          <p:nvPr/>
        </p:nvSpPr>
        <p:spPr>
          <a:xfrm>
            <a:off x="0" y="0"/>
            <a:ext cx="9144000" cy="58338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a:endParaRPr lang="en-CA"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 y="0"/>
            <a:ext cx="9158400" cy="68688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435" y="6196868"/>
            <a:ext cx="2275566" cy="66113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58338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40196"/>
            <a:ext cx="1973584" cy="717805"/>
          </a:xfrm>
          <a:prstGeom prst="rect">
            <a:avLst/>
          </a:prstGeom>
        </p:spPr>
      </p:pic>
      <p:sp>
        <p:nvSpPr>
          <p:cNvPr id="2" name="Title 1"/>
          <p:cNvSpPr>
            <a:spLocks noGrp="1"/>
          </p:cNvSpPr>
          <p:nvPr>
            <p:ph type="ctrTitle"/>
          </p:nvPr>
        </p:nvSpPr>
        <p:spPr>
          <a:xfrm>
            <a:off x="557214" y="536575"/>
            <a:ext cx="8008937" cy="2246313"/>
          </a:xfrm>
        </p:spPr>
        <p:txBody>
          <a:bodyPr anchor="b" anchorCtr="0">
            <a:noAutofit/>
          </a:bodyPr>
          <a:lstStyle>
            <a:lvl1pPr>
              <a:defRPr sz="4300" b="1">
                <a:solidFill>
                  <a:schemeClr val="bg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4" y="3646170"/>
            <a:ext cx="7989887" cy="2187702"/>
          </a:xfrm>
        </p:spPr>
        <p:txBody>
          <a:bodyPr>
            <a:noAutofit/>
          </a:bodyPr>
          <a:lstStyle>
            <a:lvl1pPr marL="0" indent="0" algn="l">
              <a:lnSpc>
                <a:spcPct val="110000"/>
              </a:lnSpc>
              <a:buNone/>
              <a:defRPr sz="1600" b="0">
                <a:solidFill>
                  <a:schemeClr val="bg1"/>
                </a:solidFill>
                <a:latin typeface="Arial" pitchFamily="34" charset="0"/>
                <a:cs typeface="Arial" pitchFamily="34" charset="0"/>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4" y="2755012"/>
            <a:ext cx="8008937" cy="635889"/>
          </a:xfrm>
        </p:spPr>
        <p:txBody>
          <a:bodyPr>
            <a:noAutofit/>
          </a:bodyPr>
          <a:lstStyle>
            <a:lvl1pPr>
              <a:lnSpc>
                <a:spcPct val="100000"/>
              </a:lnSpc>
              <a:defRPr sz="4200" b="0">
                <a:solidFill>
                  <a:schemeClr val="bg1"/>
                </a:solidFill>
                <a:latin typeface="Arial" pitchFamily="34" charset="0"/>
                <a:cs typeface="Arial" pitchFamily="34" charset="0"/>
              </a:defRPr>
            </a:lvl1pPr>
          </a:lstStyle>
          <a:p>
            <a:pPr lvl="0"/>
            <a:r>
              <a:rPr lang="en-CA" dirty="0" smtClean="0"/>
              <a:t>Click to edit Master subtitle style</a:t>
            </a:r>
          </a:p>
        </p:txBody>
      </p:sp>
    </p:spTree>
    <p:extLst>
      <p:ext uri="{BB962C8B-B14F-4D97-AF65-F5344CB8AC3E}">
        <p14:creationId xmlns:p14="http://schemas.microsoft.com/office/powerpoint/2010/main" val="109875187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spcBef>
                <a:spcPts val="0"/>
              </a:spcBef>
              <a:buClr>
                <a:srgbClr val="981E32"/>
              </a:buClr>
              <a:defRPr sz="2200"/>
            </a:lvl2pPr>
            <a:lvl3pPr>
              <a:buClr>
                <a:srgbClr val="981E32"/>
              </a:buClr>
              <a:defRPr/>
            </a:lvl3pPr>
            <a:lvl4pPr>
              <a:buClr>
                <a:srgbClr val="981E32"/>
              </a:buClr>
              <a:defRPr sz="1800"/>
            </a:lvl4pPr>
            <a:lvl5pPr>
              <a:buClr>
                <a:srgbClr val="981E32"/>
              </a:buCl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350323793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 line headlin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1"/>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1"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266964617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Chart on right">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125272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 y="934934"/>
            <a:ext cx="8685251" cy="202691"/>
          </a:xfrm>
          <a:prstGeom prst="rect">
            <a:avLst/>
          </a:prstGeom>
        </p:spPr>
      </p:pic>
      <p:sp>
        <p:nvSpPr>
          <p:cNvPr id="8" name="Slide Number Placeholder 7"/>
          <p:cNvSpPr>
            <a:spLocks noGrp="1"/>
          </p:cNvSpPr>
          <p:nvPr>
            <p:ph type="sldNum" sz="quarter" idx="11"/>
          </p:nvPr>
        </p:nvSpPr>
        <p:spPr/>
        <p:txBody>
          <a:bodyPr/>
          <a:lstStyle/>
          <a:p>
            <a:fld id="{487572F4-7224-4932-BF20-76C77E1DD30A}" type="slidenum">
              <a:rPr lang="en-US" smtClean="0"/>
              <a:t>‹#›</a:t>
            </a:fld>
            <a:endParaRPr lang="en-US"/>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Tree>
    <p:extLst>
      <p:ext uri="{BB962C8B-B14F-4D97-AF65-F5344CB8AC3E}">
        <p14:creationId xmlns:p14="http://schemas.microsoft.com/office/powerpoint/2010/main" val="59547248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9144000" cy="6858000"/>
          </a:xfrm>
        </p:spPr>
        <p:txBody>
          <a:bodyPr lIns="431956"/>
          <a:lstStyle>
            <a:lvl1pPr>
              <a:defRPr b="1" baseline="0">
                <a:solidFill>
                  <a:srgbClr val="FF0000"/>
                </a:solidFill>
              </a:defRPr>
            </a:lvl1pPr>
          </a:lstStyle>
          <a:p>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
            </a:r>
            <a:br>
              <a:rPr lang="en-CA" dirty="0" smtClean="0"/>
            </a:br>
            <a:r>
              <a:rPr lang="en-CA" dirty="0" smtClean="0"/>
              <a:t>***INSTRUCTIONS ON HOW TO APPLY IMAGE MASKING TO SLIDE LAYOUT***</a:t>
            </a:r>
            <a:br>
              <a:rPr lang="en-CA" dirty="0" smtClean="0"/>
            </a:br>
            <a:r>
              <a:rPr lang="en-CA" dirty="0" smtClean="0"/>
              <a:t>STEP 1: Click icon to insert image</a:t>
            </a:r>
            <a:br>
              <a:rPr lang="en-CA" dirty="0" smtClean="0"/>
            </a:br>
            <a:r>
              <a:rPr lang="en-CA" dirty="0" smtClean="0"/>
              <a:t>STEP 2: Once image is inserted, right-click image, and choose ‘Send to Back’</a:t>
            </a:r>
          </a:p>
        </p:txBody>
      </p:sp>
      <p:sp>
        <p:nvSpPr>
          <p:cNvPr id="4" name="Title 3"/>
          <p:cNvSpPr>
            <a:spLocks noGrp="1"/>
          </p:cNvSpPr>
          <p:nvPr>
            <p:ph type="title"/>
          </p:nvPr>
        </p:nvSpPr>
        <p:spPr/>
        <p:txBody>
          <a:bodyPr/>
          <a:lstStyle/>
          <a:p>
            <a:r>
              <a:rPr lang="en-US" smtClean="0"/>
              <a:t>Click to edit Master title style</a:t>
            </a:r>
            <a:endParaRPr lang="en-CA" dirty="0"/>
          </a:p>
        </p:txBody>
      </p:sp>
    </p:spTree>
    <p:extLst>
      <p:ext uri="{BB962C8B-B14F-4D97-AF65-F5344CB8AC3E}">
        <p14:creationId xmlns:p14="http://schemas.microsoft.com/office/powerpoint/2010/main" val="12769166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 y="934933"/>
            <a:ext cx="8685251" cy="202691"/>
          </a:xfrm>
          <a:prstGeom prst="rect">
            <a:avLst/>
          </a:prstGeom>
        </p:spPr>
      </p:pic>
      <p:sp>
        <p:nvSpPr>
          <p:cNvPr id="4" name="Title 3"/>
          <p:cNvSpPr>
            <a:spLocks noGrp="1"/>
          </p:cNvSpPr>
          <p:nvPr>
            <p:ph type="title"/>
          </p:nvPr>
        </p:nvSpPr>
        <p:spPr/>
        <p:txBody>
          <a:bodyPr/>
          <a:lstStyle/>
          <a:p>
            <a:r>
              <a:rPr lang="en-US" smtClean="0"/>
              <a:t>Click to edit Master title style</a:t>
            </a:r>
            <a:endParaRPr lang="en-CA" dirty="0"/>
          </a:p>
        </p:txBody>
      </p:sp>
      <p:sp>
        <p:nvSpPr>
          <p:cNvPr id="14" name="Slide Number Placeholder 5"/>
          <p:cNvSpPr>
            <a:spLocks noGrp="1"/>
          </p:cNvSpPr>
          <p:nvPr>
            <p:ph type="sldNum" sz="quarter" idx="4"/>
          </p:nvPr>
        </p:nvSpPr>
        <p:spPr>
          <a:xfrm>
            <a:off x="4405468" y="6318251"/>
            <a:ext cx="318932" cy="539750"/>
          </a:xfrm>
          <a:prstGeom prst="rect">
            <a:avLst/>
          </a:prstGeom>
        </p:spPr>
        <p:txBody>
          <a:bodyPr vert="horz" lIns="72000" tIns="57600" rIns="72000" bIns="45720" rtlCol="0" anchor="ctr"/>
          <a:lstStyle>
            <a:lvl1pPr algn="l">
              <a:defRPr sz="900" b="0">
                <a:solidFill>
                  <a:schemeClr val="bg2"/>
                </a:solidFill>
                <a:latin typeface="Arial" pitchFamily="34" charset="0"/>
                <a:cs typeface="Arial" pitchFamily="34" charset="0"/>
              </a:defRPr>
            </a:lvl1pPr>
          </a:lstStyle>
          <a:p>
            <a:fld id="{5BD36294-2849-48A8-8531-5354CF3095D2}" type="slidenum">
              <a:rPr lang="en-US" smtClean="0"/>
              <a:pPr/>
              <a:t>‹#›</a:t>
            </a:fld>
            <a:endParaRPr lang="en-US" dirty="0"/>
          </a:p>
        </p:txBody>
      </p:sp>
    </p:spTree>
    <p:extLst>
      <p:ext uri="{BB962C8B-B14F-4D97-AF65-F5344CB8AC3E}">
        <p14:creationId xmlns:p14="http://schemas.microsoft.com/office/powerpoint/2010/main" val="871484971"/>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accent3"/>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1"/>
          <p:cNvSpPr>
            <a:spLocks noGrp="1"/>
          </p:cNvSpPr>
          <p:nvPr>
            <p:ph type="title"/>
          </p:nvPr>
        </p:nvSpPr>
        <p:spPr bwMode="auto">
          <a:xfrm>
            <a:off x="353963" y="0"/>
            <a:ext cx="8412480" cy="731520"/>
          </a:xfrm>
          <a:prstGeom prst="rect">
            <a:avLst/>
          </a:prstGeom>
          <a:noFill/>
          <a:ln w="9525">
            <a:noFill/>
            <a:miter lim="800000"/>
            <a:headEnd/>
            <a:tailEnd/>
          </a:ln>
        </p:spPr>
        <p:txBody>
          <a:bodyPr/>
          <a:lstStyle>
            <a:lvl1pPr>
              <a:defRPr sz="2600" b="1">
                <a:solidFill>
                  <a:schemeClr val="accent3"/>
                </a:solidFill>
              </a:defRPr>
            </a:lvl1pPr>
          </a:lstStyle>
          <a:p>
            <a:pPr lvl="0"/>
            <a:r>
              <a:rPr lang="en-US" dirty="0" smtClean="0"/>
              <a:t>Click to edit Master title style</a:t>
            </a:r>
          </a:p>
        </p:txBody>
      </p:sp>
      <p:sp>
        <p:nvSpPr>
          <p:cNvPr id="4" name="Footer Placeholder 10"/>
          <p:cNvSpPr>
            <a:spLocks noGrp="1"/>
          </p:cNvSpPr>
          <p:nvPr>
            <p:ph type="ftr" sz="quarter" idx="10"/>
          </p:nvPr>
        </p:nvSpPr>
        <p:spPr>
          <a:xfrm>
            <a:off x="3200401" y="6356351"/>
            <a:ext cx="5257800" cy="365125"/>
          </a:xfrm>
          <a:prstGeom prst="rect">
            <a:avLst/>
          </a:prstGeom>
        </p:spPr>
        <p:txBody>
          <a:bodyPr lIns="91356" tIns="45678" rIns="91356" bIns="45678"/>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8382000" y="6351589"/>
            <a:ext cx="4572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2358446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9.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2"/>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65761"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1993" tIns="57594" rIns="71993" bIns="45715" rtlCol="0" anchor="ctr"/>
          <a:lstStyle>
            <a:lvl1pPr algn="l">
              <a:defRPr sz="1100" b="0">
                <a:solidFill>
                  <a:schemeClr val="tx1"/>
                </a:solidFill>
                <a:latin typeface="Arial" pitchFamily="34" charset="0"/>
                <a:cs typeface="Arial" pitchFamily="34" charset="0"/>
              </a:defRPr>
            </a:lvl1pPr>
          </a:lstStyle>
          <a:p>
            <a:fld id="{487572F4-7224-4932-BF20-76C77E1DD30A}" type="slidenum">
              <a:rPr lang="en-US" smtClean="0"/>
              <a:t>‹#›</a:t>
            </a:fld>
            <a:endParaRPr lang="en-US"/>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8" r:id="rId8"/>
  </p:sldLayoutIdLst>
  <p:timing>
    <p:tnLst>
      <p:par>
        <p:cTn xmlns:p14="http://schemas.microsoft.com/office/powerpoint/2010/main" id="1" dur="indefinite" restart="never" nodeType="tmRoot"/>
      </p:par>
    </p:tnLst>
  </p:timing>
  <p:hf sldNum="0" hdr="0" ftr="0" dt="0"/>
  <p:txStyles>
    <p:titleStyle>
      <a:lvl1pPr algn="l" defTabSz="914305"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305"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153" indent="-223815" algn="l" defTabSz="914305" rtl="0" eaLnBrk="1" latinLnBrk="0" hangingPunct="1">
        <a:lnSpc>
          <a:spcPct val="120000"/>
        </a:lnSpc>
        <a:spcBef>
          <a:spcPts val="0"/>
        </a:spcBef>
        <a:spcAft>
          <a:spcPts val="0"/>
        </a:spcAft>
        <a:buClr>
          <a:schemeClr val="bg2"/>
        </a:buClr>
        <a:buSzPct val="120000"/>
        <a:buFont typeface="Arial" pitchFamily="34" charset="0"/>
        <a:buChar char="•"/>
        <a:defRPr sz="2200" kern="1200">
          <a:solidFill>
            <a:schemeClr val="tx1"/>
          </a:solidFill>
          <a:latin typeface="Arial" pitchFamily="34" charset="0"/>
          <a:ea typeface="+mn-ea"/>
          <a:cs typeface="Arial" pitchFamily="34" charset="0"/>
        </a:defRPr>
      </a:lvl2pPr>
      <a:lvl3pPr marL="690492" indent="-233339" algn="l" defTabSz="914305" rtl="0" eaLnBrk="1" latinLnBrk="0" hangingPunct="1">
        <a:lnSpc>
          <a:spcPct val="120000"/>
        </a:lnSpc>
        <a:spcBef>
          <a:spcPts val="0"/>
        </a:spcBef>
        <a:buClr>
          <a:schemeClr val="bg2"/>
        </a:buClr>
        <a:buSzPct val="120000"/>
        <a:buFont typeface="Arial" pitchFamily="34" charset="0"/>
        <a:buChar char="-"/>
        <a:defRPr sz="2000" kern="1200">
          <a:solidFill>
            <a:schemeClr val="tx1"/>
          </a:solidFill>
          <a:latin typeface="Arial" pitchFamily="34" charset="0"/>
          <a:ea typeface="+mn-ea"/>
          <a:cs typeface="Arial" pitchFamily="34" charset="0"/>
        </a:defRPr>
      </a:lvl3pPr>
      <a:lvl4pPr marL="914305" indent="-223815" algn="l" defTabSz="914305" rtl="0" eaLnBrk="1" latinLnBrk="0" hangingPunct="1">
        <a:lnSpc>
          <a:spcPct val="120000"/>
        </a:lnSpc>
        <a:spcBef>
          <a:spcPts val="0"/>
        </a:spcBef>
        <a:buClr>
          <a:schemeClr val="bg2"/>
        </a:buClr>
        <a:buSzPct val="120000"/>
        <a:buFont typeface="Arial" pitchFamily="34" charset="0"/>
        <a:buChar char="•"/>
        <a:defRPr sz="1800" kern="1200">
          <a:solidFill>
            <a:schemeClr val="tx1"/>
          </a:solidFill>
          <a:latin typeface="Arial" pitchFamily="34" charset="0"/>
          <a:ea typeface="+mn-ea"/>
          <a:cs typeface="Arial" pitchFamily="34" charset="0"/>
        </a:defRPr>
      </a:lvl4pPr>
      <a:lvl5pPr marL="1151881" indent="-179981" algn="l" defTabSz="914305" rtl="0" eaLnBrk="1" latinLnBrk="0" hangingPunct="1">
        <a:lnSpc>
          <a:spcPct val="120000"/>
        </a:lnSpc>
        <a:spcBef>
          <a:spcPts val="0"/>
        </a:spcBef>
        <a:buClr>
          <a:schemeClr val="bg2"/>
        </a:buClr>
        <a:buSzPct val="120000"/>
        <a:buFont typeface="Arial" pitchFamily="34" charset="0"/>
        <a:buChar char="-"/>
        <a:defRPr sz="16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0"/>
            <a:ext cx="9144000" cy="731520"/>
          </a:xfrm>
          <a:prstGeom prst="rect">
            <a:avLst/>
          </a:prstGeom>
          <a:noFill/>
          <a:ln w="9525">
            <a:noFill/>
            <a:miter lim="800000"/>
            <a:headEnd/>
            <a:tailEnd/>
          </a:ln>
        </p:spPr>
        <p:txBody>
          <a:bodyPr vert="horz" wrap="square" lIns="91160" tIns="45583" rIns="91160" bIns="45583" numCol="1" anchor="ctr" anchorCtr="0" compatLnSpc="1">
            <a:prstTxWarp prst="textNoShape">
              <a:avLst/>
            </a:prstTxWarp>
          </a:bodyPr>
          <a:lstStyle/>
          <a:p>
            <a:pPr lvl="0"/>
            <a:r>
              <a:rPr lang="en-US" dirty="0" smtClean="0"/>
              <a:t>Click to edit Master title style</a:t>
            </a:r>
          </a:p>
        </p:txBody>
      </p:sp>
      <p:sp>
        <p:nvSpPr>
          <p:cNvPr id="2051" name="Text Placeholder 2"/>
          <p:cNvSpPr>
            <a:spLocks noGrp="1"/>
          </p:cNvSpPr>
          <p:nvPr>
            <p:ph type="body" idx="1"/>
          </p:nvPr>
        </p:nvSpPr>
        <p:spPr bwMode="auto">
          <a:xfrm>
            <a:off x="352439" y="866775"/>
            <a:ext cx="8410575" cy="5259388"/>
          </a:xfrm>
          <a:prstGeom prst="rect">
            <a:avLst/>
          </a:prstGeom>
          <a:noFill/>
          <a:ln w="9525">
            <a:noFill/>
            <a:miter lim="800000"/>
            <a:headEnd/>
            <a:tailEnd/>
          </a:ln>
        </p:spPr>
        <p:txBody>
          <a:bodyPr vert="horz" wrap="square" lIns="91160" tIns="45583" rIns="91160" bIns="45583"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4"/>
          </p:nvPr>
        </p:nvSpPr>
        <p:spPr>
          <a:xfrm>
            <a:off x="8413750" y="6351589"/>
            <a:ext cx="381000" cy="365125"/>
          </a:xfrm>
          <a:prstGeom prst="rect">
            <a:avLst/>
          </a:prstGeom>
        </p:spPr>
        <p:txBody>
          <a:bodyPr vert="horz" lIns="91160" tIns="45583" rIns="91160" bIns="45583"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354776"/>
            <a:ext cx="2438400" cy="407987"/>
          </a:xfrm>
          <a:prstGeom prst="rect">
            <a:avLst/>
          </a:prstGeom>
          <a:noFill/>
          <a:ln w="9525">
            <a:noFill/>
            <a:miter lim="800000"/>
            <a:headEnd/>
            <a:tailEnd/>
          </a:ln>
        </p:spPr>
      </p:pic>
    </p:spTree>
    <p:extLst>
      <p:ext uri="{BB962C8B-B14F-4D97-AF65-F5344CB8AC3E}">
        <p14:creationId xmlns:p14="http://schemas.microsoft.com/office/powerpoint/2010/main" val="2083370823"/>
      </p:ext>
    </p:extLst>
  </p:cSld>
  <p:clrMap bg1="lt1" tx1="dk1" bg2="lt2" tx2="dk2" accent1="accent1" accent2="accent2" accent3="accent3" accent4="accent4" accent5="accent5" accent6="accent6" hlink="hlink" folHlink="folHlink"/>
  <p:sldLayoutIdLst>
    <p:sldLayoutId id="2147483677" r:id="rId1"/>
  </p:sldLayoutIdLst>
  <p:hf sldNum="0" hdr="0" ftr="0" dt="0"/>
  <p:txStyles>
    <p:titleStyle>
      <a:lvl1pPr algn="ctr" rtl="0" eaLnBrk="1" fontAlgn="base" hangingPunct="1">
        <a:spcBef>
          <a:spcPct val="0"/>
        </a:spcBef>
        <a:spcAft>
          <a:spcPct val="0"/>
        </a:spcAft>
        <a:defRPr sz="2600" b="1"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08" algn="ctr" rtl="0" eaLnBrk="1" fontAlgn="base" hangingPunct="1">
        <a:spcBef>
          <a:spcPct val="0"/>
        </a:spcBef>
        <a:spcAft>
          <a:spcPct val="0"/>
        </a:spcAft>
        <a:defRPr sz="2400">
          <a:solidFill>
            <a:srgbClr val="106636"/>
          </a:solidFill>
          <a:latin typeface="Arial" charset="0"/>
          <a:cs typeface="Arial" charset="0"/>
        </a:defRPr>
      </a:lvl6pPr>
      <a:lvl7pPr marL="911616" algn="ctr" rtl="0" eaLnBrk="1" fontAlgn="base" hangingPunct="1">
        <a:spcBef>
          <a:spcPct val="0"/>
        </a:spcBef>
        <a:spcAft>
          <a:spcPct val="0"/>
        </a:spcAft>
        <a:defRPr sz="2400">
          <a:solidFill>
            <a:srgbClr val="106636"/>
          </a:solidFill>
          <a:latin typeface="Arial" charset="0"/>
          <a:cs typeface="Arial" charset="0"/>
        </a:defRPr>
      </a:lvl7pPr>
      <a:lvl8pPr marL="1367418" algn="ctr" rtl="0" eaLnBrk="1" fontAlgn="base" hangingPunct="1">
        <a:spcBef>
          <a:spcPct val="0"/>
        </a:spcBef>
        <a:spcAft>
          <a:spcPct val="0"/>
        </a:spcAft>
        <a:defRPr sz="2400">
          <a:solidFill>
            <a:srgbClr val="106636"/>
          </a:solidFill>
          <a:latin typeface="Arial" charset="0"/>
          <a:cs typeface="Arial" charset="0"/>
        </a:defRPr>
      </a:lvl8pPr>
      <a:lvl9pPr marL="1823231" algn="ctr" rtl="0" eaLnBrk="1" fontAlgn="base" hangingPunct="1">
        <a:spcBef>
          <a:spcPct val="0"/>
        </a:spcBef>
        <a:spcAft>
          <a:spcPct val="0"/>
        </a:spcAft>
        <a:defRPr sz="2400">
          <a:solidFill>
            <a:srgbClr val="106636"/>
          </a:solidFill>
          <a:latin typeface="Arial" charset="0"/>
          <a:cs typeface="Arial" charset="0"/>
        </a:defRPr>
      </a:lvl9pPr>
    </p:titleStyle>
    <p:bodyStyle>
      <a:lvl1pPr marL="340759" indent="-340759"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157" indent="-283703"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7977"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432"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0891" indent="-226649"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6945"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2753"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560"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367" indent="-227908" algn="l" defTabSz="91161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616" rtl="0" eaLnBrk="1" latinLnBrk="0" hangingPunct="1">
        <a:defRPr sz="1800" kern="1200">
          <a:solidFill>
            <a:schemeClr val="tx1"/>
          </a:solidFill>
          <a:latin typeface="+mn-lt"/>
          <a:ea typeface="+mn-ea"/>
          <a:cs typeface="+mn-cs"/>
        </a:defRPr>
      </a:lvl1pPr>
      <a:lvl2pPr marL="455808" algn="l" defTabSz="911616" rtl="0" eaLnBrk="1" latinLnBrk="0" hangingPunct="1">
        <a:defRPr sz="1800" kern="1200">
          <a:solidFill>
            <a:schemeClr val="tx1"/>
          </a:solidFill>
          <a:latin typeface="+mn-lt"/>
          <a:ea typeface="+mn-ea"/>
          <a:cs typeface="+mn-cs"/>
        </a:defRPr>
      </a:lvl2pPr>
      <a:lvl3pPr marL="911616" algn="l" defTabSz="911616" rtl="0" eaLnBrk="1" latinLnBrk="0" hangingPunct="1">
        <a:defRPr sz="1800" kern="1200">
          <a:solidFill>
            <a:schemeClr val="tx1"/>
          </a:solidFill>
          <a:latin typeface="+mn-lt"/>
          <a:ea typeface="+mn-ea"/>
          <a:cs typeface="+mn-cs"/>
        </a:defRPr>
      </a:lvl3pPr>
      <a:lvl4pPr marL="1367418" algn="l" defTabSz="911616" rtl="0" eaLnBrk="1" latinLnBrk="0" hangingPunct="1">
        <a:defRPr sz="1800" kern="1200">
          <a:solidFill>
            <a:schemeClr val="tx1"/>
          </a:solidFill>
          <a:latin typeface="+mn-lt"/>
          <a:ea typeface="+mn-ea"/>
          <a:cs typeface="+mn-cs"/>
        </a:defRPr>
      </a:lvl4pPr>
      <a:lvl5pPr marL="1823231" algn="l" defTabSz="911616" rtl="0" eaLnBrk="1" latinLnBrk="0" hangingPunct="1">
        <a:defRPr sz="1800" kern="1200">
          <a:solidFill>
            <a:schemeClr val="tx1"/>
          </a:solidFill>
          <a:latin typeface="+mn-lt"/>
          <a:ea typeface="+mn-ea"/>
          <a:cs typeface="+mn-cs"/>
        </a:defRPr>
      </a:lvl5pPr>
      <a:lvl6pPr marL="2279037" algn="l" defTabSz="911616" rtl="0" eaLnBrk="1" latinLnBrk="0" hangingPunct="1">
        <a:defRPr sz="1800" kern="1200">
          <a:solidFill>
            <a:schemeClr val="tx1"/>
          </a:solidFill>
          <a:latin typeface="+mn-lt"/>
          <a:ea typeface="+mn-ea"/>
          <a:cs typeface="+mn-cs"/>
        </a:defRPr>
      </a:lvl6pPr>
      <a:lvl7pPr marL="2734846" algn="l" defTabSz="911616" rtl="0" eaLnBrk="1" latinLnBrk="0" hangingPunct="1">
        <a:defRPr sz="1800" kern="1200">
          <a:solidFill>
            <a:schemeClr val="tx1"/>
          </a:solidFill>
          <a:latin typeface="+mn-lt"/>
          <a:ea typeface="+mn-ea"/>
          <a:cs typeface="+mn-cs"/>
        </a:defRPr>
      </a:lvl7pPr>
      <a:lvl8pPr marL="3190656" algn="l" defTabSz="911616" rtl="0" eaLnBrk="1" latinLnBrk="0" hangingPunct="1">
        <a:defRPr sz="1800" kern="1200">
          <a:solidFill>
            <a:schemeClr val="tx1"/>
          </a:solidFill>
          <a:latin typeface="+mn-lt"/>
          <a:ea typeface="+mn-ea"/>
          <a:cs typeface="+mn-cs"/>
        </a:defRPr>
      </a:lvl8pPr>
      <a:lvl9pPr marL="3646464" algn="l" defTabSz="91161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8.xml"/><Relationship Id="rId2"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0" Type="http://schemas.openxmlformats.org/officeDocument/2006/relationships/image" Target="../media/image62.png"/><Relationship Id="rId11"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image" Target="../media/image54.jpg"/></Relationships>
</file>

<file path=ppt/slides/_rels/slide2.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0.jpe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jpeg"/><Relationship Id="rId9" Type="http://schemas.openxmlformats.org/officeDocument/2006/relationships/image" Target="../media/image16.png"/><Relationship Id="rId10"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 Id="rId3"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4.jpg"/><Relationship Id="rId5" Type="http://schemas.openxmlformats.org/officeDocument/2006/relationships/image" Target="../media/image57.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61.png"/><Relationship Id="rId1" Type="http://schemas.openxmlformats.org/officeDocument/2006/relationships/slideLayout" Target="../slideLayouts/slideLayout8.xml"/><Relationship Id="rId2" Type="http://schemas.openxmlformats.org/officeDocument/2006/relationships/image" Target="../media/image58.png"/></Relationships>
</file>

<file path=ppt/slides/_rels/slide22.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png"/><Relationship Id="rId1" Type="http://schemas.openxmlformats.org/officeDocument/2006/relationships/slideLayout" Target="../slideLayouts/slideLayout8.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54.jpg"/><Relationship Id="rId6" Type="http://schemas.openxmlformats.org/officeDocument/2006/relationships/image" Target="../media/image70.jpe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8.xml"/><Relationship Id="rId2" Type="http://schemas.openxmlformats.org/officeDocument/2006/relationships/image" Target="../media/image7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6.png"/><Relationship Id="rId3"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6.png"/><Relationship Id="rId5"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2.png"/><Relationship Id="rId3" Type="http://schemas.openxmlformats.org/officeDocument/2006/relationships/image" Target="../media/image9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2.png"/><Relationship Id="rId1" Type="http://schemas.openxmlformats.org/officeDocument/2006/relationships/slideLayout" Target="../slideLayouts/slideLayout8.xml"/><Relationship Id="rId2"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8.xml"/><Relationship Id="rId2" Type="http://schemas.openxmlformats.org/officeDocument/2006/relationships/image" Target="../media/image92.png"/></Relationships>
</file>

<file path=ppt/slides/_rels/slide3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 Id="rId3" Type="http://schemas.openxmlformats.org/officeDocument/2006/relationships/image" Target="../media/image10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emf"/><Relationship Id="rId6" Type="http://schemas.openxmlformats.org/officeDocument/2006/relationships/image" Target="../media/image77.png"/><Relationship Id="rId7" Type="http://schemas.openxmlformats.org/officeDocument/2006/relationships/image" Target="../media/image80.png"/><Relationship Id="rId8" Type="http://schemas.openxmlformats.org/officeDocument/2006/relationships/image" Target="../media/image111.png"/><Relationship Id="rId9" Type="http://schemas.openxmlformats.org/officeDocument/2006/relationships/image" Target="../media/image112.png"/><Relationship Id="rId10" Type="http://schemas.openxmlformats.org/officeDocument/2006/relationships/image" Target="../media/image113.png"/><Relationship Id="rId1" Type="http://schemas.openxmlformats.org/officeDocument/2006/relationships/slideLayout" Target="../slideLayouts/slideLayout8.xml"/><Relationship Id="rId2" Type="http://schemas.openxmlformats.org/officeDocument/2006/relationships/image" Target="../media/image107.png"/></Relationships>
</file>

<file path=ppt/slides/_rels/slide3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2.png"/><Relationship Id="rId6" Type="http://schemas.openxmlformats.org/officeDocument/2006/relationships/image" Target="../media/image114.png"/><Relationship Id="rId7" Type="http://schemas.openxmlformats.org/officeDocument/2006/relationships/image" Target="../media/image113.png"/><Relationship Id="rId8" Type="http://schemas.openxmlformats.org/officeDocument/2006/relationships/image" Target="../media/image111.png"/><Relationship Id="rId9" Type="http://schemas.openxmlformats.org/officeDocument/2006/relationships/image" Target="../media/image115.png"/><Relationship Id="rId10" Type="http://schemas.openxmlformats.org/officeDocument/2006/relationships/image" Target="../media/image116.png"/><Relationship Id="rId1" Type="http://schemas.openxmlformats.org/officeDocument/2006/relationships/slideLayout" Target="../slideLayouts/slideLayout8.xml"/><Relationship Id="rId2" Type="http://schemas.openxmlformats.org/officeDocument/2006/relationships/image" Target="../media/image107.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1.png"/><Relationship Id="rId8" Type="http://schemas.openxmlformats.org/officeDocument/2006/relationships/image" Target="../media/image117.png"/><Relationship Id="rId1" Type="http://schemas.openxmlformats.org/officeDocument/2006/relationships/slideLayout" Target="../slideLayouts/slideLayout8.xml"/><Relationship Id="rId2"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5.jpeg"/><Relationship Id="rId6" Type="http://schemas.openxmlformats.org/officeDocument/2006/relationships/image" Target="../media/image25.png"/><Relationship Id="rId7"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18.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18.png"/><Relationship Id="rId6" Type="http://schemas.openxmlformats.org/officeDocument/2006/relationships/image" Target="../media/image31.png"/><Relationship Id="rId7" Type="http://schemas.openxmlformats.org/officeDocument/2006/relationships/image" Target="../media/image124.png"/><Relationship Id="rId8"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18.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31.png"/><Relationship Id="rId9" Type="http://schemas.openxmlformats.org/officeDocument/2006/relationships/image" Target="../media/image124.png"/><Relationship Id="rId10"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2590800"/>
            <a:ext cx="6019800" cy="2187702"/>
          </a:xfrm>
        </p:spPr>
        <p:txBody>
          <a:bodyPr/>
          <a:lstStyle/>
          <a:p>
            <a:r>
              <a:rPr lang="en-US" sz="2000" i="1" dirty="0" smtClean="0"/>
              <a:t>Nov. 13, 2019</a:t>
            </a:r>
            <a:endParaRPr lang="en-US" sz="2000" i="1" dirty="0"/>
          </a:p>
          <a:p>
            <a:r>
              <a:rPr lang="en-US" sz="2000" dirty="0" smtClean="0"/>
              <a:t>D. Ratner </a:t>
            </a:r>
          </a:p>
          <a:p>
            <a:r>
              <a:rPr lang="en-US" sz="2000" dirty="0" smtClean="0"/>
              <a:t>SLAC National Accelerator Laboratory</a:t>
            </a:r>
            <a:endParaRPr lang="en-US" sz="2000" dirty="0"/>
          </a:p>
        </p:txBody>
      </p:sp>
      <p:sp>
        <p:nvSpPr>
          <p:cNvPr id="4" name="Text Placeholder 3"/>
          <p:cNvSpPr>
            <a:spLocks noGrp="1"/>
          </p:cNvSpPr>
          <p:nvPr>
            <p:ph type="body" sz="quarter" idx="11"/>
          </p:nvPr>
        </p:nvSpPr>
        <p:spPr>
          <a:xfrm>
            <a:off x="381001" y="533400"/>
            <a:ext cx="6172200" cy="788289"/>
          </a:xfrm>
        </p:spPr>
        <p:txBody>
          <a:bodyPr/>
          <a:lstStyle/>
          <a:p>
            <a:r>
              <a:rPr lang="en-US" b="1" dirty="0" smtClean="0"/>
              <a:t>Machine Learning for an XFEL accelerator</a:t>
            </a:r>
            <a:endParaRPr lang="en-US" b="1" dirty="0"/>
          </a:p>
        </p:txBody>
      </p:sp>
    </p:spTree>
    <p:extLst>
      <p:ext uri="{BB962C8B-B14F-4D97-AF65-F5344CB8AC3E}">
        <p14:creationId xmlns:p14="http://schemas.microsoft.com/office/powerpoint/2010/main" val="102521637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10</a:t>
            </a:fld>
            <a:endParaRPr lang="en-US" dirty="0"/>
          </a:p>
        </p:txBody>
      </p:sp>
      <p:sp>
        <p:nvSpPr>
          <p:cNvPr id="29" name="Title 28"/>
          <p:cNvSpPr>
            <a:spLocks noGrp="1"/>
          </p:cNvSpPr>
          <p:nvPr>
            <p:ph type="title"/>
          </p:nvPr>
        </p:nvSpPr>
        <p:spPr/>
        <p:txBody>
          <a:bodyPr/>
          <a:lstStyle/>
          <a:p>
            <a:r>
              <a:rPr lang="en-US" dirty="0" smtClean="0"/>
              <a:t>Optimization: </a:t>
            </a:r>
            <a:r>
              <a:rPr lang="en-US" dirty="0" smtClean="0"/>
              <a:t>Prognostics</a:t>
            </a:r>
            <a:endParaRPr lang="en-CA"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a:xfrm>
            <a:off x="2286000" y="1295400"/>
            <a:ext cx="4357533" cy="461665"/>
          </a:xfrm>
          <a:prstGeom prst="rect">
            <a:avLst/>
          </a:prstGeom>
          <a:noFill/>
        </p:spPr>
        <p:txBody>
          <a:bodyPr wrap="none" rtlCol="0">
            <a:spAutoFit/>
          </a:bodyPr>
          <a:lstStyle/>
          <a:p>
            <a:r>
              <a:rPr lang="en-US" sz="2400" b="1" dirty="0" smtClean="0"/>
              <a:t>Anomaly/Breakout detection</a:t>
            </a:r>
            <a:endParaRPr lang="en-US" sz="2400" b="1" dirty="0"/>
          </a:p>
        </p:txBody>
      </p:sp>
      <p:sp>
        <p:nvSpPr>
          <p:cNvPr id="5" name="TextBox 4"/>
          <p:cNvSpPr txBox="1"/>
          <p:nvPr/>
        </p:nvSpPr>
        <p:spPr>
          <a:xfrm>
            <a:off x="2819400" y="1752600"/>
            <a:ext cx="2826415" cy="1015663"/>
          </a:xfrm>
          <a:prstGeom prst="rect">
            <a:avLst/>
          </a:prstGeom>
          <a:noFill/>
        </p:spPr>
        <p:txBody>
          <a:bodyPr wrap="none" rtlCol="0">
            <a:spAutoFit/>
          </a:bodyPr>
          <a:lstStyle/>
          <a:p>
            <a:pPr marL="342900" indent="-342900">
              <a:buFont typeface="Arial"/>
              <a:buChar char="•"/>
            </a:pPr>
            <a:r>
              <a:rPr lang="en-US" sz="2000" dirty="0" smtClean="0">
                <a:sym typeface="Wingdings"/>
              </a:rPr>
              <a:t>Failure prediction</a:t>
            </a:r>
          </a:p>
          <a:p>
            <a:pPr marL="342900" indent="-342900">
              <a:buFont typeface="Arial"/>
              <a:buChar char="•"/>
            </a:pPr>
            <a:r>
              <a:rPr lang="en-US" sz="2000" dirty="0" smtClean="0">
                <a:sym typeface="Wingdings"/>
              </a:rPr>
              <a:t>Root-cause analysis</a:t>
            </a:r>
          </a:p>
          <a:p>
            <a:pPr marL="342900" indent="-342900">
              <a:buFont typeface="Arial"/>
              <a:buChar char="•"/>
            </a:pPr>
            <a:r>
              <a:rPr lang="en-US" sz="2000" dirty="0" smtClean="0">
                <a:sym typeface="Wingdings"/>
              </a:rPr>
              <a:t>Fault recovery</a:t>
            </a:r>
          </a:p>
        </p:txBody>
      </p:sp>
      <p:pic>
        <p:nvPicPr>
          <p:cNvPr id="15" name="Shape 232"/>
          <p:cNvPicPr preferRelativeResize="0"/>
          <p:nvPr/>
        </p:nvPicPr>
        <p:blipFill rotWithShape="1">
          <a:blip r:embed="rId5">
            <a:alphaModFix/>
          </a:blip>
          <a:srcRect b="3034"/>
          <a:stretch/>
        </p:blipFill>
        <p:spPr>
          <a:xfrm>
            <a:off x="990600" y="3267207"/>
            <a:ext cx="6589251" cy="3430600"/>
          </a:xfrm>
          <a:prstGeom prst="rect">
            <a:avLst/>
          </a:prstGeom>
          <a:noFill/>
          <a:ln>
            <a:noFill/>
          </a:ln>
        </p:spPr>
      </p:pic>
      <p:sp>
        <p:nvSpPr>
          <p:cNvPr id="16" name="Shape 233"/>
          <p:cNvSpPr txBox="1"/>
          <p:nvPr/>
        </p:nvSpPr>
        <p:spPr>
          <a:xfrm>
            <a:off x="3824500" y="6472200"/>
            <a:ext cx="780300" cy="462000"/>
          </a:xfrm>
          <a:prstGeom prst="rect">
            <a:avLst/>
          </a:prstGeom>
          <a:noFill/>
          <a:ln>
            <a:noFill/>
          </a:ln>
        </p:spPr>
        <p:txBody>
          <a:bodyPr lIns="91425" tIns="91425" rIns="91425" bIns="91425" anchor="t" anchorCtr="0">
            <a:noAutofit/>
          </a:bodyPr>
          <a:lstStyle/>
          <a:p>
            <a:pPr lvl="0">
              <a:spcBef>
                <a:spcPts val="0"/>
              </a:spcBef>
              <a:buNone/>
            </a:pPr>
            <a:r>
              <a:rPr lang="en" sz="1800" b="1"/>
              <a:t>Time</a:t>
            </a:r>
          </a:p>
        </p:txBody>
      </p:sp>
      <p:sp>
        <p:nvSpPr>
          <p:cNvPr id="20" name="Shape 234"/>
          <p:cNvSpPr txBox="1"/>
          <p:nvPr/>
        </p:nvSpPr>
        <p:spPr>
          <a:xfrm rot="16200000">
            <a:off x="78075" y="5540850"/>
            <a:ext cx="1400700" cy="462000"/>
          </a:xfrm>
          <a:prstGeom prst="rect">
            <a:avLst/>
          </a:prstGeom>
          <a:noFill/>
          <a:ln>
            <a:noFill/>
          </a:ln>
        </p:spPr>
        <p:txBody>
          <a:bodyPr lIns="91425" tIns="91425" rIns="91425" bIns="91425" anchor="t" anchorCtr="0">
            <a:noAutofit/>
          </a:bodyPr>
          <a:lstStyle/>
          <a:p>
            <a:pPr lvl="0">
              <a:spcBef>
                <a:spcPts val="0"/>
              </a:spcBef>
              <a:buNone/>
            </a:pPr>
            <a:r>
              <a:rPr lang="en" sz="1800" b="1"/>
              <a:t>FEL Pulse </a:t>
            </a:r>
          </a:p>
          <a:p>
            <a:pPr lvl="0" rtl="0">
              <a:spcBef>
                <a:spcPts val="0"/>
              </a:spcBef>
              <a:buNone/>
            </a:pPr>
            <a:r>
              <a:rPr lang="en" sz="1800" b="1"/>
              <a:t>Energy</a:t>
            </a:r>
          </a:p>
        </p:txBody>
      </p:sp>
      <p:sp>
        <p:nvSpPr>
          <p:cNvPr id="21" name="Shape 235"/>
          <p:cNvSpPr txBox="1"/>
          <p:nvPr/>
        </p:nvSpPr>
        <p:spPr>
          <a:xfrm rot="16200000">
            <a:off x="-75975" y="3828252"/>
            <a:ext cx="1708800" cy="462000"/>
          </a:xfrm>
          <a:prstGeom prst="rect">
            <a:avLst/>
          </a:prstGeom>
          <a:noFill/>
          <a:ln>
            <a:noFill/>
          </a:ln>
        </p:spPr>
        <p:txBody>
          <a:bodyPr lIns="91425" tIns="91425" rIns="91425" bIns="91425" anchor="t" anchorCtr="0">
            <a:noAutofit/>
          </a:bodyPr>
          <a:lstStyle/>
          <a:p>
            <a:pPr lvl="0" rtl="0">
              <a:spcBef>
                <a:spcPts val="0"/>
              </a:spcBef>
              <a:buNone/>
            </a:pPr>
            <a:r>
              <a:rPr lang="en" sz="1800" b="1"/>
              <a:t>Cathode QE</a:t>
            </a:r>
          </a:p>
        </p:txBody>
      </p:sp>
      <p:pic>
        <p:nvPicPr>
          <p:cNvPr id="22" name="Shape 237"/>
          <p:cNvPicPr preferRelativeResize="0"/>
          <p:nvPr/>
        </p:nvPicPr>
        <p:blipFill rotWithShape="1">
          <a:blip r:embed="rId6">
            <a:alphaModFix/>
          </a:blip>
          <a:srcRect l="62222" t="29604" r="11543" b="28540"/>
          <a:stretch/>
        </p:blipFill>
        <p:spPr>
          <a:xfrm>
            <a:off x="7030875" y="3854125"/>
            <a:ext cx="1854200" cy="1217375"/>
          </a:xfrm>
          <a:prstGeom prst="rect">
            <a:avLst/>
          </a:prstGeom>
          <a:noFill/>
          <a:ln w="9525" cap="flat" cmpd="sng">
            <a:solidFill>
              <a:srgbClr val="000000"/>
            </a:solidFill>
            <a:prstDash val="solid"/>
            <a:round/>
            <a:headEnd type="none" w="med" len="med"/>
            <a:tailEnd type="none" w="med" len="med"/>
          </a:ln>
        </p:spPr>
      </p:pic>
      <p:sp>
        <p:nvSpPr>
          <p:cNvPr id="23" name="Shape 238"/>
          <p:cNvSpPr txBox="1"/>
          <p:nvPr/>
        </p:nvSpPr>
        <p:spPr>
          <a:xfrm>
            <a:off x="7582200" y="3485475"/>
            <a:ext cx="1149600" cy="991500"/>
          </a:xfrm>
          <a:prstGeom prst="rect">
            <a:avLst/>
          </a:prstGeom>
          <a:noFill/>
          <a:ln>
            <a:noFill/>
          </a:ln>
        </p:spPr>
        <p:txBody>
          <a:bodyPr lIns="91425" tIns="91425" rIns="91425" bIns="91425" anchor="t" anchorCtr="0">
            <a:noAutofit/>
          </a:bodyPr>
          <a:lstStyle/>
          <a:p>
            <a:pPr lvl="0">
              <a:spcBef>
                <a:spcPts val="0"/>
              </a:spcBef>
              <a:buNone/>
            </a:pPr>
            <a:r>
              <a:rPr lang="en"/>
              <a:t>zoom</a:t>
            </a:r>
          </a:p>
        </p:txBody>
      </p:sp>
      <p:sp>
        <p:nvSpPr>
          <p:cNvPr id="2" name="TextBox 1"/>
          <p:cNvSpPr txBox="1"/>
          <p:nvPr/>
        </p:nvSpPr>
        <p:spPr>
          <a:xfrm>
            <a:off x="1243550" y="2971800"/>
            <a:ext cx="6631969" cy="369332"/>
          </a:xfrm>
          <a:prstGeom prst="rect">
            <a:avLst/>
          </a:prstGeom>
          <a:noFill/>
        </p:spPr>
        <p:txBody>
          <a:bodyPr wrap="none" rtlCol="0">
            <a:spAutoFit/>
          </a:bodyPr>
          <a:lstStyle/>
          <a:p>
            <a:r>
              <a:rPr lang="en-US" dirty="0" smtClean="0"/>
              <a:t>Example: Recover from fault that caused ~5 hours of downtime</a:t>
            </a:r>
            <a:endParaRPr lang="en-US" dirty="0"/>
          </a:p>
        </p:txBody>
      </p:sp>
      <p:sp>
        <p:nvSpPr>
          <p:cNvPr id="38" name="TextBox 37"/>
          <p:cNvSpPr txBox="1"/>
          <p:nvPr/>
        </p:nvSpPr>
        <p:spPr>
          <a:xfrm>
            <a:off x="152400" y="6477000"/>
            <a:ext cx="1390901" cy="369332"/>
          </a:xfrm>
          <a:prstGeom prst="rect">
            <a:avLst/>
          </a:prstGeom>
          <a:noFill/>
        </p:spPr>
        <p:txBody>
          <a:bodyPr wrap="none" rtlCol="0">
            <a:spAutoFit/>
          </a:bodyPr>
          <a:lstStyle/>
          <a:p>
            <a:r>
              <a:rPr lang="en-US" dirty="0" smtClean="0"/>
              <a:t>D. </a:t>
            </a:r>
            <a:r>
              <a:rPr lang="en-US" dirty="0" err="1" smtClean="0"/>
              <a:t>Sanzone</a:t>
            </a:r>
            <a:endParaRPr lang="en-US" dirty="0"/>
          </a:p>
        </p:txBody>
      </p:sp>
    </p:spTree>
    <p:extLst>
      <p:ext uri="{BB962C8B-B14F-4D97-AF65-F5344CB8AC3E}">
        <p14:creationId xmlns:p14="http://schemas.microsoft.com/office/powerpoint/2010/main" val="387098766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Outline</a:t>
            </a:r>
          </a:p>
        </p:txBody>
      </p:sp>
      <p:sp>
        <p:nvSpPr>
          <p:cNvPr id="3" name="TextBox 2"/>
          <p:cNvSpPr txBox="1"/>
          <p:nvPr/>
        </p:nvSpPr>
        <p:spPr>
          <a:xfrm>
            <a:off x="609600" y="1788855"/>
            <a:ext cx="8153400" cy="2554545"/>
          </a:xfrm>
          <a:prstGeom prst="rect">
            <a:avLst/>
          </a:prstGeom>
          <a:noFill/>
        </p:spPr>
        <p:txBody>
          <a:bodyPr wrap="square" rtlCol="0">
            <a:spAutoFit/>
          </a:bodyPr>
          <a:lstStyle/>
          <a:p>
            <a:pPr marL="742950" indent="-742950">
              <a:buFont typeface="+mj-lt"/>
              <a:buAutoNum type="arabicPeriod"/>
            </a:pPr>
            <a:r>
              <a:rPr lang="en-US" sz="3200" b="1" dirty="0" smtClean="0">
                <a:solidFill>
                  <a:srgbClr val="7F7F7F"/>
                </a:solidFill>
              </a:rPr>
              <a:t>Online optimization of accelerators</a:t>
            </a:r>
          </a:p>
          <a:p>
            <a:pPr marL="742950" indent="-742950">
              <a:buFont typeface="+mj-lt"/>
              <a:buAutoNum type="arabicPeriod"/>
            </a:pPr>
            <a:endParaRPr lang="en-US" sz="3200" b="1" dirty="0">
              <a:solidFill>
                <a:srgbClr val="7F7F7F"/>
              </a:solidFill>
            </a:endParaRPr>
          </a:p>
          <a:p>
            <a:pPr marL="742950" indent="-742950">
              <a:buFont typeface="+mj-lt"/>
              <a:buAutoNum type="arabicPeriod"/>
            </a:pPr>
            <a:r>
              <a:rPr lang="en-US" sz="3200" b="1" dirty="0" smtClean="0"/>
              <a:t>Surrogate modeling</a:t>
            </a:r>
          </a:p>
          <a:p>
            <a:pPr marL="742950" indent="-742950">
              <a:buFont typeface="+mj-lt"/>
              <a:buAutoNum type="arabicPeriod"/>
            </a:pPr>
            <a:endParaRPr lang="en-US" sz="3200" b="1" dirty="0">
              <a:solidFill>
                <a:srgbClr val="7F7F7F"/>
              </a:solidFill>
            </a:endParaRPr>
          </a:p>
          <a:p>
            <a:pPr marL="742950" indent="-742950">
              <a:buFont typeface="+mj-lt"/>
              <a:buAutoNum type="arabicPeriod"/>
            </a:pPr>
            <a:r>
              <a:rPr lang="en-US" sz="3200" b="1" dirty="0" smtClean="0">
                <a:solidFill>
                  <a:srgbClr val="7F7F7F"/>
                </a:solidFill>
              </a:rPr>
              <a:t>Data analysis: </a:t>
            </a:r>
            <a:r>
              <a:rPr lang="en-US" sz="3200" b="1" dirty="0">
                <a:solidFill>
                  <a:srgbClr val="7F7F7F"/>
                </a:solidFill>
              </a:rPr>
              <a:t>g</a:t>
            </a:r>
            <a:r>
              <a:rPr lang="en-US" sz="3200" b="1" dirty="0" smtClean="0">
                <a:solidFill>
                  <a:srgbClr val="7F7F7F"/>
                </a:solidFill>
              </a:rPr>
              <a:t>host imaging</a:t>
            </a:r>
            <a:endParaRPr lang="en-US" sz="3200" b="1" dirty="0">
              <a:solidFill>
                <a:srgbClr val="7F7F7F"/>
              </a:solidFill>
            </a:endParaRPr>
          </a:p>
        </p:txBody>
      </p:sp>
    </p:spTree>
    <p:extLst>
      <p:ext uri="{BB962C8B-B14F-4D97-AF65-F5344CB8AC3E}">
        <p14:creationId xmlns:p14="http://schemas.microsoft.com/office/powerpoint/2010/main" val="9930568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667000" y="1840468"/>
            <a:ext cx="6019800" cy="2595207"/>
            <a:chOff x="1371600" y="1981200"/>
            <a:chExt cx="6019800" cy="2595207"/>
          </a:xfrm>
        </p:grpSpPr>
        <p:grpSp>
          <p:nvGrpSpPr>
            <p:cNvPr id="10" name="Group 9"/>
            <p:cNvGrpSpPr/>
            <p:nvPr/>
          </p:nvGrpSpPr>
          <p:grpSpPr>
            <a:xfrm>
              <a:off x="1371600" y="1981200"/>
              <a:ext cx="6019800" cy="2482335"/>
              <a:chOff x="1371600" y="1981200"/>
              <a:chExt cx="6019800" cy="2482335"/>
            </a:xfrm>
          </p:grpSpPr>
          <p:pic>
            <p:nvPicPr>
              <p:cNvPr id="5" name="Picture 4" descr="Screen Shot 2018-10-20 at 8.42.0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1200"/>
                <a:ext cx="6019800" cy="2482335"/>
              </a:xfrm>
              <a:prstGeom prst="rect">
                <a:avLst/>
              </a:prstGeom>
            </p:spPr>
          </p:pic>
          <p:sp>
            <p:nvSpPr>
              <p:cNvPr id="6" name="TextBox 5"/>
              <p:cNvSpPr txBox="1"/>
              <p:nvPr/>
            </p:nvSpPr>
            <p:spPr>
              <a:xfrm>
                <a:off x="6210763" y="2089550"/>
                <a:ext cx="1044314" cy="369332"/>
              </a:xfrm>
              <a:prstGeom prst="rect">
                <a:avLst/>
              </a:prstGeom>
              <a:noFill/>
            </p:spPr>
            <p:txBody>
              <a:bodyPr wrap="none" rtlCol="0">
                <a:spAutoFit/>
              </a:bodyPr>
              <a:lstStyle/>
              <a:p>
                <a:r>
                  <a:rPr lang="en-US" dirty="0" smtClean="0">
                    <a:solidFill>
                      <a:schemeClr val="bg1"/>
                    </a:solidFill>
                  </a:rPr>
                  <a:t>J. </a:t>
                </a:r>
                <a:r>
                  <a:rPr lang="en-US" dirty="0" err="1" smtClean="0">
                    <a:solidFill>
                      <a:schemeClr val="bg1"/>
                    </a:solidFill>
                  </a:rPr>
                  <a:t>Qiang</a:t>
                </a:r>
                <a:endParaRPr lang="en-US" dirty="0">
                  <a:solidFill>
                    <a:schemeClr val="bg1"/>
                  </a:solidFill>
                </a:endParaRPr>
              </a:p>
            </p:txBody>
          </p:sp>
        </p:grpSp>
        <p:sp>
          <p:nvSpPr>
            <p:cNvPr id="11" name="TextBox 10"/>
            <p:cNvSpPr txBox="1"/>
            <p:nvPr/>
          </p:nvSpPr>
          <p:spPr>
            <a:xfrm>
              <a:off x="2366478" y="4207075"/>
              <a:ext cx="1595922" cy="369332"/>
            </a:xfrm>
            <a:prstGeom prst="rect">
              <a:avLst/>
            </a:prstGeom>
            <a:solidFill>
              <a:schemeClr val="bg1"/>
            </a:solidFill>
          </p:spPr>
          <p:txBody>
            <a:bodyPr wrap="none" rtlCol="0">
              <a:spAutoFit/>
            </a:bodyPr>
            <a:lstStyle/>
            <a:p>
              <a:r>
                <a:rPr lang="en-US" dirty="0" smtClean="0"/>
                <a:t>measurement</a:t>
              </a:r>
              <a:endParaRPr lang="en-US" dirty="0"/>
            </a:p>
          </p:txBody>
        </p:sp>
        <p:sp>
          <p:nvSpPr>
            <p:cNvPr id="18" name="TextBox 17"/>
            <p:cNvSpPr txBox="1"/>
            <p:nvPr/>
          </p:nvSpPr>
          <p:spPr>
            <a:xfrm>
              <a:off x="5481737" y="4207075"/>
              <a:ext cx="1223863" cy="369332"/>
            </a:xfrm>
            <a:prstGeom prst="rect">
              <a:avLst/>
            </a:prstGeom>
            <a:solidFill>
              <a:schemeClr val="bg1"/>
            </a:solidFill>
          </p:spPr>
          <p:txBody>
            <a:bodyPr wrap="none" rtlCol="0">
              <a:spAutoFit/>
            </a:bodyPr>
            <a:lstStyle/>
            <a:p>
              <a:r>
                <a:rPr lang="en-US" dirty="0" smtClean="0"/>
                <a:t>simulation</a:t>
              </a:r>
              <a:endParaRPr lang="en-US" dirty="0"/>
            </a:p>
          </p:txBody>
        </p:sp>
      </p:grpSp>
      <p:sp>
        <p:nvSpPr>
          <p:cNvPr id="2" name="Title 1"/>
          <p:cNvSpPr>
            <a:spLocks noGrp="1"/>
          </p:cNvSpPr>
          <p:nvPr>
            <p:ph type="title"/>
          </p:nvPr>
        </p:nvSpPr>
        <p:spPr/>
        <p:txBody>
          <a:bodyPr/>
          <a:lstStyle/>
          <a:p>
            <a:r>
              <a:rPr lang="en-US" dirty="0" smtClean="0"/>
              <a:t>Surrogate Models: Accelerator models</a:t>
            </a:r>
            <a:endParaRPr lang="en-US" dirty="0"/>
          </a:p>
        </p:txBody>
      </p:sp>
      <p:sp>
        <p:nvSpPr>
          <p:cNvPr id="8" name="TextBox 7"/>
          <p:cNvSpPr txBox="1"/>
          <p:nvPr/>
        </p:nvSpPr>
        <p:spPr>
          <a:xfrm>
            <a:off x="304800" y="1371600"/>
            <a:ext cx="6753171" cy="461665"/>
          </a:xfrm>
          <a:prstGeom prst="rect">
            <a:avLst/>
          </a:prstGeom>
          <a:noFill/>
        </p:spPr>
        <p:txBody>
          <a:bodyPr wrap="none" rtlCol="0">
            <a:spAutoFit/>
          </a:bodyPr>
          <a:lstStyle/>
          <a:p>
            <a:r>
              <a:rPr lang="en-US" sz="2400" dirty="0" smtClean="0">
                <a:solidFill>
                  <a:srgbClr val="000000"/>
                </a:solidFill>
              </a:rPr>
              <a:t>High fidelity physics simulations are remarkable: </a:t>
            </a:r>
          </a:p>
        </p:txBody>
      </p:sp>
      <p:sp>
        <p:nvSpPr>
          <p:cNvPr id="21" name="TextBox 20"/>
          <p:cNvSpPr txBox="1"/>
          <p:nvPr/>
        </p:nvSpPr>
        <p:spPr>
          <a:xfrm>
            <a:off x="304800" y="4343400"/>
            <a:ext cx="5624561" cy="461665"/>
          </a:xfrm>
          <a:prstGeom prst="rect">
            <a:avLst/>
          </a:prstGeom>
          <a:noFill/>
        </p:spPr>
        <p:txBody>
          <a:bodyPr wrap="none" rtlCol="0">
            <a:spAutoFit/>
          </a:bodyPr>
          <a:lstStyle/>
          <a:p>
            <a:r>
              <a:rPr lang="mr-IN" sz="2400" dirty="0" smtClean="0">
                <a:solidFill>
                  <a:srgbClr val="000000"/>
                </a:solidFill>
              </a:rPr>
              <a:t>…</a:t>
            </a:r>
            <a:r>
              <a:rPr lang="en-US" sz="2400" dirty="0" smtClean="0">
                <a:solidFill>
                  <a:srgbClr val="000000"/>
                </a:solidFill>
              </a:rPr>
              <a:t>but also slow.  (e.g. hours on NERSC)</a:t>
            </a:r>
          </a:p>
        </p:txBody>
      </p:sp>
      <p:grpSp>
        <p:nvGrpSpPr>
          <p:cNvPr id="25" name="Group 24"/>
          <p:cNvGrpSpPr/>
          <p:nvPr/>
        </p:nvGrpSpPr>
        <p:grpSpPr>
          <a:xfrm>
            <a:off x="304800" y="4800600"/>
            <a:ext cx="7301848" cy="2044070"/>
            <a:chOff x="304800" y="4800600"/>
            <a:chExt cx="7301848" cy="2044070"/>
          </a:xfrm>
        </p:grpSpPr>
        <p:sp>
          <p:nvSpPr>
            <p:cNvPr id="22" name="TextBox 21"/>
            <p:cNvSpPr txBox="1"/>
            <p:nvPr/>
          </p:nvSpPr>
          <p:spPr>
            <a:xfrm>
              <a:off x="304800" y="4800600"/>
              <a:ext cx="7301848" cy="461665"/>
            </a:xfrm>
            <a:prstGeom prst="rect">
              <a:avLst/>
            </a:prstGeom>
            <a:noFill/>
          </p:spPr>
          <p:txBody>
            <a:bodyPr wrap="none" rtlCol="0">
              <a:spAutoFit/>
            </a:bodyPr>
            <a:lstStyle/>
            <a:p>
              <a:r>
                <a:rPr lang="en-US" sz="2400" dirty="0" smtClean="0">
                  <a:solidFill>
                    <a:srgbClr val="000000"/>
                  </a:solidFill>
                </a:rPr>
                <a:t>How can we best support design of a new machine?</a:t>
              </a:r>
            </a:p>
          </p:txBody>
        </p:sp>
        <p:pic>
          <p:nvPicPr>
            <p:cNvPr id="23" name="image47.png" descr="100pC_300pC_LPS_wakefield.png"/>
            <p:cNvPicPr/>
            <p:nvPr/>
          </p:nvPicPr>
          <p:blipFill rotWithShape="1">
            <a:blip r:embed="rId3"/>
            <a:srcRect l="7312" t="4129" r="53975" b="50639"/>
            <a:stretch/>
          </p:blipFill>
          <p:spPr>
            <a:xfrm>
              <a:off x="1219200" y="5257800"/>
              <a:ext cx="2133600" cy="1455123"/>
            </a:xfrm>
            <a:prstGeom prst="rect">
              <a:avLst/>
            </a:prstGeom>
            <a:ln/>
          </p:spPr>
        </p:pic>
        <p:pic>
          <p:nvPicPr>
            <p:cNvPr id="24" name="Picture 23" descr="Screen Shot 2017-09-27 at 11.59.16 PM.png"/>
            <p:cNvPicPr>
              <a:picLocks noChangeAspect="1"/>
            </p:cNvPicPr>
            <p:nvPr/>
          </p:nvPicPr>
          <p:blipFill rotWithShape="1">
            <a:blip r:embed="rId4">
              <a:extLst>
                <a:ext uri="{28A0092B-C50C-407E-A947-70E740481C1C}">
                  <a14:useLocalDpi xmlns:a14="http://schemas.microsoft.com/office/drawing/2010/main" val="0"/>
                </a:ext>
              </a:extLst>
            </a:blip>
            <a:srcRect l="1" r="-800" b="52553"/>
            <a:stretch/>
          </p:blipFill>
          <p:spPr>
            <a:xfrm>
              <a:off x="5029200" y="5181600"/>
              <a:ext cx="1828800" cy="1483545"/>
            </a:xfrm>
            <a:prstGeom prst="rect">
              <a:avLst/>
            </a:prstGeom>
          </p:spPr>
        </p:pic>
        <p:sp>
          <p:nvSpPr>
            <p:cNvPr id="15" name="Right Arrow 14"/>
            <p:cNvSpPr/>
            <p:nvPr/>
          </p:nvSpPr>
          <p:spPr>
            <a:xfrm>
              <a:off x="3733800" y="5715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071148" y="6536893"/>
              <a:ext cx="2403360" cy="307777"/>
            </a:xfrm>
            <a:prstGeom prst="rect">
              <a:avLst/>
            </a:prstGeom>
            <a:noFill/>
          </p:spPr>
          <p:txBody>
            <a:bodyPr wrap="none" rtlCol="0">
              <a:spAutoFit/>
            </a:bodyPr>
            <a:lstStyle/>
            <a:p>
              <a:r>
                <a:rPr lang="en-US" sz="1400" dirty="0" smtClean="0"/>
                <a:t>LCLS-II simulations, Y. Ding</a:t>
              </a:r>
              <a:endParaRPr lang="en-US" sz="1400" dirty="0"/>
            </a:p>
          </p:txBody>
        </p:sp>
      </p:grpSp>
      <p:sp>
        <p:nvSpPr>
          <p:cNvPr id="26" name="TextBox 25"/>
          <p:cNvSpPr txBox="1"/>
          <p:nvPr/>
        </p:nvSpPr>
        <p:spPr>
          <a:xfrm>
            <a:off x="76200" y="2438400"/>
            <a:ext cx="2590800" cy="646331"/>
          </a:xfrm>
          <a:prstGeom prst="rect">
            <a:avLst/>
          </a:prstGeom>
          <a:noFill/>
        </p:spPr>
        <p:txBody>
          <a:bodyPr wrap="square" rtlCol="0">
            <a:spAutoFit/>
          </a:bodyPr>
          <a:lstStyle/>
          <a:p>
            <a:r>
              <a:rPr lang="en-US" b="1" dirty="0" smtClean="0"/>
              <a:t>LCLS microbunching instability</a:t>
            </a:r>
            <a:endParaRPr lang="en-US" b="1" dirty="0"/>
          </a:p>
        </p:txBody>
      </p:sp>
      <p:sp>
        <p:nvSpPr>
          <p:cNvPr id="30" name="Slide Number Placeholder 6"/>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z="1200" smtClean="0"/>
              <a:pPr/>
              <a:t>12</a:t>
            </a:fld>
            <a:endParaRPr lang="en-US" sz="1200" dirty="0"/>
          </a:p>
        </p:txBody>
      </p:sp>
    </p:spTree>
    <p:extLst>
      <p:ext uri="{BB962C8B-B14F-4D97-AF65-F5344CB8AC3E}">
        <p14:creationId xmlns:p14="http://schemas.microsoft.com/office/powerpoint/2010/main" val="11953087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Surrogate Models: Accelerator models</a:t>
            </a:r>
            <a:endParaRPr lang="en-US" dirty="0"/>
          </a:p>
        </p:txBody>
      </p:sp>
      <p:sp>
        <p:nvSpPr>
          <p:cNvPr id="14" name="Slide Number Placeholder 1">
            <a:extLst>
              <a:ext uri="{FF2B5EF4-FFF2-40B4-BE49-F238E27FC236}">
                <a16:creationId xmlns:a16="http://schemas.microsoft.com/office/drawing/2014/main" xmlns="" id="{7155A51C-FF3F-7847-A96D-8A7E53E105D4}"/>
              </a:ext>
            </a:extLst>
          </p:cNvPr>
          <p:cNvSpPr>
            <a:spLocks noGrp="1"/>
          </p:cNvSpPr>
          <p:nvPr>
            <p:ph type="sldNum" sz="quarter" idx="4294967295"/>
          </p:nvPr>
        </p:nvSpPr>
        <p:spPr>
          <a:xfrm>
            <a:off x="8458200" y="6318255"/>
            <a:ext cx="426882" cy="539751"/>
          </a:xfrm>
          <a:prstGeom prst="rect">
            <a:avLst/>
          </a:prstGeom>
        </p:spPr>
        <p:txBody>
          <a:bodyPr/>
          <a:lstStyle/>
          <a:p>
            <a:fld id="{5BD36294-2849-48A8-8531-5354CF3095D2}" type="slidenum">
              <a:rPr lang="en-US" sz="1400" smtClean="0"/>
              <a:pPr/>
              <a:t>13</a:t>
            </a:fld>
            <a:endParaRPr lang="en-US" sz="1400" dirty="0"/>
          </a:p>
        </p:txBody>
      </p:sp>
      <p:pic>
        <p:nvPicPr>
          <p:cNvPr id="4" name="Picture 3" descr="Screen Shot 2019-11-10 at 4.11.35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4" y="1086905"/>
            <a:ext cx="9144000" cy="5755020"/>
          </a:xfrm>
          <a:prstGeom prst="rect">
            <a:avLst/>
          </a:prstGeom>
        </p:spPr>
      </p:pic>
      <p:sp>
        <p:nvSpPr>
          <p:cNvPr id="10" name="TextBox 9"/>
          <p:cNvSpPr txBox="1"/>
          <p:nvPr/>
        </p:nvSpPr>
        <p:spPr>
          <a:xfrm>
            <a:off x="152400" y="6400800"/>
            <a:ext cx="1776009" cy="369332"/>
          </a:xfrm>
          <a:prstGeom prst="rect">
            <a:avLst/>
          </a:prstGeom>
          <a:noFill/>
        </p:spPr>
        <p:txBody>
          <a:bodyPr wrap="none" rtlCol="0">
            <a:spAutoFit/>
          </a:bodyPr>
          <a:lstStyle/>
          <a:p>
            <a:r>
              <a:rPr lang="en-US" dirty="0" err="1" smtClean="0"/>
              <a:t>Auralee</a:t>
            </a:r>
            <a:r>
              <a:rPr lang="en-US" dirty="0" smtClean="0"/>
              <a:t> </a:t>
            </a:r>
            <a:r>
              <a:rPr lang="en-US" dirty="0" err="1" smtClean="0"/>
              <a:t>Edelen</a:t>
            </a:r>
            <a:endParaRPr lang="en-US" dirty="0"/>
          </a:p>
        </p:txBody>
      </p:sp>
    </p:spTree>
    <p:extLst>
      <p:ext uri="{BB962C8B-B14F-4D97-AF65-F5344CB8AC3E}">
        <p14:creationId xmlns:p14="http://schemas.microsoft.com/office/powerpoint/2010/main" val="899546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Surrogate Models: Collective effects</a:t>
            </a:r>
            <a:endParaRPr lang="en-US" dirty="0"/>
          </a:p>
        </p:txBody>
      </p:sp>
      <p:pic>
        <p:nvPicPr>
          <p:cNvPr id="3" name="Picture 2" descr="Screen Shot 2019-11-10 at 4.13.1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31" y="1078700"/>
            <a:ext cx="8686801" cy="5791200"/>
          </a:xfrm>
          <a:prstGeom prst="rect">
            <a:avLst/>
          </a:prstGeom>
        </p:spPr>
      </p:pic>
      <p:sp>
        <p:nvSpPr>
          <p:cNvPr id="20" name="TextBox 19"/>
          <p:cNvSpPr txBox="1"/>
          <p:nvPr/>
        </p:nvSpPr>
        <p:spPr>
          <a:xfrm>
            <a:off x="-16077" y="6595646"/>
            <a:ext cx="1412403" cy="307777"/>
          </a:xfrm>
          <a:prstGeom prst="rect">
            <a:avLst/>
          </a:prstGeom>
          <a:noFill/>
        </p:spPr>
        <p:txBody>
          <a:bodyPr wrap="none" rtlCol="0">
            <a:spAutoFit/>
          </a:bodyPr>
          <a:lstStyle/>
          <a:p>
            <a:r>
              <a:rPr lang="en-US" sz="1400" dirty="0" err="1" smtClean="0"/>
              <a:t>Auralee</a:t>
            </a:r>
            <a:r>
              <a:rPr lang="en-US" sz="1400" dirty="0" smtClean="0"/>
              <a:t> </a:t>
            </a:r>
            <a:r>
              <a:rPr lang="en-US" sz="1400" dirty="0" err="1" smtClean="0"/>
              <a:t>Edelen</a:t>
            </a:r>
            <a:endParaRPr lang="en-US" sz="1400" dirty="0"/>
          </a:p>
        </p:txBody>
      </p:sp>
      <p:sp>
        <p:nvSpPr>
          <p:cNvPr id="4" name="Rounded Rectangle 3"/>
          <p:cNvSpPr/>
          <p:nvPr/>
        </p:nvSpPr>
        <p:spPr>
          <a:xfrm>
            <a:off x="3717723" y="5731075"/>
            <a:ext cx="1066800" cy="381000"/>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15249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1-12 at 6.28.46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16965"/>
            <a:ext cx="9144000" cy="5641035"/>
          </a:xfrm>
          <a:prstGeom prst="rect">
            <a:avLst/>
          </a:prstGeom>
        </p:spPr>
      </p:pic>
      <p:sp>
        <p:nvSpPr>
          <p:cNvPr id="2" name="Title 1"/>
          <p:cNvSpPr>
            <a:spLocks noGrp="1"/>
          </p:cNvSpPr>
          <p:nvPr>
            <p:ph type="title"/>
          </p:nvPr>
        </p:nvSpPr>
        <p:spPr/>
        <p:txBody>
          <a:bodyPr/>
          <a:lstStyle/>
          <a:p>
            <a:r>
              <a:rPr lang="en-US" dirty="0" smtClean="0"/>
              <a:t>Surrogate Models: Update from data</a:t>
            </a:r>
            <a:endParaRPr lang="en-US" dirty="0"/>
          </a:p>
        </p:txBody>
      </p:sp>
      <p:sp>
        <p:nvSpPr>
          <p:cNvPr id="14" name="Slide Number Placeholder 1">
            <a:extLst>
              <a:ext uri="{FF2B5EF4-FFF2-40B4-BE49-F238E27FC236}">
                <a16:creationId xmlns:a16="http://schemas.microsoft.com/office/drawing/2014/main" xmlns="" id="{7155A51C-FF3F-7847-A96D-8A7E53E105D4}"/>
              </a:ext>
            </a:extLst>
          </p:cNvPr>
          <p:cNvSpPr>
            <a:spLocks noGrp="1"/>
          </p:cNvSpPr>
          <p:nvPr>
            <p:ph type="sldNum" sz="quarter" idx="4294967295"/>
          </p:nvPr>
        </p:nvSpPr>
        <p:spPr>
          <a:xfrm>
            <a:off x="8458200" y="6318255"/>
            <a:ext cx="426882" cy="539751"/>
          </a:xfrm>
          <a:prstGeom prst="rect">
            <a:avLst/>
          </a:prstGeom>
        </p:spPr>
        <p:txBody>
          <a:bodyPr/>
          <a:lstStyle/>
          <a:p>
            <a:fld id="{5BD36294-2849-48A8-8531-5354CF3095D2}" type="slidenum">
              <a:rPr lang="en-US" sz="1400" smtClean="0"/>
              <a:pPr/>
              <a:t>15</a:t>
            </a:fld>
            <a:endParaRPr lang="en-US" sz="1400" dirty="0"/>
          </a:p>
        </p:txBody>
      </p:sp>
      <p:sp>
        <p:nvSpPr>
          <p:cNvPr id="10" name="TextBox 9"/>
          <p:cNvSpPr txBox="1"/>
          <p:nvPr/>
        </p:nvSpPr>
        <p:spPr>
          <a:xfrm>
            <a:off x="152400" y="6400800"/>
            <a:ext cx="1776009" cy="369332"/>
          </a:xfrm>
          <a:prstGeom prst="rect">
            <a:avLst/>
          </a:prstGeom>
          <a:noFill/>
        </p:spPr>
        <p:txBody>
          <a:bodyPr wrap="none" rtlCol="0">
            <a:spAutoFit/>
          </a:bodyPr>
          <a:lstStyle/>
          <a:p>
            <a:r>
              <a:rPr lang="en-US" dirty="0" err="1" smtClean="0"/>
              <a:t>Auralee</a:t>
            </a:r>
            <a:r>
              <a:rPr lang="en-US" dirty="0" smtClean="0"/>
              <a:t> </a:t>
            </a:r>
            <a:r>
              <a:rPr lang="en-US" dirty="0" err="1" smtClean="0"/>
              <a:t>Edelen</a:t>
            </a:r>
            <a:endParaRPr lang="en-US" dirty="0"/>
          </a:p>
        </p:txBody>
      </p:sp>
    </p:spTree>
    <p:extLst>
      <p:ext uri="{BB962C8B-B14F-4D97-AF65-F5344CB8AC3E}">
        <p14:creationId xmlns:p14="http://schemas.microsoft.com/office/powerpoint/2010/main" val="32033715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Surrogate Models</a:t>
            </a:r>
            <a:r>
              <a:rPr lang="en-US" dirty="0"/>
              <a:t>: FEL simulations</a:t>
            </a:r>
          </a:p>
        </p:txBody>
      </p:sp>
      <p:pic>
        <p:nvPicPr>
          <p:cNvPr id="29" name="Picture 28" descr="Simulated sample.png"/>
          <p:cNvPicPr>
            <a:picLocks noChangeAspect="1"/>
          </p:cNvPicPr>
          <p:nvPr/>
        </p:nvPicPr>
        <p:blipFill rotWithShape="1">
          <a:blip r:embed="rId3">
            <a:extLst>
              <a:ext uri="{28A0092B-C50C-407E-A947-70E740481C1C}">
                <a14:useLocalDpi xmlns:a14="http://schemas.microsoft.com/office/drawing/2010/main" val="0"/>
              </a:ext>
            </a:extLst>
          </a:blip>
          <a:srcRect l="11947" r="7112" b="12787"/>
          <a:stretch/>
        </p:blipFill>
        <p:spPr>
          <a:xfrm>
            <a:off x="7086600" y="1752600"/>
            <a:ext cx="1943100" cy="1295400"/>
          </a:xfrm>
          <a:prstGeom prst="rect">
            <a:avLst/>
          </a:prstGeom>
        </p:spPr>
      </p:pic>
      <p:pic>
        <p:nvPicPr>
          <p:cNvPr id="30" name="Picture 29" descr="GAN sample.png"/>
          <p:cNvPicPr>
            <a:picLocks noChangeAspect="1"/>
          </p:cNvPicPr>
          <p:nvPr/>
        </p:nvPicPr>
        <p:blipFill rotWithShape="1">
          <a:blip r:embed="rId4">
            <a:extLst>
              <a:ext uri="{28A0092B-C50C-407E-A947-70E740481C1C}">
                <a14:useLocalDpi xmlns:a14="http://schemas.microsoft.com/office/drawing/2010/main" val="0"/>
              </a:ext>
            </a:extLst>
          </a:blip>
          <a:srcRect l="8928" t="10269" r="8182" b="45570"/>
          <a:stretch/>
        </p:blipFill>
        <p:spPr>
          <a:xfrm>
            <a:off x="6934200" y="4063120"/>
            <a:ext cx="2095500" cy="1116486"/>
          </a:xfrm>
          <a:prstGeom prst="rect">
            <a:avLst/>
          </a:prstGeom>
        </p:spPr>
      </p:pic>
      <p:sp>
        <p:nvSpPr>
          <p:cNvPr id="31" name="TextBox 30"/>
          <p:cNvSpPr txBox="1"/>
          <p:nvPr/>
        </p:nvSpPr>
        <p:spPr>
          <a:xfrm>
            <a:off x="7326163" y="3124200"/>
            <a:ext cx="1536398" cy="584776"/>
          </a:xfrm>
          <a:prstGeom prst="rect">
            <a:avLst/>
          </a:prstGeom>
          <a:noFill/>
        </p:spPr>
        <p:txBody>
          <a:bodyPr wrap="none" rtlCol="0">
            <a:spAutoFit/>
          </a:bodyPr>
          <a:lstStyle/>
          <a:p>
            <a:pPr algn="ctr"/>
            <a:r>
              <a:rPr lang="en-US" sz="1600" dirty="0" smtClean="0"/>
              <a:t>Genesis: </a:t>
            </a:r>
          </a:p>
          <a:p>
            <a:pPr algn="ctr"/>
            <a:r>
              <a:rPr lang="en-US" sz="1600" dirty="0" smtClean="0"/>
              <a:t>~1000 </a:t>
            </a:r>
            <a:r>
              <a:rPr lang="en-US" sz="1600" dirty="0" err="1" smtClean="0"/>
              <a:t>cpu</a:t>
            </a:r>
            <a:r>
              <a:rPr lang="en-US" sz="1600" dirty="0" smtClean="0"/>
              <a:t>-sec</a:t>
            </a:r>
            <a:endParaRPr lang="en-US" sz="1600" dirty="0"/>
          </a:p>
        </p:txBody>
      </p:sp>
      <p:sp>
        <p:nvSpPr>
          <p:cNvPr id="32" name="TextBox 31"/>
          <p:cNvSpPr txBox="1"/>
          <p:nvPr/>
        </p:nvSpPr>
        <p:spPr>
          <a:xfrm>
            <a:off x="7315200" y="5282624"/>
            <a:ext cx="1792578" cy="584776"/>
          </a:xfrm>
          <a:prstGeom prst="rect">
            <a:avLst/>
          </a:prstGeom>
          <a:noFill/>
        </p:spPr>
        <p:txBody>
          <a:bodyPr wrap="none" rtlCol="0">
            <a:spAutoFit/>
          </a:bodyPr>
          <a:lstStyle/>
          <a:p>
            <a:r>
              <a:rPr lang="en-US" sz="1600" dirty="0" smtClean="0"/>
              <a:t>GAN (neural net):</a:t>
            </a:r>
          </a:p>
          <a:p>
            <a:r>
              <a:rPr lang="en-US" sz="1600" dirty="0"/>
              <a:t>~</a:t>
            </a:r>
            <a:r>
              <a:rPr lang="en-US" sz="1600" dirty="0" smtClean="0"/>
              <a:t>0.001 </a:t>
            </a:r>
            <a:r>
              <a:rPr lang="en-US" sz="1600" dirty="0" err="1" smtClean="0"/>
              <a:t>gpu</a:t>
            </a:r>
            <a:r>
              <a:rPr lang="en-US" sz="1600" dirty="0" smtClean="0"/>
              <a:t>-sec</a:t>
            </a:r>
            <a:endParaRPr lang="en-US" sz="1600" dirty="0"/>
          </a:p>
        </p:txBody>
      </p:sp>
      <p:pic>
        <p:nvPicPr>
          <p:cNvPr id="33" name="Picture 32" descr="Screen Shot 2018-08-22 at 2.27.47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667000"/>
            <a:ext cx="6609555" cy="3048000"/>
          </a:xfrm>
          <a:prstGeom prst="rect">
            <a:avLst/>
          </a:prstGeom>
        </p:spPr>
      </p:pic>
      <p:sp>
        <p:nvSpPr>
          <p:cNvPr id="34" name="TextBox 33"/>
          <p:cNvSpPr txBox="1"/>
          <p:nvPr/>
        </p:nvSpPr>
        <p:spPr>
          <a:xfrm>
            <a:off x="762000" y="2133600"/>
            <a:ext cx="4957774" cy="400110"/>
          </a:xfrm>
          <a:prstGeom prst="rect">
            <a:avLst/>
          </a:prstGeom>
          <a:noFill/>
        </p:spPr>
        <p:txBody>
          <a:bodyPr wrap="square" rtlCol="0">
            <a:spAutoFit/>
          </a:bodyPr>
          <a:lstStyle/>
          <a:p>
            <a:pPr algn="ctr"/>
            <a:r>
              <a:rPr lang="en-US" sz="2000" b="1" dirty="0" smtClean="0"/>
              <a:t>Generative adversarial network (GAN)</a:t>
            </a:r>
            <a:endParaRPr lang="en-US" sz="2000" b="1" dirty="0"/>
          </a:p>
        </p:txBody>
      </p:sp>
      <p:sp>
        <p:nvSpPr>
          <p:cNvPr id="3" name="TextBox 2"/>
          <p:cNvSpPr txBox="1"/>
          <p:nvPr/>
        </p:nvSpPr>
        <p:spPr>
          <a:xfrm>
            <a:off x="1447800" y="1371600"/>
            <a:ext cx="6495288" cy="461665"/>
          </a:xfrm>
          <a:prstGeom prst="rect">
            <a:avLst/>
          </a:prstGeom>
          <a:noFill/>
        </p:spPr>
        <p:txBody>
          <a:bodyPr wrap="none" rtlCol="0">
            <a:spAutoFit/>
          </a:bodyPr>
          <a:lstStyle/>
          <a:p>
            <a:r>
              <a:rPr lang="en-US" sz="2400" b="1" dirty="0" smtClean="0"/>
              <a:t>Modeling collective effects from shot noise</a:t>
            </a:r>
            <a:endParaRPr lang="en-US" sz="2400" b="1" dirty="0"/>
          </a:p>
        </p:txBody>
      </p:sp>
      <p:sp>
        <p:nvSpPr>
          <p:cNvPr id="20"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mtClean="0"/>
              <a:pPr/>
              <a:t>16</a:t>
            </a:fld>
            <a:endParaRPr lang="en-US" dirty="0"/>
          </a:p>
        </p:txBody>
      </p:sp>
      <p:sp>
        <p:nvSpPr>
          <p:cNvPr id="21" name="TextBox 20"/>
          <p:cNvSpPr txBox="1"/>
          <p:nvPr/>
        </p:nvSpPr>
        <p:spPr>
          <a:xfrm>
            <a:off x="0" y="6519446"/>
            <a:ext cx="823162" cy="338554"/>
          </a:xfrm>
          <a:prstGeom prst="rect">
            <a:avLst/>
          </a:prstGeom>
          <a:noFill/>
        </p:spPr>
        <p:txBody>
          <a:bodyPr wrap="none" rtlCol="0">
            <a:spAutoFit/>
          </a:bodyPr>
          <a:lstStyle/>
          <a:p>
            <a:r>
              <a:rPr lang="en-US" sz="1600" b="1" dirty="0" smtClean="0"/>
              <a:t>X. </a:t>
            </a:r>
            <a:r>
              <a:rPr lang="en-US" sz="1600" b="1" dirty="0" err="1" smtClean="0"/>
              <a:t>Ren</a:t>
            </a:r>
            <a:endParaRPr lang="en-US" sz="1600" b="1" dirty="0"/>
          </a:p>
        </p:txBody>
      </p:sp>
      <p:sp>
        <p:nvSpPr>
          <p:cNvPr id="4" name="TextBox 3"/>
          <p:cNvSpPr txBox="1"/>
          <p:nvPr/>
        </p:nvSpPr>
        <p:spPr>
          <a:xfrm>
            <a:off x="1437447" y="5943600"/>
            <a:ext cx="6186309" cy="707886"/>
          </a:xfrm>
          <a:prstGeom prst="rect">
            <a:avLst/>
          </a:prstGeom>
          <a:noFill/>
        </p:spPr>
        <p:txBody>
          <a:bodyPr wrap="none" rtlCol="0">
            <a:spAutoFit/>
          </a:bodyPr>
          <a:lstStyle/>
          <a:p>
            <a:pPr algn="ctr"/>
            <a:r>
              <a:rPr lang="en-US" sz="2000" b="1" dirty="0" smtClean="0">
                <a:solidFill>
                  <a:srgbClr val="FF0000"/>
                </a:solidFill>
                <a:sym typeface="Wingdings"/>
              </a:rPr>
              <a:t>Benefit: Provide users with rapid pulse generator</a:t>
            </a:r>
          </a:p>
          <a:p>
            <a:pPr algn="ctr"/>
            <a:r>
              <a:rPr lang="en-US" sz="2000" b="1" dirty="0" smtClean="0">
                <a:solidFill>
                  <a:srgbClr val="FF0000"/>
                </a:solidFill>
                <a:sym typeface="Wingdings"/>
              </a:rPr>
              <a:t>(1 million times faster than Genesis)</a:t>
            </a:r>
            <a:endParaRPr lang="en-US" sz="2000" b="1" dirty="0">
              <a:solidFill>
                <a:srgbClr val="FF0000"/>
              </a:solidFill>
            </a:endParaRPr>
          </a:p>
        </p:txBody>
      </p:sp>
    </p:spTree>
    <p:extLst>
      <p:ext uri="{BB962C8B-B14F-4D97-AF65-F5344CB8AC3E}">
        <p14:creationId xmlns:p14="http://schemas.microsoft.com/office/powerpoint/2010/main" val="25689256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Outline</a:t>
            </a:r>
          </a:p>
        </p:txBody>
      </p:sp>
      <p:sp>
        <p:nvSpPr>
          <p:cNvPr id="3" name="TextBox 2"/>
          <p:cNvSpPr txBox="1"/>
          <p:nvPr/>
        </p:nvSpPr>
        <p:spPr>
          <a:xfrm>
            <a:off x="609600" y="1788855"/>
            <a:ext cx="8153400" cy="2554545"/>
          </a:xfrm>
          <a:prstGeom prst="rect">
            <a:avLst/>
          </a:prstGeom>
          <a:noFill/>
        </p:spPr>
        <p:txBody>
          <a:bodyPr wrap="square" rtlCol="0">
            <a:spAutoFit/>
          </a:bodyPr>
          <a:lstStyle/>
          <a:p>
            <a:pPr marL="742950" indent="-742950">
              <a:buFont typeface="+mj-lt"/>
              <a:buAutoNum type="arabicPeriod"/>
            </a:pPr>
            <a:r>
              <a:rPr lang="en-US" sz="3200" b="1" dirty="0" smtClean="0">
                <a:solidFill>
                  <a:srgbClr val="7F7F7F"/>
                </a:solidFill>
              </a:rPr>
              <a:t>Online optimization of accelerators</a:t>
            </a:r>
          </a:p>
          <a:p>
            <a:pPr marL="742950" indent="-742950">
              <a:buFont typeface="+mj-lt"/>
              <a:buAutoNum type="arabicPeriod"/>
            </a:pPr>
            <a:endParaRPr lang="en-US" sz="3200" b="1" dirty="0">
              <a:solidFill>
                <a:srgbClr val="7F7F7F"/>
              </a:solidFill>
            </a:endParaRPr>
          </a:p>
          <a:p>
            <a:pPr marL="742950" indent="-742950">
              <a:buFont typeface="+mj-lt"/>
              <a:buAutoNum type="arabicPeriod"/>
            </a:pPr>
            <a:r>
              <a:rPr lang="en-US" sz="3200" b="1" dirty="0" smtClean="0">
                <a:solidFill>
                  <a:srgbClr val="7F7F7F"/>
                </a:solidFill>
              </a:rPr>
              <a:t>Surrogate modeling</a:t>
            </a:r>
          </a:p>
          <a:p>
            <a:pPr marL="742950" indent="-742950">
              <a:buFont typeface="+mj-lt"/>
              <a:buAutoNum type="arabicPeriod"/>
            </a:pPr>
            <a:endParaRPr lang="en-US" sz="3200" b="1" dirty="0">
              <a:solidFill>
                <a:srgbClr val="7F7F7F"/>
              </a:solidFill>
            </a:endParaRPr>
          </a:p>
          <a:p>
            <a:pPr marL="742950" indent="-742950">
              <a:buFont typeface="+mj-lt"/>
              <a:buAutoNum type="arabicPeriod"/>
            </a:pPr>
            <a:r>
              <a:rPr lang="en-US" sz="3200" b="1" dirty="0" smtClean="0">
                <a:solidFill>
                  <a:srgbClr val="000000"/>
                </a:solidFill>
              </a:rPr>
              <a:t>Data analysis: </a:t>
            </a:r>
            <a:r>
              <a:rPr lang="en-US" sz="3200" b="1" dirty="0">
                <a:solidFill>
                  <a:srgbClr val="000000"/>
                </a:solidFill>
              </a:rPr>
              <a:t>g</a:t>
            </a:r>
            <a:r>
              <a:rPr lang="en-US" sz="3200" b="1" dirty="0" smtClean="0">
                <a:solidFill>
                  <a:srgbClr val="000000"/>
                </a:solidFill>
              </a:rPr>
              <a:t>host imaging</a:t>
            </a:r>
            <a:endParaRPr lang="en-US" sz="3200" b="1" dirty="0">
              <a:solidFill>
                <a:srgbClr val="000000"/>
              </a:solidFill>
            </a:endParaRPr>
          </a:p>
        </p:txBody>
      </p:sp>
    </p:spTree>
    <p:extLst>
      <p:ext uri="{BB962C8B-B14F-4D97-AF65-F5344CB8AC3E}">
        <p14:creationId xmlns:p14="http://schemas.microsoft.com/office/powerpoint/2010/main" val="207144937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16389">
            <a:off x="1250418" y="2710315"/>
            <a:ext cx="1640727" cy="1480825"/>
          </a:xfrm>
          <a:prstGeom prst="rect">
            <a:avLst/>
          </a:prstGeom>
        </p:spPr>
      </p:pic>
      <p:sp>
        <p:nvSpPr>
          <p:cNvPr id="11266" name="Title 1"/>
          <p:cNvSpPr>
            <a:spLocks noGrp="1"/>
          </p:cNvSpPr>
          <p:nvPr>
            <p:ph type="title"/>
          </p:nvPr>
        </p:nvSpPr>
        <p:spPr>
          <a:xfrm>
            <a:off x="451822" y="129092"/>
            <a:ext cx="8692178" cy="753033"/>
          </a:xfrm>
        </p:spPr>
        <p:txBody>
          <a:bodyPr>
            <a:normAutofit/>
          </a:bodyPr>
          <a:lstStyle/>
          <a:p>
            <a:r>
              <a:rPr lang="en-US" dirty="0"/>
              <a:t>Data Analysis: Ghost </a:t>
            </a:r>
            <a:r>
              <a:rPr lang="en-US" dirty="0" smtClean="0"/>
              <a:t>imaging / Single-pixel camera</a:t>
            </a:r>
            <a:endParaRPr lang="en-US" dirty="0">
              <a:latin typeface="Arial" charset="0"/>
              <a:cs typeface="AR PL UMing HK" charset="0"/>
            </a:endParaRPr>
          </a:p>
        </p:txBody>
      </p:sp>
      <p:sp>
        <p:nvSpPr>
          <p:cNvPr id="4" name="TextBox 3"/>
          <p:cNvSpPr txBox="1"/>
          <p:nvPr/>
        </p:nvSpPr>
        <p:spPr>
          <a:xfrm>
            <a:off x="228600" y="1828801"/>
            <a:ext cx="7010400" cy="369332"/>
          </a:xfrm>
          <a:prstGeom prst="rect">
            <a:avLst/>
          </a:prstGeom>
          <a:noFill/>
        </p:spPr>
        <p:txBody>
          <a:bodyPr wrap="square" rtlCol="0">
            <a:spAutoFit/>
          </a:bodyPr>
          <a:lstStyle/>
          <a:p>
            <a:r>
              <a:rPr lang="en-US" dirty="0" smtClean="0"/>
              <a:t>Riddle: How can I take a picture with a spectrometer?</a:t>
            </a:r>
            <a:endParaRPr lang="en-US" dirty="0"/>
          </a:p>
        </p:txBody>
      </p:sp>
      <p:pic>
        <p:nvPicPr>
          <p:cNvPr id="27" name="Picture 26" descr="downloa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985" flipH="1">
            <a:off x="6626191" y="3778930"/>
            <a:ext cx="2027381" cy="2171700"/>
          </a:xfrm>
          <a:prstGeom prst="rect">
            <a:avLst/>
          </a:prstGeom>
        </p:spPr>
      </p:pic>
      <p:pic>
        <p:nvPicPr>
          <p:cNvPr id="28" name="Picture 27"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52028">
            <a:off x="659113" y="3930750"/>
            <a:ext cx="1640727" cy="1480825"/>
          </a:xfrm>
          <a:prstGeom prst="rect">
            <a:avLst/>
          </a:prstGeom>
        </p:spPr>
      </p:pic>
      <p:pic>
        <p:nvPicPr>
          <p:cNvPr id="31" name="Picture 30"/>
          <p:cNvPicPr>
            <a:picLocks noChangeAspect="1"/>
          </p:cNvPicPr>
          <p:nvPr/>
        </p:nvPicPr>
        <p:blipFill rotWithShape="1">
          <a:blip r:embed="rId4"/>
          <a:srcRect l="24241" r="23482"/>
          <a:stretch/>
        </p:blipFill>
        <p:spPr>
          <a:xfrm>
            <a:off x="3282142" y="3205465"/>
            <a:ext cx="2737658" cy="3271535"/>
          </a:xfrm>
          <a:prstGeom prst="rect">
            <a:avLst/>
          </a:prstGeom>
          <a:ln>
            <a:solidFill>
              <a:srgbClr val="000000"/>
            </a:solidFill>
          </a:ln>
        </p:spPr>
      </p:pic>
      <p:sp>
        <p:nvSpPr>
          <p:cNvPr id="11264" name="Rectangle 11263"/>
          <p:cNvSpPr/>
          <p:nvPr/>
        </p:nvSpPr>
        <p:spPr>
          <a:xfrm>
            <a:off x="304800" y="2438400"/>
            <a:ext cx="4110708" cy="369332"/>
          </a:xfrm>
          <a:prstGeom prst="rect">
            <a:avLst/>
          </a:prstGeom>
        </p:spPr>
        <p:txBody>
          <a:bodyPr wrap="none">
            <a:spAutoFit/>
          </a:bodyPr>
          <a:lstStyle/>
          <a:p>
            <a:r>
              <a:rPr lang="en-US" dirty="0">
                <a:solidFill>
                  <a:srgbClr val="FF0000"/>
                </a:solidFill>
              </a:rPr>
              <a:t>Answer: Have a friend with a flashlight</a:t>
            </a:r>
          </a:p>
        </p:txBody>
      </p:sp>
      <p:sp>
        <p:nvSpPr>
          <p:cNvPr id="2" name="Slide Number Placeholder 1"/>
          <p:cNvSpPr>
            <a:spLocks noGrp="1"/>
          </p:cNvSpPr>
          <p:nvPr>
            <p:ph type="sldNum" sz="quarter" idx="11"/>
          </p:nvPr>
        </p:nvSpPr>
        <p:spPr/>
        <p:txBody>
          <a:bodyPr/>
          <a:lstStyle/>
          <a:p>
            <a:fld id="{487572F4-7224-4932-BF20-76C77E1DD30A}" type="slidenum">
              <a:rPr lang="en-US" smtClean="0"/>
              <a:t>18</a:t>
            </a:fld>
            <a:endParaRPr lang="en-US"/>
          </a:p>
        </p:txBody>
      </p:sp>
      <p:pic>
        <p:nvPicPr>
          <p:cNvPr id="12" name="Picture 11"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851277">
            <a:off x="767498" y="5200328"/>
            <a:ext cx="1640727" cy="1480825"/>
          </a:xfrm>
          <a:prstGeom prst="rect">
            <a:avLst/>
          </a:prstGeom>
        </p:spPr>
      </p:pic>
      <p:sp>
        <p:nvSpPr>
          <p:cNvPr id="16" name="TextBox 15"/>
          <p:cNvSpPr txBox="1"/>
          <p:nvPr/>
        </p:nvSpPr>
        <p:spPr>
          <a:xfrm>
            <a:off x="533400" y="1290935"/>
            <a:ext cx="7924800" cy="461665"/>
          </a:xfrm>
          <a:prstGeom prst="rect">
            <a:avLst/>
          </a:prstGeom>
          <a:noFill/>
        </p:spPr>
        <p:txBody>
          <a:bodyPr wrap="square" rtlCol="0">
            <a:spAutoFit/>
          </a:bodyPr>
          <a:lstStyle/>
          <a:p>
            <a:pPr algn="ctr"/>
            <a:r>
              <a:rPr lang="en-US" sz="2400" b="1" dirty="0" smtClean="0"/>
              <a:t>So what is ghost imaging anyway?</a:t>
            </a:r>
          </a:p>
        </p:txBody>
      </p:sp>
    </p:spTree>
    <p:extLst>
      <p:ext uri="{BB962C8B-B14F-4D97-AF65-F5344CB8AC3E}">
        <p14:creationId xmlns:p14="http://schemas.microsoft.com/office/powerpoint/2010/main" val="15752261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Arrow Connector 35"/>
          <p:cNvCxnSpPr/>
          <p:nvPr/>
        </p:nvCxnSpPr>
        <p:spPr>
          <a:xfrm>
            <a:off x="2133600" y="6324600"/>
            <a:ext cx="1828800"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38" name="Picture 37" descr="downloa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5791200"/>
            <a:ext cx="789041" cy="901761"/>
          </a:xfrm>
          <a:prstGeom prst="rect">
            <a:avLst/>
          </a:prstGeom>
        </p:spPr>
      </p:pic>
      <p:sp>
        <p:nvSpPr>
          <p:cNvPr id="39" name="Cloud 38"/>
          <p:cNvSpPr/>
          <p:nvPr/>
        </p:nvSpPr>
        <p:spPr>
          <a:xfrm>
            <a:off x="4038600" y="6019800"/>
            <a:ext cx="1600200" cy="609600"/>
          </a:xfrm>
          <a:prstGeom prst="clou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Target, x</a:t>
            </a:r>
            <a:endParaRPr lang="en-US" sz="1600" dirty="0"/>
          </a:p>
        </p:txBody>
      </p:sp>
      <p:cxnSp>
        <p:nvCxnSpPr>
          <p:cNvPr id="40" name="Straight Arrow Connector 39"/>
          <p:cNvCxnSpPr/>
          <p:nvPr/>
        </p:nvCxnSpPr>
        <p:spPr>
          <a:xfrm>
            <a:off x="5791200" y="6324600"/>
            <a:ext cx="685800"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6019800" y="4876800"/>
            <a:ext cx="1600200" cy="861774"/>
          </a:xfrm>
          <a:prstGeom prst="rect">
            <a:avLst/>
          </a:prstGeom>
          <a:noFill/>
        </p:spPr>
        <p:txBody>
          <a:bodyPr wrap="square" rtlCol="0">
            <a:spAutoFit/>
          </a:bodyPr>
          <a:lstStyle/>
          <a:p>
            <a:r>
              <a:rPr lang="en-US" b="1" dirty="0" smtClean="0">
                <a:latin typeface="Times"/>
                <a:cs typeface="Times"/>
              </a:rPr>
              <a:t>b</a:t>
            </a:r>
            <a:r>
              <a:rPr lang="en-US" sz="1600" b="1" dirty="0" smtClean="0"/>
              <a:t> = [ 5037, </a:t>
            </a:r>
          </a:p>
          <a:p>
            <a:r>
              <a:rPr lang="en-US" sz="1600" b="1" dirty="0" smtClean="0"/>
              <a:t>         4783, </a:t>
            </a:r>
          </a:p>
          <a:p>
            <a:r>
              <a:rPr lang="en-US" sz="1600" b="1" dirty="0"/>
              <a:t> </a:t>
            </a:r>
            <a:r>
              <a:rPr lang="en-US" sz="1600" b="1" dirty="0" smtClean="0"/>
              <a:t>        4891, </a:t>
            </a:r>
            <a:r>
              <a:rPr lang="mr-IN" sz="1600" b="1" dirty="0" smtClean="0"/>
              <a:t>…</a:t>
            </a:r>
            <a:r>
              <a:rPr lang="en-US" sz="1600" b="1" dirty="0" smtClean="0"/>
              <a:t> ]</a:t>
            </a:r>
            <a:endParaRPr lang="en-US" sz="1600" b="1" dirty="0"/>
          </a:p>
        </p:txBody>
      </p:sp>
      <p:sp>
        <p:nvSpPr>
          <p:cNvPr id="58"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19</a:t>
            </a:fld>
            <a:endParaRPr lang="en-US" sz="1200" dirty="0"/>
          </a:p>
        </p:txBody>
      </p:sp>
      <p:grpSp>
        <p:nvGrpSpPr>
          <p:cNvPr id="18" name="Group 17"/>
          <p:cNvGrpSpPr/>
          <p:nvPr/>
        </p:nvGrpSpPr>
        <p:grpSpPr>
          <a:xfrm>
            <a:off x="1981200" y="4419600"/>
            <a:ext cx="3974292" cy="737061"/>
            <a:chOff x="1371600" y="4552890"/>
            <a:chExt cx="3974292" cy="737061"/>
          </a:xfrm>
        </p:grpSpPr>
        <p:cxnSp>
          <p:nvCxnSpPr>
            <p:cNvPr id="30" name="Straight Arrow Connector 29"/>
            <p:cNvCxnSpPr/>
            <p:nvPr/>
          </p:nvCxnSpPr>
          <p:spPr>
            <a:xfrm flipV="1">
              <a:off x="1371600" y="5010090"/>
              <a:ext cx="1524000" cy="7315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H="1" flipV="1">
              <a:off x="4964892" y="5045275"/>
              <a:ext cx="381000" cy="762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3031923" y="4552890"/>
              <a:ext cx="1828800" cy="737061"/>
              <a:chOff x="3031923" y="4552890"/>
              <a:chExt cx="1828800" cy="737061"/>
            </a:xfrm>
          </p:grpSpPr>
          <p:sp>
            <p:nvSpPr>
              <p:cNvPr id="29" name="Cloud 28"/>
              <p:cNvSpPr/>
              <p:nvPr/>
            </p:nvSpPr>
            <p:spPr>
              <a:xfrm>
                <a:off x="3031923" y="4552890"/>
                <a:ext cx="1828800" cy="737061"/>
              </a:xfrm>
              <a:prstGeom prst="cloud">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14" name="TextBox 13"/>
              <p:cNvSpPr txBox="1"/>
              <p:nvPr/>
            </p:nvSpPr>
            <p:spPr>
              <a:xfrm>
                <a:off x="3048000" y="4629090"/>
                <a:ext cx="1752600" cy="584776"/>
              </a:xfrm>
              <a:prstGeom prst="rect">
                <a:avLst/>
              </a:prstGeom>
              <a:noFill/>
            </p:spPr>
            <p:txBody>
              <a:bodyPr wrap="square" rtlCol="0">
                <a:spAutoFit/>
              </a:bodyPr>
              <a:lstStyle/>
              <a:p>
                <a:pPr algn="ctr"/>
                <a:r>
                  <a:rPr lang="en-US" sz="1600" dirty="0" smtClean="0">
                    <a:solidFill>
                      <a:schemeClr val="bg1"/>
                    </a:solidFill>
                  </a:rPr>
                  <a:t>Reconstructed Target, x*</a:t>
                </a:r>
                <a:endParaRPr lang="en-US" sz="1600" dirty="0">
                  <a:solidFill>
                    <a:schemeClr val="bg1"/>
                  </a:solidFill>
                </a:endParaRPr>
              </a:p>
            </p:txBody>
          </p:sp>
        </p:grpSp>
      </p:grpSp>
      <p:sp>
        <p:nvSpPr>
          <p:cNvPr id="46" name="TextBox 45"/>
          <p:cNvSpPr txBox="1"/>
          <p:nvPr/>
        </p:nvSpPr>
        <p:spPr>
          <a:xfrm>
            <a:off x="7391400" y="5715000"/>
            <a:ext cx="1676400" cy="830997"/>
          </a:xfrm>
          <a:prstGeom prst="rect">
            <a:avLst/>
          </a:prstGeom>
          <a:noFill/>
        </p:spPr>
        <p:txBody>
          <a:bodyPr wrap="square" rtlCol="0">
            <a:spAutoFit/>
          </a:bodyPr>
          <a:lstStyle/>
          <a:p>
            <a:r>
              <a:rPr lang="en-US" sz="1600" b="1" dirty="0" smtClean="0"/>
              <a:t>Bucket measures total transmission</a:t>
            </a:r>
            <a:endParaRPr lang="en-US" sz="1600" b="1" dirty="0"/>
          </a:p>
        </p:txBody>
      </p:sp>
      <p:sp>
        <p:nvSpPr>
          <p:cNvPr id="42" name="Title 1"/>
          <p:cNvSpPr>
            <a:spLocks noGrp="1"/>
          </p:cNvSpPr>
          <p:nvPr>
            <p:ph type="title"/>
          </p:nvPr>
        </p:nvSpPr>
        <p:spPr>
          <a:xfrm>
            <a:off x="451822" y="129092"/>
            <a:ext cx="8692178" cy="753033"/>
          </a:xfrm>
        </p:spPr>
        <p:txBody>
          <a:bodyPr>
            <a:normAutofit/>
          </a:bodyPr>
          <a:lstStyle/>
          <a:p>
            <a:r>
              <a:rPr lang="en-US" dirty="0"/>
              <a:t>Data Analysis: Ghost imaging / Single-pixel camera</a:t>
            </a:r>
            <a:endParaRPr lang="en-US" dirty="0">
              <a:latin typeface="Arial" charset="0"/>
              <a:cs typeface="AR PL UMing HK" charset="0"/>
            </a:endParaRPr>
          </a:p>
        </p:txBody>
      </p:sp>
      <p:cxnSp>
        <p:nvCxnSpPr>
          <p:cNvPr id="48" name="Straight Arrow Connector 47"/>
          <p:cNvCxnSpPr/>
          <p:nvPr/>
        </p:nvCxnSpPr>
        <p:spPr>
          <a:xfrm flipV="1">
            <a:off x="2438400" y="5791200"/>
            <a:ext cx="0" cy="5334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286000" y="6172200"/>
            <a:ext cx="30480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6" name="Group 15"/>
          <p:cNvGrpSpPr/>
          <p:nvPr/>
        </p:nvGrpSpPr>
        <p:grpSpPr>
          <a:xfrm>
            <a:off x="2237769" y="5257800"/>
            <a:ext cx="381000" cy="469100"/>
            <a:chOff x="2209800" y="5334000"/>
            <a:chExt cx="381000" cy="469100"/>
          </a:xfrm>
        </p:grpSpPr>
        <p:sp>
          <p:nvSpPr>
            <p:cNvPr id="12" name="Rectangle 11"/>
            <p:cNvSpPr/>
            <p:nvPr/>
          </p:nvSpPr>
          <p:spPr>
            <a:xfrm>
              <a:off x="2209800" y="5334000"/>
              <a:ext cx="381000" cy="304800"/>
            </a:xfrm>
            <a:prstGeom prst="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281815" y="5650700"/>
              <a:ext cx="228600" cy="152400"/>
            </a:xfrm>
            <a:prstGeom prst="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52400" y="4642442"/>
            <a:ext cx="1568061" cy="1758358"/>
            <a:chOff x="260739" y="3943290"/>
            <a:chExt cx="1568061" cy="1758358"/>
          </a:xfrm>
        </p:grpSpPr>
        <p:sp>
          <p:nvSpPr>
            <p:cNvPr id="44" name="TextBox 43"/>
            <p:cNvSpPr txBox="1"/>
            <p:nvPr/>
          </p:nvSpPr>
          <p:spPr>
            <a:xfrm>
              <a:off x="260739" y="3943290"/>
              <a:ext cx="1547770" cy="400110"/>
            </a:xfrm>
            <a:prstGeom prst="rect">
              <a:avLst/>
            </a:prstGeom>
            <a:noFill/>
          </p:spPr>
          <p:txBody>
            <a:bodyPr wrap="none" rtlCol="0">
              <a:spAutoFit/>
            </a:bodyPr>
            <a:lstStyle/>
            <a:p>
              <a:r>
                <a:rPr lang="en-US" b="1" dirty="0" smtClean="0"/>
                <a:t>Radiation, </a:t>
              </a:r>
              <a:r>
                <a:rPr lang="en-US" sz="2000" b="1" dirty="0" smtClean="0">
                  <a:latin typeface="Times"/>
                  <a:cs typeface="Times"/>
                </a:rPr>
                <a:t>a</a:t>
              </a:r>
              <a:endParaRPr lang="en-US" b="1" dirty="0">
                <a:latin typeface="Times"/>
                <a:cs typeface="Times"/>
              </a:endParaRPr>
            </a:p>
          </p:txBody>
        </p:sp>
        <p:pic>
          <p:nvPicPr>
            <p:cNvPr id="2" name="Picture 1" descr="rand_0.png"/>
            <p:cNvPicPr>
              <a:picLocks noChangeAspect="1"/>
            </p:cNvPicPr>
            <p:nvPr/>
          </p:nvPicPr>
          <p:blipFill rotWithShape="1">
            <a:blip r:embed="rId3">
              <a:extLst>
                <a:ext uri="{28A0092B-C50C-407E-A947-70E740481C1C}">
                  <a14:useLocalDpi xmlns:a14="http://schemas.microsoft.com/office/drawing/2010/main" val="0"/>
                </a:ext>
              </a:extLst>
            </a:blip>
            <a:srcRect l="22496" t="9861" r="19793" b="10719"/>
            <a:stretch/>
          </p:blipFill>
          <p:spPr>
            <a:xfrm>
              <a:off x="458539" y="4343400"/>
              <a:ext cx="996797" cy="1028800"/>
            </a:xfrm>
            <a:prstGeom prst="rect">
              <a:avLst/>
            </a:prstGeom>
            <a:ln w="19050" cmpd="sng">
              <a:solidFill>
                <a:schemeClr val="accent6">
                  <a:lumMod val="75000"/>
                </a:schemeClr>
              </a:solidFill>
            </a:ln>
          </p:spPr>
        </p:pic>
        <p:pic>
          <p:nvPicPr>
            <p:cNvPr id="3" name="Picture 2" descr="rand_1.png"/>
            <p:cNvPicPr>
              <a:picLocks noChangeAspect="1"/>
            </p:cNvPicPr>
            <p:nvPr/>
          </p:nvPicPr>
          <p:blipFill rotWithShape="1">
            <a:blip r:embed="rId4">
              <a:extLst>
                <a:ext uri="{28A0092B-C50C-407E-A947-70E740481C1C}">
                  <a14:useLocalDpi xmlns:a14="http://schemas.microsoft.com/office/drawing/2010/main" val="0"/>
                </a:ext>
              </a:extLst>
            </a:blip>
            <a:srcRect l="21603" t="16115" r="18824" b="10671"/>
            <a:stretch/>
          </p:blipFill>
          <p:spPr>
            <a:xfrm>
              <a:off x="603403" y="4520448"/>
              <a:ext cx="1028952" cy="948425"/>
            </a:xfrm>
            <a:prstGeom prst="rect">
              <a:avLst/>
            </a:prstGeom>
            <a:ln w="19050" cmpd="sng">
              <a:solidFill>
                <a:schemeClr val="accent6">
                  <a:lumMod val="75000"/>
                </a:schemeClr>
              </a:solidFill>
            </a:ln>
          </p:spPr>
        </p:pic>
        <p:pic>
          <p:nvPicPr>
            <p:cNvPr id="4" name="Picture 3" descr="rand_2.png"/>
            <p:cNvPicPr>
              <a:picLocks noChangeAspect="1"/>
            </p:cNvPicPr>
            <p:nvPr/>
          </p:nvPicPr>
          <p:blipFill rotWithShape="1">
            <a:blip r:embed="rId5">
              <a:extLst>
                <a:ext uri="{28A0092B-C50C-407E-A947-70E740481C1C}">
                  <a14:useLocalDpi xmlns:a14="http://schemas.microsoft.com/office/drawing/2010/main" val="0"/>
                </a:ext>
              </a:extLst>
            </a:blip>
            <a:srcRect l="22369" t="9958" r="18989" b="10622"/>
            <a:stretch/>
          </p:blipFill>
          <p:spPr>
            <a:xfrm>
              <a:off x="815926" y="4672848"/>
              <a:ext cx="1012874" cy="1028800"/>
            </a:xfrm>
            <a:prstGeom prst="rect">
              <a:avLst/>
            </a:prstGeom>
            <a:ln w="19050" cmpd="sng">
              <a:solidFill>
                <a:schemeClr val="accent6">
                  <a:lumMod val="75000"/>
                </a:schemeClr>
              </a:solidFill>
            </a:ln>
          </p:spPr>
        </p:pic>
      </p:grpSp>
      <p:grpSp>
        <p:nvGrpSpPr>
          <p:cNvPr id="47" name="Group 46"/>
          <p:cNvGrpSpPr/>
          <p:nvPr/>
        </p:nvGrpSpPr>
        <p:grpSpPr>
          <a:xfrm>
            <a:off x="426625" y="1447800"/>
            <a:ext cx="6507575" cy="513081"/>
            <a:chOff x="426625" y="2295312"/>
            <a:chExt cx="6507575" cy="513081"/>
          </a:xfrm>
        </p:grpSpPr>
        <p:sp>
          <p:nvSpPr>
            <p:cNvPr id="49" name="TextBox 48"/>
            <p:cNvSpPr txBox="1"/>
            <p:nvPr/>
          </p:nvSpPr>
          <p:spPr>
            <a:xfrm>
              <a:off x="426625" y="2362200"/>
              <a:ext cx="2545175" cy="369332"/>
            </a:xfrm>
            <a:prstGeom prst="rect">
              <a:avLst/>
            </a:prstGeom>
            <a:noFill/>
          </p:spPr>
          <p:txBody>
            <a:bodyPr wrap="none" rtlCol="0">
              <a:spAutoFit/>
            </a:bodyPr>
            <a:lstStyle/>
            <a:p>
              <a:r>
                <a:rPr lang="en-US" b="1" dirty="0" smtClean="0"/>
                <a:t>Classic GI formalism:</a:t>
              </a:r>
              <a:endParaRPr lang="en-US" b="1" dirty="0"/>
            </a:p>
          </p:txBody>
        </p:sp>
        <p:pic>
          <p:nvPicPr>
            <p:cNvPr id="50" name="Picture 49" descr="texclip2019052216133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6600" y="2295312"/>
              <a:ext cx="3657600" cy="513081"/>
            </a:xfrm>
            <a:prstGeom prst="rect">
              <a:avLst/>
            </a:prstGeom>
          </p:spPr>
        </p:pic>
      </p:grpSp>
      <p:pic>
        <p:nvPicPr>
          <p:cNvPr id="51" name="Picture 50" descr="onehot_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600" y="2209800"/>
            <a:ext cx="1828800" cy="1371600"/>
          </a:xfrm>
          <a:prstGeom prst="rect">
            <a:avLst/>
          </a:prstGeom>
        </p:spPr>
      </p:pic>
      <p:pic>
        <p:nvPicPr>
          <p:cNvPr id="52" name="Picture 51" descr="onehot_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2209800"/>
            <a:ext cx="1828800" cy="1371600"/>
          </a:xfrm>
          <a:prstGeom prst="rect">
            <a:avLst/>
          </a:prstGeom>
        </p:spPr>
      </p:pic>
      <p:pic>
        <p:nvPicPr>
          <p:cNvPr id="53" name="Picture 52" descr="onehot_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3600" y="2209800"/>
            <a:ext cx="1828800" cy="1371600"/>
          </a:xfrm>
          <a:prstGeom prst="rect">
            <a:avLst/>
          </a:prstGeom>
        </p:spPr>
      </p:pic>
      <p:pic>
        <p:nvPicPr>
          <p:cNvPr id="55" name="Picture 54" descr="rand_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09800"/>
            <a:ext cx="1828800" cy="1371600"/>
          </a:xfrm>
          <a:prstGeom prst="rect">
            <a:avLst/>
          </a:prstGeom>
        </p:spPr>
      </p:pic>
      <p:pic>
        <p:nvPicPr>
          <p:cNvPr id="56" name="Picture 55" descr="rand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09800"/>
            <a:ext cx="1828800" cy="1371600"/>
          </a:xfrm>
          <a:prstGeom prst="rect">
            <a:avLst/>
          </a:prstGeom>
        </p:spPr>
      </p:pic>
      <p:pic>
        <p:nvPicPr>
          <p:cNvPr id="57" name="Picture 56" descr="rand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2209800"/>
            <a:ext cx="1828800" cy="1371600"/>
          </a:xfrm>
          <a:prstGeom prst="rect">
            <a:avLst/>
          </a:prstGeom>
        </p:spPr>
      </p:pic>
      <p:sp>
        <p:nvSpPr>
          <p:cNvPr id="9" name="TextBox 8"/>
          <p:cNvSpPr txBox="1"/>
          <p:nvPr/>
        </p:nvSpPr>
        <p:spPr>
          <a:xfrm>
            <a:off x="2362200" y="1981200"/>
            <a:ext cx="1416261" cy="369332"/>
          </a:xfrm>
          <a:prstGeom prst="rect">
            <a:avLst/>
          </a:prstGeom>
          <a:noFill/>
        </p:spPr>
        <p:txBody>
          <a:bodyPr wrap="none" rtlCol="0">
            <a:spAutoFit/>
          </a:bodyPr>
          <a:lstStyle/>
          <a:p>
            <a:r>
              <a:rPr lang="en-US" dirty="0" smtClean="0"/>
              <a:t>Raster scan</a:t>
            </a:r>
            <a:endParaRPr lang="en-US" dirty="0"/>
          </a:p>
        </p:txBody>
      </p:sp>
      <p:sp>
        <p:nvSpPr>
          <p:cNvPr id="59" name="TextBox 58"/>
          <p:cNvSpPr txBox="1"/>
          <p:nvPr/>
        </p:nvSpPr>
        <p:spPr>
          <a:xfrm>
            <a:off x="6477000" y="1981200"/>
            <a:ext cx="1673017" cy="369332"/>
          </a:xfrm>
          <a:prstGeom prst="rect">
            <a:avLst/>
          </a:prstGeom>
          <a:noFill/>
        </p:spPr>
        <p:txBody>
          <a:bodyPr wrap="none" rtlCol="0">
            <a:spAutoFit/>
          </a:bodyPr>
          <a:lstStyle/>
          <a:p>
            <a:r>
              <a:rPr lang="en-US" dirty="0" smtClean="0"/>
              <a:t>Ghost imaging</a:t>
            </a:r>
            <a:endParaRPr lang="en-US" dirty="0"/>
          </a:p>
        </p:txBody>
      </p:sp>
      <p:pic>
        <p:nvPicPr>
          <p:cNvPr id="13" name="Picture 12" descr="texclip20190527112817.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800" y="2514600"/>
            <a:ext cx="1453085" cy="735040"/>
          </a:xfrm>
          <a:prstGeom prst="rect">
            <a:avLst/>
          </a:prstGeom>
        </p:spPr>
      </p:pic>
      <p:pic>
        <p:nvPicPr>
          <p:cNvPr id="17" name="Picture 16" descr="texclip20190527112927.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4800" y="2438400"/>
            <a:ext cx="2438400" cy="834649"/>
          </a:xfrm>
          <a:prstGeom prst="rect">
            <a:avLst/>
          </a:prstGeom>
        </p:spPr>
      </p:pic>
      <p:sp>
        <p:nvSpPr>
          <p:cNvPr id="19" name="TextBox 18"/>
          <p:cNvSpPr txBox="1"/>
          <p:nvPr/>
        </p:nvSpPr>
        <p:spPr>
          <a:xfrm>
            <a:off x="2514600" y="3657600"/>
            <a:ext cx="4578647" cy="400110"/>
          </a:xfrm>
          <a:prstGeom prst="rect">
            <a:avLst/>
          </a:prstGeom>
          <a:noFill/>
        </p:spPr>
        <p:txBody>
          <a:bodyPr wrap="none" rtlCol="0">
            <a:spAutoFit/>
          </a:bodyPr>
          <a:lstStyle/>
          <a:p>
            <a:r>
              <a:rPr lang="en-US" sz="2000" b="1" dirty="0" smtClean="0">
                <a:solidFill>
                  <a:srgbClr val="FF0000"/>
                </a:solidFill>
              </a:rPr>
              <a:t>“</a:t>
            </a:r>
            <a:r>
              <a:rPr lang="en-US" sz="2000" b="1" dirty="0" err="1" smtClean="0">
                <a:solidFill>
                  <a:srgbClr val="FF0000"/>
                </a:solidFill>
              </a:rPr>
              <a:t>Fellgett’s</a:t>
            </a:r>
            <a:r>
              <a:rPr lang="en-US" sz="2000" b="1" dirty="0" smtClean="0">
                <a:solidFill>
                  <a:srgbClr val="FF0000"/>
                </a:solidFill>
              </a:rPr>
              <a:t>” (or Multiplex) advantage</a:t>
            </a:r>
            <a:endParaRPr lang="en-US" sz="2000" b="1" dirty="0">
              <a:solidFill>
                <a:srgbClr val="FF0000"/>
              </a:solidFill>
            </a:endParaRPr>
          </a:p>
        </p:txBody>
      </p:sp>
      <p:sp>
        <p:nvSpPr>
          <p:cNvPr id="45" name="Rectangle 44"/>
          <p:cNvSpPr/>
          <p:nvPr/>
        </p:nvSpPr>
        <p:spPr>
          <a:xfrm>
            <a:off x="-76200" y="6553200"/>
            <a:ext cx="4796916" cy="307777"/>
          </a:xfrm>
          <a:prstGeom prst="rect">
            <a:avLst/>
          </a:prstGeom>
        </p:spPr>
        <p:txBody>
          <a:bodyPr wrap="square">
            <a:spAutoFit/>
          </a:bodyPr>
          <a:lstStyle/>
          <a:p>
            <a:r>
              <a:rPr lang="en-US" sz="1400" dirty="0"/>
              <a:t>TJ Lane, D Ratner, </a:t>
            </a:r>
            <a:r>
              <a:rPr lang="en-US" sz="1400" dirty="0" err="1" smtClean="0"/>
              <a:t>arXiv</a:t>
            </a:r>
            <a:r>
              <a:rPr lang="en-US" sz="1400" dirty="0" smtClean="0"/>
              <a:t> </a:t>
            </a:r>
            <a:r>
              <a:rPr lang="en-US" sz="1400" dirty="0"/>
              <a:t>preprint arXiv:1907.12178, 2019</a:t>
            </a:r>
          </a:p>
        </p:txBody>
      </p:sp>
    </p:spTree>
    <p:extLst>
      <p:ext uri="{BB962C8B-B14F-4D97-AF65-F5344CB8AC3E}">
        <p14:creationId xmlns:p14="http://schemas.microsoft.com/office/powerpoint/2010/main" val="2431762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9"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Machine learning at SLAC</a:t>
            </a:r>
          </a:p>
        </p:txBody>
      </p:sp>
      <p:sp>
        <p:nvSpPr>
          <p:cNvPr id="5" name="Rounded Rectangle 4"/>
          <p:cNvSpPr/>
          <p:nvPr/>
        </p:nvSpPr>
        <p:spPr>
          <a:xfrm>
            <a:off x="0" y="5181600"/>
            <a:ext cx="7848600" cy="1447800"/>
          </a:xfrm>
          <a:prstGeom prst="roundRect">
            <a:avLst/>
          </a:prstGeom>
          <a:noFill/>
          <a:ln w="38100" cmpd="sng">
            <a:solidFill>
              <a:srgbClr val="F66308"/>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7973031" y="5169700"/>
            <a:ext cx="1131108" cy="1447800"/>
          </a:xfrm>
          <a:prstGeom prst="roundRect">
            <a:avLst/>
          </a:prstGeom>
          <a:noFill/>
          <a:ln w="38100" cmpd="sng">
            <a:solidFill>
              <a:schemeClr val="tx1">
                <a:lumMod val="50000"/>
                <a:lumOff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51165" y="4712500"/>
            <a:ext cx="4444835" cy="369332"/>
          </a:xfrm>
          <a:prstGeom prst="rect">
            <a:avLst/>
          </a:prstGeom>
          <a:noFill/>
        </p:spPr>
        <p:txBody>
          <a:bodyPr wrap="square" rtlCol="0">
            <a:spAutoFit/>
          </a:bodyPr>
          <a:lstStyle/>
          <a:p>
            <a:pPr algn="ctr"/>
            <a:r>
              <a:rPr lang="en-US" b="1" dirty="0" smtClean="0">
                <a:solidFill>
                  <a:srgbClr val="E17000"/>
                </a:solidFill>
              </a:rPr>
              <a:t>Online Control of Facilities</a:t>
            </a:r>
            <a:endParaRPr lang="en-US" b="1" dirty="0">
              <a:solidFill>
                <a:srgbClr val="E17000"/>
              </a:solidFill>
            </a:endParaRPr>
          </a:p>
        </p:txBody>
      </p:sp>
      <p:sp>
        <p:nvSpPr>
          <p:cNvPr id="8" name="TextBox 7"/>
          <p:cNvSpPr txBox="1"/>
          <p:nvPr/>
        </p:nvSpPr>
        <p:spPr>
          <a:xfrm>
            <a:off x="7543800" y="4459069"/>
            <a:ext cx="1676400" cy="646331"/>
          </a:xfrm>
          <a:prstGeom prst="rect">
            <a:avLst/>
          </a:prstGeom>
          <a:noFill/>
        </p:spPr>
        <p:txBody>
          <a:bodyPr wrap="square" rtlCol="0">
            <a:spAutoFit/>
          </a:bodyPr>
          <a:lstStyle/>
          <a:p>
            <a:pPr algn="ctr"/>
            <a:r>
              <a:rPr lang="en-US" b="1" dirty="0" smtClean="0">
                <a:solidFill>
                  <a:schemeClr val="bg1">
                    <a:lumMod val="50000"/>
                  </a:schemeClr>
                </a:solidFill>
              </a:rPr>
              <a:t>Offline</a:t>
            </a:r>
          </a:p>
          <a:p>
            <a:pPr algn="ctr"/>
            <a:r>
              <a:rPr lang="en-US" b="1" dirty="0">
                <a:solidFill>
                  <a:schemeClr val="bg1">
                    <a:lumMod val="50000"/>
                  </a:schemeClr>
                </a:solidFill>
              </a:rPr>
              <a:t>d</a:t>
            </a:r>
            <a:r>
              <a:rPr lang="en-US" b="1" dirty="0" smtClean="0">
                <a:solidFill>
                  <a:schemeClr val="bg1">
                    <a:lumMod val="50000"/>
                  </a:schemeClr>
                </a:solidFill>
              </a:rPr>
              <a:t>ata </a:t>
            </a:r>
            <a:r>
              <a:rPr lang="en-US" b="1" dirty="0">
                <a:solidFill>
                  <a:schemeClr val="bg1">
                    <a:lumMod val="50000"/>
                  </a:schemeClr>
                </a:solidFill>
              </a:rPr>
              <a:t>a</a:t>
            </a:r>
            <a:r>
              <a:rPr lang="en-US" b="1" dirty="0" smtClean="0">
                <a:solidFill>
                  <a:schemeClr val="bg1">
                    <a:lumMod val="50000"/>
                  </a:schemeClr>
                </a:solidFill>
              </a:rPr>
              <a:t>nalysis</a:t>
            </a:r>
            <a:endParaRPr lang="en-US" b="1" dirty="0">
              <a:solidFill>
                <a:schemeClr val="bg1">
                  <a:lumMod val="50000"/>
                </a:schemeClr>
              </a:solidFill>
            </a:endParaRPr>
          </a:p>
        </p:txBody>
      </p:sp>
      <p:grpSp>
        <p:nvGrpSpPr>
          <p:cNvPr id="11" name="Group 10"/>
          <p:cNvGrpSpPr/>
          <p:nvPr/>
        </p:nvGrpSpPr>
        <p:grpSpPr>
          <a:xfrm>
            <a:off x="-228600" y="5245900"/>
            <a:ext cx="9372600" cy="1244180"/>
            <a:chOff x="-192866" y="3638550"/>
            <a:chExt cx="9372600" cy="1244180"/>
          </a:xfrm>
        </p:grpSpPr>
        <p:pic>
          <p:nvPicPr>
            <p:cNvPr id="12" name="Shape 37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464132" y="4141066"/>
              <a:ext cx="940491" cy="731349"/>
            </a:xfrm>
            <a:prstGeom prst="rect">
              <a:avLst/>
            </a:prstGeom>
            <a:noFill/>
            <a:ln>
              <a:noFill/>
            </a:ln>
          </p:spPr>
        </p:pic>
        <p:sp>
          <p:nvSpPr>
            <p:cNvPr id="13" name="Shape 380"/>
            <p:cNvSpPr/>
            <p:nvPr/>
          </p:nvSpPr>
          <p:spPr>
            <a:xfrm>
              <a:off x="4555977" y="4342571"/>
              <a:ext cx="471000" cy="328338"/>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4" name="Shape 381"/>
            <p:cNvSpPr/>
            <p:nvPr/>
          </p:nvSpPr>
          <p:spPr>
            <a:xfrm>
              <a:off x="3236134" y="3638550"/>
              <a:ext cx="1377441"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Megapixel detector</a:t>
              </a:r>
              <a:endParaRPr sz="1600" dirty="0"/>
            </a:p>
          </p:txBody>
        </p:sp>
        <p:sp>
          <p:nvSpPr>
            <p:cNvPr id="15" name="Shape 383"/>
            <p:cNvSpPr/>
            <p:nvPr/>
          </p:nvSpPr>
          <p:spPr>
            <a:xfrm>
              <a:off x="6512734" y="3638550"/>
              <a:ext cx="1410458"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Intensity map from multiple pulses</a:t>
              </a:r>
              <a:endParaRPr sz="1600" dirty="0"/>
            </a:p>
          </p:txBody>
        </p:sp>
        <p:sp>
          <p:nvSpPr>
            <p:cNvPr id="16" name="Shape 384"/>
            <p:cNvSpPr/>
            <p:nvPr/>
          </p:nvSpPr>
          <p:spPr>
            <a:xfrm>
              <a:off x="8009249" y="3638550"/>
              <a:ext cx="1170485"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Interpretation of structure / dynamics</a:t>
              </a:r>
              <a:endParaRPr sz="1200" b="1" dirty="0">
                <a:solidFill>
                  <a:srgbClr val="000000"/>
                </a:solidFill>
                <a:latin typeface="Arial"/>
                <a:ea typeface="Arial"/>
                <a:cs typeface="Arial"/>
                <a:sym typeface="Arial"/>
              </a:endParaRPr>
            </a:p>
          </p:txBody>
        </p:sp>
        <p:sp>
          <p:nvSpPr>
            <p:cNvPr id="17" name="Shape 385"/>
            <p:cNvSpPr/>
            <p:nvPr/>
          </p:nvSpPr>
          <p:spPr>
            <a:xfrm>
              <a:off x="6222449" y="4336890"/>
              <a:ext cx="471000" cy="328338"/>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Shape 386"/>
            <p:cNvSpPr/>
            <p:nvPr/>
          </p:nvSpPr>
          <p:spPr>
            <a:xfrm>
              <a:off x="7690649" y="4342221"/>
              <a:ext cx="471000" cy="328338"/>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pic>
          <p:nvPicPr>
            <p:cNvPr id="19" name="Shape 388" descr="amo86615_182_197.tiff"/>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844803" y="4168091"/>
              <a:ext cx="694492" cy="714639"/>
            </a:xfrm>
            <a:prstGeom prst="rect">
              <a:avLst/>
            </a:prstGeom>
            <a:noFill/>
            <a:ln>
              <a:noFill/>
            </a:ln>
          </p:spPr>
        </p:pic>
        <p:pic>
          <p:nvPicPr>
            <p:cNvPr id="20" name="Shape 3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178331" y="4216236"/>
              <a:ext cx="892764" cy="577430"/>
            </a:xfrm>
            <a:prstGeom prst="rect">
              <a:avLst/>
            </a:prstGeom>
            <a:noFill/>
            <a:ln>
              <a:noFill/>
            </a:ln>
          </p:spPr>
        </p:pic>
        <p:pic>
          <p:nvPicPr>
            <p:cNvPr id="21" name="Shape 390" descr="Screen Shot 2015-10-02 at 10.16.53 AM.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313007" y="4207932"/>
              <a:ext cx="714327" cy="634957"/>
            </a:xfrm>
            <a:prstGeom prst="rect">
              <a:avLst/>
            </a:prstGeom>
            <a:noFill/>
            <a:ln w="9525" cap="flat" cmpd="sng">
              <a:solidFill>
                <a:schemeClr val="dk1"/>
              </a:solidFill>
              <a:prstDash val="solid"/>
              <a:miter lim="800000"/>
              <a:headEnd type="none" w="sm" len="sm"/>
              <a:tailEnd type="none" w="sm" len="sm"/>
            </a:ln>
          </p:spPr>
        </p:pic>
        <p:sp>
          <p:nvSpPr>
            <p:cNvPr id="22" name="Shape 380"/>
            <p:cNvSpPr/>
            <p:nvPr/>
          </p:nvSpPr>
          <p:spPr>
            <a:xfrm>
              <a:off x="1127579" y="4334919"/>
              <a:ext cx="471000" cy="328338"/>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 name="Shape 381"/>
            <p:cNvSpPr/>
            <p:nvPr/>
          </p:nvSpPr>
          <p:spPr>
            <a:xfrm>
              <a:off x="-192866" y="3638550"/>
              <a:ext cx="1377441"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Accelerator control</a:t>
              </a:r>
              <a:endParaRPr sz="1600" dirty="0"/>
            </a:p>
          </p:txBody>
        </p:sp>
        <p:sp>
          <p:nvSpPr>
            <p:cNvPr id="24" name="Shape 380"/>
            <p:cNvSpPr/>
            <p:nvPr/>
          </p:nvSpPr>
          <p:spPr>
            <a:xfrm>
              <a:off x="2841778" y="4334919"/>
              <a:ext cx="471000" cy="328338"/>
            </a:xfrm>
            <a:prstGeom prst="rightArrow">
              <a:avLst>
                <a:gd name="adj1" fmla="val 50000"/>
                <a:gd name="adj2" fmla="val 50000"/>
              </a:avLst>
            </a:prstGeom>
            <a:solidFill>
              <a:srgbClr val="A4001D"/>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5" name="Shape 381"/>
            <p:cNvSpPr/>
            <p:nvPr/>
          </p:nvSpPr>
          <p:spPr>
            <a:xfrm>
              <a:off x="1553893" y="3638550"/>
              <a:ext cx="1377441"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Accelerator diagnostics</a:t>
              </a:r>
              <a:endParaRPr sz="1600" dirty="0"/>
            </a:p>
          </p:txBody>
        </p:sp>
        <p:pic>
          <p:nvPicPr>
            <p:cNvPr id="26" name="Picture 25" descr="Simulated sample.png"/>
            <p:cNvPicPr>
              <a:picLocks noChangeAspect="1"/>
            </p:cNvPicPr>
            <p:nvPr/>
          </p:nvPicPr>
          <p:blipFill rotWithShape="1">
            <a:blip r:embed="rId7">
              <a:extLst>
                <a:ext uri="{28A0092B-C50C-407E-A947-70E740481C1C}">
                  <a14:useLocalDpi xmlns:a14="http://schemas.microsoft.com/office/drawing/2010/main" val="0"/>
                </a:ext>
              </a:extLst>
            </a:blip>
            <a:srcRect l="11947" r="7112" b="12787"/>
            <a:stretch/>
          </p:blipFill>
          <p:spPr>
            <a:xfrm>
              <a:off x="1712134" y="4141066"/>
              <a:ext cx="933717" cy="622478"/>
            </a:xfrm>
            <a:prstGeom prst="rect">
              <a:avLst/>
            </a:prstGeom>
          </p:spPr>
        </p:pic>
        <p:pic>
          <p:nvPicPr>
            <p:cNvPr id="27" name="Picture 2" descr="https://upload.wikimedia.org/wikipedia/commons/e/e1/LCLS_quadrupole.jpg"/>
            <p:cNvPicPr>
              <a:picLocks noChangeAspect="1" noChangeArrowheads="1"/>
            </p:cNvPicPr>
            <p:nvPr/>
          </p:nvPicPr>
          <p:blipFill rotWithShape="1">
            <a:blip r:embed="rId8">
              <a:extLst>
                <a:ext uri="{28A0092B-C50C-407E-A947-70E740481C1C}">
                  <a14:useLocalDpi xmlns:a14="http://schemas.microsoft.com/office/drawing/2010/main" val="0"/>
                </a:ext>
              </a:extLst>
            </a:blip>
            <a:srcRect r="15361"/>
            <a:stretch/>
          </p:blipFill>
          <p:spPr bwMode="auto">
            <a:xfrm>
              <a:off x="111934" y="4168091"/>
              <a:ext cx="810968" cy="638767"/>
            </a:xfrm>
            <a:prstGeom prst="rect">
              <a:avLst/>
            </a:prstGeom>
            <a:noFill/>
            <a:extLst>
              <a:ext uri="{909E8E84-426E-40dd-AFC4-6F175D3DCCD1}">
                <a14:hiddenFill xmlns:a14="http://schemas.microsoft.com/office/drawing/2010/main">
                  <a:solidFill>
                    <a:srgbClr val="FFFFFF"/>
                  </a:solidFill>
                </a14:hiddenFill>
              </a:ext>
            </a:extLst>
          </p:spPr>
        </p:pic>
        <p:sp>
          <p:nvSpPr>
            <p:cNvPr id="28" name="Shape 382"/>
            <p:cNvSpPr/>
            <p:nvPr/>
          </p:nvSpPr>
          <p:spPr>
            <a:xfrm>
              <a:off x="4924239" y="3638550"/>
              <a:ext cx="1324161" cy="456646"/>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1200" b="1" dirty="0">
                  <a:solidFill>
                    <a:srgbClr val="000000"/>
                  </a:solidFill>
                  <a:latin typeface="Arial"/>
                  <a:ea typeface="Arial"/>
                  <a:cs typeface="Arial"/>
                  <a:sym typeface="Arial"/>
                </a:rPr>
                <a:t>X-ray diffraction</a:t>
              </a:r>
              <a:br>
                <a:rPr lang="en-US" sz="1200" b="1" dirty="0">
                  <a:solidFill>
                    <a:srgbClr val="000000"/>
                  </a:solidFill>
                  <a:latin typeface="Arial"/>
                  <a:ea typeface="Arial"/>
                  <a:cs typeface="Arial"/>
                  <a:sym typeface="Arial"/>
                </a:rPr>
              </a:br>
              <a:r>
                <a:rPr lang="en-US" sz="1200" b="1" dirty="0">
                  <a:solidFill>
                    <a:srgbClr val="000000"/>
                  </a:solidFill>
                  <a:latin typeface="Arial"/>
                  <a:ea typeface="Arial"/>
                  <a:cs typeface="Arial"/>
                  <a:sym typeface="Arial"/>
                </a:rPr>
                <a:t>image</a:t>
              </a:r>
              <a:endParaRPr sz="1200" b="1" dirty="0">
                <a:solidFill>
                  <a:srgbClr val="000000"/>
                </a:solidFill>
                <a:latin typeface="Arial"/>
                <a:ea typeface="Arial"/>
                <a:cs typeface="Arial"/>
                <a:sym typeface="Arial"/>
              </a:endParaRPr>
            </a:p>
          </p:txBody>
        </p:sp>
      </p:grpSp>
      <p:grpSp>
        <p:nvGrpSpPr>
          <p:cNvPr id="29" name="Group 28"/>
          <p:cNvGrpSpPr/>
          <p:nvPr/>
        </p:nvGrpSpPr>
        <p:grpSpPr>
          <a:xfrm>
            <a:off x="2667000" y="2209800"/>
            <a:ext cx="3352800" cy="1981200"/>
            <a:chOff x="2971800" y="2771028"/>
            <a:chExt cx="3124200" cy="1858122"/>
          </a:xfrm>
        </p:grpSpPr>
        <p:sp>
          <p:nvSpPr>
            <p:cNvPr id="31" name="Rounded Rectangle 30"/>
            <p:cNvSpPr/>
            <p:nvPr/>
          </p:nvSpPr>
          <p:spPr>
            <a:xfrm>
              <a:off x="2971800" y="2771028"/>
              <a:ext cx="3124200" cy="1858122"/>
            </a:xfrm>
            <a:prstGeom prst="roundRect">
              <a:avLst/>
            </a:prstGeom>
            <a:solidFill>
              <a:schemeClr val="accent5">
                <a:lumMod val="20000"/>
                <a:lumOff val="80000"/>
              </a:scheme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9"/>
            <a:srcRect l="6698" t="13140" r="8256" b="15350"/>
            <a:stretch/>
          </p:blipFill>
          <p:spPr>
            <a:xfrm>
              <a:off x="3886200" y="4171950"/>
              <a:ext cx="844203" cy="373238"/>
            </a:xfrm>
            <a:prstGeom prst="rect">
              <a:avLst/>
            </a:prstGeom>
            <a:ln>
              <a:solidFill>
                <a:srgbClr val="000000"/>
              </a:solidFill>
            </a:ln>
            <a:effectLst>
              <a:outerShdw blurRad="50800" dist="38100" dir="2700000" algn="tl" rotWithShape="0">
                <a:prstClr val="black">
                  <a:alpha val="40000"/>
                </a:prstClr>
              </a:outerShdw>
            </a:effectLst>
          </p:spPr>
        </p:pic>
        <p:pic>
          <p:nvPicPr>
            <p:cNvPr id="33" name="Picture 32"/>
            <p:cNvPicPr>
              <a:picLocks noChangeAspect="1"/>
            </p:cNvPicPr>
            <p:nvPr/>
          </p:nvPicPr>
          <p:blipFill rotWithShape="1">
            <a:blip r:embed="rId10"/>
            <a:srcRect l="9324" t="24165" r="9873" b="20750"/>
            <a:stretch/>
          </p:blipFill>
          <p:spPr>
            <a:xfrm>
              <a:off x="4901693" y="4152706"/>
              <a:ext cx="813307" cy="392482"/>
            </a:xfrm>
            <a:prstGeom prst="rect">
              <a:avLst/>
            </a:prstGeom>
            <a:ln>
              <a:solidFill>
                <a:srgbClr val="000000"/>
              </a:solidFill>
            </a:ln>
            <a:effectLst>
              <a:outerShdw blurRad="50800" dist="38100" dir="2700000" algn="tl" rotWithShape="0">
                <a:prstClr val="black">
                  <a:alpha val="40000"/>
                </a:prstClr>
              </a:outerShdw>
            </a:effectLst>
          </p:spPr>
        </p:pic>
        <p:grpSp>
          <p:nvGrpSpPr>
            <p:cNvPr id="34" name="Group 33"/>
            <p:cNvGrpSpPr/>
            <p:nvPr/>
          </p:nvGrpSpPr>
          <p:grpSpPr>
            <a:xfrm>
              <a:off x="3033923" y="3886371"/>
              <a:ext cx="699876" cy="590379"/>
              <a:chOff x="3121150" y="5058920"/>
              <a:chExt cx="573435" cy="521588"/>
            </a:xfrm>
          </p:grpSpPr>
          <p:pic>
            <p:nvPicPr>
              <p:cNvPr id="44" name="Google Shape;350;p31"/>
              <p:cNvPicPr preferRelativeResize="0"/>
              <p:nvPr/>
            </p:nvPicPr>
            <p:blipFill rotWithShape="1">
              <a:blip r:embed="rId11">
                <a:alphaModFix/>
              </a:blip>
              <a:srcRect/>
              <a:stretch/>
            </p:blipFill>
            <p:spPr>
              <a:xfrm>
                <a:off x="3155590" y="5118714"/>
                <a:ext cx="538995" cy="461794"/>
              </a:xfrm>
              <a:prstGeom prst="rect">
                <a:avLst/>
              </a:prstGeom>
              <a:noFill/>
              <a:ln>
                <a:noFill/>
              </a:ln>
              <a:effectLst>
                <a:outerShdw blurRad="50800" dist="38100" dir="2700000" algn="tl" rotWithShape="0">
                  <a:prstClr val="black">
                    <a:alpha val="40000"/>
                  </a:prstClr>
                </a:outerShdw>
              </a:effectLst>
            </p:spPr>
          </p:pic>
          <p:sp>
            <p:nvSpPr>
              <p:cNvPr id="45" name="Google Shape;354;p31"/>
              <p:cNvSpPr txBox="1"/>
              <p:nvPr/>
            </p:nvSpPr>
            <p:spPr>
              <a:xfrm>
                <a:off x="3121150" y="5058920"/>
                <a:ext cx="573435" cy="4712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1" i="0" u="none" strike="noStrike" cap="none" dirty="0">
                    <a:solidFill>
                      <a:schemeClr val="accent6">
                        <a:lumMod val="40000"/>
                        <a:lumOff val="60000"/>
                      </a:schemeClr>
                    </a:solidFill>
                    <a:latin typeface="Arial"/>
                    <a:ea typeface="Arial"/>
                    <a:cs typeface="Arial"/>
                    <a:sym typeface="Arial"/>
                  </a:rPr>
                  <a:t>Cryo-</a:t>
                </a:r>
              </a:p>
              <a:p>
                <a:pPr marL="0" marR="0" lvl="0" indent="0" algn="l" rtl="0">
                  <a:lnSpc>
                    <a:spcPct val="100000"/>
                  </a:lnSpc>
                  <a:spcBef>
                    <a:spcPts val="0"/>
                  </a:spcBef>
                  <a:spcAft>
                    <a:spcPts val="0"/>
                  </a:spcAft>
                  <a:buNone/>
                </a:pPr>
                <a:r>
                  <a:rPr lang="en-US" sz="1400" b="1" i="0" u="none" strike="noStrike" cap="none" dirty="0">
                    <a:solidFill>
                      <a:schemeClr val="accent6">
                        <a:lumMod val="40000"/>
                        <a:lumOff val="60000"/>
                      </a:schemeClr>
                    </a:solidFill>
                    <a:latin typeface="Arial"/>
                    <a:ea typeface="Arial"/>
                    <a:cs typeface="Arial"/>
                    <a:sym typeface="Arial"/>
                  </a:rPr>
                  <a:t>EM</a:t>
                </a:r>
                <a:endParaRPr sz="1400" b="1" i="0" u="none" strike="noStrike" cap="none" dirty="0">
                  <a:solidFill>
                    <a:schemeClr val="accent6">
                      <a:lumMod val="40000"/>
                      <a:lumOff val="60000"/>
                    </a:schemeClr>
                  </a:solidFill>
                  <a:latin typeface="Arial"/>
                  <a:ea typeface="Arial"/>
                  <a:cs typeface="Arial"/>
                  <a:sym typeface="Arial"/>
                </a:endParaRPr>
              </a:p>
            </p:txBody>
          </p:sp>
        </p:grpSp>
        <p:pic>
          <p:nvPicPr>
            <p:cNvPr id="35" name="Picture 34"/>
            <p:cNvPicPr>
              <a:picLocks noChangeAspect="1"/>
            </p:cNvPicPr>
            <p:nvPr/>
          </p:nvPicPr>
          <p:blipFill>
            <a:blip r:embed="rId12"/>
            <a:stretch>
              <a:fillRect/>
            </a:stretch>
          </p:blipFill>
          <p:spPr>
            <a:xfrm>
              <a:off x="4626673" y="2857500"/>
              <a:ext cx="1240727" cy="247650"/>
            </a:xfrm>
            <a:prstGeom prst="rect">
              <a:avLst/>
            </a:prstGeom>
            <a:ln>
              <a:solidFill>
                <a:srgbClr val="000000"/>
              </a:solidFill>
            </a:ln>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13"/>
            <a:stretch>
              <a:fillRect/>
            </a:stretch>
          </p:blipFill>
          <p:spPr>
            <a:xfrm>
              <a:off x="5383731" y="3627849"/>
              <a:ext cx="588621" cy="391701"/>
            </a:xfrm>
            <a:prstGeom prst="rect">
              <a:avLst/>
            </a:prstGeom>
            <a:ln>
              <a:solidFill>
                <a:srgbClr val="000000"/>
              </a:solidFill>
            </a:ln>
            <a:effectLst>
              <a:outerShdw blurRad="50800" dist="38100" dir="2700000" algn="tl" rotWithShape="0">
                <a:prstClr val="black">
                  <a:alpha val="40000"/>
                </a:prstClr>
              </a:outerShdw>
            </a:effectLst>
          </p:spPr>
        </p:pic>
        <p:grpSp>
          <p:nvGrpSpPr>
            <p:cNvPr id="37" name="Group 36"/>
            <p:cNvGrpSpPr/>
            <p:nvPr/>
          </p:nvGrpSpPr>
          <p:grpSpPr>
            <a:xfrm>
              <a:off x="3073245" y="2809971"/>
              <a:ext cx="1422555" cy="936913"/>
              <a:chOff x="3098490" y="2721173"/>
              <a:chExt cx="1422555" cy="936913"/>
            </a:xfrm>
          </p:grpSpPr>
          <p:pic>
            <p:nvPicPr>
              <p:cNvPr id="42" name="Picture 41"/>
              <p:cNvPicPr>
                <a:picLocks noChangeAspect="1"/>
              </p:cNvPicPr>
              <p:nvPr/>
            </p:nvPicPr>
            <p:blipFill rotWithShape="1">
              <a:blip r:embed="rId14"/>
              <a:srcRect l="50537" b="562"/>
              <a:stretch/>
            </p:blipFill>
            <p:spPr>
              <a:xfrm>
                <a:off x="3152159" y="2762168"/>
                <a:ext cx="1368886" cy="895918"/>
              </a:xfrm>
              <a:prstGeom prst="rect">
                <a:avLst/>
              </a:prstGeom>
              <a:effectLst>
                <a:outerShdw blurRad="50800" dist="38100" dir="2700000" algn="tl" rotWithShape="0">
                  <a:prstClr val="black">
                    <a:alpha val="40000"/>
                  </a:prstClr>
                </a:outerShdw>
              </a:effectLst>
            </p:spPr>
          </p:pic>
          <p:sp>
            <p:nvSpPr>
              <p:cNvPr id="43" name="TextBox 42"/>
              <p:cNvSpPr txBox="1"/>
              <p:nvPr/>
            </p:nvSpPr>
            <p:spPr>
              <a:xfrm>
                <a:off x="3098490" y="2721173"/>
                <a:ext cx="812955" cy="307777"/>
              </a:xfrm>
              <a:prstGeom prst="rect">
                <a:avLst/>
              </a:prstGeom>
              <a:noFill/>
            </p:spPr>
            <p:txBody>
              <a:bodyPr wrap="none" rtlCol="0">
                <a:spAutoFit/>
              </a:bodyPr>
              <a:lstStyle/>
              <a:p>
                <a:r>
                  <a:rPr lang="en-US" sz="1400" b="1" dirty="0">
                    <a:solidFill>
                      <a:srgbClr val="FFFFFF"/>
                    </a:solidFill>
                  </a:rPr>
                  <a:t>LCLS-II</a:t>
                </a:r>
              </a:p>
            </p:txBody>
          </p:sp>
        </p:grpSp>
        <p:pic>
          <p:nvPicPr>
            <p:cNvPr id="38" name="Picture 37"/>
            <p:cNvPicPr>
              <a:picLocks noChangeAspect="1"/>
            </p:cNvPicPr>
            <p:nvPr/>
          </p:nvPicPr>
          <p:blipFill>
            <a:blip r:embed="rId15"/>
            <a:stretch>
              <a:fillRect/>
            </a:stretch>
          </p:blipFill>
          <p:spPr>
            <a:xfrm>
              <a:off x="5285199" y="3181350"/>
              <a:ext cx="734601" cy="313914"/>
            </a:xfrm>
            <a:prstGeom prst="rect">
              <a:avLst/>
            </a:prstGeom>
            <a:ln>
              <a:solidFill>
                <a:srgbClr val="000000"/>
              </a:solidFill>
            </a:ln>
            <a:effectLst>
              <a:outerShdw blurRad="50800" dist="38100" dir="2700000" algn="tl" rotWithShape="0">
                <a:prstClr val="black">
                  <a:alpha val="40000"/>
                </a:prstClr>
              </a:outerShdw>
            </a:effectLst>
          </p:spPr>
        </p:pic>
        <p:grpSp>
          <p:nvGrpSpPr>
            <p:cNvPr id="39" name="Group 38"/>
            <p:cNvGrpSpPr/>
            <p:nvPr/>
          </p:nvGrpSpPr>
          <p:grpSpPr>
            <a:xfrm>
              <a:off x="3810000" y="3265696"/>
              <a:ext cx="1411326" cy="814099"/>
              <a:chOff x="3674535" y="4724400"/>
              <a:chExt cx="1411326" cy="814099"/>
            </a:xfrm>
          </p:grpSpPr>
          <p:sp>
            <p:nvSpPr>
              <p:cNvPr id="40" name="Rounded Rectangle 39"/>
              <p:cNvSpPr/>
              <p:nvPr/>
            </p:nvSpPr>
            <p:spPr>
              <a:xfrm>
                <a:off x="3674535" y="4724400"/>
                <a:ext cx="1411326" cy="814099"/>
              </a:xfrm>
              <a:prstGeom prst="roundRect">
                <a:avLst/>
              </a:prstGeom>
              <a:solidFill>
                <a:srgbClr val="FFFF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41" name="TextBox 40"/>
              <p:cNvSpPr txBox="1"/>
              <p:nvPr/>
            </p:nvSpPr>
            <p:spPr>
              <a:xfrm>
                <a:off x="3719014" y="4747736"/>
                <a:ext cx="1342009" cy="738664"/>
              </a:xfrm>
              <a:prstGeom prst="rect">
                <a:avLst/>
              </a:prstGeom>
              <a:noFill/>
            </p:spPr>
            <p:txBody>
              <a:bodyPr wrap="none" rtlCol="0">
                <a:spAutoFit/>
              </a:bodyPr>
              <a:lstStyle/>
              <a:p>
                <a:pPr algn="ctr"/>
                <a:r>
                  <a:rPr lang="en-US" sz="1400" b="1" dirty="0">
                    <a:solidFill>
                      <a:srgbClr val="0000FF"/>
                    </a:solidFill>
                  </a:rPr>
                  <a:t>Critical Need:</a:t>
                </a:r>
              </a:p>
              <a:p>
                <a:pPr algn="ctr"/>
                <a:r>
                  <a:rPr lang="en-US" sz="1400" dirty="0">
                    <a:solidFill>
                      <a:srgbClr val="0000FF"/>
                    </a:solidFill>
                  </a:rPr>
                  <a:t>Big facilities</a:t>
                </a:r>
              </a:p>
              <a:p>
                <a:pPr algn="ctr"/>
                <a:r>
                  <a:rPr lang="en-US" sz="1400" dirty="0">
                    <a:solidFill>
                      <a:srgbClr val="0000FF"/>
                    </a:solidFill>
                  </a:rPr>
                  <a:t>Big data rate</a:t>
                </a:r>
              </a:p>
            </p:txBody>
          </p:sp>
        </p:grpSp>
      </p:grpSp>
      <p:sp>
        <p:nvSpPr>
          <p:cNvPr id="2" name="TextBox 1"/>
          <p:cNvSpPr txBox="1"/>
          <p:nvPr/>
        </p:nvSpPr>
        <p:spPr>
          <a:xfrm>
            <a:off x="829099" y="1371600"/>
            <a:ext cx="7476701" cy="400110"/>
          </a:xfrm>
          <a:prstGeom prst="rect">
            <a:avLst/>
          </a:prstGeom>
          <a:noFill/>
        </p:spPr>
        <p:txBody>
          <a:bodyPr wrap="none" rtlCol="0">
            <a:spAutoFit/>
          </a:bodyPr>
          <a:lstStyle/>
          <a:p>
            <a:r>
              <a:rPr lang="en-US" sz="2000" b="1" dirty="0" smtClean="0"/>
              <a:t>New machine learning initiative focusing on ML for facilities</a:t>
            </a:r>
            <a:endParaRPr lang="en-US" sz="2000" b="1" dirty="0"/>
          </a:p>
        </p:txBody>
      </p:sp>
      <p:sp>
        <p:nvSpPr>
          <p:cNvPr id="46" name="TextBox 45"/>
          <p:cNvSpPr txBox="1"/>
          <p:nvPr/>
        </p:nvSpPr>
        <p:spPr>
          <a:xfrm>
            <a:off x="6629400" y="1981200"/>
            <a:ext cx="2743200" cy="2554545"/>
          </a:xfrm>
          <a:prstGeom prst="rect">
            <a:avLst/>
          </a:prstGeom>
          <a:noFill/>
        </p:spPr>
        <p:txBody>
          <a:bodyPr wrap="square" rtlCol="0">
            <a:spAutoFit/>
          </a:bodyPr>
          <a:lstStyle/>
          <a:p>
            <a:r>
              <a:rPr lang="en-US" sz="1600" b="1" dirty="0"/>
              <a:t>ML applications:</a:t>
            </a:r>
            <a:r>
              <a:rPr lang="en-US" sz="1600" dirty="0"/>
              <a:t> </a:t>
            </a:r>
          </a:p>
          <a:p>
            <a:pPr marL="285750" indent="-285750">
              <a:buFont typeface="Arial"/>
              <a:buChar char="•"/>
            </a:pPr>
            <a:r>
              <a:rPr lang="en-US" sz="1600" dirty="0"/>
              <a:t>Computer vision</a:t>
            </a:r>
          </a:p>
          <a:p>
            <a:pPr marL="285750" indent="-285750">
              <a:buFont typeface="Arial"/>
              <a:buChar char="•"/>
            </a:pPr>
            <a:r>
              <a:rPr lang="en-US" sz="1600" dirty="0"/>
              <a:t>Neural networks</a:t>
            </a:r>
          </a:p>
          <a:p>
            <a:pPr marL="285750" indent="-285750">
              <a:buFont typeface="Arial"/>
              <a:buChar char="•"/>
            </a:pPr>
            <a:r>
              <a:rPr lang="en-US" sz="1600" dirty="0"/>
              <a:t>Bayesian optimization</a:t>
            </a:r>
          </a:p>
          <a:p>
            <a:pPr marL="285750" indent="-285750">
              <a:buFont typeface="Arial"/>
              <a:buChar char="•"/>
            </a:pPr>
            <a:r>
              <a:rPr lang="en-US" sz="1600" dirty="0"/>
              <a:t>Gaussian processes</a:t>
            </a:r>
          </a:p>
          <a:p>
            <a:pPr marL="285750" indent="-285750">
              <a:buFont typeface="Arial"/>
              <a:buChar char="•"/>
            </a:pPr>
            <a:r>
              <a:rPr lang="en-US" sz="1600" dirty="0"/>
              <a:t>Anomaly/breakout detection</a:t>
            </a:r>
          </a:p>
          <a:p>
            <a:pPr marL="285750" indent="-285750">
              <a:buFont typeface="Arial"/>
              <a:buChar char="•"/>
            </a:pPr>
            <a:r>
              <a:rPr lang="en-US" sz="1600" dirty="0"/>
              <a:t>Reinforcement-learning</a:t>
            </a:r>
          </a:p>
          <a:p>
            <a:pPr marL="285750" indent="-285750">
              <a:buFont typeface="Arial"/>
              <a:buChar char="•"/>
            </a:pPr>
            <a:r>
              <a:rPr lang="en-US" sz="1600" dirty="0"/>
              <a:t>Predictive control</a:t>
            </a:r>
          </a:p>
          <a:p>
            <a:pPr marL="285750" indent="-285750">
              <a:buFont typeface="Arial"/>
              <a:buChar char="•"/>
            </a:pPr>
            <a:r>
              <a:rPr lang="en-US" sz="1600" dirty="0"/>
              <a:t>Edge-ML</a:t>
            </a:r>
          </a:p>
        </p:txBody>
      </p:sp>
      <p:sp>
        <p:nvSpPr>
          <p:cNvPr id="47" name="TextBox 46"/>
          <p:cNvSpPr txBox="1"/>
          <p:nvPr/>
        </p:nvSpPr>
        <p:spPr>
          <a:xfrm>
            <a:off x="163286" y="2107525"/>
            <a:ext cx="2351314" cy="1815882"/>
          </a:xfrm>
          <a:prstGeom prst="rect">
            <a:avLst/>
          </a:prstGeom>
          <a:noFill/>
        </p:spPr>
        <p:txBody>
          <a:bodyPr wrap="square" rtlCol="0">
            <a:spAutoFit/>
          </a:bodyPr>
          <a:lstStyle/>
          <a:p>
            <a:r>
              <a:rPr lang="en-US" sz="1600" b="1" dirty="0"/>
              <a:t>People involved:</a:t>
            </a:r>
          </a:p>
          <a:p>
            <a:pPr marL="285750" indent="-285750">
              <a:buFont typeface="Arial"/>
              <a:buChar char="•"/>
            </a:pPr>
            <a:r>
              <a:rPr lang="en-US" sz="1600" dirty="0"/>
              <a:t>ML experts</a:t>
            </a:r>
          </a:p>
          <a:p>
            <a:pPr marL="285750" indent="-285750">
              <a:buFont typeface="Arial"/>
              <a:buChar char="•"/>
            </a:pPr>
            <a:r>
              <a:rPr lang="en-US" sz="1600" dirty="0"/>
              <a:t>Software engineers</a:t>
            </a:r>
          </a:p>
          <a:p>
            <a:pPr marL="285750" indent="-285750">
              <a:buFont typeface="Arial"/>
              <a:buChar char="•"/>
            </a:pPr>
            <a:r>
              <a:rPr lang="en-US" sz="1600" dirty="0"/>
              <a:t>Domain scientists</a:t>
            </a:r>
          </a:p>
          <a:p>
            <a:pPr marL="285750" indent="-285750">
              <a:buFont typeface="Arial"/>
              <a:buChar char="•"/>
            </a:pPr>
            <a:r>
              <a:rPr lang="en-US" sz="1600" dirty="0"/>
              <a:t>Students</a:t>
            </a:r>
          </a:p>
          <a:p>
            <a:pPr marL="285750" indent="-285750">
              <a:buFont typeface="Arial"/>
              <a:buChar char="•"/>
            </a:pPr>
            <a:r>
              <a:rPr lang="en-US" sz="1600" dirty="0"/>
              <a:t>Visitors</a:t>
            </a:r>
          </a:p>
          <a:p>
            <a:pPr marL="285750" indent="-285750">
              <a:buFont typeface="Arial"/>
              <a:buChar char="•"/>
            </a:pPr>
            <a:r>
              <a:rPr lang="en-US" sz="1600" dirty="0"/>
              <a:t>Stanford/SV</a:t>
            </a:r>
          </a:p>
        </p:txBody>
      </p:sp>
    </p:spTree>
    <p:extLst>
      <p:ext uri="{BB962C8B-B14F-4D97-AF65-F5344CB8AC3E}">
        <p14:creationId xmlns:p14="http://schemas.microsoft.com/office/powerpoint/2010/main" val="42487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1822" y="129092"/>
            <a:ext cx="8692178" cy="753033"/>
          </a:xfrm>
        </p:spPr>
        <p:txBody>
          <a:bodyPr>
            <a:normAutofit/>
          </a:bodyPr>
          <a:lstStyle/>
          <a:p>
            <a:r>
              <a:rPr lang="en-US" dirty="0"/>
              <a:t>Data Analysis: </a:t>
            </a:r>
            <a:r>
              <a:rPr lang="en-US" dirty="0" smtClean="0">
                <a:latin typeface="Arial" charset="0"/>
                <a:cs typeface="AR PL UMing HK" charset="0"/>
              </a:rPr>
              <a:t>Compressive sensing</a:t>
            </a:r>
            <a:endParaRPr lang="en-US" dirty="0">
              <a:latin typeface="Arial" charset="0"/>
              <a:cs typeface="AR PL UMing HK" charset="0"/>
            </a:endParaRPr>
          </a:p>
        </p:txBody>
      </p:sp>
      <p:sp>
        <p:nvSpPr>
          <p:cNvPr id="2" name="Slide Number Placeholder 1"/>
          <p:cNvSpPr>
            <a:spLocks noGrp="1"/>
          </p:cNvSpPr>
          <p:nvPr>
            <p:ph type="sldNum" sz="quarter" idx="11"/>
          </p:nvPr>
        </p:nvSpPr>
        <p:spPr/>
        <p:txBody>
          <a:bodyPr/>
          <a:lstStyle/>
          <a:p>
            <a:fld id="{487572F4-7224-4932-BF20-76C77E1DD30A}" type="slidenum">
              <a:rPr lang="en-US" smtClean="0"/>
              <a:t>20</a:t>
            </a:fld>
            <a:endParaRPr lang="en-US"/>
          </a:p>
        </p:txBody>
      </p:sp>
      <p:sp>
        <p:nvSpPr>
          <p:cNvPr id="5" name="Right Arrow 4"/>
          <p:cNvSpPr/>
          <p:nvPr/>
        </p:nvSpPr>
        <p:spPr>
          <a:xfrm>
            <a:off x="4391690" y="3581400"/>
            <a:ext cx="457200" cy="484632"/>
          </a:xfrm>
          <a:prstGeom prst="rightArrow">
            <a:avLst/>
          </a:prstGeom>
          <a:solidFill>
            <a:schemeClr val="tx1">
              <a:lumMod val="50000"/>
              <a:lumOff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07925" y="1371600"/>
            <a:ext cx="6598381" cy="830997"/>
          </a:xfrm>
          <a:prstGeom prst="rect">
            <a:avLst/>
          </a:prstGeom>
          <a:noFill/>
        </p:spPr>
        <p:txBody>
          <a:bodyPr wrap="none" rtlCol="0">
            <a:spAutoFit/>
          </a:bodyPr>
          <a:lstStyle/>
          <a:p>
            <a:pPr algn="ctr"/>
            <a:r>
              <a:rPr lang="en-US" sz="2400" b="1" dirty="0" smtClean="0">
                <a:solidFill>
                  <a:srgbClr val="000000"/>
                </a:solidFill>
              </a:rPr>
              <a:t>Compressive sensing concept: </a:t>
            </a:r>
          </a:p>
          <a:p>
            <a:pPr algn="ctr"/>
            <a:r>
              <a:rPr lang="en-US" sz="2400" b="1" dirty="0">
                <a:solidFill>
                  <a:srgbClr val="000000"/>
                </a:solidFill>
              </a:rPr>
              <a:t>W</a:t>
            </a:r>
            <a:r>
              <a:rPr lang="en-US" sz="2400" b="1" dirty="0" smtClean="0">
                <a:solidFill>
                  <a:srgbClr val="000000"/>
                </a:solidFill>
              </a:rPr>
              <a:t>hy record 660k points if only 39k needed?</a:t>
            </a:r>
            <a:endParaRPr lang="en-US" sz="2400" b="1" dirty="0">
              <a:solidFill>
                <a:srgbClr val="000000"/>
              </a:solidFill>
            </a:endParaRPr>
          </a:p>
        </p:txBody>
      </p:sp>
      <p:pic>
        <p:nvPicPr>
          <p:cNvPr id="11" name="Picture 10" descr="Screen Shot 2017-12-29 at 9.19.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756" y="2591346"/>
            <a:ext cx="3807044" cy="2531958"/>
          </a:xfrm>
          <a:prstGeom prst="rect">
            <a:avLst/>
          </a:prstGeom>
        </p:spPr>
      </p:pic>
      <p:pic>
        <p:nvPicPr>
          <p:cNvPr id="12" name="Picture 11" descr="Screen Shot 2017-12-29 at 9.19.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590800"/>
            <a:ext cx="3816151" cy="2541065"/>
          </a:xfrm>
          <a:prstGeom prst="rect">
            <a:avLst/>
          </a:prstGeom>
        </p:spPr>
      </p:pic>
      <p:sp>
        <p:nvSpPr>
          <p:cNvPr id="13" name="TextBox 12"/>
          <p:cNvSpPr txBox="1"/>
          <p:nvPr/>
        </p:nvSpPr>
        <p:spPr>
          <a:xfrm>
            <a:off x="8097580" y="4876800"/>
            <a:ext cx="894370" cy="276999"/>
          </a:xfrm>
          <a:prstGeom prst="rect">
            <a:avLst/>
          </a:prstGeom>
          <a:noFill/>
        </p:spPr>
        <p:txBody>
          <a:bodyPr wrap="none" rtlCol="0">
            <a:spAutoFit/>
          </a:bodyPr>
          <a:lstStyle/>
          <a:p>
            <a:r>
              <a:rPr lang="en-US" sz="1200" dirty="0" smtClean="0"/>
              <a:t>Wikimedia</a:t>
            </a:r>
            <a:endParaRPr lang="en-US" sz="1200" dirty="0"/>
          </a:p>
        </p:txBody>
      </p:sp>
      <p:sp>
        <p:nvSpPr>
          <p:cNvPr id="3" name="TextBox 2"/>
          <p:cNvSpPr txBox="1"/>
          <p:nvPr/>
        </p:nvSpPr>
        <p:spPr>
          <a:xfrm>
            <a:off x="914400" y="5410200"/>
            <a:ext cx="7613532" cy="461665"/>
          </a:xfrm>
          <a:prstGeom prst="rect">
            <a:avLst/>
          </a:prstGeom>
          <a:noFill/>
        </p:spPr>
        <p:txBody>
          <a:bodyPr wrap="none" rtlCol="0">
            <a:spAutoFit/>
          </a:bodyPr>
          <a:lstStyle/>
          <a:p>
            <a:r>
              <a:rPr lang="en-US" sz="2400" dirty="0" smtClean="0"/>
              <a:t>Trick: Use “prior” information to reconstruct the sample</a:t>
            </a:r>
            <a:endParaRPr lang="en-US" sz="2400" dirty="0"/>
          </a:p>
        </p:txBody>
      </p:sp>
      <p:sp>
        <p:nvSpPr>
          <p:cNvPr id="14" name="TextBox 13"/>
          <p:cNvSpPr txBox="1"/>
          <p:nvPr/>
        </p:nvSpPr>
        <p:spPr>
          <a:xfrm>
            <a:off x="381000" y="5939135"/>
            <a:ext cx="8484264" cy="461665"/>
          </a:xfrm>
          <a:prstGeom prst="rect">
            <a:avLst/>
          </a:prstGeom>
          <a:noFill/>
        </p:spPr>
        <p:txBody>
          <a:bodyPr wrap="none" rtlCol="0">
            <a:spAutoFit/>
          </a:bodyPr>
          <a:lstStyle/>
          <a:p>
            <a:r>
              <a:rPr lang="en-US" sz="2400" dirty="0" smtClean="0"/>
              <a:t>e.g. Sky is uniform blue </a:t>
            </a:r>
            <a:r>
              <a:rPr lang="en-US" sz="2400" dirty="0" smtClean="0">
                <a:sym typeface="Wingdings"/>
              </a:rPr>
              <a:t> minimize “total variation” of image</a:t>
            </a:r>
            <a:endParaRPr lang="en-US" sz="2400" dirty="0"/>
          </a:p>
        </p:txBody>
      </p:sp>
    </p:spTree>
    <p:extLst>
      <p:ext uri="{BB962C8B-B14F-4D97-AF65-F5344CB8AC3E}">
        <p14:creationId xmlns:p14="http://schemas.microsoft.com/office/powerpoint/2010/main" val="33818536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21</a:t>
            </a:fld>
            <a:endParaRPr lang="en-US" sz="1200" dirty="0"/>
          </a:p>
        </p:txBody>
      </p:sp>
      <p:sp>
        <p:nvSpPr>
          <p:cNvPr id="42" name="Title 1"/>
          <p:cNvSpPr>
            <a:spLocks noGrp="1"/>
          </p:cNvSpPr>
          <p:nvPr>
            <p:ph type="title"/>
          </p:nvPr>
        </p:nvSpPr>
        <p:spPr>
          <a:xfrm>
            <a:off x="451822" y="129092"/>
            <a:ext cx="8692178" cy="753033"/>
          </a:xfrm>
        </p:spPr>
        <p:txBody>
          <a:bodyPr>
            <a:normAutofit/>
          </a:bodyPr>
          <a:lstStyle/>
          <a:p>
            <a:r>
              <a:rPr lang="en-US" dirty="0" smtClean="0"/>
              <a:t>Data Analysis: Ghost </a:t>
            </a:r>
            <a:r>
              <a:rPr lang="en-US" dirty="0"/>
              <a:t>imaging / Single-pixel camera</a:t>
            </a:r>
            <a:endParaRPr lang="en-US" dirty="0">
              <a:latin typeface="Arial" charset="0"/>
              <a:cs typeface="AR PL UMing HK" charset="0"/>
            </a:endParaRPr>
          </a:p>
        </p:txBody>
      </p:sp>
      <p:grpSp>
        <p:nvGrpSpPr>
          <p:cNvPr id="47" name="Group 46"/>
          <p:cNvGrpSpPr/>
          <p:nvPr/>
        </p:nvGrpSpPr>
        <p:grpSpPr>
          <a:xfrm>
            <a:off x="426625" y="1447800"/>
            <a:ext cx="6507575" cy="513081"/>
            <a:chOff x="426625" y="2295312"/>
            <a:chExt cx="6507575" cy="513081"/>
          </a:xfrm>
        </p:grpSpPr>
        <p:sp>
          <p:nvSpPr>
            <p:cNvPr id="49" name="TextBox 48"/>
            <p:cNvSpPr txBox="1"/>
            <p:nvPr/>
          </p:nvSpPr>
          <p:spPr>
            <a:xfrm>
              <a:off x="426625" y="2362200"/>
              <a:ext cx="2545175" cy="369332"/>
            </a:xfrm>
            <a:prstGeom prst="rect">
              <a:avLst/>
            </a:prstGeom>
            <a:noFill/>
          </p:spPr>
          <p:txBody>
            <a:bodyPr wrap="none" rtlCol="0">
              <a:spAutoFit/>
            </a:bodyPr>
            <a:lstStyle/>
            <a:p>
              <a:r>
                <a:rPr lang="en-US" b="1" dirty="0" smtClean="0"/>
                <a:t>Classic GI formalism:</a:t>
              </a:r>
              <a:endParaRPr lang="en-US" b="1" dirty="0"/>
            </a:p>
          </p:txBody>
        </p:sp>
        <p:pic>
          <p:nvPicPr>
            <p:cNvPr id="50" name="Picture 49" descr="texclip201905221613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2295312"/>
              <a:ext cx="3657600" cy="513081"/>
            </a:xfrm>
            <a:prstGeom prst="rect">
              <a:avLst/>
            </a:prstGeom>
          </p:spPr>
        </p:pic>
      </p:grpSp>
      <p:sp>
        <p:nvSpPr>
          <p:cNvPr id="61" name="TextBox 60"/>
          <p:cNvSpPr txBox="1"/>
          <p:nvPr/>
        </p:nvSpPr>
        <p:spPr>
          <a:xfrm>
            <a:off x="457200" y="2133600"/>
            <a:ext cx="3956094" cy="369332"/>
          </a:xfrm>
          <a:prstGeom prst="rect">
            <a:avLst/>
          </a:prstGeom>
          <a:noFill/>
        </p:spPr>
        <p:txBody>
          <a:bodyPr wrap="none" rtlCol="0">
            <a:spAutoFit/>
          </a:bodyPr>
          <a:lstStyle/>
          <a:p>
            <a:r>
              <a:rPr lang="en-US" b="1" dirty="0" smtClean="0"/>
              <a:t>Compressive sensing </a:t>
            </a:r>
            <a:r>
              <a:rPr lang="en-US" b="1" dirty="0" smtClean="0"/>
              <a:t>formalism: </a:t>
            </a:r>
            <a:endParaRPr lang="en-US" dirty="0"/>
          </a:p>
        </p:txBody>
      </p:sp>
      <p:pic>
        <p:nvPicPr>
          <p:cNvPr id="62" name="Picture 61" descr="texclip2019052216164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590800"/>
            <a:ext cx="8763000" cy="676818"/>
          </a:xfrm>
          <a:prstGeom prst="rect">
            <a:avLst/>
          </a:prstGeom>
        </p:spPr>
      </p:pic>
      <p:grpSp>
        <p:nvGrpSpPr>
          <p:cNvPr id="64" name="Group 63"/>
          <p:cNvGrpSpPr/>
          <p:nvPr/>
        </p:nvGrpSpPr>
        <p:grpSpPr>
          <a:xfrm>
            <a:off x="6297558" y="3835236"/>
            <a:ext cx="2617842" cy="584366"/>
            <a:chOff x="1573159" y="2070039"/>
            <a:chExt cx="4165363" cy="901761"/>
          </a:xfrm>
        </p:grpSpPr>
        <p:sp>
          <p:nvSpPr>
            <p:cNvPr id="68" name="Cloud 67"/>
            <p:cNvSpPr/>
            <p:nvPr/>
          </p:nvSpPr>
          <p:spPr>
            <a:xfrm>
              <a:off x="4495800" y="2285999"/>
              <a:ext cx="1242722" cy="525382"/>
            </a:xfrm>
            <a:prstGeom prst="clou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69" name="Picture 68"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3159" y="2070039"/>
              <a:ext cx="789041" cy="901761"/>
            </a:xfrm>
            <a:prstGeom prst="rect">
              <a:avLst/>
            </a:prstGeom>
          </p:spPr>
        </p:pic>
        <p:sp>
          <p:nvSpPr>
            <p:cNvPr id="70" name="TextBox 69"/>
            <p:cNvSpPr txBox="1"/>
            <p:nvPr/>
          </p:nvSpPr>
          <p:spPr>
            <a:xfrm>
              <a:off x="2464903" y="2157368"/>
              <a:ext cx="364404" cy="461665"/>
            </a:xfrm>
            <a:prstGeom prst="rect">
              <a:avLst/>
            </a:prstGeom>
            <a:noFill/>
          </p:spPr>
          <p:txBody>
            <a:bodyPr wrap="none" rtlCol="0">
              <a:spAutoFit/>
            </a:bodyPr>
            <a:lstStyle/>
            <a:p>
              <a:r>
                <a:rPr lang="en-US" sz="2400" b="1" dirty="0" smtClean="0"/>
                <a:t>=</a:t>
              </a:r>
              <a:endParaRPr lang="en-US" sz="2400" b="1" dirty="0"/>
            </a:p>
          </p:txBody>
        </p:sp>
        <p:sp>
          <p:nvSpPr>
            <p:cNvPr id="71" name="Oval 70"/>
            <p:cNvSpPr/>
            <p:nvPr/>
          </p:nvSpPr>
          <p:spPr>
            <a:xfrm>
              <a:off x="4267199" y="2487853"/>
              <a:ext cx="76200" cy="76200"/>
            </a:xfrm>
            <a:prstGeom prst="ellipse">
              <a:avLst/>
            </a:prstGeom>
            <a:solidFill>
              <a:srgbClr val="0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5" name="TextBox 64"/>
          <p:cNvSpPr txBox="1"/>
          <p:nvPr/>
        </p:nvSpPr>
        <p:spPr>
          <a:xfrm>
            <a:off x="6368646" y="3909768"/>
            <a:ext cx="380502" cy="477054"/>
          </a:xfrm>
          <a:prstGeom prst="rect">
            <a:avLst/>
          </a:prstGeom>
          <a:noFill/>
        </p:spPr>
        <p:txBody>
          <a:bodyPr wrap="none" rtlCol="0">
            <a:spAutoFit/>
          </a:bodyPr>
          <a:lstStyle/>
          <a:p>
            <a:r>
              <a:rPr lang="en-US" sz="2500" b="1" dirty="0">
                <a:ln w="6350">
                  <a:solidFill>
                    <a:schemeClr val="tx1"/>
                  </a:solidFill>
                </a:ln>
                <a:solidFill>
                  <a:schemeClr val="accent5">
                    <a:lumMod val="60000"/>
                    <a:lumOff val="40000"/>
                  </a:schemeClr>
                </a:solidFill>
              </a:rPr>
              <a:t>b</a:t>
            </a:r>
          </a:p>
        </p:txBody>
      </p:sp>
      <p:sp>
        <p:nvSpPr>
          <p:cNvPr id="67" name="TextBox 66"/>
          <p:cNvSpPr txBox="1"/>
          <p:nvPr/>
        </p:nvSpPr>
        <p:spPr>
          <a:xfrm>
            <a:off x="8368113" y="3886200"/>
            <a:ext cx="364202" cy="477054"/>
          </a:xfrm>
          <a:prstGeom prst="rect">
            <a:avLst/>
          </a:prstGeom>
          <a:noFill/>
        </p:spPr>
        <p:txBody>
          <a:bodyPr wrap="none" rtlCol="0">
            <a:spAutoFit/>
          </a:bodyPr>
          <a:lstStyle/>
          <a:p>
            <a:r>
              <a:rPr lang="en-US" sz="2500" b="1" dirty="0" smtClean="0">
                <a:ln w="6350">
                  <a:solidFill>
                    <a:schemeClr val="tx1"/>
                  </a:solidFill>
                </a:ln>
                <a:solidFill>
                  <a:schemeClr val="accent5">
                    <a:lumMod val="60000"/>
                    <a:lumOff val="40000"/>
                  </a:schemeClr>
                </a:solidFill>
              </a:rPr>
              <a:t>x</a:t>
            </a:r>
            <a:endParaRPr lang="en-US" sz="2500" b="1" dirty="0">
              <a:ln w="6350">
                <a:solidFill>
                  <a:schemeClr val="tx1"/>
                </a:solidFill>
              </a:ln>
              <a:solidFill>
                <a:schemeClr val="accent5">
                  <a:lumMod val="60000"/>
                  <a:lumOff val="40000"/>
                </a:schemeClr>
              </a:solidFill>
            </a:endParaRPr>
          </a:p>
        </p:txBody>
      </p:sp>
      <p:sp>
        <p:nvSpPr>
          <p:cNvPr id="73" name="TextBox 72"/>
          <p:cNvSpPr txBox="1"/>
          <p:nvPr/>
        </p:nvSpPr>
        <p:spPr>
          <a:xfrm>
            <a:off x="2690053" y="3168018"/>
            <a:ext cx="2262947" cy="369332"/>
          </a:xfrm>
          <a:prstGeom prst="rect">
            <a:avLst/>
          </a:prstGeom>
          <a:noFill/>
        </p:spPr>
        <p:txBody>
          <a:bodyPr wrap="none" rtlCol="0">
            <a:spAutoFit/>
          </a:bodyPr>
          <a:lstStyle/>
          <a:p>
            <a:r>
              <a:rPr lang="en-US" dirty="0" smtClean="0"/>
              <a:t>Matrix of all patterns</a:t>
            </a:r>
            <a:endParaRPr lang="en-US" dirty="0"/>
          </a:p>
        </p:txBody>
      </p:sp>
      <p:cxnSp>
        <p:nvCxnSpPr>
          <p:cNvPr id="74" name="Straight Arrow Connector 73"/>
          <p:cNvCxnSpPr/>
          <p:nvPr/>
        </p:nvCxnSpPr>
        <p:spPr>
          <a:xfrm flipH="1" flipV="1">
            <a:off x="2438400" y="3048000"/>
            <a:ext cx="22860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75" name="Picture 74" descr="rand_2.png"/>
          <p:cNvPicPr>
            <a:picLocks noChangeAspect="1"/>
          </p:cNvPicPr>
          <p:nvPr/>
        </p:nvPicPr>
        <p:blipFill rotWithShape="1">
          <a:blip r:embed="rId5">
            <a:extLst>
              <a:ext uri="{28A0092B-C50C-407E-A947-70E740481C1C}">
                <a14:useLocalDpi xmlns:a14="http://schemas.microsoft.com/office/drawing/2010/main" val="0"/>
              </a:ext>
            </a:extLst>
          </a:blip>
          <a:srcRect l="22369" t="9958" r="18989" b="10622"/>
          <a:stretch/>
        </p:blipFill>
        <p:spPr>
          <a:xfrm>
            <a:off x="7314020" y="3886200"/>
            <a:ext cx="487732" cy="495400"/>
          </a:xfrm>
          <a:prstGeom prst="rect">
            <a:avLst/>
          </a:prstGeom>
          <a:ln w="19050" cmpd="sng">
            <a:solidFill>
              <a:schemeClr val="accent6">
                <a:lumMod val="75000"/>
              </a:schemeClr>
            </a:solidFill>
          </a:ln>
        </p:spPr>
      </p:pic>
      <p:sp>
        <p:nvSpPr>
          <p:cNvPr id="76" name="TextBox 75"/>
          <p:cNvSpPr txBox="1"/>
          <p:nvPr/>
        </p:nvSpPr>
        <p:spPr>
          <a:xfrm>
            <a:off x="7375323" y="3870125"/>
            <a:ext cx="362969" cy="477054"/>
          </a:xfrm>
          <a:prstGeom prst="rect">
            <a:avLst/>
          </a:prstGeom>
          <a:noFill/>
        </p:spPr>
        <p:txBody>
          <a:bodyPr wrap="none" rtlCol="0">
            <a:spAutoFit/>
          </a:bodyPr>
          <a:lstStyle/>
          <a:p>
            <a:r>
              <a:rPr lang="en-US" sz="2500" b="1" dirty="0">
                <a:ln w="6350">
                  <a:solidFill>
                    <a:schemeClr val="tx1"/>
                  </a:solidFill>
                </a:ln>
                <a:solidFill>
                  <a:schemeClr val="accent5">
                    <a:lumMod val="60000"/>
                    <a:lumOff val="40000"/>
                  </a:schemeClr>
                </a:solidFill>
              </a:rPr>
              <a:t>a</a:t>
            </a:r>
          </a:p>
        </p:txBody>
      </p:sp>
      <p:sp>
        <p:nvSpPr>
          <p:cNvPr id="6" name="Rectangle 5"/>
          <p:cNvSpPr/>
          <p:nvPr/>
        </p:nvSpPr>
        <p:spPr>
          <a:xfrm>
            <a:off x="3581400" y="2514600"/>
            <a:ext cx="5562600" cy="762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905000" y="2590800"/>
            <a:ext cx="152400" cy="5334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77183" y="3793702"/>
            <a:ext cx="184666" cy="369332"/>
          </a:xfrm>
          <a:prstGeom prst="rect">
            <a:avLst/>
          </a:prstGeom>
          <a:noFill/>
        </p:spPr>
        <p:txBody>
          <a:bodyPr wrap="none" rtlCol="0">
            <a:spAutoFit/>
          </a:bodyPr>
          <a:lstStyle/>
          <a:p>
            <a:endParaRPr lang="en-US" dirty="0"/>
          </a:p>
        </p:txBody>
      </p:sp>
      <p:cxnSp>
        <p:nvCxnSpPr>
          <p:cNvPr id="51" name="Straight Arrow Connector 50"/>
          <p:cNvCxnSpPr/>
          <p:nvPr/>
        </p:nvCxnSpPr>
        <p:spPr>
          <a:xfrm>
            <a:off x="2133600" y="6324600"/>
            <a:ext cx="1828800"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52" name="Picture 51" descr="downloa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5791200"/>
            <a:ext cx="789041" cy="901761"/>
          </a:xfrm>
          <a:prstGeom prst="rect">
            <a:avLst/>
          </a:prstGeom>
        </p:spPr>
      </p:pic>
      <p:sp>
        <p:nvSpPr>
          <p:cNvPr id="53" name="Cloud 52"/>
          <p:cNvSpPr/>
          <p:nvPr/>
        </p:nvSpPr>
        <p:spPr>
          <a:xfrm>
            <a:off x="4038600" y="6019800"/>
            <a:ext cx="1600200" cy="609600"/>
          </a:xfrm>
          <a:prstGeom prst="clou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t>Target, x</a:t>
            </a:r>
            <a:endParaRPr lang="en-US" sz="1600" dirty="0"/>
          </a:p>
        </p:txBody>
      </p:sp>
      <p:cxnSp>
        <p:nvCxnSpPr>
          <p:cNvPr id="55" name="Straight Arrow Connector 54"/>
          <p:cNvCxnSpPr/>
          <p:nvPr/>
        </p:nvCxnSpPr>
        <p:spPr>
          <a:xfrm>
            <a:off x="5791200" y="6324600"/>
            <a:ext cx="685800"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19800" y="4876800"/>
            <a:ext cx="1600200" cy="861774"/>
          </a:xfrm>
          <a:prstGeom prst="rect">
            <a:avLst/>
          </a:prstGeom>
          <a:noFill/>
        </p:spPr>
        <p:txBody>
          <a:bodyPr wrap="square" rtlCol="0">
            <a:spAutoFit/>
          </a:bodyPr>
          <a:lstStyle/>
          <a:p>
            <a:r>
              <a:rPr lang="en-US" b="1" dirty="0" smtClean="0">
                <a:latin typeface="Times"/>
                <a:cs typeface="Times"/>
              </a:rPr>
              <a:t>b</a:t>
            </a:r>
            <a:r>
              <a:rPr lang="en-US" sz="1600" b="1" dirty="0" smtClean="0"/>
              <a:t> = [ 5037, </a:t>
            </a:r>
          </a:p>
          <a:p>
            <a:r>
              <a:rPr lang="en-US" sz="1600" b="1" dirty="0" smtClean="0"/>
              <a:t>         4783, </a:t>
            </a:r>
          </a:p>
          <a:p>
            <a:r>
              <a:rPr lang="en-US" sz="1600" b="1" dirty="0"/>
              <a:t> </a:t>
            </a:r>
            <a:r>
              <a:rPr lang="en-US" sz="1600" b="1" dirty="0" smtClean="0"/>
              <a:t>        4891, </a:t>
            </a:r>
            <a:r>
              <a:rPr lang="mr-IN" sz="1600" b="1" dirty="0" smtClean="0"/>
              <a:t>…</a:t>
            </a:r>
            <a:r>
              <a:rPr lang="en-US" sz="1600" b="1" dirty="0" smtClean="0"/>
              <a:t> ]</a:t>
            </a:r>
            <a:endParaRPr lang="en-US" sz="1600" b="1" dirty="0"/>
          </a:p>
        </p:txBody>
      </p:sp>
      <p:grpSp>
        <p:nvGrpSpPr>
          <p:cNvPr id="57" name="Group 56"/>
          <p:cNvGrpSpPr/>
          <p:nvPr/>
        </p:nvGrpSpPr>
        <p:grpSpPr>
          <a:xfrm>
            <a:off x="2057400" y="4419600"/>
            <a:ext cx="3898092" cy="737061"/>
            <a:chOff x="1447800" y="4552890"/>
            <a:chExt cx="3898092" cy="737061"/>
          </a:xfrm>
        </p:grpSpPr>
        <p:cxnSp>
          <p:nvCxnSpPr>
            <p:cNvPr id="59" name="Straight Arrow Connector 58"/>
            <p:cNvCxnSpPr/>
            <p:nvPr/>
          </p:nvCxnSpPr>
          <p:spPr>
            <a:xfrm flipV="1">
              <a:off x="1447800" y="4933890"/>
              <a:ext cx="137160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flipV="1">
              <a:off x="4964892" y="5045275"/>
              <a:ext cx="381000" cy="762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63" name="Group 62"/>
            <p:cNvGrpSpPr/>
            <p:nvPr/>
          </p:nvGrpSpPr>
          <p:grpSpPr>
            <a:xfrm>
              <a:off x="3031923" y="4552890"/>
              <a:ext cx="1828800" cy="737061"/>
              <a:chOff x="3031923" y="4552890"/>
              <a:chExt cx="1828800" cy="737061"/>
            </a:xfrm>
          </p:grpSpPr>
          <p:sp>
            <p:nvSpPr>
              <p:cNvPr id="66" name="Cloud 65"/>
              <p:cNvSpPr/>
              <p:nvPr/>
            </p:nvSpPr>
            <p:spPr>
              <a:xfrm>
                <a:off x="3031923" y="4552890"/>
                <a:ext cx="1828800" cy="737061"/>
              </a:xfrm>
              <a:prstGeom prst="cloud">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72" name="TextBox 71"/>
              <p:cNvSpPr txBox="1"/>
              <p:nvPr/>
            </p:nvSpPr>
            <p:spPr>
              <a:xfrm>
                <a:off x="3048000" y="4629090"/>
                <a:ext cx="1752600" cy="584776"/>
              </a:xfrm>
              <a:prstGeom prst="rect">
                <a:avLst/>
              </a:prstGeom>
              <a:noFill/>
            </p:spPr>
            <p:txBody>
              <a:bodyPr wrap="square" rtlCol="0">
                <a:spAutoFit/>
              </a:bodyPr>
              <a:lstStyle/>
              <a:p>
                <a:pPr algn="ctr"/>
                <a:r>
                  <a:rPr lang="en-US" sz="1600" dirty="0" smtClean="0">
                    <a:solidFill>
                      <a:schemeClr val="bg1"/>
                    </a:solidFill>
                  </a:rPr>
                  <a:t>Reconstructed Target, x*</a:t>
                </a:r>
                <a:endParaRPr lang="en-US" sz="1600" dirty="0">
                  <a:solidFill>
                    <a:schemeClr val="bg1"/>
                  </a:solidFill>
                </a:endParaRPr>
              </a:p>
            </p:txBody>
          </p:sp>
        </p:grpSp>
      </p:grpSp>
      <p:sp>
        <p:nvSpPr>
          <p:cNvPr id="78" name="TextBox 77"/>
          <p:cNvSpPr txBox="1"/>
          <p:nvPr/>
        </p:nvSpPr>
        <p:spPr>
          <a:xfrm>
            <a:off x="7391400" y="5715000"/>
            <a:ext cx="1676400" cy="830997"/>
          </a:xfrm>
          <a:prstGeom prst="rect">
            <a:avLst/>
          </a:prstGeom>
          <a:noFill/>
        </p:spPr>
        <p:txBody>
          <a:bodyPr wrap="square" rtlCol="0">
            <a:spAutoFit/>
          </a:bodyPr>
          <a:lstStyle/>
          <a:p>
            <a:r>
              <a:rPr lang="en-US" sz="1600" b="1" dirty="0" smtClean="0"/>
              <a:t>Bucket measures total transmission</a:t>
            </a:r>
            <a:endParaRPr lang="en-US" sz="1600" b="1" dirty="0"/>
          </a:p>
        </p:txBody>
      </p:sp>
      <p:cxnSp>
        <p:nvCxnSpPr>
          <p:cNvPr id="79" name="Straight Arrow Connector 78"/>
          <p:cNvCxnSpPr/>
          <p:nvPr/>
        </p:nvCxnSpPr>
        <p:spPr>
          <a:xfrm flipV="1">
            <a:off x="2438400" y="5791200"/>
            <a:ext cx="0" cy="5334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H="1">
            <a:off x="2286000" y="6172200"/>
            <a:ext cx="30480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1" name="Group 80"/>
          <p:cNvGrpSpPr/>
          <p:nvPr/>
        </p:nvGrpSpPr>
        <p:grpSpPr>
          <a:xfrm>
            <a:off x="2237769" y="5257800"/>
            <a:ext cx="381000" cy="469100"/>
            <a:chOff x="2209800" y="5334000"/>
            <a:chExt cx="381000" cy="469100"/>
          </a:xfrm>
        </p:grpSpPr>
        <p:sp>
          <p:nvSpPr>
            <p:cNvPr id="82" name="Rectangle 81"/>
            <p:cNvSpPr/>
            <p:nvPr/>
          </p:nvSpPr>
          <p:spPr>
            <a:xfrm>
              <a:off x="2209800" y="5334000"/>
              <a:ext cx="381000" cy="304800"/>
            </a:xfrm>
            <a:prstGeom prst="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ectangle 82"/>
            <p:cNvSpPr/>
            <p:nvPr/>
          </p:nvSpPr>
          <p:spPr>
            <a:xfrm>
              <a:off x="2281815" y="5650700"/>
              <a:ext cx="228600" cy="152400"/>
            </a:xfrm>
            <a:prstGeom prst="rect">
              <a:avLst/>
            </a:prstGeom>
            <a:solidFill>
              <a:schemeClr val="bg1">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152400" y="4642442"/>
            <a:ext cx="1568061" cy="1758358"/>
            <a:chOff x="260739" y="3943290"/>
            <a:chExt cx="1568061" cy="1758358"/>
          </a:xfrm>
        </p:grpSpPr>
        <p:sp>
          <p:nvSpPr>
            <p:cNvPr id="85" name="TextBox 84"/>
            <p:cNvSpPr txBox="1"/>
            <p:nvPr/>
          </p:nvSpPr>
          <p:spPr>
            <a:xfrm>
              <a:off x="260739" y="3943290"/>
              <a:ext cx="1547770" cy="400110"/>
            </a:xfrm>
            <a:prstGeom prst="rect">
              <a:avLst/>
            </a:prstGeom>
            <a:noFill/>
          </p:spPr>
          <p:txBody>
            <a:bodyPr wrap="none" rtlCol="0">
              <a:spAutoFit/>
            </a:bodyPr>
            <a:lstStyle/>
            <a:p>
              <a:r>
                <a:rPr lang="en-US" b="1" dirty="0" smtClean="0"/>
                <a:t>Radiation, </a:t>
              </a:r>
              <a:r>
                <a:rPr lang="en-US" sz="2000" b="1" dirty="0" smtClean="0">
                  <a:latin typeface="Times"/>
                  <a:cs typeface="Times"/>
                </a:rPr>
                <a:t>a</a:t>
              </a:r>
              <a:endParaRPr lang="en-US" b="1" dirty="0">
                <a:latin typeface="Times"/>
                <a:cs typeface="Times"/>
              </a:endParaRPr>
            </a:p>
          </p:txBody>
        </p:sp>
        <p:pic>
          <p:nvPicPr>
            <p:cNvPr id="86" name="Picture 85" descr="rand_0.png"/>
            <p:cNvPicPr>
              <a:picLocks noChangeAspect="1"/>
            </p:cNvPicPr>
            <p:nvPr/>
          </p:nvPicPr>
          <p:blipFill rotWithShape="1">
            <a:blip r:embed="rId6">
              <a:extLst>
                <a:ext uri="{28A0092B-C50C-407E-A947-70E740481C1C}">
                  <a14:useLocalDpi xmlns:a14="http://schemas.microsoft.com/office/drawing/2010/main" val="0"/>
                </a:ext>
              </a:extLst>
            </a:blip>
            <a:srcRect l="22496" t="9861" r="19793" b="10719"/>
            <a:stretch/>
          </p:blipFill>
          <p:spPr>
            <a:xfrm>
              <a:off x="458539" y="4343400"/>
              <a:ext cx="996797" cy="1028800"/>
            </a:xfrm>
            <a:prstGeom prst="rect">
              <a:avLst/>
            </a:prstGeom>
            <a:ln w="19050" cmpd="sng">
              <a:solidFill>
                <a:schemeClr val="accent6">
                  <a:lumMod val="75000"/>
                </a:schemeClr>
              </a:solidFill>
            </a:ln>
          </p:spPr>
        </p:pic>
        <p:pic>
          <p:nvPicPr>
            <p:cNvPr id="87" name="Picture 86" descr="rand_1.png"/>
            <p:cNvPicPr>
              <a:picLocks noChangeAspect="1"/>
            </p:cNvPicPr>
            <p:nvPr/>
          </p:nvPicPr>
          <p:blipFill rotWithShape="1">
            <a:blip r:embed="rId7">
              <a:extLst>
                <a:ext uri="{28A0092B-C50C-407E-A947-70E740481C1C}">
                  <a14:useLocalDpi xmlns:a14="http://schemas.microsoft.com/office/drawing/2010/main" val="0"/>
                </a:ext>
              </a:extLst>
            </a:blip>
            <a:srcRect l="21603" t="16115" r="18824" b="10671"/>
            <a:stretch/>
          </p:blipFill>
          <p:spPr>
            <a:xfrm>
              <a:off x="603403" y="4520448"/>
              <a:ext cx="1028952" cy="948425"/>
            </a:xfrm>
            <a:prstGeom prst="rect">
              <a:avLst/>
            </a:prstGeom>
            <a:ln w="19050" cmpd="sng">
              <a:solidFill>
                <a:schemeClr val="accent6">
                  <a:lumMod val="75000"/>
                </a:schemeClr>
              </a:solidFill>
            </a:ln>
          </p:spPr>
        </p:pic>
        <p:pic>
          <p:nvPicPr>
            <p:cNvPr id="88" name="Picture 87" descr="rand_2.png"/>
            <p:cNvPicPr>
              <a:picLocks noChangeAspect="1"/>
            </p:cNvPicPr>
            <p:nvPr/>
          </p:nvPicPr>
          <p:blipFill rotWithShape="1">
            <a:blip r:embed="rId5">
              <a:extLst>
                <a:ext uri="{28A0092B-C50C-407E-A947-70E740481C1C}">
                  <a14:useLocalDpi xmlns:a14="http://schemas.microsoft.com/office/drawing/2010/main" val="0"/>
                </a:ext>
              </a:extLst>
            </a:blip>
            <a:srcRect l="22369" t="9958" r="18989" b="10622"/>
            <a:stretch/>
          </p:blipFill>
          <p:spPr>
            <a:xfrm>
              <a:off x="815926" y="4672848"/>
              <a:ext cx="1012874" cy="1028800"/>
            </a:xfrm>
            <a:prstGeom prst="rect">
              <a:avLst/>
            </a:prstGeom>
            <a:ln w="19050" cmpd="sng">
              <a:solidFill>
                <a:schemeClr val="accent6">
                  <a:lumMod val="75000"/>
                </a:schemeClr>
              </a:solidFill>
            </a:ln>
          </p:spPr>
        </p:pic>
      </p:grpSp>
      <p:sp>
        <p:nvSpPr>
          <p:cNvPr id="2" name="Rectangle 1"/>
          <p:cNvSpPr/>
          <p:nvPr/>
        </p:nvSpPr>
        <p:spPr>
          <a:xfrm>
            <a:off x="-76200" y="6553200"/>
            <a:ext cx="4796916" cy="307777"/>
          </a:xfrm>
          <a:prstGeom prst="rect">
            <a:avLst/>
          </a:prstGeom>
        </p:spPr>
        <p:txBody>
          <a:bodyPr wrap="square">
            <a:spAutoFit/>
          </a:bodyPr>
          <a:lstStyle/>
          <a:p>
            <a:r>
              <a:rPr lang="en-US" sz="1400" dirty="0"/>
              <a:t>TJ Lane, D Ratner, </a:t>
            </a:r>
            <a:r>
              <a:rPr lang="en-US" sz="1400" dirty="0" err="1" smtClean="0"/>
              <a:t>arXiv</a:t>
            </a:r>
            <a:r>
              <a:rPr lang="en-US" sz="1400" dirty="0" smtClean="0"/>
              <a:t> </a:t>
            </a:r>
            <a:r>
              <a:rPr lang="en-US" sz="1400" dirty="0"/>
              <a:t>preprint arXiv:1907.12178, 2019</a:t>
            </a:r>
          </a:p>
        </p:txBody>
      </p:sp>
      <p:pic>
        <p:nvPicPr>
          <p:cNvPr id="46" name="Picture 45" descr="onehot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3657600"/>
            <a:ext cx="1219200" cy="914400"/>
          </a:xfrm>
          <a:prstGeom prst="rect">
            <a:avLst/>
          </a:prstGeom>
        </p:spPr>
      </p:pic>
      <p:pic>
        <p:nvPicPr>
          <p:cNvPr id="48" name="Picture 47" descr="rand_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0" y="3657600"/>
            <a:ext cx="1219200" cy="914400"/>
          </a:xfrm>
          <a:prstGeom prst="rect">
            <a:avLst/>
          </a:prstGeom>
        </p:spPr>
      </p:pic>
      <p:sp>
        <p:nvSpPr>
          <p:cNvPr id="3" name="TextBox 2"/>
          <p:cNvSpPr txBox="1"/>
          <p:nvPr/>
        </p:nvSpPr>
        <p:spPr>
          <a:xfrm>
            <a:off x="396260" y="3424593"/>
            <a:ext cx="774709" cy="369332"/>
          </a:xfrm>
          <a:prstGeom prst="rect">
            <a:avLst/>
          </a:prstGeom>
          <a:noFill/>
        </p:spPr>
        <p:txBody>
          <a:bodyPr wrap="none" rtlCol="0">
            <a:spAutoFit/>
          </a:bodyPr>
          <a:lstStyle/>
          <a:p>
            <a:r>
              <a:rPr lang="en-US" dirty="0" smtClean="0"/>
              <a:t>raster</a:t>
            </a:r>
            <a:endParaRPr lang="en-US" dirty="0"/>
          </a:p>
        </p:txBody>
      </p:sp>
      <p:sp>
        <p:nvSpPr>
          <p:cNvPr id="54" name="TextBox 53"/>
          <p:cNvSpPr txBox="1"/>
          <p:nvPr/>
        </p:nvSpPr>
        <p:spPr>
          <a:xfrm>
            <a:off x="1552853" y="3429000"/>
            <a:ext cx="428347" cy="369332"/>
          </a:xfrm>
          <a:prstGeom prst="rect">
            <a:avLst/>
          </a:prstGeom>
          <a:noFill/>
        </p:spPr>
        <p:txBody>
          <a:bodyPr wrap="none" rtlCol="0">
            <a:spAutoFit/>
          </a:bodyPr>
          <a:lstStyle/>
          <a:p>
            <a:r>
              <a:rPr lang="en-US" dirty="0" smtClean="0"/>
              <a:t>GI</a:t>
            </a:r>
            <a:endParaRPr lang="en-US" dirty="0"/>
          </a:p>
        </p:txBody>
      </p:sp>
      <p:sp>
        <p:nvSpPr>
          <p:cNvPr id="4" name="TextBox 3"/>
          <p:cNvSpPr txBox="1"/>
          <p:nvPr/>
        </p:nvSpPr>
        <p:spPr>
          <a:xfrm>
            <a:off x="2514600" y="3505200"/>
            <a:ext cx="3352800" cy="830997"/>
          </a:xfrm>
          <a:prstGeom prst="rect">
            <a:avLst/>
          </a:prstGeom>
          <a:noFill/>
        </p:spPr>
        <p:txBody>
          <a:bodyPr wrap="square" rtlCol="0">
            <a:spAutoFit/>
          </a:bodyPr>
          <a:lstStyle/>
          <a:p>
            <a:pPr algn="ctr"/>
            <a:r>
              <a:rPr lang="en-US" sz="2400" b="1" dirty="0" smtClean="0">
                <a:solidFill>
                  <a:srgbClr val="FF0000"/>
                </a:solidFill>
              </a:rPr>
              <a:t>Measurement is easier than control!</a:t>
            </a:r>
            <a:endParaRPr lang="en-US" sz="2400" b="1" dirty="0">
              <a:solidFill>
                <a:srgbClr val="FF0000"/>
              </a:solidFill>
            </a:endParaRPr>
          </a:p>
        </p:txBody>
      </p:sp>
      <p:sp>
        <p:nvSpPr>
          <p:cNvPr id="8" name="Rounded Rectangle 7"/>
          <p:cNvSpPr/>
          <p:nvPr/>
        </p:nvSpPr>
        <p:spPr>
          <a:xfrm>
            <a:off x="1295400" y="3429000"/>
            <a:ext cx="914400" cy="1143000"/>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953000" y="2165750"/>
            <a:ext cx="4247226" cy="369332"/>
          </a:xfrm>
          <a:prstGeom prst="rect">
            <a:avLst/>
          </a:prstGeom>
          <a:noFill/>
        </p:spPr>
        <p:txBody>
          <a:bodyPr wrap="none" rtlCol="0">
            <a:spAutoFit/>
          </a:bodyPr>
          <a:lstStyle/>
          <a:p>
            <a:r>
              <a:rPr lang="en-US" dirty="0" smtClean="0"/>
              <a:t>Solve with e.g. ADMM, Plug &amp; Play, etc.</a:t>
            </a:r>
            <a:endParaRPr lang="en-US" dirty="0"/>
          </a:p>
        </p:txBody>
      </p:sp>
    </p:spTree>
    <p:extLst>
      <p:ext uri="{BB962C8B-B14F-4D97-AF65-F5344CB8AC3E}">
        <p14:creationId xmlns:p14="http://schemas.microsoft.com/office/powerpoint/2010/main" val="38057683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3" grpId="0"/>
      <p:bldP spid="6" grpId="0" animBg="1"/>
      <p:bldP spid="77" grpId="0" animBg="1"/>
      <p:bldP spid="4"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38600" y="4107108"/>
            <a:ext cx="5105400" cy="2522292"/>
            <a:chOff x="4038600" y="4259508"/>
            <a:chExt cx="5105400" cy="2522292"/>
          </a:xfrm>
        </p:grpSpPr>
        <p:pic>
          <p:nvPicPr>
            <p:cNvPr id="44" name="Google Shape;201;p27"/>
            <p:cNvPicPr preferRelativeResize="0"/>
            <p:nvPr/>
          </p:nvPicPr>
          <p:blipFill>
            <a:blip r:embed="rId2">
              <a:alphaModFix/>
            </a:blip>
            <a:stretch>
              <a:fillRect/>
            </a:stretch>
          </p:blipFill>
          <p:spPr>
            <a:xfrm>
              <a:off x="4038600" y="4792908"/>
              <a:ext cx="2057400" cy="1828800"/>
            </a:xfrm>
            <a:prstGeom prst="rect">
              <a:avLst/>
            </a:prstGeom>
            <a:noFill/>
            <a:ln>
              <a:noFill/>
            </a:ln>
          </p:spPr>
        </p:pic>
        <p:pic>
          <p:nvPicPr>
            <p:cNvPr id="45" name="Google Shape;202;p27"/>
            <p:cNvPicPr preferRelativeResize="0"/>
            <p:nvPr/>
          </p:nvPicPr>
          <p:blipFill rotWithShape="1">
            <a:blip r:embed="rId3">
              <a:alphaModFix/>
            </a:blip>
            <a:srcRect t="56402" r="53755"/>
            <a:stretch/>
          </p:blipFill>
          <p:spPr>
            <a:xfrm>
              <a:off x="6096000" y="4774310"/>
              <a:ext cx="3048000" cy="2007490"/>
            </a:xfrm>
            <a:prstGeom prst="rect">
              <a:avLst/>
            </a:prstGeom>
            <a:noFill/>
            <a:ln>
              <a:noFill/>
            </a:ln>
          </p:spPr>
        </p:pic>
        <p:sp>
          <p:nvSpPr>
            <p:cNvPr id="4" name="TextBox 3"/>
            <p:cNvSpPr txBox="1"/>
            <p:nvPr/>
          </p:nvSpPr>
          <p:spPr>
            <a:xfrm>
              <a:off x="4203631" y="4259508"/>
              <a:ext cx="1607757" cy="646331"/>
            </a:xfrm>
            <a:prstGeom prst="rect">
              <a:avLst/>
            </a:prstGeom>
            <a:noFill/>
          </p:spPr>
          <p:txBody>
            <a:bodyPr wrap="none" rtlCol="0">
              <a:spAutoFit/>
            </a:bodyPr>
            <a:lstStyle/>
            <a:p>
              <a:pPr algn="ctr"/>
              <a:r>
                <a:rPr lang="en-US" b="1" dirty="0" smtClean="0"/>
                <a:t>Simulated</a:t>
              </a:r>
            </a:p>
            <a:p>
              <a:pPr algn="ctr"/>
              <a:r>
                <a:rPr lang="en-US" b="1" dirty="0" smtClean="0"/>
                <a:t>Ground truth</a:t>
              </a:r>
              <a:endParaRPr lang="en-US" b="1" dirty="0"/>
            </a:p>
          </p:txBody>
        </p:sp>
        <p:sp>
          <p:nvSpPr>
            <p:cNvPr id="46" name="TextBox 45"/>
            <p:cNvSpPr txBox="1"/>
            <p:nvPr/>
          </p:nvSpPr>
          <p:spPr>
            <a:xfrm>
              <a:off x="6705600" y="4335708"/>
              <a:ext cx="1877587" cy="369332"/>
            </a:xfrm>
            <a:prstGeom prst="rect">
              <a:avLst/>
            </a:prstGeom>
            <a:noFill/>
          </p:spPr>
          <p:txBody>
            <a:bodyPr wrap="none" rtlCol="0">
              <a:spAutoFit/>
            </a:bodyPr>
            <a:lstStyle/>
            <a:p>
              <a:r>
                <a:rPr lang="en-US" b="1" dirty="0" smtClean="0"/>
                <a:t>Reconstruction</a:t>
              </a:r>
              <a:endParaRPr lang="en-US" b="1" dirty="0"/>
            </a:p>
          </p:txBody>
        </p:sp>
      </p:grpSp>
      <p:sp>
        <p:nvSpPr>
          <p:cNvPr id="2" name="Title 1"/>
          <p:cNvSpPr>
            <a:spLocks noGrp="1"/>
          </p:cNvSpPr>
          <p:nvPr>
            <p:ph type="title"/>
          </p:nvPr>
        </p:nvSpPr>
        <p:spPr/>
        <p:txBody>
          <a:bodyPr/>
          <a:lstStyle/>
          <a:p>
            <a:r>
              <a:rPr lang="en-US" dirty="0" smtClean="0">
                <a:latin typeface="Arial" charset="0"/>
                <a:cs typeface="AR PL UMing HK" charset="0"/>
              </a:rPr>
              <a:t>Data Analysis: cathode ghost </a:t>
            </a:r>
            <a:r>
              <a:rPr lang="en-US" dirty="0">
                <a:latin typeface="Arial" charset="0"/>
                <a:cs typeface="AR PL UMing HK" charset="0"/>
              </a:rPr>
              <a:t>imaging</a:t>
            </a:r>
            <a:endParaRPr lang="en-US" dirty="0"/>
          </a:p>
        </p:txBody>
      </p:sp>
      <p:sp>
        <p:nvSpPr>
          <p:cNvPr id="23" name="TextBox 22"/>
          <p:cNvSpPr txBox="1"/>
          <p:nvPr/>
        </p:nvSpPr>
        <p:spPr>
          <a:xfrm>
            <a:off x="76200" y="1143000"/>
            <a:ext cx="8610600" cy="461665"/>
          </a:xfrm>
          <a:prstGeom prst="rect">
            <a:avLst/>
          </a:prstGeom>
          <a:noFill/>
        </p:spPr>
        <p:txBody>
          <a:bodyPr wrap="square" rtlCol="0">
            <a:spAutoFit/>
          </a:bodyPr>
          <a:lstStyle/>
          <a:p>
            <a:pPr algn="ctr"/>
            <a:r>
              <a:rPr lang="en-US" sz="2400" b="1" dirty="0" smtClean="0"/>
              <a:t>photocathode quantum efficiency</a:t>
            </a:r>
          </a:p>
        </p:txBody>
      </p:sp>
      <p:pic>
        <p:nvPicPr>
          <p:cNvPr id="3" name="Picture 2" descr="UCLA_QE_admm.png"/>
          <p:cNvPicPr>
            <a:picLocks noChangeAspect="1"/>
          </p:cNvPicPr>
          <p:nvPr/>
        </p:nvPicPr>
        <p:blipFill rotWithShape="1">
          <a:blip r:embed="rId4">
            <a:extLst>
              <a:ext uri="{28A0092B-C50C-407E-A947-70E740481C1C}">
                <a14:useLocalDpi xmlns:a14="http://schemas.microsoft.com/office/drawing/2010/main" val="0"/>
              </a:ext>
            </a:extLst>
          </a:blip>
          <a:srcRect l="8542" r="49454"/>
          <a:stretch/>
        </p:blipFill>
        <p:spPr>
          <a:xfrm>
            <a:off x="3934934" y="1828800"/>
            <a:ext cx="2624630" cy="2144059"/>
          </a:xfrm>
          <a:prstGeom prst="rect">
            <a:avLst/>
          </a:prstGeom>
        </p:spPr>
      </p:pic>
      <p:pic>
        <p:nvPicPr>
          <p:cNvPr id="11" name="Picture 10" descr="downloa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597473"/>
            <a:ext cx="789041" cy="901761"/>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15956" t="23456" r="17371" b="9281"/>
          <a:stretch/>
        </p:blipFill>
        <p:spPr>
          <a:xfrm>
            <a:off x="381000" y="2826073"/>
            <a:ext cx="914400" cy="613369"/>
          </a:xfrm>
          <a:prstGeom prst="rect">
            <a:avLst/>
          </a:prstGeom>
        </p:spPr>
      </p:pic>
      <p:sp>
        <p:nvSpPr>
          <p:cNvPr id="14" name="TextBox 13"/>
          <p:cNvSpPr txBox="1"/>
          <p:nvPr/>
        </p:nvSpPr>
        <p:spPr>
          <a:xfrm>
            <a:off x="-76200" y="3440668"/>
            <a:ext cx="1742491" cy="369332"/>
          </a:xfrm>
          <a:prstGeom prst="rect">
            <a:avLst/>
          </a:prstGeom>
          <a:noFill/>
        </p:spPr>
        <p:txBody>
          <a:bodyPr wrap="square" rtlCol="0">
            <a:spAutoFit/>
          </a:bodyPr>
          <a:lstStyle/>
          <a:p>
            <a:pPr algn="ctr"/>
            <a:r>
              <a:rPr lang="en-US" b="1" dirty="0" smtClean="0"/>
              <a:t>DMD</a:t>
            </a:r>
            <a:endParaRPr lang="en-US" b="1" dirty="0"/>
          </a:p>
        </p:txBody>
      </p:sp>
      <p:sp>
        <p:nvSpPr>
          <p:cNvPr id="15" name="Right Arrow 14"/>
          <p:cNvSpPr/>
          <p:nvPr/>
        </p:nvSpPr>
        <p:spPr>
          <a:xfrm rot="5400000">
            <a:off x="647700" y="2483173"/>
            <a:ext cx="299805" cy="233595"/>
          </a:xfrm>
          <a:prstGeom prst="rightArrow">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0408" y="1764268"/>
            <a:ext cx="1473592" cy="646331"/>
          </a:xfrm>
          <a:prstGeom prst="rect">
            <a:avLst/>
          </a:prstGeom>
          <a:noFill/>
        </p:spPr>
        <p:txBody>
          <a:bodyPr wrap="square" rtlCol="0">
            <a:spAutoFit/>
          </a:bodyPr>
          <a:lstStyle/>
          <a:p>
            <a:pPr algn="ctr"/>
            <a:r>
              <a:rPr lang="en-US" dirty="0" smtClean="0">
                <a:solidFill>
                  <a:srgbClr val="0000FF"/>
                </a:solidFill>
              </a:rPr>
              <a:t>Cathode laser</a:t>
            </a:r>
            <a:endParaRPr lang="en-US" dirty="0">
              <a:solidFill>
                <a:srgbClr val="0000FF"/>
              </a:solidFill>
            </a:endParaRPr>
          </a:p>
        </p:txBody>
      </p:sp>
      <p:grpSp>
        <p:nvGrpSpPr>
          <p:cNvPr id="6" name="Group 5"/>
          <p:cNvGrpSpPr/>
          <p:nvPr/>
        </p:nvGrpSpPr>
        <p:grpSpPr>
          <a:xfrm>
            <a:off x="1191231" y="2140273"/>
            <a:ext cx="1742491" cy="618220"/>
            <a:chOff x="4096368" y="2123610"/>
            <a:chExt cx="1742491" cy="618220"/>
          </a:xfrm>
        </p:grpSpPr>
        <p:sp>
          <p:nvSpPr>
            <p:cNvPr id="17" name="Can 16"/>
            <p:cNvSpPr/>
            <p:nvPr/>
          </p:nvSpPr>
          <p:spPr>
            <a:xfrm rot="10800000">
              <a:off x="4538614" y="2123610"/>
              <a:ext cx="914400" cy="618220"/>
            </a:xfrm>
            <a:prstGeom prst="can">
              <a:avLst/>
            </a:prstGeom>
            <a:solidFill>
              <a:schemeClr val="tx2">
                <a:lumMod val="75000"/>
              </a:schemeClr>
            </a:solidFill>
            <a:ln>
              <a:solidFill>
                <a:srgbClr val="981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096368" y="2202763"/>
              <a:ext cx="1742491" cy="338554"/>
            </a:xfrm>
            <a:prstGeom prst="rect">
              <a:avLst/>
            </a:prstGeom>
            <a:noFill/>
          </p:spPr>
          <p:txBody>
            <a:bodyPr wrap="square" rtlCol="0">
              <a:spAutoFit/>
            </a:bodyPr>
            <a:lstStyle/>
            <a:p>
              <a:pPr algn="ctr"/>
              <a:r>
                <a:rPr lang="en-US" sz="1600" b="1" dirty="0" smtClean="0">
                  <a:solidFill>
                    <a:schemeClr val="bg1"/>
                  </a:solidFill>
                </a:rPr>
                <a:t>Cathode</a:t>
              </a:r>
              <a:endParaRPr lang="en-US" sz="1600" b="1" dirty="0">
                <a:solidFill>
                  <a:schemeClr val="bg1"/>
                </a:solidFill>
              </a:endParaRPr>
            </a:p>
          </p:txBody>
        </p:sp>
      </p:grpSp>
      <p:sp>
        <p:nvSpPr>
          <p:cNvPr id="19" name="Bent Arrow 18"/>
          <p:cNvSpPr/>
          <p:nvPr/>
        </p:nvSpPr>
        <p:spPr>
          <a:xfrm rot="5400000" flipH="1">
            <a:off x="1524000" y="2673673"/>
            <a:ext cx="381000" cy="685800"/>
          </a:xfrm>
          <a:prstGeom prst="bentArrow">
            <a:avLst>
              <a:gd name="adj1" fmla="val 25000"/>
              <a:gd name="adj2" fmla="val 24230"/>
              <a:gd name="adj3" fmla="val 25000"/>
              <a:gd name="adj4" fmla="val 43750"/>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Bent Arrow 19"/>
          <p:cNvSpPr/>
          <p:nvPr/>
        </p:nvSpPr>
        <p:spPr>
          <a:xfrm rot="10800000" flipH="1">
            <a:off x="2133601" y="2839441"/>
            <a:ext cx="685799" cy="443831"/>
          </a:xfrm>
          <a:prstGeom prst="bentArrow">
            <a:avLst>
              <a:gd name="adj1" fmla="val 25000"/>
              <a:gd name="adj2" fmla="val 24230"/>
              <a:gd name="adj3" fmla="val 25000"/>
              <a:gd name="adj4" fmla="val 43750"/>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5" name="Cloud 24"/>
          <p:cNvSpPr/>
          <p:nvPr/>
        </p:nvSpPr>
        <p:spPr>
          <a:xfrm>
            <a:off x="1584123" y="1672225"/>
            <a:ext cx="1066800" cy="457200"/>
          </a:xfrm>
          <a:prstGeom prst="clou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target</a:t>
            </a:r>
            <a:endParaRPr lang="en-US" sz="1400" dirty="0"/>
          </a:p>
        </p:txBody>
      </p:sp>
      <p:sp>
        <p:nvSpPr>
          <p:cNvPr id="32" name="TextBox 31"/>
          <p:cNvSpPr txBox="1"/>
          <p:nvPr/>
        </p:nvSpPr>
        <p:spPr>
          <a:xfrm>
            <a:off x="4355292" y="1524000"/>
            <a:ext cx="1607757" cy="369332"/>
          </a:xfrm>
          <a:prstGeom prst="rect">
            <a:avLst/>
          </a:prstGeom>
          <a:noFill/>
        </p:spPr>
        <p:txBody>
          <a:bodyPr wrap="none" rtlCol="0">
            <a:spAutoFit/>
          </a:bodyPr>
          <a:lstStyle/>
          <a:p>
            <a:r>
              <a:rPr lang="en-US" b="1" dirty="0" smtClean="0"/>
              <a:t>Ground truth</a:t>
            </a:r>
            <a:endParaRPr lang="en-US" b="1" dirty="0"/>
          </a:p>
        </p:txBody>
      </p:sp>
      <p:sp>
        <p:nvSpPr>
          <p:cNvPr id="34" name="TextBox 33"/>
          <p:cNvSpPr txBox="1"/>
          <p:nvPr/>
        </p:nvSpPr>
        <p:spPr>
          <a:xfrm>
            <a:off x="6890154" y="1535668"/>
            <a:ext cx="1877587" cy="369332"/>
          </a:xfrm>
          <a:prstGeom prst="rect">
            <a:avLst/>
          </a:prstGeom>
          <a:noFill/>
        </p:spPr>
        <p:txBody>
          <a:bodyPr wrap="none" rtlCol="0">
            <a:spAutoFit/>
          </a:bodyPr>
          <a:lstStyle/>
          <a:p>
            <a:r>
              <a:rPr lang="en-US" b="1" dirty="0" smtClean="0"/>
              <a:t>Reconstruction</a:t>
            </a:r>
            <a:endParaRPr lang="en-US" b="1" dirty="0"/>
          </a:p>
        </p:txBody>
      </p:sp>
      <p:pic>
        <p:nvPicPr>
          <p:cNvPr id="35" name="Picture 34" descr="UCLA_QE_admm.png"/>
          <p:cNvPicPr>
            <a:picLocks noChangeAspect="1"/>
          </p:cNvPicPr>
          <p:nvPr/>
        </p:nvPicPr>
        <p:blipFill rotWithShape="1">
          <a:blip r:embed="rId4">
            <a:extLst>
              <a:ext uri="{28A0092B-C50C-407E-A947-70E740481C1C}">
                <a14:useLocalDpi xmlns:a14="http://schemas.microsoft.com/office/drawing/2010/main" val="0"/>
              </a:ext>
            </a:extLst>
          </a:blip>
          <a:srcRect l="51967" r="8092"/>
          <a:stretch/>
        </p:blipFill>
        <p:spPr>
          <a:xfrm>
            <a:off x="6641292" y="1828800"/>
            <a:ext cx="2495676" cy="2144059"/>
          </a:xfrm>
          <a:prstGeom prst="rect">
            <a:avLst/>
          </a:prstGeom>
        </p:spPr>
      </p:pic>
      <p:pic>
        <p:nvPicPr>
          <p:cNvPr id="30" name="Picture 29" descr="img550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4267200"/>
            <a:ext cx="3460955" cy="2438400"/>
          </a:xfrm>
          <a:prstGeom prst="rect">
            <a:avLst/>
          </a:prstGeom>
        </p:spPr>
      </p:pic>
      <p:pic>
        <p:nvPicPr>
          <p:cNvPr id="31" name="Picture 30" descr="img5502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 y="4267200"/>
            <a:ext cx="3460955" cy="2438400"/>
          </a:xfrm>
          <a:prstGeom prst="rect">
            <a:avLst/>
          </a:prstGeom>
        </p:spPr>
      </p:pic>
      <p:pic>
        <p:nvPicPr>
          <p:cNvPr id="33" name="Picture 32" descr="img5503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0" y="4267200"/>
            <a:ext cx="3460955" cy="2438400"/>
          </a:xfrm>
          <a:prstGeom prst="rect">
            <a:avLst/>
          </a:prstGeom>
        </p:spPr>
      </p:pic>
      <p:pic>
        <p:nvPicPr>
          <p:cNvPr id="36" name="Picture 35" descr="img5504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400" y="4267200"/>
            <a:ext cx="3460955" cy="2438400"/>
          </a:xfrm>
          <a:prstGeom prst="rect">
            <a:avLst/>
          </a:prstGeom>
        </p:spPr>
      </p:pic>
      <p:pic>
        <p:nvPicPr>
          <p:cNvPr id="37" name="Picture 36" descr="img55000.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400" y="4267200"/>
            <a:ext cx="3460955" cy="2438400"/>
          </a:xfrm>
          <a:prstGeom prst="rect">
            <a:avLst/>
          </a:prstGeom>
        </p:spPr>
      </p:pic>
      <p:sp>
        <p:nvSpPr>
          <p:cNvPr id="38"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22</a:t>
            </a:fld>
            <a:endParaRPr lang="en-US" sz="1200" dirty="0"/>
          </a:p>
        </p:txBody>
      </p:sp>
      <p:sp>
        <p:nvSpPr>
          <p:cNvPr id="27" name="TextBox 26"/>
          <p:cNvSpPr txBox="1"/>
          <p:nvPr/>
        </p:nvSpPr>
        <p:spPr>
          <a:xfrm>
            <a:off x="609600" y="4019490"/>
            <a:ext cx="3429000" cy="400110"/>
          </a:xfrm>
          <a:prstGeom prst="rect">
            <a:avLst/>
          </a:prstGeom>
          <a:noFill/>
        </p:spPr>
        <p:txBody>
          <a:bodyPr wrap="square" rtlCol="0">
            <a:spAutoFit/>
          </a:bodyPr>
          <a:lstStyle/>
          <a:p>
            <a:pPr algn="ctr"/>
            <a:r>
              <a:rPr lang="en-US" sz="2000" b="1" dirty="0" smtClean="0"/>
              <a:t>Natural laser jitter</a:t>
            </a:r>
            <a:endParaRPr lang="en-US" sz="2000" b="1" dirty="0"/>
          </a:p>
        </p:txBody>
      </p:sp>
      <p:sp>
        <p:nvSpPr>
          <p:cNvPr id="21" name="TextBox 20"/>
          <p:cNvSpPr txBox="1"/>
          <p:nvPr/>
        </p:nvSpPr>
        <p:spPr>
          <a:xfrm>
            <a:off x="0" y="6488668"/>
            <a:ext cx="877163" cy="369332"/>
          </a:xfrm>
          <a:prstGeom prst="rect">
            <a:avLst/>
          </a:prstGeom>
          <a:noFill/>
        </p:spPr>
        <p:txBody>
          <a:bodyPr wrap="none" rtlCol="0">
            <a:spAutoFit/>
          </a:bodyPr>
          <a:lstStyle/>
          <a:p>
            <a:r>
              <a:rPr lang="en-US" b="1" dirty="0" err="1" smtClean="0"/>
              <a:t>Siqi</a:t>
            </a:r>
            <a:r>
              <a:rPr lang="en-US" b="1" dirty="0" smtClean="0"/>
              <a:t> Li</a:t>
            </a:r>
            <a:endParaRPr lang="en-US" b="1" dirty="0"/>
          </a:p>
        </p:txBody>
      </p:sp>
      <p:grpSp>
        <p:nvGrpSpPr>
          <p:cNvPr id="51" name="Group 50"/>
          <p:cNvGrpSpPr/>
          <p:nvPr/>
        </p:nvGrpSpPr>
        <p:grpSpPr>
          <a:xfrm>
            <a:off x="381000" y="2819400"/>
            <a:ext cx="914400" cy="685800"/>
            <a:chOff x="6629400" y="5105400"/>
            <a:chExt cx="2133600" cy="1600200"/>
          </a:xfrm>
        </p:grpSpPr>
        <p:cxnSp>
          <p:nvCxnSpPr>
            <p:cNvPr id="52" name="Straight Connector 51"/>
            <p:cNvCxnSpPr/>
            <p:nvPr/>
          </p:nvCxnSpPr>
          <p:spPr>
            <a:xfrm>
              <a:off x="6629400" y="5105400"/>
              <a:ext cx="2133600" cy="1600200"/>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629400" y="5105400"/>
              <a:ext cx="2133600" cy="1600200"/>
            </a:xfrm>
            <a:prstGeom prst="lin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5366154" y="4816675"/>
            <a:ext cx="720670" cy="338554"/>
          </a:xfrm>
          <a:prstGeom prst="rect">
            <a:avLst/>
          </a:prstGeom>
          <a:noFill/>
        </p:spPr>
        <p:txBody>
          <a:bodyPr wrap="none" rtlCol="0">
            <a:spAutoFit/>
          </a:bodyPr>
          <a:lstStyle/>
          <a:p>
            <a:r>
              <a:rPr lang="en-US" sz="1600" dirty="0" smtClean="0"/>
              <a:t>Day 1</a:t>
            </a:r>
            <a:endParaRPr lang="en-US" sz="1600" dirty="0"/>
          </a:p>
        </p:txBody>
      </p:sp>
      <p:sp>
        <p:nvSpPr>
          <p:cNvPr id="54" name="TextBox 53"/>
          <p:cNvSpPr txBox="1"/>
          <p:nvPr/>
        </p:nvSpPr>
        <p:spPr>
          <a:xfrm>
            <a:off x="7525425" y="4816675"/>
            <a:ext cx="720670" cy="338554"/>
          </a:xfrm>
          <a:prstGeom prst="rect">
            <a:avLst/>
          </a:prstGeom>
          <a:noFill/>
        </p:spPr>
        <p:txBody>
          <a:bodyPr wrap="none" rtlCol="0">
            <a:spAutoFit/>
          </a:bodyPr>
          <a:lstStyle/>
          <a:p>
            <a:r>
              <a:rPr lang="en-US" sz="1600" dirty="0" smtClean="0"/>
              <a:t>Day 3</a:t>
            </a:r>
            <a:endParaRPr lang="en-US" sz="1600" dirty="0"/>
          </a:p>
        </p:txBody>
      </p:sp>
      <p:sp>
        <p:nvSpPr>
          <p:cNvPr id="9" name="Rectangle 8"/>
          <p:cNvSpPr/>
          <p:nvPr/>
        </p:nvSpPr>
        <p:spPr>
          <a:xfrm>
            <a:off x="1219200" y="6519446"/>
            <a:ext cx="7162800" cy="338554"/>
          </a:xfrm>
          <a:prstGeom prst="rect">
            <a:avLst/>
          </a:prstGeom>
        </p:spPr>
        <p:txBody>
          <a:bodyPr wrap="square">
            <a:spAutoFit/>
          </a:bodyPr>
          <a:lstStyle/>
          <a:p>
            <a:pPr algn="ctr"/>
            <a:r>
              <a:rPr lang="en-US" sz="1600" dirty="0"/>
              <a:t>K. </a:t>
            </a:r>
            <a:r>
              <a:rPr lang="en-US" sz="1600" dirty="0" err="1"/>
              <a:t>Kabra</a:t>
            </a:r>
            <a:r>
              <a:rPr lang="en-US" sz="1600" dirty="0"/>
              <a:t>, </a:t>
            </a:r>
            <a:r>
              <a:rPr lang="en-US" sz="1600" dirty="0" smtClean="0"/>
              <a:t>et al., </a:t>
            </a:r>
            <a:r>
              <a:rPr lang="en-US" sz="1600" dirty="0" err="1" smtClean="0"/>
              <a:t>arXiv</a:t>
            </a:r>
            <a:r>
              <a:rPr lang="en-US" sz="1600" dirty="0" smtClean="0"/>
              <a:t> </a:t>
            </a:r>
            <a:r>
              <a:rPr lang="en-US" sz="1600" dirty="0"/>
              <a:t>preprint arXiv:1910.11926, 2019</a:t>
            </a:r>
          </a:p>
        </p:txBody>
      </p:sp>
      <p:grpSp>
        <p:nvGrpSpPr>
          <p:cNvPr id="12" name="Group 11"/>
          <p:cNvGrpSpPr/>
          <p:nvPr/>
        </p:nvGrpSpPr>
        <p:grpSpPr>
          <a:xfrm>
            <a:off x="4267200" y="4114800"/>
            <a:ext cx="4343400" cy="2209800"/>
            <a:chOff x="4267200" y="4114800"/>
            <a:chExt cx="4343400" cy="2209800"/>
          </a:xfrm>
        </p:grpSpPr>
        <p:sp>
          <p:nvSpPr>
            <p:cNvPr id="48" name="TextBox 47"/>
            <p:cNvSpPr txBox="1"/>
            <p:nvPr/>
          </p:nvSpPr>
          <p:spPr>
            <a:xfrm>
              <a:off x="5324382" y="4114800"/>
              <a:ext cx="2069084" cy="646331"/>
            </a:xfrm>
            <a:prstGeom prst="rect">
              <a:avLst/>
            </a:prstGeom>
            <a:noFill/>
          </p:spPr>
          <p:txBody>
            <a:bodyPr wrap="none" rtlCol="0">
              <a:spAutoFit/>
            </a:bodyPr>
            <a:lstStyle/>
            <a:p>
              <a:pPr algn="ctr"/>
              <a:r>
                <a:rPr lang="en-US" b="1" dirty="0" smtClean="0"/>
                <a:t>Real data</a:t>
              </a:r>
            </a:p>
            <a:p>
              <a:pPr algn="ctr"/>
              <a:r>
                <a:rPr lang="en-US" b="1" dirty="0" smtClean="0"/>
                <a:t>(no ground truth)</a:t>
              </a:r>
            </a:p>
          </p:txBody>
        </p:sp>
        <p:pic>
          <p:nvPicPr>
            <p:cNvPr id="10" name="Picture 9" descr="Screen Shot 2019-11-12 at 10.18.1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7200" y="4899488"/>
              <a:ext cx="4343400" cy="1425112"/>
            </a:xfrm>
            <a:prstGeom prst="rect">
              <a:avLst/>
            </a:prstGeom>
          </p:spPr>
        </p:pic>
      </p:grpSp>
    </p:spTree>
    <p:extLst>
      <p:ext uri="{BB962C8B-B14F-4D97-AF65-F5344CB8AC3E}">
        <p14:creationId xmlns:p14="http://schemas.microsoft.com/office/powerpoint/2010/main" val="2430747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7" grpId="0"/>
      <p:bldP spid="8"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Picture 84" descr="Meas_200elec_2.0fsec_33nois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10593" y="2299607"/>
            <a:ext cx="2971800" cy="2334986"/>
          </a:xfrm>
          <a:prstGeom prst="rect">
            <a:avLst/>
          </a:prstGeom>
        </p:spPr>
      </p:pic>
      <p:sp>
        <p:nvSpPr>
          <p:cNvPr id="2" name="Title 1"/>
          <p:cNvSpPr>
            <a:spLocks noGrp="1"/>
          </p:cNvSpPr>
          <p:nvPr>
            <p:ph type="title"/>
          </p:nvPr>
        </p:nvSpPr>
        <p:spPr/>
        <p:txBody>
          <a:bodyPr/>
          <a:lstStyle/>
          <a:p>
            <a:r>
              <a:rPr lang="en-US" dirty="0"/>
              <a:t>Data Analysis: </a:t>
            </a:r>
            <a:r>
              <a:rPr lang="en-US" dirty="0" smtClean="0">
                <a:latin typeface="Arial" charset="0"/>
                <a:cs typeface="AR PL UMing HK" charset="0"/>
              </a:rPr>
              <a:t>Pump-probe ghost imaging</a:t>
            </a:r>
            <a:endParaRPr lang="en-US" dirty="0"/>
          </a:p>
        </p:txBody>
      </p:sp>
      <p:sp>
        <p:nvSpPr>
          <p:cNvPr id="50" name="Slide Number Placeholder 1"/>
          <p:cNvSpPr>
            <a:spLocks noGrp="1"/>
          </p:cNvSpPr>
          <p:nvPr>
            <p:ph type="sldNum" sz="quarter" idx="4294967295"/>
          </p:nvPr>
        </p:nvSpPr>
        <p:spPr>
          <a:xfrm>
            <a:off x="8566150" y="6242051"/>
            <a:ext cx="501650" cy="387349"/>
          </a:xfrm>
          <a:prstGeom prst="rect">
            <a:avLst/>
          </a:prstGeom>
        </p:spPr>
        <p:txBody>
          <a:bodyPr/>
          <a:lstStyle/>
          <a:p>
            <a:fld id="{487572F4-7224-4932-BF20-76C77E1DD30A}" type="slidenum">
              <a:rPr lang="en-US" sz="1200" smtClean="0"/>
              <a:t>23</a:t>
            </a:fld>
            <a:endParaRPr lang="en-US" sz="1200" dirty="0"/>
          </a:p>
        </p:txBody>
      </p:sp>
      <p:sp>
        <p:nvSpPr>
          <p:cNvPr id="42" name="TextBox 41"/>
          <p:cNvSpPr txBox="1"/>
          <p:nvPr/>
        </p:nvSpPr>
        <p:spPr>
          <a:xfrm>
            <a:off x="1447800" y="1219200"/>
            <a:ext cx="6019800" cy="400110"/>
          </a:xfrm>
          <a:prstGeom prst="rect">
            <a:avLst/>
          </a:prstGeom>
          <a:noFill/>
        </p:spPr>
        <p:txBody>
          <a:bodyPr wrap="square" rtlCol="0">
            <a:spAutoFit/>
          </a:bodyPr>
          <a:lstStyle/>
          <a:p>
            <a:pPr algn="ctr"/>
            <a:r>
              <a:rPr lang="en-US" sz="2000" b="1" dirty="0" smtClean="0"/>
              <a:t>Ghost imaging in the time domain</a:t>
            </a:r>
          </a:p>
        </p:txBody>
      </p:sp>
      <p:grpSp>
        <p:nvGrpSpPr>
          <p:cNvPr id="32" name="Group 31"/>
          <p:cNvGrpSpPr/>
          <p:nvPr/>
        </p:nvGrpSpPr>
        <p:grpSpPr>
          <a:xfrm>
            <a:off x="1143000" y="2152471"/>
            <a:ext cx="685800" cy="228600"/>
            <a:chOff x="1447800" y="3276600"/>
            <a:chExt cx="685800" cy="228600"/>
          </a:xfrm>
        </p:grpSpPr>
        <p:sp>
          <p:nvSpPr>
            <p:cNvPr id="34" name="Oval 33"/>
            <p:cNvSpPr/>
            <p:nvPr/>
          </p:nvSpPr>
          <p:spPr>
            <a:xfrm>
              <a:off x="1447800" y="3276600"/>
              <a:ext cx="228600" cy="228600"/>
            </a:xfrm>
            <a:prstGeom prst="ellipse">
              <a:avLst/>
            </a:prstGeom>
            <a:solidFill>
              <a:srgbClr val="A4E27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1905000" y="3276600"/>
              <a:ext cx="228600" cy="228600"/>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4" name="Straight Connector 43"/>
            <p:cNvCxnSpPr>
              <a:stCxn id="34" idx="6"/>
              <a:endCxn id="35" idx="2"/>
            </p:cNvCxnSpPr>
            <p:nvPr/>
          </p:nvCxnSpPr>
          <p:spPr>
            <a:xfrm>
              <a:off x="1676400" y="33909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47" name="Straight Arrow Connector 46"/>
          <p:cNvCxnSpPr/>
          <p:nvPr/>
        </p:nvCxnSpPr>
        <p:spPr>
          <a:xfrm>
            <a:off x="990600" y="1619071"/>
            <a:ext cx="4572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76200" y="1686580"/>
            <a:ext cx="1143000" cy="307777"/>
          </a:xfrm>
          <a:prstGeom prst="rect">
            <a:avLst/>
          </a:prstGeom>
          <a:noFill/>
        </p:spPr>
        <p:txBody>
          <a:bodyPr wrap="square" rtlCol="0">
            <a:spAutoFit/>
          </a:bodyPr>
          <a:lstStyle/>
          <a:p>
            <a:r>
              <a:rPr lang="en-US" sz="1400" dirty="0" smtClean="0">
                <a:solidFill>
                  <a:srgbClr val="FF0000"/>
                </a:solidFill>
              </a:rPr>
              <a:t>Pump X-ray</a:t>
            </a:r>
            <a:endParaRPr lang="en-US" sz="1400" dirty="0">
              <a:solidFill>
                <a:srgbClr val="FF0000"/>
              </a:solidFill>
            </a:endParaRPr>
          </a:p>
        </p:txBody>
      </p:sp>
      <p:sp>
        <p:nvSpPr>
          <p:cNvPr id="49" name="Down Arrow 48"/>
          <p:cNvSpPr/>
          <p:nvPr/>
        </p:nvSpPr>
        <p:spPr>
          <a:xfrm>
            <a:off x="149152" y="4419600"/>
            <a:ext cx="381000" cy="521208"/>
          </a:xfrm>
          <a:prstGeom prst="downArrow">
            <a:avLst/>
          </a:prstGeom>
          <a:solidFill>
            <a:schemeClr val="accent4">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3248" y="4940808"/>
            <a:ext cx="689048" cy="369332"/>
          </a:xfrm>
          <a:prstGeom prst="rect">
            <a:avLst/>
          </a:prstGeom>
          <a:noFill/>
        </p:spPr>
        <p:txBody>
          <a:bodyPr wrap="none" rtlCol="0">
            <a:spAutoFit/>
          </a:bodyPr>
          <a:lstStyle/>
          <a:p>
            <a:r>
              <a:rPr lang="en-US" dirty="0" smtClean="0"/>
              <a:t>Time</a:t>
            </a:r>
            <a:endParaRPr lang="en-US" dirty="0"/>
          </a:p>
        </p:txBody>
      </p:sp>
      <p:sp>
        <p:nvSpPr>
          <p:cNvPr id="78" name="TextBox 77"/>
          <p:cNvSpPr txBox="1"/>
          <p:nvPr/>
        </p:nvSpPr>
        <p:spPr>
          <a:xfrm>
            <a:off x="1676400" y="1847671"/>
            <a:ext cx="1441846" cy="369332"/>
          </a:xfrm>
          <a:prstGeom prst="rect">
            <a:avLst/>
          </a:prstGeom>
          <a:noFill/>
        </p:spPr>
        <p:txBody>
          <a:bodyPr wrap="none" rtlCol="0">
            <a:spAutoFit/>
          </a:bodyPr>
          <a:lstStyle/>
          <a:p>
            <a:r>
              <a:rPr lang="en-US" dirty="0" smtClean="0"/>
              <a:t>Sample, CO</a:t>
            </a:r>
            <a:endParaRPr lang="en-US" dirty="0"/>
          </a:p>
        </p:txBody>
      </p:sp>
      <p:sp>
        <p:nvSpPr>
          <p:cNvPr id="79" name="TextBox 78"/>
          <p:cNvSpPr txBox="1"/>
          <p:nvPr/>
        </p:nvSpPr>
        <p:spPr>
          <a:xfrm>
            <a:off x="762000" y="4953000"/>
            <a:ext cx="2819400" cy="830997"/>
          </a:xfrm>
          <a:prstGeom prst="rect">
            <a:avLst/>
          </a:prstGeom>
          <a:noFill/>
        </p:spPr>
        <p:txBody>
          <a:bodyPr wrap="square" rtlCol="0">
            <a:spAutoFit/>
          </a:bodyPr>
          <a:lstStyle/>
          <a:p>
            <a:pPr algn="ctr"/>
            <a:r>
              <a:rPr lang="en-US" sz="1600" dirty="0"/>
              <a:t>S</a:t>
            </a:r>
            <a:r>
              <a:rPr lang="en-US" sz="1600" dirty="0" smtClean="0"/>
              <a:t>ystem (CO) evolves after absorbing X-ray, changing electron energies</a:t>
            </a:r>
            <a:endParaRPr lang="en-US" sz="1600" dirty="0">
              <a:latin typeface="Symbol" charset="2"/>
              <a:cs typeface="Symbol" charset="2"/>
            </a:endParaRPr>
          </a:p>
        </p:txBody>
      </p:sp>
      <p:sp>
        <p:nvSpPr>
          <p:cNvPr id="3" name="TextBox 2"/>
          <p:cNvSpPr txBox="1"/>
          <p:nvPr/>
        </p:nvSpPr>
        <p:spPr>
          <a:xfrm>
            <a:off x="3657600" y="1752600"/>
            <a:ext cx="2145740" cy="338554"/>
          </a:xfrm>
          <a:prstGeom prst="rect">
            <a:avLst/>
          </a:prstGeom>
          <a:noFill/>
        </p:spPr>
        <p:txBody>
          <a:bodyPr wrap="none" rtlCol="0">
            <a:spAutoFit/>
          </a:bodyPr>
          <a:lstStyle/>
          <a:p>
            <a:r>
              <a:rPr lang="en-US" sz="1600" b="1" dirty="0" smtClean="0"/>
              <a:t>Array of buckets (B)</a:t>
            </a:r>
            <a:endParaRPr lang="en-US" sz="1600" b="1" dirty="0"/>
          </a:p>
        </p:txBody>
      </p:sp>
      <p:pic>
        <p:nvPicPr>
          <p:cNvPr id="87" name="Picture 86" descr="schem_1pul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5257800"/>
            <a:ext cx="2514599" cy="1366196"/>
          </a:xfrm>
          <a:prstGeom prst="rect">
            <a:avLst/>
          </a:prstGeom>
        </p:spPr>
      </p:pic>
      <p:grpSp>
        <p:nvGrpSpPr>
          <p:cNvPr id="7" name="Group 6"/>
          <p:cNvGrpSpPr/>
          <p:nvPr/>
        </p:nvGrpSpPr>
        <p:grpSpPr>
          <a:xfrm>
            <a:off x="4038600" y="4800600"/>
            <a:ext cx="2209800" cy="1671510"/>
            <a:chOff x="4038600" y="5029200"/>
            <a:chExt cx="2209800" cy="1671510"/>
          </a:xfrm>
        </p:grpSpPr>
        <p:pic>
          <p:nvPicPr>
            <p:cNvPr id="90" name="Picture 89" descr="Screen Shot 2018-02-11 at 2.43.51 PM.png"/>
            <p:cNvPicPr>
              <a:picLocks noChangeAspect="1"/>
            </p:cNvPicPr>
            <p:nvPr/>
          </p:nvPicPr>
          <p:blipFill rotWithShape="1">
            <a:blip r:embed="rId4">
              <a:extLst>
                <a:ext uri="{28A0092B-C50C-407E-A947-70E740481C1C}">
                  <a14:useLocalDpi xmlns:a14="http://schemas.microsoft.com/office/drawing/2010/main" val="0"/>
                </a:ext>
              </a:extLst>
            </a:blip>
            <a:srcRect l="25733" t="11651" r="8213" b="18127"/>
            <a:stretch/>
          </p:blipFill>
          <p:spPr>
            <a:xfrm>
              <a:off x="4038600" y="5649018"/>
              <a:ext cx="1371600" cy="1051692"/>
            </a:xfrm>
            <a:prstGeom prst="rect">
              <a:avLst/>
            </a:prstGeom>
            <a:ln>
              <a:solidFill>
                <a:srgbClr val="000000"/>
              </a:solidFill>
            </a:ln>
          </p:spPr>
        </p:pic>
        <p:cxnSp>
          <p:nvCxnSpPr>
            <p:cNvPr id="91" name="Straight Arrow Connector 90"/>
            <p:cNvCxnSpPr/>
            <p:nvPr/>
          </p:nvCxnSpPr>
          <p:spPr>
            <a:xfrm>
              <a:off x="4648200" y="5029200"/>
              <a:ext cx="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flipH="1">
              <a:off x="5715000" y="6172200"/>
              <a:ext cx="5334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6553200" y="4964668"/>
            <a:ext cx="2225188" cy="338554"/>
          </a:xfrm>
          <a:prstGeom prst="rect">
            <a:avLst/>
          </a:prstGeom>
          <a:noFill/>
        </p:spPr>
        <p:txBody>
          <a:bodyPr wrap="none" rtlCol="0">
            <a:spAutoFit/>
          </a:bodyPr>
          <a:lstStyle/>
          <a:p>
            <a:r>
              <a:rPr lang="en-US" sz="1600" b="1" dirty="0" smtClean="0"/>
              <a:t>Incident radiation (P)</a:t>
            </a:r>
            <a:endParaRPr lang="en-US" sz="1600" b="1" dirty="0"/>
          </a:p>
        </p:txBody>
      </p:sp>
      <p:grpSp>
        <p:nvGrpSpPr>
          <p:cNvPr id="11" name="Group 10"/>
          <p:cNvGrpSpPr/>
          <p:nvPr/>
        </p:nvGrpSpPr>
        <p:grpSpPr>
          <a:xfrm>
            <a:off x="5940622" y="1524000"/>
            <a:ext cx="3203378" cy="3540327"/>
            <a:chOff x="5940622" y="1524000"/>
            <a:chExt cx="3203378" cy="3540327"/>
          </a:xfrm>
        </p:grpSpPr>
        <p:sp>
          <p:nvSpPr>
            <p:cNvPr id="86" name="Cloud 85"/>
            <p:cNvSpPr/>
            <p:nvPr/>
          </p:nvSpPr>
          <p:spPr>
            <a:xfrm>
              <a:off x="8077200" y="1524000"/>
              <a:ext cx="1066800" cy="457200"/>
            </a:xfrm>
            <a:prstGeom prst="cloud">
              <a:avLst/>
            </a:prstGeom>
            <a:solidFill>
              <a:schemeClr val="accent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target</a:t>
              </a:r>
              <a:endParaRPr lang="en-US" sz="1400" dirty="0"/>
            </a:p>
          </p:txBody>
        </p:sp>
        <p:grpSp>
          <p:nvGrpSpPr>
            <p:cNvPr id="10" name="Group 9"/>
            <p:cNvGrpSpPr/>
            <p:nvPr/>
          </p:nvGrpSpPr>
          <p:grpSpPr>
            <a:xfrm>
              <a:off x="5940622" y="1676400"/>
              <a:ext cx="3127178" cy="3387927"/>
              <a:chOff x="5940622" y="1676400"/>
              <a:chExt cx="3127178" cy="3387927"/>
            </a:xfrm>
          </p:grpSpPr>
          <p:grpSp>
            <p:nvGrpSpPr>
              <p:cNvPr id="8" name="Group 7"/>
              <p:cNvGrpSpPr/>
              <p:nvPr/>
            </p:nvGrpSpPr>
            <p:grpSpPr>
              <a:xfrm>
                <a:off x="5940622" y="2051956"/>
                <a:ext cx="3127178" cy="3012371"/>
                <a:chOff x="5940622" y="2051956"/>
                <a:chExt cx="3127178" cy="3012371"/>
              </a:xfrm>
            </p:grpSpPr>
            <p:grpSp>
              <p:nvGrpSpPr>
                <p:cNvPr id="80" name="Group 79"/>
                <p:cNvGrpSpPr/>
                <p:nvPr/>
              </p:nvGrpSpPr>
              <p:grpSpPr>
                <a:xfrm>
                  <a:off x="5964382" y="2051956"/>
                  <a:ext cx="3103418" cy="2901043"/>
                  <a:chOff x="4362450" y="1524000"/>
                  <a:chExt cx="4629150" cy="3657600"/>
                </a:xfrm>
              </p:grpSpPr>
              <p:pic>
                <p:nvPicPr>
                  <p:cNvPr id="81" name="Picture 80" descr="25fs_sim.png"/>
                  <p:cNvPicPr>
                    <a:picLocks noChangeAspect="1"/>
                  </p:cNvPicPr>
                  <p:nvPr/>
                </p:nvPicPr>
                <p:blipFill rotWithShape="1">
                  <a:blip r:embed="rId5">
                    <a:extLst>
                      <a:ext uri="{28A0092B-C50C-407E-A947-70E740481C1C}">
                        <a14:useLocalDpi xmlns:a14="http://schemas.microsoft.com/office/drawing/2010/main" val="0"/>
                      </a:ext>
                    </a:extLst>
                  </a:blip>
                  <a:srcRect r="5078"/>
                  <a:stretch/>
                </p:blipFill>
                <p:spPr>
                  <a:xfrm>
                    <a:off x="4362450" y="1524000"/>
                    <a:ext cx="4629150" cy="3657600"/>
                  </a:xfrm>
                  <a:prstGeom prst="rect">
                    <a:avLst/>
                  </a:prstGeom>
                </p:spPr>
              </p:pic>
              <p:sp>
                <p:nvSpPr>
                  <p:cNvPr id="82" name="TextBox 81"/>
                  <p:cNvSpPr txBox="1"/>
                  <p:nvPr/>
                </p:nvSpPr>
                <p:spPr>
                  <a:xfrm>
                    <a:off x="4953000" y="4493719"/>
                    <a:ext cx="902899" cy="307777"/>
                  </a:xfrm>
                  <a:prstGeom prst="rect">
                    <a:avLst/>
                  </a:prstGeom>
                  <a:noFill/>
                </p:spPr>
                <p:txBody>
                  <a:bodyPr wrap="none" rtlCol="0">
                    <a:spAutoFit/>
                  </a:bodyPr>
                  <a:lstStyle/>
                  <a:p>
                    <a:r>
                      <a:rPr lang="en-US" sz="1400" b="1" dirty="0" smtClean="0">
                        <a:solidFill>
                          <a:srgbClr val="FFFFFF"/>
                        </a:solidFill>
                      </a:rPr>
                      <a:t>A. </a:t>
                    </a:r>
                    <a:r>
                      <a:rPr lang="en-US" sz="1400" b="1" dirty="0" err="1" smtClean="0">
                        <a:solidFill>
                          <a:srgbClr val="FFFFFF"/>
                        </a:solidFill>
                      </a:rPr>
                      <a:t>Picon</a:t>
                    </a:r>
                    <a:endParaRPr lang="en-US" sz="1400" b="1" dirty="0">
                      <a:solidFill>
                        <a:srgbClr val="FFFFFF"/>
                      </a:solidFill>
                    </a:endParaRPr>
                  </a:p>
                </p:txBody>
              </p:sp>
            </p:grpSp>
            <p:sp>
              <p:nvSpPr>
                <p:cNvPr id="83" name="TextBox 82"/>
                <p:cNvSpPr txBox="1"/>
                <p:nvPr/>
              </p:nvSpPr>
              <p:spPr>
                <a:xfrm>
                  <a:off x="6453316" y="4756550"/>
                  <a:ext cx="2598407" cy="307777"/>
                </a:xfrm>
                <a:prstGeom prst="rect">
                  <a:avLst/>
                </a:prstGeom>
                <a:solidFill>
                  <a:srgbClr val="FFFFFF"/>
                </a:solidFill>
              </p:spPr>
              <p:txBody>
                <a:bodyPr wrap="square" rtlCol="0">
                  <a:spAutoFit/>
                </a:bodyPr>
                <a:lstStyle/>
                <a:p>
                  <a:pPr algn="ctr"/>
                  <a:r>
                    <a:rPr lang="en-US" sz="1400" dirty="0" smtClean="0"/>
                    <a:t>Delay (</a:t>
                  </a:r>
                  <a:r>
                    <a:rPr lang="en-US" sz="1400" dirty="0" err="1" smtClean="0"/>
                    <a:t>fsec</a:t>
                  </a:r>
                  <a:r>
                    <a:rPr lang="en-US" sz="1400" dirty="0" smtClean="0"/>
                    <a:t>)</a:t>
                  </a:r>
                  <a:endParaRPr lang="en-US" sz="1400" dirty="0"/>
                </a:p>
              </p:txBody>
            </p:sp>
            <p:sp>
              <p:nvSpPr>
                <p:cNvPr id="84" name="TextBox 83"/>
                <p:cNvSpPr txBox="1"/>
                <p:nvPr/>
              </p:nvSpPr>
              <p:spPr>
                <a:xfrm rot="16200000">
                  <a:off x="4905607" y="3164440"/>
                  <a:ext cx="2377808" cy="307777"/>
                </a:xfrm>
                <a:prstGeom prst="rect">
                  <a:avLst/>
                </a:prstGeom>
                <a:solidFill>
                  <a:srgbClr val="FFFFFF"/>
                </a:solidFill>
              </p:spPr>
              <p:txBody>
                <a:bodyPr wrap="square" rtlCol="0">
                  <a:spAutoFit/>
                </a:bodyPr>
                <a:lstStyle/>
                <a:p>
                  <a:r>
                    <a:rPr lang="en-US" sz="1400" dirty="0" smtClean="0"/>
                    <a:t>Electron energy (eV)</a:t>
                  </a:r>
                  <a:endParaRPr lang="en-US" sz="1400" dirty="0"/>
                </a:p>
              </p:txBody>
            </p:sp>
          </p:grpSp>
          <p:sp>
            <p:nvSpPr>
              <p:cNvPr id="9" name="TextBox 8"/>
              <p:cNvSpPr txBox="1"/>
              <p:nvPr/>
            </p:nvSpPr>
            <p:spPr>
              <a:xfrm>
                <a:off x="6934200" y="1676400"/>
                <a:ext cx="1104289" cy="338554"/>
              </a:xfrm>
              <a:prstGeom prst="rect">
                <a:avLst/>
              </a:prstGeom>
              <a:noFill/>
            </p:spPr>
            <p:txBody>
              <a:bodyPr wrap="none" rtlCol="0">
                <a:spAutoFit/>
              </a:bodyPr>
              <a:lstStyle/>
              <a:p>
                <a:r>
                  <a:rPr lang="en-US" sz="1600" b="1" dirty="0" smtClean="0"/>
                  <a:t>Target (x)</a:t>
                </a:r>
                <a:endParaRPr lang="en-US" sz="1600" b="1" dirty="0"/>
              </a:p>
            </p:txBody>
          </p:sp>
        </p:grpSp>
      </p:grpSp>
      <p:sp>
        <p:nvSpPr>
          <p:cNvPr id="12" name="Freeform 11"/>
          <p:cNvSpPr/>
          <p:nvPr/>
        </p:nvSpPr>
        <p:spPr>
          <a:xfrm>
            <a:off x="228600" y="1371599"/>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3" name="Group 12"/>
          <p:cNvGrpSpPr/>
          <p:nvPr/>
        </p:nvGrpSpPr>
        <p:grpSpPr>
          <a:xfrm>
            <a:off x="-76200" y="2209799"/>
            <a:ext cx="2828313" cy="1009472"/>
            <a:chOff x="-76200" y="2209799"/>
            <a:chExt cx="2828313" cy="1009472"/>
          </a:xfrm>
        </p:grpSpPr>
        <p:grpSp>
          <p:nvGrpSpPr>
            <p:cNvPr id="52" name="Group 51"/>
            <p:cNvGrpSpPr/>
            <p:nvPr/>
          </p:nvGrpSpPr>
          <p:grpSpPr>
            <a:xfrm>
              <a:off x="-76200" y="2316539"/>
              <a:ext cx="2828313" cy="902732"/>
              <a:chOff x="76200" y="2069068"/>
              <a:chExt cx="2828313" cy="902732"/>
            </a:xfrm>
          </p:grpSpPr>
          <p:grpSp>
            <p:nvGrpSpPr>
              <p:cNvPr id="53" name="Group 52"/>
              <p:cNvGrpSpPr/>
              <p:nvPr/>
            </p:nvGrpSpPr>
            <p:grpSpPr>
              <a:xfrm>
                <a:off x="1219200" y="2667000"/>
                <a:ext cx="838200" cy="304800"/>
                <a:chOff x="1447800" y="3276600"/>
                <a:chExt cx="685800" cy="228600"/>
              </a:xfrm>
            </p:grpSpPr>
            <p:sp>
              <p:nvSpPr>
                <p:cNvPr id="59" name="Oval 58"/>
                <p:cNvSpPr/>
                <p:nvPr/>
              </p:nvSpPr>
              <p:spPr>
                <a:xfrm>
                  <a:off x="1447800" y="3276600"/>
                  <a:ext cx="228600" cy="228600"/>
                </a:xfrm>
                <a:prstGeom prst="ellipse">
                  <a:avLst/>
                </a:prstGeom>
                <a:solidFill>
                  <a:srgbClr val="A4E27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1905000" y="3276600"/>
                  <a:ext cx="228600" cy="228600"/>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Connector 60"/>
                <p:cNvCxnSpPr>
                  <a:stCxn id="59" idx="6"/>
                  <a:endCxn id="60" idx="2"/>
                </p:cNvCxnSpPr>
                <p:nvPr/>
              </p:nvCxnSpPr>
              <p:spPr>
                <a:xfrm>
                  <a:off x="1676400" y="3390900"/>
                  <a:ext cx="228600"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54" name="Straight Arrow Connector 53"/>
              <p:cNvCxnSpPr/>
              <p:nvPr/>
            </p:nvCxnSpPr>
            <p:spPr>
              <a:xfrm>
                <a:off x="1143000" y="2286000"/>
                <a:ext cx="457200"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6200" y="2264152"/>
                <a:ext cx="1295400" cy="307777"/>
              </a:xfrm>
              <a:prstGeom prst="rect">
                <a:avLst/>
              </a:prstGeom>
              <a:noFill/>
            </p:spPr>
            <p:txBody>
              <a:bodyPr wrap="square" rtlCol="0">
                <a:spAutoFit/>
              </a:bodyPr>
              <a:lstStyle/>
              <a:p>
                <a:r>
                  <a:rPr lang="en-US" sz="1400" dirty="0" smtClean="0">
                    <a:solidFill>
                      <a:schemeClr val="bg2"/>
                    </a:solidFill>
                  </a:rPr>
                  <a:t>Probe X-ray</a:t>
                </a:r>
                <a:endParaRPr lang="en-US" sz="1400" dirty="0">
                  <a:solidFill>
                    <a:schemeClr val="bg2"/>
                  </a:solidFill>
                </a:endParaRPr>
              </a:p>
            </p:txBody>
          </p:sp>
          <p:cxnSp>
            <p:nvCxnSpPr>
              <p:cNvPr id="56" name="Straight Arrow Connector 55"/>
              <p:cNvCxnSpPr/>
              <p:nvPr/>
            </p:nvCxnSpPr>
            <p:spPr>
              <a:xfrm flipV="1">
                <a:off x="2133600" y="2438400"/>
                <a:ext cx="304800" cy="2286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2438400" y="2286000"/>
                <a:ext cx="152400" cy="152400"/>
              </a:xfrm>
              <a:prstGeom prst="ellipse">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514600" y="2069068"/>
                <a:ext cx="389913" cy="369332"/>
              </a:xfrm>
              <a:prstGeom prst="rect">
                <a:avLst/>
              </a:prstGeom>
              <a:noFill/>
            </p:spPr>
            <p:txBody>
              <a:bodyPr wrap="none" rtlCol="0">
                <a:spAutoFit/>
              </a:bodyPr>
              <a:lstStyle/>
              <a:p>
                <a:r>
                  <a:rPr lang="en-US" dirty="0">
                    <a:solidFill>
                      <a:srgbClr val="0000FF"/>
                    </a:solidFill>
                  </a:rPr>
                  <a:t>e</a:t>
                </a:r>
                <a:r>
                  <a:rPr lang="en-US" dirty="0" smtClean="0">
                    <a:solidFill>
                      <a:srgbClr val="0000FF"/>
                    </a:solidFill>
                  </a:rPr>
                  <a:t>-</a:t>
                </a:r>
                <a:endParaRPr lang="en-US" dirty="0">
                  <a:solidFill>
                    <a:srgbClr val="0000FF"/>
                  </a:solidFill>
                </a:endParaRPr>
              </a:p>
            </p:txBody>
          </p:sp>
        </p:grpSp>
        <p:sp>
          <p:nvSpPr>
            <p:cNvPr id="88" name="Freeform 87"/>
            <p:cNvSpPr/>
            <p:nvPr/>
          </p:nvSpPr>
          <p:spPr>
            <a:xfrm>
              <a:off x="232785" y="2209799"/>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4" name="Group 13"/>
          <p:cNvGrpSpPr/>
          <p:nvPr/>
        </p:nvGrpSpPr>
        <p:grpSpPr>
          <a:xfrm>
            <a:off x="228600" y="3047999"/>
            <a:ext cx="2286000" cy="933272"/>
            <a:chOff x="228600" y="3047999"/>
            <a:chExt cx="2286000" cy="933272"/>
          </a:xfrm>
        </p:grpSpPr>
        <p:grpSp>
          <p:nvGrpSpPr>
            <p:cNvPr id="62" name="Group 61"/>
            <p:cNvGrpSpPr/>
            <p:nvPr/>
          </p:nvGrpSpPr>
          <p:grpSpPr>
            <a:xfrm>
              <a:off x="914399" y="3295471"/>
              <a:ext cx="1600201" cy="685800"/>
              <a:chOff x="1066799" y="3048000"/>
              <a:chExt cx="1600201" cy="685800"/>
            </a:xfrm>
          </p:grpSpPr>
          <p:grpSp>
            <p:nvGrpSpPr>
              <p:cNvPr id="63" name="Group 62"/>
              <p:cNvGrpSpPr/>
              <p:nvPr/>
            </p:nvGrpSpPr>
            <p:grpSpPr>
              <a:xfrm>
                <a:off x="1066799" y="3429000"/>
                <a:ext cx="1142999" cy="304800"/>
                <a:chOff x="1323110" y="3276600"/>
                <a:chExt cx="935182" cy="228600"/>
              </a:xfrm>
            </p:grpSpPr>
            <p:sp>
              <p:nvSpPr>
                <p:cNvPr id="67" name="Oval 66"/>
                <p:cNvSpPr/>
                <p:nvPr/>
              </p:nvSpPr>
              <p:spPr>
                <a:xfrm>
                  <a:off x="1323110" y="3276600"/>
                  <a:ext cx="228600" cy="228600"/>
                </a:xfrm>
                <a:prstGeom prst="ellipse">
                  <a:avLst/>
                </a:prstGeom>
                <a:solidFill>
                  <a:srgbClr val="A4E27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Oval 67"/>
                <p:cNvSpPr/>
                <p:nvPr/>
              </p:nvSpPr>
              <p:spPr>
                <a:xfrm>
                  <a:off x="2029692" y="3276600"/>
                  <a:ext cx="228600" cy="228600"/>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9" name="Straight Connector 68"/>
                <p:cNvCxnSpPr>
                  <a:stCxn id="67" idx="6"/>
                  <a:endCxn id="68" idx="2"/>
                </p:cNvCxnSpPr>
                <p:nvPr/>
              </p:nvCxnSpPr>
              <p:spPr>
                <a:xfrm>
                  <a:off x="1551710" y="3390900"/>
                  <a:ext cx="47798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64" name="Straight Arrow Connector 63"/>
              <p:cNvCxnSpPr/>
              <p:nvPr/>
            </p:nvCxnSpPr>
            <p:spPr>
              <a:xfrm>
                <a:off x="1143000" y="3048000"/>
                <a:ext cx="457200"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2209800" y="3200400"/>
                <a:ext cx="304800" cy="228600"/>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2514600" y="3048000"/>
                <a:ext cx="152400" cy="152400"/>
              </a:xfrm>
              <a:prstGeom prst="ellipse">
                <a:avLst/>
              </a:prstGeom>
              <a:solidFill>
                <a:srgbClr val="3366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9" name="Freeform 88"/>
            <p:cNvSpPr/>
            <p:nvPr/>
          </p:nvSpPr>
          <p:spPr>
            <a:xfrm>
              <a:off x="228600" y="3047999"/>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228600" y="3886199"/>
            <a:ext cx="2209800" cy="933272"/>
            <a:chOff x="228600" y="3886199"/>
            <a:chExt cx="2209800" cy="933272"/>
          </a:xfrm>
        </p:grpSpPr>
        <p:grpSp>
          <p:nvGrpSpPr>
            <p:cNvPr id="70" name="Group 69"/>
            <p:cNvGrpSpPr/>
            <p:nvPr/>
          </p:nvGrpSpPr>
          <p:grpSpPr>
            <a:xfrm>
              <a:off x="990600" y="4133671"/>
              <a:ext cx="1447800" cy="685800"/>
              <a:chOff x="1143000" y="3886200"/>
              <a:chExt cx="1447800" cy="685800"/>
            </a:xfrm>
          </p:grpSpPr>
          <p:grpSp>
            <p:nvGrpSpPr>
              <p:cNvPr id="71" name="Group 70"/>
              <p:cNvGrpSpPr/>
              <p:nvPr/>
            </p:nvGrpSpPr>
            <p:grpSpPr>
              <a:xfrm>
                <a:off x="1219200" y="4267200"/>
                <a:ext cx="863601" cy="304800"/>
                <a:chOff x="1468584" y="3276600"/>
                <a:chExt cx="706584" cy="228600"/>
              </a:xfrm>
            </p:grpSpPr>
            <p:sp>
              <p:nvSpPr>
                <p:cNvPr id="75" name="Oval 74"/>
                <p:cNvSpPr/>
                <p:nvPr/>
              </p:nvSpPr>
              <p:spPr>
                <a:xfrm>
                  <a:off x="1468584" y="3276600"/>
                  <a:ext cx="228600" cy="228600"/>
                </a:xfrm>
                <a:prstGeom prst="ellipse">
                  <a:avLst/>
                </a:prstGeom>
                <a:solidFill>
                  <a:srgbClr val="A4E27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1946568" y="3276600"/>
                  <a:ext cx="228600" cy="228600"/>
                </a:xfrm>
                <a:prstGeom prst="ellipse">
                  <a:avLst/>
                </a:prstGeom>
                <a:solidFill>
                  <a:schemeClr val="accent5">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p:cNvCxnSpPr>
                  <a:stCxn id="75" idx="6"/>
                  <a:endCxn id="76" idx="2"/>
                </p:cNvCxnSpPr>
                <p:nvPr/>
              </p:nvCxnSpPr>
              <p:spPr>
                <a:xfrm>
                  <a:off x="1697184" y="3390900"/>
                  <a:ext cx="249385"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72" name="Straight Arrow Connector 71"/>
              <p:cNvCxnSpPr/>
              <p:nvPr/>
            </p:nvCxnSpPr>
            <p:spPr>
              <a:xfrm>
                <a:off x="1143000" y="3886200"/>
                <a:ext cx="457200" cy="4572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V="1">
                <a:off x="2133600" y="4038600"/>
                <a:ext cx="304800" cy="228600"/>
              </a:xfrm>
              <a:prstGeom prst="straightConnector1">
                <a:avLst/>
              </a:prstGeom>
              <a:ln>
                <a:solidFill>
                  <a:schemeClr val="accent5"/>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2438400" y="3886200"/>
                <a:ext cx="152400" cy="152400"/>
              </a:xfrm>
              <a:prstGeom prst="ellipse">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3" name="Freeform 92"/>
            <p:cNvSpPr/>
            <p:nvPr/>
          </p:nvSpPr>
          <p:spPr>
            <a:xfrm>
              <a:off x="228600" y="3886199"/>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49208" y="5731075"/>
            <a:ext cx="3249608" cy="1115257"/>
            <a:chOff x="-76200" y="5791200"/>
            <a:chExt cx="3249608" cy="1115257"/>
          </a:xfrm>
        </p:grpSpPr>
        <p:sp>
          <p:nvSpPr>
            <p:cNvPr id="94" name="Freeform 93"/>
            <p:cNvSpPr/>
            <p:nvPr/>
          </p:nvSpPr>
          <p:spPr>
            <a:xfrm>
              <a:off x="313170" y="6248400"/>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5" name="Freeform 94"/>
            <p:cNvSpPr/>
            <p:nvPr/>
          </p:nvSpPr>
          <p:spPr>
            <a:xfrm>
              <a:off x="1832985" y="6248400"/>
              <a:ext cx="605415" cy="304801"/>
            </a:xfrm>
            <a:custGeom>
              <a:avLst/>
              <a:gdLst>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500 h 328075"/>
                <a:gd name="connsiteX1" fmla="*/ 176851 w 546630"/>
                <a:gd name="connsiteY1" fmla="*/ 305425 h 328075"/>
                <a:gd name="connsiteX2" fmla="*/ 289393 w 546630"/>
                <a:gd name="connsiteY2" fmla="*/ 0 h 328075"/>
                <a:gd name="connsiteX3" fmla="*/ 385857 w 546630"/>
                <a:gd name="connsiteY3" fmla="*/ 305425 h 328075"/>
                <a:gd name="connsiteX4" fmla="*/ 546630 w 546630"/>
                <a:gd name="connsiteY4" fmla="*/ 305425 h 328075"/>
                <a:gd name="connsiteX0" fmla="*/ 0 w 546630"/>
                <a:gd name="connsiteY0" fmla="*/ 321500 h 340598"/>
                <a:gd name="connsiteX1" fmla="*/ 176851 w 546630"/>
                <a:gd name="connsiteY1" fmla="*/ 305425 h 340598"/>
                <a:gd name="connsiteX2" fmla="*/ 289393 w 546630"/>
                <a:gd name="connsiteY2" fmla="*/ 0 h 340598"/>
                <a:gd name="connsiteX3" fmla="*/ 385857 w 546630"/>
                <a:gd name="connsiteY3" fmla="*/ 305425 h 340598"/>
                <a:gd name="connsiteX4" fmla="*/ 546630 w 546630"/>
                <a:gd name="connsiteY4" fmla="*/ 305425 h 340598"/>
                <a:gd name="connsiteX0" fmla="*/ 0 w 546630"/>
                <a:gd name="connsiteY0" fmla="*/ 321631 h 328677"/>
                <a:gd name="connsiteX1" fmla="*/ 188545 w 546630"/>
                <a:gd name="connsiteY1" fmla="*/ 267868 h 328677"/>
                <a:gd name="connsiteX2" fmla="*/ 289393 w 546630"/>
                <a:gd name="connsiteY2" fmla="*/ 131 h 328677"/>
                <a:gd name="connsiteX3" fmla="*/ 385857 w 546630"/>
                <a:gd name="connsiteY3" fmla="*/ 305556 h 328677"/>
                <a:gd name="connsiteX4" fmla="*/ 546630 w 546630"/>
                <a:gd name="connsiteY4" fmla="*/ 305556 h 328677"/>
                <a:gd name="connsiteX0" fmla="*/ 0 w 546630"/>
                <a:gd name="connsiteY0" fmla="*/ 321500 h 328546"/>
                <a:gd name="connsiteX1" fmla="*/ 188545 w 546630"/>
                <a:gd name="connsiteY1" fmla="*/ 267737 h 328546"/>
                <a:gd name="connsiteX2" fmla="*/ 289393 w 546630"/>
                <a:gd name="connsiteY2" fmla="*/ 0 h 328546"/>
                <a:gd name="connsiteX3" fmla="*/ 380010 w 546630"/>
                <a:gd name="connsiteY3" fmla="*/ 267737 h 328546"/>
                <a:gd name="connsiteX4" fmla="*/ 546630 w 546630"/>
                <a:gd name="connsiteY4" fmla="*/ 305425 h 328546"/>
                <a:gd name="connsiteX0" fmla="*/ 0 w 505440"/>
                <a:gd name="connsiteY0" fmla="*/ 306425 h 316079"/>
                <a:gd name="connsiteX1" fmla="*/ 147355 w 505440"/>
                <a:gd name="connsiteY1" fmla="*/ 267737 h 316079"/>
                <a:gd name="connsiteX2" fmla="*/ 248203 w 505440"/>
                <a:gd name="connsiteY2" fmla="*/ 0 h 316079"/>
                <a:gd name="connsiteX3" fmla="*/ 338820 w 505440"/>
                <a:gd name="connsiteY3" fmla="*/ 267737 h 316079"/>
                <a:gd name="connsiteX4" fmla="*/ 505440 w 505440"/>
                <a:gd name="connsiteY4" fmla="*/ 305425 h 316079"/>
                <a:gd name="connsiteX0" fmla="*/ 0 w 505440"/>
                <a:gd name="connsiteY0" fmla="*/ 306425 h 306968"/>
                <a:gd name="connsiteX1" fmla="*/ 147355 w 505440"/>
                <a:gd name="connsiteY1" fmla="*/ 267737 h 306968"/>
                <a:gd name="connsiteX2" fmla="*/ 248203 w 505440"/>
                <a:gd name="connsiteY2" fmla="*/ 0 h 306968"/>
                <a:gd name="connsiteX3" fmla="*/ 338820 w 505440"/>
                <a:gd name="connsiteY3" fmla="*/ 267737 h 306968"/>
                <a:gd name="connsiteX4" fmla="*/ 505440 w 505440"/>
                <a:gd name="connsiteY4" fmla="*/ 305425 h 306968"/>
                <a:gd name="connsiteX0" fmla="*/ 0 w 521916"/>
                <a:gd name="connsiteY0" fmla="*/ 306425 h 306425"/>
                <a:gd name="connsiteX1" fmla="*/ 147355 w 521916"/>
                <a:gd name="connsiteY1" fmla="*/ 267737 h 306425"/>
                <a:gd name="connsiteX2" fmla="*/ 248203 w 521916"/>
                <a:gd name="connsiteY2" fmla="*/ 0 h 306425"/>
                <a:gd name="connsiteX3" fmla="*/ 338820 w 521916"/>
                <a:gd name="connsiteY3" fmla="*/ 267737 h 306425"/>
                <a:gd name="connsiteX4" fmla="*/ 521916 w 521916"/>
                <a:gd name="connsiteY4" fmla="*/ 290350 h 306425"/>
                <a:gd name="connsiteX0" fmla="*/ 0 w 513678"/>
                <a:gd name="connsiteY0" fmla="*/ 306425 h 306968"/>
                <a:gd name="connsiteX1" fmla="*/ 147355 w 513678"/>
                <a:gd name="connsiteY1" fmla="*/ 267737 h 306968"/>
                <a:gd name="connsiteX2" fmla="*/ 248203 w 513678"/>
                <a:gd name="connsiteY2" fmla="*/ 0 h 306968"/>
                <a:gd name="connsiteX3" fmla="*/ 338820 w 513678"/>
                <a:gd name="connsiteY3" fmla="*/ 267737 h 306968"/>
                <a:gd name="connsiteX4" fmla="*/ 513678 w 513678"/>
                <a:gd name="connsiteY4" fmla="*/ 305425 h 306968"/>
                <a:gd name="connsiteX0" fmla="*/ 0 w 480725"/>
                <a:gd name="connsiteY0" fmla="*/ 306425 h 313267"/>
                <a:gd name="connsiteX1" fmla="*/ 147355 w 480725"/>
                <a:gd name="connsiteY1" fmla="*/ 267737 h 313267"/>
                <a:gd name="connsiteX2" fmla="*/ 248203 w 480725"/>
                <a:gd name="connsiteY2" fmla="*/ 0 h 313267"/>
                <a:gd name="connsiteX3" fmla="*/ 338820 w 480725"/>
                <a:gd name="connsiteY3" fmla="*/ 267737 h 313267"/>
                <a:gd name="connsiteX4" fmla="*/ 480725 w 480725"/>
                <a:gd name="connsiteY4" fmla="*/ 312962 h 31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725" h="313267">
                  <a:moveTo>
                    <a:pt x="0" y="306425"/>
                  </a:moveTo>
                  <a:cubicBezTo>
                    <a:pt x="72547" y="302566"/>
                    <a:pt x="105988" y="318808"/>
                    <a:pt x="147355" y="267737"/>
                  </a:cubicBezTo>
                  <a:cubicBezTo>
                    <a:pt x="188722" y="216666"/>
                    <a:pt x="216292" y="0"/>
                    <a:pt x="248203" y="0"/>
                  </a:cubicBezTo>
                  <a:cubicBezTo>
                    <a:pt x="280114" y="0"/>
                    <a:pt x="300066" y="215577"/>
                    <a:pt x="338820" y="267737"/>
                  </a:cubicBezTo>
                  <a:cubicBezTo>
                    <a:pt x="377574" y="319897"/>
                    <a:pt x="480725" y="312962"/>
                    <a:pt x="480725" y="312962"/>
                  </a:cubicBezTo>
                </a:path>
              </a:pathLst>
            </a:custGeom>
            <a:ln>
              <a:solidFill>
                <a:schemeClr val="bg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1267431" y="5791200"/>
              <a:ext cx="287258" cy="369332"/>
            </a:xfrm>
            <a:prstGeom prst="rect">
              <a:avLst/>
            </a:prstGeom>
            <a:noFill/>
          </p:spPr>
          <p:txBody>
            <a:bodyPr wrap="none" rtlCol="0">
              <a:spAutoFit/>
            </a:bodyPr>
            <a:lstStyle/>
            <a:p>
              <a:r>
                <a:rPr lang="en-US" dirty="0" smtClean="0">
                  <a:latin typeface="Symbol" charset="2"/>
                  <a:cs typeface="Symbol" charset="2"/>
                </a:rPr>
                <a:t>t</a:t>
              </a:r>
              <a:endParaRPr lang="en-US" dirty="0">
                <a:latin typeface="Symbol" charset="2"/>
                <a:cs typeface="Symbol" charset="2"/>
              </a:endParaRPr>
            </a:p>
          </p:txBody>
        </p:sp>
        <p:cxnSp>
          <p:nvCxnSpPr>
            <p:cNvPr id="18" name="Straight Arrow Connector 17"/>
            <p:cNvCxnSpPr/>
            <p:nvPr/>
          </p:nvCxnSpPr>
          <p:spPr>
            <a:xfrm>
              <a:off x="625752" y="6172200"/>
              <a:ext cx="1519815" cy="0"/>
            </a:xfrm>
            <a:prstGeom prst="straightConnector1">
              <a:avLst/>
            </a:prstGeom>
            <a:ln>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6200" y="6537125"/>
              <a:ext cx="3249608" cy="369332"/>
            </a:xfrm>
            <a:prstGeom prst="rect">
              <a:avLst/>
            </a:prstGeom>
            <a:noFill/>
          </p:spPr>
          <p:txBody>
            <a:bodyPr wrap="none" rtlCol="0">
              <a:spAutoFit/>
            </a:bodyPr>
            <a:lstStyle/>
            <a:p>
              <a:r>
                <a:rPr lang="en-US" dirty="0" smtClean="0"/>
                <a:t>“Pump-probe” scan of delay, </a:t>
              </a:r>
              <a:r>
                <a:rPr lang="en-US" dirty="0" smtClean="0">
                  <a:latin typeface="Symbol" charset="2"/>
                  <a:cs typeface="Symbol" charset="2"/>
                </a:rPr>
                <a:t>t</a:t>
              </a:r>
              <a:endParaRPr lang="en-US" dirty="0">
                <a:latin typeface="Symbol" charset="2"/>
                <a:cs typeface="Symbol" charset="2"/>
              </a:endParaRPr>
            </a:p>
          </p:txBody>
        </p:sp>
      </p:grpSp>
      <p:sp>
        <p:nvSpPr>
          <p:cNvPr id="6" name="Rectangle 5"/>
          <p:cNvSpPr/>
          <p:nvPr/>
        </p:nvSpPr>
        <p:spPr>
          <a:xfrm>
            <a:off x="3505200" y="6564868"/>
            <a:ext cx="5486400" cy="307777"/>
          </a:xfrm>
          <a:prstGeom prst="rect">
            <a:avLst/>
          </a:prstGeom>
        </p:spPr>
        <p:txBody>
          <a:bodyPr wrap="square">
            <a:spAutoFit/>
          </a:bodyPr>
          <a:lstStyle/>
          <a:p>
            <a:r>
              <a:rPr lang="en-US" sz="1400" dirty="0"/>
              <a:t>D </a:t>
            </a:r>
            <a:r>
              <a:rPr lang="en-US" sz="1400" dirty="0" smtClean="0"/>
              <a:t>Ratner et al., Physical </a:t>
            </a:r>
            <a:r>
              <a:rPr lang="en-US" sz="1400" dirty="0"/>
              <a:t>Review </a:t>
            </a:r>
            <a:r>
              <a:rPr lang="en-US" sz="1400" dirty="0" smtClean="0"/>
              <a:t>X, 9, </a:t>
            </a:r>
            <a:r>
              <a:rPr lang="en-US" sz="1400" dirty="0"/>
              <a:t>(1), 011045</a:t>
            </a:r>
          </a:p>
        </p:txBody>
      </p:sp>
    </p:spTree>
    <p:extLst>
      <p:ext uri="{BB962C8B-B14F-4D97-AF65-F5344CB8AC3E}">
        <p14:creationId xmlns:p14="http://schemas.microsoft.com/office/powerpoint/2010/main" val="36314153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a:t>
            </a:r>
            <a:r>
              <a:rPr lang="en-US" dirty="0" smtClean="0">
                <a:latin typeface="Arial" charset="0"/>
                <a:cs typeface="AR PL UMing HK" charset="0"/>
              </a:rPr>
              <a:t>Pump-probe ghost imaging</a:t>
            </a:r>
            <a:endParaRPr lang="en-US" dirty="0"/>
          </a:p>
        </p:txBody>
      </p:sp>
      <p:sp>
        <p:nvSpPr>
          <p:cNvPr id="42" name="TextBox 41"/>
          <p:cNvSpPr txBox="1"/>
          <p:nvPr/>
        </p:nvSpPr>
        <p:spPr>
          <a:xfrm>
            <a:off x="1295400" y="1352490"/>
            <a:ext cx="6019800" cy="461665"/>
          </a:xfrm>
          <a:prstGeom prst="rect">
            <a:avLst/>
          </a:prstGeom>
          <a:noFill/>
        </p:spPr>
        <p:txBody>
          <a:bodyPr wrap="square" rtlCol="0">
            <a:spAutoFit/>
          </a:bodyPr>
          <a:lstStyle/>
          <a:p>
            <a:pPr algn="ctr"/>
            <a:r>
              <a:rPr lang="en-US" sz="2400" b="1" dirty="0" smtClean="0"/>
              <a:t>Ghost Imaging Summary</a:t>
            </a:r>
            <a:endParaRPr lang="en-US" sz="2400" b="1" dirty="0" smtClean="0"/>
          </a:p>
        </p:txBody>
      </p:sp>
      <p:sp>
        <p:nvSpPr>
          <p:cNvPr id="5" name="TextBox 4"/>
          <p:cNvSpPr txBox="1"/>
          <p:nvPr/>
        </p:nvSpPr>
        <p:spPr>
          <a:xfrm>
            <a:off x="381000" y="2209800"/>
            <a:ext cx="8610600" cy="1938992"/>
          </a:xfrm>
          <a:prstGeom prst="rect">
            <a:avLst/>
          </a:prstGeom>
          <a:noFill/>
        </p:spPr>
        <p:txBody>
          <a:bodyPr wrap="square" rtlCol="0">
            <a:spAutoFit/>
          </a:bodyPr>
          <a:lstStyle/>
          <a:p>
            <a:pPr marL="342900" indent="-342900">
              <a:buAutoNum type="arabicPeriod"/>
            </a:pPr>
            <a:r>
              <a:rPr lang="en-US" sz="2000" b="1" dirty="0" err="1" smtClean="0"/>
              <a:t>Felgett’s</a:t>
            </a:r>
            <a:r>
              <a:rPr lang="en-US" sz="2000" b="1" dirty="0" smtClean="0"/>
              <a:t>/Multiplex Advantage:</a:t>
            </a:r>
            <a:r>
              <a:rPr lang="en-US" sz="2000" dirty="0" smtClean="0"/>
              <a:t> Boost signal to noise ratio</a:t>
            </a:r>
          </a:p>
          <a:p>
            <a:endParaRPr lang="en-US" sz="2000" dirty="0" smtClean="0"/>
          </a:p>
          <a:p>
            <a:pPr marL="342900" indent="-342900">
              <a:buAutoNum type="arabicPeriod"/>
            </a:pPr>
            <a:r>
              <a:rPr lang="en-US" sz="2000" b="1" dirty="0" smtClean="0"/>
              <a:t>Compressive sensing:</a:t>
            </a:r>
            <a:r>
              <a:rPr lang="en-US" sz="2000" dirty="0" smtClean="0"/>
              <a:t> converge to solution faster using priors</a:t>
            </a:r>
          </a:p>
          <a:p>
            <a:endParaRPr lang="en-US" sz="2000" dirty="0" smtClean="0"/>
          </a:p>
          <a:p>
            <a:pPr marL="342900" indent="-342900">
              <a:buAutoNum type="arabicPeriod"/>
            </a:pPr>
            <a:r>
              <a:rPr lang="en-US" sz="2000" b="1" dirty="0" smtClean="0"/>
              <a:t>‘Measurement is easier than control’</a:t>
            </a:r>
            <a:r>
              <a:rPr lang="en-US" sz="2000" dirty="0" smtClean="0"/>
              <a:t>: Use what nature gives you for easier, faster, higher resolution measurements</a:t>
            </a:r>
          </a:p>
        </p:txBody>
      </p:sp>
      <p:sp>
        <p:nvSpPr>
          <p:cNvPr id="17" name="TextBox 16"/>
          <p:cNvSpPr txBox="1"/>
          <p:nvPr/>
        </p:nvSpPr>
        <p:spPr>
          <a:xfrm>
            <a:off x="523930" y="4267200"/>
            <a:ext cx="7019870" cy="707886"/>
          </a:xfrm>
          <a:prstGeom prst="rect">
            <a:avLst/>
          </a:prstGeom>
          <a:noFill/>
        </p:spPr>
        <p:txBody>
          <a:bodyPr wrap="none" rtlCol="0">
            <a:spAutoFit/>
          </a:bodyPr>
          <a:lstStyle/>
          <a:p>
            <a:pPr marL="285750" indent="-285750">
              <a:buFont typeface="Arial"/>
              <a:buChar char="•"/>
            </a:pPr>
            <a:r>
              <a:rPr lang="en-US" sz="2000" dirty="0"/>
              <a:t>S</a:t>
            </a:r>
            <a:r>
              <a:rPr lang="en-US" sz="2000" dirty="0" smtClean="0"/>
              <a:t>ample dose reduction is NOT an advantage</a:t>
            </a:r>
          </a:p>
          <a:p>
            <a:pPr marL="285750" indent="-285750">
              <a:buFont typeface="Arial"/>
              <a:buChar char="•"/>
            </a:pPr>
            <a:r>
              <a:rPr lang="en-US" sz="2000" dirty="0" err="1" smtClean="0"/>
              <a:t>Felgett’s</a:t>
            </a:r>
            <a:r>
              <a:rPr lang="en-US" sz="2000" dirty="0" smtClean="0"/>
              <a:t> advantage does NOT work for Poisson detectors</a:t>
            </a:r>
            <a:endParaRPr lang="en-US" sz="2000" dirty="0"/>
          </a:p>
        </p:txBody>
      </p:sp>
      <p:pic>
        <p:nvPicPr>
          <p:cNvPr id="96" name="Picture 95" descr="Screen Shot 2019-11-12 at 10.18.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257800"/>
            <a:ext cx="4343400" cy="1425112"/>
          </a:xfrm>
          <a:prstGeom prst="rect">
            <a:avLst/>
          </a:prstGeom>
        </p:spPr>
      </p:pic>
      <p:pic>
        <p:nvPicPr>
          <p:cNvPr id="97" name="Picture 96" descr="25fs_sim.png"/>
          <p:cNvPicPr>
            <a:picLocks noChangeAspect="1"/>
          </p:cNvPicPr>
          <p:nvPr/>
        </p:nvPicPr>
        <p:blipFill rotWithShape="1">
          <a:blip r:embed="rId3">
            <a:extLst>
              <a:ext uri="{28A0092B-C50C-407E-A947-70E740481C1C}">
                <a14:useLocalDpi xmlns:a14="http://schemas.microsoft.com/office/drawing/2010/main" val="0"/>
              </a:ext>
            </a:extLst>
          </a:blip>
          <a:srcRect r="5078"/>
          <a:stretch/>
        </p:blipFill>
        <p:spPr>
          <a:xfrm>
            <a:off x="6172200" y="5257800"/>
            <a:ext cx="1647749" cy="1540298"/>
          </a:xfrm>
          <a:prstGeom prst="rect">
            <a:avLst/>
          </a:prstGeom>
        </p:spPr>
      </p:pic>
    </p:spTree>
    <p:extLst>
      <p:ext uri="{BB962C8B-B14F-4D97-AF65-F5344CB8AC3E}">
        <p14:creationId xmlns:p14="http://schemas.microsoft.com/office/powerpoint/2010/main" val="2757783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Screen Shot 2016-10-08 at 10.50.19 PM.png"/>
          <p:cNvPicPr>
            <a:picLocks noChangeAspect="1"/>
          </p:cNvPicPr>
          <p:nvPr/>
        </p:nvPicPr>
        <p:blipFill rotWithShape="1">
          <a:blip r:embed="rId3">
            <a:extLst>
              <a:ext uri="{28A0092B-C50C-407E-A947-70E740481C1C}">
                <a14:useLocalDpi xmlns:a14="http://schemas.microsoft.com/office/drawing/2010/main" val="0"/>
              </a:ext>
            </a:extLst>
          </a:blip>
          <a:srcRect l="7027" t="1346" r="7813" b="13065"/>
          <a:stretch/>
        </p:blipFill>
        <p:spPr>
          <a:xfrm>
            <a:off x="533400" y="2057400"/>
            <a:ext cx="3962400" cy="204951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5" y="5029200"/>
            <a:ext cx="4121459" cy="180877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4985" y="3505200"/>
            <a:ext cx="1349015" cy="1273523"/>
          </a:xfrm>
          <a:prstGeom prst="rect">
            <a:avLst/>
          </a:prstGeom>
        </p:spPr>
      </p:pic>
      <p:cxnSp>
        <p:nvCxnSpPr>
          <p:cNvPr id="13" name="Straight Arrow Connector 12"/>
          <p:cNvCxnSpPr/>
          <p:nvPr/>
        </p:nvCxnSpPr>
        <p:spPr>
          <a:xfrm flipV="1">
            <a:off x="4267200" y="4800600"/>
            <a:ext cx="1371600" cy="990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3810000" y="4876800"/>
            <a:ext cx="304800" cy="381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5029200"/>
            <a:ext cx="1600200" cy="707886"/>
          </a:xfrm>
          <a:prstGeom prst="rect">
            <a:avLst/>
          </a:prstGeom>
        </p:spPr>
        <p:txBody>
          <a:bodyPr wrap="square">
            <a:spAutoFit/>
          </a:bodyPr>
          <a:lstStyle/>
          <a:p>
            <a:r>
              <a:rPr lang="en-US" sz="1000" dirty="0">
                <a:solidFill>
                  <a:srgbClr val="222222"/>
                </a:solidFill>
                <a:latin typeface="Arial" charset="0"/>
              </a:rPr>
              <a:t>Maxwell, Timothy J., et al. </a:t>
            </a:r>
            <a:r>
              <a:rPr lang="en-US" sz="1000" dirty="0" smtClean="0">
                <a:solidFill>
                  <a:srgbClr val="222222"/>
                </a:solidFill>
                <a:latin typeface="Arial" charset="0"/>
              </a:rPr>
              <a:t>International </a:t>
            </a:r>
            <a:r>
              <a:rPr lang="en-US" sz="1000" dirty="0">
                <a:solidFill>
                  <a:srgbClr val="222222"/>
                </a:solidFill>
                <a:latin typeface="Arial" charset="0"/>
              </a:rPr>
              <a:t>Society for Optics and Photonics, 2014.</a:t>
            </a:r>
            <a:endParaRPr lang="en-US" sz="1000" dirty="0"/>
          </a:p>
        </p:txBody>
      </p:sp>
      <p:sp>
        <p:nvSpPr>
          <p:cNvPr id="18" name="TextBox 17"/>
          <p:cNvSpPr txBox="1"/>
          <p:nvPr/>
        </p:nvSpPr>
        <p:spPr>
          <a:xfrm>
            <a:off x="4202961" y="4614446"/>
            <a:ext cx="1131039" cy="338554"/>
          </a:xfrm>
          <a:prstGeom prst="rect">
            <a:avLst/>
          </a:prstGeom>
          <a:noFill/>
        </p:spPr>
        <p:txBody>
          <a:bodyPr wrap="none" rtlCol="0">
            <a:spAutoFit/>
          </a:bodyPr>
          <a:lstStyle/>
          <a:p>
            <a:r>
              <a:rPr lang="en-US" sz="1600" b="1" dirty="0" smtClean="0"/>
              <a:t>Spectrum</a:t>
            </a:r>
            <a:endParaRPr lang="en-US" sz="1600" b="1" dirty="0"/>
          </a:p>
        </p:txBody>
      </p:sp>
      <p:sp>
        <p:nvSpPr>
          <p:cNvPr id="2" name="Slide Number Placeholder 1"/>
          <p:cNvSpPr>
            <a:spLocks noGrp="1"/>
          </p:cNvSpPr>
          <p:nvPr>
            <p:ph type="sldNum" sz="quarter" idx="11"/>
          </p:nvPr>
        </p:nvSpPr>
        <p:spPr/>
        <p:txBody>
          <a:bodyPr/>
          <a:lstStyle/>
          <a:p>
            <a:fld id="{5BD36294-2849-48A8-8531-5354CF3095D2}" type="slidenum">
              <a:rPr lang="en-US" smtClean="0"/>
              <a:pPr/>
              <a:t>25</a:t>
            </a:fld>
            <a:endParaRPr lang="en-US" dirty="0"/>
          </a:p>
        </p:txBody>
      </p:sp>
      <p:sp>
        <p:nvSpPr>
          <p:cNvPr id="32" name="Title 1"/>
          <p:cNvSpPr>
            <a:spLocks noGrp="1"/>
          </p:cNvSpPr>
          <p:nvPr>
            <p:ph type="title"/>
          </p:nvPr>
        </p:nvSpPr>
        <p:spPr>
          <a:xfrm>
            <a:off x="451822" y="129092"/>
            <a:ext cx="8103570" cy="753033"/>
          </a:xfrm>
        </p:spPr>
        <p:txBody>
          <a:bodyPr/>
          <a:lstStyle/>
          <a:p>
            <a:r>
              <a:rPr lang="en-US" dirty="0" smtClean="0"/>
              <a:t>Data Analysis: Pulse reconstruction</a:t>
            </a:r>
            <a:endParaRPr lang="en-US" dirty="0"/>
          </a:p>
        </p:txBody>
      </p:sp>
      <p:sp>
        <p:nvSpPr>
          <p:cNvPr id="5" name="TextBox 4"/>
          <p:cNvSpPr txBox="1"/>
          <p:nvPr/>
        </p:nvSpPr>
        <p:spPr>
          <a:xfrm>
            <a:off x="609600" y="1346537"/>
            <a:ext cx="5410200" cy="400110"/>
          </a:xfrm>
          <a:prstGeom prst="rect">
            <a:avLst/>
          </a:prstGeom>
          <a:noFill/>
        </p:spPr>
        <p:txBody>
          <a:bodyPr wrap="square" rtlCol="0">
            <a:spAutoFit/>
          </a:bodyPr>
          <a:lstStyle/>
          <a:p>
            <a:r>
              <a:rPr lang="en-US" sz="2000" b="1" dirty="0" smtClean="0"/>
              <a:t>How can we measure femtosecond X-rays?</a:t>
            </a:r>
          </a:p>
        </p:txBody>
      </p:sp>
      <p:grpSp>
        <p:nvGrpSpPr>
          <p:cNvPr id="44" name="Group 43"/>
          <p:cNvGrpSpPr/>
          <p:nvPr/>
        </p:nvGrpSpPr>
        <p:grpSpPr>
          <a:xfrm>
            <a:off x="5638800" y="5179866"/>
            <a:ext cx="2881750" cy="1647257"/>
            <a:chOff x="2986381" y="4724400"/>
            <a:chExt cx="3033419" cy="1930419"/>
          </a:xfrm>
        </p:grpSpPr>
        <p:pic>
          <p:nvPicPr>
            <p:cNvPr id="45" name="Picture 44" descr="sim_pow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4724400"/>
              <a:ext cx="2971800" cy="1825946"/>
            </a:xfrm>
            <a:prstGeom prst="rect">
              <a:avLst/>
            </a:prstGeom>
          </p:spPr>
        </p:pic>
        <p:sp>
          <p:nvSpPr>
            <p:cNvPr id="46" name="TextBox 45"/>
            <p:cNvSpPr txBox="1"/>
            <p:nvPr/>
          </p:nvSpPr>
          <p:spPr>
            <a:xfrm rot="16200000">
              <a:off x="2497244" y="5439478"/>
              <a:ext cx="1318448" cy="340173"/>
            </a:xfrm>
            <a:prstGeom prst="rect">
              <a:avLst/>
            </a:prstGeom>
            <a:noFill/>
          </p:spPr>
          <p:txBody>
            <a:bodyPr wrap="none" rtlCol="0">
              <a:spAutoFit/>
            </a:bodyPr>
            <a:lstStyle/>
            <a:p>
              <a:r>
                <a:rPr lang="en-US" sz="1500" b="1" dirty="0" smtClean="0"/>
                <a:t>Power (W)</a:t>
              </a:r>
              <a:endParaRPr lang="en-US" sz="1500" b="1" dirty="0"/>
            </a:p>
          </p:txBody>
        </p:sp>
        <p:sp>
          <p:nvSpPr>
            <p:cNvPr id="47" name="TextBox 46"/>
            <p:cNvSpPr txBox="1"/>
            <p:nvPr/>
          </p:nvSpPr>
          <p:spPr>
            <a:xfrm>
              <a:off x="4038601" y="6276102"/>
              <a:ext cx="1034478" cy="378717"/>
            </a:xfrm>
            <a:prstGeom prst="rect">
              <a:avLst/>
            </a:prstGeom>
            <a:noFill/>
          </p:spPr>
          <p:txBody>
            <a:bodyPr wrap="none" rtlCol="0">
              <a:spAutoFit/>
            </a:bodyPr>
            <a:lstStyle/>
            <a:p>
              <a:r>
                <a:rPr lang="en-US" sz="1500" b="1" dirty="0" smtClean="0"/>
                <a:t>Time (</a:t>
              </a:r>
              <a:r>
                <a:rPr lang="en-US" sz="1500" b="1" dirty="0" err="1" smtClean="0"/>
                <a:t>fs</a:t>
              </a:r>
              <a:r>
                <a:rPr lang="en-US" sz="1500" b="1" dirty="0" smtClean="0"/>
                <a:t>)</a:t>
              </a:r>
              <a:endParaRPr lang="en-US" sz="1500" b="1" dirty="0"/>
            </a:p>
          </p:txBody>
        </p:sp>
      </p:grpSp>
      <p:pic>
        <p:nvPicPr>
          <p:cNvPr id="48" name="Picture 47" descr="sim_final_LP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6663" y="3262167"/>
            <a:ext cx="2942269" cy="1494487"/>
          </a:xfrm>
          <a:prstGeom prst="rect">
            <a:avLst/>
          </a:prstGeom>
        </p:spPr>
      </p:pic>
      <p:sp>
        <p:nvSpPr>
          <p:cNvPr id="50" name="TextBox 49"/>
          <p:cNvSpPr txBox="1"/>
          <p:nvPr/>
        </p:nvSpPr>
        <p:spPr>
          <a:xfrm>
            <a:off x="7040984" y="3408902"/>
            <a:ext cx="1255660" cy="323165"/>
          </a:xfrm>
          <a:prstGeom prst="rect">
            <a:avLst/>
          </a:prstGeom>
          <a:noFill/>
        </p:spPr>
        <p:txBody>
          <a:bodyPr wrap="none" rtlCol="0">
            <a:spAutoFit/>
          </a:bodyPr>
          <a:lstStyle/>
          <a:p>
            <a:r>
              <a:rPr lang="en-US" sz="1500" b="1" dirty="0" smtClean="0"/>
              <a:t>After lasing</a:t>
            </a:r>
            <a:endParaRPr lang="en-US" sz="1500" b="1" dirty="0"/>
          </a:p>
        </p:txBody>
      </p:sp>
      <p:grpSp>
        <p:nvGrpSpPr>
          <p:cNvPr id="57" name="Group 56"/>
          <p:cNvGrpSpPr/>
          <p:nvPr/>
        </p:nvGrpSpPr>
        <p:grpSpPr>
          <a:xfrm>
            <a:off x="5521151" y="1745611"/>
            <a:ext cx="3089449" cy="1579340"/>
            <a:chOff x="5521151" y="1745611"/>
            <a:chExt cx="3089449" cy="1579340"/>
          </a:xfrm>
        </p:grpSpPr>
        <p:pic>
          <p:nvPicPr>
            <p:cNvPr id="43" name="Picture 42" descr="sim_initial_LPS.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7603" y="1745611"/>
              <a:ext cx="2952997" cy="1579340"/>
            </a:xfrm>
            <a:prstGeom prst="rect">
              <a:avLst/>
            </a:prstGeom>
          </p:spPr>
        </p:pic>
        <p:sp>
          <p:nvSpPr>
            <p:cNvPr id="49" name="TextBox 48"/>
            <p:cNvSpPr txBox="1"/>
            <p:nvPr/>
          </p:nvSpPr>
          <p:spPr>
            <a:xfrm>
              <a:off x="6902539" y="1884902"/>
              <a:ext cx="1403261" cy="323165"/>
            </a:xfrm>
            <a:prstGeom prst="rect">
              <a:avLst/>
            </a:prstGeom>
            <a:noFill/>
          </p:spPr>
          <p:txBody>
            <a:bodyPr wrap="none" rtlCol="0">
              <a:spAutoFit/>
            </a:bodyPr>
            <a:lstStyle/>
            <a:p>
              <a:r>
                <a:rPr lang="en-US" sz="1500" b="1" dirty="0" smtClean="0"/>
                <a:t>Before lasing</a:t>
              </a:r>
              <a:endParaRPr lang="en-US" sz="1500" b="1" dirty="0"/>
            </a:p>
          </p:txBody>
        </p:sp>
        <p:sp>
          <p:nvSpPr>
            <p:cNvPr id="51" name="TextBox 50"/>
            <p:cNvSpPr txBox="1"/>
            <p:nvPr/>
          </p:nvSpPr>
          <p:spPr>
            <a:xfrm rot="16200000">
              <a:off x="5032434" y="2306613"/>
              <a:ext cx="1300600" cy="323165"/>
            </a:xfrm>
            <a:prstGeom prst="rect">
              <a:avLst/>
            </a:prstGeom>
            <a:noFill/>
          </p:spPr>
          <p:txBody>
            <a:bodyPr wrap="none" rtlCol="0">
              <a:spAutoFit/>
            </a:bodyPr>
            <a:lstStyle/>
            <a:p>
              <a:r>
                <a:rPr lang="en-US" sz="1500" b="1" dirty="0" smtClean="0"/>
                <a:t>e- energy (</a:t>
              </a:r>
              <a:r>
                <a:rPr lang="en-US" sz="1500" b="1" dirty="0" smtClean="0">
                  <a:latin typeface="Symbol" charset="2"/>
                  <a:cs typeface="Symbol" charset="2"/>
                </a:rPr>
                <a:t>g</a:t>
              </a:r>
              <a:r>
                <a:rPr lang="en-US" sz="1500" b="1" dirty="0" smtClean="0"/>
                <a:t>)</a:t>
              </a:r>
              <a:endParaRPr lang="en-US" sz="1500" b="1" dirty="0"/>
            </a:p>
          </p:txBody>
        </p:sp>
      </p:grpSp>
      <p:sp>
        <p:nvSpPr>
          <p:cNvPr id="52" name="TextBox 51"/>
          <p:cNvSpPr txBox="1"/>
          <p:nvPr/>
        </p:nvSpPr>
        <p:spPr>
          <a:xfrm rot="16200000">
            <a:off x="5020297" y="3795911"/>
            <a:ext cx="1300600" cy="323165"/>
          </a:xfrm>
          <a:prstGeom prst="rect">
            <a:avLst/>
          </a:prstGeom>
          <a:noFill/>
        </p:spPr>
        <p:txBody>
          <a:bodyPr wrap="none" rtlCol="0">
            <a:spAutoFit/>
          </a:bodyPr>
          <a:lstStyle/>
          <a:p>
            <a:r>
              <a:rPr lang="en-US" sz="1500" b="1" dirty="0" smtClean="0"/>
              <a:t>e- energy (</a:t>
            </a:r>
            <a:r>
              <a:rPr lang="en-US" sz="1500" b="1" dirty="0" smtClean="0">
                <a:latin typeface="Symbol" charset="2"/>
                <a:cs typeface="Symbol" charset="2"/>
              </a:rPr>
              <a:t>g</a:t>
            </a:r>
            <a:r>
              <a:rPr lang="en-US" sz="1500" b="1" dirty="0" smtClean="0"/>
              <a:t>)</a:t>
            </a:r>
            <a:endParaRPr lang="en-US" sz="1500" b="1" dirty="0"/>
          </a:p>
        </p:txBody>
      </p:sp>
      <p:sp>
        <p:nvSpPr>
          <p:cNvPr id="53" name="Down Arrow 52"/>
          <p:cNvSpPr/>
          <p:nvPr/>
        </p:nvSpPr>
        <p:spPr>
          <a:xfrm>
            <a:off x="6997829" y="4779539"/>
            <a:ext cx="393571" cy="323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p:cNvSpPr txBox="1"/>
          <p:nvPr/>
        </p:nvSpPr>
        <p:spPr>
          <a:xfrm>
            <a:off x="6067041" y="3108125"/>
            <a:ext cx="2162559" cy="323165"/>
          </a:xfrm>
          <a:prstGeom prst="rect">
            <a:avLst/>
          </a:prstGeom>
          <a:noFill/>
        </p:spPr>
        <p:txBody>
          <a:bodyPr wrap="none" rtlCol="0">
            <a:spAutoFit/>
          </a:bodyPr>
          <a:lstStyle/>
          <a:p>
            <a:r>
              <a:rPr lang="en-US" sz="1500" b="1" dirty="0" smtClean="0"/>
              <a:t>Electron phase space</a:t>
            </a:r>
            <a:endParaRPr lang="en-US" sz="1500" b="1" dirty="0"/>
          </a:p>
        </p:txBody>
      </p:sp>
    </p:spTree>
    <p:extLst>
      <p:ext uri="{BB962C8B-B14F-4D97-AF65-F5344CB8AC3E}">
        <p14:creationId xmlns:p14="http://schemas.microsoft.com/office/powerpoint/2010/main" val="11685721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0" grpId="0"/>
      <p:bldP spid="52" grpId="0"/>
      <p:bldP spid="53" grpId="0" animBg="1"/>
      <p:bldP spid="54" grpId="0"/>
      <p:bldP spid="54"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10-03 at 12.47.55 AM.png"/>
          <p:cNvPicPr>
            <a:picLocks noChangeAspect="1"/>
          </p:cNvPicPr>
          <p:nvPr/>
        </p:nvPicPr>
        <p:blipFill rotWithShape="1">
          <a:blip r:embed="rId2">
            <a:extLst>
              <a:ext uri="{28A0092B-C50C-407E-A947-70E740481C1C}">
                <a14:useLocalDpi xmlns:a14="http://schemas.microsoft.com/office/drawing/2010/main" val="0"/>
              </a:ext>
            </a:extLst>
          </a:blip>
          <a:srcRect r="-12" b="30963"/>
          <a:stretch/>
        </p:blipFill>
        <p:spPr>
          <a:xfrm>
            <a:off x="0" y="4208056"/>
            <a:ext cx="6096000" cy="2649944"/>
          </a:xfrm>
          <a:prstGeom prst="rect">
            <a:avLst/>
          </a:prstGeom>
        </p:spPr>
      </p:pic>
      <p:pic>
        <p:nvPicPr>
          <p:cNvPr id="39" name="Picture 38"/>
          <p:cNvPicPr>
            <a:picLocks noChangeAspect="1"/>
          </p:cNvPicPr>
          <p:nvPr/>
        </p:nvPicPr>
        <p:blipFill rotWithShape="1">
          <a:blip r:embed="rId3"/>
          <a:srcRect l="32264"/>
          <a:stretch/>
        </p:blipFill>
        <p:spPr>
          <a:xfrm>
            <a:off x="76200" y="1600200"/>
            <a:ext cx="3922709" cy="2547198"/>
          </a:xfrm>
          <a:prstGeom prst="rect">
            <a:avLst/>
          </a:prstGeom>
        </p:spPr>
      </p:pic>
      <p:sp>
        <p:nvSpPr>
          <p:cNvPr id="2" name="Title 1"/>
          <p:cNvSpPr>
            <a:spLocks noGrp="1"/>
          </p:cNvSpPr>
          <p:nvPr>
            <p:ph type="title"/>
          </p:nvPr>
        </p:nvSpPr>
        <p:spPr/>
        <p:txBody>
          <a:bodyPr/>
          <a:lstStyle/>
          <a:p>
            <a:r>
              <a:rPr lang="en-US" dirty="0" smtClean="0"/>
              <a:t>Data Analysis: Pulse reconstruction</a:t>
            </a:r>
            <a:endParaRPr lang="en-US" dirty="0"/>
          </a:p>
        </p:txBody>
      </p:sp>
      <p:sp>
        <p:nvSpPr>
          <p:cNvPr id="18" name="TextBox 17"/>
          <p:cNvSpPr txBox="1"/>
          <p:nvPr/>
        </p:nvSpPr>
        <p:spPr>
          <a:xfrm>
            <a:off x="2852825" y="1219200"/>
            <a:ext cx="3017623" cy="523220"/>
          </a:xfrm>
          <a:prstGeom prst="rect">
            <a:avLst/>
          </a:prstGeom>
          <a:noFill/>
        </p:spPr>
        <p:txBody>
          <a:bodyPr wrap="none" rtlCol="0">
            <a:spAutoFit/>
          </a:bodyPr>
          <a:lstStyle/>
          <a:p>
            <a:r>
              <a:rPr lang="en-US" sz="2800" b="1" dirty="0" smtClean="0">
                <a:solidFill>
                  <a:srgbClr val="000000"/>
                </a:solidFill>
              </a:rPr>
              <a:t>Computer vision</a:t>
            </a:r>
          </a:p>
        </p:txBody>
      </p:sp>
      <p:sp>
        <p:nvSpPr>
          <p:cNvPr id="40" name="TextBox 39"/>
          <p:cNvSpPr txBox="1"/>
          <p:nvPr/>
        </p:nvSpPr>
        <p:spPr>
          <a:xfrm>
            <a:off x="838200" y="4111823"/>
            <a:ext cx="2362200" cy="307777"/>
          </a:xfrm>
          <a:prstGeom prst="rect">
            <a:avLst/>
          </a:prstGeom>
          <a:noFill/>
        </p:spPr>
        <p:txBody>
          <a:bodyPr wrap="square" rtlCol="0">
            <a:spAutoFit/>
          </a:bodyPr>
          <a:lstStyle/>
          <a:p>
            <a:pPr algn="ctr"/>
            <a:r>
              <a:rPr lang="en-US" sz="1400" dirty="0" smtClean="0"/>
              <a:t>Stanford CS231n</a:t>
            </a:r>
            <a:endParaRPr lang="en-US" sz="1400" dirty="0"/>
          </a:p>
        </p:txBody>
      </p:sp>
      <p:pic>
        <p:nvPicPr>
          <p:cNvPr id="4" name="Picture 3" descr="Screen Shot 2018-10-02 at 11.15.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72200" y="4343400"/>
            <a:ext cx="2743200" cy="2284732"/>
          </a:xfrm>
          <a:prstGeom prst="rect">
            <a:avLst/>
          </a:prstGeom>
        </p:spPr>
      </p:pic>
      <p:sp>
        <p:nvSpPr>
          <p:cNvPr id="5" name="TextBox 4"/>
          <p:cNvSpPr txBox="1"/>
          <p:nvPr/>
        </p:nvSpPr>
        <p:spPr>
          <a:xfrm>
            <a:off x="0" y="6537125"/>
            <a:ext cx="1199267" cy="338554"/>
          </a:xfrm>
          <a:prstGeom prst="rect">
            <a:avLst/>
          </a:prstGeom>
          <a:noFill/>
        </p:spPr>
        <p:txBody>
          <a:bodyPr wrap="none" rtlCol="0">
            <a:spAutoFit/>
          </a:bodyPr>
          <a:lstStyle/>
          <a:p>
            <a:r>
              <a:rPr lang="en-US" sz="1600" b="1" dirty="0" smtClean="0"/>
              <a:t>D. Mendez</a:t>
            </a:r>
            <a:endParaRPr lang="en-US" sz="1600" b="1" dirty="0"/>
          </a:p>
        </p:txBody>
      </p:sp>
      <p:sp>
        <p:nvSpPr>
          <p:cNvPr id="6" name="Rectangle 5"/>
          <p:cNvSpPr/>
          <p:nvPr/>
        </p:nvSpPr>
        <p:spPr>
          <a:xfrm>
            <a:off x="4343400" y="3581400"/>
            <a:ext cx="4876800" cy="261610"/>
          </a:xfrm>
          <a:prstGeom prst="rect">
            <a:avLst/>
          </a:prstGeom>
        </p:spPr>
        <p:txBody>
          <a:bodyPr wrap="square">
            <a:spAutoFit/>
          </a:bodyPr>
          <a:lstStyle/>
          <a:p>
            <a:pPr algn="ctr"/>
            <a:r>
              <a:rPr lang="en-US" sz="1100" dirty="0" smtClean="0"/>
              <a:t>Aphex34 https</a:t>
            </a:r>
            <a:r>
              <a:rPr lang="en-US" sz="1100" dirty="0"/>
              <a:t>://</a:t>
            </a:r>
            <a:r>
              <a:rPr lang="en-US" sz="1100" dirty="0" err="1"/>
              <a:t>commons.wikimedia.org</a:t>
            </a:r>
            <a:r>
              <a:rPr lang="en-US" sz="1100" dirty="0"/>
              <a:t>/w/</a:t>
            </a:r>
            <a:r>
              <a:rPr lang="en-US" sz="1100" dirty="0" err="1"/>
              <a:t>index.php?curid</a:t>
            </a:r>
            <a:r>
              <a:rPr lang="en-US" sz="1100" dirty="0"/>
              <a:t>=45679374</a:t>
            </a:r>
          </a:p>
        </p:txBody>
      </p:sp>
      <p:pic>
        <p:nvPicPr>
          <p:cNvPr id="7" name="Picture 6"/>
          <p:cNvPicPr>
            <a:picLocks noChangeAspect="1"/>
          </p:cNvPicPr>
          <p:nvPr/>
        </p:nvPicPr>
        <p:blipFill>
          <a:blip r:embed="rId5"/>
          <a:stretch>
            <a:fillRect/>
          </a:stretch>
        </p:blipFill>
        <p:spPr>
          <a:xfrm>
            <a:off x="4191000" y="2057400"/>
            <a:ext cx="4876800" cy="1501140"/>
          </a:xfrm>
          <a:prstGeom prst="rect">
            <a:avLst/>
          </a:prstGeom>
        </p:spPr>
      </p:pic>
      <p:sp>
        <p:nvSpPr>
          <p:cNvPr id="11"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z="1200" smtClean="0"/>
              <a:pPr/>
              <a:t>26</a:t>
            </a:fld>
            <a:endParaRPr lang="en-US" sz="1200" dirty="0"/>
          </a:p>
        </p:txBody>
      </p:sp>
    </p:spTree>
    <p:extLst>
      <p:ext uri="{BB962C8B-B14F-4D97-AF65-F5344CB8AC3E}">
        <p14:creationId xmlns:p14="http://schemas.microsoft.com/office/powerpoint/2010/main" val="11677996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gthreeset-1107.png"/>
          <p:cNvPicPr>
            <a:picLocks noChangeAspect="1"/>
          </p:cNvPicPr>
          <p:nvPr/>
        </p:nvPicPr>
        <p:blipFill rotWithShape="1">
          <a:blip r:embed="rId2" cstate="print">
            <a:extLst>
              <a:ext uri="{28A0092B-C50C-407E-A947-70E740481C1C}">
                <a14:useLocalDpi xmlns:a14="http://schemas.microsoft.com/office/drawing/2010/main" val="0"/>
              </a:ext>
            </a:extLst>
          </a:blip>
          <a:srcRect l="32528" r="34514" b="12916"/>
          <a:stretch/>
        </p:blipFill>
        <p:spPr>
          <a:xfrm>
            <a:off x="4267200" y="1828800"/>
            <a:ext cx="3739327" cy="5029200"/>
          </a:xfrm>
          <a:prstGeom prst="rect">
            <a:avLst/>
          </a:prstGeom>
        </p:spPr>
      </p:pic>
      <p:grpSp>
        <p:nvGrpSpPr>
          <p:cNvPr id="7" name="Group 6"/>
          <p:cNvGrpSpPr/>
          <p:nvPr/>
        </p:nvGrpSpPr>
        <p:grpSpPr>
          <a:xfrm>
            <a:off x="4736058" y="2114490"/>
            <a:ext cx="3722143" cy="4210110"/>
            <a:chOff x="4736058" y="2114490"/>
            <a:chExt cx="3722143" cy="4210110"/>
          </a:xfrm>
        </p:grpSpPr>
        <p:grpSp>
          <p:nvGrpSpPr>
            <p:cNvPr id="21" name="Group 20"/>
            <p:cNvGrpSpPr/>
            <p:nvPr/>
          </p:nvGrpSpPr>
          <p:grpSpPr>
            <a:xfrm>
              <a:off x="4736058" y="2114490"/>
              <a:ext cx="3080627" cy="3575686"/>
              <a:chOff x="5269458" y="2190690"/>
              <a:chExt cx="3080627" cy="3575686"/>
            </a:xfrm>
          </p:grpSpPr>
          <p:sp>
            <p:nvSpPr>
              <p:cNvPr id="22" name="TextBox 21"/>
              <p:cNvSpPr txBox="1"/>
              <p:nvPr/>
            </p:nvSpPr>
            <p:spPr>
              <a:xfrm>
                <a:off x="5486401" y="5181600"/>
                <a:ext cx="1295399" cy="584776"/>
              </a:xfrm>
              <a:prstGeom prst="rect">
                <a:avLst/>
              </a:prstGeom>
              <a:noFill/>
            </p:spPr>
            <p:txBody>
              <a:bodyPr wrap="square" rtlCol="0">
                <a:spAutoFit/>
              </a:bodyPr>
              <a:lstStyle/>
              <a:p>
                <a:r>
                  <a:rPr lang="en-US" sz="1600" b="1" dirty="0" smtClean="0"/>
                  <a:t>Ground truth</a:t>
                </a:r>
                <a:endParaRPr lang="en-US" sz="1600" b="1" dirty="0"/>
              </a:p>
            </p:txBody>
          </p:sp>
          <p:sp>
            <p:nvSpPr>
              <p:cNvPr id="33" name="Down Arrow 32"/>
              <p:cNvSpPr/>
              <p:nvPr/>
            </p:nvSpPr>
            <p:spPr>
              <a:xfrm>
                <a:off x="7015718" y="4501170"/>
                <a:ext cx="375682" cy="2994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p:cNvGrpSpPr/>
              <p:nvPr/>
            </p:nvGrpSpPr>
            <p:grpSpPr>
              <a:xfrm>
                <a:off x="5269458" y="2190690"/>
                <a:ext cx="3080627" cy="2152711"/>
                <a:chOff x="5578454" y="2442145"/>
                <a:chExt cx="3227328" cy="2324930"/>
              </a:xfrm>
            </p:grpSpPr>
            <p:sp>
              <p:nvSpPr>
                <p:cNvPr id="44" name="TextBox 43"/>
                <p:cNvSpPr txBox="1"/>
                <p:nvPr/>
              </p:nvSpPr>
              <p:spPr>
                <a:xfrm>
                  <a:off x="7721617" y="2442145"/>
                  <a:ext cx="1084165" cy="432119"/>
                </a:xfrm>
                <a:prstGeom prst="rect">
                  <a:avLst/>
                </a:prstGeom>
                <a:noFill/>
              </p:spPr>
              <p:txBody>
                <a:bodyPr wrap="none" rtlCol="0">
                  <a:spAutoFit/>
                </a:bodyPr>
                <a:lstStyle/>
                <a:p>
                  <a:r>
                    <a:rPr lang="en-US" sz="2000" b="1" dirty="0" smtClean="0"/>
                    <a:t>XTCAV</a:t>
                  </a:r>
                  <a:endParaRPr lang="en-US" sz="2000" b="1" dirty="0"/>
                </a:p>
              </p:txBody>
            </p:sp>
            <p:sp>
              <p:nvSpPr>
                <p:cNvPr id="45" name="TextBox 44"/>
                <p:cNvSpPr txBox="1"/>
                <p:nvPr/>
              </p:nvSpPr>
              <p:spPr>
                <a:xfrm>
                  <a:off x="5932711" y="4368196"/>
                  <a:ext cx="650304" cy="398879"/>
                </a:xfrm>
                <a:prstGeom prst="rect">
                  <a:avLst/>
                </a:prstGeom>
                <a:noFill/>
              </p:spPr>
              <p:txBody>
                <a:bodyPr wrap="none" rtlCol="0">
                  <a:spAutoFit/>
                </a:bodyPr>
                <a:lstStyle/>
                <a:p>
                  <a:r>
                    <a:rPr lang="en-US" dirty="0" smtClean="0"/>
                    <a:t>time</a:t>
                  </a:r>
                  <a:endParaRPr lang="en-US" dirty="0"/>
                </a:p>
              </p:txBody>
            </p:sp>
            <p:cxnSp>
              <p:nvCxnSpPr>
                <p:cNvPr id="46" name="Straight Arrow Connector 45"/>
                <p:cNvCxnSpPr/>
                <p:nvPr/>
              </p:nvCxnSpPr>
              <p:spPr>
                <a:xfrm>
                  <a:off x="6542313" y="4540348"/>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rot="16200000">
                  <a:off x="5291064" y="4023067"/>
                  <a:ext cx="961700" cy="386919"/>
                </a:xfrm>
                <a:prstGeom prst="rect">
                  <a:avLst/>
                </a:prstGeom>
                <a:noFill/>
              </p:spPr>
              <p:txBody>
                <a:bodyPr wrap="none" rtlCol="0">
                  <a:spAutoFit/>
                </a:bodyPr>
                <a:lstStyle/>
                <a:p>
                  <a:r>
                    <a:rPr lang="en-US" dirty="0" smtClean="0"/>
                    <a:t>energy</a:t>
                  </a:r>
                  <a:endParaRPr lang="en-US" dirty="0"/>
                </a:p>
              </p:txBody>
            </p:sp>
            <p:cxnSp>
              <p:nvCxnSpPr>
                <p:cNvPr id="48" name="Straight Arrow Connector 47"/>
                <p:cNvCxnSpPr/>
                <p:nvPr/>
              </p:nvCxnSpPr>
              <p:spPr>
                <a:xfrm flipV="1">
                  <a:off x="5815849" y="3333849"/>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sp>
          <p:nvSpPr>
            <p:cNvPr id="6" name="TextBox 5"/>
            <p:cNvSpPr txBox="1"/>
            <p:nvPr/>
          </p:nvSpPr>
          <p:spPr>
            <a:xfrm>
              <a:off x="7086601" y="5678269"/>
              <a:ext cx="1371600" cy="646331"/>
            </a:xfrm>
            <a:prstGeom prst="rect">
              <a:avLst/>
            </a:prstGeom>
            <a:noFill/>
          </p:spPr>
          <p:txBody>
            <a:bodyPr wrap="square" rtlCol="0">
              <a:spAutoFit/>
            </a:bodyPr>
            <a:lstStyle/>
            <a:p>
              <a:r>
                <a:rPr lang="en-US" b="1" dirty="0" smtClean="0">
                  <a:solidFill>
                    <a:srgbClr val="0000FF"/>
                  </a:solidFill>
                </a:rPr>
                <a:t>Old algorithm</a:t>
              </a:r>
              <a:endParaRPr lang="en-US" b="1" dirty="0">
                <a:solidFill>
                  <a:srgbClr val="0000FF"/>
                </a:solidFill>
              </a:endParaRPr>
            </a:p>
          </p:txBody>
        </p:sp>
        <p:sp>
          <p:nvSpPr>
            <p:cNvPr id="42" name="TextBox 41"/>
            <p:cNvSpPr txBox="1"/>
            <p:nvPr/>
          </p:nvSpPr>
          <p:spPr>
            <a:xfrm>
              <a:off x="6590924" y="4864900"/>
              <a:ext cx="1257676" cy="369332"/>
            </a:xfrm>
            <a:prstGeom prst="rect">
              <a:avLst/>
            </a:prstGeom>
            <a:solidFill>
              <a:srgbClr val="FFFFFF"/>
            </a:solidFill>
          </p:spPr>
          <p:txBody>
            <a:bodyPr wrap="none" rtlCol="0">
              <a:spAutoFit/>
            </a:bodyPr>
            <a:lstStyle/>
            <a:p>
              <a:r>
                <a:rPr lang="en-US" b="1" dirty="0" smtClean="0">
                  <a:solidFill>
                    <a:srgbClr val="FF0000"/>
                  </a:solidFill>
                </a:rPr>
                <a:t>ML model</a:t>
              </a:r>
              <a:endParaRPr lang="en-US" b="1" dirty="0">
                <a:solidFill>
                  <a:srgbClr val="FF0000"/>
                </a:solidFill>
              </a:endParaRPr>
            </a:p>
          </p:txBody>
        </p:sp>
      </p:grpSp>
      <p:grpSp>
        <p:nvGrpSpPr>
          <p:cNvPr id="29" name="Group 28"/>
          <p:cNvGrpSpPr/>
          <p:nvPr/>
        </p:nvGrpSpPr>
        <p:grpSpPr>
          <a:xfrm>
            <a:off x="533402" y="5029200"/>
            <a:ext cx="3200398" cy="1783063"/>
            <a:chOff x="2971802" y="4724400"/>
            <a:chExt cx="3047998" cy="1921034"/>
          </a:xfrm>
        </p:grpSpPr>
        <p:pic>
          <p:nvPicPr>
            <p:cNvPr id="30" name="Picture 29" descr="sim_p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724400"/>
              <a:ext cx="2971800" cy="1825946"/>
            </a:xfrm>
            <a:prstGeom prst="rect">
              <a:avLst/>
            </a:prstGeom>
          </p:spPr>
        </p:pic>
        <p:sp>
          <p:nvSpPr>
            <p:cNvPr id="31" name="TextBox 30"/>
            <p:cNvSpPr txBox="1"/>
            <p:nvPr/>
          </p:nvSpPr>
          <p:spPr>
            <a:xfrm rot="16200000">
              <a:off x="2499903" y="5424900"/>
              <a:ext cx="1313130" cy="369332"/>
            </a:xfrm>
            <a:prstGeom prst="rect">
              <a:avLst/>
            </a:prstGeom>
            <a:noFill/>
          </p:spPr>
          <p:txBody>
            <a:bodyPr wrap="none" rtlCol="0">
              <a:spAutoFit/>
            </a:bodyPr>
            <a:lstStyle/>
            <a:p>
              <a:r>
                <a:rPr lang="en-US" b="1" dirty="0" smtClean="0"/>
                <a:t>Power (W)</a:t>
              </a:r>
              <a:endParaRPr lang="en-US" b="1" dirty="0"/>
            </a:p>
          </p:txBody>
        </p:sp>
        <p:sp>
          <p:nvSpPr>
            <p:cNvPr id="32" name="TextBox 31"/>
            <p:cNvSpPr txBox="1"/>
            <p:nvPr/>
          </p:nvSpPr>
          <p:spPr>
            <a:xfrm>
              <a:off x="4038601" y="6276102"/>
              <a:ext cx="1142373" cy="369332"/>
            </a:xfrm>
            <a:prstGeom prst="rect">
              <a:avLst/>
            </a:prstGeom>
            <a:noFill/>
          </p:spPr>
          <p:txBody>
            <a:bodyPr wrap="none" rtlCol="0">
              <a:spAutoFit/>
            </a:bodyPr>
            <a:lstStyle/>
            <a:p>
              <a:r>
                <a:rPr lang="en-US" b="1" dirty="0" smtClean="0"/>
                <a:t>Time (</a:t>
              </a:r>
              <a:r>
                <a:rPr lang="en-US" b="1" dirty="0" err="1" smtClean="0"/>
                <a:t>fs</a:t>
              </a:r>
              <a:r>
                <a:rPr lang="en-US" b="1" dirty="0" smtClean="0"/>
                <a:t>)</a:t>
              </a:r>
              <a:endParaRPr lang="en-US" b="1" dirty="0"/>
            </a:p>
          </p:txBody>
        </p:sp>
      </p:grpSp>
      <p:sp>
        <p:nvSpPr>
          <p:cNvPr id="2" name="Title 1"/>
          <p:cNvSpPr>
            <a:spLocks noGrp="1"/>
          </p:cNvSpPr>
          <p:nvPr>
            <p:ph type="title"/>
          </p:nvPr>
        </p:nvSpPr>
        <p:spPr/>
        <p:txBody>
          <a:bodyPr/>
          <a:lstStyle/>
          <a:p>
            <a:r>
              <a:rPr lang="en-US" dirty="0" smtClean="0"/>
              <a:t>Data Analysis: Pulse reconstruction</a:t>
            </a:r>
            <a:endParaRPr lang="en-US" dirty="0"/>
          </a:p>
        </p:txBody>
      </p:sp>
      <p:grpSp>
        <p:nvGrpSpPr>
          <p:cNvPr id="4" name="Group 3"/>
          <p:cNvGrpSpPr/>
          <p:nvPr/>
        </p:nvGrpSpPr>
        <p:grpSpPr>
          <a:xfrm>
            <a:off x="435002" y="1600200"/>
            <a:ext cx="3386666" cy="1717898"/>
            <a:chOff x="435002" y="1600200"/>
            <a:chExt cx="3386666" cy="1717898"/>
          </a:xfrm>
        </p:grpSpPr>
        <p:pic>
          <p:nvPicPr>
            <p:cNvPr id="26" name="Picture 25" descr="sim_initial_L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00200"/>
              <a:ext cx="3212068" cy="1717898"/>
            </a:xfrm>
            <a:prstGeom prst="rect">
              <a:avLst/>
            </a:prstGeom>
          </p:spPr>
        </p:pic>
        <p:sp>
          <p:nvSpPr>
            <p:cNvPr id="27" name="TextBox 26"/>
            <p:cNvSpPr txBox="1"/>
            <p:nvPr/>
          </p:nvSpPr>
          <p:spPr>
            <a:xfrm>
              <a:off x="1918955" y="1752600"/>
              <a:ext cx="1646980" cy="369332"/>
            </a:xfrm>
            <a:prstGeom prst="rect">
              <a:avLst/>
            </a:prstGeom>
            <a:noFill/>
          </p:spPr>
          <p:txBody>
            <a:bodyPr wrap="none" rtlCol="0">
              <a:spAutoFit/>
            </a:bodyPr>
            <a:lstStyle/>
            <a:p>
              <a:r>
                <a:rPr lang="en-US" b="1" dirty="0" smtClean="0"/>
                <a:t>Before lasing</a:t>
              </a:r>
              <a:endParaRPr lang="en-US" b="1" dirty="0"/>
            </a:p>
          </p:txBody>
        </p:sp>
        <p:sp>
          <p:nvSpPr>
            <p:cNvPr id="37" name="TextBox 36"/>
            <p:cNvSpPr txBox="1"/>
            <p:nvPr/>
          </p:nvSpPr>
          <p:spPr>
            <a:xfrm rot="16200000">
              <a:off x="-165275" y="2276677"/>
              <a:ext cx="1569886" cy="369332"/>
            </a:xfrm>
            <a:prstGeom prst="rect">
              <a:avLst/>
            </a:prstGeom>
            <a:noFill/>
          </p:spPr>
          <p:txBody>
            <a:bodyPr wrap="none" rtlCol="0">
              <a:spAutoFit/>
            </a:bodyPr>
            <a:lstStyle/>
            <a:p>
              <a:r>
                <a:rPr lang="en-US" b="1" dirty="0" smtClean="0"/>
                <a:t>e- energy (</a:t>
              </a:r>
              <a:r>
                <a:rPr lang="en-US" b="1" dirty="0" smtClean="0">
                  <a:latin typeface="Symbol" charset="2"/>
                  <a:cs typeface="Symbol" charset="2"/>
                </a:rPr>
                <a:t>g</a:t>
              </a:r>
              <a:r>
                <a:rPr lang="en-US" b="1" dirty="0" smtClean="0"/>
                <a:t>)</a:t>
              </a:r>
              <a:endParaRPr lang="en-US" b="1" dirty="0"/>
            </a:p>
          </p:txBody>
        </p:sp>
      </p:grpSp>
      <p:grpSp>
        <p:nvGrpSpPr>
          <p:cNvPr id="3" name="Group 2"/>
          <p:cNvGrpSpPr/>
          <p:nvPr/>
        </p:nvGrpSpPr>
        <p:grpSpPr>
          <a:xfrm>
            <a:off x="422865" y="3124200"/>
            <a:ext cx="3387135" cy="1625601"/>
            <a:chOff x="422865" y="3124200"/>
            <a:chExt cx="3387135" cy="1625601"/>
          </a:xfrm>
        </p:grpSpPr>
        <p:pic>
          <p:nvPicPr>
            <p:cNvPr id="24" name="Picture 23" descr="sim_final_LP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124200"/>
              <a:ext cx="3200400" cy="1625601"/>
            </a:xfrm>
            <a:prstGeom prst="rect">
              <a:avLst/>
            </a:prstGeom>
          </p:spPr>
        </p:pic>
        <p:sp>
          <p:nvSpPr>
            <p:cNvPr id="28" name="TextBox 27"/>
            <p:cNvSpPr txBox="1"/>
            <p:nvPr/>
          </p:nvSpPr>
          <p:spPr>
            <a:xfrm>
              <a:off x="2057400" y="3276600"/>
              <a:ext cx="1454470" cy="369332"/>
            </a:xfrm>
            <a:prstGeom prst="rect">
              <a:avLst/>
            </a:prstGeom>
            <a:noFill/>
          </p:spPr>
          <p:txBody>
            <a:bodyPr wrap="none" rtlCol="0">
              <a:spAutoFit/>
            </a:bodyPr>
            <a:lstStyle/>
            <a:p>
              <a:r>
                <a:rPr lang="en-US" b="1" dirty="0" smtClean="0"/>
                <a:t>After lasing</a:t>
              </a:r>
              <a:endParaRPr lang="en-US" b="1" dirty="0"/>
            </a:p>
          </p:txBody>
        </p:sp>
        <p:sp>
          <p:nvSpPr>
            <p:cNvPr id="38" name="TextBox 37"/>
            <p:cNvSpPr txBox="1"/>
            <p:nvPr/>
          </p:nvSpPr>
          <p:spPr>
            <a:xfrm rot="16200000">
              <a:off x="-177412" y="3765975"/>
              <a:ext cx="1569886" cy="369332"/>
            </a:xfrm>
            <a:prstGeom prst="rect">
              <a:avLst/>
            </a:prstGeom>
            <a:noFill/>
          </p:spPr>
          <p:txBody>
            <a:bodyPr wrap="none" rtlCol="0">
              <a:spAutoFit/>
            </a:bodyPr>
            <a:lstStyle/>
            <a:p>
              <a:r>
                <a:rPr lang="en-US" b="1" dirty="0" smtClean="0"/>
                <a:t>e- energy (</a:t>
              </a:r>
              <a:r>
                <a:rPr lang="en-US" b="1" dirty="0" smtClean="0">
                  <a:latin typeface="Symbol" charset="2"/>
                  <a:cs typeface="Symbol" charset="2"/>
                </a:rPr>
                <a:t>g</a:t>
              </a:r>
              <a:r>
                <a:rPr lang="en-US" b="1" dirty="0" smtClean="0"/>
                <a:t>)</a:t>
              </a:r>
              <a:endParaRPr lang="en-US" b="1" dirty="0"/>
            </a:p>
          </p:txBody>
        </p:sp>
      </p:grpSp>
      <p:sp>
        <p:nvSpPr>
          <p:cNvPr id="23" name="Down Arrow 22"/>
          <p:cNvSpPr/>
          <p:nvPr/>
        </p:nvSpPr>
        <p:spPr>
          <a:xfrm>
            <a:off x="2057400" y="4772686"/>
            <a:ext cx="393571" cy="323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z="1200" smtClean="0"/>
              <a:pPr/>
              <a:t>27</a:t>
            </a:fld>
            <a:endParaRPr lang="en-US" sz="1200" dirty="0"/>
          </a:p>
        </p:txBody>
      </p:sp>
      <p:sp>
        <p:nvSpPr>
          <p:cNvPr id="41" name="TextBox 40"/>
          <p:cNvSpPr txBox="1"/>
          <p:nvPr/>
        </p:nvSpPr>
        <p:spPr>
          <a:xfrm>
            <a:off x="15038" y="6519446"/>
            <a:ext cx="823162" cy="338554"/>
          </a:xfrm>
          <a:prstGeom prst="rect">
            <a:avLst/>
          </a:prstGeom>
          <a:noFill/>
        </p:spPr>
        <p:txBody>
          <a:bodyPr wrap="none" rtlCol="0">
            <a:spAutoFit/>
          </a:bodyPr>
          <a:lstStyle/>
          <a:p>
            <a:r>
              <a:rPr lang="en-US" sz="1600" b="1" dirty="0" smtClean="0"/>
              <a:t>X. </a:t>
            </a:r>
            <a:r>
              <a:rPr lang="en-US" sz="1600" b="1" dirty="0" err="1" smtClean="0"/>
              <a:t>Ren</a:t>
            </a:r>
            <a:endParaRPr lang="en-US" sz="1600" b="1" dirty="0"/>
          </a:p>
        </p:txBody>
      </p:sp>
      <p:sp>
        <p:nvSpPr>
          <p:cNvPr id="18" name="TextBox 17"/>
          <p:cNvSpPr txBox="1"/>
          <p:nvPr/>
        </p:nvSpPr>
        <p:spPr>
          <a:xfrm>
            <a:off x="2852825" y="1219200"/>
            <a:ext cx="2938375" cy="523220"/>
          </a:xfrm>
          <a:prstGeom prst="rect">
            <a:avLst/>
          </a:prstGeom>
          <a:noFill/>
        </p:spPr>
        <p:txBody>
          <a:bodyPr wrap="none" rtlCol="0">
            <a:spAutoFit/>
          </a:bodyPr>
          <a:lstStyle/>
          <a:p>
            <a:r>
              <a:rPr lang="en-US" sz="2800" b="1" dirty="0" smtClean="0">
                <a:solidFill>
                  <a:srgbClr val="000000"/>
                </a:solidFill>
              </a:rPr>
              <a:t>XTCAV Analysis</a:t>
            </a:r>
          </a:p>
        </p:txBody>
      </p:sp>
    </p:spTree>
    <p:extLst>
      <p:ext uri="{BB962C8B-B14F-4D97-AF65-F5344CB8AC3E}">
        <p14:creationId xmlns:p14="http://schemas.microsoft.com/office/powerpoint/2010/main" val="2253503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threeset-1107.png"/>
          <p:cNvPicPr>
            <a:picLocks noChangeAspect="1"/>
          </p:cNvPicPr>
          <p:nvPr/>
        </p:nvPicPr>
        <p:blipFill rotWithShape="1">
          <a:blip r:embed="rId2" cstate="print">
            <a:extLst>
              <a:ext uri="{28A0092B-C50C-407E-A947-70E740481C1C}">
                <a14:useLocalDpi xmlns:a14="http://schemas.microsoft.com/office/drawing/2010/main" val="0"/>
              </a:ext>
            </a:extLst>
          </a:blip>
          <a:srcRect l="65231" r="1539" b="6512"/>
          <a:stretch/>
        </p:blipFill>
        <p:spPr>
          <a:xfrm>
            <a:off x="4495800" y="1981200"/>
            <a:ext cx="4038600" cy="4876799"/>
          </a:xfrm>
          <a:prstGeom prst="rect">
            <a:avLst/>
          </a:prstGeom>
        </p:spPr>
      </p:pic>
      <p:grpSp>
        <p:nvGrpSpPr>
          <p:cNvPr id="29" name="Group 28"/>
          <p:cNvGrpSpPr/>
          <p:nvPr/>
        </p:nvGrpSpPr>
        <p:grpSpPr>
          <a:xfrm>
            <a:off x="533402" y="5029200"/>
            <a:ext cx="3200398" cy="1783063"/>
            <a:chOff x="2971802" y="4724400"/>
            <a:chExt cx="3047998" cy="1921034"/>
          </a:xfrm>
        </p:grpSpPr>
        <p:pic>
          <p:nvPicPr>
            <p:cNvPr id="30" name="Picture 29" descr="sim_pow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4724400"/>
              <a:ext cx="2971800" cy="1825946"/>
            </a:xfrm>
            <a:prstGeom prst="rect">
              <a:avLst/>
            </a:prstGeom>
          </p:spPr>
        </p:pic>
        <p:sp>
          <p:nvSpPr>
            <p:cNvPr id="31" name="TextBox 30"/>
            <p:cNvSpPr txBox="1"/>
            <p:nvPr/>
          </p:nvSpPr>
          <p:spPr>
            <a:xfrm rot="16200000">
              <a:off x="2499903" y="5424900"/>
              <a:ext cx="1313130" cy="369332"/>
            </a:xfrm>
            <a:prstGeom prst="rect">
              <a:avLst/>
            </a:prstGeom>
            <a:noFill/>
          </p:spPr>
          <p:txBody>
            <a:bodyPr wrap="none" rtlCol="0">
              <a:spAutoFit/>
            </a:bodyPr>
            <a:lstStyle/>
            <a:p>
              <a:r>
                <a:rPr lang="en-US" b="1" dirty="0" smtClean="0"/>
                <a:t>Power (W)</a:t>
              </a:r>
              <a:endParaRPr lang="en-US" b="1" dirty="0"/>
            </a:p>
          </p:txBody>
        </p:sp>
        <p:sp>
          <p:nvSpPr>
            <p:cNvPr id="32" name="TextBox 31"/>
            <p:cNvSpPr txBox="1"/>
            <p:nvPr/>
          </p:nvSpPr>
          <p:spPr>
            <a:xfrm>
              <a:off x="4038601" y="6276102"/>
              <a:ext cx="1142373" cy="369332"/>
            </a:xfrm>
            <a:prstGeom prst="rect">
              <a:avLst/>
            </a:prstGeom>
            <a:noFill/>
          </p:spPr>
          <p:txBody>
            <a:bodyPr wrap="none" rtlCol="0">
              <a:spAutoFit/>
            </a:bodyPr>
            <a:lstStyle/>
            <a:p>
              <a:r>
                <a:rPr lang="en-US" b="1" dirty="0" smtClean="0"/>
                <a:t>Time (</a:t>
              </a:r>
              <a:r>
                <a:rPr lang="en-US" b="1" dirty="0" err="1" smtClean="0"/>
                <a:t>fs</a:t>
              </a:r>
              <a:r>
                <a:rPr lang="en-US" b="1" dirty="0" smtClean="0"/>
                <a:t>)</a:t>
              </a:r>
              <a:endParaRPr lang="en-US" b="1" dirty="0"/>
            </a:p>
          </p:txBody>
        </p:sp>
      </p:grpSp>
      <p:sp>
        <p:nvSpPr>
          <p:cNvPr id="2" name="Title 1"/>
          <p:cNvSpPr>
            <a:spLocks noGrp="1"/>
          </p:cNvSpPr>
          <p:nvPr>
            <p:ph type="title"/>
          </p:nvPr>
        </p:nvSpPr>
        <p:spPr/>
        <p:txBody>
          <a:bodyPr/>
          <a:lstStyle/>
          <a:p>
            <a:r>
              <a:rPr lang="en-US" dirty="0" smtClean="0"/>
              <a:t>Data Analysis: Pulse reconstruction</a:t>
            </a:r>
            <a:endParaRPr lang="en-US" dirty="0"/>
          </a:p>
        </p:txBody>
      </p:sp>
      <p:grpSp>
        <p:nvGrpSpPr>
          <p:cNvPr id="4" name="Group 3"/>
          <p:cNvGrpSpPr/>
          <p:nvPr/>
        </p:nvGrpSpPr>
        <p:grpSpPr>
          <a:xfrm>
            <a:off x="435002" y="1600200"/>
            <a:ext cx="3386666" cy="1717898"/>
            <a:chOff x="435002" y="1600200"/>
            <a:chExt cx="3386666" cy="1717898"/>
          </a:xfrm>
        </p:grpSpPr>
        <p:pic>
          <p:nvPicPr>
            <p:cNvPr id="26" name="Picture 25" descr="sim_initial_LP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600200"/>
              <a:ext cx="3212068" cy="1717898"/>
            </a:xfrm>
            <a:prstGeom prst="rect">
              <a:avLst/>
            </a:prstGeom>
          </p:spPr>
        </p:pic>
        <p:sp>
          <p:nvSpPr>
            <p:cNvPr id="27" name="TextBox 26"/>
            <p:cNvSpPr txBox="1"/>
            <p:nvPr/>
          </p:nvSpPr>
          <p:spPr>
            <a:xfrm>
              <a:off x="1918955" y="1752600"/>
              <a:ext cx="1646980" cy="369332"/>
            </a:xfrm>
            <a:prstGeom prst="rect">
              <a:avLst/>
            </a:prstGeom>
            <a:noFill/>
          </p:spPr>
          <p:txBody>
            <a:bodyPr wrap="none" rtlCol="0">
              <a:spAutoFit/>
            </a:bodyPr>
            <a:lstStyle/>
            <a:p>
              <a:r>
                <a:rPr lang="en-US" b="1" dirty="0" smtClean="0"/>
                <a:t>Before lasing</a:t>
              </a:r>
              <a:endParaRPr lang="en-US" b="1" dirty="0"/>
            </a:p>
          </p:txBody>
        </p:sp>
        <p:sp>
          <p:nvSpPr>
            <p:cNvPr id="37" name="TextBox 36"/>
            <p:cNvSpPr txBox="1"/>
            <p:nvPr/>
          </p:nvSpPr>
          <p:spPr>
            <a:xfrm rot="16200000">
              <a:off x="-165275" y="2276677"/>
              <a:ext cx="1569886" cy="369332"/>
            </a:xfrm>
            <a:prstGeom prst="rect">
              <a:avLst/>
            </a:prstGeom>
            <a:noFill/>
          </p:spPr>
          <p:txBody>
            <a:bodyPr wrap="none" rtlCol="0">
              <a:spAutoFit/>
            </a:bodyPr>
            <a:lstStyle/>
            <a:p>
              <a:r>
                <a:rPr lang="en-US" b="1" dirty="0" smtClean="0"/>
                <a:t>e- energy (</a:t>
              </a:r>
              <a:r>
                <a:rPr lang="en-US" b="1" dirty="0" smtClean="0">
                  <a:latin typeface="Symbol" charset="2"/>
                  <a:cs typeface="Symbol" charset="2"/>
                </a:rPr>
                <a:t>g</a:t>
              </a:r>
              <a:r>
                <a:rPr lang="en-US" b="1" dirty="0" smtClean="0"/>
                <a:t>)</a:t>
              </a:r>
              <a:endParaRPr lang="en-US" b="1" dirty="0"/>
            </a:p>
          </p:txBody>
        </p:sp>
      </p:grpSp>
      <p:grpSp>
        <p:nvGrpSpPr>
          <p:cNvPr id="3" name="Group 2"/>
          <p:cNvGrpSpPr/>
          <p:nvPr/>
        </p:nvGrpSpPr>
        <p:grpSpPr>
          <a:xfrm>
            <a:off x="422865" y="3124200"/>
            <a:ext cx="3387135" cy="1625601"/>
            <a:chOff x="422865" y="3124200"/>
            <a:chExt cx="3387135" cy="1625601"/>
          </a:xfrm>
        </p:grpSpPr>
        <p:pic>
          <p:nvPicPr>
            <p:cNvPr id="24" name="Picture 23" descr="sim_final_LP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3124200"/>
              <a:ext cx="3200400" cy="1625601"/>
            </a:xfrm>
            <a:prstGeom prst="rect">
              <a:avLst/>
            </a:prstGeom>
          </p:spPr>
        </p:pic>
        <p:sp>
          <p:nvSpPr>
            <p:cNvPr id="28" name="TextBox 27"/>
            <p:cNvSpPr txBox="1"/>
            <p:nvPr/>
          </p:nvSpPr>
          <p:spPr>
            <a:xfrm>
              <a:off x="2057400" y="3276600"/>
              <a:ext cx="1454470" cy="369332"/>
            </a:xfrm>
            <a:prstGeom prst="rect">
              <a:avLst/>
            </a:prstGeom>
            <a:noFill/>
          </p:spPr>
          <p:txBody>
            <a:bodyPr wrap="none" rtlCol="0">
              <a:spAutoFit/>
            </a:bodyPr>
            <a:lstStyle/>
            <a:p>
              <a:r>
                <a:rPr lang="en-US" b="1" dirty="0" smtClean="0"/>
                <a:t>After lasing</a:t>
              </a:r>
              <a:endParaRPr lang="en-US" b="1" dirty="0"/>
            </a:p>
          </p:txBody>
        </p:sp>
        <p:sp>
          <p:nvSpPr>
            <p:cNvPr id="38" name="TextBox 37"/>
            <p:cNvSpPr txBox="1"/>
            <p:nvPr/>
          </p:nvSpPr>
          <p:spPr>
            <a:xfrm rot="16200000">
              <a:off x="-177412" y="3765975"/>
              <a:ext cx="1569886" cy="369332"/>
            </a:xfrm>
            <a:prstGeom prst="rect">
              <a:avLst/>
            </a:prstGeom>
            <a:noFill/>
          </p:spPr>
          <p:txBody>
            <a:bodyPr wrap="none" rtlCol="0">
              <a:spAutoFit/>
            </a:bodyPr>
            <a:lstStyle/>
            <a:p>
              <a:r>
                <a:rPr lang="en-US" b="1" dirty="0" smtClean="0"/>
                <a:t>e- energy (</a:t>
              </a:r>
              <a:r>
                <a:rPr lang="en-US" b="1" dirty="0" smtClean="0">
                  <a:latin typeface="Symbol" charset="2"/>
                  <a:cs typeface="Symbol" charset="2"/>
                </a:rPr>
                <a:t>g</a:t>
              </a:r>
              <a:r>
                <a:rPr lang="en-US" b="1" dirty="0" smtClean="0"/>
                <a:t>)</a:t>
              </a:r>
              <a:endParaRPr lang="en-US" b="1" dirty="0"/>
            </a:p>
          </p:txBody>
        </p:sp>
      </p:grpSp>
      <p:sp>
        <p:nvSpPr>
          <p:cNvPr id="23" name="Down Arrow 22"/>
          <p:cNvSpPr/>
          <p:nvPr/>
        </p:nvSpPr>
        <p:spPr>
          <a:xfrm>
            <a:off x="2057400" y="4772686"/>
            <a:ext cx="393571" cy="32338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z="1200" smtClean="0"/>
              <a:pPr/>
              <a:t>28</a:t>
            </a:fld>
            <a:endParaRPr lang="en-US" sz="1200" dirty="0"/>
          </a:p>
        </p:txBody>
      </p:sp>
      <p:sp>
        <p:nvSpPr>
          <p:cNvPr id="41" name="TextBox 40"/>
          <p:cNvSpPr txBox="1"/>
          <p:nvPr/>
        </p:nvSpPr>
        <p:spPr>
          <a:xfrm>
            <a:off x="15038" y="6519446"/>
            <a:ext cx="823162" cy="338554"/>
          </a:xfrm>
          <a:prstGeom prst="rect">
            <a:avLst/>
          </a:prstGeom>
          <a:noFill/>
        </p:spPr>
        <p:txBody>
          <a:bodyPr wrap="none" rtlCol="0">
            <a:spAutoFit/>
          </a:bodyPr>
          <a:lstStyle/>
          <a:p>
            <a:r>
              <a:rPr lang="en-US" sz="1600" b="1" dirty="0" smtClean="0"/>
              <a:t>X. </a:t>
            </a:r>
            <a:r>
              <a:rPr lang="en-US" sz="1600" b="1" dirty="0" err="1" smtClean="0"/>
              <a:t>Ren</a:t>
            </a:r>
            <a:endParaRPr lang="en-US" sz="1600" b="1" dirty="0"/>
          </a:p>
        </p:txBody>
      </p:sp>
      <p:sp>
        <p:nvSpPr>
          <p:cNvPr id="6" name="TextBox 5"/>
          <p:cNvSpPr txBox="1"/>
          <p:nvPr/>
        </p:nvSpPr>
        <p:spPr>
          <a:xfrm>
            <a:off x="4724400" y="1752600"/>
            <a:ext cx="3814416" cy="369332"/>
          </a:xfrm>
          <a:prstGeom prst="rect">
            <a:avLst/>
          </a:prstGeom>
          <a:noFill/>
        </p:spPr>
        <p:txBody>
          <a:bodyPr wrap="none" rtlCol="0">
            <a:spAutoFit/>
          </a:bodyPr>
          <a:lstStyle/>
          <a:p>
            <a:r>
              <a:rPr lang="en-US" b="1" dirty="0" smtClean="0"/>
              <a:t>Slippage dominates in saturation</a:t>
            </a:r>
            <a:endParaRPr lang="en-US" b="1" dirty="0"/>
          </a:p>
        </p:txBody>
      </p:sp>
      <p:sp>
        <p:nvSpPr>
          <p:cNvPr id="18" name="TextBox 17"/>
          <p:cNvSpPr txBox="1"/>
          <p:nvPr/>
        </p:nvSpPr>
        <p:spPr>
          <a:xfrm>
            <a:off x="2852825" y="1219200"/>
            <a:ext cx="2938375" cy="523220"/>
          </a:xfrm>
          <a:prstGeom prst="rect">
            <a:avLst/>
          </a:prstGeom>
          <a:noFill/>
        </p:spPr>
        <p:txBody>
          <a:bodyPr wrap="none" rtlCol="0">
            <a:spAutoFit/>
          </a:bodyPr>
          <a:lstStyle/>
          <a:p>
            <a:r>
              <a:rPr lang="en-US" sz="2800" b="1" dirty="0" smtClean="0">
                <a:solidFill>
                  <a:srgbClr val="000000"/>
                </a:solidFill>
              </a:rPr>
              <a:t>XTCAV Analysis</a:t>
            </a:r>
          </a:p>
        </p:txBody>
      </p:sp>
      <p:sp>
        <p:nvSpPr>
          <p:cNvPr id="33" name="TextBox 32"/>
          <p:cNvSpPr txBox="1"/>
          <p:nvPr/>
        </p:nvSpPr>
        <p:spPr>
          <a:xfrm>
            <a:off x="5029201" y="4640874"/>
            <a:ext cx="1295399" cy="584776"/>
          </a:xfrm>
          <a:prstGeom prst="rect">
            <a:avLst/>
          </a:prstGeom>
          <a:noFill/>
        </p:spPr>
        <p:txBody>
          <a:bodyPr wrap="square" rtlCol="0">
            <a:spAutoFit/>
          </a:bodyPr>
          <a:lstStyle/>
          <a:p>
            <a:r>
              <a:rPr lang="en-US" sz="1600" b="1" dirty="0" smtClean="0"/>
              <a:t>Ground truth</a:t>
            </a:r>
            <a:endParaRPr lang="en-US" sz="1600" b="1" dirty="0"/>
          </a:p>
        </p:txBody>
      </p:sp>
      <p:sp>
        <p:nvSpPr>
          <p:cNvPr id="34" name="TextBox 33"/>
          <p:cNvSpPr txBox="1"/>
          <p:nvPr/>
        </p:nvSpPr>
        <p:spPr>
          <a:xfrm>
            <a:off x="5791200" y="5754469"/>
            <a:ext cx="1295400" cy="646331"/>
          </a:xfrm>
          <a:prstGeom prst="rect">
            <a:avLst/>
          </a:prstGeom>
          <a:noFill/>
        </p:spPr>
        <p:txBody>
          <a:bodyPr wrap="square" rtlCol="0">
            <a:spAutoFit/>
          </a:bodyPr>
          <a:lstStyle/>
          <a:p>
            <a:r>
              <a:rPr lang="en-US" b="1" dirty="0" smtClean="0">
                <a:solidFill>
                  <a:srgbClr val="0000FF"/>
                </a:solidFill>
              </a:rPr>
              <a:t>Old algorithm</a:t>
            </a:r>
            <a:endParaRPr lang="en-US" b="1" dirty="0">
              <a:solidFill>
                <a:srgbClr val="0000FF"/>
              </a:solidFill>
            </a:endParaRPr>
          </a:p>
        </p:txBody>
      </p:sp>
      <p:sp>
        <p:nvSpPr>
          <p:cNvPr id="35" name="TextBox 34"/>
          <p:cNvSpPr txBox="1"/>
          <p:nvPr/>
        </p:nvSpPr>
        <p:spPr>
          <a:xfrm>
            <a:off x="7004078" y="4696425"/>
            <a:ext cx="1257676" cy="369332"/>
          </a:xfrm>
          <a:prstGeom prst="rect">
            <a:avLst/>
          </a:prstGeom>
          <a:solidFill>
            <a:srgbClr val="FFFFFF"/>
          </a:solidFill>
        </p:spPr>
        <p:txBody>
          <a:bodyPr wrap="none" rtlCol="0">
            <a:spAutoFit/>
          </a:bodyPr>
          <a:lstStyle/>
          <a:p>
            <a:r>
              <a:rPr lang="en-US" b="1" dirty="0" smtClean="0">
                <a:solidFill>
                  <a:srgbClr val="FF0000"/>
                </a:solidFill>
              </a:rPr>
              <a:t>ML model</a:t>
            </a:r>
            <a:endParaRPr lang="en-US" b="1" dirty="0">
              <a:solidFill>
                <a:srgbClr val="FF0000"/>
              </a:solidFill>
            </a:endParaRPr>
          </a:p>
        </p:txBody>
      </p:sp>
    </p:spTree>
    <p:extLst>
      <p:ext uri="{BB962C8B-B14F-4D97-AF65-F5344CB8AC3E}">
        <p14:creationId xmlns:p14="http://schemas.microsoft.com/office/powerpoint/2010/main" val="10528913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284032" y="1219200"/>
            <a:ext cx="4474252" cy="523220"/>
          </a:xfrm>
          <a:prstGeom prst="rect">
            <a:avLst/>
          </a:prstGeom>
          <a:noFill/>
        </p:spPr>
        <p:txBody>
          <a:bodyPr wrap="none" rtlCol="0">
            <a:spAutoFit/>
          </a:bodyPr>
          <a:lstStyle/>
          <a:p>
            <a:r>
              <a:rPr lang="en-US" sz="2800" b="1" dirty="0" smtClean="0">
                <a:solidFill>
                  <a:srgbClr val="000000"/>
                </a:solidFill>
              </a:rPr>
              <a:t>Full beam reconstruction</a:t>
            </a:r>
          </a:p>
        </p:txBody>
      </p:sp>
      <p:sp>
        <p:nvSpPr>
          <p:cNvPr id="20"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29</a:t>
            </a:fld>
            <a:endParaRPr lang="en-US" sz="1200" dirty="0"/>
          </a:p>
        </p:txBody>
      </p:sp>
      <p:sp>
        <p:nvSpPr>
          <p:cNvPr id="7" name="TextBox 6"/>
          <p:cNvSpPr txBox="1"/>
          <p:nvPr/>
        </p:nvSpPr>
        <p:spPr>
          <a:xfrm>
            <a:off x="764008" y="1752600"/>
            <a:ext cx="7084592" cy="400110"/>
          </a:xfrm>
          <a:prstGeom prst="rect">
            <a:avLst/>
          </a:prstGeom>
          <a:noFill/>
        </p:spPr>
        <p:txBody>
          <a:bodyPr wrap="none" rtlCol="0">
            <a:spAutoFit/>
          </a:bodyPr>
          <a:lstStyle/>
          <a:p>
            <a:r>
              <a:rPr lang="en-US" sz="2000" dirty="0" smtClean="0"/>
              <a:t>Measure amplitude of power/spectrum: can I recover phase?</a:t>
            </a:r>
            <a:endParaRPr lang="en-US" sz="2000" dirty="0"/>
          </a:p>
        </p:txBody>
      </p:sp>
      <p:grpSp>
        <p:nvGrpSpPr>
          <p:cNvPr id="38" name="Group 37"/>
          <p:cNvGrpSpPr/>
          <p:nvPr/>
        </p:nvGrpSpPr>
        <p:grpSpPr>
          <a:xfrm>
            <a:off x="381000" y="2209800"/>
            <a:ext cx="4387446" cy="2082463"/>
            <a:chOff x="381000" y="2209800"/>
            <a:chExt cx="4387446" cy="2082463"/>
          </a:xfrm>
        </p:grpSpPr>
        <p:sp>
          <p:nvSpPr>
            <p:cNvPr id="5" name="TextBox 4"/>
            <p:cNvSpPr txBox="1"/>
            <p:nvPr/>
          </p:nvSpPr>
          <p:spPr>
            <a:xfrm>
              <a:off x="381000" y="2209800"/>
              <a:ext cx="1828800" cy="707886"/>
            </a:xfrm>
            <a:prstGeom prst="rect">
              <a:avLst/>
            </a:prstGeom>
            <a:noFill/>
            <a:ln w="28575" cmpd="sng">
              <a:solidFill>
                <a:srgbClr val="000000"/>
              </a:solidFill>
            </a:ln>
          </p:spPr>
          <p:txBody>
            <a:bodyPr wrap="square" rtlCol="0">
              <a:spAutoFit/>
            </a:bodyPr>
            <a:lstStyle/>
            <a:p>
              <a:pPr algn="ctr"/>
              <a:r>
                <a:rPr lang="en-US" sz="2000" b="1" dirty="0" smtClean="0"/>
                <a:t>Measure Power</a:t>
              </a:r>
              <a:endParaRPr lang="en-US" sz="2000" b="1" dirty="0"/>
            </a:p>
          </p:txBody>
        </p:sp>
        <p:sp>
          <p:nvSpPr>
            <p:cNvPr id="19" name="TextBox 18"/>
            <p:cNvSpPr txBox="1"/>
            <p:nvPr/>
          </p:nvSpPr>
          <p:spPr>
            <a:xfrm>
              <a:off x="457201" y="3276600"/>
              <a:ext cx="1752600" cy="1015663"/>
            </a:xfrm>
            <a:prstGeom prst="rect">
              <a:avLst/>
            </a:prstGeom>
            <a:noFill/>
            <a:ln w="28575" cmpd="sng">
              <a:solidFill>
                <a:srgbClr val="000000"/>
              </a:solidFill>
            </a:ln>
          </p:spPr>
          <p:txBody>
            <a:bodyPr wrap="square" rtlCol="0">
              <a:spAutoFit/>
            </a:bodyPr>
            <a:lstStyle/>
            <a:p>
              <a:pPr algn="ctr"/>
              <a:r>
                <a:rPr lang="en-US" sz="2000" b="1" dirty="0" smtClean="0"/>
                <a:t>Measure Spectral power</a:t>
              </a:r>
              <a:endParaRPr lang="en-US" sz="2000" b="1" dirty="0"/>
            </a:p>
          </p:txBody>
        </p:sp>
        <p:cxnSp>
          <p:nvCxnSpPr>
            <p:cNvPr id="6" name="Straight Arrow Connector 5"/>
            <p:cNvCxnSpPr>
              <a:stCxn id="5" idx="3"/>
            </p:cNvCxnSpPr>
            <p:nvPr/>
          </p:nvCxnSpPr>
          <p:spPr>
            <a:xfrm>
              <a:off x="2209800" y="2563743"/>
              <a:ext cx="1371600" cy="408057"/>
            </a:xfrm>
            <a:prstGeom prst="straightConnector1">
              <a:avLst/>
            </a:prstGeom>
            <a:ln w="762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572636" y="2624664"/>
              <a:ext cx="1195810" cy="1015663"/>
            </a:xfrm>
            <a:prstGeom prst="rect">
              <a:avLst/>
            </a:prstGeom>
            <a:noFill/>
            <a:ln w="28575" cmpd="sng">
              <a:solidFill>
                <a:srgbClr val="000000"/>
              </a:solidFill>
            </a:ln>
          </p:spPr>
          <p:txBody>
            <a:bodyPr wrap="none" rtlCol="0">
              <a:spAutoFit/>
            </a:bodyPr>
            <a:lstStyle/>
            <a:p>
              <a:pPr algn="ctr"/>
              <a:r>
                <a:rPr lang="en-US" sz="2000" b="1" dirty="0" smtClean="0"/>
                <a:t>Guess </a:t>
              </a:r>
            </a:p>
            <a:p>
              <a:pPr algn="ctr"/>
              <a:r>
                <a:rPr lang="en-US" sz="2000" b="1" dirty="0" smtClean="0"/>
                <a:t>Field</a:t>
              </a:r>
            </a:p>
            <a:p>
              <a:pPr algn="ctr"/>
              <a:r>
                <a:rPr lang="en-US" sz="2000" b="1" dirty="0" smtClean="0"/>
                <a:t>F(t),F(w)</a:t>
              </a:r>
              <a:endParaRPr lang="en-US" sz="2000" b="1" dirty="0"/>
            </a:p>
          </p:txBody>
        </p:sp>
        <p:cxnSp>
          <p:nvCxnSpPr>
            <p:cNvPr id="28" name="Straight Arrow Connector 27"/>
            <p:cNvCxnSpPr>
              <a:endCxn id="19" idx="3"/>
            </p:cNvCxnSpPr>
            <p:nvPr/>
          </p:nvCxnSpPr>
          <p:spPr>
            <a:xfrm flipH="1">
              <a:off x="2209801" y="3200400"/>
              <a:ext cx="1371599" cy="584032"/>
            </a:xfrm>
            <a:prstGeom prst="straightConnector1">
              <a:avLst/>
            </a:prstGeom>
            <a:ln w="76200" cmpd="sng">
              <a:solidFill>
                <a:srgbClr val="000000"/>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50" name="Group 49"/>
          <p:cNvGrpSpPr/>
          <p:nvPr/>
        </p:nvGrpSpPr>
        <p:grpSpPr>
          <a:xfrm>
            <a:off x="228600" y="4267200"/>
            <a:ext cx="7596610" cy="2590800"/>
            <a:chOff x="228600" y="4267200"/>
            <a:chExt cx="7596610" cy="2590800"/>
          </a:xfrm>
        </p:grpSpPr>
        <p:sp>
          <p:nvSpPr>
            <p:cNvPr id="39" name="TextBox 38"/>
            <p:cNvSpPr txBox="1"/>
            <p:nvPr/>
          </p:nvSpPr>
          <p:spPr>
            <a:xfrm>
              <a:off x="228600" y="4854714"/>
              <a:ext cx="1828800" cy="707886"/>
            </a:xfrm>
            <a:prstGeom prst="rect">
              <a:avLst/>
            </a:prstGeom>
            <a:noFill/>
            <a:ln w="28575" cmpd="sng">
              <a:solidFill>
                <a:srgbClr val="000000"/>
              </a:solidFill>
            </a:ln>
          </p:spPr>
          <p:txBody>
            <a:bodyPr wrap="square" rtlCol="0">
              <a:spAutoFit/>
            </a:bodyPr>
            <a:lstStyle/>
            <a:p>
              <a:pPr algn="ctr"/>
              <a:r>
                <a:rPr lang="en-US" sz="2000" b="1" dirty="0" smtClean="0"/>
                <a:t>Measure Power</a:t>
              </a:r>
              <a:endParaRPr lang="en-US" sz="2000" b="1" dirty="0"/>
            </a:p>
          </p:txBody>
        </p:sp>
        <p:sp>
          <p:nvSpPr>
            <p:cNvPr id="40" name="TextBox 39"/>
            <p:cNvSpPr txBox="1"/>
            <p:nvPr/>
          </p:nvSpPr>
          <p:spPr>
            <a:xfrm>
              <a:off x="304801" y="5766137"/>
              <a:ext cx="1752600" cy="1015663"/>
            </a:xfrm>
            <a:prstGeom prst="rect">
              <a:avLst/>
            </a:prstGeom>
            <a:noFill/>
            <a:ln w="28575" cmpd="sng">
              <a:solidFill>
                <a:srgbClr val="000000"/>
              </a:solidFill>
            </a:ln>
          </p:spPr>
          <p:txBody>
            <a:bodyPr wrap="square" rtlCol="0">
              <a:spAutoFit/>
            </a:bodyPr>
            <a:lstStyle/>
            <a:p>
              <a:pPr algn="ctr"/>
              <a:r>
                <a:rPr lang="en-US" sz="2000" b="1" dirty="0" smtClean="0"/>
                <a:t>Measure Spectral power</a:t>
              </a:r>
              <a:endParaRPr lang="en-US" sz="2000" b="1" dirty="0"/>
            </a:p>
          </p:txBody>
        </p:sp>
        <p:grpSp>
          <p:nvGrpSpPr>
            <p:cNvPr id="41" name="Group 40"/>
            <p:cNvGrpSpPr/>
            <p:nvPr/>
          </p:nvGrpSpPr>
          <p:grpSpPr>
            <a:xfrm>
              <a:off x="2286000" y="4267200"/>
              <a:ext cx="4304546" cy="2590800"/>
              <a:chOff x="152400" y="2895600"/>
              <a:chExt cx="4837946" cy="2922032"/>
            </a:xfrm>
          </p:grpSpPr>
          <p:pic>
            <p:nvPicPr>
              <p:cNvPr id="42" name="Picture 41"/>
              <p:cNvPicPr>
                <a:picLocks noChangeAspect="1"/>
              </p:cNvPicPr>
              <p:nvPr/>
            </p:nvPicPr>
            <p:blipFill>
              <a:blip r:embed="rId2"/>
              <a:stretch>
                <a:fillRect/>
              </a:stretch>
            </p:blipFill>
            <p:spPr>
              <a:xfrm>
                <a:off x="152400" y="3036332"/>
                <a:ext cx="4837946" cy="2781300"/>
              </a:xfrm>
              <a:prstGeom prst="rect">
                <a:avLst/>
              </a:prstGeom>
            </p:spPr>
          </p:pic>
          <p:sp>
            <p:nvSpPr>
              <p:cNvPr id="43" name="TextBox 42"/>
              <p:cNvSpPr txBox="1"/>
              <p:nvPr/>
            </p:nvSpPr>
            <p:spPr>
              <a:xfrm>
                <a:off x="990600" y="2895600"/>
                <a:ext cx="2895600" cy="369332"/>
              </a:xfrm>
              <a:prstGeom prst="rect">
                <a:avLst/>
              </a:prstGeom>
              <a:solidFill>
                <a:schemeClr val="bg1"/>
              </a:solidFill>
            </p:spPr>
            <p:txBody>
              <a:bodyPr wrap="square" rtlCol="0">
                <a:spAutoFit/>
              </a:bodyPr>
              <a:lstStyle/>
              <a:p>
                <a:pPr algn="ctr"/>
                <a:r>
                  <a:rPr lang="en-US" dirty="0" smtClean="0"/>
                  <a:t>Hidden layers</a:t>
                </a:r>
                <a:endParaRPr lang="en-US" dirty="0"/>
              </a:p>
            </p:txBody>
          </p:sp>
          <p:sp>
            <p:nvSpPr>
              <p:cNvPr id="44" name="TextBox 43"/>
              <p:cNvSpPr txBox="1"/>
              <p:nvPr/>
            </p:nvSpPr>
            <p:spPr>
              <a:xfrm>
                <a:off x="4075386" y="3537582"/>
                <a:ext cx="877614" cy="369332"/>
              </a:xfrm>
              <a:prstGeom prst="rect">
                <a:avLst/>
              </a:prstGeom>
              <a:solidFill>
                <a:schemeClr val="bg1"/>
              </a:solidFill>
            </p:spPr>
            <p:txBody>
              <a:bodyPr wrap="none" rtlCol="0">
                <a:spAutoFit/>
              </a:bodyPr>
              <a:lstStyle/>
              <a:p>
                <a:r>
                  <a:rPr lang="en-US" dirty="0" smtClean="0"/>
                  <a:t>Output</a:t>
                </a:r>
                <a:endParaRPr lang="en-US" dirty="0"/>
              </a:p>
            </p:txBody>
          </p:sp>
          <p:sp>
            <p:nvSpPr>
              <p:cNvPr id="45" name="TextBox 44"/>
              <p:cNvSpPr txBox="1"/>
              <p:nvPr/>
            </p:nvSpPr>
            <p:spPr>
              <a:xfrm>
                <a:off x="152400" y="3048000"/>
                <a:ext cx="698065" cy="369332"/>
              </a:xfrm>
              <a:prstGeom prst="rect">
                <a:avLst/>
              </a:prstGeom>
              <a:solidFill>
                <a:schemeClr val="bg1"/>
              </a:solidFill>
            </p:spPr>
            <p:txBody>
              <a:bodyPr wrap="none" rtlCol="0">
                <a:spAutoFit/>
              </a:bodyPr>
              <a:lstStyle/>
              <a:p>
                <a:r>
                  <a:rPr lang="en-US" dirty="0" smtClean="0"/>
                  <a:t>Input</a:t>
                </a:r>
                <a:endParaRPr lang="en-US" dirty="0"/>
              </a:p>
            </p:txBody>
          </p:sp>
        </p:grpSp>
        <p:sp>
          <p:nvSpPr>
            <p:cNvPr id="46" name="TextBox 45"/>
            <p:cNvSpPr txBox="1"/>
            <p:nvPr/>
          </p:nvSpPr>
          <p:spPr>
            <a:xfrm>
              <a:off x="6629400" y="5248812"/>
              <a:ext cx="1195810" cy="1015663"/>
            </a:xfrm>
            <a:prstGeom prst="rect">
              <a:avLst/>
            </a:prstGeom>
            <a:noFill/>
            <a:ln w="28575" cmpd="sng">
              <a:solidFill>
                <a:srgbClr val="000000"/>
              </a:solidFill>
            </a:ln>
          </p:spPr>
          <p:txBody>
            <a:bodyPr wrap="none" rtlCol="0">
              <a:spAutoFit/>
            </a:bodyPr>
            <a:lstStyle/>
            <a:p>
              <a:pPr algn="ctr"/>
              <a:r>
                <a:rPr lang="en-US" sz="2000" b="1" dirty="0" smtClean="0"/>
                <a:t>Guess </a:t>
              </a:r>
            </a:p>
            <a:p>
              <a:pPr algn="ctr"/>
              <a:r>
                <a:rPr lang="en-US" sz="2000" b="1" dirty="0" smtClean="0"/>
                <a:t>Field</a:t>
              </a:r>
            </a:p>
            <a:p>
              <a:pPr algn="ctr"/>
              <a:r>
                <a:rPr lang="en-US" sz="2000" b="1" dirty="0" smtClean="0"/>
                <a:t>F(t),F(w)</a:t>
              </a:r>
              <a:endParaRPr lang="en-US" sz="2000" b="1" dirty="0"/>
            </a:p>
          </p:txBody>
        </p:sp>
        <p:sp>
          <p:nvSpPr>
            <p:cNvPr id="37" name="Right Arrow 36"/>
            <p:cNvSpPr/>
            <p:nvPr/>
          </p:nvSpPr>
          <p:spPr>
            <a:xfrm>
              <a:off x="2209800" y="5029200"/>
              <a:ext cx="228600" cy="484632"/>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2209800" y="5916168"/>
              <a:ext cx="228600" cy="484632"/>
            </a:xfrm>
            <a:prstGeom prst="rightArrow">
              <a:avLst/>
            </a:prstGeom>
            <a:solidFill>
              <a:schemeClr val="bg1">
                <a:lumMod val="6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5334000" y="2209800"/>
            <a:ext cx="3696066" cy="2057400"/>
            <a:chOff x="5334000" y="2209800"/>
            <a:chExt cx="3696066" cy="2057400"/>
          </a:xfrm>
        </p:grpSpPr>
        <p:pic>
          <p:nvPicPr>
            <p:cNvPr id="31" name="Picture 30" descr="Screen Shot 2018-11-14 at 11.53.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772" y="2209800"/>
              <a:ext cx="1606533" cy="685800"/>
            </a:xfrm>
            <a:prstGeom prst="rect">
              <a:avLst/>
            </a:prstGeom>
          </p:spPr>
        </p:pic>
        <p:pic>
          <p:nvPicPr>
            <p:cNvPr id="36" name="Picture 35" descr="Screen Shot 2018-11-14 at 11.53.0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0772" y="3581400"/>
              <a:ext cx="1606533" cy="685800"/>
            </a:xfrm>
            <a:prstGeom prst="rect">
              <a:avLst/>
            </a:prstGeom>
          </p:spPr>
        </p:pic>
        <p:sp>
          <p:nvSpPr>
            <p:cNvPr id="32" name="TextBox 31"/>
            <p:cNvSpPr txBox="1"/>
            <p:nvPr/>
          </p:nvSpPr>
          <p:spPr>
            <a:xfrm rot="5400000">
              <a:off x="5743932" y="2894546"/>
              <a:ext cx="526913" cy="584776"/>
            </a:xfrm>
            <a:prstGeom prst="rect">
              <a:avLst/>
            </a:prstGeom>
            <a:noFill/>
          </p:spPr>
          <p:txBody>
            <a:bodyPr wrap="none" rtlCol="0">
              <a:spAutoFit/>
            </a:bodyPr>
            <a:lstStyle/>
            <a:p>
              <a:r>
                <a:rPr lang="mr-IN" sz="3200" dirty="0" smtClean="0"/>
                <a:t>…</a:t>
              </a:r>
              <a:endParaRPr lang="en-US" sz="3200" dirty="0"/>
            </a:p>
          </p:txBody>
        </p:sp>
        <p:sp>
          <p:nvSpPr>
            <p:cNvPr id="33" name="TextBox 32"/>
            <p:cNvSpPr txBox="1"/>
            <p:nvPr/>
          </p:nvSpPr>
          <p:spPr>
            <a:xfrm>
              <a:off x="7315200" y="2971800"/>
              <a:ext cx="1714866" cy="400110"/>
            </a:xfrm>
            <a:prstGeom prst="rect">
              <a:avLst/>
            </a:prstGeom>
            <a:noFill/>
          </p:spPr>
          <p:txBody>
            <a:bodyPr wrap="none" rtlCol="0">
              <a:spAutoFit/>
            </a:bodyPr>
            <a:lstStyle/>
            <a:p>
              <a:r>
                <a:rPr lang="en-US" sz="2000" dirty="0" smtClean="0"/>
                <a:t>10</a:t>
              </a:r>
              <a:r>
                <a:rPr lang="en-US" sz="2000" baseline="30000" dirty="0" smtClean="0"/>
                <a:t>6</a:t>
              </a:r>
              <a:r>
                <a:rPr lang="en-US" sz="2000" dirty="0" smtClean="0"/>
                <a:t>-10</a:t>
              </a:r>
              <a:r>
                <a:rPr lang="en-US" sz="2000" baseline="30000" dirty="0"/>
                <a:t>9</a:t>
              </a:r>
              <a:r>
                <a:rPr lang="en-US" sz="2000" dirty="0" smtClean="0"/>
                <a:t> times</a:t>
              </a:r>
              <a:endParaRPr lang="en-US" sz="2000" dirty="0"/>
            </a:p>
          </p:txBody>
        </p:sp>
        <p:sp>
          <p:nvSpPr>
            <p:cNvPr id="51" name="TextBox 50"/>
            <p:cNvSpPr txBox="1"/>
            <p:nvPr/>
          </p:nvSpPr>
          <p:spPr>
            <a:xfrm>
              <a:off x="5334000" y="2362200"/>
              <a:ext cx="1082974" cy="369332"/>
            </a:xfrm>
            <a:prstGeom prst="rect">
              <a:avLst/>
            </a:prstGeom>
            <a:noFill/>
          </p:spPr>
          <p:txBody>
            <a:bodyPr wrap="none" rtlCol="0">
              <a:spAutoFit/>
            </a:bodyPr>
            <a:lstStyle/>
            <a:p>
              <a:r>
                <a:rPr lang="en-US" dirty="0" smtClean="0"/>
                <a:t>Pulse #1</a:t>
              </a:r>
              <a:endParaRPr lang="en-US" dirty="0"/>
            </a:p>
          </p:txBody>
        </p:sp>
        <p:sp>
          <p:nvSpPr>
            <p:cNvPr id="52" name="TextBox 51"/>
            <p:cNvSpPr txBox="1"/>
            <p:nvPr/>
          </p:nvSpPr>
          <p:spPr>
            <a:xfrm>
              <a:off x="5334000" y="3669268"/>
              <a:ext cx="1082974" cy="369332"/>
            </a:xfrm>
            <a:prstGeom prst="rect">
              <a:avLst/>
            </a:prstGeom>
            <a:noFill/>
          </p:spPr>
          <p:txBody>
            <a:bodyPr wrap="none" rtlCol="0">
              <a:spAutoFit/>
            </a:bodyPr>
            <a:lstStyle/>
            <a:p>
              <a:r>
                <a:rPr lang="en-US" dirty="0" smtClean="0"/>
                <a:t>Pulse #n</a:t>
              </a:r>
              <a:endParaRPr lang="en-US" dirty="0"/>
            </a:p>
          </p:txBody>
        </p:sp>
      </p:grpSp>
      <p:sp>
        <p:nvSpPr>
          <p:cNvPr id="54" name="TextBox 53"/>
          <p:cNvSpPr txBox="1"/>
          <p:nvPr/>
        </p:nvSpPr>
        <p:spPr>
          <a:xfrm>
            <a:off x="5715000" y="6400800"/>
            <a:ext cx="1942058" cy="369332"/>
          </a:xfrm>
          <a:prstGeom prst="rect">
            <a:avLst/>
          </a:prstGeom>
          <a:noFill/>
        </p:spPr>
        <p:txBody>
          <a:bodyPr wrap="none" rtlCol="0">
            <a:spAutoFit/>
          </a:bodyPr>
          <a:lstStyle/>
          <a:p>
            <a:r>
              <a:rPr lang="en-US" dirty="0" smtClean="0">
                <a:solidFill>
                  <a:srgbClr val="FF0000"/>
                </a:solidFill>
              </a:rPr>
              <a:t>Only solve </a:t>
            </a:r>
            <a:r>
              <a:rPr lang="en-US" b="1" dirty="0" smtClean="0">
                <a:solidFill>
                  <a:srgbClr val="FF0000"/>
                </a:solidFill>
              </a:rPr>
              <a:t>once!</a:t>
            </a:r>
            <a:endParaRPr lang="en-US" b="1" dirty="0">
              <a:solidFill>
                <a:srgbClr val="FF0000"/>
              </a:solidFill>
            </a:endParaRPr>
          </a:p>
        </p:txBody>
      </p:sp>
      <p:sp>
        <p:nvSpPr>
          <p:cNvPr id="34" name="Title 1"/>
          <p:cNvSpPr>
            <a:spLocks noGrp="1"/>
          </p:cNvSpPr>
          <p:nvPr>
            <p:ph type="title"/>
          </p:nvPr>
        </p:nvSpPr>
        <p:spPr>
          <a:xfrm>
            <a:off x="451822" y="129092"/>
            <a:ext cx="8103570" cy="753033"/>
          </a:xfrm>
        </p:spPr>
        <p:txBody>
          <a:bodyPr/>
          <a:lstStyle/>
          <a:p>
            <a:r>
              <a:rPr lang="en-US" dirty="0" smtClean="0"/>
              <a:t>Data Analysis: Pulse reconstruction</a:t>
            </a:r>
            <a:endParaRPr lang="en-US" dirty="0"/>
          </a:p>
        </p:txBody>
      </p:sp>
    </p:spTree>
    <p:extLst>
      <p:ext uri="{BB962C8B-B14F-4D97-AF65-F5344CB8AC3E}">
        <p14:creationId xmlns:p14="http://schemas.microsoft.com/office/powerpoint/2010/main" val="2882691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Outline</a:t>
            </a:r>
          </a:p>
        </p:txBody>
      </p:sp>
      <p:sp>
        <p:nvSpPr>
          <p:cNvPr id="3" name="TextBox 2"/>
          <p:cNvSpPr txBox="1"/>
          <p:nvPr/>
        </p:nvSpPr>
        <p:spPr>
          <a:xfrm>
            <a:off x="609600" y="1788855"/>
            <a:ext cx="8153400" cy="2554545"/>
          </a:xfrm>
          <a:prstGeom prst="rect">
            <a:avLst/>
          </a:prstGeom>
          <a:noFill/>
        </p:spPr>
        <p:txBody>
          <a:bodyPr wrap="square" rtlCol="0">
            <a:spAutoFit/>
          </a:bodyPr>
          <a:lstStyle/>
          <a:p>
            <a:pPr marL="742950" indent="-742950">
              <a:buFont typeface="+mj-lt"/>
              <a:buAutoNum type="arabicPeriod"/>
            </a:pPr>
            <a:r>
              <a:rPr lang="en-US" sz="3200" b="1" dirty="0" smtClean="0"/>
              <a:t>Online optimization of accelerators</a:t>
            </a:r>
          </a:p>
          <a:p>
            <a:pPr marL="742950" indent="-742950">
              <a:buFont typeface="+mj-lt"/>
              <a:buAutoNum type="arabicPeriod"/>
            </a:pPr>
            <a:endParaRPr lang="en-US" sz="3200" b="1" dirty="0">
              <a:solidFill>
                <a:schemeClr val="tx1">
                  <a:lumMod val="50000"/>
                  <a:lumOff val="50000"/>
                </a:schemeClr>
              </a:solidFill>
            </a:endParaRPr>
          </a:p>
          <a:p>
            <a:pPr marL="742950" indent="-742950">
              <a:buFont typeface="+mj-lt"/>
              <a:buAutoNum type="arabicPeriod"/>
            </a:pPr>
            <a:r>
              <a:rPr lang="en-US" sz="3200" b="1" dirty="0" smtClean="0">
                <a:solidFill>
                  <a:schemeClr val="tx1">
                    <a:lumMod val="50000"/>
                    <a:lumOff val="50000"/>
                  </a:schemeClr>
                </a:solidFill>
              </a:rPr>
              <a:t>Surrogate modeling</a:t>
            </a:r>
          </a:p>
          <a:p>
            <a:pPr marL="742950" indent="-742950">
              <a:buFont typeface="+mj-lt"/>
              <a:buAutoNum type="arabicPeriod"/>
            </a:pPr>
            <a:endParaRPr lang="en-US" sz="3200" b="1" dirty="0">
              <a:solidFill>
                <a:schemeClr val="tx1">
                  <a:lumMod val="50000"/>
                  <a:lumOff val="50000"/>
                </a:schemeClr>
              </a:solidFill>
            </a:endParaRPr>
          </a:p>
          <a:p>
            <a:pPr marL="742950" indent="-742950">
              <a:buFont typeface="+mj-lt"/>
              <a:buAutoNum type="arabicPeriod"/>
            </a:pPr>
            <a:r>
              <a:rPr lang="en-US" sz="3200" b="1" dirty="0" smtClean="0">
                <a:solidFill>
                  <a:schemeClr val="tx1">
                    <a:lumMod val="50000"/>
                    <a:lumOff val="50000"/>
                  </a:schemeClr>
                </a:solidFill>
              </a:rPr>
              <a:t>Data analysis: </a:t>
            </a:r>
            <a:r>
              <a:rPr lang="en-US" sz="3200" b="1" dirty="0">
                <a:solidFill>
                  <a:schemeClr val="tx1">
                    <a:lumMod val="50000"/>
                    <a:lumOff val="50000"/>
                  </a:schemeClr>
                </a:solidFill>
              </a:rPr>
              <a:t>g</a:t>
            </a:r>
            <a:r>
              <a:rPr lang="en-US" sz="3200" b="1" dirty="0" smtClean="0">
                <a:solidFill>
                  <a:schemeClr val="tx1">
                    <a:lumMod val="50000"/>
                    <a:lumOff val="50000"/>
                  </a:schemeClr>
                </a:solidFill>
              </a:rPr>
              <a:t>host imaging</a:t>
            </a:r>
            <a:endParaRPr lang="en-US" sz="3200" b="1" dirty="0">
              <a:solidFill>
                <a:schemeClr val="tx1">
                  <a:lumMod val="50000"/>
                  <a:lumOff val="50000"/>
                </a:schemeClr>
              </a:solidFill>
            </a:endParaRPr>
          </a:p>
        </p:txBody>
      </p:sp>
    </p:spTree>
    <p:extLst>
      <p:ext uri="{BB962C8B-B14F-4D97-AF65-F5344CB8AC3E}">
        <p14:creationId xmlns:p14="http://schemas.microsoft.com/office/powerpoint/2010/main" val="9930568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9-05-28 at 9.53.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2438400"/>
            <a:ext cx="2667000" cy="1752600"/>
          </a:xfrm>
          <a:prstGeom prst="rect">
            <a:avLst/>
          </a:prstGeom>
        </p:spPr>
      </p:pic>
      <p:pic>
        <p:nvPicPr>
          <p:cNvPr id="6" name="Picture 5" descr="Screen Shot 2019-05-28 at 9.53.1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0"/>
            <a:ext cx="6324600" cy="1965223"/>
          </a:xfrm>
          <a:prstGeom prst="rect">
            <a:avLst/>
          </a:prstGeom>
        </p:spPr>
      </p:pic>
      <p:sp>
        <p:nvSpPr>
          <p:cNvPr id="25" name="TextBox 24"/>
          <p:cNvSpPr txBox="1"/>
          <p:nvPr/>
        </p:nvSpPr>
        <p:spPr>
          <a:xfrm>
            <a:off x="7853563" y="6248400"/>
            <a:ext cx="1290437" cy="338554"/>
          </a:xfrm>
          <a:prstGeom prst="rect">
            <a:avLst/>
          </a:prstGeom>
          <a:noFill/>
        </p:spPr>
        <p:txBody>
          <a:bodyPr wrap="none" rtlCol="0">
            <a:spAutoFit/>
          </a:bodyPr>
          <a:lstStyle/>
          <a:p>
            <a:r>
              <a:rPr lang="en-US" sz="1600" b="1" dirty="0" smtClean="0"/>
              <a:t>Xiao Zhang</a:t>
            </a:r>
            <a:endParaRPr lang="en-US" sz="1600" b="1" dirty="0"/>
          </a:p>
        </p:txBody>
      </p:sp>
      <p:sp>
        <p:nvSpPr>
          <p:cNvPr id="18" name="TextBox 17"/>
          <p:cNvSpPr txBox="1"/>
          <p:nvPr/>
        </p:nvSpPr>
        <p:spPr>
          <a:xfrm>
            <a:off x="2284032" y="1219200"/>
            <a:ext cx="4474252" cy="523220"/>
          </a:xfrm>
          <a:prstGeom prst="rect">
            <a:avLst/>
          </a:prstGeom>
          <a:noFill/>
        </p:spPr>
        <p:txBody>
          <a:bodyPr wrap="none" rtlCol="0">
            <a:spAutoFit/>
          </a:bodyPr>
          <a:lstStyle/>
          <a:p>
            <a:r>
              <a:rPr lang="en-US" sz="2800" b="1" dirty="0" smtClean="0">
                <a:solidFill>
                  <a:srgbClr val="000000"/>
                </a:solidFill>
              </a:rPr>
              <a:t>Full beam reconstruction</a:t>
            </a:r>
          </a:p>
        </p:txBody>
      </p:sp>
      <p:sp>
        <p:nvSpPr>
          <p:cNvPr id="20"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30</a:t>
            </a:fld>
            <a:endParaRPr lang="en-US" sz="1200" dirty="0"/>
          </a:p>
        </p:txBody>
      </p:sp>
      <p:sp>
        <p:nvSpPr>
          <p:cNvPr id="7" name="TextBox 6"/>
          <p:cNvSpPr txBox="1"/>
          <p:nvPr/>
        </p:nvSpPr>
        <p:spPr>
          <a:xfrm>
            <a:off x="764008" y="1752600"/>
            <a:ext cx="7084592" cy="400110"/>
          </a:xfrm>
          <a:prstGeom prst="rect">
            <a:avLst/>
          </a:prstGeom>
          <a:noFill/>
        </p:spPr>
        <p:txBody>
          <a:bodyPr wrap="none" rtlCol="0">
            <a:spAutoFit/>
          </a:bodyPr>
          <a:lstStyle/>
          <a:p>
            <a:r>
              <a:rPr lang="en-US" sz="2000" dirty="0" smtClean="0"/>
              <a:t>Measure amplitude of power/spectrum: can I recover phase?</a:t>
            </a:r>
            <a:endParaRPr lang="en-US" sz="2000" dirty="0"/>
          </a:p>
        </p:txBody>
      </p:sp>
      <p:sp>
        <p:nvSpPr>
          <p:cNvPr id="39" name="TextBox 38"/>
          <p:cNvSpPr txBox="1"/>
          <p:nvPr/>
        </p:nvSpPr>
        <p:spPr>
          <a:xfrm>
            <a:off x="228600" y="4854714"/>
            <a:ext cx="1828800" cy="707886"/>
          </a:xfrm>
          <a:prstGeom prst="rect">
            <a:avLst/>
          </a:prstGeom>
          <a:noFill/>
          <a:ln w="28575" cmpd="sng">
            <a:solidFill>
              <a:srgbClr val="000000"/>
            </a:solidFill>
          </a:ln>
        </p:spPr>
        <p:txBody>
          <a:bodyPr wrap="square" rtlCol="0">
            <a:spAutoFit/>
          </a:bodyPr>
          <a:lstStyle/>
          <a:p>
            <a:pPr algn="ctr"/>
            <a:r>
              <a:rPr lang="en-US" sz="2000" b="1" dirty="0" smtClean="0"/>
              <a:t>Measure Power</a:t>
            </a:r>
            <a:endParaRPr lang="en-US" sz="2000" b="1" dirty="0"/>
          </a:p>
        </p:txBody>
      </p:sp>
      <p:sp>
        <p:nvSpPr>
          <p:cNvPr id="40" name="TextBox 39"/>
          <p:cNvSpPr txBox="1"/>
          <p:nvPr/>
        </p:nvSpPr>
        <p:spPr>
          <a:xfrm>
            <a:off x="304801" y="5766137"/>
            <a:ext cx="1752600" cy="1015663"/>
          </a:xfrm>
          <a:prstGeom prst="rect">
            <a:avLst/>
          </a:prstGeom>
          <a:noFill/>
          <a:ln w="28575" cmpd="sng">
            <a:solidFill>
              <a:srgbClr val="000000"/>
            </a:solidFill>
          </a:ln>
        </p:spPr>
        <p:txBody>
          <a:bodyPr wrap="square" rtlCol="0">
            <a:spAutoFit/>
          </a:bodyPr>
          <a:lstStyle/>
          <a:p>
            <a:pPr algn="ctr"/>
            <a:r>
              <a:rPr lang="en-US" sz="2000" b="1" dirty="0" smtClean="0"/>
              <a:t>Measure Spectral power</a:t>
            </a:r>
            <a:endParaRPr lang="en-US" sz="2000" b="1" dirty="0"/>
          </a:p>
        </p:txBody>
      </p:sp>
      <p:grpSp>
        <p:nvGrpSpPr>
          <p:cNvPr id="41" name="Group 40"/>
          <p:cNvGrpSpPr/>
          <p:nvPr/>
        </p:nvGrpSpPr>
        <p:grpSpPr>
          <a:xfrm>
            <a:off x="2286000" y="4267200"/>
            <a:ext cx="4304546" cy="2590800"/>
            <a:chOff x="152400" y="2895600"/>
            <a:chExt cx="4837946" cy="2922032"/>
          </a:xfrm>
        </p:grpSpPr>
        <p:pic>
          <p:nvPicPr>
            <p:cNvPr id="42" name="Picture 41"/>
            <p:cNvPicPr>
              <a:picLocks noChangeAspect="1"/>
            </p:cNvPicPr>
            <p:nvPr/>
          </p:nvPicPr>
          <p:blipFill>
            <a:blip r:embed="rId4"/>
            <a:stretch>
              <a:fillRect/>
            </a:stretch>
          </p:blipFill>
          <p:spPr>
            <a:xfrm>
              <a:off x="152400" y="3036332"/>
              <a:ext cx="4837946" cy="2781300"/>
            </a:xfrm>
            <a:prstGeom prst="rect">
              <a:avLst/>
            </a:prstGeom>
          </p:spPr>
        </p:pic>
        <p:sp>
          <p:nvSpPr>
            <p:cNvPr id="43" name="TextBox 42"/>
            <p:cNvSpPr txBox="1"/>
            <p:nvPr/>
          </p:nvSpPr>
          <p:spPr>
            <a:xfrm>
              <a:off x="990600" y="2895600"/>
              <a:ext cx="2895600" cy="369332"/>
            </a:xfrm>
            <a:prstGeom prst="rect">
              <a:avLst/>
            </a:prstGeom>
            <a:solidFill>
              <a:schemeClr val="bg1"/>
            </a:solidFill>
          </p:spPr>
          <p:txBody>
            <a:bodyPr wrap="square" rtlCol="0">
              <a:spAutoFit/>
            </a:bodyPr>
            <a:lstStyle/>
            <a:p>
              <a:pPr algn="ctr"/>
              <a:r>
                <a:rPr lang="en-US" dirty="0" smtClean="0"/>
                <a:t>Hidden layers</a:t>
              </a:r>
              <a:endParaRPr lang="en-US" dirty="0"/>
            </a:p>
          </p:txBody>
        </p:sp>
        <p:sp>
          <p:nvSpPr>
            <p:cNvPr id="44" name="TextBox 43"/>
            <p:cNvSpPr txBox="1"/>
            <p:nvPr/>
          </p:nvSpPr>
          <p:spPr>
            <a:xfrm>
              <a:off x="4075386" y="3537582"/>
              <a:ext cx="877614" cy="369332"/>
            </a:xfrm>
            <a:prstGeom prst="rect">
              <a:avLst/>
            </a:prstGeom>
            <a:solidFill>
              <a:schemeClr val="bg1"/>
            </a:solidFill>
          </p:spPr>
          <p:txBody>
            <a:bodyPr wrap="none" rtlCol="0">
              <a:spAutoFit/>
            </a:bodyPr>
            <a:lstStyle/>
            <a:p>
              <a:r>
                <a:rPr lang="en-US" dirty="0" smtClean="0"/>
                <a:t>Output</a:t>
              </a:r>
              <a:endParaRPr lang="en-US" dirty="0"/>
            </a:p>
          </p:txBody>
        </p:sp>
        <p:sp>
          <p:nvSpPr>
            <p:cNvPr id="45" name="TextBox 44"/>
            <p:cNvSpPr txBox="1"/>
            <p:nvPr/>
          </p:nvSpPr>
          <p:spPr>
            <a:xfrm>
              <a:off x="152400" y="3048000"/>
              <a:ext cx="698065" cy="369332"/>
            </a:xfrm>
            <a:prstGeom prst="rect">
              <a:avLst/>
            </a:prstGeom>
            <a:solidFill>
              <a:schemeClr val="bg1"/>
            </a:solidFill>
          </p:spPr>
          <p:txBody>
            <a:bodyPr wrap="none" rtlCol="0">
              <a:spAutoFit/>
            </a:bodyPr>
            <a:lstStyle/>
            <a:p>
              <a:r>
                <a:rPr lang="en-US" dirty="0" smtClean="0"/>
                <a:t>Input</a:t>
              </a:r>
              <a:endParaRPr lang="en-US" dirty="0"/>
            </a:p>
          </p:txBody>
        </p:sp>
      </p:grpSp>
      <p:sp>
        <p:nvSpPr>
          <p:cNvPr id="46" name="TextBox 45"/>
          <p:cNvSpPr txBox="1"/>
          <p:nvPr/>
        </p:nvSpPr>
        <p:spPr>
          <a:xfrm>
            <a:off x="6629400" y="5248812"/>
            <a:ext cx="1195810" cy="1015663"/>
          </a:xfrm>
          <a:prstGeom prst="rect">
            <a:avLst/>
          </a:prstGeom>
          <a:noFill/>
          <a:ln w="28575" cmpd="sng">
            <a:solidFill>
              <a:srgbClr val="000000"/>
            </a:solidFill>
          </a:ln>
        </p:spPr>
        <p:txBody>
          <a:bodyPr wrap="none" rtlCol="0">
            <a:spAutoFit/>
          </a:bodyPr>
          <a:lstStyle/>
          <a:p>
            <a:pPr algn="ctr"/>
            <a:r>
              <a:rPr lang="en-US" sz="2000" b="1" dirty="0" smtClean="0"/>
              <a:t>Guess </a:t>
            </a:r>
          </a:p>
          <a:p>
            <a:pPr algn="ctr"/>
            <a:r>
              <a:rPr lang="en-US" sz="2000" b="1" dirty="0" smtClean="0"/>
              <a:t>Field</a:t>
            </a:r>
          </a:p>
          <a:p>
            <a:pPr algn="ctr"/>
            <a:r>
              <a:rPr lang="en-US" sz="2000" b="1" dirty="0" smtClean="0"/>
              <a:t>F(t),F(w)</a:t>
            </a:r>
            <a:endParaRPr lang="en-US" sz="2000" b="1" dirty="0"/>
          </a:p>
        </p:txBody>
      </p:sp>
      <p:sp>
        <p:nvSpPr>
          <p:cNvPr id="37" name="Right Arrow 36"/>
          <p:cNvSpPr/>
          <p:nvPr/>
        </p:nvSpPr>
        <p:spPr>
          <a:xfrm>
            <a:off x="2209800" y="5029200"/>
            <a:ext cx="228600" cy="484632"/>
          </a:xfrm>
          <a:prstGeom prst="rightArrow">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2209800" y="5916168"/>
            <a:ext cx="228600" cy="484632"/>
          </a:xfrm>
          <a:prstGeom prst="rightArrow">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5715000" y="6400800"/>
            <a:ext cx="1942058" cy="369332"/>
          </a:xfrm>
          <a:prstGeom prst="rect">
            <a:avLst/>
          </a:prstGeom>
          <a:noFill/>
        </p:spPr>
        <p:txBody>
          <a:bodyPr wrap="none" rtlCol="0">
            <a:spAutoFit/>
          </a:bodyPr>
          <a:lstStyle/>
          <a:p>
            <a:r>
              <a:rPr lang="en-US" dirty="0" smtClean="0">
                <a:solidFill>
                  <a:srgbClr val="FF0000"/>
                </a:solidFill>
              </a:rPr>
              <a:t>Only solve </a:t>
            </a:r>
            <a:r>
              <a:rPr lang="en-US" b="1" dirty="0" smtClean="0">
                <a:solidFill>
                  <a:srgbClr val="FF0000"/>
                </a:solidFill>
              </a:rPr>
              <a:t>once!</a:t>
            </a:r>
            <a:endParaRPr lang="en-US" b="1" dirty="0">
              <a:solidFill>
                <a:srgbClr val="FF0000"/>
              </a:solidFill>
            </a:endParaRPr>
          </a:p>
        </p:txBody>
      </p:sp>
      <p:sp>
        <p:nvSpPr>
          <p:cNvPr id="30" name="Title 1"/>
          <p:cNvSpPr>
            <a:spLocks noGrp="1"/>
          </p:cNvSpPr>
          <p:nvPr>
            <p:ph type="title"/>
          </p:nvPr>
        </p:nvSpPr>
        <p:spPr>
          <a:xfrm>
            <a:off x="451822" y="129092"/>
            <a:ext cx="8103570" cy="753033"/>
          </a:xfrm>
        </p:spPr>
        <p:txBody>
          <a:bodyPr/>
          <a:lstStyle/>
          <a:p>
            <a:r>
              <a:rPr lang="en-US" dirty="0" smtClean="0"/>
              <a:t>Data Analysis: Pulse reconstruction</a:t>
            </a:r>
            <a:endParaRPr lang="en-US" dirty="0"/>
          </a:p>
        </p:txBody>
      </p:sp>
      <p:sp>
        <p:nvSpPr>
          <p:cNvPr id="3" name="TextBox 2"/>
          <p:cNvSpPr txBox="1"/>
          <p:nvPr/>
        </p:nvSpPr>
        <p:spPr>
          <a:xfrm>
            <a:off x="1823280" y="2514600"/>
            <a:ext cx="1256874" cy="338554"/>
          </a:xfrm>
          <a:prstGeom prst="rect">
            <a:avLst/>
          </a:prstGeom>
          <a:solidFill>
            <a:srgbClr val="FFFFFF"/>
          </a:solidFill>
        </p:spPr>
        <p:txBody>
          <a:bodyPr wrap="none" rtlCol="0">
            <a:spAutoFit/>
          </a:bodyPr>
          <a:lstStyle/>
          <a:p>
            <a:r>
              <a:rPr lang="en-US" sz="1600" dirty="0" smtClean="0">
                <a:solidFill>
                  <a:srgbClr val="008000"/>
                </a:solidFill>
              </a:rPr>
              <a:t>Input power</a:t>
            </a:r>
            <a:endParaRPr lang="en-US" sz="1600" dirty="0">
              <a:solidFill>
                <a:srgbClr val="008000"/>
              </a:solidFill>
            </a:endParaRPr>
          </a:p>
        </p:txBody>
      </p:sp>
      <p:sp>
        <p:nvSpPr>
          <p:cNvPr id="31" name="TextBox 30"/>
          <p:cNvSpPr txBox="1"/>
          <p:nvPr/>
        </p:nvSpPr>
        <p:spPr>
          <a:xfrm>
            <a:off x="5045278" y="2578900"/>
            <a:ext cx="1142999" cy="523220"/>
          </a:xfrm>
          <a:prstGeom prst="rect">
            <a:avLst/>
          </a:prstGeom>
          <a:solidFill>
            <a:srgbClr val="FFFFFF"/>
          </a:solidFill>
        </p:spPr>
        <p:txBody>
          <a:bodyPr wrap="square" rtlCol="0">
            <a:spAutoFit/>
          </a:bodyPr>
          <a:lstStyle/>
          <a:p>
            <a:r>
              <a:rPr lang="en-US" sz="1400" dirty="0" smtClean="0">
                <a:solidFill>
                  <a:srgbClr val="000090"/>
                </a:solidFill>
              </a:rPr>
              <a:t>Power ground truth</a:t>
            </a:r>
            <a:endParaRPr lang="en-US" sz="1400" dirty="0">
              <a:solidFill>
                <a:srgbClr val="000090"/>
              </a:solidFill>
            </a:endParaRPr>
          </a:p>
        </p:txBody>
      </p:sp>
      <p:sp>
        <p:nvSpPr>
          <p:cNvPr id="32" name="TextBox 31"/>
          <p:cNvSpPr txBox="1"/>
          <p:nvPr/>
        </p:nvSpPr>
        <p:spPr>
          <a:xfrm>
            <a:off x="3733800" y="2895600"/>
            <a:ext cx="1295400" cy="523220"/>
          </a:xfrm>
          <a:prstGeom prst="rect">
            <a:avLst/>
          </a:prstGeom>
          <a:noFill/>
        </p:spPr>
        <p:txBody>
          <a:bodyPr wrap="square" rtlCol="0">
            <a:spAutoFit/>
          </a:bodyPr>
          <a:lstStyle/>
          <a:p>
            <a:r>
              <a:rPr lang="en-US" sz="1400" dirty="0" smtClean="0">
                <a:solidFill>
                  <a:srgbClr val="FF0000"/>
                </a:solidFill>
              </a:rPr>
              <a:t>Power prediction</a:t>
            </a:r>
            <a:endParaRPr lang="en-US" sz="1400" dirty="0">
              <a:solidFill>
                <a:srgbClr val="FF0000"/>
              </a:solidFill>
            </a:endParaRPr>
          </a:p>
        </p:txBody>
      </p:sp>
      <p:sp>
        <p:nvSpPr>
          <p:cNvPr id="5" name="TextBox 4"/>
          <p:cNvSpPr txBox="1"/>
          <p:nvPr/>
        </p:nvSpPr>
        <p:spPr>
          <a:xfrm>
            <a:off x="4500657" y="2133600"/>
            <a:ext cx="877389" cy="369332"/>
          </a:xfrm>
          <a:prstGeom prst="rect">
            <a:avLst/>
          </a:prstGeom>
          <a:solidFill>
            <a:srgbClr val="FFFFFF"/>
          </a:solidFill>
        </p:spPr>
        <p:txBody>
          <a:bodyPr wrap="none" rtlCol="0">
            <a:spAutoFit/>
          </a:bodyPr>
          <a:lstStyle/>
          <a:p>
            <a:r>
              <a:rPr lang="en-US" b="1" dirty="0" smtClean="0"/>
              <a:t>Power</a:t>
            </a:r>
            <a:endParaRPr lang="en-US" b="1" dirty="0"/>
          </a:p>
        </p:txBody>
      </p:sp>
      <p:sp>
        <p:nvSpPr>
          <p:cNvPr id="24" name="TextBox 23"/>
          <p:cNvSpPr txBox="1"/>
          <p:nvPr/>
        </p:nvSpPr>
        <p:spPr>
          <a:xfrm>
            <a:off x="6934200" y="2133600"/>
            <a:ext cx="1905000" cy="369332"/>
          </a:xfrm>
          <a:prstGeom prst="rect">
            <a:avLst/>
          </a:prstGeom>
          <a:solidFill>
            <a:srgbClr val="FFFFFF"/>
          </a:solidFill>
        </p:spPr>
        <p:txBody>
          <a:bodyPr wrap="square" rtlCol="0">
            <a:spAutoFit/>
          </a:bodyPr>
          <a:lstStyle/>
          <a:p>
            <a:pPr algn="ctr"/>
            <a:r>
              <a:rPr lang="en-US" b="1" dirty="0" smtClean="0"/>
              <a:t>Phase</a:t>
            </a:r>
            <a:endParaRPr lang="en-US" b="1" dirty="0"/>
          </a:p>
        </p:txBody>
      </p:sp>
      <p:sp>
        <p:nvSpPr>
          <p:cNvPr id="26" name="TextBox 25"/>
          <p:cNvSpPr txBox="1"/>
          <p:nvPr/>
        </p:nvSpPr>
        <p:spPr>
          <a:xfrm>
            <a:off x="7924800" y="2740223"/>
            <a:ext cx="1143000" cy="307777"/>
          </a:xfrm>
          <a:prstGeom prst="rect">
            <a:avLst/>
          </a:prstGeom>
          <a:solidFill>
            <a:srgbClr val="FFFFFF"/>
          </a:solidFill>
        </p:spPr>
        <p:txBody>
          <a:bodyPr wrap="square" rtlCol="0">
            <a:spAutoFit/>
          </a:bodyPr>
          <a:lstStyle/>
          <a:p>
            <a:r>
              <a:rPr lang="en-US" sz="1400" dirty="0" smtClean="0">
                <a:solidFill>
                  <a:srgbClr val="000090"/>
                </a:solidFill>
              </a:rPr>
              <a:t>Phase GT</a:t>
            </a:r>
            <a:endParaRPr lang="en-US" sz="1400" dirty="0">
              <a:solidFill>
                <a:srgbClr val="000090"/>
              </a:solidFill>
            </a:endParaRPr>
          </a:p>
        </p:txBody>
      </p:sp>
      <p:sp>
        <p:nvSpPr>
          <p:cNvPr id="27" name="TextBox 26"/>
          <p:cNvSpPr txBox="1"/>
          <p:nvPr/>
        </p:nvSpPr>
        <p:spPr>
          <a:xfrm>
            <a:off x="6781800" y="2713505"/>
            <a:ext cx="1295400" cy="523220"/>
          </a:xfrm>
          <a:prstGeom prst="rect">
            <a:avLst/>
          </a:prstGeom>
          <a:noFill/>
        </p:spPr>
        <p:txBody>
          <a:bodyPr wrap="square" rtlCol="0">
            <a:spAutoFit/>
          </a:bodyPr>
          <a:lstStyle/>
          <a:p>
            <a:r>
              <a:rPr lang="en-US" sz="1400" dirty="0" smtClean="0">
                <a:solidFill>
                  <a:srgbClr val="FF0000"/>
                </a:solidFill>
              </a:rPr>
              <a:t>Phase prediction</a:t>
            </a:r>
            <a:endParaRPr lang="en-US" sz="1400" dirty="0">
              <a:solidFill>
                <a:srgbClr val="FF0000"/>
              </a:solidFill>
            </a:endParaRPr>
          </a:p>
        </p:txBody>
      </p:sp>
      <p:sp>
        <p:nvSpPr>
          <p:cNvPr id="28" name="TextBox 27"/>
          <p:cNvSpPr txBox="1"/>
          <p:nvPr/>
        </p:nvSpPr>
        <p:spPr>
          <a:xfrm>
            <a:off x="914400" y="2085375"/>
            <a:ext cx="1505540" cy="369332"/>
          </a:xfrm>
          <a:prstGeom prst="rect">
            <a:avLst/>
          </a:prstGeom>
          <a:solidFill>
            <a:srgbClr val="FFFFFF"/>
          </a:solidFill>
        </p:spPr>
        <p:txBody>
          <a:bodyPr wrap="none" rtlCol="0">
            <a:spAutoFit/>
          </a:bodyPr>
          <a:lstStyle/>
          <a:p>
            <a:r>
              <a:rPr lang="en-US" b="1" dirty="0" smtClean="0"/>
              <a:t>Input Power</a:t>
            </a:r>
            <a:endParaRPr lang="en-US" b="1" dirty="0"/>
          </a:p>
        </p:txBody>
      </p:sp>
    </p:spTree>
    <p:extLst>
      <p:ext uri="{BB962C8B-B14F-4D97-AF65-F5344CB8AC3E}">
        <p14:creationId xmlns:p14="http://schemas.microsoft.com/office/powerpoint/2010/main" val="26583147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7853563" y="6248400"/>
            <a:ext cx="1290437" cy="338554"/>
          </a:xfrm>
          <a:prstGeom prst="rect">
            <a:avLst/>
          </a:prstGeom>
          <a:noFill/>
        </p:spPr>
        <p:txBody>
          <a:bodyPr wrap="none" rtlCol="0">
            <a:spAutoFit/>
          </a:bodyPr>
          <a:lstStyle/>
          <a:p>
            <a:r>
              <a:rPr lang="en-US" sz="1600" b="1" dirty="0" smtClean="0"/>
              <a:t>Xiao Zhang</a:t>
            </a:r>
            <a:endParaRPr lang="en-US" sz="1600" b="1" dirty="0"/>
          </a:p>
        </p:txBody>
      </p:sp>
      <p:sp>
        <p:nvSpPr>
          <p:cNvPr id="18" name="TextBox 17"/>
          <p:cNvSpPr txBox="1"/>
          <p:nvPr/>
        </p:nvSpPr>
        <p:spPr>
          <a:xfrm>
            <a:off x="2284032" y="1219200"/>
            <a:ext cx="4474252" cy="523220"/>
          </a:xfrm>
          <a:prstGeom prst="rect">
            <a:avLst/>
          </a:prstGeom>
          <a:noFill/>
        </p:spPr>
        <p:txBody>
          <a:bodyPr wrap="none" rtlCol="0">
            <a:spAutoFit/>
          </a:bodyPr>
          <a:lstStyle/>
          <a:p>
            <a:r>
              <a:rPr lang="en-US" sz="2800" b="1" dirty="0" smtClean="0">
                <a:solidFill>
                  <a:srgbClr val="000000"/>
                </a:solidFill>
              </a:rPr>
              <a:t>Full beam reconstruction</a:t>
            </a:r>
          </a:p>
        </p:txBody>
      </p:sp>
      <p:sp>
        <p:nvSpPr>
          <p:cNvPr id="20" name="Slide Number Placeholder 1"/>
          <p:cNvSpPr>
            <a:spLocks noGrp="1"/>
          </p:cNvSpPr>
          <p:nvPr>
            <p:ph type="sldNum" sz="quarter" idx="4294967295"/>
          </p:nvPr>
        </p:nvSpPr>
        <p:spPr>
          <a:xfrm>
            <a:off x="8566150" y="6470651"/>
            <a:ext cx="501650" cy="387349"/>
          </a:xfrm>
          <a:prstGeom prst="rect">
            <a:avLst/>
          </a:prstGeom>
        </p:spPr>
        <p:txBody>
          <a:bodyPr/>
          <a:lstStyle/>
          <a:p>
            <a:fld id="{487572F4-7224-4932-BF20-76C77E1DD30A}" type="slidenum">
              <a:rPr lang="en-US" sz="1200" smtClean="0"/>
              <a:t>31</a:t>
            </a:fld>
            <a:endParaRPr lang="en-US" sz="1200" dirty="0"/>
          </a:p>
        </p:txBody>
      </p:sp>
      <p:sp>
        <p:nvSpPr>
          <p:cNvPr id="7" name="TextBox 6"/>
          <p:cNvSpPr txBox="1"/>
          <p:nvPr/>
        </p:nvSpPr>
        <p:spPr>
          <a:xfrm>
            <a:off x="764008" y="1752600"/>
            <a:ext cx="7084592" cy="400110"/>
          </a:xfrm>
          <a:prstGeom prst="rect">
            <a:avLst/>
          </a:prstGeom>
          <a:noFill/>
        </p:spPr>
        <p:txBody>
          <a:bodyPr wrap="none" rtlCol="0">
            <a:spAutoFit/>
          </a:bodyPr>
          <a:lstStyle/>
          <a:p>
            <a:r>
              <a:rPr lang="en-US" sz="2000" dirty="0" smtClean="0"/>
              <a:t>Measure amplitude of power/spectrum: can I recover phase?</a:t>
            </a:r>
            <a:endParaRPr lang="en-US" sz="2000" dirty="0"/>
          </a:p>
        </p:txBody>
      </p:sp>
      <p:sp>
        <p:nvSpPr>
          <p:cNvPr id="39" name="TextBox 38"/>
          <p:cNvSpPr txBox="1"/>
          <p:nvPr/>
        </p:nvSpPr>
        <p:spPr>
          <a:xfrm>
            <a:off x="228600" y="4854714"/>
            <a:ext cx="1828800" cy="707886"/>
          </a:xfrm>
          <a:prstGeom prst="rect">
            <a:avLst/>
          </a:prstGeom>
          <a:noFill/>
          <a:ln w="28575" cmpd="sng">
            <a:solidFill>
              <a:srgbClr val="000000"/>
            </a:solidFill>
          </a:ln>
        </p:spPr>
        <p:txBody>
          <a:bodyPr wrap="square" rtlCol="0">
            <a:spAutoFit/>
          </a:bodyPr>
          <a:lstStyle/>
          <a:p>
            <a:pPr algn="ctr"/>
            <a:r>
              <a:rPr lang="en-US" sz="2000" b="1" dirty="0" smtClean="0"/>
              <a:t>Measure Power</a:t>
            </a:r>
            <a:endParaRPr lang="en-US" sz="2000" b="1" dirty="0"/>
          </a:p>
        </p:txBody>
      </p:sp>
      <p:sp>
        <p:nvSpPr>
          <p:cNvPr id="40" name="TextBox 39"/>
          <p:cNvSpPr txBox="1"/>
          <p:nvPr/>
        </p:nvSpPr>
        <p:spPr>
          <a:xfrm>
            <a:off x="304801" y="5766137"/>
            <a:ext cx="1752600" cy="1015663"/>
          </a:xfrm>
          <a:prstGeom prst="rect">
            <a:avLst/>
          </a:prstGeom>
          <a:noFill/>
          <a:ln w="28575" cmpd="sng">
            <a:solidFill>
              <a:srgbClr val="000000"/>
            </a:solidFill>
          </a:ln>
        </p:spPr>
        <p:txBody>
          <a:bodyPr wrap="square" rtlCol="0">
            <a:spAutoFit/>
          </a:bodyPr>
          <a:lstStyle/>
          <a:p>
            <a:pPr algn="ctr"/>
            <a:r>
              <a:rPr lang="en-US" sz="2000" b="1" dirty="0" smtClean="0"/>
              <a:t>Measure Spectral power</a:t>
            </a:r>
            <a:endParaRPr lang="en-US" sz="2000" b="1" dirty="0"/>
          </a:p>
        </p:txBody>
      </p:sp>
      <p:grpSp>
        <p:nvGrpSpPr>
          <p:cNvPr id="41" name="Group 40"/>
          <p:cNvGrpSpPr/>
          <p:nvPr/>
        </p:nvGrpSpPr>
        <p:grpSpPr>
          <a:xfrm>
            <a:off x="2286000" y="4267200"/>
            <a:ext cx="4304546" cy="2590800"/>
            <a:chOff x="152400" y="2895600"/>
            <a:chExt cx="4837946" cy="2922032"/>
          </a:xfrm>
        </p:grpSpPr>
        <p:pic>
          <p:nvPicPr>
            <p:cNvPr id="42" name="Picture 41"/>
            <p:cNvPicPr>
              <a:picLocks noChangeAspect="1"/>
            </p:cNvPicPr>
            <p:nvPr/>
          </p:nvPicPr>
          <p:blipFill>
            <a:blip r:embed="rId2"/>
            <a:stretch>
              <a:fillRect/>
            </a:stretch>
          </p:blipFill>
          <p:spPr>
            <a:xfrm>
              <a:off x="152400" y="3036332"/>
              <a:ext cx="4837946" cy="2781300"/>
            </a:xfrm>
            <a:prstGeom prst="rect">
              <a:avLst/>
            </a:prstGeom>
          </p:spPr>
        </p:pic>
        <p:sp>
          <p:nvSpPr>
            <p:cNvPr id="43" name="TextBox 42"/>
            <p:cNvSpPr txBox="1"/>
            <p:nvPr/>
          </p:nvSpPr>
          <p:spPr>
            <a:xfrm>
              <a:off x="990600" y="2895600"/>
              <a:ext cx="2895600" cy="369332"/>
            </a:xfrm>
            <a:prstGeom prst="rect">
              <a:avLst/>
            </a:prstGeom>
            <a:solidFill>
              <a:schemeClr val="bg1"/>
            </a:solidFill>
          </p:spPr>
          <p:txBody>
            <a:bodyPr wrap="square" rtlCol="0">
              <a:spAutoFit/>
            </a:bodyPr>
            <a:lstStyle/>
            <a:p>
              <a:pPr algn="ctr"/>
              <a:r>
                <a:rPr lang="en-US" dirty="0" smtClean="0"/>
                <a:t>Hidden layers</a:t>
              </a:r>
              <a:endParaRPr lang="en-US" dirty="0"/>
            </a:p>
          </p:txBody>
        </p:sp>
        <p:sp>
          <p:nvSpPr>
            <p:cNvPr id="44" name="TextBox 43"/>
            <p:cNvSpPr txBox="1"/>
            <p:nvPr/>
          </p:nvSpPr>
          <p:spPr>
            <a:xfrm>
              <a:off x="4075386" y="3537582"/>
              <a:ext cx="877614" cy="369332"/>
            </a:xfrm>
            <a:prstGeom prst="rect">
              <a:avLst/>
            </a:prstGeom>
            <a:solidFill>
              <a:schemeClr val="bg1"/>
            </a:solidFill>
          </p:spPr>
          <p:txBody>
            <a:bodyPr wrap="none" rtlCol="0">
              <a:spAutoFit/>
            </a:bodyPr>
            <a:lstStyle/>
            <a:p>
              <a:r>
                <a:rPr lang="en-US" dirty="0" smtClean="0"/>
                <a:t>Output</a:t>
              </a:r>
              <a:endParaRPr lang="en-US" dirty="0"/>
            </a:p>
          </p:txBody>
        </p:sp>
        <p:sp>
          <p:nvSpPr>
            <p:cNvPr id="45" name="TextBox 44"/>
            <p:cNvSpPr txBox="1"/>
            <p:nvPr/>
          </p:nvSpPr>
          <p:spPr>
            <a:xfrm>
              <a:off x="152400" y="3048000"/>
              <a:ext cx="698065" cy="369332"/>
            </a:xfrm>
            <a:prstGeom prst="rect">
              <a:avLst/>
            </a:prstGeom>
            <a:solidFill>
              <a:schemeClr val="bg1"/>
            </a:solidFill>
          </p:spPr>
          <p:txBody>
            <a:bodyPr wrap="none" rtlCol="0">
              <a:spAutoFit/>
            </a:bodyPr>
            <a:lstStyle/>
            <a:p>
              <a:r>
                <a:rPr lang="en-US" dirty="0" smtClean="0"/>
                <a:t>Input</a:t>
              </a:r>
              <a:endParaRPr lang="en-US" dirty="0"/>
            </a:p>
          </p:txBody>
        </p:sp>
      </p:grpSp>
      <p:sp>
        <p:nvSpPr>
          <p:cNvPr id="46" name="TextBox 45"/>
          <p:cNvSpPr txBox="1"/>
          <p:nvPr/>
        </p:nvSpPr>
        <p:spPr>
          <a:xfrm>
            <a:off x="6629400" y="5248812"/>
            <a:ext cx="1195810" cy="1015663"/>
          </a:xfrm>
          <a:prstGeom prst="rect">
            <a:avLst/>
          </a:prstGeom>
          <a:noFill/>
          <a:ln w="28575" cmpd="sng">
            <a:solidFill>
              <a:srgbClr val="000000"/>
            </a:solidFill>
          </a:ln>
        </p:spPr>
        <p:txBody>
          <a:bodyPr wrap="none" rtlCol="0">
            <a:spAutoFit/>
          </a:bodyPr>
          <a:lstStyle/>
          <a:p>
            <a:pPr algn="ctr"/>
            <a:r>
              <a:rPr lang="en-US" sz="2000" b="1" dirty="0" smtClean="0"/>
              <a:t>Guess </a:t>
            </a:r>
          </a:p>
          <a:p>
            <a:pPr algn="ctr"/>
            <a:r>
              <a:rPr lang="en-US" sz="2000" b="1" dirty="0" smtClean="0"/>
              <a:t>Field</a:t>
            </a:r>
          </a:p>
          <a:p>
            <a:pPr algn="ctr"/>
            <a:r>
              <a:rPr lang="en-US" sz="2000" b="1" dirty="0" smtClean="0"/>
              <a:t>F(t),F(w)</a:t>
            </a:r>
            <a:endParaRPr lang="en-US" sz="2000" b="1" dirty="0"/>
          </a:p>
        </p:txBody>
      </p:sp>
      <p:sp>
        <p:nvSpPr>
          <p:cNvPr id="37" name="Right Arrow 36"/>
          <p:cNvSpPr/>
          <p:nvPr/>
        </p:nvSpPr>
        <p:spPr>
          <a:xfrm>
            <a:off x="2209800" y="5029200"/>
            <a:ext cx="228600" cy="484632"/>
          </a:xfrm>
          <a:prstGeom prst="rightArrow">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ight Arrow 48"/>
          <p:cNvSpPr/>
          <p:nvPr/>
        </p:nvSpPr>
        <p:spPr>
          <a:xfrm>
            <a:off x="2209800" y="5916168"/>
            <a:ext cx="228600" cy="484632"/>
          </a:xfrm>
          <a:prstGeom prst="rightArrow">
            <a:avLst/>
          </a:prstGeom>
          <a:solidFill>
            <a:srgbClr val="A6A6A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5715000" y="6400800"/>
            <a:ext cx="1942058" cy="369332"/>
          </a:xfrm>
          <a:prstGeom prst="rect">
            <a:avLst/>
          </a:prstGeom>
          <a:noFill/>
        </p:spPr>
        <p:txBody>
          <a:bodyPr wrap="none" rtlCol="0">
            <a:spAutoFit/>
          </a:bodyPr>
          <a:lstStyle/>
          <a:p>
            <a:r>
              <a:rPr lang="en-US" dirty="0" smtClean="0">
                <a:solidFill>
                  <a:srgbClr val="FF0000"/>
                </a:solidFill>
              </a:rPr>
              <a:t>Only solve </a:t>
            </a:r>
            <a:r>
              <a:rPr lang="en-US" b="1" dirty="0" smtClean="0">
                <a:solidFill>
                  <a:srgbClr val="FF0000"/>
                </a:solidFill>
              </a:rPr>
              <a:t>once!</a:t>
            </a:r>
            <a:endParaRPr lang="en-US" b="1" dirty="0">
              <a:solidFill>
                <a:srgbClr val="FF0000"/>
              </a:solidFill>
            </a:endParaRPr>
          </a:p>
        </p:txBody>
      </p:sp>
      <p:sp>
        <p:nvSpPr>
          <p:cNvPr id="30" name="Title 1"/>
          <p:cNvSpPr>
            <a:spLocks noGrp="1"/>
          </p:cNvSpPr>
          <p:nvPr>
            <p:ph type="title"/>
          </p:nvPr>
        </p:nvSpPr>
        <p:spPr>
          <a:xfrm>
            <a:off x="451822" y="129092"/>
            <a:ext cx="8103570" cy="753033"/>
          </a:xfrm>
        </p:spPr>
        <p:txBody>
          <a:bodyPr/>
          <a:lstStyle/>
          <a:p>
            <a:r>
              <a:rPr lang="en-US" dirty="0" smtClean="0"/>
              <a:t>Data Analysis: Pulse reconstruction</a:t>
            </a:r>
            <a:endParaRPr lang="en-US" dirty="0"/>
          </a:p>
        </p:txBody>
      </p:sp>
      <p:pic>
        <p:nvPicPr>
          <p:cNvPr id="2" name="Picture 1" descr="Screen Shot 2019-05-28 at 9.29.46 PM.png"/>
          <p:cNvPicPr>
            <a:picLocks noChangeAspect="1"/>
          </p:cNvPicPr>
          <p:nvPr/>
        </p:nvPicPr>
        <p:blipFill rotWithShape="1">
          <a:blip r:embed="rId3">
            <a:extLst>
              <a:ext uri="{28A0092B-C50C-407E-A947-70E740481C1C}">
                <a14:useLocalDpi xmlns:a14="http://schemas.microsoft.com/office/drawing/2010/main" val="0"/>
              </a:ext>
            </a:extLst>
          </a:blip>
          <a:srcRect l="6433" t="1" r="-679" b="54641"/>
          <a:stretch/>
        </p:blipFill>
        <p:spPr>
          <a:xfrm>
            <a:off x="152401" y="2286000"/>
            <a:ext cx="6019800" cy="1813127"/>
          </a:xfrm>
          <a:prstGeom prst="rect">
            <a:avLst/>
          </a:prstGeom>
        </p:spPr>
      </p:pic>
      <p:sp>
        <p:nvSpPr>
          <p:cNvPr id="3" name="TextBox 2"/>
          <p:cNvSpPr txBox="1"/>
          <p:nvPr/>
        </p:nvSpPr>
        <p:spPr>
          <a:xfrm>
            <a:off x="1562526" y="2514600"/>
            <a:ext cx="1256874" cy="338554"/>
          </a:xfrm>
          <a:prstGeom prst="rect">
            <a:avLst/>
          </a:prstGeom>
          <a:solidFill>
            <a:srgbClr val="FFFFFF"/>
          </a:solidFill>
        </p:spPr>
        <p:txBody>
          <a:bodyPr wrap="none" rtlCol="0">
            <a:spAutoFit/>
          </a:bodyPr>
          <a:lstStyle/>
          <a:p>
            <a:r>
              <a:rPr lang="en-US" sz="1600" dirty="0" smtClean="0">
                <a:solidFill>
                  <a:srgbClr val="008000"/>
                </a:solidFill>
              </a:rPr>
              <a:t>Input power</a:t>
            </a:r>
            <a:endParaRPr lang="en-US" sz="1600" dirty="0">
              <a:solidFill>
                <a:srgbClr val="008000"/>
              </a:solidFill>
            </a:endParaRPr>
          </a:p>
        </p:txBody>
      </p:sp>
      <p:sp>
        <p:nvSpPr>
          <p:cNvPr id="31" name="TextBox 30"/>
          <p:cNvSpPr txBox="1"/>
          <p:nvPr/>
        </p:nvSpPr>
        <p:spPr>
          <a:xfrm>
            <a:off x="4772632" y="2514600"/>
            <a:ext cx="1142999" cy="523220"/>
          </a:xfrm>
          <a:prstGeom prst="rect">
            <a:avLst/>
          </a:prstGeom>
          <a:solidFill>
            <a:srgbClr val="FFFFFF"/>
          </a:solidFill>
        </p:spPr>
        <p:txBody>
          <a:bodyPr wrap="square" rtlCol="0">
            <a:spAutoFit/>
          </a:bodyPr>
          <a:lstStyle/>
          <a:p>
            <a:r>
              <a:rPr lang="en-US" sz="1400" dirty="0" smtClean="0">
                <a:solidFill>
                  <a:srgbClr val="000090"/>
                </a:solidFill>
              </a:rPr>
              <a:t>Power ground truth</a:t>
            </a:r>
            <a:endParaRPr lang="en-US" sz="1400" dirty="0">
              <a:solidFill>
                <a:srgbClr val="000090"/>
              </a:solidFill>
            </a:endParaRPr>
          </a:p>
        </p:txBody>
      </p:sp>
      <p:sp>
        <p:nvSpPr>
          <p:cNvPr id="32" name="TextBox 31"/>
          <p:cNvSpPr txBox="1"/>
          <p:nvPr/>
        </p:nvSpPr>
        <p:spPr>
          <a:xfrm>
            <a:off x="3429000" y="2895600"/>
            <a:ext cx="1295400" cy="523220"/>
          </a:xfrm>
          <a:prstGeom prst="rect">
            <a:avLst/>
          </a:prstGeom>
          <a:noFill/>
        </p:spPr>
        <p:txBody>
          <a:bodyPr wrap="square" rtlCol="0">
            <a:spAutoFit/>
          </a:bodyPr>
          <a:lstStyle/>
          <a:p>
            <a:r>
              <a:rPr lang="en-US" sz="1400" dirty="0" smtClean="0">
                <a:solidFill>
                  <a:srgbClr val="FF0000"/>
                </a:solidFill>
              </a:rPr>
              <a:t>Power prediction</a:t>
            </a:r>
            <a:endParaRPr lang="en-US" sz="1400" dirty="0">
              <a:solidFill>
                <a:srgbClr val="FF0000"/>
              </a:solidFill>
            </a:endParaRPr>
          </a:p>
        </p:txBody>
      </p:sp>
      <p:pic>
        <p:nvPicPr>
          <p:cNvPr id="4" name="Picture 3" descr="Screen Shot 2019-05-28 at 9.38.2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2286000"/>
            <a:ext cx="2743200" cy="1981200"/>
          </a:xfrm>
          <a:prstGeom prst="rect">
            <a:avLst/>
          </a:prstGeom>
        </p:spPr>
      </p:pic>
      <p:sp>
        <p:nvSpPr>
          <p:cNvPr id="5" name="TextBox 4"/>
          <p:cNvSpPr txBox="1"/>
          <p:nvPr/>
        </p:nvSpPr>
        <p:spPr>
          <a:xfrm>
            <a:off x="4266446" y="2133600"/>
            <a:ext cx="877389" cy="369332"/>
          </a:xfrm>
          <a:prstGeom prst="rect">
            <a:avLst/>
          </a:prstGeom>
          <a:solidFill>
            <a:srgbClr val="FFFFFF"/>
          </a:solidFill>
        </p:spPr>
        <p:txBody>
          <a:bodyPr wrap="none" rtlCol="0">
            <a:spAutoFit/>
          </a:bodyPr>
          <a:lstStyle/>
          <a:p>
            <a:r>
              <a:rPr lang="en-US" b="1" dirty="0" smtClean="0"/>
              <a:t>Power</a:t>
            </a:r>
            <a:endParaRPr lang="en-US" b="1" dirty="0"/>
          </a:p>
        </p:txBody>
      </p:sp>
      <p:sp>
        <p:nvSpPr>
          <p:cNvPr id="24" name="TextBox 23"/>
          <p:cNvSpPr txBox="1"/>
          <p:nvPr/>
        </p:nvSpPr>
        <p:spPr>
          <a:xfrm>
            <a:off x="6934200" y="2133600"/>
            <a:ext cx="1905000" cy="369332"/>
          </a:xfrm>
          <a:prstGeom prst="rect">
            <a:avLst/>
          </a:prstGeom>
          <a:solidFill>
            <a:srgbClr val="FFFFFF"/>
          </a:solidFill>
        </p:spPr>
        <p:txBody>
          <a:bodyPr wrap="square" rtlCol="0">
            <a:spAutoFit/>
          </a:bodyPr>
          <a:lstStyle/>
          <a:p>
            <a:pPr algn="ctr"/>
            <a:r>
              <a:rPr lang="en-US" b="1" dirty="0" smtClean="0"/>
              <a:t>Phase</a:t>
            </a:r>
            <a:endParaRPr lang="en-US" b="1" dirty="0"/>
          </a:p>
        </p:txBody>
      </p:sp>
      <p:sp>
        <p:nvSpPr>
          <p:cNvPr id="26" name="TextBox 25"/>
          <p:cNvSpPr txBox="1"/>
          <p:nvPr/>
        </p:nvSpPr>
        <p:spPr>
          <a:xfrm>
            <a:off x="7756323" y="2574725"/>
            <a:ext cx="1143000" cy="523220"/>
          </a:xfrm>
          <a:prstGeom prst="rect">
            <a:avLst/>
          </a:prstGeom>
          <a:solidFill>
            <a:srgbClr val="FFFFFF"/>
          </a:solidFill>
        </p:spPr>
        <p:txBody>
          <a:bodyPr wrap="square" rtlCol="0">
            <a:spAutoFit/>
          </a:bodyPr>
          <a:lstStyle/>
          <a:p>
            <a:r>
              <a:rPr lang="en-US" sz="1400" dirty="0" smtClean="0">
                <a:solidFill>
                  <a:srgbClr val="000090"/>
                </a:solidFill>
              </a:rPr>
              <a:t>Phase ground truth</a:t>
            </a:r>
            <a:endParaRPr lang="en-US" sz="1400" dirty="0">
              <a:solidFill>
                <a:srgbClr val="000090"/>
              </a:solidFill>
            </a:endParaRPr>
          </a:p>
        </p:txBody>
      </p:sp>
      <p:sp>
        <p:nvSpPr>
          <p:cNvPr id="27" name="TextBox 26"/>
          <p:cNvSpPr txBox="1"/>
          <p:nvPr/>
        </p:nvSpPr>
        <p:spPr>
          <a:xfrm>
            <a:off x="6629400" y="2600980"/>
            <a:ext cx="1295400" cy="523220"/>
          </a:xfrm>
          <a:prstGeom prst="rect">
            <a:avLst/>
          </a:prstGeom>
          <a:noFill/>
        </p:spPr>
        <p:txBody>
          <a:bodyPr wrap="square" rtlCol="0">
            <a:spAutoFit/>
          </a:bodyPr>
          <a:lstStyle/>
          <a:p>
            <a:r>
              <a:rPr lang="en-US" sz="1400" dirty="0" smtClean="0">
                <a:solidFill>
                  <a:srgbClr val="FF0000"/>
                </a:solidFill>
              </a:rPr>
              <a:t>Phase prediction</a:t>
            </a:r>
            <a:endParaRPr lang="en-US" sz="1400" dirty="0">
              <a:solidFill>
                <a:srgbClr val="FF0000"/>
              </a:solidFill>
            </a:endParaRPr>
          </a:p>
        </p:txBody>
      </p:sp>
      <p:sp>
        <p:nvSpPr>
          <p:cNvPr id="28" name="TextBox 27"/>
          <p:cNvSpPr txBox="1"/>
          <p:nvPr/>
        </p:nvSpPr>
        <p:spPr>
          <a:xfrm>
            <a:off x="914400" y="2085375"/>
            <a:ext cx="1505540" cy="369332"/>
          </a:xfrm>
          <a:prstGeom prst="rect">
            <a:avLst/>
          </a:prstGeom>
          <a:solidFill>
            <a:srgbClr val="FFFFFF"/>
          </a:solidFill>
        </p:spPr>
        <p:txBody>
          <a:bodyPr wrap="none" rtlCol="0">
            <a:spAutoFit/>
          </a:bodyPr>
          <a:lstStyle/>
          <a:p>
            <a:r>
              <a:rPr lang="en-US" b="1" dirty="0" smtClean="0"/>
              <a:t>Input Power</a:t>
            </a:r>
            <a:endParaRPr lang="en-US" b="1" dirty="0"/>
          </a:p>
        </p:txBody>
      </p:sp>
    </p:spTree>
    <p:extLst>
      <p:ext uri="{BB962C8B-B14F-4D97-AF65-F5344CB8AC3E}">
        <p14:creationId xmlns:p14="http://schemas.microsoft.com/office/powerpoint/2010/main" val="25473046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Department of Energy </a:t>
            </a:r>
            <a:r>
              <a:rPr lang="en-US" dirty="0"/>
              <a:t>R</a:t>
            </a:r>
            <a:r>
              <a:rPr lang="en-US" dirty="0" smtClean="0"/>
              <a:t>ound </a:t>
            </a:r>
            <a:r>
              <a:rPr lang="en-US" dirty="0"/>
              <a:t>T</a:t>
            </a:r>
            <a:r>
              <a:rPr lang="en-US" dirty="0" smtClean="0"/>
              <a:t>able:</a:t>
            </a:r>
          </a:p>
          <a:p>
            <a:r>
              <a:rPr lang="en-US" dirty="0" smtClean="0"/>
              <a:t>ML for control of X-ray, Neutron, and </a:t>
            </a:r>
            <a:r>
              <a:rPr lang="en-US" dirty="0"/>
              <a:t>N</a:t>
            </a:r>
            <a:r>
              <a:rPr lang="en-US" dirty="0" smtClean="0"/>
              <a:t>ano-facilities</a:t>
            </a:r>
          </a:p>
        </p:txBody>
      </p:sp>
      <p:pic>
        <p:nvPicPr>
          <p:cNvPr id="2" name="Picture 1" descr="Screen Shot 2019-11-11 at 3.23.1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524000"/>
            <a:ext cx="8077200" cy="2019300"/>
          </a:xfrm>
          <a:prstGeom prst="rect">
            <a:avLst/>
          </a:prstGeom>
          <a:ln>
            <a:solidFill>
              <a:srgbClr val="000000"/>
            </a:solidFill>
          </a:ln>
          <a:effectLst>
            <a:outerShdw blurRad="50800" dist="38100" dir="2700000" algn="tl" rotWithShape="0">
              <a:prstClr val="black">
                <a:alpha val="40000"/>
              </a:prstClr>
            </a:outerShdw>
          </a:effectLst>
        </p:spPr>
      </p:pic>
      <p:sp>
        <p:nvSpPr>
          <p:cNvPr id="3" name="TextBox 2"/>
          <p:cNvSpPr txBox="1"/>
          <p:nvPr/>
        </p:nvSpPr>
        <p:spPr>
          <a:xfrm>
            <a:off x="152400" y="3810000"/>
            <a:ext cx="3810000" cy="2363724"/>
          </a:xfrm>
          <a:prstGeom prst="rect">
            <a:avLst/>
          </a:prstGeom>
          <a:noFill/>
        </p:spPr>
        <p:txBody>
          <a:bodyPr wrap="square" rtlCol="0">
            <a:spAutoFit/>
          </a:bodyPr>
          <a:lstStyle/>
          <a:p>
            <a:pPr algn="ctr"/>
            <a:r>
              <a:rPr lang="en-US" sz="2400" b="1" dirty="0" smtClean="0"/>
              <a:t>Four panels:</a:t>
            </a:r>
          </a:p>
          <a:p>
            <a:pPr marL="285750" indent="-285750">
              <a:lnSpc>
                <a:spcPct val="130000"/>
              </a:lnSpc>
              <a:buFont typeface="Arial"/>
              <a:buChar char="•"/>
            </a:pPr>
            <a:r>
              <a:rPr lang="en-US" sz="2400" dirty="0" smtClean="0"/>
              <a:t>Online control</a:t>
            </a:r>
          </a:p>
          <a:p>
            <a:pPr marL="285750" indent="-285750">
              <a:lnSpc>
                <a:spcPct val="130000"/>
              </a:lnSpc>
              <a:buFont typeface="Arial"/>
              <a:buChar char="•"/>
            </a:pPr>
            <a:r>
              <a:rPr lang="en-US" sz="2400" dirty="0" smtClean="0"/>
              <a:t>Data Acquisition</a:t>
            </a:r>
          </a:p>
          <a:p>
            <a:pPr marL="285750" indent="-285750">
              <a:lnSpc>
                <a:spcPct val="130000"/>
              </a:lnSpc>
              <a:buFont typeface="Arial"/>
              <a:buChar char="•"/>
            </a:pPr>
            <a:r>
              <a:rPr lang="en-US" sz="2400" dirty="0" smtClean="0"/>
              <a:t>Modeling/Simulations</a:t>
            </a:r>
          </a:p>
          <a:p>
            <a:pPr marL="285750" indent="-285750">
              <a:lnSpc>
                <a:spcPct val="130000"/>
              </a:lnSpc>
              <a:buFont typeface="Arial"/>
              <a:buChar char="•"/>
            </a:pPr>
            <a:r>
              <a:rPr lang="en-US" sz="2400" dirty="0" smtClean="0"/>
              <a:t>Multimodal analysis</a:t>
            </a:r>
            <a:endParaRPr lang="en-US" sz="2400" dirty="0"/>
          </a:p>
        </p:txBody>
      </p:sp>
      <p:pic>
        <p:nvPicPr>
          <p:cNvPr id="5" name="Picture 4" descr="IMG_20191022_111724.jpg"/>
          <p:cNvPicPr>
            <a:picLocks noChangeAspect="1"/>
          </p:cNvPicPr>
          <p:nvPr/>
        </p:nvPicPr>
        <p:blipFill rotWithShape="1">
          <a:blip r:embed="rId4" cstate="print">
            <a:extLst>
              <a:ext uri="{28A0092B-C50C-407E-A947-70E740481C1C}">
                <a14:useLocalDpi xmlns:a14="http://schemas.microsoft.com/office/drawing/2010/main" val="0"/>
              </a:ext>
            </a:extLst>
          </a:blip>
          <a:srcRect l="4396" t="30706" r="2593" b="14680"/>
          <a:stretch/>
        </p:blipFill>
        <p:spPr>
          <a:xfrm>
            <a:off x="3810000" y="4038600"/>
            <a:ext cx="5017835" cy="2209800"/>
          </a:xfrm>
          <a:prstGeom prst="rect">
            <a:avLst/>
          </a:prstGeom>
        </p:spPr>
      </p:pic>
    </p:spTree>
    <p:extLst>
      <p:ext uri="{BB962C8B-B14F-4D97-AF65-F5344CB8AC3E}">
        <p14:creationId xmlns:p14="http://schemas.microsoft.com/office/powerpoint/2010/main" val="15041285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a:r>
              <a:rPr lang="en-US" dirty="0" smtClean="0">
                <a:latin typeface="Arial" charset="0"/>
                <a:cs typeface="AR PL UMing HK" charset="0"/>
              </a:rPr>
              <a:t>Conclusion</a:t>
            </a:r>
            <a:endParaRPr lang="en-US" dirty="0">
              <a:latin typeface="Arial" charset="0"/>
              <a:cs typeface="AR PL UMing HK" charset="0"/>
            </a:endParaRPr>
          </a:p>
        </p:txBody>
      </p:sp>
      <p:sp>
        <p:nvSpPr>
          <p:cNvPr id="6" name="Rectangle 5"/>
          <p:cNvSpPr/>
          <p:nvPr/>
        </p:nvSpPr>
        <p:spPr>
          <a:xfrm>
            <a:off x="-381000" y="1219200"/>
            <a:ext cx="9906000" cy="830997"/>
          </a:xfrm>
          <a:prstGeom prst="rect">
            <a:avLst/>
          </a:prstGeom>
        </p:spPr>
        <p:txBody>
          <a:bodyPr wrap="square">
            <a:spAutoFit/>
          </a:bodyPr>
          <a:lstStyle/>
          <a:p>
            <a:pPr lvl="0" algn="ctr">
              <a:buClr>
                <a:srgbClr val="FFFFFF"/>
              </a:buClr>
              <a:buSzPts val="1425"/>
            </a:pPr>
            <a:r>
              <a:rPr lang="en-US" sz="2400" b="1" dirty="0">
                <a:solidFill>
                  <a:srgbClr val="000000"/>
                </a:solidFill>
              </a:rPr>
              <a:t>ML Mantra: </a:t>
            </a:r>
            <a:endParaRPr lang="en-US" sz="2400" b="1" dirty="0" smtClean="0">
              <a:solidFill>
                <a:srgbClr val="000000"/>
              </a:solidFill>
            </a:endParaRPr>
          </a:p>
          <a:p>
            <a:pPr lvl="0" algn="ctr">
              <a:buClr>
                <a:srgbClr val="FFFFFF"/>
              </a:buClr>
              <a:buSzPts val="1425"/>
            </a:pPr>
            <a:r>
              <a:rPr lang="en-US" sz="2400" b="1" dirty="0" smtClean="0">
                <a:solidFill>
                  <a:srgbClr val="000000"/>
                </a:solidFill>
              </a:rPr>
              <a:t>Orders </a:t>
            </a:r>
            <a:r>
              <a:rPr lang="en-US" sz="2400" b="1" dirty="0">
                <a:solidFill>
                  <a:srgbClr val="000000"/>
                </a:solidFill>
              </a:rPr>
              <a:t>of magnitude/new science, </a:t>
            </a:r>
            <a:endParaRPr lang="en-US" sz="2400" b="1" dirty="0" smtClean="0">
              <a:solidFill>
                <a:srgbClr val="000000"/>
              </a:solidFill>
            </a:endParaRPr>
          </a:p>
        </p:txBody>
      </p:sp>
      <p:sp>
        <p:nvSpPr>
          <p:cNvPr id="8" name="TextBox 7"/>
          <p:cNvSpPr txBox="1"/>
          <p:nvPr/>
        </p:nvSpPr>
        <p:spPr>
          <a:xfrm>
            <a:off x="0" y="2209800"/>
            <a:ext cx="7961480" cy="430887"/>
          </a:xfrm>
          <a:prstGeom prst="rect">
            <a:avLst/>
          </a:prstGeom>
          <a:noFill/>
        </p:spPr>
        <p:txBody>
          <a:bodyPr wrap="square" rtlCol="0">
            <a:spAutoFit/>
          </a:bodyPr>
          <a:lstStyle/>
          <a:p>
            <a:r>
              <a:rPr lang="en-US" sz="2200" dirty="0"/>
              <a:t>That which can be automated, should be automated.  </a:t>
            </a:r>
          </a:p>
        </p:txBody>
      </p:sp>
      <p:grpSp>
        <p:nvGrpSpPr>
          <p:cNvPr id="9" name="Group 8"/>
          <p:cNvGrpSpPr/>
          <p:nvPr/>
        </p:nvGrpSpPr>
        <p:grpSpPr>
          <a:xfrm>
            <a:off x="7666079" y="3352800"/>
            <a:ext cx="1184103" cy="1575377"/>
            <a:chOff x="7818479" y="1276349"/>
            <a:chExt cx="1184103" cy="1575377"/>
          </a:xfrm>
        </p:grpSpPr>
        <p:pic>
          <p:nvPicPr>
            <p:cNvPr id="10" name="Picture 9"/>
            <p:cNvPicPr>
              <a:picLocks noChangeAspect="1"/>
            </p:cNvPicPr>
            <p:nvPr/>
          </p:nvPicPr>
          <p:blipFill>
            <a:blip r:embed="rId2"/>
            <a:stretch>
              <a:fillRect/>
            </a:stretch>
          </p:blipFill>
          <p:spPr>
            <a:xfrm>
              <a:off x="7818479" y="1276349"/>
              <a:ext cx="1179147" cy="886681"/>
            </a:xfrm>
            <a:prstGeom prst="rect">
              <a:avLst/>
            </a:prstGeom>
          </p:spPr>
        </p:pic>
        <p:sp>
          <p:nvSpPr>
            <p:cNvPr id="11" name="TextBox 10"/>
            <p:cNvSpPr txBox="1"/>
            <p:nvPr/>
          </p:nvSpPr>
          <p:spPr>
            <a:xfrm>
              <a:off x="7848600" y="2266950"/>
              <a:ext cx="1153982" cy="584776"/>
            </a:xfrm>
            <a:prstGeom prst="rect">
              <a:avLst/>
            </a:prstGeom>
            <a:noFill/>
          </p:spPr>
          <p:txBody>
            <a:bodyPr wrap="none" rtlCol="0">
              <a:spAutoFit/>
            </a:bodyPr>
            <a:lstStyle/>
            <a:p>
              <a:pPr algn="ctr"/>
              <a:r>
                <a:rPr lang="en-US" sz="1600" dirty="0" err="1" smtClean="0"/>
                <a:t>Ge</a:t>
              </a:r>
              <a:r>
                <a:rPr lang="en-US" sz="1600" dirty="0" smtClean="0"/>
                <a:t> </a:t>
              </a:r>
              <a:r>
                <a:rPr lang="en-US" sz="1600" dirty="0"/>
                <a:t>Wang</a:t>
              </a:r>
            </a:p>
            <a:p>
              <a:pPr algn="ctr"/>
              <a:r>
                <a:rPr lang="en-US" sz="1600" dirty="0"/>
                <a:t> (Stanford)</a:t>
              </a:r>
            </a:p>
          </p:txBody>
        </p:sp>
      </p:grpSp>
      <p:sp>
        <p:nvSpPr>
          <p:cNvPr id="12" name="Rectangle 11"/>
          <p:cNvSpPr/>
          <p:nvPr/>
        </p:nvSpPr>
        <p:spPr>
          <a:xfrm>
            <a:off x="3418" y="2667000"/>
            <a:ext cx="9216782" cy="430887"/>
          </a:xfrm>
          <a:prstGeom prst="rect">
            <a:avLst/>
          </a:prstGeom>
        </p:spPr>
        <p:txBody>
          <a:bodyPr wrap="square">
            <a:spAutoFit/>
          </a:bodyPr>
          <a:lstStyle/>
          <a:p>
            <a:r>
              <a:rPr lang="en-US" sz="2200" dirty="0"/>
              <a:t>That which cannot be </a:t>
            </a:r>
            <a:r>
              <a:rPr lang="en-US" sz="2200" i="1" dirty="0"/>
              <a:t>meaningfully</a:t>
            </a:r>
            <a:r>
              <a:rPr lang="en-US" sz="2200" dirty="0"/>
              <a:t> automated should </a:t>
            </a:r>
            <a:r>
              <a:rPr lang="en-US" sz="2200" i="1" dirty="0"/>
              <a:t>not</a:t>
            </a:r>
            <a:r>
              <a:rPr lang="en-US" sz="2200" dirty="0"/>
              <a:t> be automated.</a:t>
            </a:r>
          </a:p>
        </p:txBody>
      </p:sp>
      <p:pic>
        <p:nvPicPr>
          <p:cNvPr id="2" name="Picture 1"/>
          <p:cNvPicPr>
            <a:picLocks noChangeAspect="1"/>
          </p:cNvPicPr>
          <p:nvPr/>
        </p:nvPicPr>
        <p:blipFill rotWithShape="1">
          <a:blip r:embed="rId3"/>
          <a:srcRect t="24569"/>
          <a:stretch/>
        </p:blipFill>
        <p:spPr>
          <a:xfrm>
            <a:off x="381000" y="3429001"/>
            <a:ext cx="6858000" cy="2909826"/>
          </a:xfrm>
          <a:prstGeom prst="rect">
            <a:avLst/>
          </a:prstGeom>
        </p:spPr>
      </p:pic>
    </p:spTree>
    <p:extLst>
      <p:ext uri="{BB962C8B-B14F-4D97-AF65-F5344CB8AC3E}">
        <p14:creationId xmlns:p14="http://schemas.microsoft.com/office/powerpoint/2010/main" val="2952847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a:r>
              <a:rPr lang="en-US" dirty="0" smtClean="0">
                <a:latin typeface="Arial" charset="0"/>
                <a:cs typeface="AR PL UMing HK" charset="0"/>
              </a:rPr>
              <a:t>Conclusion</a:t>
            </a:r>
            <a:endParaRPr lang="en-US" dirty="0">
              <a:latin typeface="Arial" charset="0"/>
              <a:cs typeface="AR PL UMing HK" charset="0"/>
            </a:endParaRPr>
          </a:p>
        </p:txBody>
      </p:sp>
      <p:sp>
        <p:nvSpPr>
          <p:cNvPr id="6" name="TextBox 5"/>
          <p:cNvSpPr txBox="1"/>
          <p:nvPr/>
        </p:nvSpPr>
        <p:spPr>
          <a:xfrm>
            <a:off x="685800" y="4920496"/>
            <a:ext cx="7696200" cy="1785104"/>
          </a:xfrm>
          <a:prstGeom prst="rect">
            <a:avLst/>
          </a:prstGeom>
          <a:noFill/>
        </p:spPr>
        <p:txBody>
          <a:bodyPr wrap="square" rtlCol="0">
            <a:spAutoFit/>
          </a:bodyPr>
          <a:lstStyle/>
          <a:p>
            <a:pPr algn="ctr"/>
            <a:r>
              <a:rPr lang="en-US" sz="2200" dirty="0" smtClean="0"/>
              <a:t>Thanks to collaborators</a:t>
            </a:r>
          </a:p>
          <a:p>
            <a:pPr algn="ctr"/>
            <a:endParaRPr lang="en-US" sz="2200" dirty="0" smtClean="0"/>
          </a:p>
          <a:p>
            <a:pPr algn="ctr"/>
            <a:r>
              <a:rPr lang="en-US" sz="2200" dirty="0" smtClean="0"/>
              <a:t>E. </a:t>
            </a:r>
            <a:r>
              <a:rPr lang="en-US" sz="2200" dirty="0" err="1" smtClean="0"/>
              <a:t>Cropp</a:t>
            </a:r>
            <a:r>
              <a:rPr lang="en-US" sz="2200" dirty="0" smtClean="0"/>
              <a:t>, J. </a:t>
            </a:r>
            <a:r>
              <a:rPr lang="en-US" sz="2200" dirty="0" err="1" smtClean="0"/>
              <a:t>Cryan</a:t>
            </a:r>
            <a:r>
              <a:rPr lang="en-US" sz="2200" dirty="0" smtClean="0"/>
              <a:t>, J. </a:t>
            </a:r>
            <a:r>
              <a:rPr lang="en-US" sz="2200" dirty="0" err="1" smtClean="0"/>
              <a:t>Duris</a:t>
            </a:r>
            <a:r>
              <a:rPr lang="en-US" sz="2200" dirty="0" smtClean="0"/>
              <a:t>, A. </a:t>
            </a:r>
            <a:r>
              <a:rPr lang="en-US" sz="2200" dirty="0" err="1" smtClean="0"/>
              <a:t>Edelen</a:t>
            </a:r>
            <a:r>
              <a:rPr lang="en-US" sz="2200" dirty="0" smtClean="0"/>
              <a:t>, A. </a:t>
            </a:r>
            <a:r>
              <a:rPr lang="en-US" sz="2200" dirty="0" err="1" smtClean="0"/>
              <a:t>Hanuka</a:t>
            </a:r>
            <a:r>
              <a:rPr lang="en-US" sz="2200" dirty="0" smtClean="0"/>
              <a:t>, K. </a:t>
            </a:r>
            <a:r>
              <a:rPr lang="en-US" sz="2200" dirty="0" err="1" smtClean="0"/>
              <a:t>Kabra</a:t>
            </a:r>
            <a:r>
              <a:rPr lang="en-US" sz="2200" dirty="0" smtClean="0"/>
              <a:t>, A. Kennedy, T. J. Lane, S. Li, A. </a:t>
            </a:r>
            <a:r>
              <a:rPr lang="en-US" sz="2200" dirty="0" err="1" smtClean="0"/>
              <a:t>Lutman</a:t>
            </a:r>
            <a:r>
              <a:rPr lang="en-US" sz="2200" dirty="0" smtClean="0"/>
              <a:t>, G. Marcus, P. </a:t>
            </a:r>
            <a:r>
              <a:rPr lang="en-US" sz="2200" dirty="0" err="1" smtClean="0"/>
              <a:t>Musumeci</a:t>
            </a:r>
            <a:r>
              <a:rPr lang="en-US" sz="2200" dirty="0" smtClean="0"/>
              <a:t>, X. </a:t>
            </a:r>
            <a:r>
              <a:rPr lang="en-US" sz="2200" dirty="0" err="1" smtClean="0"/>
              <a:t>Ren</a:t>
            </a:r>
            <a:r>
              <a:rPr lang="en-US" sz="2200" dirty="0" smtClean="0"/>
              <a:t>, G. </a:t>
            </a:r>
            <a:r>
              <a:rPr lang="en-US" sz="2200" dirty="0" err="1" smtClean="0"/>
              <a:t>Stupakov</a:t>
            </a:r>
            <a:r>
              <a:rPr lang="en-US" sz="2200" dirty="0" smtClean="0"/>
              <a:t>, G. </a:t>
            </a:r>
            <a:r>
              <a:rPr lang="en-US" sz="2200" dirty="0" err="1" smtClean="0"/>
              <a:t>Wetzstein</a:t>
            </a:r>
            <a:r>
              <a:rPr lang="en-US" sz="2200" dirty="0" smtClean="0"/>
              <a:t>, X. Zhang</a:t>
            </a:r>
            <a:endParaRPr lang="en-US" sz="2200" dirty="0"/>
          </a:p>
        </p:txBody>
      </p:sp>
      <p:sp>
        <p:nvSpPr>
          <p:cNvPr id="2" name="Rectangle 1"/>
          <p:cNvSpPr/>
          <p:nvPr/>
        </p:nvSpPr>
        <p:spPr>
          <a:xfrm>
            <a:off x="304800" y="1371600"/>
            <a:ext cx="8839200" cy="1107996"/>
          </a:xfrm>
          <a:prstGeom prst="rect">
            <a:avLst/>
          </a:prstGeom>
        </p:spPr>
        <p:txBody>
          <a:bodyPr wrap="square">
            <a:spAutoFit/>
          </a:bodyPr>
          <a:lstStyle/>
          <a:p>
            <a:pPr algn="ctr"/>
            <a:r>
              <a:rPr lang="en-US" sz="2200" b="1" dirty="0" smtClean="0">
                <a:sym typeface="Wingdings"/>
              </a:rPr>
              <a:t>Many other topics for ML and accelerators:</a:t>
            </a:r>
          </a:p>
          <a:p>
            <a:r>
              <a:rPr lang="en-US" sz="2200" dirty="0" smtClean="0">
                <a:sym typeface="Wingdings"/>
              </a:rPr>
              <a:t>virtual </a:t>
            </a:r>
            <a:r>
              <a:rPr lang="en-US" sz="2200" dirty="0">
                <a:sym typeface="Wingdings"/>
              </a:rPr>
              <a:t>diagnostics, anomaly/breakout detection, in-the-loop experimental control, physics for/from ML, UQ </a:t>
            </a:r>
            <a:r>
              <a:rPr lang="mr-IN" sz="2200" dirty="0">
                <a:sym typeface="Wingdings"/>
              </a:rPr>
              <a:t>…</a:t>
            </a:r>
            <a:endParaRPr lang="en-US" sz="2200" dirty="0"/>
          </a:p>
        </p:txBody>
      </p:sp>
      <p:sp>
        <p:nvSpPr>
          <p:cNvPr id="4" name="Rectangle 3"/>
          <p:cNvSpPr/>
          <p:nvPr/>
        </p:nvSpPr>
        <p:spPr>
          <a:xfrm>
            <a:off x="3001025" y="3733800"/>
            <a:ext cx="3018775" cy="369332"/>
          </a:xfrm>
          <a:prstGeom prst="rect">
            <a:avLst/>
          </a:prstGeom>
        </p:spPr>
        <p:txBody>
          <a:bodyPr wrap="none">
            <a:spAutoFit/>
          </a:bodyPr>
          <a:lstStyle/>
          <a:p>
            <a:r>
              <a:rPr lang="en-US" dirty="0">
                <a:solidFill>
                  <a:srgbClr val="0000FF"/>
                </a:solidFill>
              </a:rPr>
              <a:t>https://</a:t>
            </a:r>
            <a:r>
              <a:rPr lang="en-US" dirty="0" err="1">
                <a:solidFill>
                  <a:srgbClr val="0000FF"/>
                </a:solidFill>
              </a:rPr>
              <a:t>ml.slac.stanford.edu</a:t>
            </a:r>
            <a:r>
              <a:rPr lang="en-US" dirty="0">
                <a:solidFill>
                  <a:srgbClr val="0000FF"/>
                </a:solidFill>
              </a:rPr>
              <a:t>/</a:t>
            </a:r>
          </a:p>
        </p:txBody>
      </p:sp>
      <p:sp>
        <p:nvSpPr>
          <p:cNvPr id="7" name="Rectangle 6"/>
          <p:cNvSpPr/>
          <p:nvPr/>
        </p:nvSpPr>
        <p:spPr>
          <a:xfrm>
            <a:off x="152400" y="3276600"/>
            <a:ext cx="8839200" cy="430887"/>
          </a:xfrm>
          <a:prstGeom prst="rect">
            <a:avLst/>
          </a:prstGeom>
        </p:spPr>
        <p:txBody>
          <a:bodyPr wrap="square">
            <a:spAutoFit/>
          </a:bodyPr>
          <a:lstStyle/>
          <a:p>
            <a:pPr algn="ctr"/>
            <a:r>
              <a:rPr lang="en-US" sz="2200" b="1" dirty="0" smtClean="0">
                <a:solidFill>
                  <a:srgbClr val="0000FF"/>
                </a:solidFill>
                <a:sym typeface="Wingdings"/>
              </a:rPr>
              <a:t>We’re hiring for ML at SLAC!</a:t>
            </a:r>
            <a:endParaRPr lang="en-US" sz="2200" dirty="0">
              <a:solidFill>
                <a:srgbClr val="0000FF"/>
              </a:solidFill>
            </a:endParaRPr>
          </a:p>
        </p:txBody>
      </p:sp>
    </p:spTree>
    <p:extLst>
      <p:ext uri="{BB962C8B-B14F-4D97-AF65-F5344CB8AC3E}">
        <p14:creationId xmlns:p14="http://schemas.microsoft.com/office/powerpoint/2010/main" val="267095995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Surrogate Models</a:t>
            </a:r>
            <a:r>
              <a:rPr lang="en-US" dirty="0"/>
              <a:t>: FEL simulations</a:t>
            </a:r>
          </a:p>
        </p:txBody>
      </p:sp>
      <p:sp>
        <p:nvSpPr>
          <p:cNvPr id="11" name="椭圆 22">
            <a:extLst>
              <a:ext uri="{FF2B5EF4-FFF2-40B4-BE49-F238E27FC236}">
                <a16:creationId xmlns:a16="http://schemas.microsoft.com/office/drawing/2014/main" xmlns="" id="{88438FF2-2269-467C-91EC-FBAF007935D2}"/>
              </a:ext>
            </a:extLst>
          </p:cNvPr>
          <p:cNvSpPr/>
          <p:nvPr/>
        </p:nvSpPr>
        <p:spPr>
          <a:xfrm>
            <a:off x="280941" y="4072732"/>
            <a:ext cx="938259" cy="89213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13" name="Group 12"/>
          <p:cNvGrpSpPr/>
          <p:nvPr/>
        </p:nvGrpSpPr>
        <p:grpSpPr>
          <a:xfrm>
            <a:off x="1143000" y="4067022"/>
            <a:ext cx="2874146" cy="858848"/>
            <a:chOff x="1143000" y="4459690"/>
            <a:chExt cx="2874146" cy="858848"/>
          </a:xfrm>
        </p:grpSpPr>
        <p:cxnSp>
          <p:nvCxnSpPr>
            <p:cNvPr id="16" name="直接箭头连接符 24">
              <a:extLst>
                <a:ext uri="{FF2B5EF4-FFF2-40B4-BE49-F238E27FC236}">
                  <a16:creationId xmlns:a16="http://schemas.microsoft.com/office/drawing/2014/main" xmlns="" id="{53BC6699-5D13-4FDC-B04B-A031C798BD25}"/>
                </a:ext>
              </a:extLst>
            </p:cNvPr>
            <p:cNvCxnSpPr>
              <a:cxnSpLocks/>
              <a:endCxn id="14" idx="2"/>
            </p:cNvCxnSpPr>
            <p:nvPr/>
          </p:nvCxnSpPr>
          <p:spPr>
            <a:xfrm>
              <a:off x="1143000" y="4888468"/>
              <a:ext cx="1885864" cy="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椭圆 10">
              <a:extLst>
                <a:ext uri="{FF2B5EF4-FFF2-40B4-BE49-F238E27FC236}">
                  <a16:creationId xmlns:a16="http://schemas.microsoft.com/office/drawing/2014/main" xmlns="" id="{8E7735BD-2AC1-4926-8A8E-C748B761385D}"/>
                </a:ext>
              </a:extLst>
            </p:cNvPr>
            <p:cNvSpPr/>
            <p:nvPr/>
          </p:nvSpPr>
          <p:spPr>
            <a:xfrm>
              <a:off x="3028864" y="4459690"/>
              <a:ext cx="938259" cy="85884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文本框 12">
              <a:extLst>
                <a:ext uri="{FF2B5EF4-FFF2-40B4-BE49-F238E27FC236}">
                  <a16:creationId xmlns:a16="http://schemas.microsoft.com/office/drawing/2014/main" xmlns="" id="{D2657021-F416-4C3F-8D85-D60B5CF85D6B}"/>
                </a:ext>
              </a:extLst>
            </p:cNvPr>
            <p:cNvSpPr txBox="1"/>
            <p:nvPr/>
          </p:nvSpPr>
          <p:spPr>
            <a:xfrm>
              <a:off x="2971800" y="4667071"/>
              <a:ext cx="1045346" cy="523220"/>
            </a:xfrm>
            <a:prstGeom prst="rect">
              <a:avLst/>
            </a:prstGeom>
            <a:noFill/>
          </p:spPr>
          <p:txBody>
            <a:bodyPr wrap="square" rtlCol="0">
              <a:spAutoFit/>
            </a:bodyPr>
            <a:lstStyle/>
            <a:p>
              <a:pPr algn="ctr"/>
              <a:r>
                <a:rPr lang="en-US" altLang="zh-CN" sz="1400" b="1" dirty="0" smtClean="0">
                  <a:solidFill>
                    <a:schemeClr val="bg1"/>
                  </a:solidFill>
                </a:rPr>
                <a:t>Training Set</a:t>
              </a:r>
              <a:endParaRPr lang="en-US" altLang="zh-CN" sz="1400" b="1" dirty="0">
                <a:solidFill>
                  <a:schemeClr val="bg1"/>
                </a:solidFill>
              </a:endParaRPr>
            </a:p>
          </p:txBody>
        </p:sp>
        <p:sp>
          <p:nvSpPr>
            <p:cNvPr id="17" name="文本框 25">
              <a:extLst>
                <a:ext uri="{FF2B5EF4-FFF2-40B4-BE49-F238E27FC236}">
                  <a16:creationId xmlns:a16="http://schemas.microsoft.com/office/drawing/2014/main" xmlns="" id="{BC0F3C10-3DF2-4817-8714-56F634B0507C}"/>
                </a:ext>
              </a:extLst>
            </p:cNvPr>
            <p:cNvSpPr txBox="1"/>
            <p:nvPr/>
          </p:nvSpPr>
          <p:spPr>
            <a:xfrm>
              <a:off x="1234776" y="4563186"/>
              <a:ext cx="2041824" cy="307777"/>
            </a:xfrm>
            <a:prstGeom prst="rect">
              <a:avLst/>
            </a:prstGeom>
            <a:noFill/>
          </p:spPr>
          <p:txBody>
            <a:bodyPr wrap="square" rtlCol="0">
              <a:spAutoFit/>
            </a:bodyPr>
            <a:lstStyle/>
            <a:p>
              <a:r>
                <a:rPr lang="en-US" altLang="zh-CN" sz="1400" b="1" dirty="0" smtClean="0">
                  <a:solidFill>
                    <a:srgbClr val="00B050"/>
                  </a:solidFill>
                </a:rPr>
                <a:t>Genesis Simulation</a:t>
              </a:r>
              <a:endParaRPr lang="zh-CN" altLang="en-US" sz="1400" b="1" dirty="0">
                <a:solidFill>
                  <a:srgbClr val="00B050"/>
                </a:solidFill>
              </a:endParaRPr>
            </a:p>
          </p:txBody>
        </p:sp>
      </p:grpSp>
      <p:grpSp>
        <p:nvGrpSpPr>
          <p:cNvPr id="18" name="Group 17"/>
          <p:cNvGrpSpPr/>
          <p:nvPr/>
        </p:nvGrpSpPr>
        <p:grpSpPr>
          <a:xfrm>
            <a:off x="3829718" y="4484132"/>
            <a:ext cx="1580535" cy="1746417"/>
            <a:chOff x="3829718" y="4876800"/>
            <a:chExt cx="1580535" cy="1746417"/>
          </a:xfrm>
        </p:grpSpPr>
        <p:sp>
          <p:nvSpPr>
            <p:cNvPr id="19" name="椭圆 9">
              <a:extLst>
                <a:ext uri="{FF2B5EF4-FFF2-40B4-BE49-F238E27FC236}">
                  <a16:creationId xmlns:a16="http://schemas.microsoft.com/office/drawing/2014/main" xmlns="" id="{B9548BDF-1E76-40AA-9584-9FA5D9DAFC04}"/>
                </a:ext>
              </a:extLst>
            </p:cNvPr>
            <p:cNvSpPr/>
            <p:nvPr/>
          </p:nvSpPr>
          <p:spPr>
            <a:xfrm>
              <a:off x="4472288" y="5813248"/>
              <a:ext cx="897626" cy="8099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0" name="文本框 13">
              <a:extLst>
                <a:ext uri="{FF2B5EF4-FFF2-40B4-BE49-F238E27FC236}">
                  <a16:creationId xmlns:a16="http://schemas.microsoft.com/office/drawing/2014/main" xmlns="" id="{ABAB0547-C4B0-43B7-B625-AF7A1EC8F167}"/>
                </a:ext>
              </a:extLst>
            </p:cNvPr>
            <p:cNvSpPr txBox="1"/>
            <p:nvPr/>
          </p:nvSpPr>
          <p:spPr>
            <a:xfrm>
              <a:off x="4441476" y="6065704"/>
              <a:ext cx="968777" cy="323165"/>
            </a:xfrm>
            <a:prstGeom prst="rect">
              <a:avLst/>
            </a:prstGeom>
            <a:noFill/>
          </p:spPr>
          <p:txBody>
            <a:bodyPr wrap="square" rtlCol="0">
              <a:spAutoFit/>
            </a:bodyPr>
            <a:lstStyle/>
            <a:p>
              <a:pPr algn="ctr"/>
              <a:r>
                <a:rPr lang="en-US" altLang="zh-CN" sz="1500" b="1" dirty="0">
                  <a:solidFill>
                    <a:schemeClr val="bg1"/>
                  </a:solidFill>
                </a:rPr>
                <a:t>GAN</a:t>
              </a:r>
              <a:endParaRPr lang="zh-CN" altLang="en-US" sz="1500" b="1" dirty="0">
                <a:solidFill>
                  <a:schemeClr val="bg1"/>
                </a:solidFill>
              </a:endParaRPr>
            </a:p>
          </p:txBody>
        </p:sp>
        <p:sp>
          <p:nvSpPr>
            <p:cNvPr id="21" name="文本框 18">
              <a:extLst>
                <a:ext uri="{FF2B5EF4-FFF2-40B4-BE49-F238E27FC236}">
                  <a16:creationId xmlns:a16="http://schemas.microsoft.com/office/drawing/2014/main" xmlns="" id="{A4F56513-C264-4022-A117-B992B71969BD}"/>
                </a:ext>
              </a:extLst>
            </p:cNvPr>
            <p:cNvSpPr txBox="1"/>
            <p:nvPr/>
          </p:nvSpPr>
          <p:spPr>
            <a:xfrm>
              <a:off x="4191001" y="4876800"/>
              <a:ext cx="914399" cy="738664"/>
            </a:xfrm>
            <a:prstGeom prst="rect">
              <a:avLst/>
            </a:prstGeom>
            <a:noFill/>
          </p:spPr>
          <p:txBody>
            <a:bodyPr wrap="square" rtlCol="0">
              <a:spAutoFit/>
            </a:bodyPr>
            <a:lstStyle/>
            <a:p>
              <a:r>
                <a:rPr lang="en-US" altLang="zh-CN" sz="1400" b="1" dirty="0">
                  <a:solidFill>
                    <a:srgbClr val="00B050"/>
                  </a:solidFill>
                </a:rPr>
                <a:t>Feed Training Data</a:t>
              </a:r>
              <a:endParaRPr lang="zh-CN" altLang="en-US" sz="1400" b="1" dirty="0">
                <a:solidFill>
                  <a:srgbClr val="00B050"/>
                </a:solidFill>
              </a:endParaRPr>
            </a:p>
          </p:txBody>
        </p:sp>
        <p:cxnSp>
          <p:nvCxnSpPr>
            <p:cNvPr id="22" name="直接箭头连接符 21">
              <a:extLst>
                <a:ext uri="{FF2B5EF4-FFF2-40B4-BE49-F238E27FC236}">
                  <a16:creationId xmlns:a16="http://schemas.microsoft.com/office/drawing/2014/main" xmlns="" id="{EFBDA73B-C642-44E7-9506-88D800D26FFC}"/>
                </a:ext>
              </a:extLst>
            </p:cNvPr>
            <p:cNvCxnSpPr>
              <a:cxnSpLocks/>
              <a:stCxn id="14" idx="5"/>
              <a:endCxn id="19" idx="1"/>
            </p:cNvCxnSpPr>
            <p:nvPr/>
          </p:nvCxnSpPr>
          <p:spPr>
            <a:xfrm>
              <a:off x="3829718" y="5116563"/>
              <a:ext cx="774024" cy="815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617056" y="4951512"/>
            <a:ext cx="1469544" cy="1513820"/>
            <a:chOff x="5617056" y="5344180"/>
            <a:chExt cx="1469544" cy="1513820"/>
          </a:xfrm>
        </p:grpSpPr>
        <p:sp>
          <p:nvSpPr>
            <p:cNvPr id="24" name="文本框 16">
              <a:extLst>
                <a:ext uri="{FF2B5EF4-FFF2-40B4-BE49-F238E27FC236}">
                  <a16:creationId xmlns:a16="http://schemas.microsoft.com/office/drawing/2014/main" xmlns="" id="{8E25A711-8DD0-4831-8B02-0444A99F3102}"/>
                </a:ext>
              </a:extLst>
            </p:cNvPr>
            <p:cNvSpPr txBox="1"/>
            <p:nvPr/>
          </p:nvSpPr>
          <p:spPr>
            <a:xfrm>
              <a:off x="5617056" y="5344180"/>
              <a:ext cx="1469544" cy="523220"/>
            </a:xfrm>
            <a:prstGeom prst="rect">
              <a:avLst/>
            </a:prstGeom>
            <a:noFill/>
          </p:spPr>
          <p:txBody>
            <a:bodyPr wrap="square" rtlCol="0">
              <a:spAutoFit/>
            </a:bodyPr>
            <a:lstStyle/>
            <a:p>
              <a:pPr algn="ctr"/>
              <a:r>
                <a:rPr lang="en-US" altLang="zh-CN" sz="1400" b="1" dirty="0">
                  <a:solidFill>
                    <a:srgbClr val="00B050"/>
                  </a:solidFill>
                </a:rPr>
                <a:t>Data Augmentation</a:t>
              </a:r>
            </a:p>
          </p:txBody>
        </p:sp>
        <p:pic>
          <p:nvPicPr>
            <p:cNvPr id="25" name="图片 27">
              <a:extLst>
                <a:ext uri="{FF2B5EF4-FFF2-40B4-BE49-F238E27FC236}">
                  <a16:creationId xmlns:a16="http://schemas.microsoft.com/office/drawing/2014/main" xmlns="" id="{2022B1D8-2A95-48DA-9C3A-2B2E4FC7B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868" y="5813292"/>
              <a:ext cx="1052999" cy="1044708"/>
            </a:xfrm>
            <a:prstGeom prst="rect">
              <a:avLst/>
            </a:prstGeom>
          </p:spPr>
        </p:pic>
      </p:grpSp>
      <p:pic>
        <p:nvPicPr>
          <p:cNvPr id="26" name="图片 31">
            <a:extLst>
              <a:ext uri="{FF2B5EF4-FFF2-40B4-BE49-F238E27FC236}">
                <a16:creationId xmlns:a16="http://schemas.microsoft.com/office/drawing/2014/main" xmlns="" id="{FF9F1FC8-A074-46C6-8AED-3121F7048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38154"/>
            <a:ext cx="1318874" cy="988778"/>
          </a:xfrm>
          <a:prstGeom prst="rect">
            <a:avLst/>
          </a:prstGeom>
        </p:spPr>
      </p:pic>
      <p:grpSp>
        <p:nvGrpSpPr>
          <p:cNvPr id="27" name="Group 26"/>
          <p:cNvGrpSpPr/>
          <p:nvPr/>
        </p:nvGrpSpPr>
        <p:grpSpPr>
          <a:xfrm>
            <a:off x="3967123" y="4098714"/>
            <a:ext cx="3255841" cy="1364283"/>
            <a:chOff x="3967123" y="4491382"/>
            <a:chExt cx="3255841" cy="1364283"/>
          </a:xfrm>
        </p:grpSpPr>
        <p:sp>
          <p:nvSpPr>
            <p:cNvPr id="28" name="椭圆 8">
              <a:extLst>
                <a:ext uri="{FF2B5EF4-FFF2-40B4-BE49-F238E27FC236}">
                  <a16:creationId xmlns:a16="http://schemas.microsoft.com/office/drawing/2014/main" xmlns="" id="{A6C298E3-FA4E-40B7-A7CE-8D45605CF11B}"/>
                </a:ext>
              </a:extLst>
            </p:cNvPr>
            <p:cNvSpPr/>
            <p:nvPr/>
          </p:nvSpPr>
          <p:spPr>
            <a:xfrm>
              <a:off x="6117035" y="4491382"/>
              <a:ext cx="816397" cy="809969"/>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5" name="文本框 11">
              <a:extLst>
                <a:ext uri="{FF2B5EF4-FFF2-40B4-BE49-F238E27FC236}">
                  <a16:creationId xmlns:a16="http://schemas.microsoft.com/office/drawing/2014/main" xmlns="" id="{FB5A51C2-13D4-4601-9196-0D43F73FAF67}"/>
                </a:ext>
              </a:extLst>
            </p:cNvPr>
            <p:cNvSpPr txBox="1"/>
            <p:nvPr/>
          </p:nvSpPr>
          <p:spPr>
            <a:xfrm>
              <a:off x="5844706" y="4750291"/>
              <a:ext cx="1378258" cy="323165"/>
            </a:xfrm>
            <a:prstGeom prst="rect">
              <a:avLst/>
            </a:prstGeom>
            <a:noFill/>
          </p:spPr>
          <p:txBody>
            <a:bodyPr wrap="square" rtlCol="0">
              <a:spAutoFit/>
            </a:bodyPr>
            <a:lstStyle/>
            <a:p>
              <a:pPr algn="ctr"/>
              <a:r>
                <a:rPr lang="en-US" altLang="zh-CN" sz="1500" b="1" dirty="0">
                  <a:solidFill>
                    <a:schemeClr val="bg1"/>
                  </a:solidFill>
                </a:rPr>
                <a:t>CNN</a:t>
              </a:r>
              <a:endParaRPr lang="zh-CN" altLang="en-US" sz="1500" b="1" dirty="0">
                <a:solidFill>
                  <a:schemeClr val="bg1"/>
                </a:solidFill>
              </a:endParaRPr>
            </a:p>
          </p:txBody>
        </p:sp>
        <p:cxnSp>
          <p:nvCxnSpPr>
            <p:cNvPr id="36" name="直接箭头连接符 20">
              <a:extLst>
                <a:ext uri="{FF2B5EF4-FFF2-40B4-BE49-F238E27FC236}">
                  <a16:creationId xmlns:a16="http://schemas.microsoft.com/office/drawing/2014/main" xmlns="" id="{F769343C-92ED-4BAB-B7D9-69FFFDB4C053}"/>
                </a:ext>
              </a:extLst>
            </p:cNvPr>
            <p:cNvCxnSpPr>
              <a:cxnSpLocks/>
              <a:stCxn id="14" idx="6"/>
            </p:cNvCxnSpPr>
            <p:nvPr/>
          </p:nvCxnSpPr>
          <p:spPr>
            <a:xfrm flipV="1">
              <a:off x="3967123" y="4888468"/>
              <a:ext cx="2128877" cy="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71">
              <a:extLst>
                <a:ext uri="{FF2B5EF4-FFF2-40B4-BE49-F238E27FC236}">
                  <a16:creationId xmlns:a16="http://schemas.microsoft.com/office/drawing/2014/main" xmlns="" id="{DCFC826C-447F-41E2-807B-82A94C3FF813}"/>
                </a:ext>
              </a:extLst>
            </p:cNvPr>
            <p:cNvCxnSpPr>
              <a:cxnSpLocks/>
              <a:stCxn id="19" idx="7"/>
              <a:endCxn id="28" idx="3"/>
            </p:cNvCxnSpPr>
            <p:nvPr/>
          </p:nvCxnSpPr>
          <p:spPr>
            <a:xfrm flipV="1">
              <a:off x="5238460" y="5182734"/>
              <a:ext cx="998134" cy="672931"/>
            </a:xfrm>
            <a:prstGeom prst="straightConnector1">
              <a:avLst/>
            </a:prstGeom>
            <a:ln w="38100">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8" name="矩形 101">
            <a:extLst>
              <a:ext uri="{FF2B5EF4-FFF2-40B4-BE49-F238E27FC236}">
                <a16:creationId xmlns:a16="http://schemas.microsoft.com/office/drawing/2014/main" xmlns="" id="{51079166-D285-4B34-B289-9ED748DBF028}"/>
              </a:ext>
            </a:extLst>
          </p:cNvPr>
          <p:cNvSpPr/>
          <p:nvPr/>
        </p:nvSpPr>
        <p:spPr>
          <a:xfrm>
            <a:off x="609600" y="5017532"/>
            <a:ext cx="3886200" cy="1077218"/>
          </a:xfrm>
          <a:prstGeom prst="rect">
            <a:avLst/>
          </a:prstGeom>
        </p:spPr>
        <p:txBody>
          <a:bodyPr wrap="square">
            <a:spAutoFit/>
          </a:bodyPr>
          <a:lstStyle/>
          <a:p>
            <a:r>
              <a:rPr lang="en-US" altLang="zh-CN" sz="1600" dirty="0"/>
              <a:t>The generative adversarial network (GAN) </a:t>
            </a:r>
            <a:r>
              <a:rPr lang="en-US" altLang="zh-CN" sz="1600" dirty="0" smtClean="0"/>
              <a:t>generates labeled images</a:t>
            </a:r>
          </a:p>
          <a:p>
            <a:r>
              <a:rPr lang="en-US" altLang="zh-CN" sz="1600" dirty="0" smtClean="0">
                <a:sym typeface="Wingdings"/>
              </a:rPr>
              <a:t> Augment training for </a:t>
            </a:r>
            <a:r>
              <a:rPr lang="en-US" altLang="zh-CN" sz="1600" dirty="0" smtClean="0"/>
              <a:t>CNN </a:t>
            </a:r>
            <a:r>
              <a:rPr lang="en-US" altLang="zh-CN" sz="1600" dirty="0"/>
              <a:t>or </a:t>
            </a:r>
            <a:r>
              <a:rPr lang="en-US" altLang="zh-CN" sz="1600" dirty="0" smtClean="0"/>
              <a:t>other data-hungry algorithms</a:t>
            </a:r>
            <a:endParaRPr lang="zh-CN" altLang="en-US" sz="1600" dirty="0"/>
          </a:p>
        </p:txBody>
      </p:sp>
      <p:sp>
        <p:nvSpPr>
          <p:cNvPr id="39" name="TextBox 38"/>
          <p:cNvSpPr txBox="1"/>
          <p:nvPr/>
        </p:nvSpPr>
        <p:spPr>
          <a:xfrm>
            <a:off x="-148215" y="2667000"/>
            <a:ext cx="1905000" cy="369332"/>
          </a:xfrm>
          <a:prstGeom prst="rect">
            <a:avLst/>
          </a:prstGeom>
          <a:noFill/>
        </p:spPr>
        <p:txBody>
          <a:bodyPr wrap="square" rtlCol="0">
            <a:spAutoFit/>
          </a:bodyPr>
          <a:lstStyle/>
          <a:p>
            <a:pPr algn="ctr"/>
            <a:r>
              <a:rPr lang="en-US" dirty="0" smtClean="0"/>
              <a:t>Unlabeled data</a:t>
            </a:r>
            <a:endParaRPr lang="en-US" dirty="0"/>
          </a:p>
        </p:txBody>
      </p:sp>
      <p:grpSp>
        <p:nvGrpSpPr>
          <p:cNvPr id="40" name="Group 39"/>
          <p:cNvGrpSpPr/>
          <p:nvPr/>
        </p:nvGrpSpPr>
        <p:grpSpPr>
          <a:xfrm>
            <a:off x="2362200" y="2667000"/>
            <a:ext cx="2667000" cy="1391714"/>
            <a:chOff x="2362200" y="3059668"/>
            <a:chExt cx="2667000" cy="1391714"/>
          </a:xfrm>
        </p:grpSpPr>
        <p:pic>
          <p:nvPicPr>
            <p:cNvPr id="41" name="图片 2">
              <a:extLst>
                <a:ext uri="{FF2B5EF4-FFF2-40B4-BE49-F238E27FC236}">
                  <a16:creationId xmlns:a16="http://schemas.microsoft.com/office/drawing/2014/main" xmlns="" id="{2392C3E7-96A6-4E93-9A73-D7573F8CD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2651" y="3462604"/>
              <a:ext cx="996626" cy="988778"/>
            </a:xfrm>
            <a:prstGeom prst="rect">
              <a:avLst/>
            </a:prstGeom>
          </p:spPr>
        </p:pic>
        <p:pic>
          <p:nvPicPr>
            <p:cNvPr id="43" name="图片 4">
              <a:extLst>
                <a:ext uri="{FF2B5EF4-FFF2-40B4-BE49-F238E27FC236}">
                  <a16:creationId xmlns:a16="http://schemas.microsoft.com/office/drawing/2014/main" xmlns="" id="{1D587D14-0412-432D-974B-1A9F6CE459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7471" y="3457619"/>
              <a:ext cx="1102705" cy="981664"/>
            </a:xfrm>
            <a:prstGeom prst="rect">
              <a:avLst/>
            </a:prstGeom>
          </p:spPr>
        </p:pic>
        <p:sp>
          <p:nvSpPr>
            <p:cNvPr id="44" name="TextBox 43"/>
            <p:cNvSpPr txBox="1"/>
            <p:nvPr/>
          </p:nvSpPr>
          <p:spPr>
            <a:xfrm>
              <a:off x="2362200" y="3059668"/>
              <a:ext cx="2667000" cy="369332"/>
            </a:xfrm>
            <a:prstGeom prst="rect">
              <a:avLst/>
            </a:prstGeom>
            <a:noFill/>
          </p:spPr>
          <p:txBody>
            <a:bodyPr wrap="square" rtlCol="0">
              <a:spAutoFit/>
            </a:bodyPr>
            <a:lstStyle/>
            <a:p>
              <a:pPr algn="ctr"/>
              <a:r>
                <a:rPr lang="en-US" dirty="0" smtClean="0"/>
                <a:t>Labeled Training Set </a:t>
              </a:r>
              <a:endParaRPr lang="en-US" dirty="0"/>
            </a:p>
          </p:txBody>
        </p:sp>
      </p:grpSp>
      <p:sp>
        <p:nvSpPr>
          <p:cNvPr id="45" name="TextBox 44"/>
          <p:cNvSpPr txBox="1"/>
          <p:nvPr/>
        </p:nvSpPr>
        <p:spPr>
          <a:xfrm>
            <a:off x="0" y="6519446"/>
            <a:ext cx="823162" cy="338554"/>
          </a:xfrm>
          <a:prstGeom prst="rect">
            <a:avLst/>
          </a:prstGeom>
          <a:noFill/>
        </p:spPr>
        <p:txBody>
          <a:bodyPr wrap="none" rtlCol="0">
            <a:spAutoFit/>
          </a:bodyPr>
          <a:lstStyle/>
          <a:p>
            <a:r>
              <a:rPr lang="en-US" sz="1600" b="1" dirty="0" smtClean="0"/>
              <a:t>X. </a:t>
            </a:r>
            <a:r>
              <a:rPr lang="en-US" sz="1600" b="1" dirty="0" err="1" smtClean="0"/>
              <a:t>Ren</a:t>
            </a:r>
            <a:endParaRPr lang="en-US" sz="1600" b="1" dirty="0"/>
          </a:p>
        </p:txBody>
      </p:sp>
      <p:pic>
        <p:nvPicPr>
          <p:cNvPr id="46" name="图片 26">
            <a:extLst>
              <a:ext uri="{FF2B5EF4-FFF2-40B4-BE49-F238E27FC236}">
                <a16:creationId xmlns:a16="http://schemas.microsoft.com/office/drawing/2014/main" xmlns="" id="{9287614D-A773-4613-B718-A0B1A4754D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6296" y="1828800"/>
            <a:ext cx="2984647" cy="2073120"/>
          </a:xfrm>
          <a:prstGeom prst="rect">
            <a:avLst/>
          </a:prstGeom>
        </p:spPr>
      </p:pic>
      <p:sp>
        <p:nvSpPr>
          <p:cNvPr id="47" name="矩形 102">
            <a:extLst>
              <a:ext uri="{FF2B5EF4-FFF2-40B4-BE49-F238E27FC236}">
                <a16:creationId xmlns:a16="http://schemas.microsoft.com/office/drawing/2014/main" xmlns="" id="{8596D8BE-02C4-4410-AF6D-D5E453AF92D5}"/>
              </a:ext>
            </a:extLst>
          </p:cNvPr>
          <p:cNvSpPr/>
          <p:nvPr/>
        </p:nvSpPr>
        <p:spPr>
          <a:xfrm>
            <a:off x="7162800" y="4114800"/>
            <a:ext cx="2057400" cy="1569660"/>
          </a:xfrm>
          <a:prstGeom prst="rect">
            <a:avLst/>
          </a:prstGeom>
        </p:spPr>
        <p:txBody>
          <a:bodyPr wrap="square">
            <a:spAutoFit/>
          </a:bodyPr>
          <a:lstStyle/>
          <a:p>
            <a:r>
              <a:rPr lang="en-US" altLang="zh-CN" sz="1600" dirty="0" smtClean="0"/>
              <a:t>Convolutional neural network (CNN) recovers X-ray power with smaller errors than current state-of-art</a:t>
            </a:r>
            <a:endParaRPr lang="zh-CN" altLang="en-US" sz="1600" dirty="0"/>
          </a:p>
        </p:txBody>
      </p:sp>
      <p:sp>
        <p:nvSpPr>
          <p:cNvPr id="48" name="TextBox 47"/>
          <p:cNvSpPr txBox="1"/>
          <p:nvPr/>
        </p:nvSpPr>
        <p:spPr>
          <a:xfrm>
            <a:off x="2819400" y="1447800"/>
            <a:ext cx="2647329" cy="461665"/>
          </a:xfrm>
          <a:prstGeom prst="rect">
            <a:avLst/>
          </a:prstGeom>
          <a:noFill/>
        </p:spPr>
        <p:txBody>
          <a:bodyPr wrap="none" rtlCol="0">
            <a:spAutoFit/>
          </a:bodyPr>
          <a:lstStyle/>
          <a:p>
            <a:r>
              <a:rPr lang="en-US" sz="2400" b="1" dirty="0" smtClean="0"/>
              <a:t>Training Pipeline</a:t>
            </a:r>
            <a:endParaRPr lang="en-US" sz="2400" b="1" dirty="0"/>
          </a:p>
        </p:txBody>
      </p:sp>
      <p:sp>
        <p:nvSpPr>
          <p:cNvPr id="49" name="Slide Number Placeholder 1"/>
          <p:cNvSpPr>
            <a:spLocks noGrp="1"/>
          </p:cNvSpPr>
          <p:nvPr>
            <p:ph type="sldNum" sz="quarter" idx="4294967295"/>
          </p:nvPr>
        </p:nvSpPr>
        <p:spPr>
          <a:xfrm>
            <a:off x="8566150" y="6318251"/>
            <a:ext cx="318932" cy="539750"/>
          </a:xfrm>
          <a:prstGeom prst="rect">
            <a:avLst/>
          </a:prstGeom>
        </p:spPr>
        <p:txBody>
          <a:bodyPr/>
          <a:lstStyle/>
          <a:p>
            <a:fld id="{5BD36294-2849-48A8-8531-5354CF3095D2}" type="slidenum">
              <a:rPr lang="en-US" sz="1200" smtClean="0"/>
              <a:pPr/>
              <a:t>35</a:t>
            </a:fld>
            <a:endParaRPr lang="en-US" sz="1200" dirty="0"/>
          </a:p>
        </p:txBody>
      </p:sp>
      <p:sp>
        <p:nvSpPr>
          <p:cNvPr id="12" name="文本框 23">
            <a:extLst>
              <a:ext uri="{FF2B5EF4-FFF2-40B4-BE49-F238E27FC236}">
                <a16:creationId xmlns:a16="http://schemas.microsoft.com/office/drawing/2014/main" xmlns="" id="{CBB49BAF-E37E-4182-B005-C77297AB22B2}"/>
              </a:ext>
            </a:extLst>
          </p:cNvPr>
          <p:cNvSpPr txBox="1"/>
          <p:nvPr/>
        </p:nvSpPr>
        <p:spPr>
          <a:xfrm>
            <a:off x="228600" y="4386328"/>
            <a:ext cx="1086046" cy="276999"/>
          </a:xfrm>
          <a:prstGeom prst="rect">
            <a:avLst/>
          </a:prstGeom>
          <a:noFill/>
        </p:spPr>
        <p:txBody>
          <a:bodyPr wrap="square" rtlCol="0">
            <a:spAutoFit/>
          </a:bodyPr>
          <a:lstStyle/>
          <a:p>
            <a:r>
              <a:rPr lang="en-US" altLang="zh-CN" sz="1200" b="1" dirty="0">
                <a:solidFill>
                  <a:schemeClr val="bg1"/>
                </a:solidFill>
              </a:rPr>
              <a:t>Experiment</a:t>
            </a:r>
            <a:endParaRPr lang="zh-CN" altLang="en-US" sz="1200" b="1" dirty="0">
              <a:solidFill>
                <a:schemeClr val="bg1"/>
              </a:solidFill>
            </a:endParaRPr>
          </a:p>
        </p:txBody>
      </p:sp>
    </p:spTree>
    <p:extLst>
      <p:ext uri="{BB962C8B-B14F-4D97-AF65-F5344CB8AC3E}">
        <p14:creationId xmlns:p14="http://schemas.microsoft.com/office/powerpoint/2010/main" val="901059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a:t>
            </a:r>
            <a:r>
              <a:rPr lang="en-US" dirty="0" smtClean="0">
                <a:latin typeface="Arial" charset="0"/>
                <a:cs typeface="AR PL UMing HK" charset="0"/>
              </a:rPr>
              <a:t>Pump</a:t>
            </a:r>
            <a:r>
              <a:rPr lang="en-US" dirty="0">
                <a:latin typeface="Arial" charset="0"/>
                <a:cs typeface="AR PL UMing HK" charset="0"/>
              </a:rPr>
              <a:t>-probe ghost imaging</a:t>
            </a:r>
            <a:endParaRPr lang="en-US" dirty="0"/>
          </a:p>
        </p:txBody>
      </p:sp>
      <p:sp>
        <p:nvSpPr>
          <p:cNvPr id="8" name="TextBox 7"/>
          <p:cNvSpPr txBox="1"/>
          <p:nvPr/>
        </p:nvSpPr>
        <p:spPr>
          <a:xfrm>
            <a:off x="2736809" y="1219200"/>
            <a:ext cx="3587791" cy="461665"/>
          </a:xfrm>
          <a:prstGeom prst="rect">
            <a:avLst/>
          </a:prstGeom>
          <a:noFill/>
        </p:spPr>
        <p:txBody>
          <a:bodyPr wrap="none" rtlCol="0">
            <a:spAutoFit/>
          </a:bodyPr>
          <a:lstStyle/>
          <a:p>
            <a:r>
              <a:rPr lang="en-US" sz="2400" b="1" dirty="0" smtClean="0">
                <a:solidFill>
                  <a:srgbClr val="000000"/>
                </a:solidFill>
              </a:rPr>
              <a:t>Spectral ghost imaging</a:t>
            </a:r>
          </a:p>
        </p:txBody>
      </p:sp>
      <p:sp>
        <p:nvSpPr>
          <p:cNvPr id="6" name="TextBox 5"/>
          <p:cNvSpPr txBox="1"/>
          <p:nvPr/>
        </p:nvSpPr>
        <p:spPr>
          <a:xfrm>
            <a:off x="1295400" y="1828800"/>
            <a:ext cx="6433710" cy="369332"/>
          </a:xfrm>
          <a:prstGeom prst="rect">
            <a:avLst/>
          </a:prstGeom>
          <a:noFill/>
        </p:spPr>
        <p:txBody>
          <a:bodyPr wrap="none" rtlCol="0">
            <a:spAutoFit/>
          </a:bodyPr>
          <a:lstStyle/>
          <a:p>
            <a:r>
              <a:rPr lang="en-US" dirty="0" smtClean="0"/>
              <a:t>Note that we never actually need power, only autocorrelation!</a:t>
            </a:r>
            <a:endParaRPr lang="en-US" dirty="0"/>
          </a:p>
        </p:txBody>
      </p:sp>
      <p:sp>
        <p:nvSpPr>
          <p:cNvPr id="17" name="TextBox 16"/>
          <p:cNvSpPr txBox="1"/>
          <p:nvPr/>
        </p:nvSpPr>
        <p:spPr>
          <a:xfrm>
            <a:off x="4724400" y="2971800"/>
            <a:ext cx="3505200" cy="369332"/>
          </a:xfrm>
          <a:prstGeom prst="rect">
            <a:avLst/>
          </a:prstGeom>
          <a:noFill/>
        </p:spPr>
        <p:txBody>
          <a:bodyPr wrap="square" rtlCol="0">
            <a:spAutoFit/>
          </a:bodyPr>
          <a:lstStyle/>
          <a:p>
            <a:r>
              <a:rPr lang="en-US" dirty="0" smtClean="0"/>
              <a:t>From Wiener-</a:t>
            </a:r>
            <a:r>
              <a:rPr lang="en-US" dirty="0" err="1" smtClean="0"/>
              <a:t>Khinchin</a:t>
            </a:r>
            <a:r>
              <a:rPr lang="en-US" dirty="0" smtClean="0"/>
              <a:t> theorem:</a:t>
            </a:r>
            <a:endParaRPr lang="en-US" dirty="0"/>
          </a:p>
        </p:txBody>
      </p:sp>
      <p:sp>
        <p:nvSpPr>
          <p:cNvPr id="11" name="Right Arrow 10"/>
          <p:cNvSpPr/>
          <p:nvPr/>
        </p:nvSpPr>
        <p:spPr>
          <a:xfrm>
            <a:off x="4800600" y="3429000"/>
            <a:ext cx="685800" cy="408432"/>
          </a:xfrm>
          <a:prstGeom prst="rightArrow">
            <a:avLst/>
          </a:prstGeom>
          <a:solidFill>
            <a:srgbClr val="A6A6A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exclip20180204222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479794"/>
            <a:ext cx="2295525" cy="330206"/>
          </a:xfrm>
          <a:prstGeom prst="rect">
            <a:avLst/>
          </a:prstGeom>
        </p:spPr>
      </p:pic>
      <p:pic>
        <p:nvPicPr>
          <p:cNvPr id="18" name="Picture 17" descr="texclip20180204222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03971"/>
            <a:ext cx="2286000" cy="306029"/>
          </a:xfrm>
          <a:prstGeom prst="rect">
            <a:avLst/>
          </a:prstGeom>
        </p:spPr>
      </p:pic>
      <p:pic>
        <p:nvPicPr>
          <p:cNvPr id="19" name="Picture 18" descr="texclip201802042229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429972"/>
            <a:ext cx="1447800" cy="360035"/>
          </a:xfrm>
          <a:prstGeom prst="rect">
            <a:avLst/>
          </a:prstGeom>
        </p:spPr>
      </p:pic>
      <p:grpSp>
        <p:nvGrpSpPr>
          <p:cNvPr id="15" name="Group 14"/>
          <p:cNvGrpSpPr/>
          <p:nvPr/>
        </p:nvGrpSpPr>
        <p:grpSpPr>
          <a:xfrm>
            <a:off x="533400" y="4050268"/>
            <a:ext cx="8085035" cy="2807732"/>
            <a:chOff x="533400" y="4050268"/>
            <a:chExt cx="8085035" cy="2807732"/>
          </a:xfrm>
        </p:grpSpPr>
        <p:sp>
          <p:nvSpPr>
            <p:cNvPr id="24" name="TextBox 23"/>
            <p:cNvSpPr txBox="1"/>
            <p:nvPr/>
          </p:nvSpPr>
          <p:spPr>
            <a:xfrm>
              <a:off x="6063752" y="4355068"/>
              <a:ext cx="967219" cy="369332"/>
            </a:xfrm>
            <a:prstGeom prst="rect">
              <a:avLst/>
            </a:prstGeom>
            <a:noFill/>
          </p:spPr>
          <p:txBody>
            <a:bodyPr wrap="none" rtlCol="0">
              <a:spAutoFit/>
            </a:bodyPr>
            <a:lstStyle/>
            <a:p>
              <a:r>
                <a:rPr lang="en-US" b="1" dirty="0"/>
                <a:t>H</a:t>
              </a:r>
              <a:r>
                <a:rPr lang="en-US" b="1" dirty="0" smtClean="0"/>
                <a:t>XSSS</a:t>
              </a:r>
              <a:endParaRPr lang="en-US" b="1" dirty="0"/>
            </a:p>
          </p:txBody>
        </p:sp>
        <p:pic>
          <p:nvPicPr>
            <p:cNvPr id="4" name="Picture 3" descr="2017-07-31T23_41_01-00.ps"/>
            <p:cNvPicPr>
              <a:picLocks noChangeAspect="1"/>
            </p:cNvPicPr>
            <p:nvPr/>
          </p:nvPicPr>
          <p:blipFill rotWithShape="1">
            <a:blip r:embed="rId5">
              <a:extLst>
                <a:ext uri="{28A0092B-C50C-407E-A947-70E740481C1C}">
                  <a14:useLocalDpi xmlns:a14="http://schemas.microsoft.com/office/drawing/2010/main" val="0"/>
                </a:ext>
              </a:extLst>
            </a:blip>
            <a:srcRect l="18224" t="31575" r="38312" b="29883"/>
            <a:stretch/>
          </p:blipFill>
          <p:spPr>
            <a:xfrm>
              <a:off x="1447800" y="5715000"/>
              <a:ext cx="2362200" cy="1087072"/>
            </a:xfrm>
            <a:prstGeom prst="rect">
              <a:avLst/>
            </a:prstGeom>
          </p:spPr>
        </p:pic>
        <p:pic>
          <p:nvPicPr>
            <p:cNvPr id="25" name="Picture 24" descr="Meas_200elec_2.0fsec_33nois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9200" y="4267200"/>
              <a:ext cx="3048000" cy="1344385"/>
            </a:xfrm>
            <a:prstGeom prst="rect">
              <a:avLst/>
            </a:prstGeom>
          </p:spPr>
        </p:pic>
        <p:grpSp>
          <p:nvGrpSpPr>
            <p:cNvPr id="29" name="Group 28"/>
            <p:cNvGrpSpPr/>
            <p:nvPr/>
          </p:nvGrpSpPr>
          <p:grpSpPr>
            <a:xfrm>
              <a:off x="5715000" y="4343400"/>
              <a:ext cx="2903435" cy="2478971"/>
              <a:chOff x="5940622" y="2051956"/>
              <a:chExt cx="3127178" cy="3012371"/>
            </a:xfrm>
          </p:grpSpPr>
          <p:grpSp>
            <p:nvGrpSpPr>
              <p:cNvPr id="31" name="Group 30"/>
              <p:cNvGrpSpPr/>
              <p:nvPr/>
            </p:nvGrpSpPr>
            <p:grpSpPr>
              <a:xfrm>
                <a:off x="5964382" y="2051956"/>
                <a:ext cx="3103418" cy="2901043"/>
                <a:chOff x="4362450" y="1524000"/>
                <a:chExt cx="4629150" cy="3657600"/>
              </a:xfrm>
            </p:grpSpPr>
            <p:pic>
              <p:nvPicPr>
                <p:cNvPr id="34" name="Picture 33" descr="25fs_sim.png"/>
                <p:cNvPicPr>
                  <a:picLocks noChangeAspect="1"/>
                </p:cNvPicPr>
                <p:nvPr/>
              </p:nvPicPr>
              <p:blipFill rotWithShape="1">
                <a:blip r:embed="rId7">
                  <a:extLst>
                    <a:ext uri="{28A0092B-C50C-407E-A947-70E740481C1C}">
                      <a14:useLocalDpi xmlns:a14="http://schemas.microsoft.com/office/drawing/2010/main" val="0"/>
                    </a:ext>
                  </a:extLst>
                </a:blip>
                <a:srcRect r="5078"/>
                <a:stretch/>
              </p:blipFill>
              <p:spPr>
                <a:xfrm>
                  <a:off x="4362450" y="1524000"/>
                  <a:ext cx="4629150" cy="3657600"/>
                </a:xfrm>
                <a:prstGeom prst="rect">
                  <a:avLst/>
                </a:prstGeom>
              </p:spPr>
            </p:pic>
            <p:sp>
              <p:nvSpPr>
                <p:cNvPr id="35" name="TextBox 34"/>
                <p:cNvSpPr txBox="1"/>
                <p:nvPr/>
              </p:nvSpPr>
              <p:spPr>
                <a:xfrm>
                  <a:off x="5028172" y="4409954"/>
                  <a:ext cx="902899" cy="307778"/>
                </a:xfrm>
                <a:prstGeom prst="rect">
                  <a:avLst/>
                </a:prstGeom>
                <a:noFill/>
              </p:spPr>
              <p:txBody>
                <a:bodyPr wrap="none" rtlCol="0">
                  <a:spAutoFit/>
                </a:bodyPr>
                <a:lstStyle/>
                <a:p>
                  <a:r>
                    <a:rPr lang="en-US" sz="1400" b="1" dirty="0" smtClean="0">
                      <a:solidFill>
                        <a:srgbClr val="FFFFFF"/>
                      </a:solidFill>
                    </a:rPr>
                    <a:t>A. </a:t>
                  </a:r>
                  <a:r>
                    <a:rPr lang="en-US" sz="1400" b="1" dirty="0" err="1" smtClean="0">
                      <a:solidFill>
                        <a:srgbClr val="FFFFFF"/>
                      </a:solidFill>
                    </a:rPr>
                    <a:t>Picon</a:t>
                  </a:r>
                  <a:endParaRPr lang="en-US" sz="1400" b="1" dirty="0">
                    <a:solidFill>
                      <a:srgbClr val="FFFFFF"/>
                    </a:solidFill>
                  </a:endParaRPr>
                </a:p>
              </p:txBody>
            </p:sp>
          </p:grpSp>
          <p:sp>
            <p:nvSpPr>
              <p:cNvPr id="32" name="TextBox 31"/>
              <p:cNvSpPr txBox="1"/>
              <p:nvPr/>
            </p:nvSpPr>
            <p:spPr>
              <a:xfrm>
                <a:off x="6453316" y="4756550"/>
                <a:ext cx="2598407" cy="307777"/>
              </a:xfrm>
              <a:prstGeom prst="rect">
                <a:avLst/>
              </a:prstGeom>
              <a:solidFill>
                <a:srgbClr val="FFFFFF"/>
              </a:solidFill>
            </p:spPr>
            <p:txBody>
              <a:bodyPr wrap="square" rtlCol="0">
                <a:spAutoFit/>
              </a:bodyPr>
              <a:lstStyle/>
              <a:p>
                <a:pPr algn="ctr"/>
                <a:r>
                  <a:rPr lang="en-US" sz="1400" dirty="0" smtClean="0"/>
                  <a:t>Delay (</a:t>
                </a:r>
                <a:r>
                  <a:rPr lang="en-US" sz="1400" dirty="0" err="1" smtClean="0"/>
                  <a:t>fsec</a:t>
                </a:r>
                <a:r>
                  <a:rPr lang="en-US" sz="1400" dirty="0" smtClean="0"/>
                  <a:t>)</a:t>
                </a:r>
                <a:endParaRPr lang="en-US" sz="1400" dirty="0"/>
              </a:p>
            </p:txBody>
          </p:sp>
          <p:sp>
            <p:nvSpPr>
              <p:cNvPr id="33" name="TextBox 32"/>
              <p:cNvSpPr txBox="1"/>
              <p:nvPr/>
            </p:nvSpPr>
            <p:spPr>
              <a:xfrm rot="16200000">
                <a:off x="4905607" y="3164440"/>
                <a:ext cx="2377808" cy="307777"/>
              </a:xfrm>
              <a:prstGeom prst="rect">
                <a:avLst/>
              </a:prstGeom>
              <a:solidFill>
                <a:srgbClr val="FFFFFF"/>
              </a:solidFill>
            </p:spPr>
            <p:txBody>
              <a:bodyPr wrap="square" rtlCol="0">
                <a:spAutoFit/>
              </a:bodyPr>
              <a:lstStyle/>
              <a:p>
                <a:r>
                  <a:rPr lang="en-US" sz="1400" dirty="0" smtClean="0"/>
                  <a:t>Electron energy (eV)</a:t>
                </a:r>
                <a:endParaRPr lang="en-US" sz="1400" dirty="0"/>
              </a:p>
            </p:txBody>
          </p:sp>
        </p:grpSp>
        <p:sp>
          <p:nvSpPr>
            <p:cNvPr id="7" name="TextBox 6"/>
            <p:cNvSpPr txBox="1"/>
            <p:nvPr/>
          </p:nvSpPr>
          <p:spPr>
            <a:xfrm rot="16200000">
              <a:off x="211339" y="4665460"/>
              <a:ext cx="1290454" cy="646331"/>
            </a:xfrm>
            <a:prstGeom prst="rect">
              <a:avLst/>
            </a:prstGeom>
            <a:noFill/>
          </p:spPr>
          <p:txBody>
            <a:bodyPr wrap="square" rtlCol="0">
              <a:spAutoFit/>
            </a:bodyPr>
            <a:lstStyle/>
            <a:p>
              <a:pPr algn="ctr"/>
              <a:r>
                <a:rPr lang="en-US" b="1" dirty="0" smtClean="0"/>
                <a:t>Electron bins</a:t>
              </a:r>
              <a:endParaRPr lang="en-US" b="1" dirty="0"/>
            </a:p>
          </p:txBody>
        </p:sp>
        <p:sp>
          <p:nvSpPr>
            <p:cNvPr id="36" name="TextBox 35"/>
            <p:cNvSpPr txBox="1"/>
            <p:nvPr/>
          </p:nvSpPr>
          <p:spPr>
            <a:xfrm rot="16200000">
              <a:off x="211339" y="5889607"/>
              <a:ext cx="1290454" cy="646331"/>
            </a:xfrm>
            <a:prstGeom prst="rect">
              <a:avLst/>
            </a:prstGeom>
            <a:noFill/>
          </p:spPr>
          <p:txBody>
            <a:bodyPr wrap="square" rtlCol="0">
              <a:spAutoFit/>
            </a:bodyPr>
            <a:lstStyle/>
            <a:p>
              <a:pPr algn="ctr"/>
              <a:r>
                <a:rPr lang="en-US" b="1" dirty="0" smtClean="0"/>
                <a:t>X-ray spectra</a:t>
              </a:r>
              <a:endParaRPr lang="en-US" b="1" dirty="0"/>
            </a:p>
          </p:txBody>
        </p:sp>
        <p:cxnSp>
          <p:nvCxnSpPr>
            <p:cNvPr id="10" name="Straight Arrow Connector 9"/>
            <p:cNvCxnSpPr>
              <a:stCxn id="25" idx="3"/>
            </p:cNvCxnSpPr>
            <p:nvPr/>
          </p:nvCxnSpPr>
          <p:spPr>
            <a:xfrm>
              <a:off x="4267200" y="4939393"/>
              <a:ext cx="1219200" cy="39460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343400" y="5715000"/>
              <a:ext cx="1143000" cy="38100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100946" y="4050268"/>
              <a:ext cx="2357254" cy="369332"/>
            </a:xfrm>
            <a:prstGeom prst="rect">
              <a:avLst/>
            </a:prstGeom>
            <a:noFill/>
          </p:spPr>
          <p:txBody>
            <a:bodyPr wrap="square" rtlCol="0">
              <a:spAutoFit/>
            </a:bodyPr>
            <a:lstStyle/>
            <a:p>
              <a:pPr algn="ctr"/>
              <a:r>
                <a:rPr lang="en-US" b="1" dirty="0" smtClean="0"/>
                <a:t>Time dynamics!</a:t>
              </a:r>
              <a:endParaRPr lang="en-US" b="1" dirty="0"/>
            </a:p>
          </p:txBody>
        </p:sp>
      </p:grpSp>
      <p:pic>
        <p:nvPicPr>
          <p:cNvPr id="30" name="Picture 29" descr="texclip2019052822205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964" y="2303738"/>
            <a:ext cx="3963836" cy="668062"/>
          </a:xfrm>
          <a:prstGeom prst="rect">
            <a:avLst/>
          </a:prstGeom>
        </p:spPr>
      </p:pic>
      <p:sp>
        <p:nvSpPr>
          <p:cNvPr id="37" name="Arc 36"/>
          <p:cNvSpPr/>
          <p:nvPr/>
        </p:nvSpPr>
        <p:spPr>
          <a:xfrm rot="374661">
            <a:off x="7711739" y="2621701"/>
            <a:ext cx="954097" cy="1063365"/>
          </a:xfrm>
          <a:prstGeom prst="arc">
            <a:avLst>
              <a:gd name="adj1" fmla="val 18834301"/>
              <a:gd name="adj2" fmla="val 5175663"/>
            </a:avLst>
          </a:prstGeom>
          <a:ln w="38100">
            <a:solidFill>
              <a:srgbClr val="0000FF"/>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0" name="Picture 39" descr="texclip20190128133420.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093" y="2347788"/>
            <a:ext cx="380999" cy="530678"/>
          </a:xfrm>
          <a:prstGeom prst="rect">
            <a:avLst/>
          </a:prstGeom>
        </p:spPr>
      </p:pic>
      <p:pic>
        <p:nvPicPr>
          <p:cNvPr id="41" name="Picture 40" descr="texclip2019052822204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4806" y="2303738"/>
            <a:ext cx="3785794" cy="629352"/>
          </a:xfrm>
          <a:prstGeom prst="rect">
            <a:avLst/>
          </a:prstGeom>
        </p:spPr>
      </p:pic>
      <p:sp>
        <p:nvSpPr>
          <p:cNvPr id="9" name="TextBox 8"/>
          <p:cNvSpPr txBox="1"/>
          <p:nvPr/>
        </p:nvSpPr>
        <p:spPr>
          <a:xfrm>
            <a:off x="2667000" y="2971800"/>
            <a:ext cx="1788433" cy="369332"/>
          </a:xfrm>
          <a:prstGeom prst="rect">
            <a:avLst/>
          </a:prstGeom>
          <a:noFill/>
        </p:spPr>
        <p:txBody>
          <a:bodyPr wrap="none" rtlCol="0">
            <a:spAutoFit/>
          </a:bodyPr>
          <a:lstStyle/>
          <a:p>
            <a:r>
              <a:rPr lang="en-US" dirty="0" smtClean="0"/>
              <a:t>Spectral power:</a:t>
            </a:r>
            <a:endParaRPr lang="en-US" dirty="0"/>
          </a:p>
        </p:txBody>
      </p:sp>
    </p:spTree>
    <p:extLst>
      <p:ext uri="{BB962C8B-B14F-4D97-AF65-F5344CB8AC3E}">
        <p14:creationId xmlns:p14="http://schemas.microsoft.com/office/powerpoint/2010/main" val="2530299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animBg="1"/>
      <p:bldP spid="3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a:t>
            </a:r>
            <a:r>
              <a:rPr lang="en-US" dirty="0" smtClean="0">
                <a:latin typeface="Arial" charset="0"/>
                <a:cs typeface="AR PL UMing HK" charset="0"/>
              </a:rPr>
              <a:t>Pump</a:t>
            </a:r>
            <a:r>
              <a:rPr lang="en-US" dirty="0">
                <a:latin typeface="Arial" charset="0"/>
                <a:cs typeface="AR PL UMing HK" charset="0"/>
              </a:rPr>
              <a:t>-probe ghost imaging</a:t>
            </a:r>
            <a:endParaRPr lang="en-US" dirty="0"/>
          </a:p>
        </p:txBody>
      </p:sp>
      <p:sp>
        <p:nvSpPr>
          <p:cNvPr id="8" name="TextBox 7"/>
          <p:cNvSpPr txBox="1"/>
          <p:nvPr/>
        </p:nvSpPr>
        <p:spPr>
          <a:xfrm>
            <a:off x="2736809" y="1219200"/>
            <a:ext cx="3587791" cy="461665"/>
          </a:xfrm>
          <a:prstGeom prst="rect">
            <a:avLst/>
          </a:prstGeom>
          <a:noFill/>
        </p:spPr>
        <p:txBody>
          <a:bodyPr wrap="none" rtlCol="0">
            <a:spAutoFit/>
          </a:bodyPr>
          <a:lstStyle/>
          <a:p>
            <a:r>
              <a:rPr lang="en-US" sz="2400" b="1" dirty="0" smtClean="0">
                <a:solidFill>
                  <a:srgbClr val="000000"/>
                </a:solidFill>
              </a:rPr>
              <a:t>Spectral ghost imaging</a:t>
            </a:r>
          </a:p>
        </p:txBody>
      </p:sp>
      <p:sp>
        <p:nvSpPr>
          <p:cNvPr id="6" name="TextBox 5"/>
          <p:cNvSpPr txBox="1"/>
          <p:nvPr/>
        </p:nvSpPr>
        <p:spPr>
          <a:xfrm>
            <a:off x="1295400" y="1828800"/>
            <a:ext cx="6433710" cy="369332"/>
          </a:xfrm>
          <a:prstGeom prst="rect">
            <a:avLst/>
          </a:prstGeom>
          <a:noFill/>
        </p:spPr>
        <p:txBody>
          <a:bodyPr wrap="none" rtlCol="0">
            <a:spAutoFit/>
          </a:bodyPr>
          <a:lstStyle/>
          <a:p>
            <a:r>
              <a:rPr lang="en-US" dirty="0" smtClean="0"/>
              <a:t>Note that we never actually need power, only autocorrelation!</a:t>
            </a:r>
            <a:endParaRPr lang="en-US" dirty="0"/>
          </a:p>
        </p:txBody>
      </p:sp>
      <p:sp>
        <p:nvSpPr>
          <p:cNvPr id="11" name="Right Arrow 10"/>
          <p:cNvSpPr/>
          <p:nvPr/>
        </p:nvSpPr>
        <p:spPr>
          <a:xfrm>
            <a:off x="4800600" y="3429000"/>
            <a:ext cx="685800" cy="408432"/>
          </a:xfrm>
          <a:prstGeom prst="rightArrow">
            <a:avLst/>
          </a:prstGeom>
          <a:solidFill>
            <a:srgbClr val="A6A6A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exclip20180204222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479794"/>
            <a:ext cx="2295525" cy="330206"/>
          </a:xfrm>
          <a:prstGeom prst="rect">
            <a:avLst/>
          </a:prstGeom>
        </p:spPr>
      </p:pic>
      <p:pic>
        <p:nvPicPr>
          <p:cNvPr id="18" name="Picture 17" descr="texclip20180204222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03971"/>
            <a:ext cx="2286000" cy="306029"/>
          </a:xfrm>
          <a:prstGeom prst="rect">
            <a:avLst/>
          </a:prstGeom>
        </p:spPr>
      </p:pic>
      <p:pic>
        <p:nvPicPr>
          <p:cNvPr id="19" name="Picture 18" descr="texclip201802042229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429972"/>
            <a:ext cx="1447800" cy="360035"/>
          </a:xfrm>
          <a:prstGeom prst="rect">
            <a:avLst/>
          </a:prstGeom>
        </p:spPr>
      </p:pic>
      <p:sp>
        <p:nvSpPr>
          <p:cNvPr id="3" name="Arc 2"/>
          <p:cNvSpPr/>
          <p:nvPr/>
        </p:nvSpPr>
        <p:spPr>
          <a:xfrm rot="374661">
            <a:off x="7711739" y="2621701"/>
            <a:ext cx="954097" cy="1063365"/>
          </a:xfrm>
          <a:prstGeom prst="arc">
            <a:avLst>
              <a:gd name="adj1" fmla="val 18834301"/>
              <a:gd name="adj2" fmla="val 5175663"/>
            </a:avLst>
          </a:prstGeom>
          <a:ln w="38100">
            <a:solidFill>
              <a:srgbClr val="0000FF"/>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descr="texclip20190128133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093" y="2347788"/>
            <a:ext cx="380999" cy="530678"/>
          </a:xfrm>
          <a:prstGeom prst="rect">
            <a:avLst/>
          </a:prstGeom>
        </p:spPr>
      </p:pic>
      <p:sp>
        <p:nvSpPr>
          <p:cNvPr id="12" name="TextBox 11"/>
          <p:cNvSpPr txBox="1"/>
          <p:nvPr/>
        </p:nvSpPr>
        <p:spPr>
          <a:xfrm>
            <a:off x="4953000" y="3962400"/>
            <a:ext cx="3124200" cy="369332"/>
          </a:xfrm>
          <a:prstGeom prst="rect">
            <a:avLst/>
          </a:prstGeom>
          <a:noFill/>
        </p:spPr>
        <p:txBody>
          <a:bodyPr wrap="square" rtlCol="0">
            <a:spAutoFit/>
          </a:bodyPr>
          <a:lstStyle/>
          <a:p>
            <a:r>
              <a:rPr lang="en-US" dirty="0" smtClean="0"/>
              <a:t>For Gaussian wave-packets </a:t>
            </a:r>
          </a:p>
        </p:txBody>
      </p:sp>
      <p:pic>
        <p:nvPicPr>
          <p:cNvPr id="13" name="Picture 12" descr="Screen Shot 2019-05-27 at 9.36.29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7200" y="4391338"/>
            <a:ext cx="4114800" cy="2466662"/>
          </a:xfrm>
          <a:prstGeom prst="rect">
            <a:avLst/>
          </a:prstGeom>
        </p:spPr>
      </p:pic>
      <p:pic>
        <p:nvPicPr>
          <p:cNvPr id="4" name="Picture 3" descr="texclip2019052822204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4806" y="2303738"/>
            <a:ext cx="3785794" cy="629352"/>
          </a:xfrm>
          <a:prstGeom prst="rect">
            <a:avLst/>
          </a:prstGeom>
        </p:spPr>
      </p:pic>
      <p:pic>
        <p:nvPicPr>
          <p:cNvPr id="7" name="Picture 6" descr="texclip20190528222059.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964" y="2303738"/>
            <a:ext cx="3963836" cy="668062"/>
          </a:xfrm>
          <a:prstGeom prst="rect">
            <a:avLst/>
          </a:prstGeom>
        </p:spPr>
      </p:pic>
      <p:sp>
        <p:nvSpPr>
          <p:cNvPr id="26" name="TextBox 25"/>
          <p:cNvSpPr txBox="1"/>
          <p:nvPr/>
        </p:nvSpPr>
        <p:spPr>
          <a:xfrm>
            <a:off x="4495800" y="4278869"/>
            <a:ext cx="4174923" cy="307777"/>
          </a:xfrm>
          <a:prstGeom prst="rect">
            <a:avLst/>
          </a:prstGeom>
          <a:solidFill>
            <a:srgbClr val="FFFFFF"/>
          </a:solidFill>
        </p:spPr>
        <p:txBody>
          <a:bodyPr wrap="square" rtlCol="0">
            <a:spAutoFit/>
          </a:bodyPr>
          <a:lstStyle/>
          <a:p>
            <a:r>
              <a:rPr lang="en-US" sz="1400" b="1" dirty="0" smtClean="0"/>
              <a:t>Pearson correlation coefficient, A</a:t>
            </a:r>
            <a:r>
              <a:rPr lang="en-US" sz="1400" b="1" baseline="30000" dirty="0" smtClean="0"/>
              <a:t>(2) </a:t>
            </a:r>
            <a:r>
              <a:rPr lang="en-US" sz="1400" b="1" dirty="0" smtClean="0"/>
              <a:t>and A</a:t>
            </a:r>
            <a:r>
              <a:rPr lang="en-US" sz="1400" b="1" baseline="30000" dirty="0" smtClean="0"/>
              <a:t>(1)</a:t>
            </a:r>
          </a:p>
        </p:txBody>
      </p:sp>
      <p:pic>
        <p:nvPicPr>
          <p:cNvPr id="15" name="Picture 14" descr="texclip20190528223309.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800" y="6169362"/>
            <a:ext cx="3276600" cy="460038"/>
          </a:xfrm>
          <a:prstGeom prst="rect">
            <a:avLst/>
          </a:prstGeom>
        </p:spPr>
      </p:pic>
      <p:pic>
        <p:nvPicPr>
          <p:cNvPr id="21" name="Picture 20" descr="texclip20190528223530.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7200" y="4936066"/>
            <a:ext cx="3048000" cy="474134"/>
          </a:xfrm>
          <a:prstGeom prst="rect">
            <a:avLst/>
          </a:prstGeom>
        </p:spPr>
      </p:pic>
      <p:sp>
        <p:nvSpPr>
          <p:cNvPr id="32" name="TextBox 31"/>
          <p:cNvSpPr txBox="1"/>
          <p:nvPr/>
        </p:nvSpPr>
        <p:spPr>
          <a:xfrm>
            <a:off x="990600" y="4114800"/>
            <a:ext cx="1941945" cy="369332"/>
          </a:xfrm>
          <a:prstGeom prst="rect">
            <a:avLst/>
          </a:prstGeom>
          <a:noFill/>
        </p:spPr>
        <p:txBody>
          <a:bodyPr wrap="none" rtlCol="0">
            <a:spAutoFit/>
          </a:bodyPr>
          <a:lstStyle/>
          <a:p>
            <a:r>
              <a:rPr lang="en-US" b="1" dirty="0" smtClean="0"/>
              <a:t>Siegert relation:</a:t>
            </a:r>
            <a:endParaRPr lang="en-US" b="1" dirty="0"/>
          </a:p>
        </p:txBody>
      </p:sp>
      <p:sp>
        <p:nvSpPr>
          <p:cNvPr id="24" name="TextBox 23"/>
          <p:cNvSpPr txBox="1"/>
          <p:nvPr/>
        </p:nvSpPr>
        <p:spPr>
          <a:xfrm>
            <a:off x="18606" y="4495800"/>
            <a:ext cx="4096194" cy="338554"/>
          </a:xfrm>
          <a:prstGeom prst="rect">
            <a:avLst/>
          </a:prstGeom>
          <a:noFill/>
        </p:spPr>
        <p:txBody>
          <a:bodyPr wrap="none" rtlCol="0">
            <a:spAutoFit/>
          </a:bodyPr>
          <a:lstStyle/>
          <a:p>
            <a:r>
              <a:rPr lang="en-US" sz="1600" dirty="0" smtClean="0"/>
              <a:t>(limit of infinite pulse, proper normalization)</a:t>
            </a:r>
            <a:endParaRPr lang="en-US" sz="1600" dirty="0"/>
          </a:p>
        </p:txBody>
      </p:sp>
      <p:sp>
        <p:nvSpPr>
          <p:cNvPr id="36" name="TextBox 35"/>
          <p:cNvSpPr txBox="1"/>
          <p:nvPr/>
        </p:nvSpPr>
        <p:spPr>
          <a:xfrm>
            <a:off x="352293" y="5726668"/>
            <a:ext cx="3229107" cy="369332"/>
          </a:xfrm>
          <a:prstGeom prst="rect">
            <a:avLst/>
          </a:prstGeom>
          <a:noFill/>
        </p:spPr>
        <p:txBody>
          <a:bodyPr wrap="none" rtlCol="0">
            <a:spAutoFit/>
          </a:bodyPr>
          <a:lstStyle/>
          <a:p>
            <a:r>
              <a:rPr lang="en-US" b="1" dirty="0" smtClean="0"/>
              <a:t>FEL’s have second relation:</a:t>
            </a:r>
            <a:endParaRPr lang="en-US" b="1" dirty="0"/>
          </a:p>
        </p:txBody>
      </p:sp>
      <p:sp>
        <p:nvSpPr>
          <p:cNvPr id="38" name="TextBox 37"/>
          <p:cNvSpPr txBox="1"/>
          <p:nvPr/>
        </p:nvSpPr>
        <p:spPr>
          <a:xfrm>
            <a:off x="4724400" y="2971800"/>
            <a:ext cx="3505200" cy="369332"/>
          </a:xfrm>
          <a:prstGeom prst="rect">
            <a:avLst/>
          </a:prstGeom>
          <a:noFill/>
        </p:spPr>
        <p:txBody>
          <a:bodyPr wrap="square" rtlCol="0">
            <a:spAutoFit/>
          </a:bodyPr>
          <a:lstStyle/>
          <a:p>
            <a:r>
              <a:rPr lang="en-US" dirty="0" smtClean="0"/>
              <a:t>From Wiener-</a:t>
            </a:r>
            <a:r>
              <a:rPr lang="en-US" dirty="0" err="1" smtClean="0"/>
              <a:t>Khinchin</a:t>
            </a:r>
            <a:r>
              <a:rPr lang="en-US" dirty="0" smtClean="0"/>
              <a:t> theorem:</a:t>
            </a:r>
            <a:endParaRPr lang="en-US" dirty="0"/>
          </a:p>
        </p:txBody>
      </p:sp>
      <p:sp>
        <p:nvSpPr>
          <p:cNvPr id="39" name="TextBox 38"/>
          <p:cNvSpPr txBox="1"/>
          <p:nvPr/>
        </p:nvSpPr>
        <p:spPr>
          <a:xfrm>
            <a:off x="2667000" y="2971800"/>
            <a:ext cx="1788433" cy="369332"/>
          </a:xfrm>
          <a:prstGeom prst="rect">
            <a:avLst/>
          </a:prstGeom>
          <a:noFill/>
        </p:spPr>
        <p:txBody>
          <a:bodyPr wrap="none" rtlCol="0">
            <a:spAutoFit/>
          </a:bodyPr>
          <a:lstStyle/>
          <a:p>
            <a:r>
              <a:rPr lang="en-US" dirty="0" smtClean="0"/>
              <a:t>Spectral power:</a:t>
            </a:r>
            <a:endParaRPr lang="en-US" dirty="0"/>
          </a:p>
        </p:txBody>
      </p:sp>
      <p:grpSp>
        <p:nvGrpSpPr>
          <p:cNvPr id="35" name="Group 34"/>
          <p:cNvGrpSpPr/>
          <p:nvPr/>
        </p:nvGrpSpPr>
        <p:grpSpPr>
          <a:xfrm>
            <a:off x="2590800" y="4703918"/>
            <a:ext cx="1042890" cy="630082"/>
            <a:chOff x="2590800" y="4703918"/>
            <a:chExt cx="1042890" cy="630082"/>
          </a:xfrm>
        </p:grpSpPr>
        <p:cxnSp>
          <p:nvCxnSpPr>
            <p:cNvPr id="28" name="Straight Arrow Connector 27"/>
            <p:cNvCxnSpPr/>
            <p:nvPr/>
          </p:nvCxnSpPr>
          <p:spPr>
            <a:xfrm flipV="1">
              <a:off x="2590800" y="4953000"/>
              <a:ext cx="762000" cy="38100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320646" y="4703918"/>
              <a:ext cx="313044" cy="369332"/>
            </a:xfrm>
            <a:prstGeom prst="rect">
              <a:avLst/>
            </a:prstGeom>
            <a:noFill/>
          </p:spPr>
          <p:txBody>
            <a:bodyPr wrap="none" rtlCol="0">
              <a:spAutoFit/>
            </a:bodyPr>
            <a:lstStyle/>
            <a:p>
              <a:r>
                <a:rPr lang="en-US" b="1" dirty="0" smtClean="0">
                  <a:solidFill>
                    <a:srgbClr val="FF0000"/>
                  </a:solidFill>
                </a:rPr>
                <a:t>0</a:t>
              </a:r>
              <a:endParaRPr lang="en-US" b="1" dirty="0">
                <a:solidFill>
                  <a:srgbClr val="FF0000"/>
                </a:solidFill>
              </a:endParaRPr>
            </a:p>
          </p:txBody>
        </p:sp>
      </p:grpSp>
      <p:sp>
        <p:nvSpPr>
          <p:cNvPr id="45" name="TextBox 44"/>
          <p:cNvSpPr txBox="1"/>
          <p:nvPr/>
        </p:nvSpPr>
        <p:spPr>
          <a:xfrm>
            <a:off x="7754019" y="6537125"/>
            <a:ext cx="1313781" cy="338554"/>
          </a:xfrm>
          <a:prstGeom prst="rect">
            <a:avLst/>
          </a:prstGeom>
          <a:noFill/>
        </p:spPr>
        <p:txBody>
          <a:bodyPr wrap="none" rtlCol="0">
            <a:spAutoFit/>
          </a:bodyPr>
          <a:lstStyle/>
          <a:p>
            <a:r>
              <a:rPr lang="en-US" sz="1600" dirty="0" smtClean="0"/>
              <a:t>G. </a:t>
            </a:r>
            <a:r>
              <a:rPr lang="en-US" sz="1600" dirty="0" err="1" smtClean="0"/>
              <a:t>Stupakov</a:t>
            </a:r>
            <a:endParaRPr lang="en-US" sz="1600" dirty="0"/>
          </a:p>
        </p:txBody>
      </p:sp>
    </p:spTree>
    <p:extLst>
      <p:ext uri="{BB962C8B-B14F-4D97-AF65-F5344CB8AC3E}">
        <p14:creationId xmlns:p14="http://schemas.microsoft.com/office/powerpoint/2010/main" val="20357341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6" grpId="0" animBg="1"/>
      <p:bldP spid="36" grpId="0"/>
      <p:bldP spid="4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Analysis: </a:t>
            </a:r>
            <a:r>
              <a:rPr lang="en-US" dirty="0" smtClean="0">
                <a:latin typeface="Arial" charset="0"/>
                <a:cs typeface="AR PL UMing HK" charset="0"/>
              </a:rPr>
              <a:t>Pump</a:t>
            </a:r>
            <a:r>
              <a:rPr lang="en-US" dirty="0">
                <a:latin typeface="Arial" charset="0"/>
                <a:cs typeface="AR PL UMing HK" charset="0"/>
              </a:rPr>
              <a:t>-probe ghost imaging</a:t>
            </a:r>
            <a:endParaRPr lang="en-US" dirty="0"/>
          </a:p>
        </p:txBody>
      </p:sp>
      <p:sp>
        <p:nvSpPr>
          <p:cNvPr id="8" name="TextBox 7"/>
          <p:cNvSpPr txBox="1"/>
          <p:nvPr/>
        </p:nvSpPr>
        <p:spPr>
          <a:xfrm>
            <a:off x="2736809" y="1219200"/>
            <a:ext cx="3587791" cy="461665"/>
          </a:xfrm>
          <a:prstGeom prst="rect">
            <a:avLst/>
          </a:prstGeom>
          <a:noFill/>
        </p:spPr>
        <p:txBody>
          <a:bodyPr wrap="none" rtlCol="0">
            <a:spAutoFit/>
          </a:bodyPr>
          <a:lstStyle/>
          <a:p>
            <a:r>
              <a:rPr lang="en-US" sz="2400" b="1" dirty="0" smtClean="0">
                <a:solidFill>
                  <a:srgbClr val="000000"/>
                </a:solidFill>
              </a:rPr>
              <a:t>Spectral ghost imaging</a:t>
            </a:r>
          </a:p>
        </p:txBody>
      </p:sp>
      <p:sp>
        <p:nvSpPr>
          <p:cNvPr id="6" name="TextBox 5"/>
          <p:cNvSpPr txBox="1"/>
          <p:nvPr/>
        </p:nvSpPr>
        <p:spPr>
          <a:xfrm>
            <a:off x="1295400" y="1828800"/>
            <a:ext cx="6433710" cy="369332"/>
          </a:xfrm>
          <a:prstGeom prst="rect">
            <a:avLst/>
          </a:prstGeom>
          <a:noFill/>
        </p:spPr>
        <p:txBody>
          <a:bodyPr wrap="none" rtlCol="0">
            <a:spAutoFit/>
          </a:bodyPr>
          <a:lstStyle/>
          <a:p>
            <a:r>
              <a:rPr lang="en-US" dirty="0" smtClean="0"/>
              <a:t>Note that we never actually need power, only autocorrelation!</a:t>
            </a:r>
            <a:endParaRPr lang="en-US" dirty="0"/>
          </a:p>
        </p:txBody>
      </p:sp>
      <p:sp>
        <p:nvSpPr>
          <p:cNvPr id="11" name="Right Arrow 10"/>
          <p:cNvSpPr/>
          <p:nvPr/>
        </p:nvSpPr>
        <p:spPr>
          <a:xfrm>
            <a:off x="4800600" y="3429000"/>
            <a:ext cx="685800" cy="408432"/>
          </a:xfrm>
          <a:prstGeom prst="rightArrow">
            <a:avLst/>
          </a:prstGeom>
          <a:solidFill>
            <a:srgbClr val="A6A6A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exclip201802042228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00" y="3479794"/>
            <a:ext cx="2295525" cy="330206"/>
          </a:xfrm>
          <a:prstGeom prst="rect">
            <a:avLst/>
          </a:prstGeom>
        </p:spPr>
      </p:pic>
      <p:pic>
        <p:nvPicPr>
          <p:cNvPr id="18" name="Picture 17" descr="texclip2018020422285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503971"/>
            <a:ext cx="2286000" cy="306029"/>
          </a:xfrm>
          <a:prstGeom prst="rect">
            <a:avLst/>
          </a:prstGeom>
        </p:spPr>
      </p:pic>
      <p:pic>
        <p:nvPicPr>
          <p:cNvPr id="19" name="Picture 18" descr="texclip2018020422293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3429972"/>
            <a:ext cx="1447800" cy="360035"/>
          </a:xfrm>
          <a:prstGeom prst="rect">
            <a:avLst/>
          </a:prstGeom>
        </p:spPr>
      </p:pic>
      <p:sp>
        <p:nvSpPr>
          <p:cNvPr id="3" name="Arc 2"/>
          <p:cNvSpPr/>
          <p:nvPr/>
        </p:nvSpPr>
        <p:spPr>
          <a:xfrm rot="374661">
            <a:off x="7711739" y="2621701"/>
            <a:ext cx="954097" cy="1063365"/>
          </a:xfrm>
          <a:prstGeom prst="arc">
            <a:avLst>
              <a:gd name="adj1" fmla="val 18834301"/>
              <a:gd name="adj2" fmla="val 5175663"/>
            </a:avLst>
          </a:prstGeom>
          <a:ln w="38100">
            <a:solidFill>
              <a:srgbClr val="0000FF"/>
            </a:solidFill>
            <a:head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7" name="Picture 26" descr="texclip2019012813342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9093" y="2347788"/>
            <a:ext cx="380999" cy="530678"/>
          </a:xfrm>
          <a:prstGeom prst="rect">
            <a:avLst/>
          </a:prstGeom>
        </p:spPr>
      </p:pic>
      <p:pic>
        <p:nvPicPr>
          <p:cNvPr id="4" name="Picture 3" descr="texclip2019052822204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4806" y="2303738"/>
            <a:ext cx="3785794" cy="629352"/>
          </a:xfrm>
          <a:prstGeom prst="rect">
            <a:avLst/>
          </a:prstGeom>
        </p:spPr>
      </p:pic>
      <p:pic>
        <p:nvPicPr>
          <p:cNvPr id="7" name="Picture 6" descr="texclip20190528222059.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0964" y="2303738"/>
            <a:ext cx="3963836" cy="668062"/>
          </a:xfrm>
          <a:prstGeom prst="rect">
            <a:avLst/>
          </a:prstGeom>
        </p:spPr>
      </p:pic>
      <p:pic>
        <p:nvPicPr>
          <p:cNvPr id="20" name="Picture 19" descr="Screen Shot 2019-05-27 at 9.07.29 PM.png"/>
          <p:cNvPicPr>
            <a:picLocks noChangeAspect="1"/>
          </p:cNvPicPr>
          <p:nvPr/>
        </p:nvPicPr>
        <p:blipFill rotWithShape="1">
          <a:blip r:embed="rId8" cstate="print">
            <a:extLst>
              <a:ext uri="{28A0092B-C50C-407E-A947-70E740481C1C}">
                <a14:useLocalDpi xmlns:a14="http://schemas.microsoft.com/office/drawing/2010/main" val="0"/>
              </a:ext>
            </a:extLst>
          </a:blip>
          <a:srcRect l="34" b="5230"/>
          <a:stretch/>
        </p:blipFill>
        <p:spPr>
          <a:xfrm>
            <a:off x="0" y="5029200"/>
            <a:ext cx="9140818" cy="1600803"/>
          </a:xfrm>
          <a:prstGeom prst="rect">
            <a:avLst/>
          </a:prstGeom>
        </p:spPr>
      </p:pic>
      <p:sp>
        <p:nvSpPr>
          <p:cNvPr id="21" name="TextBox 20"/>
          <p:cNvSpPr txBox="1"/>
          <p:nvPr/>
        </p:nvSpPr>
        <p:spPr>
          <a:xfrm>
            <a:off x="381000" y="4936693"/>
            <a:ext cx="1480619" cy="369332"/>
          </a:xfrm>
          <a:prstGeom prst="rect">
            <a:avLst/>
          </a:prstGeom>
          <a:solidFill>
            <a:srgbClr val="FFFFFF"/>
          </a:solidFill>
        </p:spPr>
        <p:txBody>
          <a:bodyPr wrap="none" rtlCol="0">
            <a:spAutoFit/>
          </a:bodyPr>
          <a:lstStyle/>
          <a:p>
            <a:r>
              <a:rPr lang="en-US" dirty="0" smtClean="0"/>
              <a:t>Ground truth</a:t>
            </a:r>
            <a:endParaRPr lang="en-US" dirty="0"/>
          </a:p>
        </p:txBody>
      </p:sp>
      <p:sp>
        <p:nvSpPr>
          <p:cNvPr id="22" name="TextBox 21"/>
          <p:cNvSpPr txBox="1"/>
          <p:nvPr/>
        </p:nvSpPr>
        <p:spPr>
          <a:xfrm>
            <a:off x="2685490" y="4953000"/>
            <a:ext cx="1429310" cy="369332"/>
          </a:xfrm>
          <a:prstGeom prst="rect">
            <a:avLst/>
          </a:prstGeom>
          <a:solidFill>
            <a:srgbClr val="FFFFFF"/>
          </a:solidFill>
        </p:spPr>
        <p:txBody>
          <a:bodyPr wrap="none" rtlCol="0">
            <a:spAutoFit/>
          </a:bodyPr>
          <a:lstStyle/>
          <a:p>
            <a:r>
              <a:rPr lang="en-US" dirty="0" err="1" smtClean="0"/>
              <a:t>A</a:t>
            </a:r>
            <a:r>
              <a:rPr lang="en-US" baseline="-25000" dirty="0" err="1" smtClean="0"/>
              <a:t>p</a:t>
            </a:r>
            <a:r>
              <a:rPr lang="en-US" dirty="0" smtClean="0"/>
              <a:t>, high res</a:t>
            </a:r>
            <a:endParaRPr lang="en-US" dirty="0"/>
          </a:p>
        </p:txBody>
      </p:sp>
      <p:sp>
        <p:nvSpPr>
          <p:cNvPr id="23" name="TextBox 22"/>
          <p:cNvSpPr txBox="1"/>
          <p:nvPr/>
        </p:nvSpPr>
        <p:spPr>
          <a:xfrm>
            <a:off x="5047690" y="4953000"/>
            <a:ext cx="1296461" cy="369332"/>
          </a:xfrm>
          <a:prstGeom prst="rect">
            <a:avLst/>
          </a:prstGeom>
          <a:solidFill>
            <a:srgbClr val="FFFFFF"/>
          </a:solidFill>
        </p:spPr>
        <p:txBody>
          <a:bodyPr wrap="none" rtlCol="0">
            <a:spAutoFit/>
          </a:bodyPr>
          <a:lstStyle/>
          <a:p>
            <a:r>
              <a:rPr lang="en-US" dirty="0" err="1" smtClean="0"/>
              <a:t>A</a:t>
            </a:r>
            <a:r>
              <a:rPr lang="en-US" baseline="-25000" dirty="0" err="1" smtClean="0"/>
              <a:t>p</a:t>
            </a:r>
            <a:r>
              <a:rPr lang="en-US" dirty="0" smtClean="0"/>
              <a:t>, low res</a:t>
            </a:r>
            <a:endParaRPr lang="en-US" dirty="0"/>
          </a:p>
        </p:txBody>
      </p:sp>
      <p:sp>
        <p:nvSpPr>
          <p:cNvPr id="24" name="TextBox 23"/>
          <p:cNvSpPr txBox="1"/>
          <p:nvPr/>
        </p:nvSpPr>
        <p:spPr>
          <a:xfrm>
            <a:off x="7390339" y="4953000"/>
            <a:ext cx="1253631" cy="369332"/>
          </a:xfrm>
          <a:prstGeom prst="rect">
            <a:avLst/>
          </a:prstGeom>
          <a:solidFill>
            <a:srgbClr val="FFFFFF"/>
          </a:solidFill>
        </p:spPr>
        <p:txBody>
          <a:bodyPr wrap="none" rtlCol="0">
            <a:spAutoFit/>
          </a:bodyPr>
          <a:lstStyle/>
          <a:p>
            <a:r>
              <a:rPr lang="en-US" dirty="0" smtClean="0"/>
              <a:t>A</a:t>
            </a:r>
            <a:r>
              <a:rPr lang="en-US" baseline="-25000" dirty="0"/>
              <a:t>f</a:t>
            </a:r>
            <a:r>
              <a:rPr lang="en-US" dirty="0" smtClean="0"/>
              <a:t>, low res</a:t>
            </a:r>
            <a:endParaRPr lang="en-US" dirty="0"/>
          </a:p>
        </p:txBody>
      </p:sp>
      <p:sp>
        <p:nvSpPr>
          <p:cNvPr id="25" name="TextBox 24"/>
          <p:cNvSpPr txBox="1"/>
          <p:nvPr/>
        </p:nvSpPr>
        <p:spPr>
          <a:xfrm>
            <a:off x="457200" y="6519446"/>
            <a:ext cx="1219200" cy="307777"/>
          </a:xfrm>
          <a:prstGeom prst="rect">
            <a:avLst/>
          </a:prstGeom>
          <a:solidFill>
            <a:srgbClr val="FFFFFF"/>
          </a:solidFill>
        </p:spPr>
        <p:txBody>
          <a:bodyPr wrap="square" rtlCol="0">
            <a:spAutoFit/>
          </a:bodyPr>
          <a:lstStyle/>
          <a:p>
            <a:pPr algn="ctr"/>
            <a:r>
              <a:rPr lang="en-US" sz="1400" dirty="0" smtClean="0"/>
              <a:t>Delay</a:t>
            </a:r>
            <a:endParaRPr lang="en-US" sz="1400" dirty="0"/>
          </a:p>
        </p:txBody>
      </p:sp>
      <p:sp>
        <p:nvSpPr>
          <p:cNvPr id="26" name="TextBox 25"/>
          <p:cNvSpPr txBox="1"/>
          <p:nvPr/>
        </p:nvSpPr>
        <p:spPr>
          <a:xfrm>
            <a:off x="2743200" y="6553200"/>
            <a:ext cx="1219200" cy="307777"/>
          </a:xfrm>
          <a:prstGeom prst="rect">
            <a:avLst/>
          </a:prstGeom>
          <a:solidFill>
            <a:srgbClr val="FFFFFF"/>
          </a:solidFill>
        </p:spPr>
        <p:txBody>
          <a:bodyPr wrap="square" rtlCol="0">
            <a:spAutoFit/>
          </a:bodyPr>
          <a:lstStyle/>
          <a:p>
            <a:pPr algn="ctr"/>
            <a:r>
              <a:rPr lang="en-US" sz="1400" dirty="0" smtClean="0"/>
              <a:t>Delay</a:t>
            </a:r>
            <a:endParaRPr lang="en-US" sz="1400" dirty="0"/>
          </a:p>
        </p:txBody>
      </p:sp>
      <p:sp>
        <p:nvSpPr>
          <p:cNvPr id="28" name="TextBox 27"/>
          <p:cNvSpPr txBox="1"/>
          <p:nvPr/>
        </p:nvSpPr>
        <p:spPr>
          <a:xfrm>
            <a:off x="5105400" y="6553200"/>
            <a:ext cx="1219200" cy="307777"/>
          </a:xfrm>
          <a:prstGeom prst="rect">
            <a:avLst/>
          </a:prstGeom>
          <a:solidFill>
            <a:srgbClr val="FFFFFF"/>
          </a:solidFill>
        </p:spPr>
        <p:txBody>
          <a:bodyPr wrap="square" rtlCol="0">
            <a:spAutoFit/>
          </a:bodyPr>
          <a:lstStyle/>
          <a:p>
            <a:pPr algn="ctr"/>
            <a:r>
              <a:rPr lang="en-US" sz="1400" dirty="0" smtClean="0"/>
              <a:t>Delay</a:t>
            </a:r>
            <a:endParaRPr lang="en-US" sz="1400" dirty="0"/>
          </a:p>
        </p:txBody>
      </p:sp>
      <p:sp>
        <p:nvSpPr>
          <p:cNvPr id="29" name="TextBox 28"/>
          <p:cNvSpPr txBox="1"/>
          <p:nvPr/>
        </p:nvSpPr>
        <p:spPr>
          <a:xfrm>
            <a:off x="7391400" y="6553200"/>
            <a:ext cx="1219200" cy="307777"/>
          </a:xfrm>
          <a:prstGeom prst="rect">
            <a:avLst/>
          </a:prstGeom>
          <a:solidFill>
            <a:srgbClr val="FFFFFF"/>
          </a:solidFill>
        </p:spPr>
        <p:txBody>
          <a:bodyPr wrap="square" rtlCol="0">
            <a:spAutoFit/>
          </a:bodyPr>
          <a:lstStyle/>
          <a:p>
            <a:pPr algn="ctr"/>
            <a:r>
              <a:rPr lang="en-US" sz="1400" dirty="0" smtClean="0"/>
              <a:t>Delay</a:t>
            </a:r>
            <a:endParaRPr lang="en-US" sz="1400" dirty="0"/>
          </a:p>
        </p:txBody>
      </p:sp>
      <p:sp>
        <p:nvSpPr>
          <p:cNvPr id="30" name="TextBox 29"/>
          <p:cNvSpPr txBox="1"/>
          <p:nvPr/>
        </p:nvSpPr>
        <p:spPr>
          <a:xfrm>
            <a:off x="1828800" y="4126468"/>
            <a:ext cx="5709090" cy="369332"/>
          </a:xfrm>
          <a:prstGeom prst="rect">
            <a:avLst/>
          </a:prstGeom>
          <a:noFill/>
        </p:spPr>
        <p:txBody>
          <a:bodyPr wrap="none" rtlCol="0">
            <a:spAutoFit/>
          </a:bodyPr>
          <a:lstStyle/>
          <a:p>
            <a:r>
              <a:rPr lang="en-US" b="1" dirty="0" smtClean="0"/>
              <a:t>Empirically still works for 1</a:t>
            </a:r>
            <a:r>
              <a:rPr lang="en-US" b="1" baseline="30000" dirty="0" smtClean="0"/>
              <a:t>st</a:t>
            </a:r>
            <a:r>
              <a:rPr lang="en-US" b="1" dirty="0" smtClean="0"/>
              <a:t> order autocorrelation</a:t>
            </a:r>
          </a:p>
        </p:txBody>
      </p:sp>
      <p:sp>
        <p:nvSpPr>
          <p:cNvPr id="31" name="TextBox 30"/>
          <p:cNvSpPr txBox="1"/>
          <p:nvPr/>
        </p:nvSpPr>
        <p:spPr>
          <a:xfrm>
            <a:off x="685800" y="4583668"/>
            <a:ext cx="7764265" cy="369332"/>
          </a:xfrm>
          <a:prstGeom prst="rect">
            <a:avLst/>
          </a:prstGeom>
          <a:noFill/>
        </p:spPr>
        <p:txBody>
          <a:bodyPr wrap="none" rtlCol="0">
            <a:spAutoFit/>
          </a:bodyPr>
          <a:lstStyle/>
          <a:p>
            <a:r>
              <a:rPr lang="en-US" b="1" dirty="0" smtClean="0">
                <a:sym typeface="Wingdings"/>
              </a:rPr>
              <a:t> </a:t>
            </a:r>
            <a:r>
              <a:rPr lang="en-US" b="1" dirty="0" smtClean="0"/>
              <a:t>Two advantages: Spectrometers are cheap, resolution only affects  </a:t>
            </a:r>
          </a:p>
        </p:txBody>
      </p:sp>
      <p:sp>
        <p:nvSpPr>
          <p:cNvPr id="32" name="TextBox 31"/>
          <p:cNvSpPr txBox="1"/>
          <p:nvPr/>
        </p:nvSpPr>
        <p:spPr>
          <a:xfrm>
            <a:off x="4724400" y="2971800"/>
            <a:ext cx="3505200" cy="369332"/>
          </a:xfrm>
          <a:prstGeom prst="rect">
            <a:avLst/>
          </a:prstGeom>
          <a:noFill/>
        </p:spPr>
        <p:txBody>
          <a:bodyPr wrap="square" rtlCol="0">
            <a:spAutoFit/>
          </a:bodyPr>
          <a:lstStyle/>
          <a:p>
            <a:r>
              <a:rPr lang="en-US" dirty="0" smtClean="0"/>
              <a:t>From Wiener-</a:t>
            </a:r>
            <a:r>
              <a:rPr lang="en-US" dirty="0" err="1" smtClean="0"/>
              <a:t>Khinchin</a:t>
            </a:r>
            <a:r>
              <a:rPr lang="en-US" dirty="0" smtClean="0"/>
              <a:t> theorem:</a:t>
            </a:r>
            <a:endParaRPr lang="en-US" dirty="0"/>
          </a:p>
        </p:txBody>
      </p:sp>
      <p:sp>
        <p:nvSpPr>
          <p:cNvPr id="33" name="TextBox 32"/>
          <p:cNvSpPr txBox="1"/>
          <p:nvPr/>
        </p:nvSpPr>
        <p:spPr>
          <a:xfrm>
            <a:off x="2667000" y="2971800"/>
            <a:ext cx="1788433" cy="369332"/>
          </a:xfrm>
          <a:prstGeom prst="rect">
            <a:avLst/>
          </a:prstGeom>
          <a:noFill/>
        </p:spPr>
        <p:txBody>
          <a:bodyPr wrap="none" rtlCol="0">
            <a:spAutoFit/>
          </a:bodyPr>
          <a:lstStyle/>
          <a:p>
            <a:r>
              <a:rPr lang="en-US" dirty="0" smtClean="0"/>
              <a:t>Spectral power:</a:t>
            </a:r>
            <a:endParaRPr lang="en-US" dirty="0"/>
          </a:p>
        </p:txBody>
      </p:sp>
    </p:spTree>
    <p:extLst>
      <p:ext uri="{BB962C8B-B14F-4D97-AF65-F5344CB8AC3E}">
        <p14:creationId xmlns:p14="http://schemas.microsoft.com/office/powerpoint/2010/main" val="1913019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39</a:t>
            </a:fld>
            <a:endParaRPr lang="en-US" dirty="0"/>
          </a:p>
        </p:txBody>
      </p:sp>
      <p:sp>
        <p:nvSpPr>
          <p:cNvPr id="29" name="Title 28"/>
          <p:cNvSpPr>
            <a:spLocks noGrp="1"/>
          </p:cNvSpPr>
          <p:nvPr>
            <p:ph type="title"/>
          </p:nvPr>
        </p:nvSpPr>
        <p:spPr/>
        <p:txBody>
          <a:bodyPr/>
          <a:lstStyle/>
          <a:p>
            <a:r>
              <a:rPr lang="en-US" dirty="0" smtClean="0"/>
              <a:t>Gaussian Process Optimizer</a:t>
            </a:r>
            <a:endParaRPr lang="en-CA" dirty="0"/>
          </a:p>
        </p:txBody>
      </p:sp>
      <p:sp>
        <p:nvSpPr>
          <p:cNvPr id="30" name="Content Placeholder 29"/>
          <p:cNvSpPr>
            <a:spLocks noGrp="1"/>
          </p:cNvSpPr>
          <p:nvPr>
            <p:ph sz="quarter" idx="14"/>
          </p:nvPr>
        </p:nvSpPr>
        <p:spPr>
          <a:xfrm>
            <a:off x="457200" y="1243584"/>
            <a:ext cx="7315200" cy="509016"/>
          </a:xfrm>
        </p:spPr>
        <p:txBody>
          <a:bodyPr/>
          <a:lstStyle/>
          <a:p>
            <a:r>
              <a:rPr lang="en-US" dirty="0" smtClean="0"/>
              <a:t>Gaussian process: instance based learning method</a:t>
            </a:r>
          </a:p>
          <a:p>
            <a:pPr lvl="1"/>
            <a:endParaRPr lang="en-US" dirty="0" smtClean="0"/>
          </a:p>
          <a:p>
            <a:pPr lvl="1"/>
            <a:endParaRPr lang="en-US" dirty="0" smtClean="0"/>
          </a:p>
          <a:p>
            <a:endParaRPr lang="en-US" dirty="0" smtClean="0"/>
          </a:p>
          <a:p>
            <a:endParaRPr lang="en-CA" dirty="0" smtClean="0"/>
          </a:p>
          <a:p>
            <a:pPr lvl="1"/>
            <a:endParaRPr lang="en-US"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72804" y="2114490"/>
            <a:ext cx="2522796" cy="400110"/>
          </a:xfrm>
          <a:prstGeom prst="rect">
            <a:avLst/>
          </a:prstGeom>
          <a:noFill/>
        </p:spPr>
        <p:txBody>
          <a:bodyPr wrap="none" rtlCol="0">
            <a:spAutoFit/>
          </a:bodyPr>
          <a:lstStyle/>
          <a:p>
            <a:r>
              <a:rPr lang="en-US" sz="2000" dirty="0" smtClean="0"/>
              <a:t>Covariance function:</a:t>
            </a:r>
            <a:endParaRPr lang="en-US" sz="2000" dirty="0"/>
          </a:p>
        </p:txBody>
      </p:sp>
      <p:pic>
        <p:nvPicPr>
          <p:cNvPr id="3" name="Picture 2" descr="Screen Shot 2016-10-07 at 11.1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200400"/>
            <a:ext cx="5511980" cy="1447800"/>
          </a:xfrm>
          <a:prstGeom prst="rect">
            <a:avLst/>
          </a:prstGeom>
        </p:spPr>
      </p:pic>
      <p:sp>
        <p:nvSpPr>
          <p:cNvPr id="6" name="TextBox 5"/>
          <p:cNvSpPr txBox="1"/>
          <p:nvPr/>
        </p:nvSpPr>
        <p:spPr>
          <a:xfrm>
            <a:off x="228600" y="3124200"/>
            <a:ext cx="1493468" cy="369332"/>
          </a:xfrm>
          <a:prstGeom prst="rect">
            <a:avLst/>
          </a:prstGeom>
          <a:noFill/>
        </p:spPr>
        <p:txBody>
          <a:bodyPr wrap="none" rtlCol="0">
            <a:spAutoFit/>
          </a:bodyPr>
          <a:lstStyle/>
          <a:p>
            <a:r>
              <a:rPr lang="en-US" dirty="0" smtClean="0"/>
              <a:t>observations</a:t>
            </a:r>
            <a:endParaRPr lang="en-US" dirty="0"/>
          </a:p>
        </p:txBody>
      </p:sp>
      <p:cxnSp>
        <p:nvCxnSpPr>
          <p:cNvPr id="9" name="Straight Arrow Connector 8"/>
          <p:cNvCxnSpPr/>
          <p:nvPr/>
        </p:nvCxnSpPr>
        <p:spPr>
          <a:xfrm>
            <a:off x="1295400" y="3505200"/>
            <a:ext cx="990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20000" y="3657600"/>
            <a:ext cx="1172805" cy="369332"/>
          </a:xfrm>
          <a:prstGeom prst="rect">
            <a:avLst/>
          </a:prstGeom>
          <a:noFill/>
        </p:spPr>
        <p:txBody>
          <a:bodyPr wrap="none" rtlCol="0">
            <a:spAutoFit/>
          </a:bodyPr>
          <a:lstStyle/>
          <a:p>
            <a:r>
              <a:rPr lang="en-US" dirty="0"/>
              <a:t>n</a:t>
            </a:r>
            <a:r>
              <a:rPr lang="en-US" dirty="0" smtClean="0"/>
              <a:t>ew point</a:t>
            </a:r>
            <a:endParaRPr lang="en-US" dirty="0"/>
          </a:p>
        </p:txBody>
      </p:sp>
      <p:cxnSp>
        <p:nvCxnSpPr>
          <p:cNvPr id="27" name="Straight Arrow Connector 26"/>
          <p:cNvCxnSpPr/>
          <p:nvPr/>
        </p:nvCxnSpPr>
        <p:spPr>
          <a:xfrm flipH="1">
            <a:off x="6629400" y="3886200"/>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42519" y="2877712"/>
            <a:ext cx="1287995" cy="369332"/>
          </a:xfrm>
          <a:prstGeom prst="rect">
            <a:avLst/>
          </a:prstGeom>
          <a:noFill/>
        </p:spPr>
        <p:txBody>
          <a:bodyPr wrap="none" rtlCol="0">
            <a:spAutoFit/>
          </a:bodyPr>
          <a:lstStyle/>
          <a:p>
            <a:r>
              <a:rPr lang="en-US" dirty="0"/>
              <a:t>p</a:t>
            </a:r>
            <a:r>
              <a:rPr lang="en-US" dirty="0" smtClean="0"/>
              <a:t>rior mean</a:t>
            </a:r>
            <a:endParaRPr lang="en-US" dirty="0"/>
          </a:p>
        </p:txBody>
      </p:sp>
      <p:cxnSp>
        <p:nvCxnSpPr>
          <p:cNvPr id="31" name="Straight Arrow Connector 30"/>
          <p:cNvCxnSpPr/>
          <p:nvPr/>
        </p:nvCxnSpPr>
        <p:spPr>
          <a:xfrm flipH="1">
            <a:off x="4572000" y="3200400"/>
            <a:ext cx="3810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8600" y="3733800"/>
            <a:ext cx="1219200" cy="646331"/>
          </a:xfrm>
          <a:prstGeom prst="rect">
            <a:avLst/>
          </a:prstGeom>
          <a:noFill/>
        </p:spPr>
        <p:txBody>
          <a:bodyPr wrap="square" rtlCol="0">
            <a:spAutoFit/>
          </a:bodyPr>
          <a:lstStyle/>
          <a:p>
            <a:r>
              <a:rPr lang="en-US" dirty="0"/>
              <a:t>n</a:t>
            </a:r>
            <a:r>
              <a:rPr lang="en-US" dirty="0" smtClean="0"/>
              <a:t>ew point to predict</a:t>
            </a:r>
            <a:endParaRPr lang="en-US" dirty="0"/>
          </a:p>
        </p:txBody>
      </p:sp>
      <p:cxnSp>
        <p:nvCxnSpPr>
          <p:cNvPr id="33" name="Straight Arrow Connector 32"/>
          <p:cNvCxnSpPr/>
          <p:nvPr/>
        </p:nvCxnSpPr>
        <p:spPr>
          <a:xfrm>
            <a:off x="1371600" y="4056966"/>
            <a:ext cx="914400" cy="134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41" name="Group 40"/>
          <p:cNvGrpSpPr/>
          <p:nvPr/>
        </p:nvGrpSpPr>
        <p:grpSpPr>
          <a:xfrm>
            <a:off x="-2568" y="4686575"/>
            <a:ext cx="9109752" cy="1638025"/>
            <a:chOff x="-2568" y="4572000"/>
            <a:chExt cx="9109752" cy="1638025"/>
          </a:xfrm>
        </p:grpSpPr>
        <p:pic>
          <p:nvPicPr>
            <p:cNvPr id="35" name="Picture 34" descr="Screen Shot 2016-10-07 at 11.28.28 PM.png"/>
            <p:cNvPicPr>
              <a:picLocks noChangeAspect="1"/>
            </p:cNvPicPr>
            <p:nvPr/>
          </p:nvPicPr>
          <p:blipFill rotWithShape="1">
            <a:blip r:embed="rId6">
              <a:extLst>
                <a:ext uri="{28A0092B-C50C-407E-A947-70E740481C1C}">
                  <a14:useLocalDpi xmlns:a14="http://schemas.microsoft.com/office/drawing/2010/main" val="0"/>
                </a:ext>
              </a:extLst>
            </a:blip>
            <a:srcRect l="63258" r="27562" b="20492"/>
            <a:stretch/>
          </p:blipFill>
          <p:spPr>
            <a:xfrm>
              <a:off x="7315200" y="4800600"/>
              <a:ext cx="489643" cy="371082"/>
            </a:xfrm>
            <a:prstGeom prst="rect">
              <a:avLst/>
            </a:prstGeom>
          </p:spPr>
        </p:pic>
        <p:grpSp>
          <p:nvGrpSpPr>
            <p:cNvPr id="40" name="Group 39"/>
            <p:cNvGrpSpPr/>
            <p:nvPr/>
          </p:nvGrpSpPr>
          <p:grpSpPr>
            <a:xfrm>
              <a:off x="-2568" y="4572000"/>
              <a:ext cx="7567344" cy="1638025"/>
              <a:chOff x="-2568" y="4572000"/>
              <a:chExt cx="7567344" cy="1638025"/>
            </a:xfrm>
          </p:grpSpPr>
          <p:pic>
            <p:nvPicPr>
              <p:cNvPr id="25" name="Picture 24" descr="Screen Shot 2016-10-07 at 11.15.2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8" y="4572000"/>
                <a:ext cx="5562600" cy="1638025"/>
              </a:xfrm>
              <a:prstGeom prst="rect">
                <a:avLst/>
              </a:prstGeom>
            </p:spPr>
          </p:pic>
          <p:pic>
            <p:nvPicPr>
              <p:cNvPr id="36" name="Picture 35" descr="Screen Shot 2016-10-07 at 11.28.34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9855" y="5181600"/>
                <a:ext cx="2124921" cy="420633"/>
              </a:xfrm>
              <a:prstGeom prst="rect">
                <a:avLst/>
              </a:prstGeom>
            </p:spPr>
          </p:pic>
          <p:pic>
            <p:nvPicPr>
              <p:cNvPr id="37" name="Picture 36" descr="Screen Shot 2016-10-07 at 11.28.28 PM.png"/>
              <p:cNvPicPr>
                <a:picLocks noChangeAspect="1"/>
              </p:cNvPicPr>
              <p:nvPr/>
            </p:nvPicPr>
            <p:blipFill rotWithShape="1">
              <a:blip r:embed="rId6">
                <a:extLst>
                  <a:ext uri="{28A0092B-C50C-407E-A947-70E740481C1C}">
                    <a14:useLocalDpi xmlns:a14="http://schemas.microsoft.com/office/drawing/2010/main" val="0"/>
                  </a:ext>
                </a:extLst>
              </a:blip>
              <a:srcRect r="62626" b="4647"/>
              <a:stretch/>
            </p:blipFill>
            <p:spPr>
              <a:xfrm>
                <a:off x="5486400" y="4800600"/>
                <a:ext cx="1993510" cy="445033"/>
              </a:xfrm>
              <a:prstGeom prst="rect">
                <a:avLst/>
              </a:prstGeom>
            </p:spPr>
          </p:pic>
        </p:grpSp>
        <p:pic>
          <p:nvPicPr>
            <p:cNvPr id="38" name="Picture 37" descr="Screen Shot 2016-10-07 at 11.28.28 PM.png"/>
            <p:cNvPicPr>
              <a:picLocks noChangeAspect="1"/>
            </p:cNvPicPr>
            <p:nvPr/>
          </p:nvPicPr>
          <p:blipFill rotWithShape="1">
            <a:blip r:embed="rId6">
              <a:extLst>
                <a:ext uri="{28A0092B-C50C-407E-A947-70E740481C1C}">
                  <a14:useLocalDpi xmlns:a14="http://schemas.microsoft.com/office/drawing/2010/main" val="0"/>
                </a:ext>
              </a:extLst>
            </a:blip>
            <a:srcRect l="76275" b="16549"/>
            <a:stretch/>
          </p:blipFill>
          <p:spPr>
            <a:xfrm>
              <a:off x="7841658" y="4819005"/>
              <a:ext cx="1265526" cy="389487"/>
            </a:xfrm>
            <a:prstGeom prst="rect">
              <a:avLst/>
            </a:prstGeom>
          </p:spPr>
        </p:pic>
      </p:grpSp>
      <p:sp>
        <p:nvSpPr>
          <p:cNvPr id="39" name="TextBox 38"/>
          <p:cNvSpPr txBox="1"/>
          <p:nvPr/>
        </p:nvSpPr>
        <p:spPr>
          <a:xfrm>
            <a:off x="4096114" y="6400800"/>
            <a:ext cx="4285886" cy="369332"/>
          </a:xfrm>
          <a:prstGeom prst="rect">
            <a:avLst/>
          </a:prstGeom>
          <a:noFill/>
        </p:spPr>
        <p:txBody>
          <a:bodyPr wrap="none" rtlCol="0">
            <a:spAutoFit/>
          </a:bodyPr>
          <a:lstStyle/>
          <a:p>
            <a:r>
              <a:rPr lang="en-US" dirty="0"/>
              <a:t>t</a:t>
            </a:r>
            <a:r>
              <a:rPr lang="en-US" dirty="0" smtClean="0"/>
              <a:t>aken from M. </a:t>
            </a:r>
            <a:r>
              <a:rPr lang="en-US" dirty="0" err="1" smtClean="0"/>
              <a:t>Ebner</a:t>
            </a:r>
            <a:r>
              <a:rPr lang="en-US" dirty="0" smtClean="0"/>
              <a:t>, GP for Regression</a:t>
            </a:r>
            <a:endParaRPr lang="en-US" dirty="0"/>
          </a:p>
        </p:txBody>
      </p:sp>
      <p:pic>
        <p:nvPicPr>
          <p:cNvPr id="43" name="Picture 42" descr="texclip2016100800112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1386" y="2003354"/>
            <a:ext cx="5344414" cy="511246"/>
          </a:xfrm>
          <a:prstGeom prst="rect">
            <a:avLst/>
          </a:prstGeom>
        </p:spPr>
      </p:pic>
    </p:spTree>
    <p:extLst>
      <p:ext uri="{BB962C8B-B14F-4D97-AF65-F5344CB8AC3E}">
        <p14:creationId xmlns:p14="http://schemas.microsoft.com/office/powerpoint/2010/main" val="288457914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7200" y="2209800"/>
            <a:ext cx="7543800" cy="2545723"/>
            <a:chOff x="533400" y="1633609"/>
            <a:chExt cx="8077200" cy="2698123"/>
          </a:xfrm>
        </p:grpSpPr>
        <p:pic>
          <p:nvPicPr>
            <p:cNvPr id="24" name="Picture 23" descr="Screen Shot 2016-09-18 at 11.31.02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33609"/>
              <a:ext cx="8077200" cy="2633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p:cNvSpPr txBox="1"/>
            <p:nvPr/>
          </p:nvSpPr>
          <p:spPr>
            <a:xfrm>
              <a:off x="8153400" y="3962400"/>
              <a:ext cx="184666" cy="369332"/>
            </a:xfrm>
            <a:prstGeom prst="rect">
              <a:avLst/>
            </a:prstGeom>
            <a:solidFill>
              <a:srgbClr val="FFFFFF"/>
            </a:solidFill>
          </p:spPr>
          <p:txBody>
            <a:bodyPr wrap="none" rtlCol="0">
              <a:spAutoFit/>
            </a:bodyPr>
            <a:lstStyle/>
            <a:p>
              <a:endParaRPr lang="en-US" dirty="0"/>
            </a:p>
          </p:txBody>
        </p:sp>
      </p:grpSp>
      <p:sp>
        <p:nvSpPr>
          <p:cNvPr id="30" name="Title 2"/>
          <p:cNvSpPr txBox="1">
            <a:spLocks/>
          </p:cNvSpPr>
          <p:nvPr/>
        </p:nvSpPr>
        <p:spPr>
          <a:xfrm>
            <a:off x="451822" y="129091"/>
            <a:ext cx="8103570" cy="753034"/>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a:lstStyle>
          <a:p>
            <a:r>
              <a:rPr lang="en-US" dirty="0" smtClean="0"/>
              <a:t>Optimization</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5474" r="6946"/>
          <a:stretch/>
        </p:blipFill>
        <p:spPr>
          <a:xfrm>
            <a:off x="2687643" y="4724400"/>
            <a:ext cx="2971836" cy="2012560"/>
          </a:xfrm>
          <a:prstGeom prst="rect">
            <a:avLst/>
          </a:prstGeom>
        </p:spPr>
      </p:pic>
      <p:pic>
        <p:nvPicPr>
          <p:cNvPr id="15" name="Picture 2" descr="https://upload.wikimedia.org/wikipedia/commons/e/e1/LCLS_quadrupole.jpg"/>
          <p:cNvPicPr>
            <a:picLocks noChangeAspect="1" noChangeArrowheads="1"/>
          </p:cNvPicPr>
          <p:nvPr/>
        </p:nvPicPr>
        <p:blipFill rotWithShape="1">
          <a:blip r:embed="rId5">
            <a:extLst>
              <a:ext uri="{28A0092B-C50C-407E-A947-70E740481C1C}">
                <a14:useLocalDpi xmlns:a14="http://schemas.microsoft.com/office/drawing/2010/main" val="0"/>
              </a:ext>
            </a:extLst>
          </a:blip>
          <a:srcRect r="15361"/>
          <a:stretch/>
        </p:blipFill>
        <p:spPr bwMode="auto">
          <a:xfrm>
            <a:off x="304800" y="4800600"/>
            <a:ext cx="2285999" cy="18005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228600" y="1219200"/>
            <a:ext cx="8534400" cy="1077218"/>
          </a:xfrm>
          <a:prstGeom prst="rect">
            <a:avLst/>
          </a:prstGeom>
          <a:noFill/>
        </p:spPr>
        <p:txBody>
          <a:bodyPr wrap="square" rtlCol="0">
            <a:spAutoFit/>
          </a:bodyPr>
          <a:lstStyle/>
          <a:p>
            <a:r>
              <a:rPr lang="en-US" sz="2400" dirty="0" smtClean="0"/>
              <a:t>Online tuning:</a:t>
            </a:r>
          </a:p>
          <a:p>
            <a:pPr marL="342900" indent="-342900">
              <a:buFont typeface="Arial"/>
              <a:buChar char="•"/>
            </a:pPr>
            <a:r>
              <a:rPr lang="en-US" sz="2000" dirty="0" smtClean="0"/>
              <a:t>XFELs are instabilities </a:t>
            </a:r>
            <a:r>
              <a:rPr lang="en-US" sz="2000" dirty="0" smtClean="0">
                <a:sym typeface="Wingdings"/>
              </a:rPr>
              <a:t> very sensitive to initial conditions</a:t>
            </a:r>
            <a:endParaRPr lang="en-US" sz="2000" dirty="0" smtClean="0"/>
          </a:p>
          <a:p>
            <a:pPr marL="342900" indent="-342900">
              <a:buFont typeface="Arial"/>
              <a:buChar char="•"/>
            </a:pPr>
            <a:r>
              <a:rPr lang="en-US" sz="2000" dirty="0" smtClean="0"/>
              <a:t>In total 500 hours/year on single task of quad tuning</a:t>
            </a:r>
            <a:endParaRPr lang="en-US" sz="2000" dirty="0"/>
          </a:p>
        </p:txBody>
      </p:sp>
      <p:grpSp>
        <p:nvGrpSpPr>
          <p:cNvPr id="29" name="Group 28"/>
          <p:cNvGrpSpPr/>
          <p:nvPr/>
        </p:nvGrpSpPr>
        <p:grpSpPr>
          <a:xfrm>
            <a:off x="6172200" y="3962400"/>
            <a:ext cx="2871822" cy="2743200"/>
            <a:chOff x="5867400" y="1865204"/>
            <a:chExt cx="2286000" cy="1785302"/>
          </a:xfrm>
        </p:grpSpPr>
        <p:grpSp>
          <p:nvGrpSpPr>
            <p:cNvPr id="31" name="Group 30"/>
            <p:cNvGrpSpPr/>
            <p:nvPr/>
          </p:nvGrpSpPr>
          <p:grpSpPr>
            <a:xfrm>
              <a:off x="5867400" y="1865204"/>
              <a:ext cx="2286000" cy="1785302"/>
              <a:chOff x="4343400" y="1814404"/>
              <a:chExt cx="2286000" cy="1785302"/>
            </a:xfrm>
          </p:grpSpPr>
          <p:pic>
            <p:nvPicPr>
              <p:cNvPr id="34" name="Picture 33" descr="ocelot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814404"/>
                <a:ext cx="2286000" cy="1785302"/>
              </a:xfrm>
              <a:prstGeom prst="rect">
                <a:avLst/>
              </a:prstGeom>
            </p:spPr>
          </p:pic>
          <p:sp>
            <p:nvSpPr>
              <p:cNvPr id="35" name="TextBox 34"/>
              <p:cNvSpPr txBox="1"/>
              <p:nvPr/>
            </p:nvSpPr>
            <p:spPr>
              <a:xfrm>
                <a:off x="4368800" y="1852504"/>
                <a:ext cx="902974" cy="323048"/>
              </a:xfrm>
              <a:prstGeom prst="rect">
                <a:avLst/>
              </a:prstGeom>
              <a:noFill/>
            </p:spPr>
            <p:txBody>
              <a:bodyPr wrap="none" rtlCol="0">
                <a:spAutoFit/>
              </a:bodyPr>
              <a:lstStyle/>
              <a:p>
                <a:r>
                  <a:rPr lang="en-US" b="1" dirty="0" smtClean="0">
                    <a:solidFill>
                      <a:schemeClr val="bg1"/>
                    </a:solidFill>
                  </a:rPr>
                  <a:t>Ocelot</a:t>
                </a:r>
                <a:endParaRPr lang="en-US" b="1" dirty="0">
                  <a:solidFill>
                    <a:schemeClr val="bg1"/>
                  </a:solidFill>
                </a:endParaRPr>
              </a:p>
            </p:txBody>
          </p:sp>
        </p:grpSp>
        <p:pic>
          <p:nvPicPr>
            <p:cNvPr id="32" name="Picture 31" descr="Nov4_Ocelot_Tuning.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2000" y="1955800"/>
              <a:ext cx="1008236" cy="895529"/>
            </a:xfrm>
            <a:prstGeom prst="rect">
              <a:avLst/>
            </a:prstGeom>
          </p:spPr>
        </p:pic>
        <p:cxnSp>
          <p:nvCxnSpPr>
            <p:cNvPr id="33" name="Straight Arrow Connector 32"/>
            <p:cNvCxnSpPr/>
            <p:nvPr/>
          </p:nvCxnSpPr>
          <p:spPr>
            <a:xfrm flipV="1">
              <a:off x="7361536" y="2057944"/>
              <a:ext cx="627056" cy="222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6324600" y="3597475"/>
            <a:ext cx="2634981" cy="369332"/>
          </a:xfrm>
          <a:prstGeom prst="rect">
            <a:avLst/>
          </a:prstGeom>
          <a:noFill/>
        </p:spPr>
        <p:txBody>
          <a:bodyPr wrap="none" rtlCol="0">
            <a:spAutoFit/>
          </a:bodyPr>
          <a:lstStyle/>
          <a:p>
            <a:r>
              <a:rPr lang="en-US" dirty="0" smtClean="0"/>
              <a:t>Automate (e.g. simplex)</a:t>
            </a:r>
            <a:endParaRPr lang="en-US" dirty="0"/>
          </a:p>
        </p:txBody>
      </p:sp>
    </p:spTree>
    <p:extLst>
      <p:ext uri="{BB962C8B-B14F-4D97-AF65-F5344CB8AC3E}">
        <p14:creationId xmlns:p14="http://schemas.microsoft.com/office/powerpoint/2010/main" val="29280890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40</a:t>
            </a:fld>
            <a:endParaRPr lang="en-US" dirty="0"/>
          </a:p>
        </p:txBody>
      </p:sp>
      <p:sp>
        <p:nvSpPr>
          <p:cNvPr id="29" name="Title 28"/>
          <p:cNvSpPr>
            <a:spLocks noGrp="1"/>
          </p:cNvSpPr>
          <p:nvPr>
            <p:ph type="title"/>
          </p:nvPr>
        </p:nvSpPr>
        <p:spPr/>
        <p:txBody>
          <a:bodyPr/>
          <a:lstStyle/>
          <a:p>
            <a:r>
              <a:rPr lang="en-US" dirty="0" smtClean="0"/>
              <a:t>Gaussian Process Optimizer</a:t>
            </a:r>
            <a:endParaRPr lang="en-CA" dirty="0"/>
          </a:p>
        </p:txBody>
      </p:sp>
      <p:sp>
        <p:nvSpPr>
          <p:cNvPr id="30" name="Content Placeholder 29"/>
          <p:cNvSpPr>
            <a:spLocks noGrp="1"/>
          </p:cNvSpPr>
          <p:nvPr>
            <p:ph sz="quarter" idx="14"/>
          </p:nvPr>
        </p:nvSpPr>
        <p:spPr>
          <a:xfrm>
            <a:off x="457200" y="1243584"/>
            <a:ext cx="7315200" cy="509016"/>
          </a:xfrm>
        </p:spPr>
        <p:txBody>
          <a:bodyPr/>
          <a:lstStyle/>
          <a:p>
            <a:r>
              <a:rPr lang="en-US" dirty="0" smtClean="0"/>
              <a:t>Gaussian process: instance based learning method</a:t>
            </a:r>
          </a:p>
          <a:p>
            <a:pPr lvl="1"/>
            <a:endParaRPr lang="en-US" dirty="0" smtClean="0"/>
          </a:p>
          <a:p>
            <a:pPr lvl="1"/>
            <a:endParaRPr lang="en-US" dirty="0" smtClean="0"/>
          </a:p>
          <a:p>
            <a:endParaRPr lang="en-US" dirty="0" smtClean="0"/>
          </a:p>
          <a:p>
            <a:endParaRPr lang="en-CA" dirty="0" smtClean="0"/>
          </a:p>
          <a:p>
            <a:pPr lvl="1"/>
            <a:endParaRPr lang="en-US"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6-10-07 at 11.1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200400"/>
            <a:ext cx="5511980" cy="1447800"/>
          </a:xfrm>
          <a:prstGeom prst="rect">
            <a:avLst/>
          </a:prstGeom>
        </p:spPr>
      </p:pic>
      <p:sp>
        <p:nvSpPr>
          <p:cNvPr id="6" name="TextBox 5"/>
          <p:cNvSpPr txBox="1"/>
          <p:nvPr/>
        </p:nvSpPr>
        <p:spPr>
          <a:xfrm>
            <a:off x="228600" y="3124200"/>
            <a:ext cx="1493468" cy="369332"/>
          </a:xfrm>
          <a:prstGeom prst="rect">
            <a:avLst/>
          </a:prstGeom>
          <a:noFill/>
        </p:spPr>
        <p:txBody>
          <a:bodyPr wrap="none" rtlCol="0">
            <a:spAutoFit/>
          </a:bodyPr>
          <a:lstStyle/>
          <a:p>
            <a:r>
              <a:rPr lang="en-US" dirty="0" smtClean="0"/>
              <a:t>observations</a:t>
            </a:r>
            <a:endParaRPr lang="en-US" dirty="0"/>
          </a:p>
        </p:txBody>
      </p:sp>
      <p:cxnSp>
        <p:nvCxnSpPr>
          <p:cNvPr id="9" name="Straight Arrow Connector 8"/>
          <p:cNvCxnSpPr/>
          <p:nvPr/>
        </p:nvCxnSpPr>
        <p:spPr>
          <a:xfrm>
            <a:off x="1295400" y="3505200"/>
            <a:ext cx="990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20000" y="3657600"/>
            <a:ext cx="1172805" cy="369332"/>
          </a:xfrm>
          <a:prstGeom prst="rect">
            <a:avLst/>
          </a:prstGeom>
          <a:noFill/>
        </p:spPr>
        <p:txBody>
          <a:bodyPr wrap="none" rtlCol="0">
            <a:spAutoFit/>
          </a:bodyPr>
          <a:lstStyle/>
          <a:p>
            <a:r>
              <a:rPr lang="en-US" dirty="0"/>
              <a:t>n</a:t>
            </a:r>
            <a:r>
              <a:rPr lang="en-US" dirty="0" smtClean="0"/>
              <a:t>ew point</a:t>
            </a:r>
            <a:endParaRPr lang="en-US" dirty="0"/>
          </a:p>
        </p:txBody>
      </p:sp>
      <p:cxnSp>
        <p:nvCxnSpPr>
          <p:cNvPr id="27" name="Straight Arrow Connector 26"/>
          <p:cNvCxnSpPr/>
          <p:nvPr/>
        </p:nvCxnSpPr>
        <p:spPr>
          <a:xfrm flipH="1">
            <a:off x="6629400" y="3886200"/>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42519" y="2877712"/>
            <a:ext cx="1287995" cy="369332"/>
          </a:xfrm>
          <a:prstGeom prst="rect">
            <a:avLst/>
          </a:prstGeom>
          <a:noFill/>
        </p:spPr>
        <p:txBody>
          <a:bodyPr wrap="none" rtlCol="0">
            <a:spAutoFit/>
          </a:bodyPr>
          <a:lstStyle/>
          <a:p>
            <a:r>
              <a:rPr lang="en-US" dirty="0"/>
              <a:t>p</a:t>
            </a:r>
            <a:r>
              <a:rPr lang="en-US" dirty="0" smtClean="0"/>
              <a:t>rior mean</a:t>
            </a:r>
            <a:endParaRPr lang="en-US" dirty="0"/>
          </a:p>
        </p:txBody>
      </p:sp>
      <p:cxnSp>
        <p:nvCxnSpPr>
          <p:cNvPr id="31" name="Straight Arrow Connector 30"/>
          <p:cNvCxnSpPr/>
          <p:nvPr/>
        </p:nvCxnSpPr>
        <p:spPr>
          <a:xfrm flipH="1">
            <a:off x="4572000" y="3200400"/>
            <a:ext cx="3810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8600" y="3733800"/>
            <a:ext cx="1219200" cy="646331"/>
          </a:xfrm>
          <a:prstGeom prst="rect">
            <a:avLst/>
          </a:prstGeom>
          <a:noFill/>
        </p:spPr>
        <p:txBody>
          <a:bodyPr wrap="square" rtlCol="0">
            <a:spAutoFit/>
          </a:bodyPr>
          <a:lstStyle/>
          <a:p>
            <a:r>
              <a:rPr lang="en-US" dirty="0"/>
              <a:t>n</a:t>
            </a:r>
            <a:r>
              <a:rPr lang="en-US" dirty="0" smtClean="0"/>
              <a:t>ew point to predict</a:t>
            </a:r>
            <a:endParaRPr lang="en-US" dirty="0"/>
          </a:p>
        </p:txBody>
      </p:sp>
      <p:cxnSp>
        <p:nvCxnSpPr>
          <p:cNvPr id="33" name="Straight Arrow Connector 32"/>
          <p:cNvCxnSpPr/>
          <p:nvPr/>
        </p:nvCxnSpPr>
        <p:spPr>
          <a:xfrm>
            <a:off x="1371600" y="4056966"/>
            <a:ext cx="914400" cy="134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Screen Shot 2016-10-07 at 11.15.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500" y="4943766"/>
            <a:ext cx="2755900" cy="840783"/>
          </a:xfrm>
          <a:prstGeom prst="rect">
            <a:avLst/>
          </a:prstGeom>
        </p:spPr>
      </p:pic>
      <p:pic>
        <p:nvPicPr>
          <p:cNvPr id="21" name="Picture 20" descr="Screen Shot 2016-10-07 at 11.15.1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0" y="5764078"/>
            <a:ext cx="4745753" cy="560522"/>
          </a:xfrm>
          <a:prstGeom prst="rect">
            <a:avLst/>
          </a:prstGeom>
        </p:spPr>
      </p:pic>
      <p:sp>
        <p:nvSpPr>
          <p:cNvPr id="22" name="TextBox 21"/>
          <p:cNvSpPr txBox="1"/>
          <p:nvPr/>
        </p:nvSpPr>
        <p:spPr>
          <a:xfrm>
            <a:off x="152400" y="5248566"/>
            <a:ext cx="2850785" cy="400110"/>
          </a:xfrm>
          <a:prstGeom prst="rect">
            <a:avLst/>
          </a:prstGeom>
          <a:noFill/>
        </p:spPr>
        <p:txBody>
          <a:bodyPr wrap="none" rtlCol="0">
            <a:spAutoFit/>
          </a:bodyPr>
          <a:lstStyle/>
          <a:p>
            <a:r>
              <a:rPr lang="en-US" sz="2000" dirty="0" smtClean="0"/>
              <a:t>Prediction of new point:</a:t>
            </a:r>
            <a:endParaRPr lang="en-US" sz="2000" dirty="0"/>
          </a:p>
        </p:txBody>
      </p:sp>
      <p:sp>
        <p:nvSpPr>
          <p:cNvPr id="24" name="TextBox 23"/>
          <p:cNvSpPr txBox="1"/>
          <p:nvPr/>
        </p:nvSpPr>
        <p:spPr>
          <a:xfrm>
            <a:off x="152400" y="5858166"/>
            <a:ext cx="2716334" cy="400110"/>
          </a:xfrm>
          <a:prstGeom prst="rect">
            <a:avLst/>
          </a:prstGeom>
          <a:noFill/>
        </p:spPr>
        <p:txBody>
          <a:bodyPr wrap="none" rtlCol="0">
            <a:spAutoFit/>
          </a:bodyPr>
          <a:lstStyle/>
          <a:p>
            <a:r>
              <a:rPr lang="en-US" sz="2000" dirty="0" smtClean="0"/>
              <a:t>Variance of new point:</a:t>
            </a:r>
            <a:endParaRPr lang="en-US" sz="2000" dirty="0"/>
          </a:p>
        </p:txBody>
      </p:sp>
      <p:sp>
        <p:nvSpPr>
          <p:cNvPr id="4" name="Rounded Rectangle 3"/>
          <p:cNvSpPr/>
          <p:nvPr/>
        </p:nvSpPr>
        <p:spPr>
          <a:xfrm>
            <a:off x="76200" y="5105400"/>
            <a:ext cx="7848600" cy="129540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372804" y="2114490"/>
            <a:ext cx="2522796" cy="400110"/>
          </a:xfrm>
          <a:prstGeom prst="rect">
            <a:avLst/>
          </a:prstGeom>
          <a:noFill/>
        </p:spPr>
        <p:txBody>
          <a:bodyPr wrap="none" rtlCol="0">
            <a:spAutoFit/>
          </a:bodyPr>
          <a:lstStyle/>
          <a:p>
            <a:r>
              <a:rPr lang="en-US" sz="2000" dirty="0" smtClean="0"/>
              <a:t>Covariance function:</a:t>
            </a:r>
            <a:endParaRPr lang="en-US" sz="2000" dirty="0"/>
          </a:p>
        </p:txBody>
      </p:sp>
      <p:pic>
        <p:nvPicPr>
          <p:cNvPr id="36" name="Picture 35" descr="texclip201610080011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1386" y="2003354"/>
            <a:ext cx="5344414" cy="511246"/>
          </a:xfrm>
          <a:prstGeom prst="rect">
            <a:avLst/>
          </a:prstGeom>
        </p:spPr>
      </p:pic>
      <p:sp>
        <p:nvSpPr>
          <p:cNvPr id="37" name="TextBox 36"/>
          <p:cNvSpPr txBox="1"/>
          <p:nvPr/>
        </p:nvSpPr>
        <p:spPr>
          <a:xfrm>
            <a:off x="4096114" y="6400800"/>
            <a:ext cx="4285886" cy="369332"/>
          </a:xfrm>
          <a:prstGeom prst="rect">
            <a:avLst/>
          </a:prstGeom>
          <a:noFill/>
        </p:spPr>
        <p:txBody>
          <a:bodyPr wrap="none" rtlCol="0">
            <a:spAutoFit/>
          </a:bodyPr>
          <a:lstStyle/>
          <a:p>
            <a:r>
              <a:rPr lang="en-US" dirty="0"/>
              <a:t>t</a:t>
            </a:r>
            <a:r>
              <a:rPr lang="en-US" dirty="0" smtClean="0"/>
              <a:t>aken from M. </a:t>
            </a:r>
            <a:r>
              <a:rPr lang="en-US" dirty="0" err="1" smtClean="0"/>
              <a:t>Ebner</a:t>
            </a:r>
            <a:r>
              <a:rPr lang="en-US" dirty="0" smtClean="0"/>
              <a:t>, GP for Regression</a:t>
            </a:r>
            <a:endParaRPr lang="en-US" dirty="0"/>
          </a:p>
        </p:txBody>
      </p:sp>
    </p:spTree>
    <p:extLst>
      <p:ext uri="{BB962C8B-B14F-4D97-AF65-F5344CB8AC3E}">
        <p14:creationId xmlns:p14="http://schemas.microsoft.com/office/powerpoint/2010/main" val="32781755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41</a:t>
            </a:fld>
            <a:endParaRPr lang="en-US" dirty="0"/>
          </a:p>
        </p:txBody>
      </p:sp>
      <p:sp>
        <p:nvSpPr>
          <p:cNvPr id="29" name="Title 28"/>
          <p:cNvSpPr>
            <a:spLocks noGrp="1"/>
          </p:cNvSpPr>
          <p:nvPr>
            <p:ph type="title"/>
          </p:nvPr>
        </p:nvSpPr>
        <p:spPr/>
        <p:txBody>
          <a:bodyPr/>
          <a:lstStyle/>
          <a:p>
            <a:r>
              <a:rPr lang="en-US" dirty="0" smtClean="0"/>
              <a:t>Gaussian Process Optimizer</a:t>
            </a:r>
            <a:endParaRPr lang="en-CA" dirty="0"/>
          </a:p>
        </p:txBody>
      </p:sp>
      <p:sp>
        <p:nvSpPr>
          <p:cNvPr id="30" name="Content Placeholder 29"/>
          <p:cNvSpPr>
            <a:spLocks noGrp="1"/>
          </p:cNvSpPr>
          <p:nvPr>
            <p:ph sz="quarter" idx="14"/>
          </p:nvPr>
        </p:nvSpPr>
        <p:spPr>
          <a:xfrm>
            <a:off x="457200" y="1243584"/>
            <a:ext cx="7315200" cy="509016"/>
          </a:xfrm>
        </p:spPr>
        <p:txBody>
          <a:bodyPr/>
          <a:lstStyle/>
          <a:p>
            <a:r>
              <a:rPr lang="en-US" dirty="0" smtClean="0"/>
              <a:t>Gaussian process: instance based learning method</a:t>
            </a:r>
          </a:p>
          <a:p>
            <a:pPr lvl="1"/>
            <a:endParaRPr lang="en-US" dirty="0" smtClean="0"/>
          </a:p>
          <a:p>
            <a:pPr lvl="1"/>
            <a:endParaRPr lang="en-US" dirty="0" smtClean="0"/>
          </a:p>
          <a:p>
            <a:endParaRPr lang="en-US" dirty="0" smtClean="0"/>
          </a:p>
          <a:p>
            <a:endParaRPr lang="en-CA" dirty="0" smtClean="0"/>
          </a:p>
          <a:p>
            <a:pPr lvl="1"/>
            <a:endParaRPr lang="en-US"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6-10-07 at 11.1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200400"/>
            <a:ext cx="5511980" cy="1447800"/>
          </a:xfrm>
          <a:prstGeom prst="rect">
            <a:avLst/>
          </a:prstGeom>
        </p:spPr>
      </p:pic>
      <p:sp>
        <p:nvSpPr>
          <p:cNvPr id="6" name="TextBox 5"/>
          <p:cNvSpPr txBox="1"/>
          <p:nvPr/>
        </p:nvSpPr>
        <p:spPr>
          <a:xfrm>
            <a:off x="228600" y="3124200"/>
            <a:ext cx="1493468" cy="369332"/>
          </a:xfrm>
          <a:prstGeom prst="rect">
            <a:avLst/>
          </a:prstGeom>
          <a:noFill/>
        </p:spPr>
        <p:txBody>
          <a:bodyPr wrap="none" rtlCol="0">
            <a:spAutoFit/>
          </a:bodyPr>
          <a:lstStyle/>
          <a:p>
            <a:r>
              <a:rPr lang="en-US" dirty="0" smtClean="0"/>
              <a:t>observations</a:t>
            </a:r>
            <a:endParaRPr lang="en-US" dirty="0"/>
          </a:p>
        </p:txBody>
      </p:sp>
      <p:cxnSp>
        <p:nvCxnSpPr>
          <p:cNvPr id="9" name="Straight Arrow Connector 8"/>
          <p:cNvCxnSpPr/>
          <p:nvPr/>
        </p:nvCxnSpPr>
        <p:spPr>
          <a:xfrm>
            <a:off x="1295400" y="3505200"/>
            <a:ext cx="990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620000" y="3657600"/>
            <a:ext cx="1172805" cy="369332"/>
          </a:xfrm>
          <a:prstGeom prst="rect">
            <a:avLst/>
          </a:prstGeom>
          <a:noFill/>
        </p:spPr>
        <p:txBody>
          <a:bodyPr wrap="none" rtlCol="0">
            <a:spAutoFit/>
          </a:bodyPr>
          <a:lstStyle/>
          <a:p>
            <a:r>
              <a:rPr lang="en-US" dirty="0"/>
              <a:t>n</a:t>
            </a:r>
            <a:r>
              <a:rPr lang="en-US" dirty="0" smtClean="0"/>
              <a:t>ew point</a:t>
            </a:r>
            <a:endParaRPr lang="en-US" dirty="0"/>
          </a:p>
        </p:txBody>
      </p:sp>
      <p:cxnSp>
        <p:nvCxnSpPr>
          <p:cNvPr id="27" name="Straight Arrow Connector 26"/>
          <p:cNvCxnSpPr/>
          <p:nvPr/>
        </p:nvCxnSpPr>
        <p:spPr>
          <a:xfrm flipH="1">
            <a:off x="6629400" y="3886200"/>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942519" y="2877712"/>
            <a:ext cx="1287995" cy="369332"/>
          </a:xfrm>
          <a:prstGeom prst="rect">
            <a:avLst/>
          </a:prstGeom>
          <a:noFill/>
        </p:spPr>
        <p:txBody>
          <a:bodyPr wrap="none" rtlCol="0">
            <a:spAutoFit/>
          </a:bodyPr>
          <a:lstStyle/>
          <a:p>
            <a:r>
              <a:rPr lang="en-US" dirty="0"/>
              <a:t>p</a:t>
            </a:r>
            <a:r>
              <a:rPr lang="en-US" dirty="0" smtClean="0"/>
              <a:t>rior mean</a:t>
            </a:r>
            <a:endParaRPr lang="en-US" dirty="0"/>
          </a:p>
        </p:txBody>
      </p:sp>
      <p:cxnSp>
        <p:nvCxnSpPr>
          <p:cNvPr id="31" name="Straight Arrow Connector 30"/>
          <p:cNvCxnSpPr/>
          <p:nvPr/>
        </p:nvCxnSpPr>
        <p:spPr>
          <a:xfrm flipH="1">
            <a:off x="4572000" y="3200400"/>
            <a:ext cx="3810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28600" y="3733800"/>
            <a:ext cx="1219200" cy="646331"/>
          </a:xfrm>
          <a:prstGeom prst="rect">
            <a:avLst/>
          </a:prstGeom>
          <a:noFill/>
        </p:spPr>
        <p:txBody>
          <a:bodyPr wrap="square" rtlCol="0">
            <a:spAutoFit/>
          </a:bodyPr>
          <a:lstStyle/>
          <a:p>
            <a:r>
              <a:rPr lang="en-US" dirty="0"/>
              <a:t>n</a:t>
            </a:r>
            <a:r>
              <a:rPr lang="en-US" dirty="0" smtClean="0"/>
              <a:t>ew point to predict</a:t>
            </a:r>
            <a:endParaRPr lang="en-US" dirty="0"/>
          </a:p>
        </p:txBody>
      </p:sp>
      <p:cxnSp>
        <p:nvCxnSpPr>
          <p:cNvPr id="33" name="Straight Arrow Connector 32"/>
          <p:cNvCxnSpPr/>
          <p:nvPr/>
        </p:nvCxnSpPr>
        <p:spPr>
          <a:xfrm>
            <a:off x="1371600" y="4056966"/>
            <a:ext cx="914400" cy="134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949877" y="5373469"/>
            <a:ext cx="1336123" cy="646331"/>
          </a:xfrm>
          <a:prstGeom prst="rect">
            <a:avLst/>
          </a:prstGeom>
          <a:noFill/>
        </p:spPr>
        <p:txBody>
          <a:bodyPr wrap="square" rtlCol="0">
            <a:spAutoFit/>
          </a:bodyPr>
          <a:lstStyle/>
          <a:p>
            <a:r>
              <a:rPr lang="en-US" dirty="0" smtClean="0"/>
              <a:t>Acquisition function:</a:t>
            </a:r>
            <a:endParaRPr lang="en-US" dirty="0"/>
          </a:p>
        </p:txBody>
      </p:sp>
      <p:sp>
        <p:nvSpPr>
          <p:cNvPr id="37" name="Rounded Rectangle 36"/>
          <p:cNvSpPr/>
          <p:nvPr/>
        </p:nvSpPr>
        <p:spPr>
          <a:xfrm>
            <a:off x="838200" y="5158872"/>
            <a:ext cx="7239000" cy="1295400"/>
          </a:xfrm>
          <a:prstGeom prst="round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TextBox 37"/>
          <p:cNvSpPr txBox="1"/>
          <p:nvPr/>
        </p:nvSpPr>
        <p:spPr>
          <a:xfrm>
            <a:off x="372804" y="2114490"/>
            <a:ext cx="2522796" cy="400110"/>
          </a:xfrm>
          <a:prstGeom prst="rect">
            <a:avLst/>
          </a:prstGeom>
          <a:noFill/>
        </p:spPr>
        <p:txBody>
          <a:bodyPr wrap="none" rtlCol="0">
            <a:spAutoFit/>
          </a:bodyPr>
          <a:lstStyle/>
          <a:p>
            <a:r>
              <a:rPr lang="en-US" sz="2000" dirty="0" smtClean="0"/>
              <a:t>Covariance function:</a:t>
            </a:r>
            <a:endParaRPr lang="en-US" sz="2000" dirty="0"/>
          </a:p>
        </p:txBody>
      </p:sp>
      <p:pic>
        <p:nvPicPr>
          <p:cNvPr id="8" name="Picture 7" descr="texclip2016100800112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1386" y="2003354"/>
            <a:ext cx="5344414" cy="511246"/>
          </a:xfrm>
          <a:prstGeom prst="rect">
            <a:avLst/>
          </a:prstGeom>
        </p:spPr>
      </p:pic>
      <p:pic>
        <p:nvPicPr>
          <p:cNvPr id="25" name="Picture 24" descr="texclip2017050811225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410200"/>
            <a:ext cx="5105400" cy="426859"/>
          </a:xfrm>
          <a:prstGeom prst="rect">
            <a:avLst/>
          </a:prstGeom>
        </p:spPr>
      </p:pic>
      <p:pic>
        <p:nvPicPr>
          <p:cNvPr id="34" name="Picture 33" descr="texclip2017050811581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0" y="5945126"/>
            <a:ext cx="5638800" cy="353990"/>
          </a:xfrm>
          <a:prstGeom prst="rect">
            <a:avLst/>
          </a:prstGeom>
        </p:spPr>
      </p:pic>
    </p:spTree>
    <p:extLst>
      <p:ext uri="{BB962C8B-B14F-4D97-AF65-F5344CB8AC3E}">
        <p14:creationId xmlns:p14="http://schemas.microsoft.com/office/powerpoint/2010/main" val="96017094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42</a:t>
            </a:fld>
            <a:endParaRPr lang="en-US" dirty="0"/>
          </a:p>
        </p:txBody>
      </p:sp>
      <p:sp>
        <p:nvSpPr>
          <p:cNvPr id="29" name="Title 28"/>
          <p:cNvSpPr>
            <a:spLocks noGrp="1"/>
          </p:cNvSpPr>
          <p:nvPr>
            <p:ph type="title"/>
          </p:nvPr>
        </p:nvSpPr>
        <p:spPr/>
        <p:txBody>
          <a:bodyPr/>
          <a:lstStyle/>
          <a:p>
            <a:r>
              <a:rPr lang="en-US" dirty="0"/>
              <a:t>Optimization: Bayesian optimization</a:t>
            </a:r>
            <a:endParaRPr lang="en-CA" dirty="0"/>
          </a:p>
        </p:txBody>
      </p:sp>
      <p:sp>
        <p:nvSpPr>
          <p:cNvPr id="30" name="Content Placeholder 29"/>
          <p:cNvSpPr>
            <a:spLocks noGrp="1"/>
          </p:cNvSpPr>
          <p:nvPr>
            <p:ph sz="quarter" idx="14"/>
          </p:nvPr>
        </p:nvSpPr>
        <p:spPr>
          <a:xfrm>
            <a:off x="457200" y="1243584"/>
            <a:ext cx="7315200" cy="509016"/>
          </a:xfrm>
        </p:spPr>
        <p:txBody>
          <a:bodyPr/>
          <a:lstStyle/>
          <a:p>
            <a:pPr algn="ctr"/>
            <a:r>
              <a:rPr lang="en-US" dirty="0" smtClean="0"/>
              <a:t>Gaussian processes</a:t>
            </a:r>
          </a:p>
          <a:p>
            <a:pPr lvl="1"/>
            <a:endParaRPr lang="en-US" dirty="0" smtClean="0"/>
          </a:p>
          <a:p>
            <a:pPr lvl="1"/>
            <a:endParaRPr lang="en-US" dirty="0" smtClean="0"/>
          </a:p>
          <a:p>
            <a:endParaRPr lang="en-US" dirty="0" smtClean="0"/>
          </a:p>
          <a:p>
            <a:endParaRPr lang="en-CA" dirty="0" smtClean="0"/>
          </a:p>
          <a:p>
            <a:pPr lvl="1"/>
            <a:endParaRPr lang="en-US"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creen Shot 2016-10-07 at 11.14.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883932"/>
            <a:ext cx="5054780" cy="1327710"/>
          </a:xfrm>
          <a:prstGeom prst="rect">
            <a:avLst/>
          </a:prstGeom>
        </p:spPr>
      </p:pic>
      <p:sp>
        <p:nvSpPr>
          <p:cNvPr id="6" name="TextBox 5"/>
          <p:cNvSpPr txBox="1"/>
          <p:nvPr/>
        </p:nvSpPr>
        <p:spPr>
          <a:xfrm>
            <a:off x="381000" y="2749420"/>
            <a:ext cx="1493468" cy="369332"/>
          </a:xfrm>
          <a:prstGeom prst="rect">
            <a:avLst/>
          </a:prstGeom>
          <a:noFill/>
        </p:spPr>
        <p:txBody>
          <a:bodyPr wrap="none" rtlCol="0">
            <a:spAutoFit/>
          </a:bodyPr>
          <a:lstStyle/>
          <a:p>
            <a:r>
              <a:rPr lang="en-US" dirty="0" smtClean="0"/>
              <a:t>observations</a:t>
            </a:r>
            <a:endParaRPr lang="en-US" dirty="0"/>
          </a:p>
        </p:txBody>
      </p:sp>
      <p:cxnSp>
        <p:nvCxnSpPr>
          <p:cNvPr id="9" name="Straight Arrow Connector 8"/>
          <p:cNvCxnSpPr/>
          <p:nvPr/>
        </p:nvCxnSpPr>
        <p:spPr>
          <a:xfrm>
            <a:off x="1447800" y="3130420"/>
            <a:ext cx="990600" cy="152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7391400" y="3248857"/>
            <a:ext cx="1172805" cy="369332"/>
          </a:xfrm>
          <a:prstGeom prst="rect">
            <a:avLst/>
          </a:prstGeom>
          <a:noFill/>
        </p:spPr>
        <p:txBody>
          <a:bodyPr wrap="none" rtlCol="0">
            <a:spAutoFit/>
          </a:bodyPr>
          <a:lstStyle/>
          <a:p>
            <a:r>
              <a:rPr lang="en-US" dirty="0"/>
              <a:t>n</a:t>
            </a:r>
            <a:r>
              <a:rPr lang="en-US" dirty="0" smtClean="0"/>
              <a:t>ew point</a:t>
            </a:r>
            <a:endParaRPr lang="en-US" dirty="0"/>
          </a:p>
        </p:txBody>
      </p:sp>
      <p:cxnSp>
        <p:nvCxnSpPr>
          <p:cNvPr id="27" name="Straight Arrow Connector 26"/>
          <p:cNvCxnSpPr/>
          <p:nvPr/>
        </p:nvCxnSpPr>
        <p:spPr>
          <a:xfrm flipH="1">
            <a:off x="6477000" y="3449482"/>
            <a:ext cx="9144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876800" y="2667000"/>
            <a:ext cx="1287995" cy="369332"/>
          </a:xfrm>
          <a:prstGeom prst="rect">
            <a:avLst/>
          </a:prstGeom>
          <a:noFill/>
        </p:spPr>
        <p:txBody>
          <a:bodyPr wrap="none" rtlCol="0">
            <a:spAutoFit/>
          </a:bodyPr>
          <a:lstStyle/>
          <a:p>
            <a:r>
              <a:rPr lang="en-US" dirty="0"/>
              <a:t>p</a:t>
            </a:r>
            <a:r>
              <a:rPr lang="en-US" dirty="0" smtClean="0"/>
              <a:t>rior mean</a:t>
            </a:r>
            <a:endParaRPr lang="en-US" dirty="0"/>
          </a:p>
        </p:txBody>
      </p:sp>
      <p:cxnSp>
        <p:nvCxnSpPr>
          <p:cNvPr id="31" name="Straight Arrow Connector 30"/>
          <p:cNvCxnSpPr>
            <a:stCxn id="28" idx="1"/>
          </p:cNvCxnSpPr>
          <p:nvPr/>
        </p:nvCxnSpPr>
        <p:spPr>
          <a:xfrm flipH="1">
            <a:off x="4572000" y="2851666"/>
            <a:ext cx="304800" cy="43115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381000" y="3359020"/>
            <a:ext cx="1219200" cy="646331"/>
          </a:xfrm>
          <a:prstGeom prst="rect">
            <a:avLst/>
          </a:prstGeom>
          <a:noFill/>
        </p:spPr>
        <p:txBody>
          <a:bodyPr wrap="square" rtlCol="0">
            <a:spAutoFit/>
          </a:bodyPr>
          <a:lstStyle/>
          <a:p>
            <a:r>
              <a:rPr lang="en-US" dirty="0"/>
              <a:t>n</a:t>
            </a:r>
            <a:r>
              <a:rPr lang="en-US" dirty="0" smtClean="0"/>
              <a:t>ew point to predict</a:t>
            </a:r>
            <a:endParaRPr lang="en-US" dirty="0"/>
          </a:p>
        </p:txBody>
      </p:sp>
      <p:cxnSp>
        <p:nvCxnSpPr>
          <p:cNvPr id="33" name="Straight Arrow Connector 32"/>
          <p:cNvCxnSpPr/>
          <p:nvPr/>
        </p:nvCxnSpPr>
        <p:spPr>
          <a:xfrm>
            <a:off x="1524000" y="3682186"/>
            <a:ext cx="914400" cy="1340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20" name="Picture 19" descr="Screen Shot 2016-10-07 at 11.15.0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0500" y="4105566"/>
            <a:ext cx="2755900" cy="840783"/>
          </a:xfrm>
          <a:prstGeom prst="rect">
            <a:avLst/>
          </a:prstGeom>
        </p:spPr>
      </p:pic>
      <p:pic>
        <p:nvPicPr>
          <p:cNvPr id="21" name="Picture 20" descr="Screen Shot 2016-10-07 at 11.15.1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1800" y="4925878"/>
            <a:ext cx="4745753" cy="560522"/>
          </a:xfrm>
          <a:prstGeom prst="rect">
            <a:avLst/>
          </a:prstGeom>
        </p:spPr>
      </p:pic>
      <p:sp>
        <p:nvSpPr>
          <p:cNvPr id="22" name="TextBox 21"/>
          <p:cNvSpPr txBox="1"/>
          <p:nvPr/>
        </p:nvSpPr>
        <p:spPr>
          <a:xfrm>
            <a:off x="152400" y="4410366"/>
            <a:ext cx="2850785" cy="400110"/>
          </a:xfrm>
          <a:prstGeom prst="rect">
            <a:avLst/>
          </a:prstGeom>
          <a:noFill/>
        </p:spPr>
        <p:txBody>
          <a:bodyPr wrap="none" rtlCol="0">
            <a:spAutoFit/>
          </a:bodyPr>
          <a:lstStyle/>
          <a:p>
            <a:r>
              <a:rPr lang="en-US" sz="2000" dirty="0" smtClean="0"/>
              <a:t>Prediction of new point:</a:t>
            </a:r>
            <a:endParaRPr lang="en-US" sz="2000" dirty="0"/>
          </a:p>
        </p:txBody>
      </p:sp>
      <p:sp>
        <p:nvSpPr>
          <p:cNvPr id="24" name="TextBox 23"/>
          <p:cNvSpPr txBox="1"/>
          <p:nvPr/>
        </p:nvSpPr>
        <p:spPr>
          <a:xfrm>
            <a:off x="152400" y="5019966"/>
            <a:ext cx="2716334" cy="400110"/>
          </a:xfrm>
          <a:prstGeom prst="rect">
            <a:avLst/>
          </a:prstGeom>
          <a:noFill/>
        </p:spPr>
        <p:txBody>
          <a:bodyPr wrap="none" rtlCol="0">
            <a:spAutoFit/>
          </a:bodyPr>
          <a:lstStyle/>
          <a:p>
            <a:r>
              <a:rPr lang="en-US" sz="2000" dirty="0" smtClean="0"/>
              <a:t>Variance of new point:</a:t>
            </a:r>
            <a:endParaRPr lang="en-US" sz="2000" dirty="0"/>
          </a:p>
        </p:txBody>
      </p:sp>
      <p:sp>
        <p:nvSpPr>
          <p:cNvPr id="34" name="TextBox 33"/>
          <p:cNvSpPr txBox="1"/>
          <p:nvPr/>
        </p:nvSpPr>
        <p:spPr>
          <a:xfrm>
            <a:off x="372804" y="2114490"/>
            <a:ext cx="2522796" cy="400110"/>
          </a:xfrm>
          <a:prstGeom prst="rect">
            <a:avLst/>
          </a:prstGeom>
          <a:noFill/>
        </p:spPr>
        <p:txBody>
          <a:bodyPr wrap="none" rtlCol="0">
            <a:spAutoFit/>
          </a:bodyPr>
          <a:lstStyle/>
          <a:p>
            <a:r>
              <a:rPr lang="en-US" sz="2000" dirty="0" smtClean="0"/>
              <a:t>Covariance function:</a:t>
            </a:r>
            <a:endParaRPr lang="en-US" sz="2000" dirty="0"/>
          </a:p>
        </p:txBody>
      </p:sp>
      <p:pic>
        <p:nvPicPr>
          <p:cNvPr id="36" name="Picture 35" descr="texclip201610080011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1386" y="2003354"/>
            <a:ext cx="5344414" cy="511246"/>
          </a:xfrm>
          <a:prstGeom prst="rect">
            <a:avLst/>
          </a:prstGeom>
        </p:spPr>
      </p:pic>
      <p:sp>
        <p:nvSpPr>
          <p:cNvPr id="37" name="TextBox 36"/>
          <p:cNvSpPr txBox="1"/>
          <p:nvPr/>
        </p:nvSpPr>
        <p:spPr>
          <a:xfrm>
            <a:off x="21604" y="6248400"/>
            <a:ext cx="2129237" cy="646331"/>
          </a:xfrm>
          <a:prstGeom prst="rect">
            <a:avLst/>
          </a:prstGeom>
          <a:noFill/>
        </p:spPr>
        <p:txBody>
          <a:bodyPr wrap="none" rtlCol="0">
            <a:spAutoFit/>
          </a:bodyPr>
          <a:lstStyle/>
          <a:p>
            <a:r>
              <a:rPr lang="en-US" dirty="0" smtClean="0"/>
              <a:t>M. </a:t>
            </a:r>
            <a:r>
              <a:rPr lang="en-US" dirty="0" err="1" smtClean="0"/>
              <a:t>Ebner</a:t>
            </a:r>
            <a:r>
              <a:rPr lang="en-US" dirty="0" smtClean="0"/>
              <a:t>, </a:t>
            </a:r>
          </a:p>
          <a:p>
            <a:r>
              <a:rPr lang="en-US" i="1" dirty="0" smtClean="0"/>
              <a:t>GP for Regression</a:t>
            </a:r>
            <a:endParaRPr lang="en-US" i="1" dirty="0"/>
          </a:p>
        </p:txBody>
      </p:sp>
      <p:sp>
        <p:nvSpPr>
          <p:cNvPr id="39" name="TextBox 38"/>
          <p:cNvSpPr txBox="1"/>
          <p:nvPr/>
        </p:nvSpPr>
        <p:spPr>
          <a:xfrm>
            <a:off x="228600" y="5755104"/>
            <a:ext cx="2955757" cy="369332"/>
          </a:xfrm>
          <a:prstGeom prst="rect">
            <a:avLst/>
          </a:prstGeom>
          <a:noFill/>
        </p:spPr>
        <p:txBody>
          <a:bodyPr wrap="none" rtlCol="0">
            <a:spAutoFit/>
          </a:bodyPr>
          <a:lstStyle/>
          <a:p>
            <a:r>
              <a:rPr lang="en-US" dirty="0" smtClean="0"/>
              <a:t>Acquisition function (UCB): </a:t>
            </a:r>
            <a:endParaRPr lang="en-US" dirty="0"/>
          </a:p>
        </p:txBody>
      </p:sp>
      <p:pic>
        <p:nvPicPr>
          <p:cNvPr id="40" name="Picture 39" descr="texclip2017050811225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00400" y="5740484"/>
            <a:ext cx="5105400" cy="426859"/>
          </a:xfrm>
          <a:prstGeom prst="rect">
            <a:avLst/>
          </a:prstGeom>
        </p:spPr>
      </p:pic>
      <p:pic>
        <p:nvPicPr>
          <p:cNvPr id="41" name="Picture 40" descr="texclip20170508115812.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0" y="6275410"/>
            <a:ext cx="5638800" cy="353990"/>
          </a:xfrm>
          <a:prstGeom prst="rect">
            <a:avLst/>
          </a:prstGeom>
        </p:spPr>
      </p:pic>
    </p:spTree>
    <p:extLst>
      <p:ext uri="{BB962C8B-B14F-4D97-AF65-F5344CB8AC3E}">
        <p14:creationId xmlns:p14="http://schemas.microsoft.com/office/powerpoint/2010/main" val="482986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597" y="3352531"/>
            <a:ext cx="4191403" cy="3200669"/>
          </a:xfrm>
          <a:prstGeom prst="rect">
            <a:avLst/>
          </a:prstGeom>
        </p:spPr>
      </p:pic>
      <p:cxnSp>
        <p:nvCxnSpPr>
          <p:cNvPr id="99" name="Straight Arrow Connector 98"/>
          <p:cNvCxnSpPr/>
          <p:nvPr/>
        </p:nvCxnSpPr>
        <p:spPr>
          <a:xfrm flipV="1">
            <a:off x="6702864" y="4479000"/>
            <a:ext cx="685800" cy="30480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7463667" y="3795400"/>
            <a:ext cx="0" cy="68580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6781800" y="3354149"/>
            <a:ext cx="1752600" cy="307777"/>
          </a:xfrm>
          <a:prstGeom prst="rect">
            <a:avLst/>
          </a:prstGeom>
          <a:noFill/>
        </p:spPr>
        <p:txBody>
          <a:bodyPr wrap="square" rtlCol="0">
            <a:spAutoFit/>
          </a:bodyPr>
          <a:lstStyle/>
          <a:p>
            <a:r>
              <a:rPr lang="en-US" sz="1400" dirty="0" smtClean="0"/>
              <a:t>Acquisition point</a:t>
            </a:r>
            <a:endParaRPr lang="en-US" sz="1400" dirty="0"/>
          </a:p>
        </p:txBody>
      </p:sp>
      <p:sp>
        <p:nvSpPr>
          <p:cNvPr id="9" name="Title 28"/>
          <p:cNvSpPr>
            <a:spLocks noGrp="1"/>
          </p:cNvSpPr>
          <p:nvPr>
            <p:ph type="title"/>
          </p:nvPr>
        </p:nvSpPr>
        <p:spPr>
          <a:xfrm>
            <a:off x="451822" y="129092"/>
            <a:ext cx="8103570" cy="753033"/>
          </a:xfrm>
        </p:spPr>
        <p:txBody>
          <a:bodyPr/>
          <a:lstStyle/>
          <a:p>
            <a:r>
              <a:rPr lang="en-US" dirty="0"/>
              <a:t>Optimization</a:t>
            </a:r>
            <a:r>
              <a:rPr lang="en-US" dirty="0" smtClean="0"/>
              <a:t>: Bayesian optimization</a:t>
            </a:r>
            <a:endParaRPr lang="en-CA" dirty="0"/>
          </a:p>
        </p:txBody>
      </p:sp>
      <p:sp>
        <p:nvSpPr>
          <p:cNvPr id="104" name="TextBox 103"/>
          <p:cNvSpPr txBox="1"/>
          <p:nvPr/>
        </p:nvSpPr>
        <p:spPr>
          <a:xfrm>
            <a:off x="4032241" y="3668417"/>
            <a:ext cx="1301759" cy="584776"/>
          </a:xfrm>
          <a:prstGeom prst="rect">
            <a:avLst/>
          </a:prstGeom>
          <a:noFill/>
        </p:spPr>
        <p:txBody>
          <a:bodyPr wrap="none" rtlCol="0">
            <a:spAutoFit/>
          </a:bodyPr>
          <a:lstStyle/>
          <a:p>
            <a:pPr algn="r"/>
            <a:r>
              <a:rPr lang="en-US" sz="1600" b="1" dirty="0" smtClean="0">
                <a:solidFill>
                  <a:srgbClr val="008000"/>
                </a:solidFill>
              </a:rPr>
              <a:t>Acquisition </a:t>
            </a:r>
          </a:p>
          <a:p>
            <a:pPr algn="r"/>
            <a:r>
              <a:rPr lang="en-US" sz="1600" b="1" dirty="0" smtClean="0">
                <a:solidFill>
                  <a:srgbClr val="008000"/>
                </a:solidFill>
              </a:rPr>
              <a:t>function</a:t>
            </a:r>
            <a:endParaRPr lang="en-US" sz="1600" b="1" dirty="0">
              <a:solidFill>
                <a:srgbClr val="008000"/>
              </a:solidFill>
            </a:endParaRPr>
          </a:p>
        </p:txBody>
      </p:sp>
      <p:sp>
        <p:nvSpPr>
          <p:cNvPr id="105" name="TextBox 104"/>
          <p:cNvSpPr txBox="1"/>
          <p:nvPr/>
        </p:nvSpPr>
        <p:spPr>
          <a:xfrm>
            <a:off x="3930356" y="4520355"/>
            <a:ext cx="1379157" cy="584776"/>
          </a:xfrm>
          <a:prstGeom prst="rect">
            <a:avLst/>
          </a:prstGeom>
          <a:noFill/>
        </p:spPr>
        <p:txBody>
          <a:bodyPr wrap="square" rtlCol="0">
            <a:spAutoFit/>
          </a:bodyPr>
          <a:lstStyle/>
          <a:p>
            <a:pPr algn="r"/>
            <a:r>
              <a:rPr lang="en-US" sz="1600" b="1" dirty="0" smtClean="0"/>
              <a:t>Ground truth</a:t>
            </a:r>
            <a:endParaRPr lang="en-US" sz="1600" b="1" dirty="0"/>
          </a:p>
        </p:txBody>
      </p:sp>
      <p:sp>
        <p:nvSpPr>
          <p:cNvPr id="106" name="TextBox 105"/>
          <p:cNvSpPr txBox="1"/>
          <p:nvPr/>
        </p:nvSpPr>
        <p:spPr>
          <a:xfrm>
            <a:off x="4228395" y="5528577"/>
            <a:ext cx="1085453" cy="338554"/>
          </a:xfrm>
          <a:prstGeom prst="rect">
            <a:avLst/>
          </a:prstGeom>
          <a:noFill/>
        </p:spPr>
        <p:txBody>
          <a:bodyPr wrap="none" rtlCol="0">
            <a:spAutoFit/>
          </a:bodyPr>
          <a:lstStyle/>
          <a:p>
            <a:pPr algn="r"/>
            <a:r>
              <a:rPr lang="en-US" sz="1600" b="1" dirty="0" smtClean="0">
                <a:solidFill>
                  <a:srgbClr val="0000FF"/>
                </a:solidFill>
              </a:rPr>
              <a:t>Posterior</a:t>
            </a:r>
            <a:endParaRPr lang="en-US" sz="1600" b="1" dirty="0">
              <a:solidFill>
                <a:srgbClr val="0000FF"/>
              </a:solidFill>
            </a:endParaRPr>
          </a:p>
        </p:txBody>
      </p:sp>
      <p:sp>
        <p:nvSpPr>
          <p:cNvPr id="122" name="TextBox 121"/>
          <p:cNvSpPr txBox="1"/>
          <p:nvPr/>
        </p:nvSpPr>
        <p:spPr>
          <a:xfrm>
            <a:off x="2514600" y="1295400"/>
            <a:ext cx="3691786" cy="461665"/>
          </a:xfrm>
          <a:prstGeom prst="rect">
            <a:avLst/>
          </a:prstGeom>
          <a:noFill/>
        </p:spPr>
        <p:txBody>
          <a:bodyPr wrap="none" rtlCol="0">
            <a:spAutoFit/>
          </a:bodyPr>
          <a:lstStyle/>
          <a:p>
            <a:r>
              <a:rPr lang="en-US" sz="2400" dirty="0" smtClean="0"/>
              <a:t>Model-based optimization</a:t>
            </a:r>
            <a:endParaRPr lang="en-US" sz="2400" dirty="0"/>
          </a:p>
        </p:txBody>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5024"/>
          <a:stretch/>
        </p:blipFill>
        <p:spPr>
          <a:xfrm>
            <a:off x="128619" y="3885931"/>
            <a:ext cx="3872284" cy="2286269"/>
          </a:xfrm>
          <a:prstGeom prst="rect">
            <a:avLst/>
          </a:prstGeom>
        </p:spPr>
      </p:pic>
      <p:grpSp>
        <p:nvGrpSpPr>
          <p:cNvPr id="70" name="Group 69"/>
          <p:cNvGrpSpPr/>
          <p:nvPr/>
        </p:nvGrpSpPr>
        <p:grpSpPr>
          <a:xfrm>
            <a:off x="762000" y="4876800"/>
            <a:ext cx="457200" cy="533400"/>
            <a:chOff x="1219200" y="4114800"/>
            <a:chExt cx="457200" cy="533400"/>
          </a:xfrm>
        </p:grpSpPr>
        <p:cxnSp>
          <p:nvCxnSpPr>
            <p:cNvPr id="22" name="Straight Arrow Connector 21"/>
            <p:cNvCxnSpPr/>
            <p:nvPr/>
          </p:nvCxnSpPr>
          <p:spPr>
            <a:xfrm flipV="1">
              <a:off x="1284241" y="4114800"/>
              <a:ext cx="392159" cy="468357"/>
            </a:xfrm>
            <a:prstGeom prst="straightConnector1">
              <a:avLst/>
            </a:prstGeom>
            <a:ln w="19050">
              <a:solidFill>
                <a:srgbClr val="A4001D"/>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1219200" y="4572000"/>
              <a:ext cx="76200" cy="762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1" name="TextBox 70"/>
          <p:cNvSpPr txBox="1"/>
          <p:nvPr/>
        </p:nvSpPr>
        <p:spPr>
          <a:xfrm>
            <a:off x="952903" y="3657331"/>
            <a:ext cx="2070549" cy="369332"/>
          </a:xfrm>
          <a:prstGeom prst="rect">
            <a:avLst/>
          </a:prstGeom>
          <a:noFill/>
        </p:spPr>
        <p:txBody>
          <a:bodyPr wrap="none" rtlCol="0">
            <a:spAutoFit/>
          </a:bodyPr>
          <a:lstStyle/>
          <a:p>
            <a:r>
              <a:rPr lang="en-US" dirty="0" smtClean="0"/>
              <a:t>Gradient optimizer</a:t>
            </a:r>
            <a:endParaRPr lang="en-US" dirty="0"/>
          </a:p>
        </p:txBody>
      </p:sp>
      <p:sp>
        <p:nvSpPr>
          <p:cNvPr id="72" name="TextBox 71"/>
          <p:cNvSpPr txBox="1"/>
          <p:nvPr/>
        </p:nvSpPr>
        <p:spPr>
          <a:xfrm>
            <a:off x="1272134" y="1981200"/>
            <a:ext cx="6043066" cy="400110"/>
          </a:xfrm>
          <a:prstGeom prst="rect">
            <a:avLst/>
          </a:prstGeom>
          <a:noFill/>
        </p:spPr>
        <p:txBody>
          <a:bodyPr wrap="none" rtlCol="0">
            <a:spAutoFit/>
          </a:bodyPr>
          <a:lstStyle/>
          <a:p>
            <a:pPr algn="ctr"/>
            <a:r>
              <a:rPr lang="en-US" sz="2000" dirty="0" smtClean="0"/>
              <a:t>Advantage 1: Balance “exploitation vs. exploration”</a:t>
            </a:r>
          </a:p>
        </p:txBody>
      </p:sp>
      <p:sp>
        <p:nvSpPr>
          <p:cNvPr id="73" name="TextBox 72"/>
          <p:cNvSpPr txBox="1"/>
          <p:nvPr/>
        </p:nvSpPr>
        <p:spPr>
          <a:xfrm>
            <a:off x="2797518" y="2438400"/>
            <a:ext cx="2967128" cy="400110"/>
          </a:xfrm>
          <a:prstGeom prst="rect">
            <a:avLst/>
          </a:prstGeom>
          <a:noFill/>
        </p:spPr>
        <p:txBody>
          <a:bodyPr wrap="none" rtlCol="0">
            <a:spAutoFit/>
          </a:bodyPr>
          <a:lstStyle/>
          <a:p>
            <a:r>
              <a:rPr lang="en-US" sz="2000" dirty="0" smtClean="0">
                <a:sym typeface="Wingdings"/>
              </a:rPr>
              <a:t> Find global maximum</a:t>
            </a:r>
            <a:endParaRPr lang="en-US" sz="2000" dirty="0"/>
          </a:p>
        </p:txBody>
      </p:sp>
      <p:sp>
        <p:nvSpPr>
          <p:cNvPr id="53" name="TextBox 52"/>
          <p:cNvSpPr txBox="1"/>
          <p:nvPr/>
        </p:nvSpPr>
        <p:spPr>
          <a:xfrm>
            <a:off x="6018606" y="3047731"/>
            <a:ext cx="2134794" cy="369332"/>
          </a:xfrm>
          <a:prstGeom prst="rect">
            <a:avLst/>
          </a:prstGeom>
          <a:noFill/>
        </p:spPr>
        <p:txBody>
          <a:bodyPr wrap="none" rtlCol="0">
            <a:spAutoFit/>
          </a:bodyPr>
          <a:lstStyle/>
          <a:p>
            <a:r>
              <a:rPr lang="en-US" dirty="0" smtClean="0"/>
              <a:t>Bayesian optimizer</a:t>
            </a:r>
            <a:endParaRPr lang="en-US" dirty="0"/>
          </a:p>
        </p:txBody>
      </p:sp>
      <p:sp>
        <p:nvSpPr>
          <p:cNvPr id="2" name="TextBox 1"/>
          <p:cNvSpPr txBox="1"/>
          <p:nvPr/>
        </p:nvSpPr>
        <p:spPr>
          <a:xfrm>
            <a:off x="152400" y="6477000"/>
            <a:ext cx="1326092" cy="369332"/>
          </a:xfrm>
          <a:prstGeom prst="rect">
            <a:avLst/>
          </a:prstGeom>
          <a:noFill/>
        </p:spPr>
        <p:txBody>
          <a:bodyPr wrap="none" rtlCol="0">
            <a:spAutoFit/>
          </a:bodyPr>
          <a:lstStyle/>
          <a:p>
            <a:r>
              <a:rPr lang="en-US" dirty="0" smtClean="0"/>
              <a:t>M. McIntire</a:t>
            </a:r>
            <a:endParaRPr lang="en-US" dirty="0"/>
          </a:p>
        </p:txBody>
      </p:sp>
    </p:spTree>
    <p:extLst>
      <p:ext uri="{BB962C8B-B14F-4D97-AF65-F5344CB8AC3E}">
        <p14:creationId xmlns:p14="http://schemas.microsoft.com/office/powerpoint/2010/main" val="320481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6</a:t>
            </a:fld>
            <a:endParaRPr lang="en-US" dirty="0"/>
          </a:p>
        </p:txBody>
      </p:sp>
      <p:sp>
        <p:nvSpPr>
          <p:cNvPr id="29" name="Title 28"/>
          <p:cNvSpPr>
            <a:spLocks noGrp="1"/>
          </p:cNvSpPr>
          <p:nvPr>
            <p:ph type="title"/>
          </p:nvPr>
        </p:nvSpPr>
        <p:spPr/>
        <p:txBody>
          <a:bodyPr/>
          <a:lstStyle/>
          <a:p>
            <a:r>
              <a:rPr lang="en-US" dirty="0" smtClean="0"/>
              <a:t>Optimization: </a:t>
            </a:r>
            <a:r>
              <a:rPr lang="en-US" dirty="0"/>
              <a:t>Bayesian optimization</a:t>
            </a:r>
            <a:endParaRPr lang="en-CA" dirty="0"/>
          </a:p>
        </p:txBody>
      </p:sp>
      <p:sp>
        <p:nvSpPr>
          <p:cNvPr id="30" name="Content Placeholder 29"/>
          <p:cNvSpPr>
            <a:spLocks noGrp="1"/>
          </p:cNvSpPr>
          <p:nvPr>
            <p:ph sz="quarter" idx="14"/>
          </p:nvPr>
        </p:nvSpPr>
        <p:spPr>
          <a:xfrm>
            <a:off x="1295400" y="2819400"/>
            <a:ext cx="6400800" cy="509016"/>
          </a:xfrm>
        </p:spPr>
        <p:txBody>
          <a:bodyPr>
            <a:normAutofit/>
          </a:bodyPr>
          <a:lstStyle/>
          <a:p>
            <a:pPr algn="ctr"/>
            <a:r>
              <a:rPr lang="en-US" sz="2000" dirty="0" smtClean="0"/>
              <a:t>Instance based learning </a:t>
            </a:r>
            <a:r>
              <a:rPr lang="en-US" sz="2000" dirty="0" smtClean="0">
                <a:sym typeface="Wingdings"/>
              </a:rPr>
              <a:t> </a:t>
            </a:r>
            <a:r>
              <a:rPr lang="en-US" sz="2000" dirty="0" smtClean="0"/>
              <a:t>similarity function</a:t>
            </a:r>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descr="texclip2016100800112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3298754"/>
            <a:ext cx="5344414" cy="511246"/>
          </a:xfrm>
          <a:prstGeom prst="rect">
            <a:avLst/>
          </a:prstGeom>
        </p:spPr>
      </p:pic>
      <p:grpSp>
        <p:nvGrpSpPr>
          <p:cNvPr id="5" name="Group 4"/>
          <p:cNvGrpSpPr/>
          <p:nvPr/>
        </p:nvGrpSpPr>
        <p:grpSpPr>
          <a:xfrm>
            <a:off x="304800" y="3962400"/>
            <a:ext cx="3221156" cy="2550140"/>
            <a:chOff x="304800" y="3962400"/>
            <a:chExt cx="3221156" cy="2550140"/>
          </a:xfrm>
        </p:grpSpPr>
        <p:sp>
          <p:nvSpPr>
            <p:cNvPr id="4" name="6-Point Star 3"/>
            <p:cNvSpPr>
              <a:spLocks noChangeAspect="1"/>
            </p:cNvSpPr>
            <p:nvPr/>
          </p:nvSpPr>
          <p:spPr>
            <a:xfrm>
              <a:off x="304800" y="5197675"/>
              <a:ext cx="274320" cy="274320"/>
            </a:xfrm>
            <a:prstGeom prst="star6">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6-Point Star 33"/>
            <p:cNvSpPr>
              <a:spLocks noChangeAspect="1"/>
            </p:cNvSpPr>
            <p:nvPr/>
          </p:nvSpPr>
          <p:spPr>
            <a:xfrm>
              <a:off x="2590800" y="4419600"/>
              <a:ext cx="274320" cy="274320"/>
            </a:xfrm>
            <a:prstGeom prst="star6">
              <a:avLst/>
            </a:prstGeom>
            <a:solidFill>
              <a:srgbClr val="359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6-Point Star 41"/>
            <p:cNvSpPr>
              <a:spLocks noChangeAspect="1"/>
            </p:cNvSpPr>
            <p:nvPr/>
          </p:nvSpPr>
          <p:spPr>
            <a:xfrm>
              <a:off x="2819400" y="6238220"/>
              <a:ext cx="274320" cy="274320"/>
            </a:xfrm>
            <a:prstGeom prst="star6">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2177646" y="4800600"/>
              <a:ext cx="381000" cy="633166"/>
            </a:xfrm>
            <a:prstGeom prst="straightConnector1">
              <a:avLst/>
            </a:prstGeom>
            <a:ln>
              <a:solidFill>
                <a:srgbClr val="A6A6A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H="1" flipV="1">
              <a:off x="2297892" y="5902866"/>
              <a:ext cx="457200" cy="339634"/>
            </a:xfrm>
            <a:prstGeom prst="straightConnector1">
              <a:avLst/>
            </a:prstGeom>
            <a:ln>
              <a:solidFill>
                <a:srgbClr val="A6A6A6"/>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701877" y="5350075"/>
              <a:ext cx="1038831" cy="272650"/>
            </a:xfrm>
            <a:prstGeom prst="straightConnector1">
              <a:avLst/>
            </a:prstGeom>
            <a:ln>
              <a:solidFill>
                <a:srgbClr val="A6A6A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20702" y="4664275"/>
              <a:ext cx="517498" cy="523220"/>
            </a:xfrm>
            <a:prstGeom prst="rect">
              <a:avLst/>
            </a:prstGeom>
            <a:noFill/>
          </p:spPr>
          <p:txBody>
            <a:bodyPr wrap="none" rtlCol="0">
              <a:spAutoFit/>
            </a:bodyPr>
            <a:lstStyle/>
            <a:p>
              <a:r>
                <a:rPr lang="en-US" sz="2800" b="1" dirty="0" smtClean="0">
                  <a:solidFill>
                    <a:srgbClr val="0000FF"/>
                  </a:solidFill>
                </a:rPr>
                <a:t>x</a:t>
              </a:r>
              <a:r>
                <a:rPr lang="en-US" sz="2800" b="1" baseline="-25000" dirty="0" smtClean="0">
                  <a:solidFill>
                    <a:srgbClr val="0000FF"/>
                  </a:solidFill>
                </a:rPr>
                <a:t>1</a:t>
              </a:r>
              <a:endParaRPr lang="en-US" sz="2800" b="1" baseline="-25000" dirty="0">
                <a:solidFill>
                  <a:srgbClr val="0000FF"/>
                </a:solidFill>
              </a:endParaRPr>
            </a:p>
          </p:txBody>
        </p:sp>
        <p:sp>
          <p:nvSpPr>
            <p:cNvPr id="50" name="TextBox 49"/>
            <p:cNvSpPr txBox="1"/>
            <p:nvPr/>
          </p:nvSpPr>
          <p:spPr>
            <a:xfrm>
              <a:off x="2819400" y="3962400"/>
              <a:ext cx="518091" cy="523220"/>
            </a:xfrm>
            <a:prstGeom prst="rect">
              <a:avLst/>
            </a:prstGeom>
            <a:noFill/>
          </p:spPr>
          <p:txBody>
            <a:bodyPr wrap="none" rtlCol="0">
              <a:spAutoFit/>
            </a:bodyPr>
            <a:lstStyle/>
            <a:p>
              <a:r>
                <a:rPr lang="en-US" sz="2800" b="1" dirty="0" smtClean="0">
                  <a:solidFill>
                    <a:srgbClr val="359FFF"/>
                  </a:solidFill>
                </a:rPr>
                <a:t>x</a:t>
              </a:r>
              <a:r>
                <a:rPr lang="en-US" sz="2800" b="1" baseline="-25000" dirty="0" smtClean="0">
                  <a:solidFill>
                    <a:srgbClr val="359FFF"/>
                  </a:solidFill>
                </a:rPr>
                <a:t>2</a:t>
              </a:r>
              <a:endParaRPr lang="en-US" sz="2800" b="1" baseline="-25000" dirty="0">
                <a:solidFill>
                  <a:srgbClr val="359FFF"/>
                </a:solidFill>
              </a:endParaRPr>
            </a:p>
          </p:txBody>
        </p:sp>
        <p:sp>
          <p:nvSpPr>
            <p:cNvPr id="51" name="TextBox 50"/>
            <p:cNvSpPr txBox="1"/>
            <p:nvPr/>
          </p:nvSpPr>
          <p:spPr>
            <a:xfrm>
              <a:off x="3007865" y="5791200"/>
              <a:ext cx="518091" cy="523220"/>
            </a:xfrm>
            <a:prstGeom prst="rect">
              <a:avLst/>
            </a:prstGeom>
            <a:noFill/>
          </p:spPr>
          <p:txBody>
            <a:bodyPr wrap="none" rtlCol="0">
              <a:spAutoFit/>
            </a:bodyPr>
            <a:lstStyle/>
            <a:p>
              <a:r>
                <a:rPr lang="en-US" sz="2800" b="1" dirty="0" smtClean="0">
                  <a:solidFill>
                    <a:srgbClr val="FF0000"/>
                  </a:solidFill>
                </a:rPr>
                <a:t>x</a:t>
              </a:r>
              <a:r>
                <a:rPr lang="en-US" sz="2800" b="1" baseline="-25000" dirty="0" smtClean="0">
                  <a:solidFill>
                    <a:srgbClr val="FF0000"/>
                  </a:solidFill>
                </a:rPr>
                <a:t>3</a:t>
              </a:r>
              <a:endParaRPr lang="en-US" sz="2800" b="1" baseline="-25000" dirty="0">
                <a:solidFill>
                  <a:srgbClr val="FF0000"/>
                </a:solidFill>
              </a:endParaRPr>
            </a:p>
          </p:txBody>
        </p:sp>
        <p:sp>
          <p:nvSpPr>
            <p:cNvPr id="44" name="6-Point Star 43"/>
            <p:cNvSpPr>
              <a:spLocks noChangeAspect="1"/>
            </p:cNvSpPr>
            <p:nvPr/>
          </p:nvSpPr>
          <p:spPr>
            <a:xfrm>
              <a:off x="1914298" y="5542300"/>
              <a:ext cx="274320" cy="274320"/>
            </a:xfrm>
            <a:prstGeom prst="star6">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2219098" y="5389900"/>
              <a:ext cx="524102" cy="523220"/>
            </a:xfrm>
            <a:prstGeom prst="rect">
              <a:avLst/>
            </a:prstGeom>
            <a:noFill/>
          </p:spPr>
          <p:txBody>
            <a:bodyPr wrap="none" rtlCol="0">
              <a:spAutoFit/>
            </a:bodyPr>
            <a:lstStyle/>
            <a:p>
              <a:r>
                <a:rPr lang="en-US" sz="2800" b="1" dirty="0" smtClean="0">
                  <a:solidFill>
                    <a:schemeClr val="bg1">
                      <a:lumMod val="50000"/>
                    </a:schemeClr>
                  </a:solidFill>
                </a:rPr>
                <a:t>x*</a:t>
              </a:r>
              <a:endParaRPr lang="en-US" sz="2800" b="1" baseline="-25000" dirty="0">
                <a:solidFill>
                  <a:schemeClr val="bg1">
                    <a:lumMod val="50000"/>
                  </a:schemeClr>
                </a:solidFill>
              </a:endParaRPr>
            </a:p>
          </p:txBody>
        </p:sp>
      </p:grpSp>
      <p:sp>
        <p:nvSpPr>
          <p:cNvPr id="39" name="TextBox 38"/>
          <p:cNvSpPr txBox="1"/>
          <p:nvPr/>
        </p:nvSpPr>
        <p:spPr>
          <a:xfrm>
            <a:off x="1160977" y="1981200"/>
            <a:ext cx="6154223" cy="707886"/>
          </a:xfrm>
          <a:prstGeom prst="rect">
            <a:avLst/>
          </a:prstGeom>
          <a:noFill/>
        </p:spPr>
        <p:txBody>
          <a:bodyPr wrap="square" rtlCol="0">
            <a:spAutoFit/>
          </a:bodyPr>
          <a:lstStyle/>
          <a:p>
            <a:pPr algn="ctr"/>
            <a:r>
              <a:rPr lang="en-US" sz="2000" dirty="0" smtClean="0"/>
              <a:t>Advantage 2: Existence of model enables use of physics, archived data </a:t>
            </a:r>
          </a:p>
        </p:txBody>
      </p:sp>
      <p:sp>
        <p:nvSpPr>
          <p:cNvPr id="40" name="TextBox 39"/>
          <p:cNvSpPr txBox="1"/>
          <p:nvPr/>
        </p:nvSpPr>
        <p:spPr>
          <a:xfrm>
            <a:off x="2514600" y="1295400"/>
            <a:ext cx="3691786" cy="461665"/>
          </a:xfrm>
          <a:prstGeom prst="rect">
            <a:avLst/>
          </a:prstGeom>
          <a:noFill/>
        </p:spPr>
        <p:txBody>
          <a:bodyPr wrap="none" rtlCol="0">
            <a:spAutoFit/>
          </a:bodyPr>
          <a:lstStyle/>
          <a:p>
            <a:r>
              <a:rPr lang="en-US" sz="2400" dirty="0" smtClean="0"/>
              <a:t>Model-based optimization</a:t>
            </a:r>
            <a:endParaRPr lang="en-US" sz="2400" dirty="0"/>
          </a:p>
        </p:txBody>
      </p:sp>
      <p:grpSp>
        <p:nvGrpSpPr>
          <p:cNvPr id="13" name="Group 12"/>
          <p:cNvGrpSpPr/>
          <p:nvPr/>
        </p:nvGrpSpPr>
        <p:grpSpPr>
          <a:xfrm>
            <a:off x="4572001" y="3970517"/>
            <a:ext cx="4624877" cy="2616437"/>
            <a:chOff x="4572001" y="3970517"/>
            <a:chExt cx="4624877" cy="2616437"/>
          </a:xfrm>
        </p:grpSpPr>
        <p:grpSp>
          <p:nvGrpSpPr>
            <p:cNvPr id="28" name="Group 27"/>
            <p:cNvGrpSpPr/>
            <p:nvPr/>
          </p:nvGrpSpPr>
          <p:grpSpPr>
            <a:xfrm>
              <a:off x="4624878" y="3970517"/>
              <a:ext cx="4572000" cy="2430283"/>
              <a:chOff x="4695990" y="2023646"/>
              <a:chExt cx="4572000" cy="2430283"/>
            </a:xfrm>
          </p:grpSpPr>
          <p:pic>
            <p:nvPicPr>
              <p:cNvPr id="31" name="Picture 30"/>
              <p:cNvPicPr/>
              <p:nvPr/>
            </p:nvPicPr>
            <p:blipFill>
              <a:blip r:embed="rId6"/>
              <a:stretch>
                <a:fillRect/>
              </a:stretch>
            </p:blipFill>
            <p:spPr>
              <a:xfrm>
                <a:off x="4876800" y="2819400"/>
                <a:ext cx="2105190" cy="1634529"/>
              </a:xfrm>
              <a:prstGeom prst="rect">
                <a:avLst/>
              </a:prstGeom>
            </p:spPr>
          </p:pic>
          <p:sp>
            <p:nvSpPr>
              <p:cNvPr id="32" name="TextBox 31"/>
              <p:cNvSpPr txBox="1"/>
              <p:nvPr/>
            </p:nvSpPr>
            <p:spPr>
              <a:xfrm>
                <a:off x="4695990" y="2480846"/>
                <a:ext cx="2438400" cy="338554"/>
              </a:xfrm>
              <a:prstGeom prst="rect">
                <a:avLst/>
              </a:prstGeom>
              <a:noFill/>
            </p:spPr>
            <p:txBody>
              <a:bodyPr wrap="square" rtlCol="0">
                <a:spAutoFit/>
              </a:bodyPr>
              <a:lstStyle/>
              <a:p>
                <a:pPr algn="ctr"/>
                <a:r>
                  <a:rPr lang="en-US" sz="1600" kern="1200" dirty="0" smtClean="0"/>
                  <a:t>Measured</a:t>
                </a:r>
                <a:endParaRPr lang="en-US" sz="1600" kern="1200" dirty="0"/>
              </a:p>
            </p:txBody>
          </p:sp>
          <p:pic>
            <p:nvPicPr>
              <p:cNvPr id="33" name="Picture 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2420" y="2819400"/>
                <a:ext cx="216937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Box 34"/>
              <p:cNvSpPr txBox="1"/>
              <p:nvPr/>
            </p:nvSpPr>
            <p:spPr>
              <a:xfrm>
                <a:off x="6829590" y="2480846"/>
                <a:ext cx="2438400" cy="338554"/>
              </a:xfrm>
              <a:prstGeom prst="rect">
                <a:avLst/>
              </a:prstGeom>
              <a:noFill/>
            </p:spPr>
            <p:txBody>
              <a:bodyPr wrap="square" rtlCol="0">
                <a:spAutoFit/>
              </a:bodyPr>
              <a:lstStyle/>
              <a:p>
                <a:pPr algn="ctr"/>
                <a:r>
                  <a:rPr lang="en-US" sz="1600" kern="1200" dirty="0" smtClean="0"/>
                  <a:t>Modeled</a:t>
                </a:r>
                <a:endParaRPr lang="en-US" sz="1600" kern="1200" dirty="0"/>
              </a:p>
            </p:txBody>
          </p:sp>
          <p:sp>
            <p:nvSpPr>
              <p:cNvPr id="36" name="Rectangle 35"/>
              <p:cNvSpPr/>
              <p:nvPr/>
            </p:nvSpPr>
            <p:spPr>
              <a:xfrm>
                <a:off x="5220346" y="2023646"/>
                <a:ext cx="3742844" cy="369332"/>
              </a:xfrm>
              <a:prstGeom prst="rect">
                <a:avLst/>
              </a:prstGeom>
            </p:spPr>
            <p:txBody>
              <a:bodyPr wrap="none">
                <a:spAutoFit/>
              </a:bodyPr>
              <a:lstStyle/>
              <a:p>
                <a:pPr algn="ctr"/>
                <a:r>
                  <a:rPr lang="en-US" dirty="0"/>
                  <a:t>FEL </a:t>
                </a:r>
                <a:r>
                  <a:rPr lang="en-US" dirty="0" err="1"/>
                  <a:t>vs</a:t>
                </a:r>
                <a:r>
                  <a:rPr lang="en-US" dirty="0"/>
                  <a:t> </a:t>
                </a:r>
                <a:r>
                  <a:rPr lang="en-US" dirty="0" smtClean="0"/>
                  <a:t>quads (i.e. strong focusing)</a:t>
                </a:r>
                <a:endParaRPr lang="en-US" dirty="0"/>
              </a:p>
            </p:txBody>
          </p:sp>
        </p:grpSp>
        <p:sp>
          <p:nvSpPr>
            <p:cNvPr id="3" name="TextBox 2"/>
            <p:cNvSpPr txBox="1"/>
            <p:nvPr/>
          </p:nvSpPr>
          <p:spPr>
            <a:xfrm>
              <a:off x="5438856" y="6248400"/>
              <a:ext cx="857727" cy="338554"/>
            </a:xfrm>
            <a:prstGeom prst="rect">
              <a:avLst/>
            </a:prstGeom>
            <a:noFill/>
          </p:spPr>
          <p:txBody>
            <a:bodyPr wrap="none" rtlCol="0">
              <a:spAutoFit/>
            </a:bodyPr>
            <a:lstStyle/>
            <a:p>
              <a:r>
                <a:rPr lang="en-US" sz="1600" dirty="0" smtClean="0"/>
                <a:t>Quad 1</a:t>
              </a:r>
              <a:endParaRPr lang="en-US" sz="1600" dirty="0"/>
            </a:p>
          </p:txBody>
        </p:sp>
        <p:sp>
          <p:nvSpPr>
            <p:cNvPr id="37" name="TextBox 36"/>
            <p:cNvSpPr txBox="1"/>
            <p:nvPr/>
          </p:nvSpPr>
          <p:spPr>
            <a:xfrm>
              <a:off x="7621197" y="6248400"/>
              <a:ext cx="857727" cy="338554"/>
            </a:xfrm>
            <a:prstGeom prst="rect">
              <a:avLst/>
            </a:prstGeom>
            <a:noFill/>
          </p:spPr>
          <p:txBody>
            <a:bodyPr wrap="none" rtlCol="0">
              <a:spAutoFit/>
            </a:bodyPr>
            <a:lstStyle/>
            <a:p>
              <a:r>
                <a:rPr lang="en-US" sz="1600" dirty="0" smtClean="0"/>
                <a:t>Quad 1</a:t>
              </a:r>
              <a:endParaRPr lang="en-US" sz="1600" dirty="0"/>
            </a:p>
          </p:txBody>
        </p:sp>
        <p:sp>
          <p:nvSpPr>
            <p:cNvPr id="41" name="TextBox 40"/>
            <p:cNvSpPr txBox="1"/>
            <p:nvPr/>
          </p:nvSpPr>
          <p:spPr>
            <a:xfrm rot="16200000">
              <a:off x="4312414" y="5330853"/>
              <a:ext cx="857727" cy="338554"/>
            </a:xfrm>
            <a:prstGeom prst="rect">
              <a:avLst/>
            </a:prstGeom>
            <a:noFill/>
          </p:spPr>
          <p:txBody>
            <a:bodyPr wrap="none" rtlCol="0">
              <a:spAutoFit/>
            </a:bodyPr>
            <a:lstStyle/>
            <a:p>
              <a:r>
                <a:rPr lang="en-US" sz="1600" dirty="0" smtClean="0"/>
                <a:t>Quad 2</a:t>
              </a:r>
              <a:endParaRPr lang="en-US" sz="1600" dirty="0"/>
            </a:p>
          </p:txBody>
        </p:sp>
      </p:grpSp>
      <p:sp>
        <p:nvSpPr>
          <p:cNvPr id="47" name="TextBox 46"/>
          <p:cNvSpPr txBox="1"/>
          <p:nvPr/>
        </p:nvSpPr>
        <p:spPr>
          <a:xfrm>
            <a:off x="152400" y="6477000"/>
            <a:ext cx="1159617" cy="369332"/>
          </a:xfrm>
          <a:prstGeom prst="rect">
            <a:avLst/>
          </a:prstGeom>
          <a:noFill/>
        </p:spPr>
        <p:txBody>
          <a:bodyPr wrap="none" rtlCol="0">
            <a:spAutoFit/>
          </a:bodyPr>
          <a:lstStyle/>
          <a:p>
            <a:r>
              <a:rPr lang="en-US" dirty="0" smtClean="0"/>
              <a:t>Joe </a:t>
            </a:r>
            <a:r>
              <a:rPr lang="en-US" dirty="0" err="1" smtClean="0"/>
              <a:t>Duris</a:t>
            </a:r>
            <a:endParaRPr lang="en-US" dirty="0"/>
          </a:p>
        </p:txBody>
      </p:sp>
    </p:spTree>
    <p:extLst>
      <p:ext uri="{BB962C8B-B14F-4D97-AF65-F5344CB8AC3E}">
        <p14:creationId xmlns:p14="http://schemas.microsoft.com/office/powerpoint/2010/main" val="23026525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7</a:t>
            </a:fld>
            <a:endParaRPr lang="en-US" dirty="0"/>
          </a:p>
        </p:txBody>
      </p:sp>
      <p:sp>
        <p:nvSpPr>
          <p:cNvPr id="29" name="Title 28"/>
          <p:cNvSpPr>
            <a:spLocks noGrp="1"/>
          </p:cNvSpPr>
          <p:nvPr>
            <p:ph type="title"/>
          </p:nvPr>
        </p:nvSpPr>
        <p:spPr/>
        <p:txBody>
          <a:bodyPr/>
          <a:lstStyle/>
          <a:p>
            <a:r>
              <a:rPr lang="en-US" dirty="0" smtClean="0"/>
              <a:t>Optimization: </a:t>
            </a:r>
            <a:r>
              <a:rPr lang="en-US" dirty="0"/>
              <a:t>Bayesian optimization</a:t>
            </a:r>
            <a:endParaRPr lang="en-CA"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Box 38"/>
          <p:cNvSpPr txBox="1"/>
          <p:nvPr/>
        </p:nvSpPr>
        <p:spPr>
          <a:xfrm>
            <a:off x="1160977" y="1981200"/>
            <a:ext cx="6154223" cy="707886"/>
          </a:xfrm>
          <a:prstGeom prst="rect">
            <a:avLst/>
          </a:prstGeom>
          <a:noFill/>
        </p:spPr>
        <p:txBody>
          <a:bodyPr wrap="square" rtlCol="0">
            <a:spAutoFit/>
          </a:bodyPr>
          <a:lstStyle/>
          <a:p>
            <a:pPr algn="ctr"/>
            <a:r>
              <a:rPr lang="en-US" sz="2000" dirty="0" smtClean="0"/>
              <a:t>Advantage 2: Existence of model enables use of physics, archived data </a:t>
            </a:r>
          </a:p>
        </p:txBody>
      </p:sp>
      <p:sp>
        <p:nvSpPr>
          <p:cNvPr id="40" name="TextBox 39"/>
          <p:cNvSpPr txBox="1"/>
          <p:nvPr/>
        </p:nvSpPr>
        <p:spPr>
          <a:xfrm>
            <a:off x="2514600" y="1295400"/>
            <a:ext cx="3691786" cy="461665"/>
          </a:xfrm>
          <a:prstGeom prst="rect">
            <a:avLst/>
          </a:prstGeom>
          <a:noFill/>
        </p:spPr>
        <p:txBody>
          <a:bodyPr wrap="none" rtlCol="0">
            <a:spAutoFit/>
          </a:bodyPr>
          <a:lstStyle/>
          <a:p>
            <a:r>
              <a:rPr lang="en-US" sz="2400" dirty="0" smtClean="0"/>
              <a:t>Model-based optimization</a:t>
            </a:r>
            <a:endParaRPr lang="en-US" sz="2400" dirty="0"/>
          </a:p>
        </p:txBody>
      </p:sp>
      <p:pic>
        <p:nvPicPr>
          <p:cNvPr id="5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648200"/>
            <a:ext cx="2327120" cy="1786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 name="Group 57"/>
          <p:cNvGrpSpPr/>
          <p:nvPr/>
        </p:nvGrpSpPr>
        <p:grpSpPr>
          <a:xfrm>
            <a:off x="5943600" y="4648200"/>
            <a:ext cx="2479242" cy="1792988"/>
            <a:chOff x="6193812" y="4504373"/>
            <a:chExt cx="2479242" cy="1792988"/>
          </a:xfrm>
        </p:grpSpPr>
        <p:pic>
          <p:nvPicPr>
            <p:cNvPr id="5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3812" y="4504373"/>
              <a:ext cx="2479242" cy="1792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 name="Rectangle 8"/>
            <p:cNvSpPr>
              <a:spLocks noChangeArrowheads="1"/>
            </p:cNvSpPr>
            <p:nvPr/>
          </p:nvSpPr>
          <p:spPr bwMode="auto">
            <a:xfrm>
              <a:off x="6473792" y="4589121"/>
              <a:ext cx="745920" cy="331235"/>
            </a:xfrm>
            <a:prstGeom prst="rect">
              <a:avLst/>
            </a:prstGeom>
            <a:solidFill>
              <a:srgbClr val="FFFFFF"/>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0.7</a:t>
              </a:r>
            </a:p>
          </p:txBody>
        </p:sp>
      </p:grpSp>
      <p:grpSp>
        <p:nvGrpSpPr>
          <p:cNvPr id="61" name="Group 60"/>
          <p:cNvGrpSpPr/>
          <p:nvPr/>
        </p:nvGrpSpPr>
        <p:grpSpPr>
          <a:xfrm>
            <a:off x="3381631" y="4648200"/>
            <a:ext cx="2485769" cy="1839771"/>
            <a:chOff x="3657600" y="4480982"/>
            <a:chExt cx="2485769" cy="1839771"/>
          </a:xfrm>
        </p:grpSpPr>
        <p:pic>
          <p:nvPicPr>
            <p:cNvPr id="6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480982"/>
              <a:ext cx="2485769" cy="18397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 name="Rectangle 10"/>
            <p:cNvSpPr>
              <a:spLocks noChangeArrowheads="1"/>
            </p:cNvSpPr>
            <p:nvPr/>
          </p:nvSpPr>
          <p:spPr bwMode="auto">
            <a:xfrm>
              <a:off x="3973591" y="4589121"/>
              <a:ext cx="663840" cy="331235"/>
            </a:xfrm>
            <a:prstGeom prst="rect">
              <a:avLst/>
            </a:prstGeom>
            <a:solidFill>
              <a:srgbClr val="FFFFFF"/>
            </a:solidFill>
            <a:ln w="9360" cap="flat">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188" rIns="81639" bIns="4082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 PL UMing HK" charset="0"/>
                  <a:cs typeface="AR PL UMing HK" charset="0"/>
                </a:defRPr>
              </a:lvl9pPr>
            </a:lstStyle>
            <a:p>
              <a:pPr algn="ctr">
                <a:buClrTx/>
                <a:buFontTx/>
                <a:buNone/>
              </a:pPr>
              <a:r>
                <a:rPr lang="en-US" altLang="en-US" dirty="0">
                  <a:cs typeface="Arial" charset="0"/>
                </a:rPr>
                <a:t>ρ </a:t>
              </a:r>
              <a:r>
                <a:rPr lang="en-US" altLang="en-US" dirty="0"/>
                <a:t>= 0</a:t>
              </a:r>
            </a:p>
          </p:txBody>
        </p:sp>
      </p:grpSp>
      <p:sp>
        <p:nvSpPr>
          <p:cNvPr id="6" name="TextBox 5"/>
          <p:cNvSpPr txBox="1"/>
          <p:nvPr/>
        </p:nvSpPr>
        <p:spPr>
          <a:xfrm>
            <a:off x="1371600" y="4309646"/>
            <a:ext cx="1392629" cy="338554"/>
          </a:xfrm>
          <a:prstGeom prst="rect">
            <a:avLst/>
          </a:prstGeom>
          <a:noFill/>
        </p:spPr>
        <p:txBody>
          <a:bodyPr wrap="none" rtlCol="0">
            <a:spAutoFit/>
          </a:bodyPr>
          <a:lstStyle/>
          <a:p>
            <a:r>
              <a:rPr lang="en-US" sz="1600" b="1" dirty="0" err="1" smtClean="0"/>
              <a:t>Groundtruth</a:t>
            </a:r>
            <a:endParaRPr lang="en-US" sz="1600" b="1" dirty="0"/>
          </a:p>
        </p:txBody>
      </p:sp>
      <p:sp>
        <p:nvSpPr>
          <p:cNvPr id="65" name="TextBox 64"/>
          <p:cNvSpPr txBox="1"/>
          <p:nvPr/>
        </p:nvSpPr>
        <p:spPr>
          <a:xfrm>
            <a:off x="3810001" y="4114800"/>
            <a:ext cx="1552729" cy="584776"/>
          </a:xfrm>
          <a:prstGeom prst="rect">
            <a:avLst/>
          </a:prstGeom>
          <a:noFill/>
        </p:spPr>
        <p:txBody>
          <a:bodyPr wrap="none" rtlCol="0">
            <a:spAutoFit/>
          </a:bodyPr>
          <a:lstStyle/>
          <a:p>
            <a:pPr algn="ctr"/>
            <a:r>
              <a:rPr lang="en-US" sz="1600" b="1" dirty="0" smtClean="0"/>
              <a:t>Model, </a:t>
            </a:r>
          </a:p>
          <a:p>
            <a:pPr algn="ctr"/>
            <a:r>
              <a:rPr lang="en-US" sz="1600" b="1" dirty="0" smtClean="0"/>
              <a:t>no correlation</a:t>
            </a:r>
            <a:endParaRPr lang="en-US" sz="1600" b="1" dirty="0"/>
          </a:p>
        </p:txBody>
      </p:sp>
      <p:sp>
        <p:nvSpPr>
          <p:cNvPr id="66" name="TextBox 65"/>
          <p:cNvSpPr txBox="1"/>
          <p:nvPr/>
        </p:nvSpPr>
        <p:spPr>
          <a:xfrm>
            <a:off x="6389103" y="4114800"/>
            <a:ext cx="1518665" cy="584776"/>
          </a:xfrm>
          <a:prstGeom prst="rect">
            <a:avLst/>
          </a:prstGeom>
          <a:noFill/>
        </p:spPr>
        <p:txBody>
          <a:bodyPr wrap="none" rtlCol="0">
            <a:spAutoFit/>
          </a:bodyPr>
          <a:lstStyle/>
          <a:p>
            <a:pPr algn="ctr"/>
            <a:r>
              <a:rPr lang="en-US" sz="1600" b="1" dirty="0"/>
              <a:t>M</a:t>
            </a:r>
            <a:r>
              <a:rPr lang="en-US" sz="1600" b="1" dirty="0" smtClean="0"/>
              <a:t>odel, </a:t>
            </a:r>
          </a:p>
          <a:p>
            <a:pPr algn="ctr"/>
            <a:r>
              <a:rPr lang="en-US" sz="1600" b="1" dirty="0" smtClean="0"/>
              <a:t>w/ correlation</a:t>
            </a:r>
            <a:endParaRPr lang="en-US" sz="1600" b="1" dirty="0"/>
          </a:p>
        </p:txBody>
      </p:sp>
      <p:sp>
        <p:nvSpPr>
          <p:cNvPr id="67" name="TextBox 66"/>
          <p:cNvSpPr txBox="1"/>
          <p:nvPr/>
        </p:nvSpPr>
        <p:spPr>
          <a:xfrm>
            <a:off x="152400" y="6477000"/>
            <a:ext cx="1159617" cy="369332"/>
          </a:xfrm>
          <a:prstGeom prst="rect">
            <a:avLst/>
          </a:prstGeom>
          <a:noFill/>
        </p:spPr>
        <p:txBody>
          <a:bodyPr wrap="none" rtlCol="0">
            <a:spAutoFit/>
          </a:bodyPr>
          <a:lstStyle/>
          <a:p>
            <a:r>
              <a:rPr lang="en-US" dirty="0" smtClean="0"/>
              <a:t>Joe </a:t>
            </a:r>
            <a:r>
              <a:rPr lang="en-US" dirty="0" err="1" smtClean="0"/>
              <a:t>Duris</a:t>
            </a:r>
            <a:endParaRPr lang="en-US" dirty="0"/>
          </a:p>
        </p:txBody>
      </p:sp>
      <p:pic>
        <p:nvPicPr>
          <p:cNvPr id="26" name="Picture 25" descr="texclip2016100800112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8800" y="3298754"/>
            <a:ext cx="5344414" cy="511246"/>
          </a:xfrm>
          <a:prstGeom prst="rect">
            <a:avLst/>
          </a:prstGeom>
        </p:spPr>
      </p:pic>
      <p:sp>
        <p:nvSpPr>
          <p:cNvPr id="27" name="Content Placeholder 29"/>
          <p:cNvSpPr>
            <a:spLocks noGrp="1"/>
          </p:cNvSpPr>
          <p:nvPr>
            <p:ph sz="quarter" idx="14"/>
          </p:nvPr>
        </p:nvSpPr>
        <p:spPr>
          <a:xfrm>
            <a:off x="1295400" y="2819400"/>
            <a:ext cx="6400800" cy="509016"/>
          </a:xfrm>
        </p:spPr>
        <p:txBody>
          <a:bodyPr>
            <a:normAutofit/>
          </a:bodyPr>
          <a:lstStyle/>
          <a:p>
            <a:pPr algn="ctr"/>
            <a:r>
              <a:rPr lang="en-US" sz="2000" dirty="0" smtClean="0"/>
              <a:t>Instance based learning </a:t>
            </a:r>
            <a:r>
              <a:rPr lang="en-US" sz="2000" dirty="0" smtClean="0">
                <a:sym typeface="Wingdings"/>
              </a:rPr>
              <a:t> </a:t>
            </a:r>
            <a:r>
              <a:rPr lang="en-US" sz="2000" dirty="0" smtClean="0"/>
              <a:t>similarity function</a:t>
            </a:r>
          </a:p>
        </p:txBody>
      </p:sp>
    </p:spTree>
    <p:extLst>
      <p:ext uri="{BB962C8B-B14F-4D97-AF65-F5344CB8AC3E}">
        <p14:creationId xmlns:p14="http://schemas.microsoft.com/office/powerpoint/2010/main" val="29690332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fld id="{5BD36294-2849-48A8-8531-5354CF3095D2}" type="slidenum">
              <a:rPr lang="en-US" smtClean="0"/>
              <a:pPr/>
              <a:t>8</a:t>
            </a:fld>
            <a:endParaRPr lang="en-US" dirty="0"/>
          </a:p>
        </p:txBody>
      </p:sp>
      <p:sp>
        <p:nvSpPr>
          <p:cNvPr id="29" name="Title 28"/>
          <p:cNvSpPr>
            <a:spLocks noGrp="1"/>
          </p:cNvSpPr>
          <p:nvPr>
            <p:ph type="title"/>
          </p:nvPr>
        </p:nvSpPr>
        <p:spPr/>
        <p:txBody>
          <a:bodyPr/>
          <a:lstStyle/>
          <a:p>
            <a:r>
              <a:rPr lang="en-US" dirty="0" smtClean="0"/>
              <a:t>Optimization: </a:t>
            </a:r>
            <a:r>
              <a:rPr lang="en-US" dirty="0"/>
              <a:t>Bayesian optimization</a:t>
            </a:r>
            <a:endParaRPr lang="en-CA" dirty="0"/>
          </a:p>
        </p:txBody>
      </p:sp>
      <p:pic>
        <p:nvPicPr>
          <p:cNvPr id="17" name="Picture 10" descr="Screen Shot 2016-09-18 at 11.58.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4">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52400" y="6477000"/>
            <a:ext cx="1159617" cy="369332"/>
          </a:xfrm>
          <a:prstGeom prst="rect">
            <a:avLst/>
          </a:prstGeom>
          <a:noFill/>
        </p:spPr>
        <p:txBody>
          <a:bodyPr wrap="none" rtlCol="0">
            <a:spAutoFit/>
          </a:bodyPr>
          <a:lstStyle/>
          <a:p>
            <a:r>
              <a:rPr lang="en-US" dirty="0" smtClean="0"/>
              <a:t>Joe </a:t>
            </a:r>
            <a:r>
              <a:rPr lang="en-US" dirty="0" err="1" smtClean="0"/>
              <a:t>Duris</a:t>
            </a:r>
            <a:endParaRPr lang="en-US" dirty="0"/>
          </a:p>
        </p:txBody>
      </p:sp>
      <p:sp>
        <p:nvSpPr>
          <p:cNvPr id="40" name="TextBox 39"/>
          <p:cNvSpPr txBox="1"/>
          <p:nvPr/>
        </p:nvSpPr>
        <p:spPr>
          <a:xfrm>
            <a:off x="2514600" y="1295400"/>
            <a:ext cx="3691786" cy="461665"/>
          </a:xfrm>
          <a:prstGeom prst="rect">
            <a:avLst/>
          </a:prstGeom>
          <a:noFill/>
        </p:spPr>
        <p:txBody>
          <a:bodyPr wrap="none" rtlCol="0">
            <a:spAutoFit/>
          </a:bodyPr>
          <a:lstStyle/>
          <a:p>
            <a:r>
              <a:rPr lang="en-US" sz="2400" dirty="0" smtClean="0"/>
              <a:t>Model-based optimization</a:t>
            </a:r>
            <a:endParaRPr lang="en-US" sz="2400" dirty="0"/>
          </a:p>
        </p:txBody>
      </p:sp>
      <p:pic>
        <p:nvPicPr>
          <p:cNvPr id="37" name="Picture 36" descr="Screen Shot 2017-10-14 at 12.47.18 PM.png"/>
          <p:cNvPicPr>
            <a:picLocks noChangeAspect="1"/>
          </p:cNvPicPr>
          <p:nvPr/>
        </p:nvPicPr>
        <p:blipFill rotWithShape="1">
          <a:blip r:embed="rId5">
            <a:extLst>
              <a:ext uri="{28A0092B-C50C-407E-A947-70E740481C1C}">
                <a14:useLocalDpi xmlns:a14="http://schemas.microsoft.com/office/drawing/2010/main" val="0"/>
              </a:ext>
            </a:extLst>
          </a:blip>
          <a:srcRect l="20743" t="18621" b="1605"/>
          <a:stretch/>
        </p:blipFill>
        <p:spPr>
          <a:xfrm>
            <a:off x="4495800" y="3657600"/>
            <a:ext cx="4618508" cy="2971800"/>
          </a:xfrm>
          <a:prstGeom prst="rect">
            <a:avLst/>
          </a:prstGeom>
        </p:spPr>
      </p:pic>
      <p:sp>
        <p:nvSpPr>
          <p:cNvPr id="41" name="TextBox 40"/>
          <p:cNvSpPr txBox="1"/>
          <p:nvPr/>
        </p:nvSpPr>
        <p:spPr>
          <a:xfrm>
            <a:off x="4876800" y="2971800"/>
            <a:ext cx="3505200" cy="707886"/>
          </a:xfrm>
          <a:prstGeom prst="rect">
            <a:avLst/>
          </a:prstGeom>
          <a:noFill/>
        </p:spPr>
        <p:txBody>
          <a:bodyPr wrap="square" rtlCol="0">
            <a:spAutoFit/>
          </a:bodyPr>
          <a:lstStyle/>
          <a:p>
            <a:pPr algn="ctr"/>
            <a:r>
              <a:rPr lang="en-US" sz="2000" dirty="0" smtClean="0"/>
              <a:t>Example 2: tuning </a:t>
            </a:r>
            <a:r>
              <a:rPr lang="en-US" sz="2000" dirty="0" err="1" smtClean="0"/>
              <a:t>quadrupoles</a:t>
            </a:r>
            <a:r>
              <a:rPr lang="en-US" sz="2000" dirty="0" smtClean="0"/>
              <a:t> from pure noise</a:t>
            </a:r>
            <a:endParaRPr lang="en-US" sz="2000" dirty="0"/>
          </a:p>
        </p:txBody>
      </p:sp>
      <p:pic>
        <p:nvPicPr>
          <p:cNvPr id="47" name="Picture 46" descr="image (4).png"/>
          <p:cNvPicPr>
            <a:picLocks noChangeAspect="1"/>
          </p:cNvPicPr>
          <p:nvPr/>
        </p:nvPicPr>
        <p:blipFill rotWithShape="1">
          <a:blip r:embed="rId6">
            <a:extLst>
              <a:ext uri="{28A0092B-C50C-407E-A947-70E740481C1C}">
                <a14:useLocalDpi xmlns:a14="http://schemas.microsoft.com/office/drawing/2010/main" val="0"/>
              </a:ext>
            </a:extLst>
          </a:blip>
          <a:srcRect t="5521"/>
          <a:stretch/>
        </p:blipFill>
        <p:spPr>
          <a:xfrm>
            <a:off x="38941" y="3745476"/>
            <a:ext cx="4228259" cy="2807723"/>
          </a:xfrm>
          <a:prstGeom prst="rect">
            <a:avLst/>
          </a:prstGeom>
        </p:spPr>
      </p:pic>
      <p:sp>
        <p:nvSpPr>
          <p:cNvPr id="48" name="TextBox 47"/>
          <p:cNvSpPr txBox="1"/>
          <p:nvPr/>
        </p:nvSpPr>
        <p:spPr>
          <a:xfrm>
            <a:off x="609600" y="2971800"/>
            <a:ext cx="3505200" cy="707886"/>
          </a:xfrm>
          <a:prstGeom prst="rect">
            <a:avLst/>
          </a:prstGeom>
          <a:noFill/>
        </p:spPr>
        <p:txBody>
          <a:bodyPr wrap="square" rtlCol="0">
            <a:spAutoFit/>
          </a:bodyPr>
          <a:lstStyle/>
          <a:p>
            <a:pPr algn="ctr"/>
            <a:r>
              <a:rPr lang="en-US" sz="2000" dirty="0" smtClean="0"/>
              <a:t>Example 1: Fast </a:t>
            </a:r>
            <a:r>
              <a:rPr lang="en-US" sz="2000" dirty="0" err="1" smtClean="0"/>
              <a:t>tuneup</a:t>
            </a:r>
            <a:r>
              <a:rPr lang="en-US" sz="2000" dirty="0" smtClean="0"/>
              <a:t> in high dimensions</a:t>
            </a:r>
            <a:endParaRPr lang="en-US" sz="2000" dirty="0"/>
          </a:p>
        </p:txBody>
      </p:sp>
      <p:sp>
        <p:nvSpPr>
          <p:cNvPr id="5" name="TextBox 4"/>
          <p:cNvSpPr txBox="1"/>
          <p:nvPr/>
        </p:nvSpPr>
        <p:spPr>
          <a:xfrm>
            <a:off x="838200" y="1981200"/>
            <a:ext cx="6242894" cy="707886"/>
          </a:xfrm>
          <a:prstGeom prst="rect">
            <a:avLst/>
          </a:prstGeom>
          <a:noFill/>
        </p:spPr>
        <p:txBody>
          <a:bodyPr wrap="none" rtlCol="0">
            <a:spAutoFit/>
          </a:bodyPr>
          <a:lstStyle/>
          <a:p>
            <a:r>
              <a:rPr lang="en-US" sz="2000" dirty="0" smtClean="0"/>
              <a:t>Upshot: </a:t>
            </a:r>
            <a:r>
              <a:rPr lang="en-US" sz="2000" dirty="0" smtClean="0">
                <a:sym typeface="Wingdings"/>
              </a:rPr>
              <a:t> </a:t>
            </a:r>
            <a:r>
              <a:rPr lang="en-US" sz="2000" dirty="0" smtClean="0"/>
              <a:t>Faster tuning (factor of 4 vs. simplex)</a:t>
            </a:r>
          </a:p>
          <a:p>
            <a:r>
              <a:rPr lang="en-US" sz="2000" dirty="0" smtClean="0"/>
              <a:t>	 </a:t>
            </a:r>
            <a:r>
              <a:rPr lang="en-US" sz="2000" dirty="0" smtClean="0">
                <a:sym typeface="Wingdings"/>
              </a:rPr>
              <a:t> More robust tuning (e.g. tune from noise)</a:t>
            </a:r>
            <a:endParaRPr lang="en-US" sz="2000" dirty="0"/>
          </a:p>
        </p:txBody>
      </p:sp>
      <p:sp>
        <p:nvSpPr>
          <p:cNvPr id="2" name="TextBox 1"/>
          <p:cNvSpPr txBox="1"/>
          <p:nvPr/>
        </p:nvSpPr>
        <p:spPr>
          <a:xfrm>
            <a:off x="1709645" y="6541300"/>
            <a:ext cx="5875827" cy="338554"/>
          </a:xfrm>
          <a:prstGeom prst="rect">
            <a:avLst/>
          </a:prstGeom>
          <a:noFill/>
        </p:spPr>
        <p:txBody>
          <a:bodyPr wrap="none" rtlCol="0">
            <a:spAutoFit/>
          </a:bodyPr>
          <a:lstStyle/>
          <a:p>
            <a:r>
              <a:rPr lang="en-US" sz="1600" dirty="0" smtClean="0"/>
              <a:t>Bayesian Optimization of a FEL, </a:t>
            </a:r>
            <a:r>
              <a:rPr lang="en-US" sz="1600" dirty="0" err="1" smtClean="0"/>
              <a:t>Duris</a:t>
            </a:r>
            <a:r>
              <a:rPr lang="en-US" sz="1600" dirty="0" smtClean="0"/>
              <a:t> et al., </a:t>
            </a:r>
            <a:r>
              <a:rPr lang="pt-BR" sz="1600" dirty="0"/>
              <a:t>arXiv:1909.05963</a:t>
            </a:r>
            <a:r>
              <a:rPr lang="en-US" sz="1600" dirty="0" smtClean="0"/>
              <a:t> </a:t>
            </a:r>
            <a:endParaRPr lang="en-US" sz="1600" dirty="0"/>
          </a:p>
        </p:txBody>
      </p:sp>
      <p:sp>
        <p:nvSpPr>
          <p:cNvPr id="20" name="TextBox 19"/>
          <p:cNvSpPr txBox="1"/>
          <p:nvPr/>
        </p:nvSpPr>
        <p:spPr>
          <a:xfrm>
            <a:off x="2570161" y="3733800"/>
            <a:ext cx="1544639" cy="369332"/>
          </a:xfrm>
          <a:prstGeom prst="rect">
            <a:avLst/>
          </a:prstGeom>
          <a:noFill/>
        </p:spPr>
        <p:txBody>
          <a:bodyPr wrap="none" rtlCol="0">
            <a:spAutoFit/>
          </a:bodyPr>
          <a:lstStyle/>
          <a:p>
            <a:r>
              <a:rPr lang="en-US" dirty="0"/>
              <a:t>4</a:t>
            </a:r>
            <a:r>
              <a:rPr lang="en-US" dirty="0" smtClean="0"/>
              <a:t> parameters</a:t>
            </a:r>
            <a:endParaRPr lang="en-US" dirty="0"/>
          </a:p>
        </p:txBody>
      </p:sp>
      <p:grpSp>
        <p:nvGrpSpPr>
          <p:cNvPr id="6" name="Group 5"/>
          <p:cNvGrpSpPr/>
          <p:nvPr/>
        </p:nvGrpSpPr>
        <p:grpSpPr>
          <a:xfrm>
            <a:off x="76200" y="3733800"/>
            <a:ext cx="4343400" cy="2743200"/>
            <a:chOff x="0" y="3733800"/>
            <a:chExt cx="4419600" cy="2743200"/>
          </a:xfrm>
        </p:grpSpPr>
        <p:pic>
          <p:nvPicPr>
            <p:cNvPr id="3" name="Picture 2" descr="Screen Shot 2019-11-13 at 9.19.30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33800"/>
              <a:ext cx="4419600" cy="2743200"/>
            </a:xfrm>
            <a:prstGeom prst="rect">
              <a:avLst/>
            </a:prstGeom>
          </p:spPr>
        </p:pic>
        <p:sp>
          <p:nvSpPr>
            <p:cNvPr id="4" name="TextBox 3"/>
            <p:cNvSpPr txBox="1"/>
            <p:nvPr/>
          </p:nvSpPr>
          <p:spPr>
            <a:xfrm>
              <a:off x="533400" y="3733800"/>
              <a:ext cx="1673017" cy="369332"/>
            </a:xfrm>
            <a:prstGeom prst="rect">
              <a:avLst/>
            </a:prstGeom>
            <a:noFill/>
          </p:spPr>
          <p:txBody>
            <a:bodyPr wrap="none" rtlCol="0">
              <a:spAutoFit/>
            </a:bodyPr>
            <a:lstStyle/>
            <a:p>
              <a:r>
                <a:rPr lang="en-US" dirty="0" smtClean="0"/>
                <a:t>12 parameters</a:t>
              </a:r>
              <a:endParaRPr lang="en-US" dirty="0"/>
            </a:p>
          </p:txBody>
        </p:sp>
      </p:grpSp>
    </p:spTree>
    <p:extLst>
      <p:ext uri="{BB962C8B-B14F-4D97-AF65-F5344CB8AC3E}">
        <p14:creationId xmlns:p14="http://schemas.microsoft.com/office/powerpoint/2010/main" val="1313539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95" b="4251"/>
          <a:stretch/>
        </p:blipFill>
        <p:spPr>
          <a:xfrm>
            <a:off x="2058921" y="3643847"/>
            <a:ext cx="5103879" cy="3214153"/>
          </a:xfrm>
          <a:prstGeom prst="rect">
            <a:avLst/>
          </a:prstGeom>
        </p:spPr>
      </p:pic>
      <p:sp>
        <p:nvSpPr>
          <p:cNvPr id="7" name="Slide Number Placeholder 6"/>
          <p:cNvSpPr>
            <a:spLocks noGrp="1"/>
          </p:cNvSpPr>
          <p:nvPr>
            <p:ph type="sldNum" sz="quarter" idx="11"/>
          </p:nvPr>
        </p:nvSpPr>
        <p:spPr/>
        <p:txBody>
          <a:bodyPr/>
          <a:lstStyle/>
          <a:p>
            <a:fld id="{5BD36294-2849-48A8-8531-5354CF3095D2}" type="slidenum">
              <a:rPr lang="en-US" smtClean="0"/>
              <a:pPr/>
              <a:t>9</a:t>
            </a:fld>
            <a:endParaRPr lang="en-US" dirty="0"/>
          </a:p>
        </p:txBody>
      </p:sp>
      <p:sp>
        <p:nvSpPr>
          <p:cNvPr id="29" name="Title 28"/>
          <p:cNvSpPr>
            <a:spLocks noGrp="1"/>
          </p:cNvSpPr>
          <p:nvPr>
            <p:ph type="title"/>
          </p:nvPr>
        </p:nvSpPr>
        <p:spPr/>
        <p:txBody>
          <a:bodyPr/>
          <a:lstStyle/>
          <a:p>
            <a:r>
              <a:rPr lang="en-US" dirty="0" smtClean="0"/>
              <a:t>Optimization: </a:t>
            </a:r>
            <a:r>
              <a:rPr lang="en-US" dirty="0"/>
              <a:t>Bayesian optimization</a:t>
            </a:r>
            <a:endParaRPr lang="en-CA" dirty="0"/>
          </a:p>
        </p:txBody>
      </p:sp>
      <p:pic>
        <p:nvPicPr>
          <p:cNvPr id="17" name="Picture 10" descr="Screen Shot 2016-09-18 at 11.58.2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9928800"/>
            <a:ext cx="5321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Screen Shot 2016-09-18 at 11.58.01 PM.png"/>
          <p:cNvPicPr>
            <a:picLocks noChangeAspect="1"/>
          </p:cNvPicPr>
          <p:nvPr/>
        </p:nvPicPr>
        <p:blipFill>
          <a:blip r:embed="rId5">
            <a:extLst>
              <a:ext uri="{28A0092B-C50C-407E-A947-70E740481C1C}">
                <a14:useLocalDpi xmlns:a14="http://schemas.microsoft.com/office/drawing/2010/main" val="0"/>
              </a:ext>
            </a:extLst>
          </a:blip>
          <a:srcRect r="57970" b="14316"/>
          <a:stretch>
            <a:fillRect/>
          </a:stretch>
        </p:blipFill>
        <p:spPr bwMode="auto">
          <a:xfrm>
            <a:off x="1041400" y="40995600"/>
            <a:ext cx="3213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Screen Shot 2016-09-18 at 11.58.01 PM.png"/>
          <p:cNvPicPr>
            <a:picLocks noChangeAspect="1"/>
          </p:cNvPicPr>
          <p:nvPr/>
        </p:nvPicPr>
        <p:blipFill>
          <a:blip r:embed="rId5">
            <a:extLst>
              <a:ext uri="{28A0092B-C50C-407E-A947-70E740481C1C}">
                <a14:useLocalDpi xmlns:a14="http://schemas.microsoft.com/office/drawing/2010/main" val="0"/>
              </a:ext>
            </a:extLst>
          </a:blip>
          <a:srcRect l="41199" b="13467"/>
          <a:stretch>
            <a:fillRect/>
          </a:stretch>
        </p:blipFill>
        <p:spPr bwMode="auto">
          <a:xfrm>
            <a:off x="2286000" y="41529000"/>
            <a:ext cx="44958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a:off x="152400" y="6477000"/>
            <a:ext cx="1390876" cy="369332"/>
          </a:xfrm>
          <a:prstGeom prst="rect">
            <a:avLst/>
          </a:prstGeom>
          <a:noFill/>
        </p:spPr>
        <p:txBody>
          <a:bodyPr wrap="none" rtlCol="0">
            <a:spAutoFit/>
          </a:bodyPr>
          <a:lstStyle/>
          <a:p>
            <a:r>
              <a:rPr lang="en-US" dirty="0" err="1" smtClean="0"/>
              <a:t>Adi</a:t>
            </a:r>
            <a:r>
              <a:rPr lang="en-US" dirty="0" smtClean="0"/>
              <a:t> </a:t>
            </a:r>
            <a:r>
              <a:rPr lang="en-US" dirty="0" err="1" smtClean="0"/>
              <a:t>Hanuka</a:t>
            </a:r>
            <a:endParaRPr lang="en-US" dirty="0"/>
          </a:p>
        </p:txBody>
      </p:sp>
      <p:sp>
        <p:nvSpPr>
          <p:cNvPr id="40" name="TextBox 39"/>
          <p:cNvSpPr txBox="1"/>
          <p:nvPr/>
        </p:nvSpPr>
        <p:spPr>
          <a:xfrm>
            <a:off x="2514600" y="1295400"/>
            <a:ext cx="3691786" cy="461665"/>
          </a:xfrm>
          <a:prstGeom prst="rect">
            <a:avLst/>
          </a:prstGeom>
          <a:noFill/>
        </p:spPr>
        <p:txBody>
          <a:bodyPr wrap="none" rtlCol="0">
            <a:spAutoFit/>
          </a:bodyPr>
          <a:lstStyle/>
          <a:p>
            <a:r>
              <a:rPr lang="en-US" sz="2400" dirty="0" smtClean="0"/>
              <a:t>Model-based optimization</a:t>
            </a:r>
            <a:endParaRPr lang="en-US" sz="2400" dirty="0"/>
          </a:p>
        </p:txBody>
      </p:sp>
      <p:sp>
        <p:nvSpPr>
          <p:cNvPr id="48" name="TextBox 47"/>
          <p:cNvSpPr txBox="1"/>
          <p:nvPr/>
        </p:nvSpPr>
        <p:spPr>
          <a:xfrm>
            <a:off x="2514600" y="2971800"/>
            <a:ext cx="3810000" cy="707886"/>
          </a:xfrm>
          <a:prstGeom prst="rect">
            <a:avLst/>
          </a:prstGeom>
          <a:noFill/>
        </p:spPr>
        <p:txBody>
          <a:bodyPr wrap="square" rtlCol="0">
            <a:spAutoFit/>
          </a:bodyPr>
          <a:lstStyle/>
          <a:p>
            <a:pPr algn="ctr"/>
            <a:r>
              <a:rPr lang="en-US" sz="2000" dirty="0" smtClean="0"/>
              <a:t>Example 3: Tune-up at SSRL</a:t>
            </a:r>
          </a:p>
          <a:p>
            <a:pPr algn="ctr"/>
            <a:r>
              <a:rPr lang="en-US" sz="2000" dirty="0" smtClean="0"/>
              <a:t>Easy to extend to new facilities</a:t>
            </a:r>
            <a:endParaRPr lang="en-US" sz="2000" dirty="0"/>
          </a:p>
        </p:txBody>
      </p:sp>
      <p:sp>
        <p:nvSpPr>
          <p:cNvPr id="5" name="TextBox 4"/>
          <p:cNvSpPr txBox="1"/>
          <p:nvPr/>
        </p:nvSpPr>
        <p:spPr>
          <a:xfrm>
            <a:off x="838200" y="1981200"/>
            <a:ext cx="6171635" cy="707886"/>
          </a:xfrm>
          <a:prstGeom prst="rect">
            <a:avLst/>
          </a:prstGeom>
          <a:noFill/>
        </p:spPr>
        <p:txBody>
          <a:bodyPr wrap="none" rtlCol="0">
            <a:spAutoFit/>
          </a:bodyPr>
          <a:lstStyle/>
          <a:p>
            <a:r>
              <a:rPr lang="en-US" sz="2000" dirty="0" smtClean="0"/>
              <a:t>Upshot: </a:t>
            </a:r>
            <a:r>
              <a:rPr lang="en-US" sz="2000" dirty="0" smtClean="0">
                <a:sym typeface="Wingdings"/>
              </a:rPr>
              <a:t> </a:t>
            </a:r>
            <a:r>
              <a:rPr lang="en-US" sz="2000" dirty="0" smtClean="0"/>
              <a:t>Faster tuning (factor of 4 vs. simplex)</a:t>
            </a:r>
          </a:p>
          <a:p>
            <a:r>
              <a:rPr lang="en-US" sz="2000" dirty="0" smtClean="0"/>
              <a:t>	 </a:t>
            </a:r>
            <a:r>
              <a:rPr lang="en-US" sz="2000" dirty="0" smtClean="0">
                <a:sym typeface="Wingdings"/>
              </a:rPr>
              <a:t> More robust tuning (e.g. tune from noise)</a:t>
            </a:r>
          </a:p>
        </p:txBody>
      </p:sp>
      <p:sp>
        <p:nvSpPr>
          <p:cNvPr id="3" name="TextBox 2"/>
          <p:cNvSpPr txBox="1"/>
          <p:nvPr/>
        </p:nvSpPr>
        <p:spPr>
          <a:xfrm>
            <a:off x="533400" y="4535269"/>
            <a:ext cx="1828800" cy="646331"/>
          </a:xfrm>
          <a:prstGeom prst="rect">
            <a:avLst/>
          </a:prstGeom>
          <a:noFill/>
        </p:spPr>
        <p:txBody>
          <a:bodyPr wrap="square" rtlCol="0">
            <a:spAutoFit/>
          </a:bodyPr>
          <a:lstStyle/>
          <a:p>
            <a:r>
              <a:rPr lang="en-US" dirty="0" smtClean="0"/>
              <a:t>Tuning beam size at SSRL</a:t>
            </a:r>
            <a:endParaRPr lang="en-US" dirty="0"/>
          </a:p>
        </p:txBody>
      </p:sp>
    </p:spTree>
    <p:extLst>
      <p:ext uri="{BB962C8B-B14F-4D97-AF65-F5344CB8AC3E}">
        <p14:creationId xmlns:p14="http://schemas.microsoft.com/office/powerpoint/2010/main" val="6251475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0EC86DF8B4B1478E631376EBAE4F83" ma:contentTypeVersion="0" ma:contentTypeDescription="Create a new document." ma:contentTypeScope="" ma:versionID="4df6a44078c25dad800c41a1a36a7139">
  <xsd:schema xmlns:xsd="http://www.w3.org/2001/XMLSchema" xmlns:xs="http://www.w3.org/2001/XMLSchema" xmlns:p="http://schemas.microsoft.com/office/2006/metadata/properties" targetNamespace="http://schemas.microsoft.com/office/2006/metadata/properties" ma:root="true" ma:fieldsID="c5dc24512384f7b2521230f395eec81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Speaker"/>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D912D1-57FF-4493-87CA-2E48D45FEB8B}">
  <ds:schemaRefs>
    <ds:schemaRef ds:uri="http://schemas.microsoft.com/sharepoint/v3/contenttype/forms"/>
  </ds:schemaRefs>
</ds:datastoreItem>
</file>

<file path=customXml/itemProps2.xml><?xml version="1.0" encoding="utf-8"?>
<ds:datastoreItem xmlns:ds="http://schemas.openxmlformats.org/officeDocument/2006/customXml" ds:itemID="{611188AB-5CE3-4766-8DDF-7F661956509C}">
  <ds:schemaRefs>
    <ds:schemaRef ds:uri="http://schemas.microsoft.com/office/2006/metadata/properties"/>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85ED92D3-BD80-42A4-90EC-9F6B322173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SLAC-ppt-template-orange-July26</Template>
  <TotalTime>97403</TotalTime>
  <Words>2525</Words>
  <Application>Microsoft Macintosh PowerPoint</Application>
  <PresentationFormat>On-screen Show (4:3)</PresentationFormat>
  <Paragraphs>532</Paragraphs>
  <Slides>42</Slides>
  <Notes>20</Notes>
  <HiddenSlides>0</HiddenSlides>
  <MMClips>0</MMClips>
  <ScaleCrop>false</ScaleCrop>
  <HeadingPairs>
    <vt:vector size="4" baseType="variant">
      <vt:variant>
        <vt:lpstr>Theme</vt:lpstr>
      </vt:variant>
      <vt:variant>
        <vt:i4>2</vt:i4>
      </vt:variant>
      <vt:variant>
        <vt:lpstr>Slide Titles</vt:lpstr>
      </vt:variant>
      <vt:variant>
        <vt:i4>42</vt:i4>
      </vt:variant>
    </vt:vector>
  </HeadingPairs>
  <TitlesOfParts>
    <vt:vector size="44" baseType="lpstr">
      <vt:lpstr>Blank</vt:lpstr>
      <vt:lpstr>15_Office Theme</vt:lpstr>
      <vt:lpstr>PowerPoint Presentation</vt:lpstr>
      <vt:lpstr>PowerPoint Presentation</vt:lpstr>
      <vt:lpstr>PowerPoint Presentation</vt:lpstr>
      <vt:lpstr>PowerPoint Presentation</vt:lpstr>
      <vt:lpstr>Optimization: Bayesian optimization</vt:lpstr>
      <vt:lpstr>Optimization: Bayesian optimization</vt:lpstr>
      <vt:lpstr>Optimization: Bayesian optimization</vt:lpstr>
      <vt:lpstr>Optimization: Bayesian optimization</vt:lpstr>
      <vt:lpstr>Optimization: Bayesian optimization</vt:lpstr>
      <vt:lpstr>Optimization: Prognostics</vt:lpstr>
      <vt:lpstr>PowerPoint Presentation</vt:lpstr>
      <vt:lpstr>Surrogate Models: Accelerator models</vt:lpstr>
      <vt:lpstr>Surrogate Models: Accelerator models</vt:lpstr>
      <vt:lpstr>Surrogate Models: Collective effects</vt:lpstr>
      <vt:lpstr>Surrogate Models: Update from data</vt:lpstr>
      <vt:lpstr>Surrogate Models: FEL simulations</vt:lpstr>
      <vt:lpstr>PowerPoint Presentation</vt:lpstr>
      <vt:lpstr>Data Analysis: Ghost imaging / Single-pixel camera</vt:lpstr>
      <vt:lpstr>Data Analysis: Ghost imaging / Single-pixel camera</vt:lpstr>
      <vt:lpstr>Data Analysis: Compressive sensing</vt:lpstr>
      <vt:lpstr>Data Analysis: Ghost imaging / Single-pixel camera</vt:lpstr>
      <vt:lpstr>Data Analysis: cathode ghost imaging</vt:lpstr>
      <vt:lpstr>Data Analysis: Pump-probe ghost imaging</vt:lpstr>
      <vt:lpstr>Data Analysis: Pump-probe ghost imaging</vt:lpstr>
      <vt:lpstr>Data Analysis: Pulse reconstruction</vt:lpstr>
      <vt:lpstr>Data Analysis: Pulse reconstruction</vt:lpstr>
      <vt:lpstr>Data Analysis: Pulse reconstruction</vt:lpstr>
      <vt:lpstr>Data Analysis: Pulse reconstruction</vt:lpstr>
      <vt:lpstr>Data Analysis: Pulse reconstruction</vt:lpstr>
      <vt:lpstr>Data Analysis: Pulse reconstruction</vt:lpstr>
      <vt:lpstr>Data Analysis: Pulse reconstruction</vt:lpstr>
      <vt:lpstr>PowerPoint Presentation</vt:lpstr>
      <vt:lpstr>Conclusion</vt:lpstr>
      <vt:lpstr>Conclusion</vt:lpstr>
      <vt:lpstr>Surrogate Models: FEL simulations</vt:lpstr>
      <vt:lpstr>Data Analysis: Pump-probe ghost imaging</vt:lpstr>
      <vt:lpstr>Data Analysis: Pump-probe ghost imaging</vt:lpstr>
      <vt:lpstr>Data Analysis: Pump-probe ghost imaging</vt:lpstr>
      <vt:lpstr>Gaussian Process Optimizer</vt:lpstr>
      <vt:lpstr>Gaussian Process Optimizer</vt:lpstr>
      <vt:lpstr>Gaussian Process Optimizer</vt:lpstr>
      <vt:lpstr>Optimization: Bayesian optimization</vt:lpstr>
    </vt:vector>
  </TitlesOfParts>
  <Company>SLAC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 Huang</dc:title>
  <dc:creator>Paul Montanez</dc:creator>
  <cp:lastModifiedBy>dratner</cp:lastModifiedBy>
  <cp:revision>685</cp:revision>
  <dcterms:created xsi:type="dcterms:W3CDTF">2014-09-30T17:57:27Z</dcterms:created>
  <dcterms:modified xsi:type="dcterms:W3CDTF">2019-11-13T09:17:04Z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0x010100D20EC86DF8B4B1478E631376EBAE4F83</vt:lpwstr>
  </property>
</Properties>
</file>