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808" r:id="rId2"/>
    <p:sldId id="783" r:id="rId3"/>
    <p:sldId id="802" r:id="rId4"/>
    <p:sldId id="257" r:id="rId5"/>
    <p:sldId id="803" r:id="rId6"/>
    <p:sldId id="804" r:id="rId7"/>
    <p:sldId id="805" r:id="rId8"/>
    <p:sldId id="809" r:id="rId9"/>
    <p:sldId id="810" r:id="rId10"/>
    <p:sldId id="811" r:id="rId11"/>
    <p:sldId id="764" r:id="rId12"/>
    <p:sldId id="773" r:id="rId13"/>
    <p:sldId id="777" r:id="rId14"/>
    <p:sldId id="812" r:id="rId15"/>
    <p:sldId id="768" r:id="rId16"/>
    <p:sldId id="813" r:id="rId17"/>
    <p:sldId id="792" r:id="rId18"/>
    <p:sldId id="814" r:id="rId19"/>
    <p:sldId id="794" r:id="rId20"/>
    <p:sldId id="789" r:id="rId21"/>
    <p:sldId id="801" r:id="rId22"/>
    <p:sldId id="793" r:id="rId23"/>
    <p:sldId id="815" r:id="rId24"/>
    <p:sldId id="816" r:id="rId25"/>
    <p:sldId id="817" r:id="rId26"/>
    <p:sldId id="818" r:id="rId27"/>
    <p:sldId id="819" r:id="rId28"/>
    <p:sldId id="820" r:id="rId29"/>
    <p:sldId id="821" r:id="rId30"/>
    <p:sldId id="822" r:id="rId31"/>
    <p:sldId id="795" r:id="rId32"/>
    <p:sldId id="823" r:id="rId33"/>
    <p:sldId id="259" r:id="rId34"/>
    <p:sldId id="824" r:id="rId35"/>
    <p:sldId id="82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DF8"/>
    <a:srgbClr val="272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DCD9-EF92-2F41-A353-A04C8B23D72E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76D4-DA19-E743-8ED8-D9F1AD97B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1F30-CB79-48E4-87D3-C3B630A6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7BC9C-1F24-440B-88ED-EDA70DBB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60B1-7C49-4D5C-85C4-BFF1155F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0D353-FD1E-4C29-B76C-5838F628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55A87-B1E3-4580-B735-F4F434D9A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64663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678F-0A58-4C7C-B32A-15D1B7B9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9E435-487A-4017-91B4-57AAC9600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D610F-0BA3-45E8-96DA-1AED7AC3A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7559-DC37-4E7A-B813-2AF4B64E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76E8A-18BA-4863-997B-4656FBA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E61CE-5E52-45E6-9684-8FA7E17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F3973-0822-4373-BC48-0FE42F8F4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5BD3-F47B-4222-BD35-B40A3B78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AF875-A82E-4A83-BAA5-54084390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D29D-E147-4F53-97E1-FF018C3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D048-6E75-43FB-86E9-E3468CC0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A40F9-51AA-4FF3-ACCD-BF9E10E1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804AD-EFF2-4367-8F8F-07A8E2DE3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8936C-7CEF-4385-AC92-DC36F7DFE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E90D-CB45-4FE9-BD53-F3D639FC1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0368-2099-4E54-B851-DED0CFA8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B2C3-D32D-42D5-BF1F-7F9A385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7590-1778-445C-89DA-F8A3762D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49FDF-54EA-4F9A-AA6D-664D1553E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85C8-1DA2-44E8-8F17-DCABFAB3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C449E-9675-4024-B3D8-2F957DA6C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3A75-2177-43EE-88C1-D0153E67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3697-D79E-4F96-AEB3-DA4AD97B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6A0A-EFDC-4BC8-8099-A036DA4C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84FE-5B6E-4A22-87DD-3F20C0FC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30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1501-283B-4C79-BE78-A5DAB5569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663B-B168-4B82-9968-0CAD640F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C7C9-E699-4B6D-90C8-3DE91F50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6CED-1E0F-4322-B0F0-68F825BE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E080-44DE-4854-84FB-8DD6E2020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6718-8522-4353-89F5-B3276FEE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C882-DD88-4A9C-A4E1-D08E772AA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CA2B4-5B6F-4E2F-BDD4-337E6072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71EA-31D6-4240-A825-635E0D10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0D3E-DE6B-4552-8B0F-243D9A77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8D2CB-C5DF-4FAC-A88E-B6643CA94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2ADF-4FBA-4409-B91D-0874540A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5B75-CBE0-4A1D-9572-E50C03E86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145C5-7BDD-4B98-8210-094B9ADB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2F39-3477-42B4-AD20-BF700AB7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7EA00-E14D-4F28-A036-20EC384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EA03-363D-42C2-9FFF-68DB85FB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3DDFB1-C5D5-41C6-81C7-3072A0F6E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1AF5-1616-41AD-B88E-E7502254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71E11-422D-4BA7-B230-68A7BEB49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DF1F8-B86C-40D3-94D8-925CB2F6B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06938-FCF4-43C5-9C01-9C6800B02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3C225-3DEA-4619-925B-4E7DA8A15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795FC-8246-472E-AB0B-6B2C1EB1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EBD0F-5615-4382-BECD-2152CCF2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199B5-CAD0-4025-AE65-7F87DD3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E5F9F-0278-440F-87E2-C12C6DA94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ED84-3C85-4779-96FE-9740688D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B2E58-64F9-4B3C-A3A7-8FB79CEA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15590-400F-477C-B5DB-74387618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8C5F1-EDA2-4B2F-B4C8-FAC1DF97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5DDE0-BFBD-434B-BEB6-C898001A8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001C6-B196-44BD-A620-27202C7B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855B8-1BA3-4884-9D5A-1598B437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43CC6-6CCC-4208-BB29-1A099FFF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F3E65-D739-4F8C-B817-FCCA4704E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8E4D-7B57-4E9A-B58C-4F3FCDE7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3E51-D0D2-47D0-AD05-B4090E4C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8B5E4-5D26-42F6-8646-00CA1EBF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A6F83-88FF-4E33-A787-34CA39CE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B968A-CBF0-446C-9E00-FBF85821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E3C47-484D-4E33-94B4-C908D60F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2F8DB-0DE0-4898-9172-E5F9F507F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6" y="6356350"/>
            <a:ext cx="141942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AAAC8-834A-40F2-BF84-001BDC32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E17AB-B744-4D51-944E-5D0C839E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797BD-FB75-4ECB-B6EF-766AFC3C5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A97E-C3B7-41F4-BDEB-8B1A74EFA6C4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27646-0D78-4915-A2A8-69FCC2850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BA00-C01F-4397-A9F2-D092D7DDD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2161-3FD6-4178-8B80-E4D533155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b="1" kern="1200" dirty="0" smtClean="0">
          <a:solidFill>
            <a:srgbClr val="0030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720" y="2012669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E5DF8"/>
                </a:solidFill>
                <a:latin typeface="+mn-lt"/>
              </a:rPr>
              <a:t>Scientific Machine Learning Benchmarks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052" y="492353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sz="3000" b="1" dirty="0">
                <a:solidFill>
                  <a:srgbClr val="003088"/>
                </a:solidFill>
              </a:rPr>
              <a:t>Jeyan Thiyagalingam</a:t>
            </a:r>
          </a:p>
          <a:p>
            <a:r>
              <a:rPr lang="en-GB" sz="2800" b="1" i="1" dirty="0">
                <a:solidFill>
                  <a:srgbClr val="2E2D62"/>
                </a:solidFill>
              </a:rPr>
              <a:t>Scientific Machine Learning (SciML) Group</a:t>
            </a:r>
          </a:p>
          <a:p>
            <a:r>
              <a:rPr lang="en-GB" dirty="0"/>
              <a:t>Rutherford Appleton Laboratory, STFC</a:t>
            </a:r>
          </a:p>
          <a:p>
            <a:r>
              <a:rPr lang="en-GB" dirty="0"/>
              <a:t>t.jeyan@stfc.ac.uk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0821" y="6488668"/>
            <a:ext cx="255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2E2D62"/>
                </a:solidFill>
              </a:rPr>
              <a:t>ILL,  13</a:t>
            </a:r>
            <a:r>
              <a:rPr lang="en-GB" i="1" baseline="30000" dirty="0">
                <a:solidFill>
                  <a:srgbClr val="2E2D62"/>
                </a:solidFill>
              </a:rPr>
              <a:t>th</a:t>
            </a:r>
            <a:r>
              <a:rPr lang="en-GB" i="1" dirty="0">
                <a:solidFill>
                  <a:srgbClr val="2E2D62"/>
                </a:solidFill>
              </a:rPr>
              <a:t> November,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DE0F4-B724-4516-B446-C0BDD3BCF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19" y="160422"/>
            <a:ext cx="2924465" cy="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82-F6DD-4C77-B30C-3E8B8BFD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ML Benchmarking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83D3-E3BE-437F-A8FE-43BCA39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To provide useful insight into evaluating ML ecosystems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Hardware architectures (GPU, CPU, TPU, embedded GPU)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Software frameworks (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Machine learning techniques (DNNs, SVM, Decision Trees,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 and storage components  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Evaluate based on multiple performance metrics: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Runtime, energy, learning and inferencing performance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Easy to use and extend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Just works without hefty installation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Easily extensible by end users / manufacturers</a:t>
            </a:r>
          </a:p>
          <a:p>
            <a:r>
              <a:rPr lang="en-US" sz="2900" dirty="0">
                <a:solidFill>
                  <a:srgbClr val="1E5DF8"/>
                </a:solidFill>
              </a:rPr>
              <a:t>Scoped for evaluating performance on multiple fronts: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Classification/regression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Supervised/unsupervised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data/big data,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constrained/unconstrained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Resilience against incorrect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Different data modalities image /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Minimum data (quality vs quantity)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DC902-45A7-4F88-91DE-61A3F11131FE}"/>
              </a:ext>
            </a:extLst>
          </p:cNvPr>
          <p:cNvSpPr txBox="1"/>
          <p:nvPr/>
        </p:nvSpPr>
        <p:spPr>
          <a:xfrm>
            <a:off x="5603651" y="4901841"/>
            <a:ext cx="543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b="1" i="1" dirty="0"/>
              <a:t>CNN, </a:t>
            </a:r>
            <a:r>
              <a:rPr lang="en-GB" b="1" i="1" dirty="0" err="1"/>
              <a:t>ResNet</a:t>
            </a:r>
            <a:r>
              <a:rPr lang="en-GB" b="1" i="1" dirty="0"/>
              <a:t>, </a:t>
            </a:r>
            <a:r>
              <a:rPr lang="en-GB" b="1" i="1" dirty="0" err="1"/>
              <a:t>mxNet</a:t>
            </a:r>
            <a:r>
              <a:rPr lang="en-GB" b="1" i="1" dirty="0"/>
              <a:t>, ESN, RNN, LSTM, FRCNN, </a:t>
            </a:r>
            <a:r>
              <a:rPr lang="en-GB" b="1" i="1" dirty="0" err="1"/>
              <a:t>etc</a:t>
            </a:r>
            <a:endParaRPr lang="en-GB" b="1" i="1" dirty="0"/>
          </a:p>
          <a:p>
            <a:pPr lvl="1"/>
            <a:r>
              <a:rPr lang="en-GB" b="1" i="1" dirty="0"/>
              <a:t>CNN+LSTM</a:t>
            </a:r>
          </a:p>
          <a:p>
            <a:pPr lvl="1"/>
            <a:r>
              <a:rPr lang="en-GB" b="1" i="1" dirty="0"/>
              <a:t>Ensemble methods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45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9BA9-EEB5-9B46-9B0B-E99433B4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for ML – Similar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92F27-7898-D14F-B173-4D41FBCBC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20" t="33140" r="40260" b="45722"/>
          <a:stretch/>
        </p:blipFill>
        <p:spPr>
          <a:xfrm>
            <a:off x="838200" y="1832792"/>
            <a:ext cx="2767914" cy="159620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0B87368-97C7-BF4A-96E0-5DF8A36F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94" y="2012777"/>
            <a:ext cx="3899215" cy="1243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0DB62-2893-7442-B6D6-99C2E46E4B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9464" b="110"/>
          <a:stretch/>
        </p:blipFill>
        <p:spPr>
          <a:xfrm>
            <a:off x="8335289" y="2008596"/>
            <a:ext cx="2464516" cy="124322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ADBA5F7-5391-8141-8742-F9482A8D0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14" y="4343571"/>
            <a:ext cx="4527600" cy="7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Astronomy datasets from SDSS, DES, LSST, SKA, …</a:t>
            </a:r>
          </a:p>
          <a:p>
            <a:r>
              <a:rPr lang="en-GB" dirty="0"/>
              <a:t>Particle Physics LHC datasets from ATLAS, CMS, DUNE, …</a:t>
            </a:r>
          </a:p>
          <a:p>
            <a:r>
              <a:rPr lang="en-GB" dirty="0"/>
              <a:t>Large Scale Facilities datasets – DLS, ISIS and CLF </a:t>
            </a:r>
          </a:p>
          <a:p>
            <a:r>
              <a:rPr lang="en-GB" dirty="0"/>
              <a:t>Environmental datasets from JASMIN</a:t>
            </a:r>
          </a:p>
          <a:p>
            <a:r>
              <a:rPr lang="en-GB" dirty="0"/>
              <a:t>Datasets from </a:t>
            </a:r>
            <a:r>
              <a:rPr lang="en-GB" dirty="0" err="1"/>
              <a:t>Culham</a:t>
            </a:r>
            <a:r>
              <a:rPr lang="en-GB" dirty="0"/>
              <a:t> Centre for Fusion Energy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0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D7A2-7E58-4948-8FEA-F3495EB7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DF1C-CB7C-4A4E-B5DD-A37236DE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Reports </a:t>
            </a:r>
            <a:r>
              <a:rPr lang="en-US" dirty="0" smtClean="0">
                <a:solidFill>
                  <a:srgbClr val="1E5DF8"/>
                </a:solidFill>
              </a:rPr>
              <a:t>a work </a:t>
            </a:r>
            <a:r>
              <a:rPr lang="en-US" dirty="0">
                <a:solidFill>
                  <a:srgbClr val="1E5DF8"/>
                </a:solidFill>
              </a:rPr>
              <a:t>in progress </a:t>
            </a:r>
          </a:p>
          <a:p>
            <a:pPr lvl="1"/>
            <a:r>
              <a:rPr lang="en-US" dirty="0"/>
              <a:t>The suite &amp; results are evolving </a:t>
            </a:r>
          </a:p>
          <a:p>
            <a:r>
              <a:rPr lang="en-US" dirty="0">
                <a:solidFill>
                  <a:srgbClr val="1E5DF8"/>
                </a:solidFill>
              </a:rPr>
              <a:t>Covers examples from: </a:t>
            </a:r>
          </a:p>
          <a:p>
            <a:pPr lvl="1"/>
            <a:r>
              <a:rPr lang="en-US" b="1" dirty="0"/>
              <a:t>Material Sciences: </a:t>
            </a:r>
            <a:r>
              <a:rPr lang="en-US" dirty="0"/>
              <a:t>Small Angle X-Ray Scattering- Particle shape identification and shape </a:t>
            </a:r>
            <a:r>
              <a:rPr lang="en-US" dirty="0" err="1"/>
              <a:t>characterisation</a:t>
            </a:r>
            <a:endParaRPr lang="en-US" dirty="0"/>
          </a:p>
          <a:p>
            <a:pPr lvl="1"/>
            <a:r>
              <a:rPr lang="en-US" b="1" dirty="0"/>
              <a:t>Life Sciences:</a:t>
            </a:r>
            <a:r>
              <a:rPr lang="en-US" dirty="0"/>
              <a:t> Cryo-Electron Microscopy- Motion correction and denoising</a:t>
            </a:r>
          </a:p>
          <a:p>
            <a:pPr lvl="1"/>
            <a:r>
              <a:rPr lang="en-US" b="1" dirty="0"/>
              <a:t>Environmental Sciences:</a:t>
            </a:r>
            <a:r>
              <a:rPr lang="en-US" dirty="0"/>
              <a:t> Remote Sensing- Cloud masking from satellite imagery (with some detailed results)</a:t>
            </a:r>
          </a:p>
          <a:p>
            <a:r>
              <a:rPr lang="en-US" dirty="0">
                <a:solidFill>
                  <a:srgbClr val="1E5DF8"/>
                </a:solidFill>
              </a:rPr>
              <a:t>We are expanding this to cover a number of problems from other domains</a:t>
            </a:r>
          </a:p>
          <a:p>
            <a:pPr lvl="1"/>
            <a:r>
              <a:rPr lang="en-US" b="1" dirty="0"/>
              <a:t>Astronomy:</a:t>
            </a:r>
            <a:r>
              <a:rPr lang="en-US" dirty="0"/>
              <a:t> Photo-Z- Photometric Red Shift Estimation</a:t>
            </a:r>
          </a:p>
          <a:p>
            <a:pPr lvl="1"/>
            <a:r>
              <a:rPr lang="en-US" b="1" dirty="0"/>
              <a:t>Materials:</a:t>
            </a:r>
            <a:r>
              <a:rPr lang="en-US" dirty="0"/>
              <a:t> EM-Denoise- Denoising EM images </a:t>
            </a:r>
          </a:p>
          <a:p>
            <a:pPr lvl="1"/>
            <a:r>
              <a:rPr lang="en-US" dirty="0"/>
              <a:t>And others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7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DF88-FEAE-4C80-BBE5-1FC0389A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895" y="2235200"/>
            <a:ext cx="101311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Example 1: Small Angle X-Ray Scattering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7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64C-9940-8143-9127-61B3DF34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Angle X-Ray Scattering (SAXS)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119624-ED27-734A-99F3-6E6DC4BB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75300" cy="21285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X-Ray beam is scattered through the sample</a:t>
            </a:r>
          </a:p>
          <a:p>
            <a:r>
              <a:rPr lang="en-US" dirty="0"/>
              <a:t>The beam is diffracted based on the atomic arrangement of the sample </a:t>
            </a:r>
          </a:p>
          <a:p>
            <a:endParaRPr lang="en-US" dirty="0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E744B3-CDA3-1D44-8653-6A4233CA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2" y="3680805"/>
            <a:ext cx="4924815" cy="2927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17FE5-8793-8341-A4FE-18738507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94" y="1583950"/>
            <a:ext cx="4230892" cy="2424313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A6DCE07-A81C-A247-9282-CB89E923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56" y="4264090"/>
            <a:ext cx="3844769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322F-AA0D-0946-BDD5-FF78DD5A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SAXS – Overall Scientific Challenge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26F98778-78F0-4D37-8F4D-23D9483D5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2" y="1690688"/>
            <a:ext cx="11130474" cy="4557712"/>
          </a:xfrm>
        </p:spPr>
      </p:pic>
    </p:spTree>
    <p:extLst>
      <p:ext uri="{BB962C8B-B14F-4D97-AF65-F5344CB8AC3E}">
        <p14:creationId xmlns:p14="http://schemas.microsoft.com/office/powerpoint/2010/main" val="349452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SAXS – Benchmark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680" indent="-350680">
              <a:buSzPct val="100000"/>
              <a:defRPr b="0"/>
            </a:pPr>
            <a:r>
              <a:rPr lang="en-GB" dirty="0"/>
              <a:t>Particle</a:t>
            </a:r>
            <a:r>
              <a:rPr lang="fr-FR" dirty="0"/>
              <a:t> </a:t>
            </a:r>
            <a:r>
              <a:rPr lang="en-GB" dirty="0"/>
              <a:t>shape</a:t>
            </a:r>
            <a:r>
              <a:rPr lang="fr-FR" dirty="0"/>
              <a:t> identification: </a:t>
            </a:r>
          </a:p>
          <a:p>
            <a:pPr marL="807880" lvl="1" indent="-350680">
              <a:buSzPct val="100000"/>
              <a:defRPr b="0"/>
            </a:pPr>
            <a:r>
              <a:rPr lang="fr-FR" dirty="0" err="1"/>
              <a:t>Given</a:t>
            </a:r>
            <a:r>
              <a:rPr lang="fr-FR" dirty="0"/>
              <a:t> an i/q values,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identify</a:t>
            </a:r>
            <a:r>
              <a:rPr lang="fr-FR" dirty="0"/>
              <a:t> the basis </a:t>
            </a:r>
            <a:r>
              <a:rPr lang="fr-FR" i="1" dirty="0" err="1"/>
              <a:t>shape</a:t>
            </a:r>
            <a:r>
              <a:rPr lang="fr-FR" dirty="0"/>
              <a:t>? </a:t>
            </a:r>
          </a:p>
          <a:p>
            <a:pPr marL="807880" lvl="1" indent="-350680">
              <a:buSzPct val="100000"/>
              <a:defRPr b="0"/>
            </a:pPr>
            <a:r>
              <a:rPr lang="en-GB" dirty="0"/>
              <a:t>Given an i/q values, can we identify the basis </a:t>
            </a:r>
            <a:r>
              <a:rPr lang="en-GB" i="1" dirty="0"/>
              <a:t>shapes?</a:t>
            </a:r>
          </a:p>
          <a:p>
            <a:pPr marL="350680" indent="-350680">
              <a:buSzPct val="100000"/>
              <a:defRPr b="0"/>
            </a:pPr>
            <a:r>
              <a:rPr lang="en-GB" dirty="0"/>
              <a:t>Particle</a:t>
            </a:r>
            <a:r>
              <a:rPr lang="fr-FR" dirty="0"/>
              <a:t> </a:t>
            </a:r>
            <a:r>
              <a:rPr lang="en-GB" dirty="0"/>
              <a:t>shape</a:t>
            </a:r>
            <a:r>
              <a:rPr lang="fr-FR" dirty="0"/>
              <a:t> </a:t>
            </a:r>
            <a:r>
              <a:rPr lang="en-GB" dirty="0"/>
              <a:t>parameterisation</a:t>
            </a:r>
            <a:endParaRPr lang="fr-FR" dirty="0"/>
          </a:p>
          <a:p>
            <a:pPr lvl="1"/>
            <a:r>
              <a:rPr lang="en-GB" dirty="0"/>
              <a:t>Given an i/q values, can we parameterise the basis shapes 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7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DF88-FEAE-4C80-BBE5-1FC0389A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895" y="1854200"/>
            <a:ext cx="101311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Example 2: Life Sciences </a:t>
            </a:r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4400" i="1" dirty="0">
                <a:solidFill>
                  <a:schemeClr val="bg1"/>
                </a:solidFill>
              </a:rPr>
              <a:t>Noise Filtering  &amp; Motion Correction on Cryo-EM Data 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Cryo</a:t>
            </a:r>
            <a:r>
              <a:rPr lang="en-GB" dirty="0"/>
              <a:t>-EM Motion Correction </a:t>
            </a:r>
          </a:p>
        </p:txBody>
      </p:sp>
      <p:grpSp>
        <p:nvGrpSpPr>
          <p:cNvPr id="8" name="Google Shape;213;p16"/>
          <p:cNvGrpSpPr/>
          <p:nvPr/>
        </p:nvGrpSpPr>
        <p:grpSpPr>
          <a:xfrm>
            <a:off x="3110627" y="3934181"/>
            <a:ext cx="6166724" cy="2568575"/>
            <a:chOff x="708724" y="2380113"/>
            <a:chExt cx="6233601" cy="2587605"/>
          </a:xfrm>
        </p:grpSpPr>
        <p:pic>
          <p:nvPicPr>
            <p:cNvPr id="9" name="Google Shape;214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724" y="3045474"/>
              <a:ext cx="995350" cy="934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oogle Shape;215;p16"/>
            <p:cNvGrpSpPr/>
            <p:nvPr/>
          </p:nvGrpSpPr>
          <p:grpSpPr>
            <a:xfrm>
              <a:off x="1726744" y="2380113"/>
              <a:ext cx="2652501" cy="2587605"/>
              <a:chOff x="1156582" y="2014677"/>
              <a:chExt cx="1486911" cy="1457970"/>
            </a:xfrm>
          </p:grpSpPr>
          <p:grpSp>
            <p:nvGrpSpPr>
              <p:cNvPr id="13" name="Google Shape;216;p16"/>
              <p:cNvGrpSpPr/>
              <p:nvPr/>
            </p:nvGrpSpPr>
            <p:grpSpPr>
              <a:xfrm>
                <a:off x="1156582" y="2014677"/>
                <a:ext cx="1486911" cy="1457970"/>
                <a:chOff x="472548" y="1175525"/>
                <a:chExt cx="1760700" cy="1707425"/>
              </a:xfrm>
            </p:grpSpPr>
            <p:pic>
              <p:nvPicPr>
                <p:cNvPr id="22" name="Google Shape;217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72548" y="1175525"/>
                  <a:ext cx="1280925" cy="128092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23" name="Google Shape;218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93423" y="1381175"/>
                  <a:ext cx="1280925" cy="128092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24" name="Google Shape;219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52323" y="1602025"/>
                  <a:ext cx="1280925" cy="128092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</p:grpSp>
          <p:sp>
            <p:nvSpPr>
              <p:cNvPr id="14" name="Google Shape;220;p16"/>
              <p:cNvSpPr/>
              <p:nvPr/>
            </p:nvSpPr>
            <p:spPr>
              <a:xfrm>
                <a:off x="1862808" y="2520247"/>
                <a:ext cx="21102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3306" extrusionOk="0">
                    <a:moveTo>
                      <a:pt x="0" y="3306"/>
                    </a:moveTo>
                    <a:cubicBezTo>
                      <a:pt x="844" y="2825"/>
                      <a:pt x="3657" y="973"/>
                      <a:pt x="5064" y="422"/>
                    </a:cubicBezTo>
                    <a:cubicBezTo>
                      <a:pt x="6471" y="-129"/>
                      <a:pt x="7878" y="70"/>
                      <a:pt x="8441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5" name="Google Shape;221;p16"/>
              <p:cNvSpPr/>
              <p:nvPr/>
            </p:nvSpPr>
            <p:spPr>
              <a:xfrm flipH="1">
                <a:off x="1706001" y="3171305"/>
                <a:ext cx="219192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3306" extrusionOk="0">
                    <a:moveTo>
                      <a:pt x="0" y="3306"/>
                    </a:moveTo>
                    <a:cubicBezTo>
                      <a:pt x="844" y="2825"/>
                      <a:pt x="3657" y="973"/>
                      <a:pt x="5064" y="422"/>
                    </a:cubicBezTo>
                    <a:cubicBezTo>
                      <a:pt x="6471" y="-129"/>
                      <a:pt x="7878" y="70"/>
                      <a:pt x="8441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6" name="Google Shape;222;p16"/>
              <p:cNvSpPr/>
              <p:nvPr/>
            </p:nvSpPr>
            <p:spPr>
              <a:xfrm flipH="1">
                <a:off x="2230630" y="3192684"/>
                <a:ext cx="24327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3306" extrusionOk="0">
                    <a:moveTo>
                      <a:pt x="0" y="3306"/>
                    </a:moveTo>
                    <a:cubicBezTo>
                      <a:pt x="844" y="2825"/>
                      <a:pt x="3657" y="973"/>
                      <a:pt x="5064" y="422"/>
                    </a:cubicBezTo>
                    <a:cubicBezTo>
                      <a:pt x="6471" y="-129"/>
                      <a:pt x="7878" y="70"/>
                      <a:pt x="8441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7" name="Google Shape;223;p16"/>
              <p:cNvSpPr/>
              <p:nvPr/>
            </p:nvSpPr>
            <p:spPr>
              <a:xfrm>
                <a:off x="1925190" y="2863710"/>
                <a:ext cx="69174" cy="19197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3306" extrusionOk="0">
                    <a:moveTo>
                      <a:pt x="0" y="3306"/>
                    </a:moveTo>
                    <a:cubicBezTo>
                      <a:pt x="844" y="2825"/>
                      <a:pt x="3657" y="973"/>
                      <a:pt x="5064" y="422"/>
                    </a:cubicBezTo>
                    <a:cubicBezTo>
                      <a:pt x="6471" y="-129"/>
                      <a:pt x="7878" y="70"/>
                      <a:pt x="8441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8" name="Google Shape;224;p16"/>
              <p:cNvSpPr/>
              <p:nvPr/>
            </p:nvSpPr>
            <p:spPr>
              <a:xfrm>
                <a:off x="2233534" y="2760557"/>
                <a:ext cx="86173" cy="233881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596" extrusionOk="0">
                    <a:moveTo>
                      <a:pt x="492" y="7596"/>
                    </a:moveTo>
                    <a:cubicBezTo>
                      <a:pt x="715" y="7080"/>
                      <a:pt x="1630" y="5380"/>
                      <a:pt x="1829" y="4501"/>
                    </a:cubicBezTo>
                    <a:cubicBezTo>
                      <a:pt x="2028" y="3622"/>
                      <a:pt x="1993" y="3071"/>
                      <a:pt x="1688" y="2321"/>
                    </a:cubicBezTo>
                    <a:cubicBezTo>
                      <a:pt x="1383" y="1571"/>
                      <a:pt x="281" y="38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9" name="Google Shape;225;p16"/>
              <p:cNvSpPr/>
              <p:nvPr/>
            </p:nvSpPr>
            <p:spPr>
              <a:xfrm flipH="1">
                <a:off x="2558873" y="2810450"/>
                <a:ext cx="37499" cy="219221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596" extrusionOk="0">
                    <a:moveTo>
                      <a:pt x="492" y="7596"/>
                    </a:moveTo>
                    <a:cubicBezTo>
                      <a:pt x="715" y="7080"/>
                      <a:pt x="1630" y="5380"/>
                      <a:pt x="1829" y="4501"/>
                    </a:cubicBezTo>
                    <a:cubicBezTo>
                      <a:pt x="2028" y="3622"/>
                      <a:pt x="1993" y="3071"/>
                      <a:pt x="1688" y="2321"/>
                    </a:cubicBezTo>
                    <a:cubicBezTo>
                      <a:pt x="1383" y="1571"/>
                      <a:pt x="281" y="38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20" name="Google Shape;226;p16"/>
              <p:cNvSpPr/>
              <p:nvPr/>
            </p:nvSpPr>
            <p:spPr>
              <a:xfrm flipH="1">
                <a:off x="1668498" y="2462138"/>
                <a:ext cx="37499" cy="219221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596" extrusionOk="0">
                    <a:moveTo>
                      <a:pt x="492" y="7596"/>
                    </a:moveTo>
                    <a:cubicBezTo>
                      <a:pt x="715" y="7080"/>
                      <a:pt x="1630" y="5380"/>
                      <a:pt x="1829" y="4501"/>
                    </a:cubicBezTo>
                    <a:cubicBezTo>
                      <a:pt x="2028" y="3622"/>
                      <a:pt x="1993" y="3071"/>
                      <a:pt x="1688" y="2321"/>
                    </a:cubicBezTo>
                    <a:cubicBezTo>
                      <a:pt x="1383" y="1571"/>
                      <a:pt x="281" y="38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21" name="Google Shape;227;p16"/>
              <p:cNvSpPr/>
              <p:nvPr/>
            </p:nvSpPr>
            <p:spPr>
              <a:xfrm flipH="1">
                <a:off x="2230629" y="2415425"/>
                <a:ext cx="123076" cy="219202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596" extrusionOk="0">
                    <a:moveTo>
                      <a:pt x="492" y="7596"/>
                    </a:moveTo>
                    <a:cubicBezTo>
                      <a:pt x="715" y="7080"/>
                      <a:pt x="1630" y="5380"/>
                      <a:pt x="1829" y="4501"/>
                    </a:cubicBezTo>
                    <a:cubicBezTo>
                      <a:pt x="2028" y="3622"/>
                      <a:pt x="1993" y="3071"/>
                      <a:pt x="1688" y="2321"/>
                    </a:cubicBezTo>
                    <a:cubicBezTo>
                      <a:pt x="1383" y="1571"/>
                      <a:pt x="281" y="38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</p:grpSp>
        <p:pic>
          <p:nvPicPr>
            <p:cNvPr id="11" name="Google Shape;228;p16"/>
            <p:cNvPicPr preferRelativeResize="0"/>
            <p:nvPr/>
          </p:nvPicPr>
          <p:blipFill rotWithShape="1">
            <a:blip r:embed="rId4">
              <a:alphaModFix/>
            </a:blip>
            <a:srcRect l="42597" r="-5"/>
            <a:stretch/>
          </p:blipFill>
          <p:spPr>
            <a:xfrm>
              <a:off x="4516173" y="3191788"/>
              <a:ext cx="518900" cy="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2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5075" y="2649212"/>
              <a:ext cx="1907250" cy="1973525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1FCC481-DC92-473D-84A9-F00CE52FEFF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Particles move under beam (Beam-induced motion)</a:t>
            </a:r>
          </a:p>
          <a:p>
            <a:r>
              <a:rPr lang="en-GB" dirty="0"/>
              <a:t>Perform motion correction to improve the SNR</a:t>
            </a:r>
          </a:p>
          <a:p>
            <a:r>
              <a:rPr lang="en-GB" dirty="0"/>
              <a:t>Mixed with ML-based deformable image registration and particle tracking (using Kalman filtering)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46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 for comparing or assessing or evaluating different products or solutions</a:t>
            </a:r>
          </a:p>
          <a:p>
            <a:r>
              <a:rPr lang="en-GB" dirty="0"/>
              <a:t>Has existed for a long time in the computing community (and other domains of sciences)</a:t>
            </a:r>
          </a:p>
          <a:p>
            <a:r>
              <a:rPr lang="en-GB" dirty="0"/>
              <a:t>Here, we are interested on benchmarking for machine learning focused on science</a:t>
            </a:r>
          </a:p>
        </p:txBody>
      </p:sp>
    </p:spTree>
    <p:extLst>
      <p:ext uri="{BB962C8B-B14F-4D97-AF65-F5344CB8AC3E}">
        <p14:creationId xmlns:p14="http://schemas.microsoft.com/office/powerpoint/2010/main" val="284090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Cryo</a:t>
            </a:r>
            <a:r>
              <a:rPr lang="en-GB" dirty="0"/>
              <a:t>-EM </a:t>
            </a:r>
            <a:r>
              <a:rPr lang="en-GB" dirty="0" err="1"/>
              <a:t>Denoising</a:t>
            </a:r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12082-7F9D-419B-B2C7-36BB485C1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problem is to remove noise from cryo-EM images so that: </a:t>
            </a:r>
          </a:p>
          <a:p>
            <a:pPr lvl="1"/>
            <a:r>
              <a:rPr lang="en-GB" dirty="0"/>
              <a:t>Overall SNR /particle picking performance is improved, and </a:t>
            </a:r>
          </a:p>
          <a:p>
            <a:pPr lvl="1"/>
            <a:r>
              <a:rPr lang="en-GB" dirty="0"/>
              <a:t>In the absence of any known ground truth</a:t>
            </a:r>
          </a:p>
          <a:p>
            <a:r>
              <a:rPr lang="en-GB" dirty="0"/>
              <a:t>Conventional notion of ‘training’ DNNs do not just work or at least </a:t>
            </a:r>
            <a:r>
              <a:rPr lang="en-GB" dirty="0" smtClean="0"/>
              <a:t>is not </a:t>
            </a:r>
            <a:r>
              <a:rPr lang="en-GB" dirty="0"/>
              <a:t>effective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46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Cryo</a:t>
            </a:r>
            <a:r>
              <a:rPr lang="en-GB" dirty="0"/>
              <a:t>-EM </a:t>
            </a:r>
            <a:r>
              <a:rPr lang="en-GB" dirty="0" err="1"/>
              <a:t>Denoising</a:t>
            </a:r>
            <a:r>
              <a:rPr lang="en-GB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4D9C27-4F68-415D-889F-BD43407D4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problem is to remove noise from cryo-EM images so that </a:t>
            </a:r>
          </a:p>
          <a:p>
            <a:pPr lvl="1"/>
            <a:r>
              <a:rPr lang="en-GB" dirty="0"/>
              <a:t>Overall SNR /particle picking performance is improved, and </a:t>
            </a:r>
          </a:p>
          <a:p>
            <a:pPr lvl="1"/>
            <a:r>
              <a:rPr lang="en-GB" dirty="0"/>
              <a:t>In the absence of any known ground truth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F6742D-B908-43B7-92D2-ABD85C29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55" y="3224075"/>
            <a:ext cx="7314966" cy="35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CryoEM</a:t>
            </a:r>
            <a:r>
              <a:rPr lang="en-GB" dirty="0"/>
              <a:t> Noise Filtering &amp; Motion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Performance basis</a:t>
            </a:r>
          </a:p>
          <a:p>
            <a:pPr lvl="1"/>
            <a:r>
              <a:rPr lang="en-GB" dirty="0" err="1"/>
              <a:t>Denoising</a:t>
            </a:r>
            <a:r>
              <a:rPr lang="en-GB" dirty="0"/>
              <a:t> per frame</a:t>
            </a:r>
          </a:p>
          <a:p>
            <a:pPr lvl="1"/>
            <a:r>
              <a:rPr lang="en-GB" dirty="0" err="1"/>
              <a:t>Denoising</a:t>
            </a:r>
            <a:r>
              <a:rPr lang="en-GB" dirty="0"/>
              <a:t> over a set of averaged frames</a:t>
            </a:r>
          </a:p>
          <a:p>
            <a:pPr lvl="1"/>
            <a:r>
              <a:rPr lang="en-GB" dirty="0" err="1"/>
              <a:t>Denoising</a:t>
            </a:r>
            <a:r>
              <a:rPr lang="en-GB" dirty="0"/>
              <a:t> over motion corrected frames (which requires priors)</a:t>
            </a:r>
          </a:p>
          <a:p>
            <a:r>
              <a:rPr lang="en-GB" dirty="0"/>
              <a:t>Evaluation in the absence of any ground truth is challenging 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2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DF88-FEAE-4C80-BBE5-1FC0389A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895" y="2225675"/>
            <a:ext cx="101311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Example 3: Sentinel Cloud (Detailed)</a:t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D9E6-A545-46EE-BFAD-DB3294CF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 Satellite Data: Cloud Masking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DC6C-FA0D-4B70-B10A-8514E783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5750" cy="4413250"/>
          </a:xfrm>
        </p:spPr>
        <p:txBody>
          <a:bodyPr>
            <a:normAutofit fontScale="92500" lnSpcReduction="20000"/>
          </a:bodyPr>
          <a:lstStyle/>
          <a:p>
            <a:pPr marL="350680" indent="-350680">
              <a:buSzPct val="100000"/>
              <a:defRPr b="0"/>
            </a:pPr>
            <a:r>
              <a:rPr lang="en-GB" dirty="0"/>
              <a:t>Identifying cloud from satellite imagery is a core activity in environmental sciences </a:t>
            </a:r>
          </a:p>
          <a:p>
            <a:pPr marL="350680" indent="-350680">
              <a:buSzPct val="100000"/>
              <a:defRPr b="0"/>
            </a:pPr>
            <a:endParaRPr lang="en-GB" dirty="0"/>
          </a:p>
          <a:p>
            <a:pPr marL="350680" indent="-350680">
              <a:buSzPct val="100000"/>
              <a:defRPr b="0"/>
            </a:pPr>
            <a:r>
              <a:rPr lang="en-GB" dirty="0"/>
              <a:t>Task 1: Each pixel (1200x1500x9) requires classification </a:t>
            </a:r>
          </a:p>
          <a:p>
            <a:pPr marL="350680" indent="-350680">
              <a:buSzPct val="100000"/>
              <a:defRPr b="0"/>
            </a:pPr>
            <a:endParaRPr lang="en-GB" dirty="0"/>
          </a:p>
          <a:p>
            <a:pPr marL="350680" indent="-350680">
              <a:buSzPct val="100000"/>
              <a:defRPr b="0"/>
            </a:pPr>
            <a:r>
              <a:rPr lang="en-GB" dirty="0"/>
              <a:t>Task 2: Take the overall results further  to estimate surface temperature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9561B-143E-4529-85CC-21F68D56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1825624"/>
            <a:ext cx="6372225" cy="41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2F77-510B-498C-A855-8F3CAFA6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Identification: Some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12C2-6513-489F-BC12-1CEB7720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Varying conditions throughout the year</a:t>
            </a:r>
          </a:p>
          <a:p>
            <a:r>
              <a:rPr lang="en-GB" dirty="0"/>
              <a:t>Lack of good, robust and efficient cloud masking algorithms</a:t>
            </a:r>
          </a:p>
          <a:p>
            <a:r>
              <a:rPr lang="en-GB" dirty="0"/>
              <a:t>There are no spatial or time-invariant algorithms</a:t>
            </a:r>
          </a:p>
          <a:p>
            <a:r>
              <a:rPr lang="en-GB" dirty="0"/>
              <a:t>Data from multiple sensors (SLSTR, OLCI, MODIS, AASTR …)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21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C734-6D6F-403A-B352-D99FCF72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Evaluation - Night</a:t>
            </a:r>
          </a:p>
        </p:txBody>
      </p:sp>
      <p:pic>
        <p:nvPicPr>
          <p:cNvPr id="4" name="Google Shape;489;p74">
            <a:extLst>
              <a:ext uri="{FF2B5EF4-FFF2-40B4-BE49-F238E27FC236}">
                <a16:creationId xmlns:a16="http://schemas.microsoft.com/office/drawing/2014/main" id="{A6F625C9-0572-4652-8F23-262AC29136D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149" y="1825625"/>
            <a:ext cx="1015170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07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BF84-0730-42AE-863E-D909460A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Evaluation - Day</a:t>
            </a:r>
          </a:p>
        </p:txBody>
      </p:sp>
      <p:pic>
        <p:nvPicPr>
          <p:cNvPr id="4" name="Google Shape;496;p75">
            <a:extLst>
              <a:ext uri="{FF2B5EF4-FFF2-40B4-BE49-F238E27FC236}">
                <a16:creationId xmlns:a16="http://schemas.microsoft.com/office/drawing/2014/main" id="{CE9FA6C4-E60F-4FB5-A9FA-CE383293BA3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40" y="1825625"/>
            <a:ext cx="1019431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2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06BE-E45F-4295-BA5C-69E08C88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vs Location (using </a:t>
            </a:r>
            <a:r>
              <a:rPr lang="en-GB" dirty="0" err="1"/>
              <a:t>UNet</a:t>
            </a:r>
            <a:r>
              <a:rPr lang="en-GB" dirty="0"/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FE3782-48AB-45FD-A761-780AAEA9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09" y="1825625"/>
            <a:ext cx="9143181" cy="4351338"/>
          </a:xfrm>
        </p:spPr>
      </p:pic>
    </p:spTree>
    <p:extLst>
      <p:ext uri="{BB962C8B-B14F-4D97-AF65-F5344CB8AC3E}">
        <p14:creationId xmlns:p14="http://schemas.microsoft.com/office/powerpoint/2010/main" val="263569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ED76-9F3B-4A3D-BAC7-957EB656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one of models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28C69E-BAE4-46EA-9432-2472DE47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03" y="1825625"/>
            <a:ext cx="9440594" cy="4351338"/>
          </a:xfrm>
        </p:spPr>
      </p:pic>
    </p:spTree>
    <p:extLst>
      <p:ext uri="{BB962C8B-B14F-4D97-AF65-F5344CB8AC3E}">
        <p14:creationId xmlns:p14="http://schemas.microsoft.com/office/powerpoint/2010/main" val="30367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Scientific Machine Learning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Motivated by </a:t>
            </a:r>
            <a:r>
              <a:rPr lang="en-GB" i="1" dirty="0">
                <a:solidFill>
                  <a:srgbClr val="FF0000"/>
                </a:solidFill>
              </a:rPr>
              <a:t>specific</a:t>
            </a:r>
            <a:r>
              <a:rPr lang="en-GB" i="1" dirty="0"/>
              <a:t> </a:t>
            </a:r>
            <a:r>
              <a:rPr lang="en-GB" dirty="0"/>
              <a:t>scientific challenges from different domains</a:t>
            </a:r>
          </a:p>
          <a:p>
            <a:pPr lvl="1"/>
            <a:r>
              <a:rPr lang="en-GB" dirty="0"/>
              <a:t>Particle physics – Particle classification </a:t>
            </a:r>
          </a:p>
          <a:p>
            <a:pPr lvl="1"/>
            <a:r>
              <a:rPr lang="en-GB" dirty="0"/>
              <a:t>Material sciences – Small X-Ray Scattering, </a:t>
            </a:r>
            <a:r>
              <a:rPr lang="en-GB" dirty="0" err="1"/>
              <a:t>denoising</a:t>
            </a:r>
            <a:r>
              <a:rPr lang="en-GB" dirty="0"/>
              <a:t> EM images </a:t>
            </a:r>
          </a:p>
          <a:p>
            <a:pPr lvl="1"/>
            <a:r>
              <a:rPr lang="en-GB" dirty="0"/>
              <a:t>Life sciences – Cell segmentation, </a:t>
            </a:r>
            <a:r>
              <a:rPr lang="en-GB" dirty="0" err="1"/>
              <a:t>CryoEM</a:t>
            </a:r>
            <a:r>
              <a:rPr lang="en-GB" dirty="0"/>
              <a:t> particle picking</a:t>
            </a:r>
          </a:p>
          <a:p>
            <a:pPr lvl="1"/>
            <a:r>
              <a:rPr lang="en-GB" dirty="0"/>
              <a:t>Environmental, earth and space sciences </a:t>
            </a:r>
          </a:p>
          <a:p>
            <a:pPr lvl="1"/>
            <a:r>
              <a:rPr lang="en-GB" dirty="0" err="1"/>
              <a:t>Etc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Anchored to the datasets generated by large-scale experimental facilities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Large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Contains one or more baselines, machine learning-based solution(s)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45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1F2A-8118-49F8-85E3-BCCF671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ML Configurations Compared</a:t>
            </a:r>
          </a:p>
        </p:txBody>
      </p:sp>
      <p:pic>
        <p:nvPicPr>
          <p:cNvPr id="4" name="Google Shape;108;p22">
            <a:extLst>
              <a:ext uri="{FF2B5EF4-FFF2-40B4-BE49-F238E27FC236}">
                <a16:creationId xmlns:a16="http://schemas.microsoft.com/office/drawing/2014/main" id="{04B067E4-5413-4EE5-AE63-12C69A00CD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103" r="8076"/>
          <a:stretch/>
        </p:blipFill>
        <p:spPr>
          <a:xfrm>
            <a:off x="560177" y="1598355"/>
            <a:ext cx="5283026" cy="2457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oogle Shape;142;p28">
            <a:extLst>
              <a:ext uri="{FF2B5EF4-FFF2-40B4-BE49-F238E27FC236}">
                <a16:creationId xmlns:a16="http://schemas.microsoft.com/office/drawing/2014/main" id="{75958843-462B-4D2A-998D-BB688F61C4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99" r="7932"/>
          <a:stretch/>
        </p:blipFill>
        <p:spPr>
          <a:xfrm>
            <a:off x="6394623" y="3706297"/>
            <a:ext cx="5283025" cy="2457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BBB0C-C643-47DF-B90F-EE12A60591E0}"/>
              </a:ext>
            </a:extLst>
          </p:cNvPr>
          <p:cNvSpPr txBox="1"/>
          <p:nvPr/>
        </p:nvSpPr>
        <p:spPr>
          <a:xfrm>
            <a:off x="5843203" y="1525072"/>
            <a:ext cx="148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UNet-128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5D741-55B2-4BAF-BB12-F04B74AE6D8A}"/>
              </a:ext>
            </a:extLst>
          </p:cNvPr>
          <p:cNvSpPr txBox="1"/>
          <p:nvPr/>
        </p:nvSpPr>
        <p:spPr>
          <a:xfrm>
            <a:off x="5253960" y="5794415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UNet-512</a:t>
            </a:r>
          </a:p>
        </p:txBody>
      </p:sp>
    </p:spTree>
    <p:extLst>
      <p:ext uri="{BB962C8B-B14F-4D97-AF65-F5344CB8AC3E}">
        <p14:creationId xmlns:p14="http://schemas.microsoft.com/office/powerpoint/2010/main" val="3837956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Results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/>
          <a:stretch/>
        </p:blipFill>
        <p:spPr>
          <a:xfrm>
            <a:off x="342900" y="1690688"/>
            <a:ext cx="11353800" cy="4251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73" y="6381422"/>
            <a:ext cx="386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7265E"/>
                </a:solidFill>
              </a:rPr>
              <a:t>Evaluated on DGX2 (V100, 1.5TB RAM)</a:t>
            </a:r>
          </a:p>
        </p:txBody>
      </p:sp>
    </p:spTree>
    <p:extLst>
      <p:ext uri="{BB962C8B-B14F-4D97-AF65-F5344CB8AC3E}">
        <p14:creationId xmlns:p14="http://schemas.microsoft.com/office/powerpoint/2010/main" val="919030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DF88-FEAE-4C80-BBE5-1FC0389A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720" y="2189162"/>
            <a:ext cx="10131105" cy="2041525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End-to-End Benchmarking</a:t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4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End-to-End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have not (so far) looked into the end-to-end aspects of benchmarking</a:t>
            </a:r>
          </a:p>
          <a:p>
            <a:r>
              <a:rPr lang="en-GB" dirty="0"/>
              <a:t>But our workloads have significant challenges at either end of the training and inferencing</a:t>
            </a:r>
          </a:p>
          <a:p>
            <a:r>
              <a:rPr lang="en-GB" dirty="0"/>
              <a:t>Very large datasets imply:</a:t>
            </a:r>
          </a:p>
          <a:p>
            <a:pPr lvl="1"/>
            <a:r>
              <a:rPr lang="en-GB" dirty="0"/>
              <a:t>In-memory and out-of-core data transformations</a:t>
            </a:r>
          </a:p>
          <a:p>
            <a:pPr lvl="1"/>
            <a:r>
              <a:rPr lang="en-GB" dirty="0"/>
              <a:t>Storage aspects</a:t>
            </a:r>
          </a:p>
          <a:p>
            <a:pPr lvl="1"/>
            <a:r>
              <a:rPr lang="en-GB" dirty="0"/>
              <a:t>Large amount of data transfers across nodes during learning / training</a:t>
            </a:r>
          </a:p>
          <a:p>
            <a:pPr lvl="1"/>
            <a:r>
              <a:rPr lang="en-GB" dirty="0"/>
              <a:t>Complex data wrangling and transformations</a:t>
            </a:r>
          </a:p>
          <a:p>
            <a:r>
              <a:rPr lang="en-GB" dirty="0"/>
              <a:t>These aspects need to be covered too</a:t>
            </a:r>
          </a:p>
        </p:txBody>
      </p:sp>
    </p:spTree>
    <p:extLst>
      <p:ext uri="{BB962C8B-B14F-4D97-AF65-F5344CB8AC3E}">
        <p14:creationId xmlns:p14="http://schemas.microsoft.com/office/powerpoint/2010/main" val="341401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12E5-8AA3-4FE9-BA66-9D339CA8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E76F8-3542-447E-BF52-6913A53F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Distribution of datasets ?</a:t>
            </a:r>
          </a:p>
          <a:p>
            <a:r>
              <a:rPr lang="en-GB" dirty="0"/>
              <a:t>Formulation of single, projected performance metric </a:t>
            </a:r>
          </a:p>
          <a:p>
            <a:pPr lvl="1"/>
            <a:r>
              <a:rPr lang="en-GB" dirty="0"/>
              <a:t>Instead of reporting 100 different (potentially) confusing metrics we prefer one single number</a:t>
            </a:r>
          </a:p>
          <a:p>
            <a:pPr lvl="1"/>
            <a:r>
              <a:rPr lang="en-GB" dirty="0"/>
              <a:t>Ideally, folded / projected / integrated over multiple dimensions </a:t>
            </a:r>
          </a:p>
          <a:p>
            <a:pPr lvl="1"/>
            <a:r>
              <a:rPr lang="en-GB" dirty="0"/>
              <a:t>Can be controversial  - the importance or significance varies – how do we capture all?</a:t>
            </a:r>
          </a:p>
          <a:p>
            <a:pPr lvl="2"/>
            <a:r>
              <a:rPr lang="en-GB" dirty="0"/>
              <a:t>F1 vs runtime or Accuracy vs runtime or Accuracy vs runtime vs average energy</a:t>
            </a:r>
          </a:p>
          <a:p>
            <a:r>
              <a:rPr lang="en-GB" dirty="0"/>
              <a:t>Difficulty in measuring </a:t>
            </a:r>
          </a:p>
          <a:p>
            <a:pPr lvl="1"/>
            <a:r>
              <a:rPr lang="en-GB" dirty="0"/>
              <a:t>Some of the metrics are difficult to measure: power or energy</a:t>
            </a:r>
          </a:p>
          <a:p>
            <a:pPr lvl="1"/>
            <a:r>
              <a:rPr lang="en-GB" dirty="0"/>
              <a:t>How we do stabilize the results over stochastic nature of the results? Will the community ever learn to love pdfs? </a:t>
            </a:r>
          </a:p>
          <a:p>
            <a:r>
              <a:rPr lang="en-GB" dirty="0"/>
              <a:t>And more…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898F8-2980-476F-869A-283EDB0F5143}"/>
              </a:ext>
            </a:extLst>
          </p:cNvPr>
          <p:cNvSpPr txBox="1"/>
          <p:nvPr/>
        </p:nvSpPr>
        <p:spPr>
          <a:xfrm>
            <a:off x="2494308" y="6176963"/>
            <a:ext cx="696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7030A0"/>
                </a:solidFill>
              </a:rPr>
              <a:t>If you would like to contribute to the benchmark suite, please contact us</a:t>
            </a:r>
          </a:p>
        </p:txBody>
      </p:sp>
    </p:spTree>
    <p:extLst>
      <p:ext uri="{BB962C8B-B14F-4D97-AF65-F5344CB8AC3E}">
        <p14:creationId xmlns:p14="http://schemas.microsoft.com/office/powerpoint/2010/main" val="3646865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4381-BB89-4DA8-AED3-91CF95D4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6A1F0-8FA2-4EFE-BB73-68C48D1E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1E5DF8"/>
                </a:solidFill>
              </a:rPr>
              <a:t>SAXS</a:t>
            </a:r>
            <a:r>
              <a:rPr lang="en-GB" dirty="0"/>
              <a:t>: Tim Snow (Diamond)</a:t>
            </a:r>
          </a:p>
          <a:p>
            <a:r>
              <a:rPr lang="en-GB" dirty="0">
                <a:solidFill>
                  <a:srgbClr val="1E5DF8"/>
                </a:solidFill>
              </a:rPr>
              <a:t>Sentinel Cloud</a:t>
            </a:r>
            <a:r>
              <a:rPr lang="en-GB" dirty="0"/>
              <a:t>: Samuel </a:t>
            </a:r>
            <a:r>
              <a:rPr lang="en-GB" dirty="0" smtClean="0"/>
              <a:t>Jackson</a:t>
            </a:r>
            <a:r>
              <a:rPr lang="en-GB" dirty="0"/>
              <a:t> </a:t>
            </a:r>
            <a:r>
              <a:rPr lang="en-GB" dirty="0" smtClean="0"/>
              <a:t>&amp; </a:t>
            </a:r>
            <a:r>
              <a:rPr lang="en-GB" dirty="0"/>
              <a:t>Caroline Cox (</a:t>
            </a:r>
            <a:r>
              <a:rPr lang="en-GB" dirty="0" err="1"/>
              <a:t>RALSpace</a:t>
            </a:r>
            <a:r>
              <a:rPr lang="en-GB" dirty="0"/>
              <a:t>)</a:t>
            </a:r>
          </a:p>
          <a:p>
            <a:r>
              <a:rPr lang="en-GB" dirty="0" err="1">
                <a:solidFill>
                  <a:srgbClr val="1E5DF8"/>
                </a:solidFill>
              </a:rPr>
              <a:t>CryoEM</a:t>
            </a:r>
            <a:r>
              <a:rPr lang="en-GB" dirty="0">
                <a:solidFill>
                  <a:srgbClr val="1E5DF8"/>
                </a:solidFill>
              </a:rPr>
              <a:t>-Correct &amp; </a:t>
            </a:r>
            <a:r>
              <a:rPr lang="en-GB" dirty="0" err="1">
                <a:solidFill>
                  <a:srgbClr val="1E5DF8"/>
                </a:solidFill>
              </a:rPr>
              <a:t>CryoEM-DeNoise</a:t>
            </a:r>
            <a:r>
              <a:rPr lang="en-GB" dirty="0"/>
              <a:t>:  Jason Yeung, Jaehoon Cha, Daiyun </a:t>
            </a:r>
            <a:r>
              <a:rPr lang="en-GB" dirty="0" smtClean="0"/>
              <a:t>Huang, </a:t>
            </a:r>
            <a:r>
              <a:rPr lang="en-GB" dirty="0"/>
              <a:t>Jola Mirecka, Tom Burnley, Yuriy Chaban (Diamond)</a:t>
            </a:r>
          </a:p>
          <a:p>
            <a:r>
              <a:rPr lang="en-GB" dirty="0">
                <a:solidFill>
                  <a:srgbClr val="1E5DF8"/>
                </a:solidFill>
              </a:rPr>
              <a:t>Photo-Z</a:t>
            </a:r>
            <a:r>
              <a:rPr lang="en-GB" dirty="0"/>
              <a:t>: Connor Pettitt, Ben </a:t>
            </a:r>
            <a:r>
              <a:rPr lang="en-GB" dirty="0" err="1"/>
              <a:t>Henges</a:t>
            </a:r>
            <a:r>
              <a:rPr lang="en-GB" dirty="0"/>
              <a:t> (UCL), </a:t>
            </a:r>
            <a:r>
              <a:rPr lang="en-GB" dirty="0" err="1"/>
              <a:t>Ofer</a:t>
            </a:r>
            <a:r>
              <a:rPr lang="en-GB" dirty="0"/>
              <a:t> Lahav (UCL)</a:t>
            </a:r>
          </a:p>
          <a:p>
            <a:r>
              <a:rPr lang="en-GB" dirty="0">
                <a:solidFill>
                  <a:srgbClr val="1E5DF8"/>
                </a:solidFill>
              </a:rPr>
              <a:t>EM-Denoise</a:t>
            </a:r>
            <a:r>
              <a:rPr lang="en-GB" dirty="0"/>
              <a:t>: Patrick Austin &amp; Keith Butler</a:t>
            </a:r>
          </a:p>
          <a:p>
            <a:endParaRPr lang="en-GB" dirty="0"/>
          </a:p>
          <a:p>
            <a:r>
              <a:rPr lang="en-GB" dirty="0">
                <a:solidFill>
                  <a:srgbClr val="1E5DF8"/>
                </a:solidFill>
              </a:rPr>
              <a:t>Tony Hey</a:t>
            </a:r>
          </a:p>
          <a:p>
            <a:pPr marL="0" indent="0" algn="ctr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80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Scientific Machine Learning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Motivated by </a:t>
            </a:r>
            <a:r>
              <a:rPr lang="en-GB" i="1" dirty="0">
                <a:solidFill>
                  <a:srgbClr val="FF0000"/>
                </a:solidFill>
              </a:rPr>
              <a:t>specific</a:t>
            </a:r>
            <a:r>
              <a:rPr lang="en-GB" i="1" dirty="0"/>
              <a:t> </a:t>
            </a:r>
            <a:r>
              <a:rPr lang="en-GB" dirty="0"/>
              <a:t>scientific challenges from different domains</a:t>
            </a:r>
          </a:p>
          <a:p>
            <a:pPr lvl="1"/>
            <a:r>
              <a:rPr lang="en-GB" dirty="0"/>
              <a:t>Particle physics – Particle classification </a:t>
            </a:r>
          </a:p>
          <a:p>
            <a:pPr lvl="1"/>
            <a:r>
              <a:rPr lang="en-GB" dirty="0"/>
              <a:t>Material sciences – Small X-Ray Scattering, </a:t>
            </a:r>
            <a:r>
              <a:rPr lang="en-GB" dirty="0" err="1"/>
              <a:t>denoising</a:t>
            </a:r>
            <a:r>
              <a:rPr lang="en-GB" dirty="0"/>
              <a:t> EM images </a:t>
            </a:r>
          </a:p>
          <a:p>
            <a:pPr lvl="1"/>
            <a:r>
              <a:rPr lang="en-GB" dirty="0"/>
              <a:t>Life sciences – Cell segmentation, </a:t>
            </a:r>
            <a:r>
              <a:rPr lang="en-GB" dirty="0" err="1"/>
              <a:t>CryoEM</a:t>
            </a:r>
            <a:r>
              <a:rPr lang="en-GB" dirty="0"/>
              <a:t> particle picking</a:t>
            </a:r>
          </a:p>
          <a:p>
            <a:pPr lvl="1"/>
            <a:r>
              <a:rPr lang="en-GB" dirty="0"/>
              <a:t>Environmental, earth and space sciences </a:t>
            </a:r>
          </a:p>
          <a:p>
            <a:pPr lvl="1"/>
            <a:r>
              <a:rPr lang="en-GB" dirty="0" err="1"/>
              <a:t>Etc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Anchored to the datasets generated by large-scale experimental facilities</a:t>
            </a:r>
          </a:p>
          <a:p>
            <a:pPr lvl="1"/>
            <a:r>
              <a:rPr lang="en-GB" dirty="0"/>
              <a:t>Large</a:t>
            </a:r>
          </a:p>
          <a:p>
            <a:pPr lvl="1"/>
            <a:r>
              <a:rPr lang="en-GB" dirty="0"/>
              <a:t>Real</a:t>
            </a:r>
          </a:p>
          <a:p>
            <a:pPr lvl="1"/>
            <a:r>
              <a:rPr lang="en-US" dirty="0"/>
              <a:t>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Contains one or more baselines, machine learning-based solution(s)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52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Scientific Machine Learning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Motivated by </a:t>
            </a:r>
            <a:r>
              <a:rPr lang="en-GB" i="1" dirty="0">
                <a:solidFill>
                  <a:srgbClr val="FF0000"/>
                </a:solidFill>
              </a:rPr>
              <a:t>specific</a:t>
            </a:r>
            <a:r>
              <a:rPr lang="en-GB" i="1" dirty="0"/>
              <a:t> </a:t>
            </a:r>
            <a:r>
              <a:rPr lang="en-GB" dirty="0"/>
              <a:t>scientific challenges from different domains</a:t>
            </a:r>
          </a:p>
          <a:p>
            <a:pPr lvl="1"/>
            <a:r>
              <a:rPr lang="en-GB" dirty="0"/>
              <a:t>Particle physics – Particle classification </a:t>
            </a:r>
          </a:p>
          <a:p>
            <a:pPr lvl="1"/>
            <a:r>
              <a:rPr lang="en-GB" dirty="0"/>
              <a:t>Material sciences – Small X-Ray Scattering, </a:t>
            </a:r>
            <a:r>
              <a:rPr lang="en-GB" dirty="0" err="1"/>
              <a:t>denoising</a:t>
            </a:r>
            <a:r>
              <a:rPr lang="en-GB" dirty="0"/>
              <a:t> EM images </a:t>
            </a:r>
          </a:p>
          <a:p>
            <a:pPr lvl="1"/>
            <a:r>
              <a:rPr lang="en-GB" dirty="0"/>
              <a:t>Life sciences – Cell segmentation, </a:t>
            </a:r>
            <a:r>
              <a:rPr lang="en-GB" dirty="0" err="1"/>
              <a:t>CryoEM</a:t>
            </a:r>
            <a:r>
              <a:rPr lang="en-GB" dirty="0"/>
              <a:t> particle picking</a:t>
            </a:r>
          </a:p>
          <a:p>
            <a:pPr lvl="1"/>
            <a:r>
              <a:rPr lang="en-GB" dirty="0"/>
              <a:t>Environmental, earth and space sciences </a:t>
            </a:r>
          </a:p>
          <a:p>
            <a:pPr lvl="1"/>
            <a:r>
              <a:rPr lang="en-GB" dirty="0" err="1"/>
              <a:t>Etc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Anchored to the datasets generated by large-scale experimental facilities</a:t>
            </a:r>
          </a:p>
          <a:p>
            <a:pPr lvl="1"/>
            <a:r>
              <a:rPr lang="en-GB" dirty="0"/>
              <a:t>Large</a:t>
            </a:r>
          </a:p>
          <a:p>
            <a:pPr lvl="1"/>
            <a:r>
              <a:rPr lang="en-GB" dirty="0"/>
              <a:t>Real</a:t>
            </a:r>
          </a:p>
          <a:p>
            <a:pPr lvl="1"/>
            <a:r>
              <a:rPr lang="en-US" dirty="0"/>
              <a:t>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Contains one or more baselines, machine learning-based solution(s)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82-F6DD-4C77-B30C-3E8B8BFD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ML Benchmarking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83D3-E3BE-437F-A8FE-43BCA39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To provide useful insight into evaluating ML ecosystems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Hardware architectures (GPU, CPU, TPU, embedded GPU)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Software frameworks (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Machine learning techniques (DNNs, SVM, Decision Trees,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 and storage components  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Evaluate based on multiple performance metrics: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Runtime, energy, learning and inferencing performance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Easy to use and extend: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Just works without hefty installation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Easily extensible by end users / manufacturers</a:t>
            </a:r>
          </a:p>
          <a:p>
            <a:r>
              <a:rPr lang="en-US" sz="2900" dirty="0">
                <a:solidFill>
                  <a:srgbClr val="1E5DF8"/>
                </a:solidFill>
              </a:rPr>
              <a:t>Scoped for evaluating performance on multiple fronts: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Classification/regression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Supervised/unsupervised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data/big data,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constrained/unconstrained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Resilience against incorrect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Different data modalities image /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Minimum data (quality vs quantity)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6776D-6A8A-4625-BDF4-BBF5E39ADA13}"/>
              </a:ext>
            </a:extLst>
          </p:cNvPr>
          <p:cNvSpPr/>
          <p:nvPr/>
        </p:nvSpPr>
        <p:spPr>
          <a:xfrm>
            <a:off x="763398" y="3016251"/>
            <a:ext cx="6845417" cy="360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8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82-F6DD-4C77-B30C-3E8B8BFD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ML Benchmarking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83D3-E3BE-437F-A8FE-43BCA39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To provide useful insight into evaluating ML ecosystems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Hardware architectures (GPU, CPU, TPU, embedded GPU)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Software frameworks (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Machine learning techniques (DNNs, SVM, Decision Trees,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 and storage components  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Evaluate based on multiple performance metrics: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Runtime, energy, learning and inferencing performance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Easy to use and extend: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Just works without hefty installation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Easily extensible by end users / manufacturers</a:t>
            </a:r>
          </a:p>
          <a:p>
            <a:r>
              <a:rPr lang="en-US" sz="2900" dirty="0">
                <a:solidFill>
                  <a:srgbClr val="1E5DF8"/>
                </a:solidFill>
              </a:rPr>
              <a:t>Scoped for evaluating performance on multiple fronts: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Classification/regression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Supervised/unsupervised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data/big data,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constrained/unconstrained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Resilience against incorrect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Different data modalities image /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Minimum data (quality vs quantity)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25122-A650-49D7-9820-5B62BD00E5AB}"/>
              </a:ext>
            </a:extLst>
          </p:cNvPr>
          <p:cNvSpPr/>
          <p:nvPr/>
        </p:nvSpPr>
        <p:spPr>
          <a:xfrm>
            <a:off x="763398" y="3565321"/>
            <a:ext cx="6845417" cy="305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82-F6DD-4C77-B30C-3E8B8BFD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ML Benchmarking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83D3-E3BE-437F-A8FE-43BCA39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To provide useful insight into evaluating ML ecosystems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Hardware architectures (GPU, CPU, TPU, embedded GPU)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Software frameworks (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Machine learning techniques (DNNs, SVM, Decision Trees,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 and storage components  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Evaluate based on multiple performance metrics: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Runtime, energy, learning and inferencing performance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Easy to use and extend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Just works without hefty installation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Easily extensible by end users / manufacturers</a:t>
            </a:r>
          </a:p>
          <a:p>
            <a:r>
              <a:rPr lang="en-US" sz="2900" dirty="0">
                <a:solidFill>
                  <a:srgbClr val="1E5DF8"/>
                </a:solidFill>
              </a:rPr>
              <a:t>Scoped for evaluating performance on multiple fronts: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Classification/regression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Supervised/unsupervised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data/big data,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constrained/unconstrained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Resilience against incorrect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Different data modalities image /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Minimum data (quality vs quantity)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16A0D-F933-4461-949B-0F252D0B5661}"/>
              </a:ext>
            </a:extLst>
          </p:cNvPr>
          <p:cNvSpPr/>
          <p:nvPr/>
        </p:nvSpPr>
        <p:spPr>
          <a:xfrm>
            <a:off x="763398" y="4446165"/>
            <a:ext cx="6845417" cy="217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2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CA82-F6DD-4C77-B30C-3E8B8BFD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ML Benchmarking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83D3-E3BE-437F-A8FE-43BCA39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7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E5DF8"/>
                </a:solidFill>
              </a:rPr>
              <a:t>To provide useful insight into evaluating ML ecosystems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Hardware architectures (GPU, CPU, TPU, embedded GPU)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Software frameworks (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Machine learning techniques (DNNs, SVM, Decision Trees,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 and storage components  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Evaluate based on multiple performance metrics: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Runtime, energy, learning and inferencing performance</a:t>
            </a:r>
          </a:p>
          <a:p>
            <a:r>
              <a:rPr lang="en-US" sz="2900" dirty="0">
                <a:solidFill>
                  <a:srgbClr val="1E5DF8"/>
                </a:solidFill>
              </a:rPr>
              <a:t>Easy to use and extend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Just works without hefty installation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Easily extensible by end users / manufacturers</a:t>
            </a:r>
          </a:p>
          <a:p>
            <a:r>
              <a:rPr lang="en-US" sz="2900" dirty="0">
                <a:solidFill>
                  <a:srgbClr val="1E5DF8"/>
                </a:solidFill>
              </a:rPr>
              <a:t>Scoped for evaluating performance on multiple fronts: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Classification/regression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Supervised/unsupervised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data/big data,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constrained/unconstrained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Resilience against incorrect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Different data modalities image /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Minimum data (quality vs quantity)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822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1630</Words>
  <Application>Microsoft Office PowerPoint</Application>
  <PresentationFormat>Widescreen</PresentationFormat>
  <Paragraphs>250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1_Office Theme</vt:lpstr>
      <vt:lpstr>Scientific Machine Learning Benchmarks </vt:lpstr>
      <vt:lpstr>Benchmarking</vt:lpstr>
      <vt:lpstr>Scientific Machine Learning Benchmarks</vt:lpstr>
      <vt:lpstr>Scientific Machine Learning Benchmarks</vt:lpstr>
      <vt:lpstr>Scientific Machine Learning Benchmarks</vt:lpstr>
      <vt:lpstr>Objectives of the ML Benchmarking Process</vt:lpstr>
      <vt:lpstr>Objectives of the ML Benchmarking Process</vt:lpstr>
      <vt:lpstr>Objectives of the ML Benchmarking Process</vt:lpstr>
      <vt:lpstr>Objectives of the ML Benchmarking Process</vt:lpstr>
      <vt:lpstr>Objectives of the ML Benchmarking Process</vt:lpstr>
      <vt:lpstr>Benchmarking for ML – Similar Efforts</vt:lpstr>
      <vt:lpstr>Example Datasets </vt:lpstr>
      <vt:lpstr>This talk …</vt:lpstr>
      <vt:lpstr>Example 1: Small Angle X-Ray Scattering </vt:lpstr>
      <vt:lpstr>Small Angle X-Ray Scattering (SAXS)</vt:lpstr>
      <vt:lpstr>SAXS – Overall Scientific Challenge</vt:lpstr>
      <vt:lpstr>SAXS – Benchmark Challenges</vt:lpstr>
      <vt:lpstr>  Example 2: Life Sciences  Noise Filtering  &amp; Motion Correction on Cryo-EM Data </vt:lpstr>
      <vt:lpstr>Cryo-EM Motion Correction </vt:lpstr>
      <vt:lpstr>Cryo-EM Denoising </vt:lpstr>
      <vt:lpstr>Cryo-EM Denoising </vt:lpstr>
      <vt:lpstr>CryoEM Noise Filtering &amp; Motion Correction</vt:lpstr>
      <vt:lpstr>  Example 3: Sentinel Cloud (Detailed) </vt:lpstr>
      <vt:lpstr>Sentinel Satellite Data: Cloud Masking</vt:lpstr>
      <vt:lpstr>Cloud Identification: Some Challenges</vt:lpstr>
      <vt:lpstr>Manual Evaluation - Night</vt:lpstr>
      <vt:lpstr>Manual Evaluation - Day</vt:lpstr>
      <vt:lpstr>Accuracy vs Location (using UNet)</vt:lpstr>
      <vt:lpstr>Performance of one of models </vt:lpstr>
      <vt:lpstr>Different ML Configurations Compared</vt:lpstr>
      <vt:lpstr>Performance Results </vt:lpstr>
      <vt:lpstr>End-to-End Benchmarking </vt:lpstr>
      <vt:lpstr>Focus on End-to-End Benchmarking</vt:lpstr>
      <vt:lpstr>Challenges</vt:lpstr>
      <vt:lpstr>Acknowledgements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SciML Benchmarks</dc:title>
  <dc:creator>Thiyagalingam, Jeyan (STFC,RAL,SC)</dc:creator>
  <cp:lastModifiedBy>Thiyagalingam, Jeyan (STFC,RAL,SC)</cp:lastModifiedBy>
  <cp:revision>147</cp:revision>
  <dcterms:created xsi:type="dcterms:W3CDTF">2019-06-21T14:16:44Z</dcterms:created>
  <dcterms:modified xsi:type="dcterms:W3CDTF">2019-11-13T10:23:53Z</dcterms:modified>
</cp:coreProperties>
</file>