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585" r:id="rId3"/>
    <p:sldId id="587" r:id="rId4"/>
    <p:sldId id="509" r:id="rId5"/>
    <p:sldId id="538" r:id="rId6"/>
    <p:sldId id="588" r:id="rId7"/>
    <p:sldId id="530" r:id="rId8"/>
    <p:sldId id="531" r:id="rId9"/>
    <p:sldId id="534" r:id="rId10"/>
    <p:sldId id="537" r:id="rId11"/>
    <p:sldId id="512" r:id="rId12"/>
    <p:sldId id="580" r:id="rId13"/>
    <p:sldId id="566" r:id="rId14"/>
    <p:sldId id="567" r:id="rId15"/>
    <p:sldId id="568" r:id="rId16"/>
    <p:sldId id="569" r:id="rId17"/>
    <p:sldId id="570" r:id="rId18"/>
    <p:sldId id="571" r:id="rId19"/>
    <p:sldId id="572" r:id="rId20"/>
    <p:sldId id="573" r:id="rId21"/>
    <p:sldId id="574" r:id="rId22"/>
    <p:sldId id="584" r:id="rId23"/>
    <p:sldId id="586" r:id="rId24"/>
    <p:sldId id="521" r:id="rId25"/>
    <p:sldId id="525" r:id="rId26"/>
    <p:sldId id="526" r:id="rId27"/>
    <p:sldId id="527" r:id="rId28"/>
    <p:sldId id="583" r:id="rId29"/>
    <p:sldId id="582" r:id="rId30"/>
    <p:sldId id="515" r:id="rId31"/>
    <p:sldId id="589" r:id="rId32"/>
    <p:sldId id="541" r:id="rId33"/>
    <p:sldId id="594" r:id="rId34"/>
    <p:sldId id="517" r:id="rId35"/>
    <p:sldId id="518" r:id="rId36"/>
    <p:sldId id="520" r:id="rId37"/>
    <p:sldId id="581" r:id="rId38"/>
    <p:sldId id="550" r:id="rId39"/>
    <p:sldId id="595" r:id="rId40"/>
    <p:sldId id="590" r:id="rId41"/>
    <p:sldId id="591" r:id="rId42"/>
    <p:sldId id="592" r:id="rId43"/>
    <p:sldId id="558" r:id="rId44"/>
    <p:sldId id="559" r:id="rId45"/>
    <p:sldId id="593" r:id="rId46"/>
    <p:sldId id="596" r:id="rId47"/>
    <p:sldId id="507"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6BA"/>
    <a:srgbClr val="FF9933"/>
    <a:srgbClr val="3333FF"/>
    <a:srgbClr val="CCCC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5962" autoAdjust="0"/>
  </p:normalViewPr>
  <p:slideViewPr>
    <p:cSldViewPr>
      <p:cViewPr varScale="1">
        <p:scale>
          <a:sx n="98" d="100"/>
          <a:sy n="98" d="100"/>
        </p:scale>
        <p:origin x="1914" y="36"/>
      </p:cViewPr>
      <p:guideLst>
        <p:guide orient="horz" pos="2160"/>
        <p:guide pos="2880"/>
      </p:guideLst>
    </p:cSldViewPr>
  </p:slideViewPr>
  <p:outlineViewPr>
    <p:cViewPr>
      <p:scale>
        <a:sx n="33" d="100"/>
        <a:sy n="33" d="100"/>
      </p:scale>
      <p:origin x="0" y="1061"/>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46E511A6-F514-4D41-80D6-23F4E4589F42}" type="datetimeFigureOut">
              <a:rPr lang="en-GB"/>
              <a:pPr>
                <a:defRPr/>
              </a:pPr>
              <a:t>13/11/2019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1608F10-242E-4CD7-8BDD-30A0E3D7B607}" type="slidenum">
              <a:rPr lang="en-GB"/>
              <a:pPr>
                <a:defRPr/>
              </a:pPr>
              <a:t>‹#›</a:t>
            </a:fld>
            <a:endParaRPr lang="en-GB" dirty="0"/>
          </a:p>
        </p:txBody>
      </p:sp>
    </p:spTree>
    <p:extLst>
      <p:ext uri="{BB962C8B-B14F-4D97-AF65-F5344CB8AC3E}">
        <p14:creationId xmlns:p14="http://schemas.microsoft.com/office/powerpoint/2010/main" val="3750778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605D768-3015-46B8-AC78-390058B3AE73}" type="slidenum">
              <a:rPr lang="en-GB" smtClean="0"/>
              <a:pPr>
                <a:defRPr/>
              </a:pPr>
              <a:t>5</a:t>
            </a:fld>
            <a:endParaRPr lang="en-GB"/>
          </a:p>
        </p:txBody>
      </p:sp>
    </p:spTree>
    <p:extLst>
      <p:ext uri="{BB962C8B-B14F-4D97-AF65-F5344CB8AC3E}">
        <p14:creationId xmlns:p14="http://schemas.microsoft.com/office/powerpoint/2010/main" val="4219798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Predictions</a:t>
            </a:r>
            <a:r>
              <a:rPr lang="en-GB" baseline="0" dirty="0" smtClean="0"/>
              <a:t> are refined with context of where they are. For example, the red </a:t>
            </a:r>
            <a:r>
              <a:rPr lang="en-GB" baseline="0" dirty="0" err="1" smtClean="0"/>
              <a:t>supervoxel</a:t>
            </a:r>
            <a:r>
              <a:rPr lang="en-GB" baseline="0" dirty="0" smtClean="0"/>
              <a:t> in the schematic should probably be blue</a:t>
            </a:r>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21</a:t>
            </a:fld>
            <a:endParaRPr lang="en-GB"/>
          </a:p>
        </p:txBody>
      </p:sp>
    </p:spTree>
    <p:extLst>
      <p:ext uri="{BB962C8B-B14F-4D97-AF65-F5344CB8AC3E}">
        <p14:creationId xmlns:p14="http://schemas.microsoft.com/office/powerpoint/2010/main" val="402397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p:cNvSpPr txBox="1">
            <a:spLocks noGrp="1"/>
          </p:cNvSpPr>
          <p:nvPr>
            <p:ph type="sldNum" sz="quarter" idx="5"/>
          </p:nvPr>
        </p:nvSpPr>
        <p:spPr>
          <a:ln/>
        </p:spPr>
        <p:txBody>
          <a:bodyPr vert="horz" lIns="0" tIns="0" rIns="0" bIns="0" anchor="b" anchorCtr="0">
            <a:noAutofit/>
          </a:bodyPr>
          <a:lstStyle/>
          <a:p>
            <a:pPr lvl="0"/>
            <a:fld id="{B3335A43-1189-49F0-8F43-ADE3C77771B4}" type="slidenum">
              <a:t>24</a:t>
            </a:fld>
            <a:endParaRPr lang="en-GB"/>
          </a:p>
        </p:txBody>
      </p:sp>
      <p:sp>
        <p:nvSpPr>
          <p:cNvPr id="2" name="Slide Image Placeholder 1"/>
          <p:cNvSpPr>
            <a:spLocks noGrp="1" noRot="1" noChangeAspect="1" noResize="1"/>
          </p:cNvSpPr>
          <p:nvPr>
            <p:ph type="sldImg"/>
          </p:nvPr>
        </p:nvSpPr>
        <p:spPr>
          <a:xfrm>
            <a:off x="1106488" y="812800"/>
            <a:ext cx="5345112" cy="4008438"/>
          </a:xfrm>
          <a:solidFill>
            <a:srgbClr val="729FCF"/>
          </a:solidFill>
          <a:ln w="25400">
            <a:solidFill>
              <a:srgbClr val="3465AF"/>
            </a:solidFill>
            <a:prstDash val="solid"/>
          </a:ln>
        </p:spPr>
      </p:sp>
      <p:sp>
        <p:nvSpPr>
          <p:cNvPr id="3" name=" 2"/>
          <p:cNvSpPr txBox="1">
            <a:spLocks noGrp="1"/>
          </p:cNvSpPr>
          <p:nvPr>
            <p:ph type="body" sz="quarter" idx="1"/>
          </p:nvPr>
        </p:nvSpPr>
        <p:spPr/>
        <p:txBody>
          <a:bodyPr>
            <a:spAutoFit/>
          </a:bodyPr>
          <a:lstStyle/>
          <a:p>
            <a:endParaRPr lang="en-GB"/>
          </a:p>
        </p:txBody>
      </p:sp>
    </p:spTree>
    <p:extLst>
      <p:ext uri="{BB962C8B-B14F-4D97-AF65-F5344CB8AC3E}">
        <p14:creationId xmlns:p14="http://schemas.microsoft.com/office/powerpoint/2010/main" val="250391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p:cNvSpPr txBox="1">
            <a:spLocks noGrp="1"/>
          </p:cNvSpPr>
          <p:nvPr>
            <p:ph type="sldNum" sz="quarter" idx="5"/>
          </p:nvPr>
        </p:nvSpPr>
        <p:spPr>
          <a:ln/>
        </p:spPr>
        <p:txBody>
          <a:bodyPr vert="horz" lIns="0" tIns="0" rIns="0" bIns="0" anchor="b" anchorCtr="0">
            <a:noAutofit/>
          </a:bodyPr>
          <a:lstStyle/>
          <a:p>
            <a:pPr lvl="0"/>
            <a:fld id="{5379219C-5AF3-4DDB-87E3-59330489A36B}" type="slidenum">
              <a:t>25</a:t>
            </a:fld>
            <a:endParaRPr lang="en-GB"/>
          </a:p>
        </p:txBody>
      </p:sp>
      <p:sp>
        <p:nvSpPr>
          <p:cNvPr id="2" name="Slide Image Placeholder 1"/>
          <p:cNvSpPr>
            <a:spLocks noGrp="1" noRot="1" noChangeAspect="1" noResize="1"/>
          </p:cNvSpPr>
          <p:nvPr>
            <p:ph type="sldImg"/>
          </p:nvPr>
        </p:nvSpPr>
        <p:spPr>
          <a:xfrm>
            <a:off x="1106488" y="812800"/>
            <a:ext cx="5345112" cy="4008438"/>
          </a:xfrm>
          <a:solidFill>
            <a:srgbClr val="729FCF"/>
          </a:solidFill>
          <a:ln w="25400">
            <a:solidFill>
              <a:srgbClr val="3465AF"/>
            </a:solidFill>
            <a:prstDash val="solid"/>
          </a:ln>
        </p:spPr>
      </p:sp>
      <p:sp>
        <p:nvSpPr>
          <p:cNvPr id="3" name=" 2"/>
          <p:cNvSpPr txBox="1">
            <a:spLocks noGrp="1"/>
          </p:cNvSpPr>
          <p:nvPr>
            <p:ph type="body" sz="quarter" idx="1"/>
          </p:nvPr>
        </p:nvSpPr>
        <p:spPr/>
        <p:txBody>
          <a:bodyPr/>
          <a:lstStyle/>
          <a:p>
            <a:endParaRPr lang="en-GB" sz="2000">
              <a:latin typeface="Arial" pitchFamily="18"/>
              <a:ea typeface="Microsoft YaHei" pitchFamily="2"/>
            </a:endParaRPr>
          </a:p>
        </p:txBody>
      </p:sp>
    </p:spTree>
    <p:extLst>
      <p:ext uri="{BB962C8B-B14F-4D97-AF65-F5344CB8AC3E}">
        <p14:creationId xmlns:p14="http://schemas.microsoft.com/office/powerpoint/2010/main" val="192191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p:cNvSpPr txBox="1">
            <a:spLocks noGrp="1"/>
          </p:cNvSpPr>
          <p:nvPr>
            <p:ph type="sldNum" sz="quarter" idx="5"/>
          </p:nvPr>
        </p:nvSpPr>
        <p:spPr>
          <a:ln/>
        </p:spPr>
        <p:txBody>
          <a:bodyPr vert="horz" lIns="0" tIns="0" rIns="0" bIns="0" anchor="b" anchorCtr="0">
            <a:noAutofit/>
          </a:bodyPr>
          <a:lstStyle/>
          <a:p>
            <a:pPr lvl="0"/>
            <a:fld id="{ED8C927B-35A7-48E6-9EE7-ACBA4F688188}" type="slidenum">
              <a:t>26</a:t>
            </a:fld>
            <a:endParaRPr lang="en-GB"/>
          </a:p>
        </p:txBody>
      </p:sp>
      <p:sp>
        <p:nvSpPr>
          <p:cNvPr id="2" name="Slide Image Placeholder 1"/>
          <p:cNvSpPr>
            <a:spLocks noGrp="1" noRot="1" noChangeAspect="1" noResize="1"/>
          </p:cNvSpPr>
          <p:nvPr>
            <p:ph type="sldImg"/>
          </p:nvPr>
        </p:nvSpPr>
        <p:spPr>
          <a:xfrm>
            <a:off x="1106488" y="812800"/>
            <a:ext cx="5345112" cy="4008438"/>
          </a:xfrm>
          <a:solidFill>
            <a:srgbClr val="729FCF"/>
          </a:solidFill>
          <a:ln w="25400">
            <a:solidFill>
              <a:srgbClr val="3465AF"/>
            </a:solidFill>
            <a:prstDash val="solid"/>
          </a:ln>
        </p:spPr>
      </p:sp>
      <p:sp>
        <p:nvSpPr>
          <p:cNvPr id="3" name=" 2"/>
          <p:cNvSpPr txBox="1">
            <a:spLocks noGrp="1"/>
          </p:cNvSpPr>
          <p:nvPr>
            <p:ph type="body" sz="quarter" idx="1"/>
          </p:nvPr>
        </p:nvSpPr>
        <p:spPr/>
        <p:txBody>
          <a:bodyPr/>
          <a:lstStyle/>
          <a:p>
            <a:endParaRPr lang="en-GB" sz="2000">
              <a:latin typeface="Arial" pitchFamily="18"/>
              <a:ea typeface="Microsoft YaHei" pitchFamily="2"/>
            </a:endParaRPr>
          </a:p>
        </p:txBody>
      </p:sp>
    </p:spTree>
    <p:extLst>
      <p:ext uri="{BB962C8B-B14F-4D97-AF65-F5344CB8AC3E}">
        <p14:creationId xmlns:p14="http://schemas.microsoft.com/office/powerpoint/2010/main" val="154000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p:cNvSpPr txBox="1">
            <a:spLocks noGrp="1"/>
          </p:cNvSpPr>
          <p:nvPr>
            <p:ph type="sldNum" sz="quarter" idx="5"/>
          </p:nvPr>
        </p:nvSpPr>
        <p:spPr>
          <a:ln/>
        </p:spPr>
        <p:txBody>
          <a:bodyPr vert="horz" lIns="0" tIns="0" rIns="0" bIns="0" anchor="b" anchorCtr="0">
            <a:noAutofit/>
          </a:bodyPr>
          <a:lstStyle/>
          <a:p>
            <a:pPr lvl="0"/>
            <a:fld id="{BE11635C-E8A3-4D30-88AD-3A6662CCCFC5}" type="slidenum">
              <a:t>27</a:t>
            </a:fld>
            <a:endParaRPr lang="en-GB"/>
          </a:p>
        </p:txBody>
      </p:sp>
      <p:sp>
        <p:nvSpPr>
          <p:cNvPr id="2" name="Slide Image Placeholder 1"/>
          <p:cNvSpPr>
            <a:spLocks noGrp="1" noRot="1" noChangeAspect="1" noResize="1"/>
          </p:cNvSpPr>
          <p:nvPr>
            <p:ph type="sldImg"/>
          </p:nvPr>
        </p:nvSpPr>
        <p:spPr>
          <a:xfrm>
            <a:off x="1106488" y="812800"/>
            <a:ext cx="5345112" cy="4008438"/>
          </a:xfrm>
          <a:solidFill>
            <a:srgbClr val="729FCF"/>
          </a:solidFill>
          <a:ln w="25400">
            <a:solidFill>
              <a:srgbClr val="3465AF"/>
            </a:solidFill>
            <a:prstDash val="solid"/>
          </a:ln>
        </p:spPr>
      </p:sp>
      <p:sp>
        <p:nvSpPr>
          <p:cNvPr id="3" name=" 2"/>
          <p:cNvSpPr txBox="1">
            <a:spLocks noGrp="1"/>
          </p:cNvSpPr>
          <p:nvPr>
            <p:ph type="body" sz="quarter" idx="1"/>
          </p:nvPr>
        </p:nvSpPr>
        <p:spPr/>
        <p:txBody>
          <a:bodyPr/>
          <a:lstStyle/>
          <a:p>
            <a:endParaRPr lang="en-GB" sz="2000">
              <a:latin typeface="Arial" pitchFamily="18"/>
              <a:ea typeface="Microsoft YaHei" pitchFamily="2"/>
            </a:endParaRPr>
          </a:p>
        </p:txBody>
      </p:sp>
    </p:spTree>
    <p:extLst>
      <p:ext uri="{BB962C8B-B14F-4D97-AF65-F5344CB8AC3E}">
        <p14:creationId xmlns:p14="http://schemas.microsoft.com/office/powerpoint/2010/main" val="3836842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43fa0eae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43fa0eae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8874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1608F10-242E-4CD7-8BDD-30A0E3D7B607}" type="slidenum">
              <a:rPr lang="en-GB" smtClean="0"/>
              <a:pPr>
                <a:defRPr/>
              </a:pPr>
              <a:t>35</a:t>
            </a:fld>
            <a:endParaRPr lang="en-GB" dirty="0"/>
          </a:p>
        </p:txBody>
      </p:sp>
    </p:spTree>
    <p:extLst>
      <p:ext uri="{BB962C8B-B14F-4D97-AF65-F5344CB8AC3E}">
        <p14:creationId xmlns:p14="http://schemas.microsoft.com/office/powerpoint/2010/main" val="1268914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1608F10-242E-4CD7-8BDD-30A0E3D7B607}" type="slidenum">
              <a:rPr lang="en-GB" smtClean="0"/>
              <a:pPr>
                <a:defRPr/>
              </a:pPr>
              <a:t>46</a:t>
            </a:fld>
            <a:endParaRPr lang="en-GB" dirty="0"/>
          </a:p>
        </p:txBody>
      </p:sp>
    </p:spTree>
    <p:extLst>
      <p:ext uri="{BB962C8B-B14F-4D97-AF65-F5344CB8AC3E}">
        <p14:creationId xmlns:p14="http://schemas.microsoft.com/office/powerpoint/2010/main" val="108826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605D768-3015-46B8-AC78-390058B3AE73}" type="slidenum">
              <a:rPr lang="en-GB" smtClean="0"/>
              <a:pPr>
                <a:defRPr/>
              </a:pPr>
              <a:t>6</a:t>
            </a:fld>
            <a:endParaRPr lang="en-GB"/>
          </a:p>
        </p:txBody>
      </p:sp>
    </p:spTree>
    <p:extLst>
      <p:ext uri="{BB962C8B-B14F-4D97-AF65-F5344CB8AC3E}">
        <p14:creationId xmlns:p14="http://schemas.microsoft.com/office/powerpoint/2010/main" val="349463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FC2E40-4902-439E-8E3E-BC98A12767C3}" type="slidenum">
              <a:rPr lang="en-GB" smtClean="0"/>
              <a:pPr/>
              <a:t>8</a:t>
            </a:fld>
            <a:endParaRPr lang="en-GB" dirty="0"/>
          </a:p>
        </p:txBody>
      </p:sp>
    </p:spTree>
    <p:extLst>
      <p:ext uri="{BB962C8B-B14F-4D97-AF65-F5344CB8AC3E}">
        <p14:creationId xmlns:p14="http://schemas.microsoft.com/office/powerpoint/2010/main" val="198458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Local normalisation – unify</a:t>
            </a:r>
            <a:r>
              <a:rPr lang="en-GB" baseline="0" dirty="0" smtClean="0"/>
              <a:t> the mean and standard deviation in a local area</a:t>
            </a:r>
          </a:p>
          <a:p>
            <a:r>
              <a:rPr lang="en-GB" baseline="0" dirty="0" smtClean="0"/>
              <a:t>Features can be stacked, they are GPU optimised and run on the entire volume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15</a:t>
            </a:fld>
            <a:endParaRPr lang="en-GB"/>
          </a:p>
        </p:txBody>
      </p:sp>
    </p:spTree>
    <p:extLst>
      <p:ext uri="{BB962C8B-B14F-4D97-AF65-F5344CB8AC3E}">
        <p14:creationId xmlns:p14="http://schemas.microsoft.com/office/powerpoint/2010/main" val="93015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you have </a:t>
            </a:r>
            <a:r>
              <a:rPr lang="en-GB" dirty="0" err="1" smtClean="0"/>
              <a:t>denoised</a:t>
            </a:r>
            <a:r>
              <a:rPr lang="en-GB" dirty="0" smtClean="0"/>
              <a:t> your data and extracted features,</a:t>
            </a:r>
            <a:r>
              <a:rPr lang="en-GB" baseline="0" dirty="0" smtClean="0"/>
              <a:t> the next step is to generate super-regions</a:t>
            </a:r>
          </a:p>
          <a:p>
            <a:r>
              <a:rPr lang="en-GB" baseline="0" dirty="0" smtClean="0"/>
              <a:t>This greatly reduces the complexity of segmenting imaging data</a:t>
            </a:r>
            <a:endParaRPr lang="en-GB" dirty="0" smtClean="0"/>
          </a:p>
          <a:p>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16</a:t>
            </a:fld>
            <a:endParaRPr lang="en-GB"/>
          </a:p>
        </p:txBody>
      </p:sp>
    </p:spTree>
    <p:extLst>
      <p:ext uri="{BB962C8B-B14F-4D97-AF65-F5344CB8AC3E}">
        <p14:creationId xmlns:p14="http://schemas.microsoft.com/office/powerpoint/2010/main" val="370195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Based upon Simple Linear Iterative Clustering</a:t>
            </a:r>
          </a:p>
          <a:p>
            <a:r>
              <a:rPr lang="en-GB" dirty="0" smtClean="0"/>
              <a:t>K-means local clustering of the pixels</a:t>
            </a:r>
            <a:r>
              <a:rPr lang="en-GB" baseline="0" dirty="0" smtClean="0"/>
              <a:t> </a:t>
            </a:r>
          </a:p>
          <a:p>
            <a:r>
              <a:rPr lang="en-GB" baseline="0" dirty="0" smtClean="0"/>
              <a:t>Given the required </a:t>
            </a:r>
            <a:r>
              <a:rPr lang="en-GB" baseline="0" dirty="0" err="1" smtClean="0"/>
              <a:t>superpixel</a:t>
            </a:r>
            <a:r>
              <a:rPr lang="en-GB" baseline="0" dirty="0" smtClean="0"/>
              <a:t> size, the image is split into an appropriately sized grid and iterative local k-means is applied searching for the pixels that belong to each </a:t>
            </a:r>
            <a:r>
              <a:rPr lang="en-GB" baseline="0" dirty="0" err="1" smtClean="0"/>
              <a:t>superpixel</a:t>
            </a:r>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17</a:t>
            </a:fld>
            <a:endParaRPr lang="en-GB"/>
          </a:p>
        </p:txBody>
      </p:sp>
    </p:spTree>
    <p:extLst>
      <p:ext uri="{BB962C8B-B14F-4D97-AF65-F5344CB8AC3E}">
        <p14:creationId xmlns:p14="http://schemas.microsoft.com/office/powerpoint/2010/main" val="138341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train</a:t>
            </a:r>
            <a:r>
              <a:rPr lang="en-GB" baseline="0" dirty="0" smtClean="0"/>
              <a:t> a machine learning model, you need some labels</a:t>
            </a:r>
          </a:p>
          <a:p>
            <a:r>
              <a:rPr lang="en-GB" baseline="0" dirty="0" smtClean="0"/>
              <a:t>Since you are annotating </a:t>
            </a:r>
            <a:r>
              <a:rPr lang="en-GB" baseline="0" dirty="0" err="1" smtClean="0"/>
              <a:t>supervoxels</a:t>
            </a:r>
            <a:r>
              <a:rPr lang="en-GB" baseline="0" dirty="0" smtClean="0"/>
              <a:t>, annotations are in 3D</a:t>
            </a:r>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18</a:t>
            </a:fld>
            <a:endParaRPr lang="en-GB"/>
          </a:p>
        </p:txBody>
      </p:sp>
    </p:spTree>
    <p:extLst>
      <p:ext uri="{BB962C8B-B14F-4D97-AF65-F5344CB8AC3E}">
        <p14:creationId xmlns:p14="http://schemas.microsoft.com/office/powerpoint/2010/main" val="263411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have features, </a:t>
            </a:r>
            <a:r>
              <a:rPr lang="en-GB" dirty="0" err="1" smtClean="0"/>
              <a:t>supervoxels</a:t>
            </a:r>
            <a:r>
              <a:rPr lang="en-GB" dirty="0" smtClean="0"/>
              <a:t> and labels. Now train a classifier!</a:t>
            </a:r>
            <a:r>
              <a:rPr lang="en-GB" baseline="0" dirty="0" smtClean="0"/>
              <a:t> Generally some sort of decision tree </a:t>
            </a:r>
            <a:r>
              <a:rPr lang="en-GB" baseline="0" dirty="0" err="1" smtClean="0"/>
              <a:t>e.g</a:t>
            </a:r>
            <a:r>
              <a:rPr lang="en-GB" baseline="0" dirty="0" smtClean="0"/>
              <a:t> random forest, boosted forest though can use an SVM</a:t>
            </a:r>
          </a:p>
          <a:p>
            <a:r>
              <a:rPr lang="en-GB" baseline="0" dirty="0" smtClean="0"/>
              <a:t>Standard </a:t>
            </a:r>
            <a:r>
              <a:rPr lang="en-GB" baseline="0" dirty="0" err="1" smtClean="0"/>
              <a:t>scikit</a:t>
            </a:r>
            <a:r>
              <a:rPr lang="en-GB" baseline="0" dirty="0" smtClean="0"/>
              <a:t> learn classifiers</a:t>
            </a:r>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19</a:t>
            </a:fld>
            <a:endParaRPr lang="en-GB"/>
          </a:p>
        </p:txBody>
      </p:sp>
    </p:spTree>
    <p:extLst>
      <p:ext uri="{BB962C8B-B14F-4D97-AF65-F5344CB8AC3E}">
        <p14:creationId xmlns:p14="http://schemas.microsoft.com/office/powerpoint/2010/main" val="170825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Labels are predicted for the whole volume</a:t>
            </a:r>
          </a:p>
          <a:p>
            <a:r>
              <a:rPr lang="en-GB" dirty="0" smtClean="0"/>
              <a:t>As can be seen, this isn’t perfect</a:t>
            </a:r>
            <a:endParaRPr lang="en-GB" dirty="0"/>
          </a:p>
        </p:txBody>
      </p:sp>
      <p:sp>
        <p:nvSpPr>
          <p:cNvPr id="4" name="Slide Number Placeholder 3"/>
          <p:cNvSpPr>
            <a:spLocks noGrp="1"/>
          </p:cNvSpPr>
          <p:nvPr>
            <p:ph type="sldNum" sz="quarter" idx="10"/>
          </p:nvPr>
        </p:nvSpPr>
        <p:spPr/>
        <p:txBody>
          <a:bodyPr/>
          <a:lstStyle/>
          <a:p>
            <a:fld id="{983DC04E-F029-4B81-930F-E4EDA00474B8}" type="slidenum">
              <a:rPr lang="en-GB" smtClean="0"/>
              <a:t>20</a:t>
            </a:fld>
            <a:endParaRPr lang="en-GB"/>
          </a:p>
        </p:txBody>
      </p:sp>
    </p:spTree>
    <p:extLst>
      <p:ext uri="{BB962C8B-B14F-4D97-AF65-F5344CB8AC3E}">
        <p14:creationId xmlns:p14="http://schemas.microsoft.com/office/powerpoint/2010/main" val="313511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FCEA3CF8-BF37-4127-BFDF-E7CC5EEA1582}" type="datetimeFigureOut">
              <a:rPr lang="en-GB"/>
              <a:pPr>
                <a:defRPr/>
              </a:pPr>
              <a:t>13/11/2019</a:t>
            </a:fld>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C6C2C14D-D40B-468A-8C7C-DB6EC216B613}"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246C8203-9864-4C02-BED5-80152EA3FCF1}" type="datetimeFigureOut">
              <a:rPr lang="en-GB"/>
              <a:pPr>
                <a:defRPr/>
              </a:pPr>
              <a:t>13/11/2019</a:t>
            </a:fld>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D8EA91FD-38C4-4400-96D8-D382213A0B2A}"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086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29325" cy="5808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7E1327F8-801C-4D4E-AA6B-1F845E070107}" type="datetimeFigureOut">
              <a:rPr lang="en-GB"/>
              <a:pPr>
                <a:defRPr/>
              </a:pPr>
              <a:t>13/11/2019</a:t>
            </a:fld>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06E09E93-35A4-4FEF-9C64-1B8BCC6DEBE3}"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6423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117" name="Line"/>
          <p:cNvSpPr/>
          <p:nvPr/>
        </p:nvSpPr>
        <p:spPr>
          <a:xfrm flipV="1">
            <a:off x="285750" y="698316"/>
            <a:ext cx="8572500" cy="185"/>
          </a:xfrm>
          <a:prstGeom prst="line">
            <a:avLst/>
          </a:prstGeom>
          <a:ln w="25400">
            <a:solidFill>
              <a:srgbClr val="A6AAA9"/>
            </a:solidFill>
            <a:miter lim="400000"/>
          </a:ln>
        </p:spPr>
        <p:txBody>
          <a:bodyPr lIns="35719" tIns="35719" rIns="35719" bIns="35719" anchor="ctr"/>
          <a:lstStyle/>
          <a:p>
            <a:pPr algn="l" defTabSz="321457">
              <a:defRPr sz="1200" b="0">
                <a:latin typeface="Helvetica"/>
                <a:ea typeface="Helvetica"/>
                <a:cs typeface="Helvetica"/>
                <a:sym typeface="Helvetica"/>
              </a:defRPr>
            </a:pPr>
            <a:endParaRPr sz="844"/>
          </a:p>
        </p:txBody>
      </p:sp>
      <p:sp>
        <p:nvSpPr>
          <p:cNvPr id="118" name="Singapore 2019"/>
          <p:cNvSpPr txBox="1">
            <a:spLocks noGrp="1"/>
          </p:cNvSpPr>
          <p:nvPr>
            <p:ph type="body" sz="quarter" idx="13"/>
          </p:nvPr>
        </p:nvSpPr>
        <p:spPr>
          <a:xfrm>
            <a:off x="285750" y="342919"/>
            <a:ext cx="7858125" cy="300019"/>
          </a:xfrm>
          <a:prstGeom prst="rect">
            <a:avLst/>
          </a:prstGeom>
        </p:spPr>
        <p:txBody>
          <a:bodyPr anchor="b">
            <a:spAutoFit/>
          </a:bodyPr>
          <a:lstStyle>
            <a:lvl1pPr marL="0" indent="0" defTabSz="321457">
              <a:lnSpc>
                <a:spcPct val="80000"/>
              </a:lnSpc>
              <a:spcBef>
                <a:spcPts val="0"/>
              </a:spcBef>
              <a:buSzTx/>
              <a:buNone/>
              <a:defRPr sz="1687" cap="all" spc="84">
                <a:solidFill>
                  <a:srgbClr val="838787"/>
                </a:solidFill>
                <a:latin typeface="DIN Alternate"/>
                <a:ea typeface="DIN Alternate"/>
                <a:cs typeface="DIN Alternate"/>
                <a:sym typeface="DIN Alternate"/>
              </a:defRPr>
            </a:lvl1pPr>
          </a:lstStyle>
          <a:p>
            <a:r>
              <a:t>Singapore 2019</a:t>
            </a:r>
          </a:p>
        </p:txBody>
      </p:sp>
      <p:sp>
        <p:nvSpPr>
          <p:cNvPr id="119" name="Title Text"/>
          <p:cNvSpPr txBox="1">
            <a:spLocks noGrp="1"/>
          </p:cNvSpPr>
          <p:nvPr>
            <p:ph type="title"/>
          </p:nvPr>
        </p:nvSpPr>
        <p:spPr>
          <a:xfrm>
            <a:off x="285750" y="1080492"/>
            <a:ext cx="8572500" cy="508992"/>
          </a:xfrm>
          <a:prstGeom prst="rect">
            <a:avLst/>
          </a:prstGeom>
        </p:spPr>
        <p:txBody>
          <a:bodyPr anchor="t"/>
          <a:lstStyle>
            <a:lvl1pPr algn="l">
              <a:lnSpc>
                <a:spcPct val="80000"/>
              </a:lnSpc>
              <a:spcBef>
                <a:spcPts val="1969"/>
              </a:spcBef>
              <a:defRPr sz="4219" cap="all">
                <a:solidFill>
                  <a:srgbClr val="34A5DA"/>
                </a:solidFill>
                <a:latin typeface="DIN Condensed"/>
                <a:ea typeface="DIN Condensed"/>
                <a:cs typeface="DIN Condensed"/>
                <a:sym typeface="DIN Condensed"/>
              </a:defRPr>
            </a:lvl1pPr>
          </a:lstStyle>
          <a:p>
            <a:r>
              <a:t>Title Text</a:t>
            </a:r>
          </a:p>
        </p:txBody>
      </p:sp>
      <p:sp>
        <p:nvSpPr>
          <p:cNvPr id="120" name="Body Level One…"/>
          <p:cNvSpPr txBox="1">
            <a:spLocks noGrp="1"/>
          </p:cNvSpPr>
          <p:nvPr>
            <p:ph type="body" idx="1"/>
          </p:nvPr>
        </p:nvSpPr>
        <p:spPr>
          <a:xfrm>
            <a:off x="285750" y="1928812"/>
            <a:ext cx="8572500" cy="4295180"/>
          </a:xfrm>
          <a:prstGeom prst="rect">
            <a:avLst/>
          </a:prstGeom>
        </p:spPr>
        <p:txBody>
          <a:bodyPr anchor="t"/>
          <a:lstStyle>
            <a:lvl1pPr>
              <a:spcBef>
                <a:spcPts val="1969"/>
              </a:spcBef>
              <a:buClr>
                <a:srgbClr val="34A5DA"/>
              </a:buClr>
              <a:buSzPct val="104999"/>
              <a:buFont typeface="Avenir Next"/>
              <a:buChar char="▸"/>
              <a:defRPr sz="2391">
                <a:solidFill>
                  <a:srgbClr val="838787"/>
                </a:solidFill>
                <a:latin typeface="Avenir Next Medium"/>
                <a:ea typeface="Avenir Next Medium"/>
                <a:cs typeface="Avenir Next Medium"/>
                <a:sym typeface="Avenir Next Medium"/>
              </a:defRPr>
            </a:lvl1pPr>
            <a:lvl2pPr>
              <a:spcBef>
                <a:spcPts val="1969"/>
              </a:spcBef>
              <a:buClr>
                <a:srgbClr val="34A5DA"/>
              </a:buClr>
              <a:buSzPct val="104999"/>
              <a:buFont typeface="Avenir Next"/>
              <a:buChar char="▸"/>
              <a:defRPr sz="2391">
                <a:solidFill>
                  <a:srgbClr val="838787"/>
                </a:solidFill>
                <a:latin typeface="Avenir Next Medium"/>
                <a:ea typeface="Avenir Next Medium"/>
                <a:cs typeface="Avenir Next Medium"/>
                <a:sym typeface="Avenir Next Medium"/>
              </a:defRPr>
            </a:lvl2pPr>
            <a:lvl3pPr>
              <a:spcBef>
                <a:spcPts val="1969"/>
              </a:spcBef>
              <a:buClr>
                <a:srgbClr val="34A5DA"/>
              </a:buClr>
              <a:buSzPct val="104999"/>
              <a:buFont typeface="Avenir Next"/>
              <a:buChar char="▸"/>
              <a:defRPr sz="2391">
                <a:solidFill>
                  <a:srgbClr val="838787"/>
                </a:solidFill>
                <a:latin typeface="Avenir Next Medium"/>
                <a:ea typeface="Avenir Next Medium"/>
                <a:cs typeface="Avenir Next Medium"/>
                <a:sym typeface="Avenir Next Medium"/>
              </a:defRPr>
            </a:lvl3pPr>
            <a:lvl4pPr>
              <a:spcBef>
                <a:spcPts val="1969"/>
              </a:spcBef>
              <a:buClr>
                <a:srgbClr val="34A5DA"/>
              </a:buClr>
              <a:buSzPct val="104999"/>
              <a:buFont typeface="Avenir Next"/>
              <a:buChar char="▸"/>
              <a:defRPr sz="2391">
                <a:solidFill>
                  <a:srgbClr val="838787"/>
                </a:solidFill>
                <a:latin typeface="Avenir Next Medium"/>
                <a:ea typeface="Avenir Next Medium"/>
                <a:cs typeface="Avenir Next Medium"/>
                <a:sym typeface="Avenir Next Medium"/>
              </a:defRPr>
            </a:lvl4pPr>
            <a:lvl5pPr>
              <a:spcBef>
                <a:spcPts val="1969"/>
              </a:spcBef>
              <a:buClr>
                <a:srgbClr val="34A5DA"/>
              </a:buClr>
              <a:buSzPct val="104999"/>
              <a:buFont typeface="Avenir Next"/>
              <a:buChar char="▸"/>
              <a:defRPr sz="2391">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568719" y="169664"/>
            <a:ext cx="286099" cy="321469"/>
          </a:xfrm>
          <a:prstGeom prst="rect">
            <a:avLst/>
          </a:prstGeom>
        </p:spPr>
        <p:txBody>
          <a:bodyPr/>
          <a:lstStyle>
            <a:lvl1pPr algn="r">
              <a:lnSpc>
                <a:spcPct val="80000"/>
              </a:lnSpc>
              <a:defRPr sz="1687">
                <a:solidFill>
                  <a:srgbClr val="838787"/>
                </a:solidFill>
                <a:latin typeface="DIN Alternate"/>
                <a:ea typeface="DIN Alternate"/>
                <a:cs typeface="DIN Alternate"/>
                <a:sym typeface="DIN Alternate"/>
              </a:defRPr>
            </a:lvl1pPr>
          </a:lstStyle>
          <a:p>
            <a:fld id="{86CB4B4D-7CA3-9044-876B-883B54F8677D}" type="slidenum">
              <a:t>‹#›</a:t>
            </a:fld>
            <a:endParaRPr/>
          </a:p>
        </p:txBody>
      </p:sp>
    </p:spTree>
    <p:extLst>
      <p:ext uri="{BB962C8B-B14F-4D97-AF65-F5344CB8AC3E}">
        <p14:creationId xmlns:p14="http://schemas.microsoft.com/office/powerpoint/2010/main" val="298552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1C0E79A8-2B1E-4872-A9E8-D0AFB0FDD87A}" type="datetimeFigureOut">
              <a:rPr lang="en-GB"/>
              <a:pPr>
                <a:defRPr/>
              </a:pPr>
              <a:t>13/11/2019</a:t>
            </a:fld>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C17B0E8D-923F-4C0B-BE24-53F8B0ECF895}"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352AA6F8-72D8-4ED9-8FE4-E62D383F60E4}" type="datetimeFigureOut">
              <a:rPr lang="en-GB"/>
              <a:pPr>
                <a:defRPr/>
              </a:pPr>
              <a:t>13/11/2019</a:t>
            </a:fld>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15EBD115-704D-4F5D-81D5-B72AE2728F10}"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9313"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fld id="{8A3EE54C-F1E4-40AC-B7BD-321AF7C69F15}" type="datetimeFigureOut">
              <a:rPr lang="en-GB"/>
              <a:pPr>
                <a:defRPr/>
              </a:pPr>
              <a:t>13/11/2019</a:t>
            </a:fld>
            <a:endParaRPr lang="en-GB"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7"/>
          <p:cNvSpPr>
            <a:spLocks noGrp="1" noChangeArrowheads="1"/>
          </p:cNvSpPr>
          <p:nvPr>
            <p:ph type="sldNum" sz="quarter" idx="12"/>
          </p:nvPr>
        </p:nvSpPr>
        <p:spPr>
          <a:ln/>
        </p:spPr>
        <p:txBody>
          <a:bodyPr/>
          <a:lstStyle>
            <a:lvl1pPr>
              <a:defRPr/>
            </a:lvl1pPr>
          </a:lstStyle>
          <a:p>
            <a:pPr>
              <a:defRPr/>
            </a:pPr>
            <a:fld id="{AE561644-230E-4062-BB98-98E20841D11C}"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fld id="{D41DDF8F-D459-4E8F-B43C-2C73983924E7}" type="datetimeFigureOut">
              <a:rPr lang="en-GB"/>
              <a:pPr>
                <a:defRPr/>
              </a:pPr>
              <a:t>13/11/2019</a:t>
            </a:fld>
            <a:endParaRPr lang="en-GB"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7"/>
          <p:cNvSpPr>
            <a:spLocks noGrp="1" noChangeArrowheads="1"/>
          </p:cNvSpPr>
          <p:nvPr>
            <p:ph type="sldNum" sz="quarter" idx="12"/>
          </p:nvPr>
        </p:nvSpPr>
        <p:spPr>
          <a:ln/>
        </p:spPr>
        <p:txBody>
          <a:bodyPr/>
          <a:lstStyle>
            <a:lvl1pPr>
              <a:defRPr/>
            </a:lvl1pPr>
          </a:lstStyle>
          <a:p>
            <a:pPr>
              <a:defRPr/>
            </a:pPr>
            <a:fld id="{A5495882-CD81-42D9-A71B-BA2998B59268}"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fld id="{8EB863C3-5C46-4F1E-9690-7CC576CC27FF}" type="datetimeFigureOut">
              <a:rPr lang="en-GB"/>
              <a:pPr>
                <a:defRPr/>
              </a:pPr>
              <a:t>13/11/2019</a:t>
            </a:fld>
            <a:endParaRPr lang="en-GB"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7"/>
          <p:cNvSpPr>
            <a:spLocks noGrp="1" noChangeArrowheads="1"/>
          </p:cNvSpPr>
          <p:nvPr>
            <p:ph type="sldNum" sz="quarter" idx="12"/>
          </p:nvPr>
        </p:nvSpPr>
        <p:spPr>
          <a:ln/>
        </p:spPr>
        <p:txBody>
          <a:bodyPr/>
          <a:lstStyle>
            <a:lvl1pPr>
              <a:defRPr/>
            </a:lvl1pPr>
          </a:lstStyle>
          <a:p>
            <a:pPr>
              <a:defRPr/>
            </a:pPr>
            <a:fld id="{9CE32493-5342-4C37-8263-58C6FA2B0675}"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E632F3B-7F7D-44AA-BF5C-85209067B9C6}" type="datetimeFigureOut">
              <a:rPr lang="en-GB"/>
              <a:pPr>
                <a:defRPr/>
              </a:pPr>
              <a:t>13/11/2019</a:t>
            </a:fld>
            <a:endParaRPr lang="en-GB"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7"/>
          <p:cNvSpPr>
            <a:spLocks noGrp="1" noChangeArrowheads="1"/>
          </p:cNvSpPr>
          <p:nvPr>
            <p:ph type="sldNum" sz="quarter" idx="12"/>
          </p:nvPr>
        </p:nvSpPr>
        <p:spPr>
          <a:ln/>
        </p:spPr>
        <p:txBody>
          <a:bodyPr/>
          <a:lstStyle>
            <a:lvl1pPr>
              <a:defRPr/>
            </a:lvl1pPr>
          </a:lstStyle>
          <a:p>
            <a:pPr>
              <a:defRPr/>
            </a:pPr>
            <a:fld id="{10DE3A53-88AF-4755-B91E-5CB996B4E6CA}"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F1CC268-5966-4F21-AFE3-21257FC1FC47}" type="datetimeFigureOut">
              <a:rPr lang="en-GB"/>
              <a:pPr>
                <a:defRPr/>
              </a:pPr>
              <a:t>13/11/2019</a:t>
            </a:fld>
            <a:endParaRPr lang="en-GB"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7"/>
          <p:cNvSpPr>
            <a:spLocks noGrp="1" noChangeArrowheads="1"/>
          </p:cNvSpPr>
          <p:nvPr>
            <p:ph type="sldNum" sz="quarter" idx="12"/>
          </p:nvPr>
        </p:nvSpPr>
        <p:spPr>
          <a:ln/>
        </p:spPr>
        <p:txBody>
          <a:bodyPr/>
          <a:lstStyle>
            <a:lvl1pPr>
              <a:defRPr/>
            </a:lvl1pPr>
          </a:lstStyle>
          <a:p>
            <a:pPr>
              <a:defRPr/>
            </a:pPr>
            <a:fld id="{264F8DEC-DE2E-4133-BB0E-F17A760C77E0}"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6C843B0-5F10-471C-A92A-BB3F6A83FB5A}" type="datetimeFigureOut">
              <a:rPr lang="en-GB"/>
              <a:pPr>
                <a:defRPr/>
              </a:pPr>
              <a:t>13/11/2019</a:t>
            </a:fld>
            <a:endParaRPr lang="en-GB"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7"/>
          <p:cNvSpPr>
            <a:spLocks noGrp="1" noChangeArrowheads="1"/>
          </p:cNvSpPr>
          <p:nvPr>
            <p:ph type="sldNum" sz="quarter" idx="12"/>
          </p:nvPr>
        </p:nvSpPr>
        <p:spPr>
          <a:ln/>
        </p:spPr>
        <p:txBody>
          <a:bodyPr/>
          <a:lstStyle>
            <a:lvl1pPr>
              <a:defRPr/>
            </a:lvl1pPr>
          </a:lstStyle>
          <a:p>
            <a:pPr>
              <a:defRPr/>
            </a:pPr>
            <a:fld id="{46084624-E939-43A8-A52F-FDF24BD081A9}"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5" cstate="print"/>
          <a:srcRect/>
          <a:stretch>
            <a:fillRect/>
          </a:stretch>
        </p:blipFill>
        <p:spPr bwMode="auto">
          <a:xfrm>
            <a:off x="0" y="3584575"/>
            <a:ext cx="8763000" cy="32734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468313"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latin typeface="+mn-lt"/>
                <a:cs typeface="+mn-cs"/>
              </a:defRPr>
            </a:lvl1pPr>
          </a:lstStyle>
          <a:p>
            <a:pPr>
              <a:defRPr/>
            </a:pPr>
            <a:fld id="{B2A5AF23-7749-46DC-82F1-690F93A5F591}" type="datetimeFigureOut">
              <a:rPr lang="en-GB"/>
              <a:pPr>
                <a:defRPr/>
              </a:pPr>
              <a:t>13/11/2019</a:t>
            </a:fld>
            <a:endParaRPr lang="en-GB" dirty="0"/>
          </a:p>
        </p:txBody>
      </p:sp>
      <p:sp>
        <p:nvSpPr>
          <p:cNvPr id="41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en-GB" dirty="0"/>
          </a:p>
        </p:txBody>
      </p:sp>
      <p:sp>
        <p:nvSpPr>
          <p:cNvPr id="41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2A046EAE-A8C4-4B14-8387-84B3AC46F0A7}"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cs typeface="Arial" charset="0"/>
        </a:defRPr>
      </a:lvl2pPr>
      <a:lvl3pPr algn="ctr" rtl="0" eaLnBrk="0" fontAlgn="base" hangingPunct="0">
        <a:spcBef>
          <a:spcPct val="0"/>
        </a:spcBef>
        <a:spcAft>
          <a:spcPct val="0"/>
        </a:spcAft>
        <a:defRPr sz="3600">
          <a:solidFill>
            <a:schemeClr val="tx1"/>
          </a:solidFill>
          <a:latin typeface="Arial" charset="0"/>
          <a:cs typeface="Arial" charset="0"/>
        </a:defRPr>
      </a:lvl3pPr>
      <a:lvl4pPr algn="ctr" rtl="0" eaLnBrk="0" fontAlgn="base" hangingPunct="0">
        <a:spcBef>
          <a:spcPct val="0"/>
        </a:spcBef>
        <a:spcAft>
          <a:spcPct val="0"/>
        </a:spcAft>
        <a:defRPr sz="3600">
          <a:solidFill>
            <a:schemeClr val="tx1"/>
          </a:solidFill>
          <a:latin typeface="Arial" charset="0"/>
          <a:cs typeface="Arial" charset="0"/>
        </a:defRPr>
      </a:lvl4pPr>
      <a:lvl5pPr algn="ctr" rtl="0" eaLnBrk="0" fontAlgn="base" hangingPunct="0">
        <a:spcBef>
          <a:spcPct val="0"/>
        </a:spcBef>
        <a:spcAft>
          <a:spcPct val="0"/>
        </a:spcAft>
        <a:defRPr sz="3600">
          <a:solidFill>
            <a:schemeClr val="tx1"/>
          </a:solidFill>
          <a:latin typeface="Arial" charset="0"/>
          <a:cs typeface="Arial" charset="0"/>
        </a:defRPr>
      </a:lvl5pPr>
      <a:lvl6pPr marL="457200" algn="ctr" rtl="0" eaLnBrk="1" fontAlgn="base" hangingPunct="1">
        <a:spcBef>
          <a:spcPct val="0"/>
        </a:spcBef>
        <a:spcAft>
          <a:spcPct val="0"/>
        </a:spcAft>
        <a:defRPr sz="3600">
          <a:solidFill>
            <a:schemeClr val="tx1"/>
          </a:solidFill>
          <a:latin typeface="Arial" charset="0"/>
          <a:cs typeface="Arial" charset="0"/>
        </a:defRPr>
      </a:lvl6pPr>
      <a:lvl7pPr marL="914400" algn="ctr" rtl="0" eaLnBrk="1" fontAlgn="base" hangingPunct="1">
        <a:spcBef>
          <a:spcPct val="0"/>
        </a:spcBef>
        <a:spcAft>
          <a:spcPct val="0"/>
        </a:spcAft>
        <a:defRPr sz="3600">
          <a:solidFill>
            <a:schemeClr val="tx1"/>
          </a:solidFill>
          <a:latin typeface="Arial" charset="0"/>
          <a:cs typeface="Arial" charset="0"/>
        </a:defRPr>
      </a:lvl7pPr>
      <a:lvl8pPr marL="1371600" algn="ctr" rtl="0" eaLnBrk="1" fontAlgn="base" hangingPunct="1">
        <a:spcBef>
          <a:spcPct val="0"/>
        </a:spcBef>
        <a:spcAft>
          <a:spcPct val="0"/>
        </a:spcAft>
        <a:defRPr sz="3600">
          <a:solidFill>
            <a:schemeClr val="tx1"/>
          </a:solidFill>
          <a:latin typeface="Arial" charset="0"/>
          <a:cs typeface="Arial" charset="0"/>
        </a:defRPr>
      </a:lvl8pPr>
      <a:lvl9pPr marL="1828800" algn="ctr" rtl="0" eaLnBrk="1" fontAlgn="base" hangingPunct="1">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eaLnBrk="1" fontAlgn="base" hangingPunct="1">
        <a:spcBef>
          <a:spcPct val="20000"/>
        </a:spcBef>
        <a:spcAft>
          <a:spcPct val="0"/>
        </a:spcAft>
        <a:buChar char="»"/>
        <a:defRPr sz="2400">
          <a:solidFill>
            <a:schemeClr val="tx1"/>
          </a:solidFill>
          <a:latin typeface="+mn-lt"/>
          <a:cs typeface="+mn-cs"/>
        </a:defRPr>
      </a:lvl6pPr>
      <a:lvl7pPr marL="2971800" indent="-228600" algn="l" rtl="0" eaLnBrk="1" fontAlgn="base" hangingPunct="1">
        <a:spcBef>
          <a:spcPct val="20000"/>
        </a:spcBef>
        <a:spcAft>
          <a:spcPct val="0"/>
        </a:spcAft>
        <a:buChar char="»"/>
        <a:defRPr sz="2400">
          <a:solidFill>
            <a:schemeClr val="tx1"/>
          </a:solidFill>
          <a:latin typeface="+mn-lt"/>
          <a:cs typeface="+mn-cs"/>
        </a:defRPr>
      </a:lvl7pPr>
      <a:lvl8pPr marL="3429000" indent="-228600" algn="l" rtl="0" eaLnBrk="1" fontAlgn="base" hangingPunct="1">
        <a:spcBef>
          <a:spcPct val="20000"/>
        </a:spcBef>
        <a:spcAft>
          <a:spcPct val="0"/>
        </a:spcAft>
        <a:buChar char="»"/>
        <a:defRPr sz="2400">
          <a:solidFill>
            <a:schemeClr val="tx1"/>
          </a:solidFill>
          <a:latin typeface="+mn-lt"/>
          <a:cs typeface="+mn-cs"/>
        </a:defRPr>
      </a:lvl8pPr>
      <a:lvl9pPr marL="3886200" indent="-228600" algn="l" rtl="0" eaLnBrk="1" fontAlgn="base" hangingPunct="1">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arxiv.org/abs/1910.07631" TargetMode="External"/><Relationship Id="rId5" Type="http://schemas.openxmlformats.org/officeDocument/2006/relationships/image" Target="../media/image38.jpeg"/><Relationship Id="rId4" Type="http://schemas.openxmlformats.org/officeDocument/2006/relationships/image" Target="../media/image37.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zooniverse.org/projects/msbrhonclif/science-scribbler"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DiamondLightSource/Opt-ID"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052736" y="0"/>
            <a:ext cx="13302601" cy="688538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6650" y="1800200"/>
            <a:ext cx="8928992" cy="1470025"/>
          </a:xfrm>
          <a:effectLst>
            <a:outerShdw blurRad="50800" dist="38100" dir="2700000" algn="tl" rotWithShape="0">
              <a:prstClr val="black">
                <a:alpha val="40000"/>
              </a:prstClr>
            </a:outerShdw>
          </a:effectLst>
        </p:spPr>
        <p:txBody>
          <a:bodyPr/>
          <a:lstStyle/>
          <a:p>
            <a:r>
              <a:rPr lang="en-US" sz="4800" dirty="0" smtClean="0">
                <a:solidFill>
                  <a:schemeClr val="bg1"/>
                </a:solidFill>
              </a:rPr>
              <a:t>Machine Learning at Diamond Light Source: Past, Present and Future</a:t>
            </a:r>
            <a:endParaRPr lang="en-GB" sz="4800" b="1" dirty="0">
              <a:solidFill>
                <a:schemeClr val="bg1"/>
              </a:solidFill>
            </a:endParaRPr>
          </a:p>
        </p:txBody>
      </p:sp>
      <p:sp>
        <p:nvSpPr>
          <p:cNvPr id="3" name="Subtitle 2"/>
          <p:cNvSpPr>
            <a:spLocks noGrp="1"/>
          </p:cNvSpPr>
          <p:nvPr>
            <p:ph type="subTitle" idx="1"/>
          </p:nvPr>
        </p:nvSpPr>
        <p:spPr>
          <a:xfrm>
            <a:off x="1140009" y="3913584"/>
            <a:ext cx="6962274" cy="1752600"/>
          </a:xfrm>
          <a:effectLst>
            <a:outerShdw blurRad="50800" dist="38100" dir="2700000" algn="tl" rotWithShape="0">
              <a:prstClr val="black">
                <a:alpha val="40000"/>
              </a:prstClr>
            </a:outerShdw>
          </a:effectLst>
        </p:spPr>
        <p:txBody>
          <a:bodyPr/>
          <a:lstStyle/>
          <a:p>
            <a:r>
              <a:rPr lang="en-GB" sz="3600" dirty="0" smtClean="0">
                <a:solidFill>
                  <a:schemeClr val="bg1"/>
                </a:solidFill>
              </a:rPr>
              <a:t>Dr Mark Basham</a:t>
            </a:r>
          </a:p>
          <a:p>
            <a:endParaRPr lang="en-GB" sz="3600" dirty="0" smtClean="0">
              <a:solidFill>
                <a:schemeClr val="bg1"/>
              </a:solidFill>
            </a:endParaRPr>
          </a:p>
          <a:p>
            <a:r>
              <a:rPr lang="en-GB" sz="3600" dirty="0" smtClean="0">
                <a:solidFill>
                  <a:schemeClr val="bg1"/>
                </a:solidFill>
              </a:rPr>
              <a:t>Data Analysis Group</a:t>
            </a:r>
          </a:p>
          <a:p>
            <a:r>
              <a:rPr lang="en-GB" sz="3600" dirty="0" smtClean="0">
                <a:solidFill>
                  <a:schemeClr val="bg1"/>
                </a:solidFill>
              </a:rPr>
              <a:t>Diamond Light Source</a:t>
            </a:r>
            <a:endParaRPr lang="en-GB" sz="3600" dirty="0">
              <a:solidFill>
                <a:schemeClr val="bg1"/>
              </a:solidFill>
            </a:endParaRPr>
          </a:p>
        </p:txBody>
      </p:sp>
    </p:spTree>
    <p:extLst>
      <p:ext uri="{BB962C8B-B14F-4D97-AF65-F5344CB8AC3E}">
        <p14:creationId xmlns:p14="http://schemas.microsoft.com/office/powerpoint/2010/main" val="3056407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Full Size array</a:t>
            </a:r>
            <a:endParaRPr lang="en-GB" dirty="0"/>
          </a:p>
        </p:txBody>
      </p:sp>
      <p:pic>
        <p:nvPicPr>
          <p:cNvPr id="1027" name="Picture 3"/>
          <p:cNvPicPr>
            <a:picLocks noChangeAspect="1" noChangeArrowheads="1"/>
          </p:cNvPicPr>
          <p:nvPr/>
        </p:nvPicPr>
        <p:blipFill>
          <a:blip r:embed="rId2" cstate="print"/>
          <a:srcRect/>
          <a:stretch>
            <a:fillRect/>
          </a:stretch>
        </p:blipFill>
        <p:spPr bwMode="auto">
          <a:xfrm>
            <a:off x="35496" y="332656"/>
            <a:ext cx="9028646" cy="6336704"/>
          </a:xfrm>
          <a:prstGeom prst="rect">
            <a:avLst/>
          </a:prstGeom>
          <a:noFill/>
          <a:ln w="9525">
            <a:noFill/>
            <a:miter lim="800000"/>
            <a:headEnd/>
            <a:tailEnd/>
          </a:ln>
        </p:spPr>
      </p:pic>
      <p:sp>
        <p:nvSpPr>
          <p:cNvPr id="8" name="Rounded Rectangle 7"/>
          <p:cNvSpPr/>
          <p:nvPr/>
        </p:nvSpPr>
        <p:spPr bwMode="auto">
          <a:xfrm>
            <a:off x="4355976" y="4509120"/>
            <a:ext cx="4536504" cy="100811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2800" b="1" dirty="0" smtClean="0">
                <a:latin typeface="Arial" charset="0"/>
                <a:cs typeface="Arial" charset="0"/>
              </a:rPr>
              <a:t>Calculated Trajectories</a:t>
            </a:r>
            <a:endParaRPr kumimoji="0" lang="en-GB" sz="2800" b="1"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37010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Present – Machine Learning</a:t>
            </a:r>
            <a:endParaRPr lang="en-GB" dirty="0"/>
          </a:p>
        </p:txBody>
      </p:sp>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2091123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7"/>
          <a:stretch/>
        </p:blipFill>
        <p:spPr bwMode="auto">
          <a:xfrm rot="401833">
            <a:off x="3419871" y="1124744"/>
            <a:ext cx="2057615" cy="1296144"/>
          </a:xfrm>
          <a:prstGeom prst="rect">
            <a:avLst/>
          </a:prstGeom>
          <a:noFill/>
          <a:ln w="9525">
            <a:noFill/>
            <a:miter lim="800000"/>
            <a:headEnd/>
            <a:tailEnd/>
          </a:ln>
        </p:spPr>
      </p:pic>
      <p:sp>
        <p:nvSpPr>
          <p:cNvPr id="2" name="Title 1"/>
          <p:cNvSpPr>
            <a:spLocks noGrp="1"/>
          </p:cNvSpPr>
          <p:nvPr>
            <p:ph type="title"/>
          </p:nvPr>
        </p:nvSpPr>
        <p:spPr>
          <a:xfrm>
            <a:off x="539552" y="260648"/>
            <a:ext cx="8229600" cy="1143000"/>
          </a:xfrm>
        </p:spPr>
        <p:txBody>
          <a:bodyPr/>
          <a:lstStyle/>
          <a:p>
            <a:r>
              <a:rPr lang="en-GB" dirty="0" smtClean="0"/>
              <a:t>The data challenge.</a:t>
            </a:r>
            <a:endParaRPr lang="en-GB"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99765" y="992083"/>
            <a:ext cx="5309174" cy="530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40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Segmentation of Volume Data</a:t>
            </a:r>
            <a:endParaRPr lang="en-GB" dirty="0"/>
          </a:p>
        </p:txBody>
      </p:sp>
      <p:pic>
        <p:nvPicPr>
          <p:cNvPr id="3074" name="Picture 2" descr="Image result for Sur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992" y="1417638"/>
            <a:ext cx="2348015" cy="23480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C5557F3-CFED-4C04-8C06-4CBFD8ADF217}"/>
              </a:ext>
            </a:extLst>
          </p:cNvPr>
          <p:cNvPicPr>
            <a:picLocks noChangeAspect="1"/>
          </p:cNvPicPr>
          <p:nvPr/>
        </p:nvPicPr>
        <p:blipFill>
          <a:blip r:embed="rId3"/>
          <a:stretch>
            <a:fillRect/>
          </a:stretch>
        </p:blipFill>
        <p:spPr>
          <a:xfrm>
            <a:off x="6333009" y="6093296"/>
            <a:ext cx="512910" cy="520054"/>
          </a:xfrm>
          <a:prstGeom prst="rect">
            <a:avLst/>
          </a:prstGeom>
        </p:spPr>
      </p:pic>
      <p:sp>
        <p:nvSpPr>
          <p:cNvPr id="3" name="Rectangle 2"/>
          <p:cNvSpPr/>
          <p:nvPr/>
        </p:nvSpPr>
        <p:spPr>
          <a:xfrm>
            <a:off x="251520" y="4149080"/>
            <a:ext cx="6884519" cy="2308324"/>
          </a:xfrm>
          <a:prstGeom prst="rect">
            <a:avLst/>
          </a:prstGeom>
        </p:spPr>
        <p:txBody>
          <a:bodyPr wrap="square">
            <a:spAutoFit/>
          </a:bodyPr>
          <a:lstStyle/>
          <a:p>
            <a:r>
              <a:rPr lang="en-US" dirty="0" err="1">
                <a:solidFill>
                  <a:srgbClr val="222222"/>
                </a:solidFill>
                <a:latin typeface="Arial" panose="020B0604020202020204" pitchFamily="34" charset="0"/>
              </a:rPr>
              <a:t>Luengo</a:t>
            </a:r>
            <a:r>
              <a:rPr lang="en-US" dirty="0">
                <a:solidFill>
                  <a:srgbClr val="222222"/>
                </a:solidFill>
                <a:latin typeface="Arial" panose="020B0604020202020204" pitchFamily="34" charset="0"/>
              </a:rPr>
              <a:t>, Imanol, et al. "</a:t>
            </a:r>
            <a:r>
              <a:rPr lang="en-US" dirty="0" err="1">
                <a:solidFill>
                  <a:srgbClr val="222222"/>
                </a:solidFill>
                <a:latin typeface="Arial" panose="020B0604020202020204" pitchFamily="34" charset="0"/>
              </a:rPr>
              <a:t>SuRVoS</a:t>
            </a:r>
            <a:r>
              <a:rPr lang="en-US" dirty="0">
                <a:solidFill>
                  <a:srgbClr val="222222"/>
                </a:solidFill>
                <a:latin typeface="Arial" panose="020B0604020202020204" pitchFamily="34" charset="0"/>
              </a:rPr>
              <a:t>: Super-region volume segmentation workbench." </a:t>
            </a:r>
            <a:r>
              <a:rPr lang="en-US" i="1" dirty="0">
                <a:solidFill>
                  <a:srgbClr val="222222"/>
                </a:solidFill>
                <a:latin typeface="Arial" panose="020B0604020202020204" pitchFamily="34" charset="0"/>
              </a:rPr>
              <a:t>Journal of structural biology</a:t>
            </a:r>
            <a:r>
              <a:rPr lang="en-US" dirty="0">
                <a:solidFill>
                  <a:srgbClr val="222222"/>
                </a:solidFill>
                <a:latin typeface="Arial" panose="020B0604020202020204" pitchFamily="34" charset="0"/>
              </a:rPr>
              <a:t> 198.1 (2017): 43-53</a:t>
            </a:r>
            <a:r>
              <a:rPr lang="en-US" dirty="0" smtClean="0">
                <a:solidFill>
                  <a:srgbClr val="222222"/>
                </a:solidFill>
                <a:latin typeface="Arial" panose="020B0604020202020204" pitchFamily="34" charset="0"/>
              </a:rPr>
              <a:t>.</a:t>
            </a:r>
          </a:p>
          <a:p>
            <a:endParaRPr lang="en-US" dirty="0">
              <a:solidFill>
                <a:srgbClr val="222222"/>
              </a:solidFill>
              <a:latin typeface="Arial" panose="020B0604020202020204" pitchFamily="34" charset="0"/>
            </a:endParaRPr>
          </a:p>
          <a:p>
            <a:r>
              <a:rPr lang="en-GB" dirty="0"/>
              <a:t>Darrow, Michele C., et al. "Volume segmentation and analysis of biological materials using </a:t>
            </a:r>
            <a:r>
              <a:rPr lang="en-GB" dirty="0" err="1"/>
              <a:t>SuRVoS</a:t>
            </a:r>
            <a:r>
              <a:rPr lang="en-GB" dirty="0"/>
              <a:t> (Super-region Volume Segmentation) Workbench." </a:t>
            </a:r>
            <a:r>
              <a:rPr lang="en-GB" i="1" dirty="0" err="1"/>
              <a:t>JoVE</a:t>
            </a:r>
            <a:r>
              <a:rPr lang="en-GB" i="1" dirty="0"/>
              <a:t> (Journal of Visualized Experiments)</a:t>
            </a:r>
            <a:r>
              <a:rPr lang="en-GB" dirty="0"/>
              <a:t> 126 (2017): e56162.</a:t>
            </a:r>
          </a:p>
        </p:txBody>
      </p:sp>
    </p:spTree>
    <p:extLst>
      <p:ext uri="{BB962C8B-B14F-4D97-AF65-F5344CB8AC3E}">
        <p14:creationId xmlns:p14="http://schemas.microsoft.com/office/powerpoint/2010/main" val="637771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6947" y="1772816"/>
            <a:ext cx="6158484" cy="3849053"/>
          </a:xfrm>
        </p:spPr>
      </p:pic>
      <p:sp>
        <p:nvSpPr>
          <p:cNvPr id="9" name="Rectangle 8"/>
          <p:cNvSpPr/>
          <p:nvPr/>
        </p:nvSpPr>
        <p:spPr>
          <a:xfrm>
            <a:off x="1407239" y="1996248"/>
            <a:ext cx="1357884" cy="34838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733200" y="5135492"/>
            <a:ext cx="941283" cy="369332"/>
          </a:xfrm>
          <a:prstGeom prst="rect">
            <a:avLst/>
          </a:prstGeom>
          <a:noFill/>
          <a:ln w="38100">
            <a:solidFill>
              <a:srgbClr val="FF0000"/>
            </a:solidFill>
          </a:ln>
        </p:spPr>
        <p:txBody>
          <a:bodyPr wrap="none" rtlCol="0">
            <a:spAutoFit/>
          </a:bodyPr>
          <a:lstStyle/>
          <a:p>
            <a:r>
              <a:rPr lang="en-GB" dirty="0" smtClean="0">
                <a:solidFill>
                  <a:srgbClr val="FF0000"/>
                </a:solidFill>
              </a:rPr>
              <a:t>Plugins</a:t>
            </a:r>
            <a:endParaRPr lang="en-GB" dirty="0">
              <a:solidFill>
                <a:srgbClr val="FF0000"/>
              </a:solidFill>
            </a:endParaRPr>
          </a:p>
        </p:txBody>
      </p:sp>
      <p:sp>
        <p:nvSpPr>
          <p:cNvPr id="11" name="Rectangle 10"/>
          <p:cNvSpPr/>
          <p:nvPr/>
        </p:nvSpPr>
        <p:spPr>
          <a:xfrm>
            <a:off x="2819987" y="2167698"/>
            <a:ext cx="198882" cy="122758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870279" y="3461181"/>
            <a:ext cx="723340" cy="369332"/>
          </a:xfrm>
          <a:prstGeom prst="rect">
            <a:avLst/>
          </a:prstGeom>
          <a:noFill/>
          <a:ln w="38100">
            <a:solidFill>
              <a:srgbClr val="00B050"/>
            </a:solidFill>
          </a:ln>
        </p:spPr>
        <p:txBody>
          <a:bodyPr wrap="none" rtlCol="0">
            <a:spAutoFit/>
          </a:bodyPr>
          <a:lstStyle/>
          <a:p>
            <a:r>
              <a:rPr lang="en-GB" dirty="0" smtClean="0">
                <a:solidFill>
                  <a:srgbClr val="00B050"/>
                </a:solidFill>
              </a:rPr>
              <a:t>Tools</a:t>
            </a:r>
            <a:endParaRPr lang="en-GB" dirty="0">
              <a:solidFill>
                <a:srgbClr val="00B050"/>
              </a:solidFill>
            </a:endParaRPr>
          </a:p>
        </p:txBody>
      </p:sp>
      <p:sp>
        <p:nvSpPr>
          <p:cNvPr id="13" name="Rectangle 12"/>
          <p:cNvSpPr/>
          <p:nvPr/>
        </p:nvSpPr>
        <p:spPr>
          <a:xfrm>
            <a:off x="3615515" y="2318574"/>
            <a:ext cx="3147822" cy="309391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840691" y="4633900"/>
            <a:ext cx="1475725" cy="369332"/>
          </a:xfrm>
          <a:prstGeom prst="rect">
            <a:avLst/>
          </a:prstGeom>
          <a:noFill/>
          <a:ln w="38100">
            <a:solidFill>
              <a:srgbClr val="7030A0"/>
            </a:solidFill>
          </a:ln>
        </p:spPr>
        <p:txBody>
          <a:bodyPr wrap="none" rtlCol="0">
            <a:spAutoFit/>
          </a:bodyPr>
          <a:lstStyle/>
          <a:p>
            <a:r>
              <a:rPr lang="en-GB" dirty="0" smtClean="0">
                <a:solidFill>
                  <a:srgbClr val="7030A0"/>
                </a:solidFill>
              </a:rPr>
              <a:t>Visualisation</a:t>
            </a:r>
            <a:endParaRPr lang="en-GB" dirty="0">
              <a:solidFill>
                <a:srgbClr val="7030A0"/>
              </a:solidFill>
            </a:endParaRPr>
          </a:p>
        </p:txBody>
      </p:sp>
      <p:sp>
        <p:nvSpPr>
          <p:cNvPr id="3" name="Title 2"/>
          <p:cNvSpPr>
            <a:spLocks noGrp="1"/>
          </p:cNvSpPr>
          <p:nvPr>
            <p:ph type="title"/>
          </p:nvPr>
        </p:nvSpPr>
        <p:spPr/>
        <p:txBody>
          <a:bodyPr/>
          <a:lstStyle/>
          <a:p>
            <a:r>
              <a:rPr lang="en-GB" dirty="0" err="1" smtClean="0"/>
              <a:t>SuRVoS</a:t>
            </a:r>
            <a:endParaRPr lang="en-GB" dirty="0"/>
          </a:p>
        </p:txBody>
      </p:sp>
      <p:pic>
        <p:nvPicPr>
          <p:cNvPr id="15" name="Picture 4">
            <a:extLst>
              <a:ext uri="{FF2B5EF4-FFF2-40B4-BE49-F238E27FC236}">
                <a16:creationId xmlns:a16="http://schemas.microsoft.com/office/drawing/2014/main" id="{9C5557F3-CFED-4C04-8C06-4CBFD8ADF217}"/>
              </a:ext>
            </a:extLst>
          </p:cNvPr>
          <p:cNvPicPr>
            <a:picLocks noChangeAspect="1"/>
          </p:cNvPicPr>
          <p:nvPr/>
        </p:nvPicPr>
        <p:blipFill>
          <a:blip r:embed="rId3"/>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913098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Extract Features</a:t>
            </a:r>
          </a:p>
        </p:txBody>
      </p:sp>
      <p:pic>
        <p:nvPicPr>
          <p:cNvPr id="4" name="Content Placeholder 3"/>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187624" y="1124744"/>
            <a:ext cx="6912768" cy="4882084"/>
          </a:xfrm>
          <a:prstGeom prst="rect">
            <a:avLst/>
          </a:prstGeom>
        </p:spPr>
      </p:pic>
      <p:pic>
        <p:nvPicPr>
          <p:cNvPr id="7"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2441996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t>2. Generate Super-Regions</a:t>
            </a:r>
          </a:p>
        </p:txBody>
      </p:sp>
      <p:sp>
        <p:nvSpPr>
          <p:cNvPr id="3" name="Content Placeholder 2"/>
          <p:cNvSpPr>
            <a:spLocks noGrp="1"/>
          </p:cNvSpPr>
          <p:nvPr>
            <p:ph idx="1"/>
          </p:nvPr>
        </p:nvSpPr>
        <p:spPr/>
        <p:txBody>
          <a:bodyPr/>
          <a:lstStyle/>
          <a:p>
            <a:r>
              <a:rPr lang="en-GB" dirty="0" smtClean="0"/>
              <a:t>Over-segmentation with boundary adherence </a:t>
            </a:r>
            <a:endParaRPr lang="en-GB" dirty="0"/>
          </a:p>
        </p:txBody>
      </p:sp>
      <p:pic>
        <p:nvPicPr>
          <p:cNvPr id="4" name="Picture 3"/>
          <p:cNvPicPr>
            <a:picLocks noChangeAspect="1"/>
          </p:cNvPicPr>
          <p:nvPr/>
        </p:nvPicPr>
        <p:blipFill>
          <a:blip r:embed="rId3"/>
          <a:stretch>
            <a:fillRect/>
          </a:stretch>
        </p:blipFill>
        <p:spPr>
          <a:xfrm>
            <a:off x="713500" y="2424388"/>
            <a:ext cx="3696010" cy="2452705"/>
          </a:xfrm>
          <a:prstGeom prst="rect">
            <a:avLst/>
          </a:prstGeom>
        </p:spPr>
      </p:pic>
      <p:pic>
        <p:nvPicPr>
          <p:cNvPr id="5" name="Picture 4"/>
          <p:cNvPicPr>
            <a:picLocks noChangeAspect="1"/>
          </p:cNvPicPr>
          <p:nvPr/>
        </p:nvPicPr>
        <p:blipFill>
          <a:blip r:embed="rId4"/>
          <a:stretch>
            <a:fillRect/>
          </a:stretch>
        </p:blipFill>
        <p:spPr>
          <a:xfrm>
            <a:off x="4620406" y="2424388"/>
            <a:ext cx="3696010" cy="2452705"/>
          </a:xfrm>
          <a:prstGeom prst="rect">
            <a:avLst/>
          </a:prstGeom>
        </p:spPr>
      </p:pic>
      <p:sp>
        <p:nvSpPr>
          <p:cNvPr id="6" name="Rectangle 5"/>
          <p:cNvSpPr/>
          <p:nvPr/>
        </p:nvSpPr>
        <p:spPr>
          <a:xfrm>
            <a:off x="757352" y="5014917"/>
            <a:ext cx="4572000" cy="646331"/>
          </a:xfrm>
          <a:prstGeom prst="rect">
            <a:avLst/>
          </a:prstGeom>
        </p:spPr>
        <p:txBody>
          <a:bodyPr>
            <a:spAutoFit/>
          </a:bodyPr>
          <a:lstStyle/>
          <a:p>
            <a:pPr algn="ctr"/>
            <a:r>
              <a:rPr lang="en-GB" dirty="0"/>
              <a:t>153,600</a:t>
            </a:r>
          </a:p>
          <a:p>
            <a:pPr algn="ctr"/>
            <a:r>
              <a:rPr lang="en-GB" dirty="0"/>
              <a:t>elements</a:t>
            </a:r>
          </a:p>
        </p:txBody>
      </p:sp>
      <p:sp>
        <p:nvSpPr>
          <p:cNvPr id="7" name="Rectangle 6"/>
          <p:cNvSpPr/>
          <p:nvPr/>
        </p:nvSpPr>
        <p:spPr>
          <a:xfrm>
            <a:off x="3607994" y="5014917"/>
            <a:ext cx="4572000" cy="646331"/>
          </a:xfrm>
          <a:prstGeom prst="rect">
            <a:avLst/>
          </a:prstGeom>
        </p:spPr>
        <p:txBody>
          <a:bodyPr>
            <a:spAutoFit/>
          </a:bodyPr>
          <a:lstStyle/>
          <a:p>
            <a:pPr algn="ctr"/>
            <a:r>
              <a:rPr lang="en-GB" dirty="0"/>
              <a:t>200</a:t>
            </a:r>
          </a:p>
          <a:p>
            <a:pPr algn="ctr"/>
            <a:r>
              <a:rPr lang="en-GB" dirty="0"/>
              <a:t>elements</a:t>
            </a:r>
          </a:p>
        </p:txBody>
      </p:sp>
      <p:pic>
        <p:nvPicPr>
          <p:cNvPr id="10" name="Picture 4">
            <a:extLst>
              <a:ext uri="{FF2B5EF4-FFF2-40B4-BE49-F238E27FC236}">
                <a16:creationId xmlns:a16="http://schemas.microsoft.com/office/drawing/2014/main" id="{9C5557F3-CFED-4C04-8C06-4CBFD8ADF217}"/>
              </a:ext>
            </a:extLst>
          </p:cNvPr>
          <p:cNvPicPr>
            <a:picLocks noChangeAspect="1"/>
          </p:cNvPicPr>
          <p:nvPr/>
        </p:nvPicPr>
        <p:blipFill>
          <a:blip r:embed="rId5"/>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2105684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20406" y="2424388"/>
            <a:ext cx="3696010" cy="2452705"/>
          </a:xfrm>
          <a:prstGeom prst="rect">
            <a:avLst/>
          </a:prstGeom>
        </p:spPr>
      </p:pic>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t>Super-Regions</a:t>
            </a:r>
          </a:p>
        </p:txBody>
      </p:sp>
      <p:sp>
        <p:nvSpPr>
          <p:cNvPr id="3" name="Content Placeholder 2"/>
          <p:cNvSpPr>
            <a:spLocks noGrp="1"/>
          </p:cNvSpPr>
          <p:nvPr>
            <p:ph idx="1"/>
          </p:nvPr>
        </p:nvSpPr>
        <p:spPr/>
        <p:txBody>
          <a:bodyPr/>
          <a:lstStyle/>
          <a:p>
            <a:r>
              <a:rPr lang="en-GB" dirty="0" smtClean="0"/>
              <a:t>Over-segmentation with boundary adherence </a:t>
            </a:r>
          </a:p>
          <a:p>
            <a:pPr marL="0" indent="0">
              <a:buNone/>
            </a:pPr>
            <a:endParaRPr lang="en-GB" dirty="0"/>
          </a:p>
        </p:txBody>
      </p:sp>
      <p:sp>
        <p:nvSpPr>
          <p:cNvPr id="6" name="Rectangle 5"/>
          <p:cNvSpPr/>
          <p:nvPr/>
        </p:nvSpPr>
        <p:spPr>
          <a:xfrm>
            <a:off x="757352" y="5014917"/>
            <a:ext cx="4572000" cy="646331"/>
          </a:xfrm>
          <a:prstGeom prst="rect">
            <a:avLst/>
          </a:prstGeom>
        </p:spPr>
        <p:txBody>
          <a:bodyPr>
            <a:spAutoFit/>
          </a:bodyPr>
          <a:lstStyle/>
          <a:p>
            <a:pPr algn="ctr"/>
            <a:r>
              <a:rPr lang="en-GB" dirty="0"/>
              <a:t>153,600</a:t>
            </a:r>
          </a:p>
          <a:p>
            <a:pPr algn="ctr"/>
            <a:r>
              <a:rPr lang="en-GB" dirty="0"/>
              <a:t>elements</a:t>
            </a:r>
          </a:p>
        </p:txBody>
      </p:sp>
      <p:sp>
        <p:nvSpPr>
          <p:cNvPr id="7" name="Rectangle 6"/>
          <p:cNvSpPr/>
          <p:nvPr/>
        </p:nvSpPr>
        <p:spPr>
          <a:xfrm>
            <a:off x="3607994" y="5014917"/>
            <a:ext cx="4572000" cy="646331"/>
          </a:xfrm>
          <a:prstGeom prst="rect">
            <a:avLst/>
          </a:prstGeom>
        </p:spPr>
        <p:txBody>
          <a:bodyPr>
            <a:spAutoFit/>
          </a:bodyPr>
          <a:lstStyle/>
          <a:p>
            <a:pPr algn="ctr"/>
            <a:r>
              <a:rPr lang="en-GB" dirty="0"/>
              <a:t>200</a:t>
            </a:r>
          </a:p>
          <a:p>
            <a:pPr algn="ctr"/>
            <a:r>
              <a:rPr lang="en-GB" dirty="0"/>
              <a:t>elements</a:t>
            </a:r>
          </a:p>
        </p:txBody>
      </p:sp>
      <p:pic>
        <p:nvPicPr>
          <p:cNvPr id="12"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33009" y="6093296"/>
            <a:ext cx="512910" cy="520054"/>
          </a:xfrm>
          <a:prstGeom prst="rect">
            <a:avLst/>
          </a:prstGeom>
        </p:spPr>
      </p:pic>
      <p:pic>
        <p:nvPicPr>
          <p:cNvPr id="13" name="Picture 12"/>
          <p:cNvPicPr>
            <a:picLocks noChangeAspect="1"/>
          </p:cNvPicPr>
          <p:nvPr/>
        </p:nvPicPr>
        <p:blipFill>
          <a:blip r:embed="rId5"/>
          <a:stretch>
            <a:fillRect/>
          </a:stretch>
        </p:blipFill>
        <p:spPr>
          <a:xfrm>
            <a:off x="713500" y="2424388"/>
            <a:ext cx="3696010" cy="2452705"/>
          </a:xfrm>
          <a:prstGeom prst="rect">
            <a:avLst/>
          </a:prstGeom>
        </p:spPr>
      </p:pic>
    </p:spTree>
    <p:extLst>
      <p:ext uri="{BB962C8B-B14F-4D97-AF65-F5344CB8AC3E}">
        <p14:creationId xmlns:p14="http://schemas.microsoft.com/office/powerpoint/2010/main" val="2660832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t>3. Annotate the data</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89532" y="2226469"/>
            <a:ext cx="3364436" cy="3263504"/>
          </a:xfrm>
        </p:spPr>
      </p:pic>
      <p:sp>
        <p:nvSpPr>
          <p:cNvPr id="5" name="Content Placeholder 4"/>
          <p:cNvSpPr>
            <a:spLocks noGrp="1"/>
          </p:cNvSpPr>
          <p:nvPr>
            <p:ph sz="half" idx="2"/>
          </p:nvPr>
        </p:nvSpPr>
        <p:spPr/>
        <p:txBody>
          <a:bodyPr/>
          <a:lstStyle/>
          <a:p>
            <a:r>
              <a:rPr lang="en-GB" dirty="0" err="1" smtClean="0"/>
              <a:t>Supervoxel</a:t>
            </a:r>
            <a:r>
              <a:rPr lang="en-GB" dirty="0" smtClean="0"/>
              <a:t> labels are needed to train a model to segment the volume</a:t>
            </a:r>
          </a:p>
          <a:p>
            <a:endParaRPr lang="en-GB" dirty="0"/>
          </a:p>
          <a:p>
            <a:r>
              <a:rPr lang="en-GB" dirty="0" smtClean="0"/>
              <a:t>These can be provided through use simple drawing tool</a:t>
            </a:r>
          </a:p>
        </p:txBody>
      </p:sp>
      <p:pic>
        <p:nvPicPr>
          <p:cNvPr id="8"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3794823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Train a Model</a:t>
            </a:r>
            <a:endParaRPr lang="en-GB" dirty="0"/>
          </a:p>
        </p:txBody>
      </p:sp>
      <p:sp>
        <p:nvSpPr>
          <p:cNvPr id="3" name="Content Placeholder 2"/>
          <p:cNvSpPr>
            <a:spLocks noGrp="1"/>
          </p:cNvSpPr>
          <p:nvPr>
            <p:ph idx="1"/>
          </p:nvPr>
        </p:nvSpPr>
        <p:spPr/>
        <p:txBody>
          <a:bodyPr>
            <a:normAutofit/>
          </a:bodyPr>
          <a:lstStyle/>
          <a:p>
            <a:r>
              <a:rPr lang="en-GB" dirty="0" smtClean="0"/>
              <a:t>Process of training a classifier in order to predict </a:t>
            </a:r>
            <a:r>
              <a:rPr lang="en-GB" dirty="0" err="1" smtClean="0"/>
              <a:t>supervoxel</a:t>
            </a:r>
            <a:r>
              <a:rPr lang="en-GB" dirty="0" smtClean="0"/>
              <a:t> classes</a:t>
            </a:r>
          </a:p>
          <a:p>
            <a:pPr lvl="1"/>
            <a:r>
              <a:rPr lang="en-GB" sz="1500" dirty="0"/>
              <a:t>Features extracted from the data are concatenated into a matrix, X</a:t>
            </a:r>
          </a:p>
          <a:p>
            <a:pPr lvl="1"/>
            <a:r>
              <a:rPr lang="en-GB" sz="1500" dirty="0"/>
              <a:t>Used to train the classifier in conjunction with the labels from annotations, Y</a:t>
            </a:r>
          </a:p>
        </p:txBody>
      </p:sp>
      <p:graphicFrame>
        <p:nvGraphicFramePr>
          <p:cNvPr id="31" name="Table 30"/>
          <p:cNvGraphicFramePr>
            <a:graphicFrameLocks noGrp="1"/>
          </p:cNvGraphicFramePr>
          <p:nvPr>
            <p:extLst/>
          </p:nvPr>
        </p:nvGraphicFramePr>
        <p:xfrm>
          <a:off x="1442885" y="3366017"/>
          <a:ext cx="1733552" cy="1684020"/>
        </p:xfrm>
        <a:graphic>
          <a:graphicData uri="http://schemas.openxmlformats.org/drawingml/2006/table">
            <a:tbl>
              <a:tblPr firstRow="1" bandRow="1">
                <a:tableStyleId>{5940675A-B579-460E-94D1-54222C63F5DA}</a:tableStyleId>
              </a:tblPr>
              <a:tblGrid>
                <a:gridCol w="433388">
                  <a:extLst>
                    <a:ext uri="{9D8B030D-6E8A-4147-A177-3AD203B41FA5}">
                      <a16:colId xmlns:a16="http://schemas.microsoft.com/office/drawing/2014/main" val="958106113"/>
                    </a:ext>
                  </a:extLst>
                </a:gridCol>
                <a:gridCol w="433388">
                  <a:extLst>
                    <a:ext uri="{9D8B030D-6E8A-4147-A177-3AD203B41FA5}">
                      <a16:colId xmlns:a16="http://schemas.microsoft.com/office/drawing/2014/main" val="3514700288"/>
                    </a:ext>
                  </a:extLst>
                </a:gridCol>
                <a:gridCol w="433388">
                  <a:extLst>
                    <a:ext uri="{9D8B030D-6E8A-4147-A177-3AD203B41FA5}">
                      <a16:colId xmlns:a16="http://schemas.microsoft.com/office/drawing/2014/main" val="2941524692"/>
                    </a:ext>
                  </a:extLst>
                </a:gridCol>
                <a:gridCol w="433388">
                  <a:extLst>
                    <a:ext uri="{9D8B030D-6E8A-4147-A177-3AD203B41FA5}">
                      <a16:colId xmlns:a16="http://schemas.microsoft.com/office/drawing/2014/main" val="1957853898"/>
                    </a:ext>
                  </a:extLst>
                </a:gridCol>
              </a:tblGrid>
              <a:tr h="278130">
                <a:tc>
                  <a:txBody>
                    <a:bodyPr/>
                    <a:lstStyle/>
                    <a:p>
                      <a:pPr algn="ctr"/>
                      <a:r>
                        <a:rPr lang="en-GB" sz="1400" dirty="0" smtClean="0"/>
                        <a:t>0.5</a:t>
                      </a:r>
                      <a:endParaRPr lang="en-GB" sz="1400" dirty="0"/>
                    </a:p>
                  </a:txBody>
                  <a:tcPr marL="68580" marR="68580" marT="34290" marB="34290"/>
                </a:tc>
                <a:tc>
                  <a:txBody>
                    <a:bodyPr/>
                    <a:lstStyle/>
                    <a:p>
                      <a:pPr algn="ctr"/>
                      <a:r>
                        <a:rPr lang="en-GB" sz="1400" dirty="0" smtClean="0"/>
                        <a:t>0</a:t>
                      </a:r>
                      <a:endParaRPr lang="en-GB" sz="1400" dirty="0"/>
                    </a:p>
                  </a:txBody>
                  <a:tcPr marL="68580" marR="68580" marT="34290" marB="34290"/>
                </a:tc>
                <a:tc>
                  <a:txBody>
                    <a:bodyPr/>
                    <a:lstStyle/>
                    <a:p>
                      <a:pPr algn="ctr"/>
                      <a:r>
                        <a:rPr lang="en-GB" sz="1400" dirty="0" smtClean="0"/>
                        <a:t>0.1</a:t>
                      </a:r>
                      <a:endParaRPr lang="en-GB" sz="1400" dirty="0"/>
                    </a:p>
                  </a:txBody>
                  <a:tcPr marL="68580" marR="68580" marT="34290" marB="34290"/>
                </a:tc>
                <a:tc>
                  <a:txBody>
                    <a:bodyPr/>
                    <a:lstStyle/>
                    <a:p>
                      <a:pPr algn="ctr"/>
                      <a:r>
                        <a:rPr lang="en-GB" sz="1400" dirty="0" smtClean="0"/>
                        <a:t>…</a:t>
                      </a:r>
                      <a:endParaRPr lang="en-GB" sz="1400" dirty="0"/>
                    </a:p>
                  </a:txBody>
                  <a:tcPr marL="68580" marR="68580" marT="34290" marB="34290"/>
                </a:tc>
                <a:extLst>
                  <a:ext uri="{0D108BD9-81ED-4DB2-BD59-A6C34878D82A}">
                    <a16:rowId xmlns:a16="http://schemas.microsoft.com/office/drawing/2014/main" val="659692074"/>
                  </a:ext>
                </a:extLst>
              </a:tr>
              <a:tr h="278130">
                <a:tc>
                  <a:txBody>
                    <a:bodyPr/>
                    <a:lstStyle/>
                    <a:p>
                      <a:pPr algn="ctr"/>
                      <a:endParaRPr lang="en-GB" sz="1400" dirty="0"/>
                    </a:p>
                  </a:txBody>
                  <a:tcPr marL="68580" marR="68580" marT="34290" marB="34290"/>
                </a:tc>
                <a:tc>
                  <a:txBody>
                    <a:bodyPr/>
                    <a:lstStyle/>
                    <a:p>
                      <a:pPr algn="ctr"/>
                      <a:endParaRPr lang="en-GB" sz="1400" dirty="0"/>
                    </a:p>
                  </a:txBody>
                  <a:tcPr marL="68580" marR="68580" marT="34290" marB="34290"/>
                </a:tc>
                <a:tc>
                  <a:txBody>
                    <a:bodyPr/>
                    <a:lstStyle/>
                    <a:p>
                      <a:pPr algn="ctr"/>
                      <a:endParaRPr lang="en-GB" sz="1400"/>
                    </a:p>
                  </a:txBody>
                  <a:tcPr marL="68580" marR="68580" marT="34290" marB="34290"/>
                </a:tc>
                <a:tc>
                  <a:txBody>
                    <a:bodyPr/>
                    <a:lstStyle/>
                    <a:p>
                      <a:pPr algn="ctr"/>
                      <a:endParaRPr lang="en-GB" sz="1400"/>
                    </a:p>
                  </a:txBody>
                  <a:tcPr marL="68580" marR="68580" marT="34290" marB="34290"/>
                </a:tc>
                <a:extLst>
                  <a:ext uri="{0D108BD9-81ED-4DB2-BD59-A6C34878D82A}">
                    <a16:rowId xmlns:a16="http://schemas.microsoft.com/office/drawing/2014/main" val="1307190302"/>
                  </a:ext>
                </a:extLst>
              </a:tr>
              <a:tr h="556260">
                <a:tc gridSpan="4">
                  <a:txBody>
                    <a:bodyPr/>
                    <a:lstStyle/>
                    <a:p>
                      <a:pPr algn="ctr"/>
                      <a:endParaRPr lang="en-GB" sz="1400" dirty="0" smtClean="0"/>
                    </a:p>
                    <a:p>
                      <a:pPr algn="ctr"/>
                      <a:r>
                        <a:rPr lang="en-GB" sz="1400" dirty="0" smtClean="0"/>
                        <a:t>…</a:t>
                      </a:r>
                      <a:endParaRPr lang="en-GB" sz="1400" dirty="0"/>
                    </a:p>
                  </a:txBody>
                  <a:tcPr marL="68580" marR="68580" marT="34290" marB="34290"/>
                </a:tc>
                <a:tc hMerge="1">
                  <a:txBody>
                    <a:bodyPr/>
                    <a:lstStyle/>
                    <a:p>
                      <a:endParaRPr lang="en-GB" dirty="0"/>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3250945"/>
                  </a:ext>
                </a:extLst>
              </a:tr>
              <a:tr h="278130">
                <a:tc>
                  <a:txBody>
                    <a:bodyPr/>
                    <a:lstStyle/>
                    <a:p>
                      <a:pPr algn="ctr"/>
                      <a:endParaRPr lang="en-GB" sz="1400"/>
                    </a:p>
                  </a:txBody>
                  <a:tcPr marL="68580" marR="68580" marT="34290" marB="34290"/>
                </a:tc>
                <a:tc>
                  <a:txBody>
                    <a:bodyPr/>
                    <a:lstStyle/>
                    <a:p>
                      <a:pPr algn="ctr"/>
                      <a:endParaRPr lang="en-GB" sz="1400" dirty="0"/>
                    </a:p>
                  </a:txBody>
                  <a:tcPr marL="68580" marR="68580" marT="34290" marB="34290"/>
                </a:tc>
                <a:tc>
                  <a:txBody>
                    <a:bodyPr/>
                    <a:lstStyle/>
                    <a:p>
                      <a:pPr algn="ctr"/>
                      <a:endParaRPr lang="en-GB" sz="1400" dirty="0"/>
                    </a:p>
                  </a:txBody>
                  <a:tcPr marL="68580" marR="68580" marT="34290" marB="34290"/>
                </a:tc>
                <a:tc>
                  <a:txBody>
                    <a:bodyPr/>
                    <a:lstStyle/>
                    <a:p>
                      <a:pPr algn="ctr"/>
                      <a:endParaRPr lang="en-GB" sz="1400" dirty="0"/>
                    </a:p>
                  </a:txBody>
                  <a:tcPr marL="68580" marR="68580" marT="34290" marB="34290"/>
                </a:tc>
                <a:extLst>
                  <a:ext uri="{0D108BD9-81ED-4DB2-BD59-A6C34878D82A}">
                    <a16:rowId xmlns:a16="http://schemas.microsoft.com/office/drawing/2014/main" val="3039581767"/>
                  </a:ext>
                </a:extLst>
              </a:tr>
              <a:tr h="278130">
                <a:tc>
                  <a:txBody>
                    <a:bodyPr/>
                    <a:lstStyle/>
                    <a:p>
                      <a:pPr algn="ctr"/>
                      <a:endParaRPr lang="en-GB" sz="1400"/>
                    </a:p>
                  </a:txBody>
                  <a:tcPr marL="68580" marR="68580" marT="34290" marB="34290"/>
                </a:tc>
                <a:tc>
                  <a:txBody>
                    <a:bodyPr/>
                    <a:lstStyle/>
                    <a:p>
                      <a:pPr algn="ctr"/>
                      <a:endParaRPr lang="en-GB" sz="1400"/>
                    </a:p>
                  </a:txBody>
                  <a:tcPr marL="68580" marR="68580" marT="34290" marB="34290"/>
                </a:tc>
                <a:tc>
                  <a:txBody>
                    <a:bodyPr/>
                    <a:lstStyle/>
                    <a:p>
                      <a:pPr algn="ctr"/>
                      <a:endParaRPr lang="en-GB" sz="1400"/>
                    </a:p>
                  </a:txBody>
                  <a:tcPr marL="68580" marR="68580" marT="34290" marB="34290"/>
                </a:tc>
                <a:tc>
                  <a:txBody>
                    <a:bodyPr/>
                    <a:lstStyle/>
                    <a:p>
                      <a:pPr algn="ctr"/>
                      <a:endParaRPr lang="en-GB" sz="1400" dirty="0"/>
                    </a:p>
                  </a:txBody>
                  <a:tcPr marL="68580" marR="68580" marT="34290" marB="34290"/>
                </a:tc>
                <a:extLst>
                  <a:ext uri="{0D108BD9-81ED-4DB2-BD59-A6C34878D82A}">
                    <a16:rowId xmlns:a16="http://schemas.microsoft.com/office/drawing/2014/main" val="2243311562"/>
                  </a:ext>
                </a:extLst>
              </a:tr>
            </a:tbl>
          </a:graphicData>
        </a:graphic>
      </p:graphicFrame>
      <p:sp>
        <p:nvSpPr>
          <p:cNvPr id="32" name="TextBox 31"/>
          <p:cNvSpPr txBox="1"/>
          <p:nvPr/>
        </p:nvSpPr>
        <p:spPr>
          <a:xfrm>
            <a:off x="1125892" y="4061908"/>
            <a:ext cx="351378" cy="369332"/>
          </a:xfrm>
          <a:prstGeom prst="rect">
            <a:avLst/>
          </a:prstGeom>
          <a:noFill/>
        </p:spPr>
        <p:txBody>
          <a:bodyPr wrap="none" rtlCol="0">
            <a:spAutoFit/>
          </a:bodyPr>
          <a:lstStyle/>
          <a:p>
            <a:r>
              <a:rPr lang="en-GB" b="1" dirty="0" smtClean="0">
                <a:solidFill>
                  <a:srgbClr val="002060"/>
                </a:solidFill>
              </a:rPr>
              <a:t>N</a:t>
            </a:r>
            <a:endParaRPr lang="en-GB" b="1" dirty="0">
              <a:solidFill>
                <a:srgbClr val="002060"/>
              </a:solidFill>
            </a:endParaRPr>
          </a:p>
        </p:txBody>
      </p:sp>
      <p:sp>
        <p:nvSpPr>
          <p:cNvPr id="33" name="Rectangle 32"/>
          <p:cNvSpPr/>
          <p:nvPr/>
        </p:nvSpPr>
        <p:spPr>
          <a:xfrm>
            <a:off x="2177893" y="3030668"/>
            <a:ext cx="351378" cy="369332"/>
          </a:xfrm>
          <a:prstGeom prst="rect">
            <a:avLst/>
          </a:prstGeom>
        </p:spPr>
        <p:txBody>
          <a:bodyPr wrap="none">
            <a:spAutoFit/>
          </a:bodyPr>
          <a:lstStyle/>
          <a:p>
            <a:r>
              <a:rPr lang="en-GB" b="1" dirty="0">
                <a:solidFill>
                  <a:srgbClr val="002060"/>
                </a:solidFill>
              </a:rPr>
              <a:t>D</a:t>
            </a:r>
          </a:p>
        </p:txBody>
      </p:sp>
      <p:cxnSp>
        <p:nvCxnSpPr>
          <p:cNvPr id="34" name="Straight Arrow Connector 33"/>
          <p:cNvCxnSpPr/>
          <p:nvPr/>
        </p:nvCxnSpPr>
        <p:spPr>
          <a:xfrm>
            <a:off x="2524925" y="3169168"/>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442885" y="3169168"/>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a:off x="929129" y="3691772"/>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929128" y="4709042"/>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Table 37"/>
          <p:cNvGraphicFramePr>
            <a:graphicFrameLocks noGrp="1"/>
          </p:cNvGraphicFramePr>
          <p:nvPr>
            <p:extLst/>
          </p:nvPr>
        </p:nvGraphicFramePr>
        <p:xfrm>
          <a:off x="4540072" y="3366017"/>
          <a:ext cx="400664" cy="1684020"/>
        </p:xfrm>
        <a:graphic>
          <a:graphicData uri="http://schemas.openxmlformats.org/drawingml/2006/table">
            <a:tbl>
              <a:tblPr firstRow="1" bandRow="1">
                <a:tableStyleId>{5940675A-B579-460E-94D1-54222C63F5DA}</a:tableStyleId>
              </a:tblPr>
              <a:tblGrid>
                <a:gridCol w="400664">
                  <a:extLst>
                    <a:ext uri="{9D8B030D-6E8A-4147-A177-3AD203B41FA5}">
                      <a16:colId xmlns:a16="http://schemas.microsoft.com/office/drawing/2014/main" val="3521189175"/>
                    </a:ext>
                  </a:extLst>
                </a:gridCol>
              </a:tblGrid>
              <a:tr h="278130">
                <a:tc>
                  <a:txBody>
                    <a:bodyPr/>
                    <a:lstStyle/>
                    <a:p>
                      <a:pPr algn="ctr"/>
                      <a:r>
                        <a:rPr lang="en-GB" sz="1400" dirty="0" smtClean="0"/>
                        <a:t>0</a:t>
                      </a:r>
                      <a:endParaRPr lang="en-GB" sz="1400" dirty="0"/>
                    </a:p>
                  </a:txBody>
                  <a:tcPr marL="68580" marR="68580" marT="34290" marB="34290"/>
                </a:tc>
                <a:extLst>
                  <a:ext uri="{0D108BD9-81ED-4DB2-BD59-A6C34878D82A}">
                    <a16:rowId xmlns:a16="http://schemas.microsoft.com/office/drawing/2014/main" val="714157096"/>
                  </a:ext>
                </a:extLst>
              </a:tr>
              <a:tr h="278130">
                <a:tc>
                  <a:txBody>
                    <a:bodyPr/>
                    <a:lstStyle/>
                    <a:p>
                      <a:pPr algn="ctr"/>
                      <a:r>
                        <a:rPr lang="en-GB" sz="1400" dirty="0" smtClean="0"/>
                        <a:t>1</a:t>
                      </a:r>
                      <a:endParaRPr lang="en-GB" sz="1400" dirty="0"/>
                    </a:p>
                  </a:txBody>
                  <a:tcPr marL="68580" marR="68580" marT="34290" marB="34290"/>
                </a:tc>
                <a:extLst>
                  <a:ext uri="{0D108BD9-81ED-4DB2-BD59-A6C34878D82A}">
                    <a16:rowId xmlns:a16="http://schemas.microsoft.com/office/drawing/2014/main" val="3223287703"/>
                  </a:ext>
                </a:extLst>
              </a:tr>
              <a:tr h="556260">
                <a:tc>
                  <a:txBody>
                    <a:bodyPr/>
                    <a:lstStyle/>
                    <a:p>
                      <a:pPr algn="ctr"/>
                      <a:endParaRPr lang="en-GB" sz="140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smtClean="0"/>
                        <a:t>…</a:t>
                      </a:r>
                    </a:p>
                  </a:txBody>
                  <a:tcPr marL="68580" marR="68580" marT="34290" marB="34290"/>
                </a:tc>
                <a:extLst>
                  <a:ext uri="{0D108BD9-81ED-4DB2-BD59-A6C34878D82A}">
                    <a16:rowId xmlns:a16="http://schemas.microsoft.com/office/drawing/2014/main" val="2131783252"/>
                  </a:ext>
                </a:extLst>
              </a:tr>
              <a:tr h="278130">
                <a:tc>
                  <a:txBody>
                    <a:bodyPr/>
                    <a:lstStyle/>
                    <a:p>
                      <a:pPr algn="ctr"/>
                      <a:r>
                        <a:rPr lang="en-GB" sz="1400" dirty="0" smtClean="0"/>
                        <a:t>-1</a:t>
                      </a:r>
                      <a:endParaRPr lang="en-GB" sz="1400" dirty="0"/>
                    </a:p>
                  </a:txBody>
                  <a:tcPr marL="68580" marR="68580" marT="34290" marB="34290"/>
                </a:tc>
                <a:extLst>
                  <a:ext uri="{0D108BD9-81ED-4DB2-BD59-A6C34878D82A}">
                    <a16:rowId xmlns:a16="http://schemas.microsoft.com/office/drawing/2014/main" val="2292430816"/>
                  </a:ext>
                </a:extLst>
              </a:tr>
              <a:tr h="278130">
                <a:tc>
                  <a:txBody>
                    <a:bodyPr/>
                    <a:lstStyle/>
                    <a:p>
                      <a:pPr algn="ctr"/>
                      <a:r>
                        <a:rPr lang="en-GB" sz="1400" dirty="0" smtClean="0"/>
                        <a:t>0</a:t>
                      </a:r>
                      <a:endParaRPr lang="en-GB" sz="1400" dirty="0"/>
                    </a:p>
                  </a:txBody>
                  <a:tcPr marL="68580" marR="68580" marT="34290" marB="34290"/>
                </a:tc>
                <a:extLst>
                  <a:ext uri="{0D108BD9-81ED-4DB2-BD59-A6C34878D82A}">
                    <a16:rowId xmlns:a16="http://schemas.microsoft.com/office/drawing/2014/main" val="2426590385"/>
                  </a:ext>
                </a:extLst>
              </a:tr>
            </a:tbl>
          </a:graphicData>
        </a:graphic>
      </p:graphicFrame>
      <p:sp>
        <p:nvSpPr>
          <p:cNvPr id="39" name="TextBox 38"/>
          <p:cNvSpPr txBox="1"/>
          <p:nvPr/>
        </p:nvSpPr>
        <p:spPr>
          <a:xfrm>
            <a:off x="4219391" y="4061908"/>
            <a:ext cx="351378" cy="369332"/>
          </a:xfrm>
          <a:prstGeom prst="rect">
            <a:avLst/>
          </a:prstGeom>
          <a:noFill/>
        </p:spPr>
        <p:txBody>
          <a:bodyPr wrap="none" rtlCol="0">
            <a:spAutoFit/>
          </a:bodyPr>
          <a:lstStyle/>
          <a:p>
            <a:r>
              <a:rPr lang="en-GB" b="1" dirty="0" smtClean="0">
                <a:solidFill>
                  <a:srgbClr val="002060"/>
                </a:solidFill>
              </a:rPr>
              <a:t>N</a:t>
            </a:r>
            <a:endParaRPr lang="en-GB" b="1" dirty="0">
              <a:solidFill>
                <a:srgbClr val="002060"/>
              </a:solidFill>
            </a:endParaRPr>
          </a:p>
        </p:txBody>
      </p:sp>
      <p:cxnSp>
        <p:nvCxnSpPr>
          <p:cNvPr id="40" name="Straight Arrow Connector 39"/>
          <p:cNvCxnSpPr/>
          <p:nvPr/>
        </p:nvCxnSpPr>
        <p:spPr>
          <a:xfrm rot="16200000">
            <a:off x="4022627" y="3691772"/>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4022627" y="4709042"/>
            <a:ext cx="65151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454831" y="3438660"/>
            <a:ext cx="3621504" cy="2031325"/>
          </a:xfrm>
          <a:prstGeom prst="rect">
            <a:avLst/>
          </a:prstGeom>
          <a:noFill/>
        </p:spPr>
        <p:txBody>
          <a:bodyPr wrap="none" rtlCol="0">
            <a:spAutoFit/>
          </a:bodyPr>
          <a:lstStyle/>
          <a:p>
            <a:r>
              <a:rPr lang="en-GB" b="1" dirty="0" smtClean="0">
                <a:solidFill>
                  <a:srgbClr val="002060"/>
                </a:solidFill>
              </a:rPr>
              <a:t>N</a:t>
            </a:r>
            <a:r>
              <a:rPr lang="en-GB" dirty="0" smtClean="0"/>
              <a:t>: Number of </a:t>
            </a:r>
            <a:r>
              <a:rPr lang="en-GB" dirty="0" err="1" smtClean="0"/>
              <a:t>supervoxels</a:t>
            </a:r>
            <a:endParaRPr lang="en-GB" dirty="0"/>
          </a:p>
          <a:p>
            <a:endParaRPr lang="en-GB" dirty="0" smtClean="0"/>
          </a:p>
          <a:p>
            <a:r>
              <a:rPr lang="en-GB" b="1" dirty="0" smtClean="0">
                <a:solidFill>
                  <a:srgbClr val="002060"/>
                </a:solidFill>
              </a:rPr>
              <a:t>D</a:t>
            </a:r>
            <a:r>
              <a:rPr lang="en-GB" dirty="0" smtClean="0"/>
              <a:t>: Number of features</a:t>
            </a:r>
          </a:p>
          <a:p>
            <a:endParaRPr lang="en-GB" dirty="0"/>
          </a:p>
          <a:p>
            <a:r>
              <a:rPr lang="en-GB" b="1" dirty="0" smtClean="0">
                <a:solidFill>
                  <a:srgbClr val="002060"/>
                </a:solidFill>
              </a:rPr>
              <a:t>X</a:t>
            </a:r>
            <a:r>
              <a:rPr lang="en-GB" dirty="0" smtClean="0"/>
              <a:t>: Descriptor matrix</a:t>
            </a:r>
          </a:p>
          <a:p>
            <a:endParaRPr lang="en-GB" dirty="0"/>
          </a:p>
          <a:p>
            <a:r>
              <a:rPr lang="en-GB" b="1" dirty="0" smtClean="0">
                <a:solidFill>
                  <a:srgbClr val="002060"/>
                </a:solidFill>
              </a:rPr>
              <a:t>Y</a:t>
            </a:r>
            <a:r>
              <a:rPr lang="en-GB" dirty="0" smtClean="0"/>
              <a:t>: Class type for each </a:t>
            </a:r>
            <a:r>
              <a:rPr lang="en-GB" dirty="0" err="1" smtClean="0"/>
              <a:t>supervoxel</a:t>
            </a:r>
            <a:endParaRPr lang="en-GB" dirty="0"/>
          </a:p>
        </p:txBody>
      </p:sp>
      <p:sp>
        <p:nvSpPr>
          <p:cNvPr id="43" name="TextBox 42"/>
          <p:cNvSpPr txBox="1"/>
          <p:nvPr/>
        </p:nvSpPr>
        <p:spPr>
          <a:xfrm>
            <a:off x="3762410" y="4061907"/>
            <a:ext cx="533159" cy="369332"/>
          </a:xfrm>
          <a:prstGeom prst="rect">
            <a:avLst/>
          </a:prstGeom>
          <a:noFill/>
        </p:spPr>
        <p:txBody>
          <a:bodyPr wrap="none" rtlCol="0">
            <a:spAutoFit/>
          </a:bodyPr>
          <a:lstStyle/>
          <a:p>
            <a:r>
              <a:rPr lang="en-GB" dirty="0" smtClean="0"/>
              <a:t>Y =</a:t>
            </a:r>
            <a:endParaRPr lang="en-GB" dirty="0"/>
          </a:p>
        </p:txBody>
      </p:sp>
      <p:sp>
        <p:nvSpPr>
          <p:cNvPr id="44" name="TextBox 43"/>
          <p:cNvSpPr txBox="1"/>
          <p:nvPr/>
        </p:nvSpPr>
        <p:spPr>
          <a:xfrm>
            <a:off x="677338" y="4061907"/>
            <a:ext cx="537327" cy="369332"/>
          </a:xfrm>
          <a:prstGeom prst="rect">
            <a:avLst/>
          </a:prstGeom>
          <a:noFill/>
        </p:spPr>
        <p:txBody>
          <a:bodyPr wrap="none" rtlCol="0">
            <a:spAutoFit/>
          </a:bodyPr>
          <a:lstStyle/>
          <a:p>
            <a:r>
              <a:rPr lang="en-GB" dirty="0" smtClean="0"/>
              <a:t>X =</a:t>
            </a:r>
            <a:endParaRPr lang="en-GB" dirty="0"/>
          </a:p>
        </p:txBody>
      </p:sp>
      <p:pic>
        <p:nvPicPr>
          <p:cNvPr id="20" name="Picture 4">
            <a:extLst>
              <a:ext uri="{FF2B5EF4-FFF2-40B4-BE49-F238E27FC236}">
                <a16:creationId xmlns:a16="http://schemas.microsoft.com/office/drawing/2014/main" id="{9C5557F3-CFED-4C04-8C06-4CBFD8ADF217}"/>
              </a:ext>
            </a:extLst>
          </p:cNvPr>
          <p:cNvPicPr>
            <a:picLocks noChangeAspect="1"/>
          </p:cNvPicPr>
          <p:nvPr/>
        </p:nvPicPr>
        <p:blipFill>
          <a:blip r:embed="rId3"/>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944958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052736" y="0"/>
            <a:ext cx="13302601" cy="688538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6650" y="1800200"/>
            <a:ext cx="8928992" cy="1470025"/>
          </a:xfrm>
          <a:effectLst>
            <a:outerShdw blurRad="50800" dist="38100" dir="2700000" algn="tl" rotWithShape="0">
              <a:prstClr val="black">
                <a:alpha val="40000"/>
              </a:prstClr>
            </a:outerShdw>
          </a:effectLst>
        </p:spPr>
        <p:txBody>
          <a:bodyPr/>
          <a:lstStyle/>
          <a:p>
            <a:r>
              <a:rPr lang="en-US" sz="4800" dirty="0" smtClean="0">
                <a:solidFill>
                  <a:schemeClr val="bg1"/>
                </a:solidFill>
              </a:rPr>
              <a:t>Artificial Intelligence at Diamond Light Source: Past, Present and Future</a:t>
            </a:r>
            <a:endParaRPr lang="en-GB" sz="4800" b="1" dirty="0">
              <a:solidFill>
                <a:schemeClr val="bg1"/>
              </a:solidFill>
            </a:endParaRPr>
          </a:p>
        </p:txBody>
      </p:sp>
      <p:sp>
        <p:nvSpPr>
          <p:cNvPr id="3" name="Subtitle 2"/>
          <p:cNvSpPr>
            <a:spLocks noGrp="1"/>
          </p:cNvSpPr>
          <p:nvPr>
            <p:ph type="subTitle" idx="1"/>
          </p:nvPr>
        </p:nvSpPr>
        <p:spPr>
          <a:xfrm>
            <a:off x="1140009" y="3913584"/>
            <a:ext cx="6962274" cy="1752600"/>
          </a:xfrm>
          <a:effectLst>
            <a:outerShdw blurRad="50800" dist="38100" dir="2700000" algn="tl" rotWithShape="0">
              <a:prstClr val="black">
                <a:alpha val="40000"/>
              </a:prstClr>
            </a:outerShdw>
          </a:effectLst>
        </p:spPr>
        <p:txBody>
          <a:bodyPr/>
          <a:lstStyle/>
          <a:p>
            <a:r>
              <a:rPr lang="en-GB" sz="3600" dirty="0" smtClean="0">
                <a:solidFill>
                  <a:schemeClr val="bg1"/>
                </a:solidFill>
              </a:rPr>
              <a:t>Dr Mark Basham</a:t>
            </a:r>
          </a:p>
          <a:p>
            <a:endParaRPr lang="en-GB" sz="3600" dirty="0" smtClean="0">
              <a:solidFill>
                <a:schemeClr val="bg1"/>
              </a:solidFill>
            </a:endParaRPr>
          </a:p>
          <a:p>
            <a:r>
              <a:rPr lang="en-GB" sz="3600" dirty="0" smtClean="0">
                <a:solidFill>
                  <a:schemeClr val="bg1"/>
                </a:solidFill>
              </a:rPr>
              <a:t>Data Analysis Group</a:t>
            </a:r>
          </a:p>
          <a:p>
            <a:r>
              <a:rPr lang="en-GB" sz="3600" dirty="0" smtClean="0">
                <a:solidFill>
                  <a:schemeClr val="bg1"/>
                </a:solidFill>
              </a:rPr>
              <a:t>Diamond Light Source</a:t>
            </a:r>
            <a:endParaRPr lang="en-GB" sz="3600" dirty="0">
              <a:solidFill>
                <a:schemeClr val="bg1"/>
              </a:solidFill>
            </a:endParaRPr>
          </a:p>
        </p:txBody>
      </p:sp>
    </p:spTree>
    <p:extLst>
      <p:ext uri="{BB962C8B-B14F-4D97-AF65-F5344CB8AC3E}">
        <p14:creationId xmlns:p14="http://schemas.microsoft.com/office/powerpoint/2010/main" val="681532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t>5. Predict Labels</a:t>
            </a:r>
          </a:p>
        </p:txBody>
      </p:sp>
      <p:pic>
        <p:nvPicPr>
          <p:cNvPr id="31" name="Content Placeholder 3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87850" y="2226469"/>
            <a:ext cx="3367801" cy="3263504"/>
          </a:xfrm>
        </p:spPr>
      </p:pic>
      <p:sp>
        <p:nvSpPr>
          <p:cNvPr id="30" name="Content Placeholder 29"/>
          <p:cNvSpPr>
            <a:spLocks noGrp="1"/>
          </p:cNvSpPr>
          <p:nvPr>
            <p:ph sz="half" idx="2"/>
          </p:nvPr>
        </p:nvSpPr>
        <p:spPr/>
        <p:txBody>
          <a:bodyPr/>
          <a:lstStyle/>
          <a:p>
            <a:r>
              <a:rPr lang="en-GB" dirty="0"/>
              <a:t>T</a:t>
            </a:r>
            <a:r>
              <a:rPr lang="en-GB" dirty="0" smtClean="0"/>
              <a:t>rained model is used to predict classes for the unknown labels</a:t>
            </a:r>
          </a:p>
          <a:p>
            <a:pPr marL="0" indent="0">
              <a:buNone/>
            </a:pPr>
            <a:endParaRPr lang="en-GB" dirty="0" smtClean="0"/>
          </a:p>
          <a:p>
            <a:pPr marL="0" indent="0">
              <a:buNone/>
            </a:pPr>
            <a:endParaRPr lang="en-GB" dirty="0" smtClean="0"/>
          </a:p>
        </p:txBody>
      </p:sp>
      <p:pic>
        <p:nvPicPr>
          <p:cNvPr id="7"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2893444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t>6. Refine Predictions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80422" y="2219095"/>
            <a:ext cx="3367908" cy="3263504"/>
          </a:xfrm>
        </p:spPr>
      </p:pic>
      <p:sp>
        <p:nvSpPr>
          <p:cNvPr id="4" name="Content Placeholder 3"/>
          <p:cNvSpPr>
            <a:spLocks noGrp="1"/>
          </p:cNvSpPr>
          <p:nvPr>
            <p:ph sz="half" idx="2"/>
          </p:nvPr>
        </p:nvSpPr>
        <p:spPr/>
        <p:txBody>
          <a:bodyPr/>
          <a:lstStyle/>
          <a:p>
            <a:r>
              <a:rPr lang="en-GB" dirty="0" smtClean="0"/>
              <a:t>Adds spatial consistency to the predictions</a:t>
            </a:r>
          </a:p>
          <a:p>
            <a:r>
              <a:rPr lang="en-GB" dirty="0" smtClean="0"/>
              <a:t>Uses minimisation of a Markov Random Field energy function </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145446637"/>
              </p:ext>
            </p:extLst>
          </p:nvPr>
        </p:nvGraphicFramePr>
        <p:xfrm>
          <a:off x="6014121" y="4509120"/>
          <a:ext cx="1150686" cy="1148543"/>
        </p:xfrm>
        <a:graphic>
          <a:graphicData uri="http://schemas.openxmlformats.org/drawingml/2006/table">
            <a:tbl>
              <a:tblPr firstRow="1" bandRow="1">
                <a:tableStyleId>{5940675A-B579-460E-94D1-54222C63F5DA}</a:tableStyleId>
              </a:tblPr>
              <a:tblGrid>
                <a:gridCol w="191781">
                  <a:extLst>
                    <a:ext uri="{9D8B030D-6E8A-4147-A177-3AD203B41FA5}">
                      <a16:colId xmlns:a16="http://schemas.microsoft.com/office/drawing/2014/main" val="2828732379"/>
                    </a:ext>
                  </a:extLst>
                </a:gridCol>
                <a:gridCol w="191781">
                  <a:extLst>
                    <a:ext uri="{9D8B030D-6E8A-4147-A177-3AD203B41FA5}">
                      <a16:colId xmlns:a16="http://schemas.microsoft.com/office/drawing/2014/main" val="594912076"/>
                    </a:ext>
                  </a:extLst>
                </a:gridCol>
                <a:gridCol w="191781">
                  <a:extLst>
                    <a:ext uri="{9D8B030D-6E8A-4147-A177-3AD203B41FA5}">
                      <a16:colId xmlns:a16="http://schemas.microsoft.com/office/drawing/2014/main" val="3026109195"/>
                    </a:ext>
                  </a:extLst>
                </a:gridCol>
                <a:gridCol w="191781">
                  <a:extLst>
                    <a:ext uri="{9D8B030D-6E8A-4147-A177-3AD203B41FA5}">
                      <a16:colId xmlns:a16="http://schemas.microsoft.com/office/drawing/2014/main" val="11730063"/>
                    </a:ext>
                  </a:extLst>
                </a:gridCol>
                <a:gridCol w="191781">
                  <a:extLst>
                    <a:ext uri="{9D8B030D-6E8A-4147-A177-3AD203B41FA5}">
                      <a16:colId xmlns:a16="http://schemas.microsoft.com/office/drawing/2014/main" val="922213827"/>
                    </a:ext>
                  </a:extLst>
                </a:gridCol>
                <a:gridCol w="191781">
                  <a:extLst>
                    <a:ext uri="{9D8B030D-6E8A-4147-A177-3AD203B41FA5}">
                      <a16:colId xmlns:a16="http://schemas.microsoft.com/office/drawing/2014/main" val="2107503238"/>
                    </a:ext>
                  </a:extLst>
                </a:gridCol>
              </a:tblGrid>
              <a:tr h="189104">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639745"/>
                  </a:ext>
                </a:extLst>
              </a:tr>
              <a:tr h="189104">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643012781"/>
                  </a:ext>
                </a:extLst>
              </a:tr>
              <a:tr h="203023">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974288330"/>
                  </a:ext>
                </a:extLst>
              </a:tr>
              <a:tr h="189104">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975953185"/>
                  </a:ext>
                </a:extLst>
              </a:tr>
              <a:tr h="189104">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813790462"/>
                  </a:ext>
                </a:extLst>
              </a:tr>
              <a:tr h="189104">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900" dirty="0"/>
                    </a:p>
                  </a:txBody>
                  <a:tcPr marL="46628" marR="46628" marT="23315" marB="2331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485291039"/>
                  </a:ext>
                </a:extLst>
              </a:tr>
            </a:tbl>
          </a:graphicData>
        </a:graphic>
      </p:graphicFrame>
      <p:pic>
        <p:nvPicPr>
          <p:cNvPr id="9"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33009" y="6093296"/>
            <a:ext cx="512910" cy="520054"/>
          </a:xfrm>
          <a:prstGeom prst="rect">
            <a:avLst/>
          </a:prstGeom>
        </p:spPr>
      </p:pic>
    </p:spTree>
    <p:extLst>
      <p:ext uri="{BB962C8B-B14F-4D97-AF65-F5344CB8AC3E}">
        <p14:creationId xmlns:p14="http://schemas.microsoft.com/office/powerpoint/2010/main" val="3324323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0067"/>
            <a:ext cx="6264696" cy="58812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504" y="6021288"/>
            <a:ext cx="7344816" cy="738664"/>
          </a:xfrm>
          <a:prstGeom prst="rect">
            <a:avLst/>
          </a:prstGeom>
        </p:spPr>
        <p:txBody>
          <a:bodyPr wrap="square">
            <a:spAutoFit/>
          </a:bodyPr>
          <a:lstStyle/>
          <a:p>
            <a:r>
              <a:rPr lang="en-GB" sz="1400" dirty="0" err="1">
                <a:solidFill>
                  <a:srgbClr val="222222"/>
                </a:solidFill>
                <a:latin typeface="-apple-system"/>
              </a:rPr>
              <a:t>Strotton</a:t>
            </a:r>
            <a:r>
              <a:rPr lang="en-GB" sz="1400" dirty="0">
                <a:solidFill>
                  <a:srgbClr val="222222"/>
                </a:solidFill>
                <a:latin typeface="-apple-system"/>
              </a:rPr>
              <a:t>, M.C., Bodey, A.J., Wanelik, K. </a:t>
            </a:r>
            <a:r>
              <a:rPr lang="en-GB" sz="1400" i="1" dirty="0">
                <a:solidFill>
                  <a:srgbClr val="222222"/>
                </a:solidFill>
                <a:latin typeface="-apple-system"/>
              </a:rPr>
              <a:t>et al.</a:t>
            </a:r>
            <a:r>
              <a:rPr lang="en-GB" sz="1400" dirty="0">
                <a:solidFill>
                  <a:srgbClr val="222222"/>
                </a:solidFill>
                <a:latin typeface="-apple-system"/>
              </a:rPr>
              <a:t> Optimising complementary soft tissue synchrotron X-ray </a:t>
            </a:r>
            <a:r>
              <a:rPr lang="en-GB" sz="1400" dirty="0" err="1">
                <a:solidFill>
                  <a:srgbClr val="222222"/>
                </a:solidFill>
                <a:latin typeface="-apple-system"/>
              </a:rPr>
              <a:t>microtomography</a:t>
            </a:r>
            <a:r>
              <a:rPr lang="en-GB" sz="1400" dirty="0">
                <a:solidFill>
                  <a:srgbClr val="222222"/>
                </a:solidFill>
                <a:latin typeface="-apple-system"/>
              </a:rPr>
              <a:t> for reversibly-stained central nervous system samples. </a:t>
            </a:r>
            <a:r>
              <a:rPr lang="en-GB" sz="1400" i="1" dirty="0" err="1">
                <a:solidFill>
                  <a:srgbClr val="222222"/>
                </a:solidFill>
                <a:latin typeface="-apple-system"/>
              </a:rPr>
              <a:t>Sci</a:t>
            </a:r>
            <a:r>
              <a:rPr lang="en-GB" sz="1400" i="1" dirty="0">
                <a:solidFill>
                  <a:srgbClr val="222222"/>
                </a:solidFill>
                <a:latin typeface="-apple-system"/>
              </a:rPr>
              <a:t> Rep</a:t>
            </a:r>
            <a:r>
              <a:rPr lang="en-GB" sz="1400" dirty="0">
                <a:solidFill>
                  <a:srgbClr val="222222"/>
                </a:solidFill>
                <a:latin typeface="-apple-system"/>
              </a:rPr>
              <a:t> </a:t>
            </a:r>
            <a:r>
              <a:rPr lang="en-GB" sz="1400" b="1" dirty="0">
                <a:solidFill>
                  <a:srgbClr val="222222"/>
                </a:solidFill>
                <a:latin typeface="-apple-system"/>
              </a:rPr>
              <a:t>8, </a:t>
            </a:r>
            <a:r>
              <a:rPr lang="en-GB" sz="1400" dirty="0">
                <a:solidFill>
                  <a:srgbClr val="222222"/>
                </a:solidFill>
                <a:latin typeface="-apple-system"/>
              </a:rPr>
              <a:t>12017 (2018) doi:10.1038/s41598-018-30520-8</a:t>
            </a:r>
            <a:endParaRPr lang="en-GB" sz="1400" dirty="0"/>
          </a:p>
        </p:txBody>
      </p:sp>
    </p:spTree>
    <p:extLst>
      <p:ext uri="{BB962C8B-B14F-4D97-AF65-F5344CB8AC3E}">
        <p14:creationId xmlns:p14="http://schemas.microsoft.com/office/powerpoint/2010/main" val="3404336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Aside - Available Images</a:t>
            </a:r>
            <a:endParaRPr lang="en-GB" dirty="0"/>
          </a:p>
        </p:txBody>
      </p:sp>
      <p:pic>
        <p:nvPicPr>
          <p:cNvPr id="6" name="Content Placeholder 5"/>
          <p:cNvPicPr>
            <a:picLocks noGrp="1" noChangeAspect="1"/>
          </p:cNvPicPr>
          <p:nvPr>
            <p:ph idx="1"/>
          </p:nvPr>
        </p:nvPicPr>
        <p:blipFill rotWithShape="1">
          <a:blip r:embed="rId2"/>
          <a:srcRect l="12241" t="7299" r="15136"/>
          <a:stretch/>
        </p:blipFill>
        <p:spPr>
          <a:xfrm>
            <a:off x="678396" y="1196752"/>
            <a:ext cx="7787208" cy="5384168"/>
          </a:xfrm>
          <a:prstGeom prst="rect">
            <a:avLst/>
          </a:prstGeom>
        </p:spPr>
      </p:pic>
    </p:spTree>
    <p:extLst>
      <p:ext uri="{BB962C8B-B14F-4D97-AF65-F5344CB8AC3E}">
        <p14:creationId xmlns:p14="http://schemas.microsoft.com/office/powerpoint/2010/main" val="3862011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lvl="0"/>
            <a:fld id="{43983790-8D39-4EFC-B6C0-3336A3AA6A47}" type="slidenum">
              <a:t>24</a:t>
            </a:fld>
            <a:r>
              <a:rPr lang="en-GB"/>
              <a:t> /</a:t>
            </a:r>
          </a:p>
        </p:txBody>
      </p:sp>
      <p:sp>
        <p:nvSpPr>
          <p:cNvPr id="2" name=" 1"/>
          <p:cNvSpPr txBox="1">
            <a:spLocks noGrp="1"/>
          </p:cNvSpPr>
          <p:nvPr>
            <p:ph type="title" idx="4294967295"/>
          </p:nvPr>
        </p:nvSpPr>
        <p:spPr>
          <a:xfrm>
            <a:off x="611560" y="764704"/>
            <a:ext cx="7771918" cy="1306205"/>
          </a:xfrm>
        </p:spPr>
        <p:txBody>
          <a:bodyPr/>
          <a:lstStyle/>
          <a:p>
            <a:pPr lvl="0"/>
            <a:r>
              <a:rPr lang="en-GB" sz="3628" dirty="0"/>
              <a:t>Improving Particle Picking in </a:t>
            </a:r>
            <a:r>
              <a:rPr lang="en-GB" sz="3628" dirty="0" err="1"/>
              <a:t>CryoEM</a:t>
            </a:r>
            <a:r>
              <a:rPr lang="en-GB" sz="3628" dirty="0"/>
              <a:t> by Applying Deep Models</a:t>
            </a:r>
          </a:p>
        </p:txBody>
      </p:sp>
      <p:pic>
        <p:nvPicPr>
          <p:cNvPr id="3074" name="Picture 2" descr="http://sphire.mpg.de/wiki/lib/exe/fetch.php?w=600&amp;tok=3440fe&amp;media=downloads:cryolo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248980"/>
            <a:ext cx="314598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elion logo cryo 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204864"/>
            <a:ext cx="3168352"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5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lvl="0"/>
            <a:fld id="{75D793EB-1520-47FE-BCCF-CCC480D9C34D}" type="slidenum">
              <a:t>25</a:t>
            </a:fld>
            <a:r>
              <a:rPr lang="en-GB"/>
              <a:t> /</a:t>
            </a:r>
          </a:p>
        </p:txBody>
      </p:sp>
      <p:sp>
        <p:nvSpPr>
          <p:cNvPr id="2" name=" 1"/>
          <p:cNvSpPr txBox="1">
            <a:spLocks noGrp="1"/>
          </p:cNvSpPr>
          <p:nvPr>
            <p:ph type="title" idx="4294967295"/>
          </p:nvPr>
        </p:nvSpPr>
        <p:spPr/>
        <p:txBody>
          <a:bodyPr/>
          <a:lstStyle/>
          <a:p>
            <a:pPr lvl="0"/>
            <a:r>
              <a:rPr lang="en-GB" dirty="0" err="1" smtClean="0"/>
              <a:t>CryoEM</a:t>
            </a:r>
            <a:r>
              <a:rPr lang="en-GB" dirty="0" smtClean="0"/>
              <a:t> Micrograph</a:t>
            </a:r>
            <a:endParaRPr lang="en-GB" dirty="0"/>
          </a:p>
        </p:txBody>
      </p:sp>
      <p:pic>
        <p:nvPicPr>
          <p:cNvPr id="3" name="Picture Placeholder 2">
            <a:extLst>
              <a:ext uri="{FF2B5EF4-FFF2-40B4-BE49-F238E27FC236}">
                <a16:creationId xmlns:a16="http://schemas.microsoft.com/office/drawing/2014/main" id="{00000000-0000-0000-0000-000000000000}"/>
              </a:ext>
            </a:extLst>
          </p:cNvPr>
          <p:cNvPicPr>
            <a:picLocks noGrp="1" noChangeAspect="1"/>
          </p:cNvPicPr>
          <p:nvPr>
            <p:ph type="pic" idx="4294967295"/>
          </p:nvPr>
        </p:nvPicPr>
        <p:blipFill>
          <a:blip r:embed="rId3">
            <a:lum/>
            <a:alphaModFix/>
          </a:blip>
          <a:srcRect/>
          <a:stretch>
            <a:fillRect/>
          </a:stretch>
        </p:blipFill>
        <p:spPr>
          <a:xfrm>
            <a:off x="2481790" y="1502495"/>
            <a:ext cx="4767647" cy="4924392"/>
          </a:xfrm>
        </p:spPr>
      </p:pic>
      <p:sp>
        <p:nvSpPr>
          <p:cNvPr id="4" name="Freeform 3"/>
          <p:cNvSpPr/>
          <p:nvPr/>
        </p:nvSpPr>
        <p:spPr>
          <a:xfrm>
            <a:off x="4179855" y="3396493"/>
            <a:ext cx="235117" cy="23511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alpha val="0"/>
            </a:srgbClr>
          </a:solidFill>
          <a:ln w="12600">
            <a:solidFill>
              <a:srgbClr val="66FF66"/>
            </a:solidFill>
            <a:prstDash val="solid"/>
          </a:ln>
        </p:spPr>
        <p:txBody>
          <a:bodyPr vert="horz" wrap="none" lIns="87189" tIns="46370" rIns="87189" bIns="46370" anchor="ctr" anchorCtr="0" compatLnSpc="0">
            <a:noAutofit/>
          </a:bodyPr>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5" name="Freeform 4"/>
          <p:cNvSpPr/>
          <p:nvPr/>
        </p:nvSpPr>
        <p:spPr>
          <a:xfrm>
            <a:off x="3605778" y="3853665"/>
            <a:ext cx="247526" cy="24785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alpha val="0"/>
            </a:srgbClr>
          </a:solidFill>
          <a:ln w="12600">
            <a:solidFill>
              <a:srgbClr val="66FF66"/>
            </a:solidFill>
            <a:prstDash val="solid"/>
          </a:ln>
        </p:spPr>
        <p:txBody>
          <a:bodyPr vert="horz" wrap="none" lIns="87189" tIns="46370" rIns="87189" bIns="46370" anchor="ctr" anchorCtr="0" compatLnSpc="0">
            <a:noAutofit/>
          </a:bodyPr>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6" name="Freeform 5"/>
          <p:cNvSpPr/>
          <p:nvPr/>
        </p:nvSpPr>
        <p:spPr>
          <a:xfrm>
            <a:off x="3768727" y="3135252"/>
            <a:ext cx="247852" cy="24785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alpha val="0"/>
            </a:srgbClr>
          </a:solidFill>
          <a:ln w="12600">
            <a:solidFill>
              <a:srgbClr val="66FF66"/>
            </a:solidFill>
            <a:prstDash val="solid"/>
          </a:ln>
        </p:spPr>
        <p:txBody>
          <a:bodyPr vert="horz" wrap="none" lIns="87189" tIns="46370" rIns="87189" bIns="46370" anchor="ctr" anchorCtr="0" compatLnSpc="0">
            <a:noAutofit/>
          </a:bodyPr>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7" name="Straight Connector 6"/>
          <p:cNvSpPr/>
          <p:nvPr/>
        </p:nvSpPr>
        <p:spPr>
          <a:xfrm flipV="1">
            <a:off x="2036700" y="3265872"/>
            <a:ext cx="1732027" cy="330470"/>
          </a:xfrm>
          <a:prstGeom prst="line">
            <a:avLst/>
          </a:prstGeom>
          <a:noFill/>
          <a:ln w="0">
            <a:solidFill>
              <a:srgbClr val="000000"/>
            </a:solidFill>
            <a:prstDash val="solid"/>
            <a:tailEnd type="arrow"/>
          </a:ln>
        </p:spPr>
        <p:txBody>
          <a:bodyPr vert="horz" wrap="none" lIns="81638" tIns="40819" rIns="81638" bIns="40819" anchor="ctr" anchorCtr="0" compatLnSpc="0"/>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8" name="Straight Connector 7"/>
          <p:cNvSpPr/>
          <p:nvPr/>
        </p:nvSpPr>
        <p:spPr>
          <a:xfrm flipV="1">
            <a:off x="2036700" y="3516010"/>
            <a:ext cx="2143155" cy="80332"/>
          </a:xfrm>
          <a:prstGeom prst="line">
            <a:avLst/>
          </a:prstGeom>
          <a:noFill/>
          <a:ln w="0">
            <a:solidFill>
              <a:srgbClr val="000000"/>
            </a:solidFill>
            <a:prstDash val="solid"/>
            <a:tailEnd type="arrow"/>
          </a:ln>
        </p:spPr>
        <p:txBody>
          <a:bodyPr vert="horz" wrap="none" lIns="81638" tIns="40819" rIns="81638" bIns="40819" anchor="ctr" anchorCtr="0" compatLnSpc="0"/>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9" name="Straight Connector 8"/>
          <p:cNvSpPr/>
          <p:nvPr/>
        </p:nvSpPr>
        <p:spPr>
          <a:xfrm>
            <a:off x="2036700" y="3596342"/>
            <a:ext cx="1569078" cy="387943"/>
          </a:xfrm>
          <a:prstGeom prst="line">
            <a:avLst/>
          </a:prstGeom>
          <a:noFill/>
          <a:ln w="0">
            <a:solidFill>
              <a:srgbClr val="000000"/>
            </a:solidFill>
            <a:prstDash val="solid"/>
            <a:tailEnd type="arrow"/>
          </a:ln>
        </p:spPr>
        <p:txBody>
          <a:bodyPr vert="horz" wrap="none" lIns="81638" tIns="40819" rIns="81638" bIns="40819" anchor="ctr" anchorCtr="0" compatLnSpc="0"/>
          <a:lstStyle/>
          <a:p>
            <a:pPr hangingPunct="0">
              <a:spcBef>
                <a:spcPts val="0"/>
              </a:spcBef>
              <a:spcAft>
                <a:spcPts val="0"/>
              </a:spcAft>
            </a:pPr>
            <a:endParaRPr lang="en-GB" sz="1633">
              <a:latin typeface="Liberation Sans" pitchFamily="18"/>
              <a:ea typeface="Microsoft YaHei" pitchFamily="2"/>
              <a:cs typeface="Mangal" pitchFamily="2"/>
            </a:endParaRPr>
          </a:p>
        </p:txBody>
      </p:sp>
      <p:sp>
        <p:nvSpPr>
          <p:cNvPr id="10" name="TextBox 9"/>
          <p:cNvSpPr txBox="1"/>
          <p:nvPr/>
        </p:nvSpPr>
        <p:spPr>
          <a:xfrm>
            <a:off x="1142276" y="3409881"/>
            <a:ext cx="851277" cy="323207"/>
          </a:xfrm>
          <a:prstGeom prst="rect">
            <a:avLst/>
          </a:prstGeom>
          <a:noFill/>
          <a:ln>
            <a:noFill/>
          </a:ln>
        </p:spPr>
        <p:txBody>
          <a:bodyPr vert="horz" wrap="none" lIns="81638" tIns="40819" rIns="81638" bIns="40819" anchorCtr="0" compatLnSpc="0">
            <a:spAutoFit/>
          </a:bodyPr>
          <a:lstStyle/>
          <a:p>
            <a:pPr hangingPunct="0">
              <a:spcBef>
                <a:spcPts val="0"/>
              </a:spcBef>
              <a:spcAft>
                <a:spcPts val="0"/>
              </a:spcAft>
            </a:pPr>
            <a:r>
              <a:rPr lang="en-GB" sz="1633">
                <a:latin typeface="Liberation Sans" pitchFamily="18"/>
                <a:ea typeface="Microsoft YaHei" pitchFamily="2"/>
                <a:cs typeface="Mangal" pitchFamily="2"/>
              </a:rPr>
              <a:t>Proteins</a:t>
            </a:r>
          </a:p>
        </p:txBody>
      </p:sp>
    </p:spTree>
    <p:extLst>
      <p:ext uri="{BB962C8B-B14F-4D97-AF65-F5344CB8AC3E}">
        <p14:creationId xmlns:p14="http://schemas.microsoft.com/office/powerpoint/2010/main" val="66704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lvl="0"/>
            <a:fld id="{91752E89-8A11-4B96-BEB3-382AC3B866F5}" type="slidenum">
              <a:t>26</a:t>
            </a:fld>
            <a:r>
              <a:rPr lang="en-GB"/>
              <a:t> /</a:t>
            </a:r>
          </a:p>
        </p:txBody>
      </p:sp>
      <p:sp>
        <p:nvSpPr>
          <p:cNvPr id="2" name=" 1"/>
          <p:cNvSpPr txBox="1">
            <a:spLocks noGrp="1"/>
          </p:cNvSpPr>
          <p:nvPr>
            <p:ph type="title" idx="4294967295"/>
          </p:nvPr>
        </p:nvSpPr>
        <p:spPr/>
        <p:txBody>
          <a:bodyPr/>
          <a:lstStyle/>
          <a:p>
            <a:pPr lvl="0"/>
            <a:r>
              <a:rPr lang="en-GB"/>
              <a:t>Indiscriminate Laplacian Picker</a:t>
            </a:r>
          </a:p>
        </p:txBody>
      </p:sp>
      <p:pic>
        <p:nvPicPr>
          <p:cNvPr id="3" name="Picture Placeholder 2">
            <a:extLst>
              <a:ext uri="{FF2B5EF4-FFF2-40B4-BE49-F238E27FC236}">
                <a16:creationId xmlns:a16="http://schemas.microsoft.com/office/drawing/2014/main" id="{00000000-0000-0000-0000-000000000000}"/>
              </a:ext>
            </a:extLst>
          </p:cNvPr>
          <p:cNvPicPr>
            <a:picLocks noGrp="1" noChangeAspect="1"/>
          </p:cNvPicPr>
          <p:nvPr>
            <p:ph type="pic" idx="4294967295"/>
          </p:nvPr>
        </p:nvPicPr>
        <p:blipFill>
          <a:blip r:embed="rId3">
            <a:lum/>
            <a:alphaModFix/>
          </a:blip>
          <a:srcRect/>
          <a:stretch>
            <a:fillRect/>
          </a:stretch>
        </p:blipFill>
        <p:spPr>
          <a:xfrm>
            <a:off x="2481790" y="1502495"/>
            <a:ext cx="4767647" cy="4924392"/>
          </a:xfrm>
        </p:spPr>
      </p:pic>
    </p:spTree>
    <p:extLst>
      <p:ext uri="{BB962C8B-B14F-4D97-AF65-F5344CB8AC3E}">
        <p14:creationId xmlns:p14="http://schemas.microsoft.com/office/powerpoint/2010/main" val="167556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lvl="0"/>
            <a:fld id="{6374A1A0-76A2-4BD2-9AC1-DD2954685C1F}" type="slidenum">
              <a:t>27</a:t>
            </a:fld>
            <a:r>
              <a:rPr lang="en-GB"/>
              <a:t> /</a:t>
            </a:r>
          </a:p>
        </p:txBody>
      </p:sp>
      <p:sp>
        <p:nvSpPr>
          <p:cNvPr id="2" name=" 1"/>
          <p:cNvSpPr txBox="1">
            <a:spLocks noGrp="1"/>
          </p:cNvSpPr>
          <p:nvPr>
            <p:ph type="title" idx="4294967295"/>
          </p:nvPr>
        </p:nvSpPr>
        <p:spPr/>
        <p:txBody>
          <a:bodyPr/>
          <a:lstStyle/>
          <a:p>
            <a:pPr lvl="0"/>
            <a:r>
              <a:rPr lang="en-GB"/>
              <a:t>Deep Learning Picker 	</a:t>
            </a:r>
            <a:r>
              <a:rPr lang="en-GB" sz="1814"/>
              <a:t>(crYOLO)</a:t>
            </a:r>
          </a:p>
        </p:txBody>
      </p:sp>
      <p:pic>
        <p:nvPicPr>
          <p:cNvPr id="3" name="Picture Placeholder 2">
            <a:extLst>
              <a:ext uri="{FF2B5EF4-FFF2-40B4-BE49-F238E27FC236}">
                <a16:creationId xmlns:a16="http://schemas.microsoft.com/office/drawing/2014/main" id="{00000000-0000-0000-0000-000000000000}"/>
              </a:ext>
            </a:extLst>
          </p:cNvPr>
          <p:cNvPicPr>
            <a:picLocks noGrp="1" noChangeAspect="1"/>
          </p:cNvPicPr>
          <p:nvPr>
            <p:ph type="pic" idx="4294967295"/>
          </p:nvPr>
        </p:nvPicPr>
        <p:blipFill>
          <a:blip r:embed="rId3">
            <a:lum/>
            <a:alphaModFix/>
          </a:blip>
          <a:srcRect/>
          <a:stretch>
            <a:fillRect/>
          </a:stretch>
        </p:blipFill>
        <p:spPr>
          <a:xfrm>
            <a:off x="2481790" y="1502495"/>
            <a:ext cx="4767647" cy="4921126"/>
          </a:xfrm>
        </p:spPr>
      </p:pic>
    </p:spTree>
    <p:extLst>
      <p:ext uri="{BB962C8B-B14F-4D97-AF65-F5344CB8AC3E}">
        <p14:creationId xmlns:p14="http://schemas.microsoft.com/office/powerpoint/2010/main" val="69324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Aside – Diamond Data Policy</a:t>
            </a:r>
            <a:endParaRPr lang="en-GB" dirty="0"/>
          </a:p>
        </p:txBody>
      </p:sp>
      <p:sp>
        <p:nvSpPr>
          <p:cNvPr id="3" name="Content Placeholder 2"/>
          <p:cNvSpPr>
            <a:spLocks noGrp="1"/>
          </p:cNvSpPr>
          <p:nvPr>
            <p:ph idx="1"/>
          </p:nvPr>
        </p:nvSpPr>
        <p:spPr/>
        <p:txBody>
          <a:bodyPr/>
          <a:lstStyle/>
          <a:p>
            <a:pPr marL="0" indent="0">
              <a:buNone/>
            </a:pPr>
            <a:r>
              <a:rPr lang="en-US" sz="2800" dirty="0" smtClean="0"/>
              <a:t>Diamond </a:t>
            </a:r>
            <a:r>
              <a:rPr lang="en-US" sz="2800" dirty="0"/>
              <a:t>shall use reasonable </a:t>
            </a:r>
            <a:r>
              <a:rPr lang="en-US" sz="2800" dirty="0" err="1"/>
              <a:t>endeavours</a:t>
            </a:r>
            <a:r>
              <a:rPr lang="en-US" sz="2800" dirty="0"/>
              <a:t> to preserve the confidentiality of Experimental Data during the Embargo Period.</a:t>
            </a:r>
          </a:p>
          <a:p>
            <a:pPr marL="0" indent="0">
              <a:buNone/>
            </a:pPr>
            <a:endParaRPr lang="en-US" sz="2800" dirty="0" smtClean="0"/>
          </a:p>
          <a:p>
            <a:pPr marL="0" indent="0">
              <a:buNone/>
            </a:pPr>
            <a:r>
              <a:rPr lang="en-US" sz="2800" dirty="0" smtClean="0"/>
              <a:t>After </a:t>
            </a:r>
            <a:r>
              <a:rPr lang="en-US" sz="2800" dirty="0"/>
              <a:t>the Embargo Period, Diamond may make Experimental Data available on an </a:t>
            </a:r>
            <a:r>
              <a:rPr lang="en-US" sz="2800" b="1" dirty="0"/>
              <a:t>open access basis under a </a:t>
            </a:r>
            <a:r>
              <a:rPr lang="en-US" sz="2800" b="1" u="sng" dirty="0">
                <a:hlinkClick r:id="rId2"/>
              </a:rPr>
              <a:t>CC-BY-4.0 </a:t>
            </a:r>
            <a:r>
              <a:rPr lang="en-US" sz="2800" b="1" u="sng" dirty="0" err="1">
                <a:hlinkClick r:id="rId2"/>
              </a:rPr>
              <a:t>licence</a:t>
            </a:r>
            <a:r>
              <a:rPr lang="en-US" sz="2800" b="1" dirty="0"/>
              <a:t>.</a:t>
            </a:r>
          </a:p>
          <a:p>
            <a:endParaRPr lang="en-GB" sz="2800" dirty="0"/>
          </a:p>
        </p:txBody>
      </p:sp>
    </p:spTree>
    <p:extLst>
      <p:ext uri="{BB962C8B-B14F-4D97-AF65-F5344CB8AC3E}">
        <p14:creationId xmlns:p14="http://schemas.microsoft.com/office/powerpoint/2010/main" val="3492858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Aside – Diamond Data Policy</a:t>
            </a:r>
            <a:endParaRPr lang="en-GB" dirty="0"/>
          </a:p>
        </p:txBody>
      </p:sp>
      <p:sp>
        <p:nvSpPr>
          <p:cNvPr id="3" name="Content Placeholder 2"/>
          <p:cNvSpPr>
            <a:spLocks noGrp="1"/>
          </p:cNvSpPr>
          <p:nvPr>
            <p:ph idx="1"/>
          </p:nvPr>
        </p:nvSpPr>
        <p:spPr/>
        <p:txBody>
          <a:bodyPr/>
          <a:lstStyle/>
          <a:p>
            <a:pPr marL="0" indent="0">
              <a:buNone/>
            </a:pPr>
            <a:r>
              <a:rPr lang="en-US" sz="2800" dirty="0"/>
              <a:t>Subject to the section 'Where and how long with the Experimental Data be stored' above, during the Embargo Period (3 years from the date on which the User Generated Data is produced at Diamond), </a:t>
            </a:r>
            <a:r>
              <a:rPr lang="en-US" sz="2800" b="1" dirty="0"/>
              <a:t>access to the Experimental Data will be restricted to the Experimental Team, and Diamond Employees and </a:t>
            </a:r>
            <a:r>
              <a:rPr lang="en-US" sz="2800" b="1" dirty="0" err="1"/>
              <a:t>authorised</a:t>
            </a:r>
            <a:r>
              <a:rPr lang="en-US" sz="2800" b="1" dirty="0"/>
              <a:t> Diamond service providers, for support and other facility related purposes</a:t>
            </a:r>
            <a:r>
              <a:rPr lang="en-US" sz="2800" b="1" dirty="0" smtClean="0"/>
              <a:t>.</a:t>
            </a:r>
            <a:endParaRPr lang="en-US" sz="2800" b="1" dirty="0"/>
          </a:p>
        </p:txBody>
      </p:sp>
    </p:spTree>
    <p:extLst>
      <p:ext uri="{BB962C8B-B14F-4D97-AF65-F5344CB8AC3E}">
        <p14:creationId xmlns:p14="http://schemas.microsoft.com/office/powerpoint/2010/main" val="3970017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r>
              <a:rPr lang="en-GB" sz="3200" dirty="0" smtClean="0"/>
              <a:t>Brief overview, please look at the slides online for people to contact and references</a:t>
            </a:r>
          </a:p>
          <a:p>
            <a:endParaRPr lang="en-GB" sz="3200" dirty="0"/>
          </a:p>
          <a:p>
            <a:r>
              <a:rPr lang="en-GB" sz="3200" dirty="0" smtClean="0"/>
              <a:t>I have tried to talk about the things which are in use, both developed at, and used by Diamond.</a:t>
            </a:r>
          </a:p>
          <a:p>
            <a:endParaRPr lang="en-GB" sz="3200" dirty="0"/>
          </a:p>
          <a:p>
            <a:pPr marL="0" indent="0">
              <a:buNone/>
            </a:pPr>
            <a:endParaRPr lang="en-GB" sz="3200" dirty="0" smtClean="0"/>
          </a:p>
          <a:p>
            <a:endParaRPr lang="en-GB" sz="3200" dirty="0"/>
          </a:p>
        </p:txBody>
      </p:sp>
    </p:spTree>
    <p:extLst>
      <p:ext uri="{BB962C8B-B14F-4D97-AF65-F5344CB8AC3E}">
        <p14:creationId xmlns:p14="http://schemas.microsoft.com/office/powerpoint/2010/main" val="982178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Bayesian Model Selection to guide analysis of Reflectometry</a:t>
            </a:r>
            <a:endParaRPr lang="en-GB" dirty="0"/>
          </a:p>
        </p:txBody>
      </p:sp>
      <p:pic>
        <p:nvPicPr>
          <p:cNvPr id="4" name="Picture 3"/>
          <p:cNvPicPr>
            <a:picLocks noChangeAspect="1"/>
          </p:cNvPicPr>
          <p:nvPr/>
        </p:nvPicPr>
        <p:blipFill>
          <a:blip r:embed="rId2"/>
          <a:stretch>
            <a:fillRect/>
          </a:stretch>
        </p:blipFill>
        <p:spPr>
          <a:xfrm>
            <a:off x="172667" y="2060848"/>
            <a:ext cx="8798665" cy="2808312"/>
          </a:xfrm>
          <a:prstGeom prst="rect">
            <a:avLst/>
          </a:prstGeom>
        </p:spPr>
      </p:pic>
      <p:sp>
        <p:nvSpPr>
          <p:cNvPr id="5" name="Rectangle 4"/>
          <p:cNvSpPr/>
          <p:nvPr/>
        </p:nvSpPr>
        <p:spPr>
          <a:xfrm>
            <a:off x="323528" y="5373216"/>
            <a:ext cx="8610920" cy="1200329"/>
          </a:xfrm>
          <a:prstGeom prst="rect">
            <a:avLst/>
          </a:prstGeom>
        </p:spPr>
        <p:txBody>
          <a:bodyPr wrap="square">
            <a:spAutoFit/>
          </a:bodyPr>
          <a:lstStyle/>
          <a:p>
            <a:r>
              <a:rPr lang="en-GB" dirty="0" err="1">
                <a:solidFill>
                  <a:srgbClr val="464646"/>
                </a:solidFill>
                <a:latin typeface="Arial" panose="020B0604020202020204" pitchFamily="34" charset="0"/>
              </a:rPr>
              <a:t>McCluskey</a:t>
            </a:r>
            <a:r>
              <a:rPr lang="en-GB" dirty="0">
                <a:solidFill>
                  <a:srgbClr val="464646"/>
                </a:solidFill>
                <a:latin typeface="Arial" panose="020B0604020202020204" pitchFamily="34" charset="0"/>
              </a:rPr>
              <a:t>, Andrew; Arnold, Tom; Cooper, </a:t>
            </a:r>
            <a:r>
              <a:rPr lang="en-GB" dirty="0" err="1">
                <a:solidFill>
                  <a:srgbClr val="464646"/>
                </a:solidFill>
                <a:latin typeface="Arial" panose="020B0604020202020204" pitchFamily="34" charset="0"/>
              </a:rPr>
              <a:t>Joshaniel</a:t>
            </a:r>
            <a:r>
              <a:rPr lang="en-GB" dirty="0">
                <a:solidFill>
                  <a:srgbClr val="464646"/>
                </a:solidFill>
                <a:latin typeface="Arial" panose="020B0604020202020204" pitchFamily="34" charset="0"/>
              </a:rPr>
              <a:t> F. K.; Snow, Tim (2019): Using Bayesian Model Selection to Advise Neutron Reflectometry Analysis from Langmuir-Blodgett Monolayers. </a:t>
            </a:r>
            <a:r>
              <a:rPr lang="en-GB" dirty="0" err="1">
                <a:solidFill>
                  <a:srgbClr val="464646"/>
                </a:solidFill>
                <a:latin typeface="Arial" panose="020B0604020202020204" pitchFamily="34" charset="0"/>
              </a:rPr>
              <a:t>ChemRxiv</a:t>
            </a:r>
            <a:r>
              <a:rPr lang="en-GB" dirty="0">
                <a:solidFill>
                  <a:srgbClr val="464646"/>
                </a:solidFill>
                <a:latin typeface="Arial" panose="020B0604020202020204" pitchFamily="34" charset="0"/>
              </a:rPr>
              <a:t>. Preprint. https://doi.org/10.26434/chemrxiv.10028978.v1</a:t>
            </a:r>
            <a:endParaRPr lang="en-GB" dirty="0"/>
          </a:p>
        </p:txBody>
      </p:sp>
    </p:spTree>
    <p:extLst>
      <p:ext uri="{BB962C8B-B14F-4D97-AF65-F5344CB8AC3E}">
        <p14:creationId xmlns:p14="http://schemas.microsoft.com/office/powerpoint/2010/main" val="2176319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Aside – Groups and </a:t>
            </a:r>
            <a:r>
              <a:rPr lang="en-GB" dirty="0" err="1" smtClean="0"/>
              <a:t>NeXuS</a:t>
            </a:r>
            <a:endParaRPr lang="en-GB" dirty="0"/>
          </a:p>
        </p:txBody>
      </p:sp>
      <p:sp>
        <p:nvSpPr>
          <p:cNvPr id="3" name="Content Placeholder 2"/>
          <p:cNvSpPr>
            <a:spLocks noGrp="1"/>
          </p:cNvSpPr>
          <p:nvPr>
            <p:ph idx="1"/>
          </p:nvPr>
        </p:nvSpPr>
        <p:spPr/>
        <p:txBody>
          <a:bodyPr/>
          <a:lstStyle/>
          <a:p>
            <a:r>
              <a:rPr lang="en-US" dirty="0"/>
              <a:t>The inaugural meeting of what has now become ORSO (Open Reflectivity Standards </a:t>
            </a:r>
            <a:r>
              <a:rPr lang="en-US" dirty="0" err="1"/>
              <a:t>Organisation</a:t>
            </a:r>
            <a:r>
              <a:rPr lang="en-US" dirty="0"/>
              <a:t>) took place at the end of October. </a:t>
            </a:r>
            <a:endParaRPr lang="en-US" dirty="0" smtClean="0"/>
          </a:p>
          <a:p>
            <a:endParaRPr lang="en-US" dirty="0"/>
          </a:p>
          <a:p>
            <a:endParaRPr lang="en-GB" dirty="0" smtClean="0"/>
          </a:p>
          <a:p>
            <a:r>
              <a:rPr lang="en-GB" dirty="0" smtClean="0"/>
              <a:t>Formats, </a:t>
            </a:r>
            <a:r>
              <a:rPr lang="en-GB" dirty="0" err="1" smtClean="0"/>
              <a:t>NeXus</a:t>
            </a:r>
            <a:r>
              <a:rPr lang="en-GB" dirty="0" smtClean="0"/>
              <a:t> is there for use, and although not necessarily a nice format for human users, its great for the machines!</a:t>
            </a:r>
            <a:endParaRPr lang="en-US" dirty="0" smtClean="0"/>
          </a:p>
        </p:txBody>
      </p:sp>
    </p:spTree>
    <p:extLst>
      <p:ext uri="{BB962C8B-B14F-4D97-AF65-F5344CB8AC3E}">
        <p14:creationId xmlns:p14="http://schemas.microsoft.com/office/powerpoint/2010/main" val="614494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p:nvPr/>
        </p:nvSpPr>
        <p:spPr>
          <a:xfrm>
            <a:off x="311700" y="260648"/>
            <a:ext cx="8520600" cy="5727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2800" dirty="0">
                <a:solidFill>
                  <a:srgbClr val="000000"/>
                </a:solidFill>
              </a:rPr>
              <a:t>Convolutional neural networks outperform </a:t>
            </a:r>
            <a:r>
              <a:rPr lang="en-GB" sz="2800" dirty="0" err="1">
                <a:solidFill>
                  <a:srgbClr val="000000"/>
                </a:solidFill>
              </a:rPr>
              <a:t>PanDDA</a:t>
            </a:r>
            <a:r>
              <a:rPr lang="en-GB" sz="2800" dirty="0">
                <a:solidFill>
                  <a:srgbClr val="000000"/>
                </a:solidFill>
              </a:rPr>
              <a:t> for event ranking</a:t>
            </a:r>
            <a:endParaRPr sz="2800" dirty="0">
              <a:solidFill>
                <a:srgbClr val="000000"/>
              </a:solidFill>
            </a:endParaRPr>
          </a:p>
        </p:txBody>
      </p:sp>
      <p:sp>
        <p:nvSpPr>
          <p:cNvPr id="144" name="Google Shape;144;p24"/>
          <p:cNvSpPr txBox="1"/>
          <p:nvPr/>
        </p:nvSpPr>
        <p:spPr>
          <a:xfrm>
            <a:off x="307787" y="1843226"/>
            <a:ext cx="2878804" cy="8610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1600"/>
              </a:spcAft>
            </a:pPr>
            <a:r>
              <a:rPr lang="en-GB" dirty="0">
                <a:solidFill>
                  <a:srgbClr val="595959"/>
                </a:solidFill>
              </a:rPr>
              <a:t>Less wasted time with researchers looking at bad events</a:t>
            </a:r>
            <a:endParaRPr dirty="0">
              <a:solidFill>
                <a:srgbClr val="595959"/>
              </a:solidFill>
            </a:endParaRPr>
          </a:p>
        </p:txBody>
      </p:sp>
      <p:sp>
        <p:nvSpPr>
          <p:cNvPr id="145" name="Google Shape;145;p24"/>
          <p:cNvSpPr/>
          <p:nvPr/>
        </p:nvSpPr>
        <p:spPr>
          <a:xfrm>
            <a:off x="3604953" y="4965848"/>
            <a:ext cx="12915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r>
              <a:rPr lang="en-GB" sz="1200"/>
              <a:t>Not hit</a:t>
            </a:r>
            <a:endParaRPr sz="1200"/>
          </a:p>
        </p:txBody>
      </p:sp>
      <p:pic>
        <p:nvPicPr>
          <p:cNvPr id="146" name="Google Shape;146;p24"/>
          <p:cNvPicPr preferRelativeResize="0"/>
          <p:nvPr/>
        </p:nvPicPr>
        <p:blipFill>
          <a:blip r:embed="rId3">
            <a:alphaModFix/>
          </a:blip>
          <a:stretch>
            <a:fillRect/>
          </a:stretch>
        </p:blipFill>
        <p:spPr>
          <a:xfrm>
            <a:off x="5889886" y="3136512"/>
            <a:ext cx="2424841" cy="2466080"/>
          </a:xfrm>
          <a:prstGeom prst="rect">
            <a:avLst/>
          </a:prstGeom>
          <a:noFill/>
          <a:ln>
            <a:noFill/>
          </a:ln>
        </p:spPr>
      </p:pic>
      <p:sp>
        <p:nvSpPr>
          <p:cNvPr id="147" name="Google Shape;147;p24"/>
          <p:cNvSpPr/>
          <p:nvPr/>
        </p:nvSpPr>
        <p:spPr>
          <a:xfrm>
            <a:off x="2011865" y="4070447"/>
            <a:ext cx="1291500" cy="752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r>
              <a:rPr lang="en-GB" sz="1200"/>
              <a:t>Neural Network</a:t>
            </a:r>
            <a:endParaRPr sz="1200"/>
          </a:p>
        </p:txBody>
      </p:sp>
      <p:cxnSp>
        <p:nvCxnSpPr>
          <p:cNvPr id="148" name="Google Shape;148;p24"/>
          <p:cNvCxnSpPr>
            <a:stCxn id="147" idx="3"/>
            <a:endCxn id="145" idx="1"/>
          </p:cNvCxnSpPr>
          <p:nvPr/>
        </p:nvCxnSpPr>
        <p:spPr>
          <a:xfrm>
            <a:off x="3303365" y="4446797"/>
            <a:ext cx="301500" cy="866700"/>
          </a:xfrm>
          <a:prstGeom prst="straightConnector1">
            <a:avLst/>
          </a:prstGeom>
          <a:noFill/>
          <a:ln w="9525" cap="flat" cmpd="sng">
            <a:solidFill>
              <a:srgbClr val="595959"/>
            </a:solidFill>
            <a:prstDash val="solid"/>
            <a:round/>
            <a:headEnd type="none" w="med" len="med"/>
            <a:tailEnd type="triangle" w="med" len="med"/>
          </a:ln>
        </p:spPr>
      </p:cxnSp>
      <p:sp>
        <p:nvSpPr>
          <p:cNvPr id="149" name="Google Shape;149;p24"/>
          <p:cNvSpPr/>
          <p:nvPr/>
        </p:nvSpPr>
        <p:spPr>
          <a:xfrm>
            <a:off x="3604953" y="3232348"/>
            <a:ext cx="12915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r>
              <a:rPr lang="en-GB" sz="1200"/>
              <a:t>Hit</a:t>
            </a:r>
            <a:endParaRPr sz="1200"/>
          </a:p>
        </p:txBody>
      </p:sp>
      <p:cxnSp>
        <p:nvCxnSpPr>
          <p:cNvPr id="150" name="Google Shape;150;p24"/>
          <p:cNvCxnSpPr>
            <a:stCxn id="147" idx="3"/>
            <a:endCxn id="149" idx="1"/>
          </p:cNvCxnSpPr>
          <p:nvPr/>
        </p:nvCxnSpPr>
        <p:spPr>
          <a:xfrm rot="10800000" flipH="1">
            <a:off x="3303365" y="3580097"/>
            <a:ext cx="301500" cy="866700"/>
          </a:xfrm>
          <a:prstGeom prst="straightConnector1">
            <a:avLst/>
          </a:prstGeom>
          <a:noFill/>
          <a:ln w="9525" cap="flat" cmpd="sng">
            <a:solidFill>
              <a:srgbClr val="595959"/>
            </a:solidFill>
            <a:prstDash val="solid"/>
            <a:round/>
            <a:headEnd type="none" w="med" len="med"/>
            <a:tailEnd type="triangle" w="med" len="med"/>
          </a:ln>
        </p:spPr>
      </p:cxnSp>
      <p:sp>
        <p:nvSpPr>
          <p:cNvPr id="151" name="Google Shape;151;p24"/>
          <p:cNvSpPr/>
          <p:nvPr/>
        </p:nvSpPr>
        <p:spPr>
          <a:xfrm>
            <a:off x="323528" y="3232335"/>
            <a:ext cx="12915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buClr>
                <a:srgbClr val="000000"/>
              </a:buClr>
              <a:buSzPts val="1100"/>
            </a:pPr>
            <a:r>
              <a:rPr lang="en-GB" sz="1200">
                <a:solidFill>
                  <a:srgbClr val="000000"/>
                </a:solidFill>
              </a:rPr>
              <a:t>Mean map (location)</a:t>
            </a:r>
            <a:endParaRPr sz="1200">
              <a:solidFill>
                <a:srgbClr val="000000"/>
              </a:solidFill>
            </a:endParaRPr>
          </a:p>
          <a:p>
            <a:pPr>
              <a:spcBef>
                <a:spcPts val="0"/>
              </a:spcBef>
              <a:spcAft>
                <a:spcPts val="0"/>
              </a:spcAft>
            </a:pPr>
            <a:endParaRPr sz="800"/>
          </a:p>
        </p:txBody>
      </p:sp>
      <p:sp>
        <p:nvSpPr>
          <p:cNvPr id="152" name="Google Shape;152;p24"/>
          <p:cNvSpPr/>
          <p:nvPr/>
        </p:nvSpPr>
        <p:spPr>
          <a:xfrm>
            <a:off x="323528" y="4099098"/>
            <a:ext cx="12915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buClr>
                <a:srgbClr val="000000"/>
              </a:buClr>
              <a:buSzPts val="1100"/>
            </a:pPr>
            <a:r>
              <a:rPr lang="en-GB" sz="1200">
                <a:solidFill>
                  <a:srgbClr val="000000"/>
                </a:solidFill>
              </a:rPr>
              <a:t>Z map (scale)</a:t>
            </a:r>
            <a:endParaRPr sz="1200">
              <a:solidFill>
                <a:srgbClr val="000000"/>
              </a:solidFill>
            </a:endParaRPr>
          </a:p>
          <a:p>
            <a:pPr>
              <a:spcBef>
                <a:spcPts val="0"/>
              </a:spcBef>
              <a:spcAft>
                <a:spcPts val="0"/>
              </a:spcAft>
            </a:pPr>
            <a:endParaRPr sz="800"/>
          </a:p>
        </p:txBody>
      </p:sp>
      <p:sp>
        <p:nvSpPr>
          <p:cNvPr id="153" name="Google Shape;153;p24"/>
          <p:cNvSpPr/>
          <p:nvPr/>
        </p:nvSpPr>
        <p:spPr>
          <a:xfrm>
            <a:off x="323528" y="4965848"/>
            <a:ext cx="12915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buClr>
                <a:srgbClr val="000000"/>
              </a:buClr>
              <a:buSzPts val="1100"/>
            </a:pPr>
            <a:r>
              <a:rPr lang="en-GB" sz="1200">
                <a:solidFill>
                  <a:srgbClr val="000000"/>
                </a:solidFill>
              </a:rPr>
              <a:t>Event map (observation)</a:t>
            </a:r>
            <a:endParaRPr sz="1200">
              <a:solidFill>
                <a:srgbClr val="000000"/>
              </a:solidFill>
            </a:endParaRPr>
          </a:p>
          <a:p>
            <a:pPr>
              <a:spcBef>
                <a:spcPts val="0"/>
              </a:spcBef>
              <a:spcAft>
                <a:spcPts val="0"/>
              </a:spcAft>
            </a:pPr>
            <a:endParaRPr sz="800"/>
          </a:p>
        </p:txBody>
      </p:sp>
      <p:cxnSp>
        <p:nvCxnSpPr>
          <p:cNvPr id="154" name="Google Shape;154;p24"/>
          <p:cNvCxnSpPr>
            <a:stCxn id="151" idx="3"/>
            <a:endCxn id="147" idx="1"/>
          </p:cNvCxnSpPr>
          <p:nvPr/>
        </p:nvCxnSpPr>
        <p:spPr>
          <a:xfrm>
            <a:off x="1615028" y="3580035"/>
            <a:ext cx="396900" cy="866700"/>
          </a:xfrm>
          <a:prstGeom prst="straightConnector1">
            <a:avLst/>
          </a:prstGeom>
          <a:noFill/>
          <a:ln w="9525" cap="flat" cmpd="sng">
            <a:solidFill>
              <a:srgbClr val="595959"/>
            </a:solidFill>
            <a:prstDash val="solid"/>
            <a:round/>
            <a:headEnd type="none" w="med" len="med"/>
            <a:tailEnd type="triangle" w="med" len="med"/>
          </a:ln>
        </p:spPr>
      </p:cxnSp>
      <p:cxnSp>
        <p:nvCxnSpPr>
          <p:cNvPr id="155" name="Google Shape;155;p24"/>
          <p:cNvCxnSpPr>
            <a:stCxn id="152" idx="3"/>
            <a:endCxn id="147" idx="1"/>
          </p:cNvCxnSpPr>
          <p:nvPr/>
        </p:nvCxnSpPr>
        <p:spPr>
          <a:xfrm>
            <a:off x="1615028" y="4446798"/>
            <a:ext cx="396900" cy="0"/>
          </a:xfrm>
          <a:prstGeom prst="straightConnector1">
            <a:avLst/>
          </a:prstGeom>
          <a:noFill/>
          <a:ln w="9525" cap="flat" cmpd="sng">
            <a:solidFill>
              <a:srgbClr val="595959"/>
            </a:solidFill>
            <a:prstDash val="solid"/>
            <a:round/>
            <a:headEnd type="none" w="med" len="med"/>
            <a:tailEnd type="triangle" w="med" len="med"/>
          </a:ln>
        </p:spPr>
      </p:cxnSp>
      <p:cxnSp>
        <p:nvCxnSpPr>
          <p:cNvPr id="156" name="Google Shape;156;p24"/>
          <p:cNvCxnSpPr>
            <a:stCxn id="153" idx="3"/>
            <a:endCxn id="147" idx="1"/>
          </p:cNvCxnSpPr>
          <p:nvPr/>
        </p:nvCxnSpPr>
        <p:spPr>
          <a:xfrm rot="10800000" flipH="1">
            <a:off x="1615028" y="4446848"/>
            <a:ext cx="396900" cy="866700"/>
          </a:xfrm>
          <a:prstGeom prst="straightConnector1">
            <a:avLst/>
          </a:prstGeom>
          <a:noFill/>
          <a:ln w="9525" cap="flat" cmpd="sng">
            <a:solidFill>
              <a:srgbClr val="595959"/>
            </a:solidFill>
            <a:prstDash val="solid"/>
            <a:round/>
            <a:headEnd type="none" w="med" len="med"/>
            <a:tailEnd type="triangle" w="med" len="med"/>
          </a:ln>
        </p:spPr>
      </p:cxnSp>
      <p:sp>
        <p:nvSpPr>
          <p:cNvPr id="157" name="Google Shape;157;p24"/>
          <p:cNvSpPr txBox="1"/>
          <p:nvPr/>
        </p:nvSpPr>
        <p:spPr>
          <a:xfrm>
            <a:off x="5413970" y="5435024"/>
            <a:ext cx="3027600" cy="3936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dirty="0"/>
              <a:t>Preliminary evidence this finds hits scientists missed</a:t>
            </a:r>
            <a:endParaRPr dirty="0"/>
          </a:p>
        </p:txBody>
      </p:sp>
      <p:pic>
        <p:nvPicPr>
          <p:cNvPr id="2050" name="Picture 2"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386" y="1075845"/>
            <a:ext cx="5169062" cy="1892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539" y="5891687"/>
            <a:ext cx="7272808" cy="954107"/>
          </a:xfrm>
          <a:prstGeom prst="rect">
            <a:avLst/>
          </a:prstGeom>
          <a:noFill/>
        </p:spPr>
        <p:txBody>
          <a:bodyPr wrap="square" rtlCol="0">
            <a:spAutoFit/>
          </a:bodyPr>
          <a:lstStyle/>
          <a:p>
            <a:r>
              <a:rPr lang="en-GB" sz="1400" dirty="0" err="1" smtClean="0"/>
              <a:t>Patric</a:t>
            </a:r>
            <a:r>
              <a:rPr lang="en-GB" sz="1400" dirty="0" smtClean="0"/>
              <a:t> Collins, Current work with I02-1</a:t>
            </a:r>
          </a:p>
          <a:p>
            <a:r>
              <a:rPr lang="en-GB" sz="1400" dirty="0" smtClean="0"/>
              <a:t>Pearce</a:t>
            </a:r>
            <a:r>
              <a:rPr lang="en-GB" sz="1400" dirty="0"/>
              <a:t>, N., </a:t>
            </a:r>
            <a:r>
              <a:rPr lang="en-GB" sz="1400" dirty="0" err="1"/>
              <a:t>Krojer</a:t>
            </a:r>
            <a:r>
              <a:rPr lang="en-GB" sz="1400" dirty="0"/>
              <a:t>, T., Bradley, A. </a:t>
            </a:r>
            <a:r>
              <a:rPr lang="en-GB" sz="1400" i="1" dirty="0"/>
              <a:t>et al.</a:t>
            </a:r>
            <a:r>
              <a:rPr lang="en-GB" sz="1400" dirty="0"/>
              <a:t> A multi-crystal method for extracting obscured crystallographic states from conventionally uninterpretable electron density. </a:t>
            </a:r>
            <a:r>
              <a:rPr lang="en-GB" sz="1400" i="1" dirty="0"/>
              <a:t>Nat </a:t>
            </a:r>
            <a:r>
              <a:rPr lang="en-GB" sz="1400" i="1" dirty="0" err="1"/>
              <a:t>Commun</a:t>
            </a:r>
            <a:r>
              <a:rPr lang="en-GB" sz="1400" dirty="0"/>
              <a:t> </a:t>
            </a:r>
            <a:r>
              <a:rPr lang="en-GB" sz="1400" b="1" dirty="0"/>
              <a:t>8, </a:t>
            </a:r>
            <a:r>
              <a:rPr lang="en-GB" sz="1400" dirty="0"/>
              <a:t>15123 (2017) doi:10.1038/ncomms15123</a:t>
            </a:r>
            <a:endParaRPr lang="en-GB" sz="1400" dirty="0"/>
          </a:p>
        </p:txBody>
      </p:sp>
    </p:spTree>
    <p:extLst>
      <p:ext uri="{BB962C8B-B14F-4D97-AF65-F5344CB8AC3E}">
        <p14:creationId xmlns:p14="http://schemas.microsoft.com/office/powerpoint/2010/main" val="266155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xfrm>
            <a:off x="628650" y="365127"/>
            <a:ext cx="7886700" cy="54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rtlCol="0" anchor="t" anchorCtr="0" compatLnSpc="1">
            <a:prstTxWarp prst="textNoShape">
              <a:avLst/>
            </a:prstTxWarp>
            <a:normAutofit fontScale="90000"/>
          </a:bodyPr>
          <a:lstStyle/>
          <a:p>
            <a:pPr eaLnBrk="1" hangingPunct="1"/>
            <a:r>
              <a:rPr lang="en-US" altLang="en-US" baseline="0" dirty="0" smtClean="0"/>
              <a:t>Melanie Vollmar – </a:t>
            </a:r>
            <a:r>
              <a:rPr lang="en-US" altLang="en-US" baseline="0" dirty="0" err="1" smtClean="0"/>
              <a:t>VMXm</a:t>
            </a:r>
            <a:endParaRPr lang="en-US" altLang="en-US" baseline="0" dirty="0"/>
          </a:p>
        </p:txBody>
      </p:sp>
      <p:sp>
        <p:nvSpPr>
          <p:cNvPr id="22530" name="TextBox 2"/>
          <p:cNvSpPr txBox="1">
            <a:spLocks noChangeArrowheads="1"/>
          </p:cNvSpPr>
          <p:nvPr/>
        </p:nvSpPr>
        <p:spPr bwMode="auto">
          <a:xfrm>
            <a:off x="628650" y="1052514"/>
            <a:ext cx="81918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r>
              <a:rPr lang="en-US" altLang="en-US" sz="2000" dirty="0">
                <a:latin typeface="Arial" charset="0"/>
                <a:ea typeface="Arial" charset="0"/>
                <a:cs typeface="Arial" charset="0"/>
              </a:rPr>
              <a:t>12/11/2019 – 17:40</a:t>
            </a:r>
          </a:p>
          <a:p>
            <a:r>
              <a:rPr lang="en-US" altLang="en-US" sz="2000" dirty="0">
                <a:latin typeface="Arial" charset="0"/>
                <a:ea typeface="Arial" charset="0"/>
                <a:cs typeface="Arial" charset="0"/>
              </a:rPr>
              <a:t>Title: Machine Learning and Artificial Intelligence in MX</a:t>
            </a:r>
          </a:p>
          <a:p>
            <a:endParaRPr lang="en-US" altLang="en-US" sz="2000" dirty="0">
              <a:latin typeface="Arial" charset="0"/>
              <a:ea typeface="Arial" charset="0"/>
              <a:cs typeface="Arial" charset="0"/>
            </a:endParaRPr>
          </a:p>
          <a:p>
            <a:pPr marL="342908" indent="-342908">
              <a:buFont typeface="Arial" charset="0"/>
              <a:buChar char="•"/>
            </a:pPr>
            <a:r>
              <a:rPr lang="en-US" altLang="en-US" sz="2000" dirty="0">
                <a:latin typeface="Arial" charset="0"/>
                <a:ea typeface="Arial" charset="0"/>
                <a:cs typeface="Arial" charset="0"/>
              </a:rPr>
              <a:t>Predicting experimental phasing and molecular replacement success – shallow learning</a:t>
            </a:r>
          </a:p>
          <a:p>
            <a:pPr marL="342908" indent="-342908">
              <a:buFont typeface="Arial" charset="0"/>
              <a:buChar char="•"/>
            </a:pPr>
            <a:r>
              <a:rPr lang="en-US" altLang="en-US" sz="2000" dirty="0">
                <a:latin typeface="Arial" charset="0"/>
                <a:ea typeface="Arial" charset="0"/>
                <a:cs typeface="Arial" charset="0"/>
              </a:rPr>
              <a:t>Identifying traceable/buildable electron density maps from experimental phasing – </a:t>
            </a:r>
            <a:r>
              <a:rPr lang="en-US" altLang="en-US" sz="2000" dirty="0" err="1">
                <a:latin typeface="Arial" charset="0"/>
                <a:ea typeface="Arial" charset="0"/>
                <a:cs typeface="Arial" charset="0"/>
              </a:rPr>
              <a:t>cNN</a:t>
            </a:r>
            <a:endParaRPr lang="en-US" altLang="en-US" sz="2000" dirty="0">
              <a:latin typeface="Arial" charset="0"/>
              <a:ea typeface="Arial" charset="0"/>
              <a:cs typeface="Arial" charset="0"/>
            </a:endParaRPr>
          </a:p>
          <a:p>
            <a:endParaRPr lang="en-US" altLang="en-US" sz="2000" dirty="0">
              <a:latin typeface="Arial" charset="0"/>
              <a:ea typeface="Arial" charset="0"/>
              <a:cs typeface="Arial" charset="0"/>
            </a:endParaRPr>
          </a:p>
          <a:p>
            <a:endParaRPr lang="en-US" altLang="en-US" sz="2000" dirty="0">
              <a:latin typeface="Arial" charset="0"/>
              <a:ea typeface="Arial" charset="0"/>
              <a:cs typeface="Arial" charset="0"/>
            </a:endParaRPr>
          </a:p>
        </p:txBody>
      </p:sp>
      <p:pic>
        <p:nvPicPr>
          <p:cNvPr id="22532"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6021392"/>
            <a:ext cx="17732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5700714"/>
            <a:ext cx="4773612" cy="136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504" y="5223660"/>
            <a:ext cx="8640960" cy="954107"/>
          </a:xfrm>
          <a:prstGeom prst="rect">
            <a:avLst/>
          </a:prstGeom>
          <a:noFill/>
        </p:spPr>
        <p:txBody>
          <a:bodyPr wrap="square" rtlCol="0">
            <a:spAutoFit/>
          </a:bodyPr>
          <a:lstStyle/>
          <a:p>
            <a:r>
              <a:rPr lang="en-US" altLang="en-US" sz="1400" dirty="0">
                <a:ea typeface="Arial" charset="0"/>
              </a:rPr>
              <a:t>Due November/December 2019:</a:t>
            </a:r>
          </a:p>
          <a:p>
            <a:r>
              <a:rPr lang="en-GB" altLang="en-US" sz="1400" dirty="0">
                <a:solidFill>
                  <a:srgbClr val="000000"/>
                </a:solidFill>
                <a:ea typeface="Arial" charset="0"/>
              </a:rPr>
              <a:t>Vollmar, M., Parkhurst, J. M., </a:t>
            </a:r>
            <a:r>
              <a:rPr lang="en-GB" altLang="en-US" sz="1400" dirty="0" err="1">
                <a:solidFill>
                  <a:srgbClr val="000000"/>
                </a:solidFill>
                <a:ea typeface="Arial" charset="0"/>
              </a:rPr>
              <a:t>Jaques</a:t>
            </a:r>
            <a:r>
              <a:rPr lang="en-GB" altLang="en-US" sz="1400" dirty="0">
                <a:solidFill>
                  <a:srgbClr val="000000"/>
                </a:solidFill>
                <a:ea typeface="Arial" charset="0"/>
              </a:rPr>
              <a:t>, D., </a:t>
            </a:r>
            <a:r>
              <a:rPr lang="en-GB" altLang="en-US" sz="1400" dirty="0" err="1">
                <a:solidFill>
                  <a:srgbClr val="000000"/>
                </a:solidFill>
                <a:ea typeface="Arial" charset="0"/>
              </a:rPr>
              <a:t>Baslé</a:t>
            </a:r>
            <a:r>
              <a:rPr lang="en-GB" altLang="en-US" sz="1400" dirty="0">
                <a:solidFill>
                  <a:srgbClr val="000000"/>
                </a:solidFill>
                <a:ea typeface="Arial" charset="0"/>
              </a:rPr>
              <a:t>, A., </a:t>
            </a:r>
            <a:r>
              <a:rPr lang="en-GB" altLang="en-US" sz="1400" dirty="0" err="1">
                <a:solidFill>
                  <a:srgbClr val="000000"/>
                </a:solidFill>
                <a:ea typeface="Arial" charset="0"/>
              </a:rPr>
              <a:t>Murshudov</a:t>
            </a:r>
            <a:r>
              <a:rPr lang="en-GB" altLang="en-US" sz="1400" dirty="0">
                <a:solidFill>
                  <a:srgbClr val="000000"/>
                </a:solidFill>
                <a:ea typeface="Arial" charset="0"/>
              </a:rPr>
              <a:t>, G. N., Waterman, D. and Evans, G. (2019) </a:t>
            </a:r>
            <a:r>
              <a:rPr lang="en-GB" altLang="en-US" sz="1400" dirty="0" err="1">
                <a:solidFill>
                  <a:srgbClr val="000000"/>
                </a:solidFill>
                <a:ea typeface="Arial" charset="0"/>
              </a:rPr>
              <a:t>IUCrJ</a:t>
            </a:r>
            <a:r>
              <a:rPr lang="en-GB" altLang="en-US" sz="1400" dirty="0">
                <a:solidFill>
                  <a:srgbClr val="000000"/>
                </a:solidFill>
                <a:ea typeface="Arial" charset="0"/>
              </a:rPr>
              <a:t>, The predictive power of data processing statistics, submitted</a:t>
            </a:r>
          </a:p>
          <a:p>
            <a:endParaRPr lang="en-GB" sz="1400" dirty="0"/>
          </a:p>
        </p:txBody>
      </p:sp>
    </p:spTree>
    <p:extLst>
      <p:ext uri="{BB962C8B-B14F-4D97-AF65-F5344CB8AC3E}">
        <p14:creationId xmlns:p14="http://schemas.microsoft.com/office/powerpoint/2010/main" val="4118382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a:t>
            </a:r>
            <a:endParaRPr lang="en-GB" dirty="0"/>
          </a:p>
        </p:txBody>
      </p:sp>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3295677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Custom trained U-Net for infilling data</a:t>
            </a:r>
            <a:endParaRPr lang="en-GB" dirty="0"/>
          </a:p>
        </p:txBody>
      </p:sp>
      <p:pic>
        <p:nvPicPr>
          <p:cNvPr id="4" name="Content Placeholder 3"/>
          <p:cNvPicPr>
            <a:picLocks noGrp="1" noChangeAspect="1"/>
          </p:cNvPicPr>
          <p:nvPr>
            <p:ph idx="1"/>
          </p:nvPr>
        </p:nvPicPr>
        <p:blipFill>
          <a:blip r:embed="rId3"/>
          <a:stretch>
            <a:fillRect/>
          </a:stretch>
        </p:blipFill>
        <p:spPr>
          <a:xfrm>
            <a:off x="-468560" y="1775247"/>
            <a:ext cx="9769334" cy="3600400"/>
          </a:xfrm>
          <a:prstGeom prst="rect">
            <a:avLst/>
          </a:prstGeom>
        </p:spPr>
      </p:pic>
      <p:sp>
        <p:nvSpPr>
          <p:cNvPr id="3" name="Rectangle 2"/>
          <p:cNvSpPr/>
          <p:nvPr/>
        </p:nvSpPr>
        <p:spPr>
          <a:xfrm>
            <a:off x="35496" y="5589240"/>
            <a:ext cx="8532440" cy="1200329"/>
          </a:xfrm>
          <a:prstGeom prst="rect">
            <a:avLst/>
          </a:prstGeom>
        </p:spPr>
        <p:txBody>
          <a:bodyPr wrap="square">
            <a:spAutoFit/>
          </a:bodyPr>
          <a:lstStyle/>
          <a:p>
            <a:r>
              <a:rPr lang="en-US" dirty="0">
                <a:solidFill>
                  <a:srgbClr val="222222"/>
                </a:solidFill>
                <a:latin typeface="Arial" panose="020B0604020202020204" pitchFamily="34" charset="0"/>
              </a:rPr>
              <a:t>Bellos, Dimitrios, et al. "A convolutional neural network for fast </a:t>
            </a:r>
            <a:r>
              <a:rPr lang="en-US" dirty="0" err="1">
                <a:solidFill>
                  <a:srgbClr val="222222"/>
                </a:solidFill>
                <a:latin typeface="Arial" panose="020B0604020202020204" pitchFamily="34" charset="0"/>
              </a:rPr>
              <a:t>upsampling</a:t>
            </a:r>
            <a:r>
              <a:rPr lang="en-US" dirty="0">
                <a:solidFill>
                  <a:srgbClr val="222222"/>
                </a:solidFill>
                <a:latin typeface="Arial" panose="020B0604020202020204" pitchFamily="34" charset="0"/>
              </a:rPr>
              <a:t> of </a:t>
            </a:r>
            <a:r>
              <a:rPr lang="en-US" dirty="0" err="1">
                <a:solidFill>
                  <a:srgbClr val="222222"/>
                </a:solidFill>
                <a:latin typeface="Arial" panose="020B0604020202020204" pitchFamily="34" charset="0"/>
              </a:rPr>
              <a:t>undersampled</a:t>
            </a:r>
            <a:r>
              <a:rPr lang="en-US" dirty="0">
                <a:solidFill>
                  <a:srgbClr val="222222"/>
                </a:solidFill>
                <a:latin typeface="Arial" panose="020B0604020202020204" pitchFamily="34" charset="0"/>
              </a:rPr>
              <a:t> tomograms in X-ray CT time-series using a representative highly sampled tomogram." </a:t>
            </a:r>
            <a:r>
              <a:rPr lang="en-US" i="1" dirty="0">
                <a:solidFill>
                  <a:srgbClr val="222222"/>
                </a:solidFill>
                <a:latin typeface="Arial" panose="020B0604020202020204" pitchFamily="34" charset="0"/>
              </a:rPr>
              <a:t>Journal of synchrotron radiation</a:t>
            </a:r>
            <a:r>
              <a:rPr lang="en-US" dirty="0">
                <a:solidFill>
                  <a:srgbClr val="222222"/>
                </a:solidFill>
                <a:latin typeface="Arial" panose="020B0604020202020204" pitchFamily="34" charset="0"/>
              </a:rPr>
              <a:t> 26.3 (2019</a:t>
            </a:r>
            <a:r>
              <a:rPr lang="en-US" dirty="0" smtClean="0">
                <a:solidFill>
                  <a:srgbClr val="222222"/>
                </a:solidFill>
                <a:latin typeface="Arial" panose="020B0604020202020204" pitchFamily="34" charset="0"/>
              </a:rPr>
              <a:t>).</a:t>
            </a:r>
            <a:endParaRPr lang="en-GB" dirty="0">
              <a:solidFill>
                <a:srgbClr val="222222"/>
              </a:solidFill>
              <a:latin typeface="Arial" panose="020B0604020202020204" pitchFamily="34" charset="0"/>
            </a:endParaRPr>
          </a:p>
          <a:p>
            <a:r>
              <a:rPr lang="en-GB" dirty="0" smtClean="0">
                <a:solidFill>
                  <a:srgbClr val="222222"/>
                </a:solidFill>
                <a:latin typeface="Arial" panose="020B0604020202020204" pitchFamily="34" charset="0"/>
              </a:rPr>
              <a:t>Bellos, Dimitrios, et al. BMVC 2019</a:t>
            </a:r>
            <a:endParaRPr lang="en-GB" dirty="0"/>
          </a:p>
        </p:txBody>
      </p:sp>
    </p:spTree>
    <p:extLst>
      <p:ext uri="{BB962C8B-B14F-4D97-AF65-F5344CB8AC3E}">
        <p14:creationId xmlns:p14="http://schemas.microsoft.com/office/powerpoint/2010/main" val="1519054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Marco for Crystal Identification on </a:t>
            </a:r>
            <a:r>
              <a:rPr lang="en-GB" dirty="0" err="1" smtClean="0"/>
              <a:t>VMXi</a:t>
            </a:r>
            <a:endParaRPr lang="en-GB" dirty="0"/>
          </a:p>
        </p:txBody>
      </p:sp>
      <p:pic>
        <p:nvPicPr>
          <p:cNvPr id="4" name="Picture 3"/>
          <p:cNvPicPr>
            <a:picLocks noChangeAspect="1"/>
          </p:cNvPicPr>
          <p:nvPr/>
        </p:nvPicPr>
        <p:blipFill>
          <a:blip r:embed="rId2"/>
          <a:stretch>
            <a:fillRect/>
          </a:stretch>
        </p:blipFill>
        <p:spPr>
          <a:xfrm>
            <a:off x="611560" y="1417638"/>
            <a:ext cx="5688632" cy="5374084"/>
          </a:xfrm>
          <a:prstGeom prst="rect">
            <a:avLst/>
          </a:prstGeom>
        </p:spPr>
      </p:pic>
      <p:pic>
        <p:nvPicPr>
          <p:cNvPr id="1026" name="Picture 2" descr="MAR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700808"/>
            <a:ext cx="2664296" cy="1002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16216" y="5229200"/>
            <a:ext cx="2448272" cy="648072"/>
          </a:xfrm>
          <a:prstGeom prst="rect">
            <a:avLst/>
          </a:prstGeom>
          <a:noFill/>
        </p:spPr>
        <p:txBody>
          <a:bodyPr wrap="square" rtlCol="0">
            <a:spAutoFit/>
          </a:bodyPr>
          <a:lstStyle/>
          <a:p>
            <a:r>
              <a:rPr lang="en-GB" dirty="0" smtClean="0"/>
              <a:t>Olly King, Data </a:t>
            </a:r>
            <a:r>
              <a:rPr lang="en-GB" dirty="0"/>
              <a:t>A</a:t>
            </a:r>
            <a:r>
              <a:rPr lang="en-GB" dirty="0" smtClean="0"/>
              <a:t>nalysis Group</a:t>
            </a:r>
            <a:endParaRPr lang="en-GB" dirty="0"/>
          </a:p>
        </p:txBody>
      </p:sp>
    </p:spTree>
    <p:extLst>
      <p:ext uri="{BB962C8B-B14F-4D97-AF65-F5344CB8AC3E}">
        <p14:creationId xmlns:p14="http://schemas.microsoft.com/office/powerpoint/2010/main" val="3810804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Nns for analysis of morphotropic phase boundaries"/>
          <p:cNvSpPr txBox="1">
            <a:spLocks noGrp="1"/>
          </p:cNvSpPr>
          <p:nvPr>
            <p:ph type="title"/>
          </p:nvPr>
        </p:nvSpPr>
        <p:spPr>
          <a:xfrm>
            <a:off x="179512" y="274638"/>
            <a:ext cx="8507288" cy="1143000"/>
          </a:xfrm>
          <a:prstGeom prst="rect">
            <a:avLst/>
          </a:prstGeom>
        </p:spPr>
        <p:txBody>
          <a:bodyPr/>
          <a:lstStyle>
            <a:lvl1pPr defTabSz="467359">
              <a:spcBef>
                <a:spcPts val="2200"/>
              </a:spcBef>
              <a:defRPr sz="4800"/>
            </a:lvl1pPr>
          </a:lstStyle>
          <a:p>
            <a:r>
              <a:rPr sz="4400" dirty="0" smtClean="0"/>
              <a:t>CN</a:t>
            </a:r>
            <a:r>
              <a:rPr lang="en-GB" sz="4400" dirty="0" smtClean="0"/>
              <a:t>N</a:t>
            </a:r>
            <a:r>
              <a:rPr sz="4400" dirty="0" smtClean="0"/>
              <a:t>s </a:t>
            </a:r>
            <a:r>
              <a:rPr sz="4400" dirty="0"/>
              <a:t>for </a:t>
            </a:r>
            <a:r>
              <a:rPr lang="en-GB" sz="4400" dirty="0" smtClean="0"/>
              <a:t>Diffuse Multiple scattering</a:t>
            </a:r>
            <a:endParaRPr sz="4400" dirty="0"/>
          </a:p>
        </p:txBody>
      </p:sp>
      <p:sp>
        <p:nvSpPr>
          <p:cNvPr id="132" name="Images are compressed by filters…"/>
          <p:cNvSpPr txBox="1">
            <a:spLocks noGrp="1"/>
          </p:cNvSpPr>
          <p:nvPr>
            <p:ph idx="1"/>
          </p:nvPr>
        </p:nvSpPr>
        <p:spPr>
          <a:xfrm>
            <a:off x="468313" y="1557338"/>
            <a:ext cx="8229600" cy="969115"/>
          </a:xfrm>
          <a:prstGeom prst="rect">
            <a:avLst/>
          </a:prstGeom>
        </p:spPr>
        <p:txBody>
          <a:bodyPr/>
          <a:lstStyle/>
          <a:p>
            <a:pPr>
              <a:defRPr>
                <a:solidFill>
                  <a:srgbClr val="A6AAA9"/>
                </a:solidFill>
              </a:defRPr>
            </a:pPr>
            <a:r>
              <a:rPr lang="en-GB" dirty="0" smtClean="0"/>
              <a:t>Trained from 250,000+ simulated patterns</a:t>
            </a:r>
            <a:endParaRPr dirty="0"/>
          </a:p>
        </p:txBody>
      </p:sp>
      <p:sp>
        <p:nvSpPr>
          <p:cNvPr id="133" name="Slide Number"/>
          <p:cNvSpPr txBox="1">
            <a:spLocks noGrp="1"/>
          </p:cNvSpPr>
          <p:nvPr>
            <p:ph type="sldNum" sz="quarter" idx="4294967295"/>
          </p:nvPr>
        </p:nvSpPr>
        <p:spPr>
          <a:xfrm>
            <a:off x="8959850" y="169863"/>
            <a:ext cx="184150" cy="3206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pic>
        <p:nvPicPr>
          <p:cNvPr id="134" name="page23image4600512.png" descr="page23image4600512.png"/>
          <p:cNvPicPr>
            <a:picLocks noChangeAspect="1"/>
          </p:cNvPicPr>
          <p:nvPr/>
        </p:nvPicPr>
        <p:blipFill>
          <a:blip r:embed="rId2">
            <a:extLst/>
          </a:blip>
          <a:stretch>
            <a:fillRect/>
          </a:stretch>
        </p:blipFill>
        <p:spPr>
          <a:xfrm>
            <a:off x="46792" y="2419600"/>
            <a:ext cx="1518048" cy="2732484"/>
          </a:xfrm>
          <a:prstGeom prst="rect">
            <a:avLst/>
          </a:prstGeom>
          <a:ln w="12700">
            <a:miter lim="400000"/>
          </a:ln>
        </p:spPr>
      </p:pic>
      <p:sp>
        <p:nvSpPr>
          <p:cNvPr id="135" name="Text"/>
          <p:cNvSpPr txBox="1"/>
          <p:nvPr/>
        </p:nvSpPr>
        <p:spPr>
          <a:xfrm>
            <a:off x="1091565" y="2060848"/>
            <a:ext cx="99387" cy="43120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b="0">
                <a:latin typeface="Times"/>
                <a:ea typeface="Times"/>
                <a:cs typeface="Times"/>
                <a:sym typeface="Times"/>
              </a:defRPr>
            </a:lvl1pPr>
          </a:lstStyle>
          <a:p>
            <a:r>
              <a:rPr sz="844"/>
              <a:t> </a:t>
            </a:r>
          </a:p>
        </p:txBody>
      </p:sp>
      <p:sp>
        <p:nvSpPr>
          <p:cNvPr id="136" name="Text"/>
          <p:cNvSpPr txBox="1"/>
          <p:nvPr/>
        </p:nvSpPr>
        <p:spPr>
          <a:xfrm>
            <a:off x="6114515" y="2579043"/>
            <a:ext cx="99387" cy="43120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b="0">
                <a:latin typeface="Times"/>
                <a:ea typeface="Times"/>
                <a:cs typeface="Times"/>
                <a:sym typeface="Times"/>
              </a:defRPr>
            </a:lvl1pPr>
          </a:lstStyle>
          <a:p>
            <a:r>
              <a:rPr sz="844"/>
              <a:t> </a:t>
            </a:r>
          </a:p>
        </p:txBody>
      </p:sp>
      <p:sp>
        <p:nvSpPr>
          <p:cNvPr id="137" name="Text"/>
          <p:cNvSpPr txBox="1"/>
          <p:nvPr/>
        </p:nvSpPr>
        <p:spPr>
          <a:xfrm>
            <a:off x="6221671" y="4190852"/>
            <a:ext cx="99387" cy="43120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b="0">
                <a:latin typeface="Times"/>
                <a:ea typeface="Times"/>
                <a:cs typeface="Times"/>
                <a:sym typeface="Times"/>
              </a:defRPr>
            </a:lvl1pPr>
          </a:lstStyle>
          <a:p>
            <a:r>
              <a:rPr sz="844"/>
              <a:t> </a:t>
            </a:r>
          </a:p>
        </p:txBody>
      </p:sp>
      <p:pic>
        <p:nvPicPr>
          <p:cNvPr id="138" name="pasted-image.tiff" descr="pasted-image.tiff"/>
          <p:cNvPicPr>
            <a:picLocks noChangeAspect="1"/>
          </p:cNvPicPr>
          <p:nvPr/>
        </p:nvPicPr>
        <p:blipFill>
          <a:blip r:embed="rId3">
            <a:extLst/>
          </a:blip>
          <a:srcRect l="12380" r="12380"/>
          <a:stretch>
            <a:fillRect/>
          </a:stretch>
        </p:blipFill>
        <p:spPr>
          <a:xfrm>
            <a:off x="7708614" y="3120631"/>
            <a:ext cx="1192385" cy="1187073"/>
          </a:xfrm>
          <a:prstGeom prst="rect">
            <a:avLst/>
          </a:prstGeom>
          <a:ln w="12700">
            <a:miter lim="400000"/>
          </a:ln>
        </p:spPr>
      </p:pic>
      <p:pic>
        <p:nvPicPr>
          <p:cNvPr id="139" name="pasted-image.tiff" descr="pasted-image.tiff"/>
          <p:cNvPicPr>
            <a:picLocks noChangeAspect="1"/>
          </p:cNvPicPr>
          <p:nvPr/>
        </p:nvPicPr>
        <p:blipFill>
          <a:blip r:embed="rId4">
            <a:extLst/>
          </a:blip>
          <a:stretch>
            <a:fillRect/>
          </a:stretch>
        </p:blipFill>
        <p:spPr>
          <a:xfrm>
            <a:off x="7709361" y="4310963"/>
            <a:ext cx="1190898" cy="893173"/>
          </a:xfrm>
          <a:prstGeom prst="rect">
            <a:avLst/>
          </a:prstGeom>
          <a:ln w="12700">
            <a:miter lim="400000"/>
          </a:ln>
        </p:spPr>
      </p:pic>
      <p:sp>
        <p:nvSpPr>
          <p:cNvPr id="140" name="Rectangle"/>
          <p:cNvSpPr/>
          <p:nvPr/>
        </p:nvSpPr>
        <p:spPr>
          <a:xfrm>
            <a:off x="2064535" y="3247419"/>
            <a:ext cx="1121392" cy="1187073"/>
          </a:xfrm>
          <a:prstGeom prst="rect">
            <a:avLst/>
          </a:prstGeom>
          <a:solidFill>
            <a:schemeClr val="accent1"/>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1" name="Rectangle"/>
          <p:cNvSpPr/>
          <p:nvPr/>
        </p:nvSpPr>
        <p:spPr>
          <a:xfrm>
            <a:off x="2153832" y="3336716"/>
            <a:ext cx="1121392" cy="1187073"/>
          </a:xfrm>
          <a:prstGeom prst="rect">
            <a:avLst/>
          </a:prstGeom>
          <a:solidFill>
            <a:schemeClr val="accent3"/>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2" name="Rectangle"/>
          <p:cNvSpPr/>
          <p:nvPr/>
        </p:nvSpPr>
        <p:spPr>
          <a:xfrm>
            <a:off x="2243129" y="3426013"/>
            <a:ext cx="1121392" cy="1187073"/>
          </a:xfrm>
          <a:prstGeom prst="rect">
            <a:avLst/>
          </a:prstGeom>
          <a:solidFill>
            <a:schemeClr val="accent5">
              <a:hueOff val="-82419"/>
              <a:satOff val="-9513"/>
              <a:lumOff val="-16343"/>
            </a:schemeClr>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3" name="Rectangle"/>
          <p:cNvSpPr/>
          <p:nvPr/>
        </p:nvSpPr>
        <p:spPr>
          <a:xfrm>
            <a:off x="2332426" y="3515309"/>
            <a:ext cx="1121392" cy="1187073"/>
          </a:xfrm>
          <a:prstGeom prst="rect">
            <a:avLst/>
          </a:prstGeom>
          <a:solidFill>
            <a:schemeClr val="accent4">
              <a:hueOff val="-461056"/>
              <a:satOff val="4338"/>
              <a:lumOff val="-10225"/>
            </a:schemeClr>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4" name="Feature maps…"/>
          <p:cNvSpPr txBox="1"/>
          <p:nvPr/>
        </p:nvSpPr>
        <p:spPr>
          <a:xfrm>
            <a:off x="1926446" y="2350837"/>
            <a:ext cx="1296830" cy="548292"/>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200" b="0">
                <a:solidFill>
                  <a:srgbClr val="838787"/>
                </a:solidFill>
                <a:latin typeface="+mn-lt"/>
                <a:ea typeface="+mn-ea"/>
                <a:cs typeface="+mn-cs"/>
                <a:sym typeface="Helvetica Neue Medium"/>
              </a:defRPr>
            </a:pPr>
            <a:r>
              <a:rPr sz="1547"/>
              <a:t>Feature maps</a:t>
            </a:r>
          </a:p>
          <a:p>
            <a:pPr>
              <a:defRPr sz="2200" b="0">
                <a:solidFill>
                  <a:srgbClr val="838787"/>
                </a:solidFill>
                <a:latin typeface="+mn-lt"/>
                <a:ea typeface="+mn-ea"/>
                <a:cs typeface="+mn-cs"/>
                <a:sym typeface="Helvetica Neue Medium"/>
              </a:defRPr>
            </a:pPr>
            <a:r>
              <a:rPr sz="1547"/>
              <a:t>32@486x194</a:t>
            </a:r>
          </a:p>
        </p:txBody>
      </p:sp>
      <p:sp>
        <p:nvSpPr>
          <p:cNvPr id="145" name="3x3 kernel"/>
          <p:cNvSpPr txBox="1"/>
          <p:nvPr/>
        </p:nvSpPr>
        <p:spPr>
          <a:xfrm>
            <a:off x="2108461" y="5175571"/>
            <a:ext cx="987451" cy="310214"/>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200" b="0">
                <a:solidFill>
                  <a:srgbClr val="838787"/>
                </a:solidFill>
                <a:latin typeface="+mn-lt"/>
                <a:ea typeface="+mn-ea"/>
                <a:cs typeface="+mn-cs"/>
                <a:sym typeface="Helvetica Neue Medium"/>
              </a:defRPr>
            </a:lvl1pPr>
          </a:lstStyle>
          <a:p>
            <a:r>
              <a:rPr sz="1547"/>
              <a:t>3x3 kernel</a:t>
            </a:r>
          </a:p>
        </p:txBody>
      </p:sp>
      <p:sp>
        <p:nvSpPr>
          <p:cNvPr id="146" name="Rectangle"/>
          <p:cNvSpPr/>
          <p:nvPr/>
        </p:nvSpPr>
        <p:spPr>
          <a:xfrm>
            <a:off x="3997290" y="3467200"/>
            <a:ext cx="767097" cy="812026"/>
          </a:xfrm>
          <a:prstGeom prst="rect">
            <a:avLst/>
          </a:prstGeom>
          <a:solidFill>
            <a:schemeClr val="accent1"/>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7" name="Rectangle"/>
          <p:cNvSpPr/>
          <p:nvPr/>
        </p:nvSpPr>
        <p:spPr>
          <a:xfrm>
            <a:off x="4135646" y="3635128"/>
            <a:ext cx="767097" cy="812025"/>
          </a:xfrm>
          <a:prstGeom prst="rect">
            <a:avLst/>
          </a:prstGeom>
          <a:solidFill>
            <a:schemeClr val="accent3"/>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8" name="Rectangle"/>
          <p:cNvSpPr/>
          <p:nvPr/>
        </p:nvSpPr>
        <p:spPr>
          <a:xfrm>
            <a:off x="4249088" y="3773538"/>
            <a:ext cx="767097" cy="812025"/>
          </a:xfrm>
          <a:prstGeom prst="rect">
            <a:avLst/>
          </a:prstGeom>
          <a:solidFill>
            <a:schemeClr val="accent5">
              <a:hueOff val="-82419"/>
              <a:satOff val="-9513"/>
              <a:lumOff val="-16343"/>
            </a:schemeClr>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9" name="Rectangle"/>
          <p:cNvSpPr/>
          <p:nvPr/>
        </p:nvSpPr>
        <p:spPr>
          <a:xfrm>
            <a:off x="4361533" y="3915571"/>
            <a:ext cx="767097" cy="812026"/>
          </a:xfrm>
          <a:prstGeom prst="rect">
            <a:avLst/>
          </a:prstGeom>
          <a:solidFill>
            <a:schemeClr val="accent4">
              <a:hueOff val="-461056"/>
              <a:satOff val="4338"/>
              <a:lumOff val="-10225"/>
            </a:schemeClr>
          </a:solidFill>
          <a:ln w="12700">
            <a:solidFill>
              <a:schemeClr val="bg2"/>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50" name="Feature maps…"/>
          <p:cNvSpPr txBox="1"/>
          <p:nvPr/>
        </p:nvSpPr>
        <p:spPr>
          <a:xfrm>
            <a:off x="3686913" y="2355013"/>
            <a:ext cx="1296830" cy="548292"/>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200" b="0">
                <a:solidFill>
                  <a:srgbClr val="838787"/>
                </a:solidFill>
                <a:latin typeface="+mn-lt"/>
                <a:ea typeface="+mn-ea"/>
                <a:cs typeface="+mn-cs"/>
                <a:sym typeface="Helvetica Neue Medium"/>
              </a:defRPr>
            </a:pPr>
            <a:r>
              <a:rPr sz="1547"/>
              <a:t>Feature maps</a:t>
            </a:r>
          </a:p>
          <a:p>
            <a:pPr>
              <a:defRPr sz="2200" b="0">
                <a:solidFill>
                  <a:srgbClr val="838787"/>
                </a:solidFill>
                <a:latin typeface="+mn-lt"/>
                <a:ea typeface="+mn-ea"/>
                <a:cs typeface="+mn-cs"/>
                <a:sym typeface="Helvetica Neue Medium"/>
              </a:defRPr>
            </a:pPr>
            <a:r>
              <a:rPr sz="1547"/>
              <a:t>64@242x96</a:t>
            </a:r>
          </a:p>
        </p:txBody>
      </p:sp>
      <p:sp>
        <p:nvSpPr>
          <p:cNvPr id="151" name="3x3 kernel"/>
          <p:cNvSpPr txBox="1"/>
          <p:nvPr/>
        </p:nvSpPr>
        <p:spPr>
          <a:xfrm>
            <a:off x="4057548" y="5175571"/>
            <a:ext cx="987451" cy="310214"/>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200" b="0">
                <a:solidFill>
                  <a:srgbClr val="838787"/>
                </a:solidFill>
                <a:latin typeface="+mn-lt"/>
                <a:ea typeface="+mn-ea"/>
                <a:cs typeface="+mn-cs"/>
                <a:sym typeface="Helvetica Neue Medium"/>
              </a:defRPr>
            </a:lvl1pPr>
          </a:lstStyle>
          <a:p>
            <a:r>
              <a:rPr sz="1547"/>
              <a:t>3x3 kernel</a:t>
            </a:r>
          </a:p>
        </p:txBody>
      </p:sp>
      <p:pic>
        <p:nvPicPr>
          <p:cNvPr id="152" name="page23image22001888.jpg" descr="page23image22001888.jpg"/>
          <p:cNvPicPr>
            <a:picLocks noChangeAspect="1"/>
          </p:cNvPicPr>
          <p:nvPr/>
        </p:nvPicPr>
        <p:blipFill>
          <a:blip r:embed="rId5">
            <a:extLst/>
          </a:blip>
          <a:stretch>
            <a:fillRect/>
          </a:stretch>
        </p:blipFill>
        <p:spPr>
          <a:xfrm>
            <a:off x="5499605" y="3251596"/>
            <a:ext cx="1748982" cy="1875235"/>
          </a:xfrm>
          <a:prstGeom prst="rect">
            <a:avLst/>
          </a:prstGeom>
          <a:ln w="25400">
            <a:solidFill>
              <a:srgbClr val="F96928"/>
            </a:solidFill>
            <a:miter lim="400000"/>
          </a:ln>
        </p:spPr>
      </p:pic>
      <p:sp>
        <p:nvSpPr>
          <p:cNvPr id="153" name="Text"/>
          <p:cNvSpPr txBox="1"/>
          <p:nvPr/>
        </p:nvSpPr>
        <p:spPr>
          <a:xfrm>
            <a:off x="3042702" y="3035992"/>
            <a:ext cx="99387" cy="43120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b="0">
                <a:latin typeface="Times"/>
                <a:ea typeface="Times"/>
                <a:cs typeface="Times"/>
                <a:sym typeface="Times"/>
              </a:defRPr>
            </a:lvl1pPr>
          </a:lstStyle>
          <a:p>
            <a:r>
              <a:rPr sz="844"/>
              <a:t> </a:t>
            </a:r>
          </a:p>
        </p:txBody>
      </p:sp>
      <p:sp>
        <p:nvSpPr>
          <p:cNvPr id="154" name="Fully connected…"/>
          <p:cNvSpPr txBox="1"/>
          <p:nvPr/>
        </p:nvSpPr>
        <p:spPr>
          <a:xfrm>
            <a:off x="5514528" y="2350837"/>
            <a:ext cx="1461940" cy="548292"/>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200" b="0">
                <a:solidFill>
                  <a:srgbClr val="838787"/>
                </a:solidFill>
                <a:latin typeface="+mn-lt"/>
                <a:ea typeface="+mn-ea"/>
                <a:cs typeface="+mn-cs"/>
                <a:sym typeface="Helvetica Neue Medium"/>
              </a:defRPr>
            </a:pPr>
            <a:r>
              <a:rPr sz="1547"/>
              <a:t>Fully connected</a:t>
            </a:r>
          </a:p>
          <a:p>
            <a:pPr>
              <a:defRPr sz="2200" b="0">
                <a:solidFill>
                  <a:srgbClr val="838787"/>
                </a:solidFill>
                <a:latin typeface="+mn-lt"/>
                <a:ea typeface="+mn-ea"/>
                <a:cs typeface="+mn-cs"/>
                <a:sym typeface="Helvetica Neue Medium"/>
              </a:defRPr>
            </a:pPr>
            <a:r>
              <a:rPr sz="1547"/>
              <a:t>Layers</a:t>
            </a:r>
          </a:p>
        </p:txBody>
      </p:sp>
      <p:sp>
        <p:nvSpPr>
          <p:cNvPr id="155" name="16 nodes…"/>
          <p:cNvSpPr txBox="1"/>
          <p:nvPr/>
        </p:nvSpPr>
        <p:spPr>
          <a:xfrm>
            <a:off x="5880900" y="5295545"/>
            <a:ext cx="889667" cy="548292"/>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200" b="0">
                <a:solidFill>
                  <a:srgbClr val="838787"/>
                </a:solidFill>
                <a:latin typeface="+mn-lt"/>
                <a:ea typeface="+mn-ea"/>
                <a:cs typeface="+mn-cs"/>
                <a:sym typeface="Helvetica Neue Medium"/>
              </a:defRPr>
            </a:pPr>
            <a:r>
              <a:rPr sz="1547"/>
              <a:t>16 nodes</a:t>
            </a:r>
          </a:p>
          <a:p>
            <a:pPr>
              <a:defRPr sz="2200" b="0">
                <a:solidFill>
                  <a:srgbClr val="838787"/>
                </a:solidFill>
                <a:latin typeface="+mn-lt"/>
                <a:ea typeface="+mn-ea"/>
                <a:cs typeface="+mn-cs"/>
                <a:sym typeface="Helvetica Neue Medium"/>
              </a:defRPr>
            </a:pPr>
            <a:r>
              <a:rPr sz="1547"/>
              <a:t>8 nodes</a:t>
            </a:r>
          </a:p>
        </p:txBody>
      </p:sp>
      <p:sp>
        <p:nvSpPr>
          <p:cNvPr id="156" name="Identify lattices…"/>
          <p:cNvSpPr txBox="1"/>
          <p:nvPr/>
        </p:nvSpPr>
        <p:spPr>
          <a:xfrm>
            <a:off x="7344777" y="2350837"/>
            <a:ext cx="1434688" cy="548292"/>
          </a:xfrm>
          <a:prstGeom prst="rect">
            <a:avLst/>
          </a:prstGeom>
          <a:ln w="25400">
            <a:solidFill>
              <a:srgbClr val="838787"/>
            </a:solidFill>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200" b="0">
                <a:solidFill>
                  <a:srgbClr val="838787"/>
                </a:solidFill>
                <a:latin typeface="+mn-lt"/>
                <a:ea typeface="+mn-ea"/>
                <a:cs typeface="+mn-cs"/>
                <a:sym typeface="Helvetica Neue Medium"/>
              </a:defRPr>
            </a:pPr>
            <a:r>
              <a:rPr sz="1547"/>
              <a:t>Identify lattices </a:t>
            </a:r>
          </a:p>
          <a:p>
            <a:pPr>
              <a:defRPr sz="2200" b="0">
                <a:solidFill>
                  <a:srgbClr val="838787"/>
                </a:solidFill>
                <a:latin typeface="+mn-lt"/>
                <a:ea typeface="+mn-ea"/>
                <a:cs typeface="+mn-cs"/>
                <a:sym typeface="Helvetica Neue Medium"/>
              </a:defRPr>
            </a:pPr>
            <a:r>
              <a:rPr sz="1547"/>
              <a:t>present</a:t>
            </a:r>
          </a:p>
        </p:txBody>
      </p:sp>
      <p:sp>
        <p:nvSpPr>
          <p:cNvPr id="157" name="Chem. Sci., 2018,9, 513-530"/>
          <p:cNvSpPr txBox="1"/>
          <p:nvPr/>
        </p:nvSpPr>
        <p:spPr>
          <a:xfrm>
            <a:off x="395536" y="6366826"/>
            <a:ext cx="560781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spcBef>
                <a:spcPts val="2400"/>
              </a:spcBef>
              <a:defRPr sz="2000" b="0" u="sng">
                <a:solidFill>
                  <a:srgbClr val="34A5DA"/>
                </a:solidFill>
                <a:latin typeface="Avenir Next Medium"/>
                <a:ea typeface="Avenir Next Medium"/>
                <a:cs typeface="Avenir Next Medium"/>
                <a:sym typeface="Avenir Next Medium"/>
                <a:hlinkClick r:id="rId6"/>
              </a:defRPr>
            </a:lvl1pPr>
          </a:lstStyle>
          <a:p>
            <a:pPr>
              <a:defRPr u="none">
                <a:solidFill>
                  <a:srgbClr val="A6AAA9"/>
                </a:solidFill>
              </a:defRPr>
            </a:pPr>
            <a:r>
              <a:rPr lang="en-GB" sz="1800" dirty="0" smtClean="0">
                <a:solidFill>
                  <a:schemeClr val="tx1"/>
                </a:solidFill>
              </a:rPr>
              <a:t>Gareth Nesbit, Keith Butler - </a:t>
            </a:r>
            <a:r>
              <a:rPr sz="1800" dirty="0" smtClean="0">
                <a:solidFill>
                  <a:schemeClr val="tx1"/>
                </a:solidFill>
              </a:rPr>
              <a:t>arxiv.org/abs/1910.07631</a:t>
            </a:r>
            <a:endParaRPr sz="1800" dirty="0">
              <a:solidFill>
                <a:schemeClr val="tx1"/>
              </a:solidFill>
            </a:endParaRPr>
          </a:p>
        </p:txBody>
      </p:sp>
    </p:spTree>
    <p:extLst>
      <p:ext uri="{BB962C8B-B14F-4D97-AF65-F5344CB8AC3E}">
        <p14:creationId xmlns:p14="http://schemas.microsoft.com/office/powerpoint/2010/main" val="1822001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 to the data problem?</a:t>
            </a:r>
            <a:endParaRPr lang="en-GB" dirty="0"/>
          </a:p>
        </p:txBody>
      </p:sp>
      <p:sp>
        <p:nvSpPr>
          <p:cNvPr id="3" name="Content Placeholder 2"/>
          <p:cNvSpPr>
            <a:spLocks noGrp="1"/>
          </p:cNvSpPr>
          <p:nvPr>
            <p:ph idx="1"/>
          </p:nvPr>
        </p:nvSpPr>
        <p:spPr/>
        <p:txBody>
          <a:bodyPr/>
          <a:lstStyle/>
          <a:p>
            <a:pPr marL="0" indent="0">
              <a:buNone/>
            </a:pPr>
            <a:endParaRPr lang="en-GB" dirty="0" smtClean="0"/>
          </a:p>
        </p:txBody>
      </p:sp>
    </p:spTree>
    <p:extLst>
      <p:ext uri="{BB962C8B-B14F-4D97-AF65-F5344CB8AC3E}">
        <p14:creationId xmlns:p14="http://schemas.microsoft.com/office/powerpoint/2010/main" val="1377893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 to the data problem?</a:t>
            </a:r>
            <a:endParaRPr lang="en-GB" dirty="0"/>
          </a:p>
        </p:txBody>
      </p:sp>
      <p:sp>
        <p:nvSpPr>
          <p:cNvPr id="3" name="Content Placeholder 2"/>
          <p:cNvSpPr>
            <a:spLocks noGrp="1"/>
          </p:cNvSpPr>
          <p:nvPr>
            <p:ph idx="1"/>
          </p:nvPr>
        </p:nvSpPr>
        <p:spPr/>
        <p:txBody>
          <a:bodyPr/>
          <a:lstStyle/>
          <a:p>
            <a:pPr marL="0" indent="0">
              <a:buNone/>
            </a:pPr>
            <a:endParaRPr lang="en-GB" dirty="0" smtClean="0"/>
          </a:p>
          <a:p>
            <a:endParaRPr lang="en-GB" dirty="0"/>
          </a:p>
          <a:p>
            <a:pPr marL="0" indent="0" algn="ctr">
              <a:buNone/>
            </a:pPr>
            <a:r>
              <a:rPr lang="en-GB" sz="4400" dirty="0" smtClean="0"/>
              <a:t>“Just rent an army!”*</a:t>
            </a:r>
          </a:p>
          <a:p>
            <a:pPr marL="0" indent="0" algn="ctr">
              <a:buNone/>
            </a:pPr>
            <a:r>
              <a:rPr lang="en-GB" sz="4400" dirty="0" smtClean="0"/>
              <a:t>T. Hey - 12-11-2019</a:t>
            </a:r>
            <a:endParaRPr lang="en-GB" sz="4400" dirty="0"/>
          </a:p>
        </p:txBody>
      </p:sp>
      <p:sp>
        <p:nvSpPr>
          <p:cNvPr id="4" name="TextBox 3"/>
          <p:cNvSpPr txBox="1"/>
          <p:nvPr/>
        </p:nvSpPr>
        <p:spPr>
          <a:xfrm>
            <a:off x="431815" y="6309320"/>
            <a:ext cx="5400600" cy="369332"/>
          </a:xfrm>
          <a:prstGeom prst="rect">
            <a:avLst/>
          </a:prstGeom>
          <a:noFill/>
        </p:spPr>
        <p:txBody>
          <a:bodyPr wrap="square" rtlCol="0">
            <a:spAutoFit/>
          </a:bodyPr>
          <a:lstStyle/>
          <a:p>
            <a:r>
              <a:rPr lang="en-GB" dirty="0" smtClean="0"/>
              <a:t>*</a:t>
            </a:r>
            <a:r>
              <a:rPr lang="en-GB" dirty="0" err="1" smtClean="0"/>
              <a:t>Probbable</a:t>
            </a:r>
            <a:r>
              <a:rPr lang="en-GB" dirty="0" smtClean="0"/>
              <a:t> misquote </a:t>
            </a:r>
            <a:endParaRPr lang="en-GB" dirty="0"/>
          </a:p>
        </p:txBody>
      </p:sp>
    </p:spTree>
    <p:extLst>
      <p:ext uri="{BB962C8B-B14F-4D97-AF65-F5344CB8AC3E}">
        <p14:creationId xmlns:p14="http://schemas.microsoft.com/office/powerpoint/2010/main" val="2466798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Past – Optimisation </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506325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C5557F3-CFED-4C04-8C06-4CBFD8ADF217}"/>
              </a:ext>
            </a:extLst>
          </p:cNvPr>
          <p:cNvPicPr>
            <a:picLocks noChangeAspect="1"/>
          </p:cNvPicPr>
          <p:nvPr/>
        </p:nvPicPr>
        <p:blipFill>
          <a:blip r:embed="rId2"/>
          <a:stretch>
            <a:fillRect/>
          </a:stretch>
        </p:blipFill>
        <p:spPr>
          <a:xfrm>
            <a:off x="6372200" y="6070358"/>
            <a:ext cx="512910" cy="520054"/>
          </a:xfrm>
          <a:prstGeom prst="rect">
            <a:avLst/>
          </a:prstGeom>
        </p:spPr>
      </p:pic>
      <p:sp>
        <p:nvSpPr>
          <p:cNvPr id="2" name="Title 1"/>
          <p:cNvSpPr>
            <a:spLocks noGrp="1"/>
          </p:cNvSpPr>
          <p:nvPr>
            <p:ph type="title"/>
          </p:nvPr>
        </p:nvSpPr>
        <p:spPr/>
        <p:txBody>
          <a:bodyPr/>
          <a:lstStyle/>
          <a:p>
            <a:r>
              <a:rPr lang="en-GB" dirty="0" err="1" smtClean="0"/>
              <a:t>Zooniverse</a:t>
            </a:r>
            <a:r>
              <a:rPr lang="en-GB" dirty="0" smtClean="0"/>
              <a:t>!</a:t>
            </a:r>
            <a:endParaRPr lang="en-GB" dirty="0"/>
          </a:p>
        </p:txBody>
      </p:sp>
      <p:pic>
        <p:nvPicPr>
          <p:cNvPr id="8" name="Content Placeholder 7"/>
          <p:cNvPicPr>
            <a:picLocks noGrp="1" noChangeAspect="1"/>
          </p:cNvPicPr>
          <p:nvPr>
            <p:ph idx="1"/>
          </p:nvPr>
        </p:nvPicPr>
        <p:blipFill>
          <a:blip r:embed="rId3"/>
          <a:stretch>
            <a:fillRect/>
          </a:stretch>
        </p:blipFill>
        <p:spPr>
          <a:xfrm>
            <a:off x="1331640" y="1124744"/>
            <a:ext cx="6269562" cy="5148601"/>
          </a:xfrm>
          <a:prstGeom prst="rect">
            <a:avLst/>
          </a:prstGeom>
        </p:spPr>
      </p:pic>
      <p:sp>
        <p:nvSpPr>
          <p:cNvPr id="3" name="TextBox 2"/>
          <p:cNvSpPr txBox="1"/>
          <p:nvPr/>
        </p:nvSpPr>
        <p:spPr>
          <a:xfrm>
            <a:off x="477823" y="6360617"/>
            <a:ext cx="2249398" cy="369332"/>
          </a:xfrm>
          <a:prstGeom prst="rect">
            <a:avLst/>
          </a:prstGeom>
          <a:noFill/>
        </p:spPr>
        <p:txBody>
          <a:bodyPr wrap="none" rtlCol="0">
            <a:spAutoFit/>
          </a:bodyPr>
          <a:lstStyle/>
          <a:p>
            <a:r>
              <a:rPr lang="en-GB" dirty="0" smtClean="0"/>
              <a:t>www.zooniverse.org</a:t>
            </a:r>
            <a:endParaRPr lang="en-GB" dirty="0"/>
          </a:p>
        </p:txBody>
      </p:sp>
    </p:spTree>
    <p:extLst>
      <p:ext uri="{BB962C8B-B14F-4D97-AF65-F5344CB8AC3E}">
        <p14:creationId xmlns:p14="http://schemas.microsoft.com/office/powerpoint/2010/main" val="2033597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Science Scribbler</a:t>
            </a:r>
            <a:endParaRPr lang="en-GB" dirty="0"/>
          </a:p>
        </p:txBody>
      </p:sp>
      <p:pic>
        <p:nvPicPr>
          <p:cNvPr id="6" name="Content Placeholder 5"/>
          <p:cNvPicPr>
            <a:picLocks noGrp="1" noChangeAspect="1"/>
          </p:cNvPicPr>
          <p:nvPr>
            <p:ph idx="1"/>
          </p:nvPr>
        </p:nvPicPr>
        <p:blipFill rotWithShape="1">
          <a:blip r:embed="rId2"/>
          <a:srcRect t="8087"/>
          <a:stretch/>
        </p:blipFill>
        <p:spPr>
          <a:xfrm>
            <a:off x="323527" y="1052736"/>
            <a:ext cx="8529637" cy="4248472"/>
          </a:xfrm>
          <a:prstGeom prst="rect">
            <a:avLst/>
          </a:prstGeom>
        </p:spPr>
      </p:pic>
      <p:sp>
        <p:nvSpPr>
          <p:cNvPr id="3" name="TextBox 2"/>
          <p:cNvSpPr txBox="1"/>
          <p:nvPr/>
        </p:nvSpPr>
        <p:spPr>
          <a:xfrm>
            <a:off x="179512" y="5458890"/>
            <a:ext cx="6853223" cy="646331"/>
          </a:xfrm>
          <a:prstGeom prst="rect">
            <a:avLst/>
          </a:prstGeom>
          <a:noFill/>
        </p:spPr>
        <p:txBody>
          <a:bodyPr wrap="none" rtlCol="0">
            <a:spAutoFit/>
          </a:bodyPr>
          <a:lstStyle/>
          <a:p>
            <a:r>
              <a:rPr lang="en-GB" dirty="0" smtClean="0"/>
              <a:t>Olly King, Avery Pennington, Win Tun : Data Analysis Group</a:t>
            </a:r>
          </a:p>
          <a:p>
            <a:r>
              <a:rPr lang="en-GB" dirty="0">
                <a:hlinkClick r:id="rId3"/>
              </a:rPr>
              <a:t>https://www.zooniverse.org/projects/msbrhonclif/science-scribbler</a:t>
            </a:r>
            <a:endParaRPr lang="en-GB" dirty="0"/>
          </a:p>
        </p:txBody>
      </p:sp>
      <p:pic>
        <p:nvPicPr>
          <p:cNvPr id="5" name="Picture 4">
            <a:extLst>
              <a:ext uri="{FF2B5EF4-FFF2-40B4-BE49-F238E27FC236}">
                <a16:creationId xmlns:a16="http://schemas.microsoft.com/office/drawing/2014/main" id="{9C5557F3-CFED-4C04-8C06-4CBFD8ADF217}"/>
              </a:ext>
            </a:extLst>
          </p:cNvPr>
          <p:cNvPicPr>
            <a:picLocks noChangeAspect="1"/>
          </p:cNvPicPr>
          <p:nvPr/>
        </p:nvPicPr>
        <p:blipFill>
          <a:blip r:embed="rId4"/>
          <a:stretch>
            <a:fillRect/>
          </a:stretch>
        </p:blipFill>
        <p:spPr>
          <a:xfrm>
            <a:off x="6372200" y="6070358"/>
            <a:ext cx="512910" cy="520054"/>
          </a:xfrm>
          <a:prstGeom prst="rect">
            <a:avLst/>
          </a:prstGeom>
        </p:spPr>
      </p:pic>
    </p:spTree>
    <p:extLst>
      <p:ext uri="{BB962C8B-B14F-4D97-AF65-F5344CB8AC3E}">
        <p14:creationId xmlns:p14="http://schemas.microsoft.com/office/powerpoint/2010/main" val="3718844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Science Scribbler</a:t>
            </a:r>
            <a:endParaRPr lang="en-GB" dirty="0"/>
          </a:p>
        </p:txBody>
      </p:sp>
      <p:pic>
        <p:nvPicPr>
          <p:cNvPr id="5" name="Content Placeholder 4"/>
          <p:cNvPicPr>
            <a:picLocks noGrp="1" noChangeAspect="1"/>
          </p:cNvPicPr>
          <p:nvPr>
            <p:ph idx="1"/>
          </p:nvPr>
        </p:nvPicPr>
        <p:blipFill rotWithShape="1">
          <a:blip r:embed="rId2"/>
          <a:srcRect t="7299"/>
          <a:stretch/>
        </p:blipFill>
        <p:spPr>
          <a:xfrm>
            <a:off x="179512" y="1268760"/>
            <a:ext cx="8747694" cy="4392488"/>
          </a:xfrm>
          <a:prstGeom prst="rect">
            <a:avLst/>
          </a:prstGeom>
        </p:spPr>
      </p:pic>
    </p:spTree>
    <p:extLst>
      <p:ext uri="{BB962C8B-B14F-4D97-AF65-F5344CB8AC3E}">
        <p14:creationId xmlns:p14="http://schemas.microsoft.com/office/powerpoint/2010/main" val="4288278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public are untrained. (No Free Lunch)</a:t>
            </a:r>
            <a:endParaRPr lang="en-GB" dirty="0"/>
          </a:p>
        </p:txBody>
      </p:sp>
      <p:pic>
        <p:nvPicPr>
          <p:cNvPr id="4" name="Picture 4">
            <a:extLst>
              <a:ext uri="{FF2B5EF4-FFF2-40B4-BE49-F238E27FC236}">
                <a16:creationId xmlns:a16="http://schemas.microsoft.com/office/drawing/2014/main" id="{9C5557F3-CFED-4C04-8C06-4CBFD8ADF217}"/>
              </a:ext>
            </a:extLst>
          </p:cNvPr>
          <p:cNvPicPr>
            <a:picLocks noChangeAspect="1"/>
          </p:cNvPicPr>
          <p:nvPr/>
        </p:nvPicPr>
        <p:blipFill>
          <a:blip r:embed="rId2"/>
          <a:stretch>
            <a:fillRect/>
          </a:stretch>
        </p:blipFill>
        <p:spPr>
          <a:xfrm>
            <a:off x="6372200" y="6070358"/>
            <a:ext cx="512910" cy="520054"/>
          </a:xfrm>
          <a:prstGeom prst="rect">
            <a:avLst/>
          </a:prstGeom>
        </p:spPr>
      </p:pic>
      <p:pic>
        <p:nvPicPr>
          <p:cNvPr id="7" name="Picture 2" descr="https://lh6.googleusercontent.com/_4wnYR4Ms8IhVekl8PrSlkHosI16IYUcNYo_pOP-xdLVg9TuB6vS9OCdMWhkXrWSvs_gbfMMJ8S1e2L4MEdTnNcJviIQYjcF4rtUaGZoPtQ98Vj67O0Eitq7k9zYYX0m8TE-fsch7Y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158" t="10937" r="8390" b="43059"/>
          <a:stretch/>
        </p:blipFill>
        <p:spPr bwMode="auto">
          <a:xfrm>
            <a:off x="469900" y="1654915"/>
            <a:ext cx="8229600" cy="433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9237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Unsupervised cluster with Deep features</a:t>
            </a:r>
            <a:endParaRPr lang="en-GB" dirty="0"/>
          </a:p>
        </p:txBody>
      </p:sp>
      <p:pic>
        <p:nvPicPr>
          <p:cNvPr id="4" name="Picture 4">
            <a:extLst>
              <a:ext uri="{FF2B5EF4-FFF2-40B4-BE49-F238E27FC236}">
                <a16:creationId xmlns:a16="http://schemas.microsoft.com/office/drawing/2014/main" id="{9C5557F3-CFED-4C04-8C06-4CBFD8ADF217}"/>
              </a:ext>
            </a:extLst>
          </p:cNvPr>
          <p:cNvPicPr>
            <a:picLocks noChangeAspect="1"/>
          </p:cNvPicPr>
          <p:nvPr/>
        </p:nvPicPr>
        <p:blipFill>
          <a:blip r:embed="rId2"/>
          <a:stretch>
            <a:fillRect/>
          </a:stretch>
        </p:blipFill>
        <p:spPr>
          <a:xfrm>
            <a:off x="6444208" y="6054817"/>
            <a:ext cx="512910" cy="520054"/>
          </a:xfrm>
          <a:prstGeom prst="rect">
            <a:avLst/>
          </a:prstGeom>
        </p:spPr>
      </p:pic>
      <p:pic>
        <p:nvPicPr>
          <p:cNvPr id="2050" name="Picture 2" descr="https://lh6.googleusercontent.com/NoRo7QzerypAiR54gdR0njVzqKRST3pdbsFLrJabKa5IQwfKcLrMC0M7j8oGYybwS9vnB5O6fCVLnZqj61f_LKTjbrRW9bNRXRkMGsypoAoV87D-GnnBh7_E04A3Gq2gvL21a5l1IEs"/>
          <p:cNvPicPr>
            <a:picLocks noChangeAspect="1" noChangeArrowheads="1"/>
          </p:cNvPicPr>
          <p:nvPr/>
        </p:nvPicPr>
        <p:blipFill rotWithShape="1">
          <a:blip r:embed="rId3">
            <a:extLst>
              <a:ext uri="{28A0092B-C50C-407E-A947-70E740481C1C}">
                <a14:useLocalDpi xmlns:a14="http://schemas.microsoft.com/office/drawing/2010/main" val="0"/>
              </a:ext>
            </a:extLst>
          </a:blip>
          <a:srcRect t="20565" b="21867"/>
          <a:stretch/>
        </p:blipFill>
        <p:spPr bwMode="auto">
          <a:xfrm>
            <a:off x="101343" y="1196752"/>
            <a:ext cx="8634381" cy="4824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9046" y="6215132"/>
            <a:ext cx="4232954" cy="369332"/>
          </a:xfrm>
          <a:prstGeom prst="rect">
            <a:avLst/>
          </a:prstGeom>
          <a:noFill/>
        </p:spPr>
        <p:txBody>
          <a:bodyPr wrap="none" rtlCol="0">
            <a:spAutoFit/>
          </a:bodyPr>
          <a:lstStyle/>
          <a:p>
            <a:r>
              <a:rPr lang="en-GB" dirty="0" smtClean="0"/>
              <a:t>Avery Pennington: Data Analysis Group</a:t>
            </a:r>
            <a:endParaRPr lang="en-GB" dirty="0"/>
          </a:p>
        </p:txBody>
      </p:sp>
    </p:spTree>
    <p:extLst>
      <p:ext uri="{BB962C8B-B14F-4D97-AF65-F5344CB8AC3E}">
        <p14:creationId xmlns:p14="http://schemas.microsoft.com/office/powerpoint/2010/main" val="29333172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Expert Labeling</a:t>
            </a:r>
            <a:endParaRPr lang="en-GB" dirty="0"/>
          </a:p>
        </p:txBody>
      </p:sp>
      <p:pic>
        <p:nvPicPr>
          <p:cNvPr id="4" name="Picture 4">
            <a:extLst>
              <a:ext uri="{FF2B5EF4-FFF2-40B4-BE49-F238E27FC236}">
                <a16:creationId xmlns:a16="http://schemas.microsoft.com/office/drawing/2014/main" id="{9C5557F3-CFED-4C04-8C06-4CBFD8ADF217}"/>
              </a:ext>
            </a:extLst>
          </p:cNvPr>
          <p:cNvPicPr>
            <a:picLocks noChangeAspect="1"/>
          </p:cNvPicPr>
          <p:nvPr/>
        </p:nvPicPr>
        <p:blipFill>
          <a:blip r:embed="rId2"/>
          <a:stretch>
            <a:fillRect/>
          </a:stretch>
        </p:blipFill>
        <p:spPr>
          <a:xfrm>
            <a:off x="6444208" y="6054817"/>
            <a:ext cx="512910" cy="520054"/>
          </a:xfrm>
          <a:prstGeom prst="rect">
            <a:avLst/>
          </a:prstGeom>
        </p:spPr>
      </p:pic>
      <p:pic>
        <p:nvPicPr>
          <p:cNvPr id="2050" name="Picture 2" descr="https://lh6.googleusercontent.com/NoRo7QzerypAiR54gdR0njVzqKRST3pdbsFLrJabKa5IQwfKcLrMC0M7j8oGYybwS9vnB5O6fCVLnZqj61f_LKTjbrRW9bNRXRkMGsypoAoV87D-GnnBh7_E04A3Gq2gvL21a5l1IEs"/>
          <p:cNvPicPr>
            <a:picLocks noChangeAspect="1" noChangeArrowheads="1"/>
          </p:cNvPicPr>
          <p:nvPr/>
        </p:nvPicPr>
        <p:blipFill rotWithShape="1">
          <a:blip r:embed="rId3">
            <a:extLst>
              <a:ext uri="{28A0092B-C50C-407E-A947-70E740481C1C}">
                <a14:useLocalDpi xmlns:a14="http://schemas.microsoft.com/office/drawing/2010/main" val="0"/>
              </a:ext>
            </a:extLst>
          </a:blip>
          <a:srcRect t="20565" b="21867"/>
          <a:stretch/>
        </p:blipFill>
        <p:spPr bwMode="auto">
          <a:xfrm>
            <a:off x="101343" y="1196752"/>
            <a:ext cx="8634381" cy="48245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6039" y="1163223"/>
            <a:ext cx="2011063" cy="485806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341857" y="1163223"/>
            <a:ext cx="4068192" cy="48580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31241" y="1163222"/>
            <a:ext cx="1436474" cy="485806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8344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468313" y="1557338"/>
            <a:ext cx="7507153" cy="2951782"/>
          </a:xfrm>
        </p:spPr>
        <p:txBody>
          <a:bodyPr/>
          <a:lstStyle/>
          <a:p>
            <a:r>
              <a:rPr lang="en-GB" dirty="0" smtClean="0"/>
              <a:t>There are lots of exciting opportunities, and larger and faster data collections at facilities and labs are driving the increased necessity for realising these opportunities.</a:t>
            </a:r>
            <a:endParaRPr lang="en-GB" dirty="0"/>
          </a:p>
          <a:p>
            <a:r>
              <a:rPr lang="en-GB" dirty="0" smtClean="0"/>
              <a:t>Collaboration is really key to bring the right people together</a:t>
            </a:r>
          </a:p>
          <a:p>
            <a:endParaRPr lang="en-GB" dirty="0"/>
          </a:p>
        </p:txBody>
      </p:sp>
      <p:pic>
        <p:nvPicPr>
          <p:cNvPr id="1026" name="Picture 2" descr="Stand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502" y="3717032"/>
            <a:ext cx="5485932" cy="310503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468313" y="4005064"/>
            <a:ext cx="3455615" cy="2951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eaLnBrk="1" fontAlgn="base" hangingPunct="1">
              <a:spcBef>
                <a:spcPct val="20000"/>
              </a:spcBef>
              <a:spcAft>
                <a:spcPct val="0"/>
              </a:spcAft>
              <a:buChar char="»"/>
              <a:defRPr sz="2400">
                <a:solidFill>
                  <a:schemeClr val="tx1"/>
                </a:solidFill>
                <a:latin typeface="+mn-lt"/>
                <a:cs typeface="+mn-cs"/>
              </a:defRPr>
            </a:lvl6pPr>
            <a:lvl7pPr marL="2971800" indent="-228600" algn="l" rtl="0" eaLnBrk="1" fontAlgn="base" hangingPunct="1">
              <a:spcBef>
                <a:spcPct val="20000"/>
              </a:spcBef>
              <a:spcAft>
                <a:spcPct val="0"/>
              </a:spcAft>
              <a:buChar char="»"/>
              <a:defRPr sz="2400">
                <a:solidFill>
                  <a:schemeClr val="tx1"/>
                </a:solidFill>
                <a:latin typeface="+mn-lt"/>
                <a:cs typeface="+mn-cs"/>
              </a:defRPr>
            </a:lvl7pPr>
            <a:lvl8pPr marL="3429000" indent="-228600" algn="l" rtl="0" eaLnBrk="1" fontAlgn="base" hangingPunct="1">
              <a:spcBef>
                <a:spcPct val="20000"/>
              </a:spcBef>
              <a:spcAft>
                <a:spcPct val="0"/>
              </a:spcAft>
              <a:buChar char="»"/>
              <a:defRPr sz="2400">
                <a:solidFill>
                  <a:schemeClr val="tx1"/>
                </a:solidFill>
                <a:latin typeface="+mn-lt"/>
                <a:cs typeface="+mn-cs"/>
              </a:defRPr>
            </a:lvl8pPr>
            <a:lvl9pPr marL="3886200" indent="-228600" algn="l" rtl="0" eaLnBrk="1" fontAlgn="base" hangingPunct="1">
              <a:spcBef>
                <a:spcPct val="20000"/>
              </a:spcBef>
              <a:spcAft>
                <a:spcPct val="0"/>
              </a:spcAft>
              <a:buChar char="»"/>
              <a:defRPr sz="2400">
                <a:solidFill>
                  <a:schemeClr val="tx1"/>
                </a:solidFill>
                <a:latin typeface="+mn-lt"/>
                <a:cs typeface="+mn-cs"/>
              </a:defRPr>
            </a:lvl9pPr>
          </a:lstStyle>
          <a:p>
            <a:r>
              <a:rPr lang="en-GB" dirty="0"/>
              <a:t>Data is critical, and there are already ways to make this better but they do cost effort.</a:t>
            </a:r>
          </a:p>
          <a:p>
            <a:endParaRPr lang="en-GB" kern="0" dirty="0"/>
          </a:p>
        </p:txBody>
      </p:sp>
    </p:spTree>
    <p:extLst>
      <p:ext uri="{BB962C8B-B14F-4D97-AF65-F5344CB8AC3E}">
        <p14:creationId xmlns:p14="http://schemas.microsoft.com/office/powerpoint/2010/main" val="3399307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Thank You</a:t>
            </a:r>
            <a:endParaRPr lang="en-GB" dirty="0"/>
          </a:p>
        </p:txBody>
      </p:sp>
      <p:sp>
        <p:nvSpPr>
          <p:cNvPr id="5" name="Subtitle 4"/>
          <p:cNvSpPr>
            <a:spLocks noGrp="1"/>
          </p:cNvSpPr>
          <p:nvPr>
            <p:ph type="subTitle" idx="1"/>
          </p:nvPr>
        </p:nvSpPr>
        <p:spPr/>
        <p:txBody>
          <a:bodyPr/>
          <a:lstStyle/>
          <a:p>
            <a:r>
              <a:rPr lang="en-GB" dirty="0" smtClean="0"/>
              <a:t>mark.basham@diamond.ac.uk</a:t>
            </a:r>
            <a:endParaRPr lang="en-GB" dirty="0"/>
          </a:p>
        </p:txBody>
      </p:sp>
    </p:spTree>
    <p:extLst>
      <p:ext uri="{BB962C8B-B14F-4D97-AF65-F5344CB8AC3E}">
        <p14:creationId xmlns:p14="http://schemas.microsoft.com/office/powerpoint/2010/main" val="1792949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latin typeface="Calibri" pitchFamily="34" charset="0"/>
              </a:rPr>
              <a:t>Multi-Objective </a:t>
            </a:r>
            <a:r>
              <a:rPr lang="en-GB" dirty="0" smtClean="0">
                <a:latin typeface="Calibri" pitchFamily="34" charset="0"/>
              </a:rPr>
              <a:t>Optimization</a:t>
            </a:r>
            <a:endParaRPr lang="en-GB" dirty="0"/>
          </a:p>
        </p:txBody>
      </p:sp>
      <p:sp>
        <p:nvSpPr>
          <p:cNvPr id="3" name="Subtitle 2"/>
          <p:cNvSpPr>
            <a:spLocks noGrp="1"/>
          </p:cNvSpPr>
          <p:nvPr>
            <p:ph idx="1"/>
          </p:nvPr>
        </p:nvSpPr>
        <p:spPr>
          <a:solidFill>
            <a:schemeClr val="bg1">
              <a:alpha val="70000"/>
            </a:schemeClr>
          </a:solidFill>
        </p:spPr>
        <p:txBody>
          <a:bodyPr>
            <a:noAutofit/>
          </a:bodyPr>
          <a:lstStyle/>
          <a:p>
            <a:pPr algn="just">
              <a:spcBef>
                <a:spcPts val="600"/>
              </a:spcBef>
              <a:spcAft>
                <a:spcPts val="600"/>
              </a:spcAft>
            </a:pPr>
            <a:r>
              <a:rPr lang="en-GB" sz="2400" b="1" dirty="0" smtClean="0">
                <a:latin typeface="Calibri" pitchFamily="34" charset="0"/>
              </a:rPr>
              <a:t>Algorithms</a:t>
            </a:r>
            <a:r>
              <a:rPr lang="en-GB" sz="2400" dirty="0" smtClean="0">
                <a:latin typeface="Calibri" pitchFamily="34" charset="0"/>
              </a:rPr>
              <a:t> available in the DLS code:</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cs typeface="Arial" panose="020B0604020202020204" pitchFamily="34" charset="0"/>
              </a:rPr>
              <a:t>MOPSO                      </a:t>
            </a:r>
            <a:r>
              <a:rPr lang="en-GB" sz="2000" i="1" dirty="0" smtClean="0">
                <a:solidFill>
                  <a:srgbClr val="008000"/>
                </a:solidFill>
                <a:latin typeface="Calibri" pitchFamily="34" charset="0"/>
                <a:cs typeface="Arial" panose="020B0604020202020204" pitchFamily="34" charset="0"/>
              </a:rPr>
              <a:t>particle swarm optimizer</a:t>
            </a:r>
            <a:endParaRPr lang="en-GB" sz="2000" i="1" dirty="0">
              <a:solidFill>
                <a:srgbClr val="008000"/>
              </a:solidFill>
              <a:latin typeface="Calibri" pitchFamily="34" charset="0"/>
              <a:cs typeface="Arial" panose="020B0604020202020204" pitchFamily="34" charset="0"/>
            </a:endParaRPr>
          </a:p>
          <a:p>
            <a:pPr marL="800100" lvl="1" indent="-342900" algn="just">
              <a:spcBef>
                <a:spcPts val="600"/>
              </a:spcBef>
              <a:spcAft>
                <a:spcPts val="600"/>
              </a:spcAft>
              <a:buFont typeface="Arial" panose="020B0604020202020204" pitchFamily="34" charset="0"/>
              <a:buChar char="•"/>
            </a:pPr>
            <a:r>
              <a:rPr lang="en-GB" sz="2000" dirty="0">
                <a:latin typeface="Calibri" pitchFamily="34" charset="0"/>
                <a:cs typeface="Arial" panose="020B0604020202020204" pitchFamily="34" charset="0"/>
              </a:rPr>
              <a:t>MOGA (NSGAII</a:t>
            </a:r>
            <a:r>
              <a:rPr lang="en-GB" sz="2000" dirty="0" smtClean="0">
                <a:latin typeface="Calibri" pitchFamily="34" charset="0"/>
                <a:cs typeface="Arial" panose="020B0604020202020204" pitchFamily="34" charset="0"/>
              </a:rPr>
              <a:t>)        </a:t>
            </a:r>
            <a:r>
              <a:rPr lang="en-GB" sz="2000" i="1" dirty="0" smtClean="0">
                <a:solidFill>
                  <a:srgbClr val="008000"/>
                </a:solidFill>
                <a:latin typeface="Calibri" pitchFamily="34" charset="0"/>
                <a:cs typeface="Arial" panose="020B0604020202020204" pitchFamily="34" charset="0"/>
              </a:rPr>
              <a:t>genetic algorithm</a:t>
            </a:r>
            <a:endParaRPr lang="en-GB" sz="2000" i="1" dirty="0">
              <a:solidFill>
                <a:srgbClr val="008000"/>
              </a:solidFill>
              <a:latin typeface="Calibri" pitchFamily="34" charset="0"/>
              <a:cs typeface="Arial" panose="020B0604020202020204" pitchFamily="34" charset="0"/>
            </a:endParaRPr>
          </a:p>
          <a:p>
            <a:pPr marL="800100" lvl="1" indent="-342900" algn="just">
              <a:spcBef>
                <a:spcPts val="600"/>
              </a:spcBef>
              <a:spcAft>
                <a:spcPts val="600"/>
              </a:spcAft>
              <a:buFont typeface="Arial" panose="020B0604020202020204" pitchFamily="34" charset="0"/>
              <a:buChar char="•"/>
            </a:pPr>
            <a:r>
              <a:rPr lang="en-GB" sz="2000" dirty="0" smtClean="0">
                <a:solidFill>
                  <a:schemeClr val="tx1"/>
                </a:solidFill>
                <a:latin typeface="Calibri" pitchFamily="34" charset="0"/>
                <a:cs typeface="Arial" panose="020B0604020202020204" pitchFamily="34" charset="0"/>
              </a:rPr>
              <a:t>MOSA                         </a:t>
            </a:r>
            <a:r>
              <a:rPr lang="en-GB" sz="2000" i="1" dirty="0" smtClean="0">
                <a:solidFill>
                  <a:srgbClr val="008000"/>
                </a:solidFill>
                <a:latin typeface="Calibri" pitchFamily="34" charset="0"/>
                <a:cs typeface="Arial" panose="020B0604020202020204" pitchFamily="34" charset="0"/>
              </a:rPr>
              <a:t>simulated annealing</a:t>
            </a:r>
          </a:p>
          <a:p>
            <a:pPr marL="800100" lvl="1" indent="-342900" algn="just">
              <a:spcBef>
                <a:spcPts val="600"/>
              </a:spcBef>
              <a:spcAft>
                <a:spcPts val="600"/>
              </a:spcAft>
              <a:buFont typeface="Arial" panose="020B0604020202020204" pitchFamily="34" charset="0"/>
              <a:buChar char="•"/>
            </a:pPr>
            <a:r>
              <a:rPr lang="en-GB" sz="2000" dirty="0" smtClean="0">
                <a:solidFill>
                  <a:schemeClr val="bg1">
                    <a:lumMod val="65000"/>
                  </a:schemeClr>
                </a:solidFill>
                <a:latin typeface="Calibri" pitchFamily="34" charset="0"/>
                <a:cs typeface="Arial" panose="020B0604020202020204" pitchFamily="34" charset="0"/>
              </a:rPr>
              <a:t>RCDS                           </a:t>
            </a:r>
            <a:r>
              <a:rPr lang="en-GB" sz="2000" i="1" dirty="0" smtClean="0">
                <a:solidFill>
                  <a:srgbClr val="728E8B"/>
                </a:solidFill>
                <a:latin typeface="Calibri" pitchFamily="34" charset="0"/>
                <a:cs typeface="Arial" panose="020B0604020202020204" pitchFamily="34" charset="0"/>
              </a:rPr>
              <a:t>single objective search </a:t>
            </a:r>
          </a:p>
          <a:p>
            <a:pPr algn="just">
              <a:spcBef>
                <a:spcPts val="600"/>
              </a:spcBef>
              <a:spcAft>
                <a:spcPts val="600"/>
              </a:spcAft>
            </a:pPr>
            <a:endParaRPr lang="en-GB" sz="2400" b="1" dirty="0" smtClean="0">
              <a:latin typeface="Calibri" pitchFamily="34" charset="0"/>
            </a:endParaRPr>
          </a:p>
          <a:p>
            <a:pPr algn="just">
              <a:spcBef>
                <a:spcPts val="600"/>
              </a:spcBef>
              <a:spcAft>
                <a:spcPts val="600"/>
              </a:spcAft>
            </a:pPr>
            <a:r>
              <a:rPr lang="en-GB" sz="2400" b="1" dirty="0" smtClean="0">
                <a:latin typeface="Calibri" pitchFamily="34" charset="0"/>
              </a:rPr>
              <a:t>Optimization</a:t>
            </a:r>
            <a:r>
              <a:rPr lang="en-GB" sz="2400" dirty="0" smtClean="0">
                <a:latin typeface="Calibri" pitchFamily="34" charset="0"/>
              </a:rPr>
              <a:t> at Diamond Light Source</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rPr>
              <a:t>Test-1: BTS transfer line + Storage Ring</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rPr>
              <a:t>Test-2: Storage Ring</a:t>
            </a:r>
            <a:endParaRPr lang="en-GB" sz="2000" dirty="0">
              <a:latin typeface="Calibri" pitchFamily="34" charset="0"/>
            </a:endParaRPr>
          </a:p>
        </p:txBody>
      </p:sp>
      <p:sp>
        <p:nvSpPr>
          <p:cNvPr id="2" name="Slide Number Placeholder 1"/>
          <p:cNvSpPr>
            <a:spLocks noGrp="1"/>
          </p:cNvSpPr>
          <p:nvPr>
            <p:ph type="sldNum" sz="quarter" idx="12"/>
          </p:nvPr>
        </p:nvSpPr>
        <p:spPr/>
        <p:txBody>
          <a:bodyPr/>
          <a:lstStyle/>
          <a:p>
            <a:fld id="{91B01FB5-6235-4BB2-8BD7-8E1BB45E151F}" type="slidenum">
              <a:rPr lang="en-GB" smtClean="0"/>
              <a:pPr/>
              <a:t>5</a:t>
            </a:fld>
            <a:r>
              <a:rPr lang="en-GB" smtClean="0"/>
              <a:t>/28</a:t>
            </a:r>
            <a:endParaRPr lang="en-GB" dirty="0"/>
          </a:p>
        </p:txBody>
      </p:sp>
      <p:pic>
        <p:nvPicPr>
          <p:cNvPr id="9" name="Picture 8" descr="F2.large.jpg"/>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1128267"/>
            <a:ext cx="9144000" cy="5129213"/>
          </a:xfrm>
          <a:prstGeom prst="rect">
            <a:avLst/>
          </a:prstGeom>
        </p:spPr>
      </p:pic>
      <p:cxnSp>
        <p:nvCxnSpPr>
          <p:cNvPr id="10" name="Straight Connector 9"/>
          <p:cNvCxnSpPr/>
          <p:nvPr/>
        </p:nvCxnSpPr>
        <p:spPr bwMode="auto">
          <a:xfrm>
            <a:off x="4487333" y="2455333"/>
            <a:ext cx="211667" cy="254000"/>
          </a:xfrm>
          <a:prstGeom prst="line">
            <a:avLst/>
          </a:prstGeom>
          <a:solidFill>
            <a:schemeClr val="accent1"/>
          </a:solidFill>
          <a:ln w="76200" cap="flat" cmpd="sng" algn="ctr">
            <a:solidFill>
              <a:srgbClr val="FFFF00"/>
            </a:solidFill>
            <a:prstDash val="sysDash"/>
            <a:round/>
            <a:headEnd type="none" w="med" len="med"/>
            <a:tailEnd type="none" w="med" len="med"/>
          </a:ln>
          <a:effectLst/>
        </p:spPr>
      </p:cxnSp>
      <p:sp>
        <p:nvSpPr>
          <p:cNvPr id="11" name="Oval 10"/>
          <p:cNvSpPr/>
          <p:nvPr/>
        </p:nvSpPr>
        <p:spPr bwMode="auto">
          <a:xfrm>
            <a:off x="1291165" y="1291167"/>
            <a:ext cx="6519335" cy="3259666"/>
          </a:xfrm>
          <a:prstGeom prst="ellipse">
            <a:avLst/>
          </a:prstGeom>
          <a:noFill/>
          <a:ln w="762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2" name="Freeform 11"/>
          <p:cNvSpPr/>
          <p:nvPr/>
        </p:nvSpPr>
        <p:spPr>
          <a:xfrm>
            <a:off x="3915833" y="1513417"/>
            <a:ext cx="2518834" cy="1174750"/>
          </a:xfrm>
          <a:custGeom>
            <a:avLst/>
            <a:gdLst>
              <a:gd name="connsiteX0" fmla="*/ 52917 w 2518834"/>
              <a:gd name="connsiteY0" fmla="*/ 306916 h 1174750"/>
              <a:gd name="connsiteX1" fmla="*/ 0 w 2518834"/>
              <a:gd name="connsiteY1" fmla="*/ 444500 h 1174750"/>
              <a:gd name="connsiteX2" fmla="*/ 31750 w 2518834"/>
              <a:gd name="connsiteY2" fmla="*/ 582083 h 1174750"/>
              <a:gd name="connsiteX3" fmla="*/ 116417 w 2518834"/>
              <a:gd name="connsiteY3" fmla="*/ 687916 h 1174750"/>
              <a:gd name="connsiteX4" fmla="*/ 243417 w 2518834"/>
              <a:gd name="connsiteY4" fmla="*/ 783166 h 1174750"/>
              <a:gd name="connsiteX5" fmla="*/ 444500 w 2518834"/>
              <a:gd name="connsiteY5" fmla="*/ 857250 h 1174750"/>
              <a:gd name="connsiteX6" fmla="*/ 804334 w 2518834"/>
              <a:gd name="connsiteY6" fmla="*/ 994833 h 1174750"/>
              <a:gd name="connsiteX7" fmla="*/ 1047750 w 2518834"/>
              <a:gd name="connsiteY7" fmla="*/ 1068916 h 1174750"/>
              <a:gd name="connsiteX8" fmla="*/ 1322917 w 2518834"/>
              <a:gd name="connsiteY8" fmla="*/ 1143000 h 1174750"/>
              <a:gd name="connsiteX9" fmla="*/ 1576917 w 2518834"/>
              <a:gd name="connsiteY9" fmla="*/ 1174750 h 1174750"/>
              <a:gd name="connsiteX10" fmla="*/ 1841500 w 2518834"/>
              <a:gd name="connsiteY10" fmla="*/ 1153583 h 1174750"/>
              <a:gd name="connsiteX11" fmla="*/ 2106084 w 2518834"/>
              <a:gd name="connsiteY11" fmla="*/ 1090083 h 1174750"/>
              <a:gd name="connsiteX12" fmla="*/ 2296584 w 2518834"/>
              <a:gd name="connsiteY12" fmla="*/ 984250 h 1174750"/>
              <a:gd name="connsiteX13" fmla="*/ 2444750 w 2518834"/>
              <a:gd name="connsiteY13" fmla="*/ 846666 h 1174750"/>
              <a:gd name="connsiteX14" fmla="*/ 2518834 w 2518834"/>
              <a:gd name="connsiteY14" fmla="*/ 698500 h 1174750"/>
              <a:gd name="connsiteX15" fmla="*/ 2497667 w 2518834"/>
              <a:gd name="connsiteY15" fmla="*/ 518583 h 1174750"/>
              <a:gd name="connsiteX16" fmla="*/ 2391834 w 2518834"/>
              <a:gd name="connsiteY16" fmla="*/ 381000 h 1174750"/>
              <a:gd name="connsiteX17" fmla="*/ 2159000 w 2518834"/>
              <a:gd name="connsiteY17" fmla="*/ 264583 h 1174750"/>
              <a:gd name="connsiteX18" fmla="*/ 1989667 w 2518834"/>
              <a:gd name="connsiteY18" fmla="*/ 211666 h 1174750"/>
              <a:gd name="connsiteX19" fmla="*/ 1714500 w 2518834"/>
              <a:gd name="connsiteY19" fmla="*/ 105833 h 1174750"/>
              <a:gd name="connsiteX20" fmla="*/ 1333500 w 2518834"/>
              <a:gd name="connsiteY20" fmla="*/ 31750 h 1174750"/>
              <a:gd name="connsiteX21" fmla="*/ 1111250 w 2518834"/>
              <a:gd name="connsiteY21" fmla="*/ 10583 h 1174750"/>
              <a:gd name="connsiteX22" fmla="*/ 857250 w 2518834"/>
              <a:gd name="connsiteY22" fmla="*/ 0 h 1174750"/>
              <a:gd name="connsiteX23" fmla="*/ 592667 w 2518834"/>
              <a:gd name="connsiteY23" fmla="*/ 42333 h 1174750"/>
              <a:gd name="connsiteX24" fmla="*/ 349250 w 2518834"/>
              <a:gd name="connsiteY24" fmla="*/ 105833 h 1174750"/>
              <a:gd name="connsiteX25" fmla="*/ 222250 w 2518834"/>
              <a:gd name="connsiteY25" fmla="*/ 169333 h 1174750"/>
              <a:gd name="connsiteX26" fmla="*/ 52917 w 2518834"/>
              <a:gd name="connsiteY26" fmla="*/ 306916 h 11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18834" h="1174750">
                <a:moveTo>
                  <a:pt x="52917" y="306916"/>
                </a:moveTo>
                <a:lnTo>
                  <a:pt x="0" y="444500"/>
                </a:lnTo>
                <a:lnTo>
                  <a:pt x="31750" y="582083"/>
                </a:lnTo>
                <a:lnTo>
                  <a:pt x="116417" y="687916"/>
                </a:lnTo>
                <a:lnTo>
                  <a:pt x="243417" y="783166"/>
                </a:lnTo>
                <a:lnTo>
                  <a:pt x="444500" y="857250"/>
                </a:lnTo>
                <a:lnTo>
                  <a:pt x="804334" y="994833"/>
                </a:lnTo>
                <a:lnTo>
                  <a:pt x="1047750" y="1068916"/>
                </a:lnTo>
                <a:lnTo>
                  <a:pt x="1322917" y="1143000"/>
                </a:lnTo>
                <a:lnTo>
                  <a:pt x="1576917" y="1174750"/>
                </a:lnTo>
                <a:lnTo>
                  <a:pt x="1841500" y="1153583"/>
                </a:lnTo>
                <a:lnTo>
                  <a:pt x="2106084" y="1090083"/>
                </a:lnTo>
                <a:lnTo>
                  <a:pt x="2296584" y="984250"/>
                </a:lnTo>
                <a:lnTo>
                  <a:pt x="2444750" y="846666"/>
                </a:lnTo>
                <a:lnTo>
                  <a:pt x="2518834" y="698500"/>
                </a:lnTo>
                <a:lnTo>
                  <a:pt x="2497667" y="518583"/>
                </a:lnTo>
                <a:lnTo>
                  <a:pt x="2391834" y="381000"/>
                </a:lnTo>
                <a:lnTo>
                  <a:pt x="2159000" y="264583"/>
                </a:lnTo>
                <a:lnTo>
                  <a:pt x="1989667" y="211666"/>
                </a:lnTo>
                <a:lnTo>
                  <a:pt x="1714500" y="105833"/>
                </a:lnTo>
                <a:lnTo>
                  <a:pt x="1333500" y="31750"/>
                </a:lnTo>
                <a:lnTo>
                  <a:pt x="1111250" y="10583"/>
                </a:lnTo>
                <a:lnTo>
                  <a:pt x="857250" y="0"/>
                </a:lnTo>
                <a:lnTo>
                  <a:pt x="592667" y="42333"/>
                </a:lnTo>
                <a:lnTo>
                  <a:pt x="349250" y="105833"/>
                </a:lnTo>
                <a:lnTo>
                  <a:pt x="222250" y="169333"/>
                </a:lnTo>
                <a:lnTo>
                  <a:pt x="52917" y="306916"/>
                </a:lnTo>
                <a:close/>
              </a:path>
            </a:pathLst>
          </a:custGeom>
          <a:ln w="76200" cmpd="sng">
            <a:solidFill>
              <a:srgbClr val="0000FF"/>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13" name="Straight Connector 12"/>
          <p:cNvCxnSpPr/>
          <p:nvPr/>
        </p:nvCxnSpPr>
        <p:spPr bwMode="auto">
          <a:xfrm>
            <a:off x="5947833" y="1672167"/>
            <a:ext cx="1174750" cy="296333"/>
          </a:xfrm>
          <a:prstGeom prst="line">
            <a:avLst/>
          </a:prstGeom>
          <a:solidFill>
            <a:schemeClr val="accent1"/>
          </a:solidFill>
          <a:ln w="76200" cap="flat" cmpd="sng" algn="ctr">
            <a:solidFill>
              <a:srgbClr val="FFFF00"/>
            </a:solidFill>
            <a:prstDash val="dash"/>
            <a:round/>
            <a:headEnd type="none" w="med" len="med"/>
            <a:tailEnd type="none" w="med" len="med"/>
          </a:ln>
          <a:effectLst/>
        </p:spPr>
      </p:cxnSp>
      <p:sp>
        <p:nvSpPr>
          <p:cNvPr id="14" name="Rectangle 13"/>
          <p:cNvSpPr/>
          <p:nvPr/>
        </p:nvSpPr>
        <p:spPr>
          <a:xfrm>
            <a:off x="1725082" y="2436162"/>
            <a:ext cx="2201335" cy="1077218"/>
          </a:xfrm>
          <a:prstGeom prst="rect">
            <a:avLst/>
          </a:prstGeom>
          <a:solidFill>
            <a:schemeClr val="bg1">
              <a:lumMod val="65000"/>
            </a:schemeClr>
          </a:solidFill>
        </p:spPr>
        <p:txBody>
          <a:bodyPr wrap="square">
            <a:spAutoFit/>
          </a:bodyPr>
          <a:lstStyle/>
          <a:p>
            <a:r>
              <a:rPr lang="en-GB" sz="1600" b="1" kern="0" dirty="0" smtClean="0">
                <a:latin typeface="Calibri" pitchFamily="34" charset="0"/>
              </a:rPr>
              <a:t>LINAC</a:t>
            </a:r>
          </a:p>
          <a:p>
            <a:r>
              <a:rPr lang="en-GB" sz="1600" b="1" kern="0" dirty="0" smtClean="0">
                <a:solidFill>
                  <a:srgbClr val="FFFF00"/>
                </a:solidFill>
                <a:latin typeface="Calibri" pitchFamily="34" charset="0"/>
              </a:rPr>
              <a:t>transfer Lines (LTB/BTS)</a:t>
            </a:r>
          </a:p>
          <a:p>
            <a:r>
              <a:rPr lang="en-GB" sz="1600" b="1" kern="0" dirty="0" smtClean="0">
                <a:solidFill>
                  <a:srgbClr val="0000FF"/>
                </a:solidFill>
                <a:latin typeface="Calibri" pitchFamily="34" charset="0"/>
              </a:rPr>
              <a:t>Booster</a:t>
            </a:r>
          </a:p>
          <a:p>
            <a:r>
              <a:rPr lang="en-GB" sz="1600" b="1" kern="0" dirty="0" smtClean="0">
                <a:solidFill>
                  <a:srgbClr val="FF0000"/>
                </a:solidFill>
                <a:latin typeface="Calibri" pitchFamily="34" charset="0"/>
              </a:rPr>
              <a:t>Storage Ring (SR)</a:t>
            </a:r>
            <a:endParaRPr lang="en-US" sz="1600" b="1" dirty="0">
              <a:solidFill>
                <a:srgbClr val="FF0000"/>
              </a:solidFill>
            </a:endParaRPr>
          </a:p>
        </p:txBody>
      </p:sp>
      <p:cxnSp>
        <p:nvCxnSpPr>
          <p:cNvPr id="15" name="Straight Connector 14"/>
          <p:cNvCxnSpPr/>
          <p:nvPr/>
        </p:nvCxnSpPr>
        <p:spPr bwMode="auto">
          <a:xfrm>
            <a:off x="4709583" y="2709333"/>
            <a:ext cx="1037167" cy="423334"/>
          </a:xfrm>
          <a:prstGeom prst="line">
            <a:avLst/>
          </a:prstGeom>
          <a:solidFill>
            <a:schemeClr val="accent1"/>
          </a:solidFill>
          <a:ln w="76200"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2570225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latin typeface="Calibri" pitchFamily="34" charset="0"/>
              </a:rPr>
              <a:t>Multi-Objective </a:t>
            </a:r>
            <a:r>
              <a:rPr lang="en-GB" dirty="0" smtClean="0">
                <a:latin typeface="Calibri" pitchFamily="34" charset="0"/>
              </a:rPr>
              <a:t>Optimization</a:t>
            </a:r>
            <a:endParaRPr lang="en-GB" dirty="0"/>
          </a:p>
        </p:txBody>
      </p:sp>
      <p:sp>
        <p:nvSpPr>
          <p:cNvPr id="3" name="Subtitle 2"/>
          <p:cNvSpPr>
            <a:spLocks noGrp="1"/>
          </p:cNvSpPr>
          <p:nvPr>
            <p:ph idx="1"/>
          </p:nvPr>
        </p:nvSpPr>
        <p:spPr>
          <a:solidFill>
            <a:schemeClr val="bg1">
              <a:alpha val="70000"/>
            </a:schemeClr>
          </a:solidFill>
        </p:spPr>
        <p:txBody>
          <a:bodyPr>
            <a:noAutofit/>
          </a:bodyPr>
          <a:lstStyle/>
          <a:p>
            <a:pPr algn="just">
              <a:spcBef>
                <a:spcPts val="600"/>
              </a:spcBef>
              <a:spcAft>
                <a:spcPts val="600"/>
              </a:spcAft>
            </a:pPr>
            <a:r>
              <a:rPr lang="en-GB" sz="2400" b="1" dirty="0" smtClean="0">
                <a:latin typeface="Calibri" pitchFamily="34" charset="0"/>
              </a:rPr>
              <a:t>Algorithms</a:t>
            </a:r>
            <a:r>
              <a:rPr lang="en-GB" sz="2400" dirty="0" smtClean="0">
                <a:latin typeface="Calibri" pitchFamily="34" charset="0"/>
              </a:rPr>
              <a:t> available in the DLS code:</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cs typeface="Arial" panose="020B0604020202020204" pitchFamily="34" charset="0"/>
              </a:rPr>
              <a:t>MOPSO                      </a:t>
            </a:r>
            <a:r>
              <a:rPr lang="en-GB" sz="2000" i="1" dirty="0" smtClean="0">
                <a:solidFill>
                  <a:srgbClr val="008000"/>
                </a:solidFill>
                <a:latin typeface="Calibri" pitchFamily="34" charset="0"/>
                <a:cs typeface="Arial" panose="020B0604020202020204" pitchFamily="34" charset="0"/>
              </a:rPr>
              <a:t>particle swarm optimizer</a:t>
            </a:r>
            <a:endParaRPr lang="en-GB" sz="2000" i="1" dirty="0">
              <a:solidFill>
                <a:srgbClr val="008000"/>
              </a:solidFill>
              <a:latin typeface="Calibri" pitchFamily="34" charset="0"/>
              <a:cs typeface="Arial" panose="020B0604020202020204" pitchFamily="34" charset="0"/>
            </a:endParaRPr>
          </a:p>
          <a:p>
            <a:pPr marL="800100" lvl="1" indent="-342900" algn="just">
              <a:spcBef>
                <a:spcPts val="600"/>
              </a:spcBef>
              <a:spcAft>
                <a:spcPts val="600"/>
              </a:spcAft>
              <a:buFont typeface="Arial" panose="020B0604020202020204" pitchFamily="34" charset="0"/>
              <a:buChar char="•"/>
            </a:pPr>
            <a:r>
              <a:rPr lang="en-GB" sz="2000" dirty="0">
                <a:latin typeface="Calibri" pitchFamily="34" charset="0"/>
                <a:cs typeface="Arial" panose="020B0604020202020204" pitchFamily="34" charset="0"/>
              </a:rPr>
              <a:t>MOGA (NSGAII</a:t>
            </a:r>
            <a:r>
              <a:rPr lang="en-GB" sz="2000" dirty="0" smtClean="0">
                <a:latin typeface="Calibri" pitchFamily="34" charset="0"/>
                <a:cs typeface="Arial" panose="020B0604020202020204" pitchFamily="34" charset="0"/>
              </a:rPr>
              <a:t>)        </a:t>
            </a:r>
            <a:r>
              <a:rPr lang="en-GB" sz="2000" i="1" dirty="0" smtClean="0">
                <a:solidFill>
                  <a:srgbClr val="008000"/>
                </a:solidFill>
                <a:latin typeface="Calibri" pitchFamily="34" charset="0"/>
                <a:cs typeface="Arial" panose="020B0604020202020204" pitchFamily="34" charset="0"/>
              </a:rPr>
              <a:t>genetic algorithm</a:t>
            </a:r>
            <a:endParaRPr lang="en-GB" sz="2000" i="1" dirty="0">
              <a:solidFill>
                <a:srgbClr val="008000"/>
              </a:solidFill>
              <a:latin typeface="Calibri" pitchFamily="34" charset="0"/>
              <a:cs typeface="Arial" panose="020B0604020202020204" pitchFamily="34" charset="0"/>
            </a:endParaRPr>
          </a:p>
          <a:p>
            <a:pPr marL="800100" lvl="1" indent="-342900" algn="just">
              <a:spcBef>
                <a:spcPts val="600"/>
              </a:spcBef>
              <a:spcAft>
                <a:spcPts val="600"/>
              </a:spcAft>
              <a:buFont typeface="Arial" panose="020B0604020202020204" pitchFamily="34" charset="0"/>
              <a:buChar char="•"/>
            </a:pPr>
            <a:r>
              <a:rPr lang="en-GB" sz="2000" dirty="0" smtClean="0">
                <a:solidFill>
                  <a:schemeClr val="tx1"/>
                </a:solidFill>
                <a:latin typeface="Calibri" pitchFamily="34" charset="0"/>
                <a:cs typeface="Arial" panose="020B0604020202020204" pitchFamily="34" charset="0"/>
              </a:rPr>
              <a:t>MOSA                         </a:t>
            </a:r>
            <a:r>
              <a:rPr lang="en-GB" sz="2000" i="1" dirty="0" smtClean="0">
                <a:solidFill>
                  <a:srgbClr val="008000"/>
                </a:solidFill>
                <a:latin typeface="Calibri" pitchFamily="34" charset="0"/>
                <a:cs typeface="Arial" panose="020B0604020202020204" pitchFamily="34" charset="0"/>
              </a:rPr>
              <a:t>simulated annealing</a:t>
            </a:r>
          </a:p>
          <a:p>
            <a:pPr marL="800100" lvl="1" indent="-342900" algn="just">
              <a:spcBef>
                <a:spcPts val="600"/>
              </a:spcBef>
              <a:spcAft>
                <a:spcPts val="600"/>
              </a:spcAft>
              <a:buFont typeface="Arial" panose="020B0604020202020204" pitchFamily="34" charset="0"/>
              <a:buChar char="•"/>
            </a:pPr>
            <a:r>
              <a:rPr lang="en-GB" sz="2000" dirty="0" smtClean="0">
                <a:solidFill>
                  <a:schemeClr val="bg1">
                    <a:lumMod val="65000"/>
                  </a:schemeClr>
                </a:solidFill>
                <a:latin typeface="Calibri" pitchFamily="34" charset="0"/>
                <a:cs typeface="Arial" panose="020B0604020202020204" pitchFamily="34" charset="0"/>
              </a:rPr>
              <a:t>RCDS                           </a:t>
            </a:r>
            <a:r>
              <a:rPr lang="en-GB" sz="2000" i="1" dirty="0" smtClean="0">
                <a:solidFill>
                  <a:srgbClr val="728E8B"/>
                </a:solidFill>
                <a:latin typeface="Calibri" pitchFamily="34" charset="0"/>
                <a:cs typeface="Arial" panose="020B0604020202020204" pitchFamily="34" charset="0"/>
              </a:rPr>
              <a:t>single objective search </a:t>
            </a:r>
          </a:p>
          <a:p>
            <a:pPr algn="just">
              <a:spcBef>
                <a:spcPts val="600"/>
              </a:spcBef>
              <a:spcAft>
                <a:spcPts val="600"/>
              </a:spcAft>
            </a:pPr>
            <a:endParaRPr lang="en-GB" sz="2400" b="1" dirty="0" smtClean="0">
              <a:latin typeface="Calibri" pitchFamily="34" charset="0"/>
            </a:endParaRPr>
          </a:p>
          <a:p>
            <a:pPr algn="just">
              <a:spcBef>
                <a:spcPts val="600"/>
              </a:spcBef>
              <a:spcAft>
                <a:spcPts val="600"/>
              </a:spcAft>
            </a:pPr>
            <a:r>
              <a:rPr lang="en-GB" sz="2400" b="1" dirty="0" smtClean="0">
                <a:latin typeface="Calibri" pitchFamily="34" charset="0"/>
              </a:rPr>
              <a:t>Optimization</a:t>
            </a:r>
            <a:r>
              <a:rPr lang="en-GB" sz="2400" dirty="0" smtClean="0">
                <a:latin typeface="Calibri" pitchFamily="34" charset="0"/>
              </a:rPr>
              <a:t> at Diamond Light Source</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rPr>
              <a:t>Test-1: BTS transfer line + Storage Ring</a:t>
            </a:r>
          </a:p>
          <a:p>
            <a:pPr marL="800100" lvl="1" indent="-342900" algn="just">
              <a:spcBef>
                <a:spcPts val="600"/>
              </a:spcBef>
              <a:spcAft>
                <a:spcPts val="600"/>
              </a:spcAft>
              <a:buFont typeface="Arial" panose="020B0604020202020204" pitchFamily="34" charset="0"/>
              <a:buChar char="•"/>
            </a:pPr>
            <a:r>
              <a:rPr lang="en-GB" sz="2000" dirty="0" smtClean="0">
                <a:latin typeface="Calibri" pitchFamily="34" charset="0"/>
              </a:rPr>
              <a:t>Test-2: Storage Ring</a:t>
            </a:r>
            <a:endParaRPr lang="en-GB" sz="2000" dirty="0">
              <a:latin typeface="Calibri" pitchFamily="34" charset="0"/>
            </a:endParaRPr>
          </a:p>
        </p:txBody>
      </p:sp>
      <p:sp>
        <p:nvSpPr>
          <p:cNvPr id="8" name="Footer Placeholder 7"/>
          <p:cNvSpPr>
            <a:spLocks noGrp="1"/>
          </p:cNvSpPr>
          <p:nvPr>
            <p:ph type="ftr" sz="quarter" idx="11"/>
          </p:nvPr>
        </p:nvSpPr>
        <p:spPr>
          <a:xfrm>
            <a:off x="539552" y="6245225"/>
            <a:ext cx="5480248" cy="476250"/>
          </a:xfrm>
        </p:spPr>
        <p:txBody>
          <a:bodyPr/>
          <a:lstStyle/>
          <a:p>
            <a:r>
              <a:rPr lang="en-GB" dirty="0" smtClean="0"/>
              <a:t>Marco </a:t>
            </a:r>
            <a:r>
              <a:rPr lang="en-GB" dirty="0" err="1"/>
              <a:t>Apollonio</a:t>
            </a:r>
            <a:r>
              <a:rPr lang="en-GB" dirty="0"/>
              <a:t>, </a:t>
            </a:r>
            <a:r>
              <a:rPr lang="en-GB" dirty="0" smtClean="0"/>
              <a:t>Accelerator Physics</a:t>
            </a:r>
            <a:endParaRPr lang="en-GB" dirty="0"/>
          </a:p>
        </p:txBody>
      </p:sp>
      <p:sp>
        <p:nvSpPr>
          <p:cNvPr id="2" name="Slide Number Placeholder 1"/>
          <p:cNvSpPr>
            <a:spLocks noGrp="1"/>
          </p:cNvSpPr>
          <p:nvPr>
            <p:ph type="sldNum" sz="quarter" idx="12"/>
          </p:nvPr>
        </p:nvSpPr>
        <p:spPr/>
        <p:txBody>
          <a:bodyPr/>
          <a:lstStyle/>
          <a:p>
            <a:fld id="{91B01FB5-6235-4BB2-8BD7-8E1BB45E151F}" type="slidenum">
              <a:rPr lang="en-GB" smtClean="0"/>
              <a:pPr/>
              <a:t>6</a:t>
            </a:fld>
            <a:r>
              <a:rPr lang="en-GB" smtClean="0"/>
              <a:t>/28</a:t>
            </a:r>
            <a:endParaRPr lang="en-GB" dirty="0"/>
          </a:p>
        </p:txBody>
      </p:sp>
    </p:spTree>
    <p:extLst>
      <p:ext uri="{BB962C8B-B14F-4D97-AF65-F5344CB8AC3E}">
        <p14:creationId xmlns:p14="http://schemas.microsoft.com/office/powerpoint/2010/main" val="2984136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Insertion Devices Sorting and Shimming</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F:\DCIM\100BURST\002\IMAG0007.jpg"/>
          <p:cNvPicPr>
            <a:picLocks noChangeAspect="1" noChangeArrowheads="1"/>
          </p:cNvPicPr>
          <p:nvPr/>
        </p:nvPicPr>
        <p:blipFill>
          <a:blip r:embed="rId2" cstate="print"/>
          <a:srcRect/>
          <a:stretch>
            <a:fillRect/>
          </a:stretch>
        </p:blipFill>
        <p:spPr bwMode="auto">
          <a:xfrm>
            <a:off x="0" y="1556792"/>
            <a:ext cx="9144000" cy="5154706"/>
          </a:xfrm>
          <a:prstGeom prst="rect">
            <a:avLst/>
          </a:prstGeom>
          <a:noFill/>
        </p:spPr>
      </p:pic>
    </p:spTree>
    <p:extLst>
      <p:ext uri="{BB962C8B-B14F-4D97-AF65-F5344CB8AC3E}">
        <p14:creationId xmlns:p14="http://schemas.microsoft.com/office/powerpoint/2010/main" val="2319193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Insertion Devices Sorting and Shimming</a:t>
            </a:r>
          </a:p>
        </p:txBody>
      </p:sp>
      <p:sp>
        <p:nvSpPr>
          <p:cNvPr id="3" name="Content Placeholder 2"/>
          <p:cNvSpPr>
            <a:spLocks noGrp="1"/>
          </p:cNvSpPr>
          <p:nvPr>
            <p:ph idx="1"/>
          </p:nvPr>
        </p:nvSpPr>
        <p:spPr/>
        <p:txBody>
          <a:bodyPr/>
          <a:lstStyle/>
          <a:p>
            <a:endParaRPr lang="en-GB" dirty="0"/>
          </a:p>
        </p:txBody>
      </p:sp>
      <p:pic>
        <p:nvPicPr>
          <p:cNvPr id="2050" name="Picture 2" descr="F:\DCIM\100BURST\003\IMAG0001.jpg"/>
          <p:cNvPicPr>
            <a:picLocks noChangeAspect="1" noChangeArrowheads="1"/>
          </p:cNvPicPr>
          <p:nvPr/>
        </p:nvPicPr>
        <p:blipFill>
          <a:blip r:embed="rId3" cstate="print"/>
          <a:srcRect/>
          <a:stretch>
            <a:fillRect/>
          </a:stretch>
        </p:blipFill>
        <p:spPr bwMode="auto">
          <a:xfrm>
            <a:off x="0" y="1556792"/>
            <a:ext cx="9144000" cy="5154706"/>
          </a:xfrm>
          <a:prstGeom prst="rect">
            <a:avLst/>
          </a:prstGeom>
          <a:noFill/>
        </p:spPr>
      </p:pic>
      <p:sp>
        <p:nvSpPr>
          <p:cNvPr id="5" name="Rounded Rectangle 4"/>
          <p:cNvSpPr/>
          <p:nvPr/>
        </p:nvSpPr>
        <p:spPr bwMode="auto">
          <a:xfrm>
            <a:off x="5796136" y="1772816"/>
            <a:ext cx="2808312" cy="100811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Arial" charset="0"/>
                <a:cs typeface="Arial" charset="0"/>
              </a:rPr>
              <a:t>320 Magnets</a:t>
            </a:r>
          </a:p>
        </p:txBody>
      </p:sp>
      <p:sp>
        <p:nvSpPr>
          <p:cNvPr id="6" name="Rounded Rectangle 5"/>
          <p:cNvSpPr/>
          <p:nvPr/>
        </p:nvSpPr>
        <p:spPr bwMode="auto">
          <a:xfrm>
            <a:off x="827584" y="5517232"/>
            <a:ext cx="4608512" cy="100811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Arial" charset="0"/>
                <a:cs typeface="Arial" charset="0"/>
              </a:rPr>
              <a:t>Top and Bottom</a:t>
            </a:r>
            <a:r>
              <a:rPr kumimoji="0" lang="en-GB" sz="2800" b="1" i="0" u="none" strike="noStrike" cap="none" normalizeH="0" dirty="0" smtClean="0">
                <a:ln>
                  <a:noFill/>
                </a:ln>
                <a:solidFill>
                  <a:schemeClr val="tx1"/>
                </a:solidFill>
                <a:effectLst/>
                <a:latin typeface="Arial" charset="0"/>
                <a:cs typeface="Arial" charset="0"/>
              </a:rPr>
              <a:t> Arrays</a:t>
            </a:r>
            <a:endParaRPr kumimoji="0" lang="en-GB" sz="2800" b="1"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60207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Insertion Devices Sorting and Shimming</a:t>
            </a:r>
          </a:p>
        </p:txBody>
      </p:sp>
      <p:sp>
        <p:nvSpPr>
          <p:cNvPr id="3" name="Content Placeholder 2"/>
          <p:cNvSpPr>
            <a:spLocks noGrp="1"/>
          </p:cNvSpPr>
          <p:nvPr>
            <p:ph idx="1"/>
          </p:nvPr>
        </p:nvSpPr>
        <p:spPr>
          <a:xfrm>
            <a:off x="468313" y="1557338"/>
            <a:ext cx="8229600" cy="3887886"/>
          </a:xfrm>
        </p:spPr>
        <p:txBody>
          <a:bodyPr/>
          <a:lstStyle/>
          <a:p>
            <a:r>
              <a:rPr lang="en-GB" sz="2800" dirty="0" smtClean="0"/>
              <a:t>Brute force not possible.</a:t>
            </a:r>
          </a:p>
          <a:p>
            <a:endParaRPr lang="en-GB" sz="2800" dirty="0"/>
          </a:p>
          <a:p>
            <a:endParaRPr lang="en-GB" sz="2800" dirty="0" smtClean="0"/>
          </a:p>
          <a:p>
            <a:r>
              <a:rPr lang="en-GB" sz="2800" dirty="0" smtClean="0"/>
              <a:t>Original code used Simulated annealing with a component weighted objective function</a:t>
            </a:r>
          </a:p>
          <a:p>
            <a:endParaRPr lang="en-GB" sz="2800" dirty="0"/>
          </a:p>
          <a:p>
            <a:r>
              <a:rPr lang="en-GB" sz="2800" dirty="0" smtClean="0"/>
              <a:t>New code uses Artificial Immune Systems, with a Single </a:t>
            </a:r>
            <a:r>
              <a:rPr lang="en-GB" sz="2800" dirty="0"/>
              <a:t>o</a:t>
            </a:r>
            <a:r>
              <a:rPr lang="en-GB" sz="2800" dirty="0" smtClean="0"/>
              <a:t>bjective function.</a:t>
            </a:r>
          </a:p>
          <a:p>
            <a:endParaRPr lang="en-GB" sz="2800" dirty="0"/>
          </a:p>
        </p:txBody>
      </p:sp>
      <p:pic>
        <p:nvPicPr>
          <p:cNvPr id="4" name="Picture 3"/>
          <p:cNvPicPr>
            <a:picLocks noChangeAspect="1"/>
          </p:cNvPicPr>
          <p:nvPr/>
        </p:nvPicPr>
        <p:blipFill>
          <a:blip r:embed="rId2"/>
          <a:stretch>
            <a:fillRect/>
          </a:stretch>
        </p:blipFill>
        <p:spPr>
          <a:xfrm>
            <a:off x="611560" y="2276872"/>
            <a:ext cx="7496175" cy="609600"/>
          </a:xfrm>
          <a:prstGeom prst="rect">
            <a:avLst/>
          </a:prstGeom>
        </p:spPr>
      </p:pic>
      <p:sp>
        <p:nvSpPr>
          <p:cNvPr id="5" name="Rectangle 4"/>
          <p:cNvSpPr/>
          <p:nvPr/>
        </p:nvSpPr>
        <p:spPr>
          <a:xfrm>
            <a:off x="251520" y="6237312"/>
            <a:ext cx="6768752" cy="369332"/>
          </a:xfrm>
          <a:prstGeom prst="rect">
            <a:avLst/>
          </a:prstGeom>
        </p:spPr>
        <p:txBody>
          <a:bodyPr wrap="square">
            <a:spAutoFit/>
          </a:bodyPr>
          <a:lstStyle/>
          <a:p>
            <a:r>
              <a:rPr lang="en-GB" dirty="0">
                <a:hlinkClick r:id="rId3"/>
              </a:rPr>
              <a:t>https://github.com/DiamondLightSource/Opt-ID</a:t>
            </a:r>
            <a:endParaRPr lang="en-GB" dirty="0"/>
          </a:p>
        </p:txBody>
      </p:sp>
    </p:spTree>
    <p:extLst>
      <p:ext uri="{BB962C8B-B14F-4D97-AF65-F5344CB8AC3E}">
        <p14:creationId xmlns:p14="http://schemas.microsoft.com/office/powerpoint/2010/main" val="644683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01123 DLS">
  <a:themeElements>
    <a:clrScheme name="Diamond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 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amond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 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 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 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 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 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 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 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 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 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 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 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18623</TotalTime>
  <Words>1255</Words>
  <Application>Microsoft Office PowerPoint</Application>
  <PresentationFormat>On-screen Show (4:3)</PresentationFormat>
  <Paragraphs>239</Paragraphs>
  <Slides>47</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Microsoft YaHei</vt:lpstr>
      <vt:lpstr>-apple-system</vt:lpstr>
      <vt:lpstr>Arial</vt:lpstr>
      <vt:lpstr>Avenir Next</vt:lpstr>
      <vt:lpstr>Avenir Next Medium</vt:lpstr>
      <vt:lpstr>Calibri</vt:lpstr>
      <vt:lpstr>DIN Alternate</vt:lpstr>
      <vt:lpstr>DIN Condensed</vt:lpstr>
      <vt:lpstr>Helvetica</vt:lpstr>
      <vt:lpstr>Helvetica Neue Medium</vt:lpstr>
      <vt:lpstr>Liberation Sans</vt:lpstr>
      <vt:lpstr>Mangal</vt:lpstr>
      <vt:lpstr>Times</vt:lpstr>
      <vt:lpstr>101123 DLS</vt:lpstr>
      <vt:lpstr>Machine Learning at Diamond Light Source: Past, Present and Future</vt:lpstr>
      <vt:lpstr>Artificial Intelligence at Diamond Light Source: Past, Present and Future</vt:lpstr>
      <vt:lpstr>Introduction</vt:lpstr>
      <vt:lpstr>Past – Optimisation </vt:lpstr>
      <vt:lpstr>Multi-Objective Optimization</vt:lpstr>
      <vt:lpstr>Multi-Objective Optimization</vt:lpstr>
      <vt:lpstr>Insertion Devices Sorting and Shimming</vt:lpstr>
      <vt:lpstr>Insertion Devices Sorting and Shimming</vt:lpstr>
      <vt:lpstr>Insertion Devices Sorting and Shimming</vt:lpstr>
      <vt:lpstr>A Full Size array</vt:lpstr>
      <vt:lpstr>Present – Machine Learning</vt:lpstr>
      <vt:lpstr>The data challenge.</vt:lpstr>
      <vt:lpstr>Segmentation of Volume Data</vt:lpstr>
      <vt:lpstr>SuRVoS</vt:lpstr>
      <vt:lpstr>1. Extract Features</vt:lpstr>
      <vt:lpstr>2. Generate Super-Regions</vt:lpstr>
      <vt:lpstr>Super-Regions</vt:lpstr>
      <vt:lpstr>3. Annotate the data</vt:lpstr>
      <vt:lpstr>4. Train a Model</vt:lpstr>
      <vt:lpstr>5. Predict Labels</vt:lpstr>
      <vt:lpstr>6. Refine Predictions</vt:lpstr>
      <vt:lpstr>PowerPoint Presentation</vt:lpstr>
      <vt:lpstr>Aside - Available Images</vt:lpstr>
      <vt:lpstr>Improving Particle Picking in CryoEM by Applying Deep Models</vt:lpstr>
      <vt:lpstr>CryoEM Micrograph</vt:lpstr>
      <vt:lpstr>Indiscriminate Laplacian Picker</vt:lpstr>
      <vt:lpstr>Deep Learning Picker  (crYOLO)</vt:lpstr>
      <vt:lpstr>Aside – Diamond Data Policy</vt:lpstr>
      <vt:lpstr>Aside – Diamond Data Policy</vt:lpstr>
      <vt:lpstr>Bayesian Model Selection to guide analysis of Reflectometry</vt:lpstr>
      <vt:lpstr>Aside – Groups and NeXuS</vt:lpstr>
      <vt:lpstr>PowerPoint Presentation</vt:lpstr>
      <vt:lpstr>Melanie Vollmar – VMXm</vt:lpstr>
      <vt:lpstr>Future</vt:lpstr>
      <vt:lpstr>Custom trained U-Net for infilling data</vt:lpstr>
      <vt:lpstr>Marco for Crystal Identification on VMXi</vt:lpstr>
      <vt:lpstr>CNNs for Diffuse Multiple scattering</vt:lpstr>
      <vt:lpstr>Back to the data problem?</vt:lpstr>
      <vt:lpstr>Back to the data problem?</vt:lpstr>
      <vt:lpstr>Zooniverse!</vt:lpstr>
      <vt:lpstr>Science Scribbler</vt:lpstr>
      <vt:lpstr>Science Scribbler</vt:lpstr>
      <vt:lpstr>The public are untrained. (No Free Lunch)</vt:lpstr>
      <vt:lpstr>Unsupervised cluster with Deep features</vt:lpstr>
      <vt:lpstr>Expert Labeling</vt:lpstr>
      <vt:lpstr>Conclusions</vt:lpstr>
      <vt:lpstr>Thank You</vt:lpstr>
    </vt:vector>
  </TitlesOfParts>
  <Company>Diamond Light Source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and demonstration of scientific software team developments</dc:title>
  <dc:creator>Alun Ashton, DLS</dc:creator>
  <cp:lastModifiedBy>Basham, Mark (DLSLtd,RAL,LSCI)</cp:lastModifiedBy>
  <cp:revision>436</cp:revision>
  <dcterms:created xsi:type="dcterms:W3CDTF">2010-12-01T17:12:39Z</dcterms:created>
  <dcterms:modified xsi:type="dcterms:W3CDTF">2019-11-13T13:14:17Z</dcterms:modified>
</cp:coreProperties>
</file>