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6" r:id="rId1"/>
    <p:sldMasterId id="2147483722" r:id="rId2"/>
    <p:sldMasterId id="2147483660" r:id="rId3"/>
    <p:sldMasterId id="2147483669" r:id="rId4"/>
    <p:sldMasterId id="2147483687" r:id="rId5"/>
    <p:sldMasterId id="2147483700" r:id="rId6"/>
  </p:sldMasterIdLst>
  <p:notesMasterIdLst>
    <p:notesMasterId r:id="rId79"/>
  </p:notesMasterIdLst>
  <p:sldIdLst>
    <p:sldId id="620" r:id="rId7"/>
    <p:sldId id="470" r:id="rId8"/>
    <p:sldId id="1254" r:id="rId9"/>
    <p:sldId id="1300" r:id="rId10"/>
    <p:sldId id="1292" r:id="rId11"/>
    <p:sldId id="582" r:id="rId12"/>
    <p:sldId id="346" r:id="rId13"/>
    <p:sldId id="1306" r:id="rId14"/>
    <p:sldId id="1286" r:id="rId15"/>
    <p:sldId id="1299" r:id="rId16"/>
    <p:sldId id="594" r:id="rId17"/>
    <p:sldId id="1293" r:id="rId18"/>
    <p:sldId id="587" r:id="rId19"/>
    <p:sldId id="335" r:id="rId20"/>
    <p:sldId id="1294" r:id="rId21"/>
    <p:sldId id="1295" r:id="rId22"/>
    <p:sldId id="1296" r:id="rId23"/>
    <p:sldId id="1297" r:id="rId24"/>
    <p:sldId id="1298" r:id="rId25"/>
    <p:sldId id="621" r:id="rId26"/>
    <p:sldId id="622" r:id="rId27"/>
    <p:sldId id="623" r:id="rId28"/>
    <p:sldId id="1301" r:id="rId29"/>
    <p:sldId id="1305" r:id="rId30"/>
    <p:sldId id="579" r:id="rId31"/>
    <p:sldId id="583" r:id="rId32"/>
    <p:sldId id="585" r:id="rId33"/>
    <p:sldId id="1307" r:id="rId34"/>
    <p:sldId id="350" r:id="rId35"/>
    <p:sldId id="1259" r:id="rId36"/>
    <p:sldId id="310" r:id="rId37"/>
    <p:sldId id="518" r:id="rId38"/>
    <p:sldId id="322" r:id="rId39"/>
    <p:sldId id="329" r:id="rId40"/>
    <p:sldId id="577" r:id="rId41"/>
    <p:sldId id="331" r:id="rId42"/>
    <p:sldId id="588" r:id="rId43"/>
    <p:sldId id="356" r:id="rId44"/>
    <p:sldId id="357" r:id="rId45"/>
    <p:sldId id="360" r:id="rId46"/>
    <p:sldId id="334" r:id="rId47"/>
    <p:sldId id="336" r:id="rId48"/>
    <p:sldId id="274" r:id="rId49"/>
    <p:sldId id="269" r:id="rId50"/>
    <p:sldId id="277" r:id="rId51"/>
    <p:sldId id="592" r:id="rId52"/>
    <p:sldId id="278" r:id="rId53"/>
    <p:sldId id="1308" r:id="rId54"/>
    <p:sldId id="280" r:id="rId55"/>
    <p:sldId id="1309" r:id="rId56"/>
    <p:sldId id="283" r:id="rId57"/>
    <p:sldId id="284" r:id="rId58"/>
    <p:sldId id="285" r:id="rId59"/>
    <p:sldId id="1302" r:id="rId60"/>
    <p:sldId id="361" r:id="rId61"/>
    <p:sldId id="363" r:id="rId62"/>
    <p:sldId id="365" r:id="rId63"/>
    <p:sldId id="366" r:id="rId64"/>
    <p:sldId id="367" r:id="rId65"/>
    <p:sldId id="595" r:id="rId66"/>
    <p:sldId id="596" r:id="rId67"/>
    <p:sldId id="598" r:id="rId68"/>
    <p:sldId id="599" r:id="rId69"/>
    <p:sldId id="377" r:id="rId70"/>
    <p:sldId id="263" r:id="rId71"/>
    <p:sldId id="1310" r:id="rId72"/>
    <p:sldId id="442" r:id="rId73"/>
    <p:sldId id="1312" r:id="rId74"/>
    <p:sldId id="326" r:id="rId75"/>
    <p:sldId id="1266" r:id="rId76"/>
    <p:sldId id="445" r:id="rId77"/>
    <p:sldId id="325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661"/>
    <p:restoredTop sz="93161"/>
  </p:normalViewPr>
  <p:slideViewPr>
    <p:cSldViewPr snapToGrid="0" snapToObjects="1">
      <p:cViewPr varScale="1">
        <p:scale>
          <a:sx n="44" d="100"/>
          <a:sy n="44" d="100"/>
        </p:scale>
        <p:origin x="66" y="4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27CBAD-B8F5-4C61-AE4E-9F089BB95F72}" type="doc">
      <dgm:prSet loTypeId="urn:microsoft.com/office/officeart/2005/8/layout/cycle5" loCatId="cycl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CE099B2-9DBC-4B69-8F32-EBBD88562BD9}">
      <dgm:prSet/>
      <dgm:spPr/>
      <dgm:t>
        <a:bodyPr/>
        <a:lstStyle/>
        <a:p>
          <a:r>
            <a:rPr lang="en-US" dirty="0"/>
            <a:t>Train a CNN on discriminative patches</a:t>
          </a:r>
        </a:p>
      </dgm:t>
    </dgm:pt>
    <dgm:pt modelId="{064FB028-C319-4B67-87CA-3FFACDA46C3F}" type="parTrans" cxnId="{5E3332F8-D5D2-4CFF-9150-BDB3EC28B24F}">
      <dgm:prSet/>
      <dgm:spPr/>
      <dgm:t>
        <a:bodyPr/>
        <a:lstStyle/>
        <a:p>
          <a:endParaRPr lang="en-US"/>
        </a:p>
      </dgm:t>
    </dgm:pt>
    <dgm:pt modelId="{C6B5FD6E-CFDD-41A2-A776-4D2497847164}" type="sibTrans" cxnId="{5E3332F8-D5D2-4CFF-9150-BDB3EC28B24F}">
      <dgm:prSet/>
      <dgm:spPr/>
      <dgm:t>
        <a:bodyPr/>
        <a:lstStyle/>
        <a:p>
          <a:endParaRPr lang="en-US"/>
        </a:p>
      </dgm:t>
    </dgm:pt>
    <dgm:pt modelId="{DC4948E6-BEF5-49E8-8467-8D1C6D286CF6}">
      <dgm:prSet/>
      <dgm:spPr/>
      <dgm:t>
        <a:bodyPr/>
        <a:lstStyle/>
        <a:p>
          <a:r>
            <a:rPr lang="en-US" dirty="0"/>
            <a:t>Identify discriminative patches</a:t>
          </a:r>
        </a:p>
      </dgm:t>
    </dgm:pt>
    <dgm:pt modelId="{3154FB9E-ADC8-445E-8D09-67D802789EB1}" type="parTrans" cxnId="{625DCBA9-C626-4087-AA8F-E3FC16811821}">
      <dgm:prSet/>
      <dgm:spPr/>
      <dgm:t>
        <a:bodyPr/>
        <a:lstStyle/>
        <a:p>
          <a:endParaRPr lang="en-US"/>
        </a:p>
      </dgm:t>
    </dgm:pt>
    <dgm:pt modelId="{C39C8E82-1DE4-4003-80AB-E5AB72E24E7A}" type="sibTrans" cxnId="{625DCBA9-C626-4087-AA8F-E3FC16811821}">
      <dgm:prSet/>
      <dgm:spPr/>
      <dgm:t>
        <a:bodyPr/>
        <a:lstStyle/>
        <a:p>
          <a:endParaRPr lang="en-US"/>
        </a:p>
      </dgm:t>
    </dgm:pt>
    <dgm:pt modelId="{BE9381DC-6F69-4FC3-803B-0BB9F0E26EC8}" type="pres">
      <dgm:prSet presAssocID="{A427CBAD-B8F5-4C61-AE4E-9F089BB95F7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E5DB48-EF65-473B-AD25-BFED6D432FF4}" type="pres">
      <dgm:prSet presAssocID="{ACE099B2-9DBC-4B69-8F32-EBBD88562BD9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8549D6-F279-4737-9DDF-477BB7B1B3EB}" type="pres">
      <dgm:prSet presAssocID="{ACE099B2-9DBC-4B69-8F32-EBBD88562BD9}" presName="spNode" presStyleCnt="0"/>
      <dgm:spPr/>
    </dgm:pt>
    <dgm:pt modelId="{1A46482D-1A36-43B6-8D91-F4707BB2AA1E}" type="pres">
      <dgm:prSet presAssocID="{C6B5FD6E-CFDD-41A2-A776-4D2497847164}" presName="sibTrans" presStyleLbl="sibTrans1D1" presStyleIdx="0" presStyleCnt="2"/>
      <dgm:spPr/>
      <dgm:t>
        <a:bodyPr/>
        <a:lstStyle/>
        <a:p>
          <a:endParaRPr lang="en-US"/>
        </a:p>
      </dgm:t>
    </dgm:pt>
    <dgm:pt modelId="{B271EB75-9AAC-429F-93A0-71E8D319C07A}" type="pres">
      <dgm:prSet presAssocID="{DC4948E6-BEF5-49E8-8467-8D1C6D286CF6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B9BEC4-5F09-44B2-9593-5378E216B90B}" type="pres">
      <dgm:prSet presAssocID="{DC4948E6-BEF5-49E8-8467-8D1C6D286CF6}" presName="spNode" presStyleCnt="0"/>
      <dgm:spPr/>
    </dgm:pt>
    <dgm:pt modelId="{79BA1EAD-7E6C-4399-8A9E-234D57B64CDB}" type="pres">
      <dgm:prSet presAssocID="{C39C8E82-1DE4-4003-80AB-E5AB72E24E7A}" presName="sibTrans" presStyleLbl="sibTrans1D1" presStyleIdx="1" presStyleCnt="2"/>
      <dgm:spPr/>
      <dgm:t>
        <a:bodyPr/>
        <a:lstStyle/>
        <a:p>
          <a:endParaRPr lang="en-US"/>
        </a:p>
      </dgm:t>
    </dgm:pt>
  </dgm:ptLst>
  <dgm:cxnLst>
    <dgm:cxn modelId="{FAAB302F-F103-49C6-9C8C-84EB651096C1}" type="presOf" srcId="{A427CBAD-B8F5-4C61-AE4E-9F089BB95F72}" destId="{BE9381DC-6F69-4FC3-803B-0BB9F0E26EC8}" srcOrd="0" destOrd="0" presId="urn:microsoft.com/office/officeart/2005/8/layout/cycle5"/>
    <dgm:cxn modelId="{A548FF9D-7513-456A-9D3F-0DCE34C4902D}" type="presOf" srcId="{C6B5FD6E-CFDD-41A2-A776-4D2497847164}" destId="{1A46482D-1A36-43B6-8D91-F4707BB2AA1E}" srcOrd="0" destOrd="0" presId="urn:microsoft.com/office/officeart/2005/8/layout/cycle5"/>
    <dgm:cxn modelId="{C411629E-CC8A-4552-BC46-E9A04D7BAD4D}" type="presOf" srcId="{C39C8E82-1DE4-4003-80AB-E5AB72E24E7A}" destId="{79BA1EAD-7E6C-4399-8A9E-234D57B64CDB}" srcOrd="0" destOrd="0" presId="urn:microsoft.com/office/officeart/2005/8/layout/cycle5"/>
    <dgm:cxn modelId="{625DCBA9-C626-4087-AA8F-E3FC16811821}" srcId="{A427CBAD-B8F5-4C61-AE4E-9F089BB95F72}" destId="{DC4948E6-BEF5-49E8-8467-8D1C6D286CF6}" srcOrd="1" destOrd="0" parTransId="{3154FB9E-ADC8-445E-8D09-67D802789EB1}" sibTransId="{C39C8E82-1DE4-4003-80AB-E5AB72E24E7A}"/>
    <dgm:cxn modelId="{5E3332F8-D5D2-4CFF-9150-BDB3EC28B24F}" srcId="{A427CBAD-B8F5-4C61-AE4E-9F089BB95F72}" destId="{ACE099B2-9DBC-4B69-8F32-EBBD88562BD9}" srcOrd="0" destOrd="0" parTransId="{064FB028-C319-4B67-87CA-3FFACDA46C3F}" sibTransId="{C6B5FD6E-CFDD-41A2-A776-4D2497847164}"/>
    <dgm:cxn modelId="{51444EFF-435A-4C6D-87A2-68DA66CCB641}" type="presOf" srcId="{ACE099B2-9DBC-4B69-8F32-EBBD88562BD9}" destId="{4DE5DB48-EF65-473B-AD25-BFED6D432FF4}" srcOrd="0" destOrd="0" presId="urn:microsoft.com/office/officeart/2005/8/layout/cycle5"/>
    <dgm:cxn modelId="{455698D7-D622-4AA0-83AB-35E4769C46D1}" type="presOf" srcId="{DC4948E6-BEF5-49E8-8467-8D1C6D286CF6}" destId="{B271EB75-9AAC-429F-93A0-71E8D319C07A}" srcOrd="0" destOrd="0" presId="urn:microsoft.com/office/officeart/2005/8/layout/cycle5"/>
    <dgm:cxn modelId="{E3DF0090-2155-4152-8F31-1A4807566DAE}" type="presParOf" srcId="{BE9381DC-6F69-4FC3-803B-0BB9F0E26EC8}" destId="{4DE5DB48-EF65-473B-AD25-BFED6D432FF4}" srcOrd="0" destOrd="0" presId="urn:microsoft.com/office/officeart/2005/8/layout/cycle5"/>
    <dgm:cxn modelId="{667DE936-AB72-48A0-B9D6-15E634017E20}" type="presParOf" srcId="{BE9381DC-6F69-4FC3-803B-0BB9F0E26EC8}" destId="{5A8549D6-F279-4737-9DDF-477BB7B1B3EB}" srcOrd="1" destOrd="0" presId="urn:microsoft.com/office/officeart/2005/8/layout/cycle5"/>
    <dgm:cxn modelId="{19B82813-1407-4B92-8B68-79CB2595A2EE}" type="presParOf" srcId="{BE9381DC-6F69-4FC3-803B-0BB9F0E26EC8}" destId="{1A46482D-1A36-43B6-8D91-F4707BB2AA1E}" srcOrd="2" destOrd="0" presId="urn:microsoft.com/office/officeart/2005/8/layout/cycle5"/>
    <dgm:cxn modelId="{FD448AA7-6339-4033-8C1F-90BB9E079DEF}" type="presParOf" srcId="{BE9381DC-6F69-4FC3-803B-0BB9F0E26EC8}" destId="{B271EB75-9AAC-429F-93A0-71E8D319C07A}" srcOrd="3" destOrd="0" presId="urn:microsoft.com/office/officeart/2005/8/layout/cycle5"/>
    <dgm:cxn modelId="{00B40058-8508-4238-9E3E-9B597C75D0A2}" type="presParOf" srcId="{BE9381DC-6F69-4FC3-803B-0BB9F0E26EC8}" destId="{E6B9BEC4-5F09-44B2-9593-5378E216B90B}" srcOrd="4" destOrd="0" presId="urn:microsoft.com/office/officeart/2005/8/layout/cycle5"/>
    <dgm:cxn modelId="{A56E66C1-EB98-47F9-9416-73B941140184}" type="presParOf" srcId="{BE9381DC-6F69-4FC3-803B-0BB9F0E26EC8}" destId="{79BA1EAD-7E6C-4399-8A9E-234D57B64CDB}" srcOrd="5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E5DB48-EF65-473B-AD25-BFED6D432FF4}">
      <dsp:nvSpPr>
        <dsp:cNvPr id="0" name=""/>
        <dsp:cNvSpPr/>
      </dsp:nvSpPr>
      <dsp:spPr>
        <a:xfrm>
          <a:off x="1069" y="1800792"/>
          <a:ext cx="2313562" cy="150381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Train a CNN on discriminative patches</a:t>
          </a:r>
        </a:p>
      </dsp:txBody>
      <dsp:txXfrm>
        <a:off x="74479" y="1874202"/>
        <a:ext cx="2166742" cy="1356995"/>
      </dsp:txXfrm>
    </dsp:sp>
    <dsp:sp modelId="{1A46482D-1A36-43B6-8D91-F4707BB2AA1E}">
      <dsp:nvSpPr>
        <dsp:cNvPr id="0" name=""/>
        <dsp:cNvSpPr/>
      </dsp:nvSpPr>
      <dsp:spPr>
        <a:xfrm>
          <a:off x="1157850" y="1275722"/>
          <a:ext cx="2553955" cy="2553955"/>
        </a:xfrm>
        <a:custGeom>
          <a:avLst/>
          <a:gdLst/>
          <a:ahLst/>
          <a:cxnLst/>
          <a:rect l="0" t="0" r="0" b="0"/>
          <a:pathLst>
            <a:path>
              <a:moveTo>
                <a:pt x="537198" y="236112"/>
              </a:moveTo>
              <a:arcTo wR="1276977" hR="1276977" stAng="14075836" swAng="4248328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71EB75-9AAC-429F-93A0-71E8D319C07A}">
      <dsp:nvSpPr>
        <dsp:cNvPr id="0" name=""/>
        <dsp:cNvSpPr/>
      </dsp:nvSpPr>
      <dsp:spPr>
        <a:xfrm>
          <a:off x="2555024" y="1800792"/>
          <a:ext cx="2313562" cy="150381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Identify discriminative patches</a:t>
          </a:r>
        </a:p>
      </dsp:txBody>
      <dsp:txXfrm>
        <a:off x="2628434" y="1874202"/>
        <a:ext cx="2166742" cy="1356995"/>
      </dsp:txXfrm>
    </dsp:sp>
    <dsp:sp modelId="{79BA1EAD-7E6C-4399-8A9E-234D57B64CDB}">
      <dsp:nvSpPr>
        <dsp:cNvPr id="0" name=""/>
        <dsp:cNvSpPr/>
      </dsp:nvSpPr>
      <dsp:spPr>
        <a:xfrm>
          <a:off x="1157850" y="1275722"/>
          <a:ext cx="2553955" cy="2553955"/>
        </a:xfrm>
        <a:custGeom>
          <a:avLst/>
          <a:gdLst/>
          <a:ahLst/>
          <a:cxnLst/>
          <a:rect l="0" t="0" r="0" b="0"/>
          <a:pathLst>
            <a:path>
              <a:moveTo>
                <a:pt x="2016756" y="2317842"/>
              </a:moveTo>
              <a:arcTo wR="1276977" hR="1276977" stAng="3275836" swAng="4248328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Relationship Id="rId6" Type="http://schemas.openxmlformats.org/officeDocument/2006/relationships/image" Target="../media/image65.wmf"/><Relationship Id="rId5" Type="http://schemas.openxmlformats.org/officeDocument/2006/relationships/image" Target="../media/image64.wmf"/><Relationship Id="rId4" Type="http://schemas.openxmlformats.org/officeDocument/2006/relationships/image" Target="../media/image6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E1FE3-1BE4-8246-90EA-202E7547E279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36448-0579-3D41-93F8-444C2929D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45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9ae07637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49ae07637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89624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50ed0f1ef7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50ed0f1ef7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7345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55a69820b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55a69820b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0886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5189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A8C04-209C-49F0-8C6D-7F2E3449BAC8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76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C31798-0879-483C-A8D6-CB9C74245DE9}" type="slidenum">
              <a:rPr lang="en-US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82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49ae07637e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49ae07637e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4225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49ae07637e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49ae07637e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6417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49ae07637e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49ae07637e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5183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50ed0f1ef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50ed0f1ef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0818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50ed0f1ef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50ed0f1ef7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7425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50ed0f1ef7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50ed0f1ef7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5200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50ed0f1ef7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50ed0f1ef7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9738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167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536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446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BU Left Bulleted Text">
  <p:cSld name="SBU Left Bulleted Tex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0" y="6362700"/>
            <a:ext cx="121920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Sans"/>
              <a:buChar char="–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2"/>
          </p:nvPr>
        </p:nvSpPr>
        <p:spPr>
          <a:xfrm>
            <a:off x="609600" y="1367657"/>
            <a:ext cx="10972800" cy="48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640"/>
              </a:spcBef>
              <a:spcAft>
                <a:spcPts val="0"/>
              </a:spcAft>
              <a:buClr>
                <a:srgbClr val="B60225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B602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C03137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3183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3" y="169359"/>
            <a:ext cx="11909852" cy="71793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227" y="931863"/>
            <a:ext cx="11813228" cy="5316538"/>
          </a:xfrm>
        </p:spPr>
        <p:txBody>
          <a:bodyPr/>
          <a:lstStyle>
            <a:lvl1pPr>
              <a:spcAft>
                <a:spcPts val="300"/>
              </a:spcAft>
              <a:defRPr>
                <a:latin typeface="Verdana" pitchFamily="34" charset="0"/>
              </a:defRPr>
            </a:lvl1pPr>
            <a:lvl2pPr>
              <a:spcAft>
                <a:spcPts val="300"/>
              </a:spcAft>
              <a:defRPr>
                <a:latin typeface="Verdana" pitchFamily="34" charset="0"/>
              </a:defRPr>
            </a:lvl2pPr>
            <a:lvl3pPr>
              <a:spcAft>
                <a:spcPts val="300"/>
              </a:spcAft>
              <a:defRPr>
                <a:latin typeface="Verdana" pitchFamily="34" charset="0"/>
              </a:defRPr>
            </a:lvl3pPr>
            <a:lvl4pPr>
              <a:spcAft>
                <a:spcPts val="300"/>
              </a:spcAft>
              <a:defRPr>
                <a:latin typeface="Verdana" pitchFamily="34" charset="0"/>
              </a:defRPr>
            </a:lvl4pPr>
            <a:lvl5pPr>
              <a:spcAft>
                <a:spcPts val="300"/>
              </a:spcAft>
              <a:defRPr>
                <a:latin typeface="Verdan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629887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F1E9-2423-473D-B930-F21603177D5D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9E9B4-E33D-43E3-A737-51853B3C8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157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F1E9-2423-473D-B930-F21603177D5D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9E9B4-E33D-43E3-A737-51853B3C8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29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F1E9-2423-473D-B930-F21603177D5D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9E9B4-E33D-43E3-A737-51853B3C8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58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F1E9-2423-473D-B930-F21603177D5D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9E9B4-E33D-43E3-A737-51853B3C8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21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F1E9-2423-473D-B930-F21603177D5D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9E9B4-E33D-43E3-A737-51853B3C8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822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F1E9-2423-473D-B930-F21603177D5D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9E9B4-E33D-43E3-A737-51853B3C8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17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132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F1E9-2423-473D-B930-F21603177D5D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9E9B4-E33D-43E3-A737-51853B3C8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64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F1E9-2423-473D-B930-F21603177D5D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9E9B4-E33D-43E3-A737-51853B3C8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25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F1E9-2423-473D-B930-F21603177D5D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9E9B4-E33D-43E3-A737-51853B3C8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0571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F1E9-2423-473D-B930-F21603177D5D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9E9B4-E33D-43E3-A737-51853B3C8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2402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F1E9-2423-473D-B930-F21603177D5D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9E9B4-E33D-43E3-A737-51853B3C8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810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30212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1952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1082675"/>
            <a:ext cx="12192000" cy="1588"/>
          </a:xfrm>
          <a:prstGeom prst="line">
            <a:avLst/>
          </a:prstGeom>
          <a:ln w="12700">
            <a:solidFill>
              <a:srgbClr val="B60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288062"/>
            <a:ext cx="12192000" cy="467416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0" y="1091266"/>
            <a:ext cx="12192000" cy="520562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12192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09600" y="1066806"/>
            <a:ext cx="10972800" cy="5211917"/>
          </a:xfrm>
        </p:spPr>
        <p:txBody>
          <a:bodyPr tIns="0" rIns="0" bIns="0" anchor="ctr"/>
          <a:lstStyle>
            <a:lvl1pPr algn="ctr">
              <a:buFontTx/>
              <a:buNone/>
              <a:defRPr sz="4400"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Left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12192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09600" y="1367658"/>
            <a:ext cx="10972800" cy="4804543"/>
          </a:xfrm>
        </p:spPr>
        <p:txBody>
          <a:bodyPr tIns="0" rIns="0" bIns="0"/>
          <a:lstStyle>
            <a:lvl1pPr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>
              <a:buClr>
                <a:srgbClr val="C03137"/>
              </a:buClr>
              <a:buFont typeface="Arial"/>
              <a:buChar char="•"/>
              <a:defRPr sz="2400"/>
            </a:lvl2pPr>
            <a:lvl3pPr marL="458788" indent="-230188">
              <a:defRPr/>
            </a:lvl3pPr>
            <a:lvl4pPr marL="458788" indent="-230188">
              <a:defRPr/>
            </a:lvl4pPr>
            <a:lvl5pPr marL="458788" indent="-230188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1183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Bulleted Text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609599" y="1384049"/>
            <a:ext cx="7034288" cy="4788153"/>
          </a:xfrm>
        </p:spPr>
        <p:txBody>
          <a:bodyPr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0" y="6362700"/>
            <a:ext cx="12192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7"/>
          </p:nvPr>
        </p:nvSpPr>
        <p:spPr>
          <a:xfrm>
            <a:off x="8116292" y="1094980"/>
            <a:ext cx="4075709" cy="1661390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21"/>
          </p:nvPr>
        </p:nvSpPr>
        <p:spPr>
          <a:xfrm>
            <a:off x="8116292" y="4619039"/>
            <a:ext cx="4075709" cy="1655702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22"/>
          </p:nvPr>
        </p:nvSpPr>
        <p:spPr>
          <a:xfrm>
            <a:off x="8116292" y="2850446"/>
            <a:ext cx="4075709" cy="1655702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Bulleted Text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714880" y="1094981"/>
            <a:ext cx="5477137" cy="517308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0" y="6362700"/>
            <a:ext cx="12192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609617" y="1392241"/>
            <a:ext cx="5638801" cy="4805361"/>
          </a:xfrm>
        </p:spPr>
        <p:txBody>
          <a:bodyPr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15000"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med" advClick="0" advTm="15000"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181843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8E0C3-8818-46F3-BC70-42CA58E40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203F0-2ED8-4033-A664-6B8377124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2CEFA-193B-4FD6-8E46-EA89E9B0D8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B8A4A-0F1E-484B-9DE8-F72C154B61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BB83D-FD17-4DD8-9BE5-38B2D71D89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3222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04A74-7AD7-4146-BE7D-E03FE0D7A2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3F417-CF7C-47BF-8F3F-66E34CA262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32A23-7D8C-4B95-AA6A-3D29236D7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04CA8-418E-49CB-A213-87B3CFFE4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FB7E6-66BC-4E2E-A064-C691AC0C04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A67EE-EC86-4BD4-8FD7-4D9CE767A2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5D627-28D3-4066-B0D1-1F6E50C681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6776A-7AC4-4109-A339-A88D8B5D2E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846C6-349C-4012-B836-D3F290194F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981EC-3AC4-4597-8CBD-0B935B186A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7351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CB54D-8C7C-4161-90A1-F3A1612AB2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F852F-5B4B-4179-95E1-6609D15C35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936"/>
            <a:ext cx="9144000" cy="979014"/>
          </a:xfrm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134393"/>
            <a:ext cx="9144000" cy="73443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91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63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9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524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52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524"/>
            <a:ext cx="2743200" cy="365125"/>
          </a:xfrm>
          <a:prstGeom prst="rect">
            <a:avLst/>
          </a:prstGeom>
        </p:spPr>
        <p:txBody>
          <a:bodyPr/>
          <a:lstStyle/>
          <a:p>
            <a:fld id="{537B7816-8D62-4751-8CFC-C19FC6FFBE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6543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9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524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52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524"/>
            <a:ext cx="2743200" cy="365125"/>
          </a:xfrm>
          <a:prstGeom prst="rect">
            <a:avLst/>
          </a:prstGeom>
        </p:spPr>
        <p:txBody>
          <a:bodyPr/>
          <a:lstStyle/>
          <a:p>
            <a:fld id="{537B7816-8D62-4751-8CFC-C19FC6FFBE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524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52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524"/>
            <a:ext cx="2743200" cy="365125"/>
          </a:xfrm>
          <a:prstGeom prst="rect">
            <a:avLst/>
          </a:prstGeom>
        </p:spPr>
        <p:txBody>
          <a:bodyPr/>
          <a:lstStyle/>
          <a:p>
            <a:fld id="{537B7816-8D62-4751-8CFC-C19FC6FFBE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524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52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524"/>
            <a:ext cx="2743200" cy="365125"/>
          </a:xfrm>
          <a:prstGeom prst="rect">
            <a:avLst/>
          </a:prstGeom>
        </p:spPr>
        <p:txBody>
          <a:bodyPr/>
          <a:lstStyle/>
          <a:p>
            <a:fld id="{537B7816-8D62-4751-8CFC-C19FC6FFBE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50"/>
          <p:cNvSpPr txBox="1">
            <a:spLocks noGrp="1"/>
          </p:cNvSpPr>
          <p:nvPr>
            <p:ph type="body" idx="2" hasCustomPrompt="1"/>
          </p:nvPr>
        </p:nvSpPr>
        <p:spPr>
          <a:xfrm>
            <a:off x="733421" y="6228412"/>
            <a:ext cx="10725156" cy="629588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marL="0" lvl="0" indent="0">
              <a:spcBef>
                <a:spcPts val="0"/>
              </a:spcBef>
              <a:buClr>
                <a:schemeClr val="lt1"/>
              </a:buClr>
              <a:buNone/>
              <a:defRPr>
                <a:solidFill>
                  <a:srgbClr val="FFFF00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Figure Caption</a:t>
            </a:r>
            <a:endParaRPr dirty="0"/>
          </a:p>
        </p:txBody>
      </p:sp>
      <p:sp>
        <p:nvSpPr>
          <p:cNvPr id="7" name="Shape 37"/>
          <p:cNvSpPr txBox="1"/>
          <p:nvPr userDrawn="1"/>
        </p:nvSpPr>
        <p:spPr>
          <a:xfrm flipH="1">
            <a:off x="1" y="0"/>
            <a:ext cx="12191999" cy="6228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8" name="Shape 26"/>
          <p:cNvSpPr/>
          <p:nvPr userDrawn="1"/>
        </p:nvSpPr>
        <p:spPr>
          <a:xfrm>
            <a:off x="2" y="6119248"/>
            <a:ext cx="12191999" cy="109728"/>
          </a:xfrm>
          <a:prstGeom prst="rect">
            <a:avLst/>
          </a:prstGeom>
          <a:solidFill>
            <a:srgbClr val="4185F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350"/>
          </a:p>
        </p:txBody>
      </p:sp>
      <p:sp>
        <p:nvSpPr>
          <p:cNvPr id="12" name="Oval 11"/>
          <p:cNvSpPr/>
          <p:nvPr userDrawn="1"/>
        </p:nvSpPr>
        <p:spPr>
          <a:xfrm>
            <a:off x="11569255" y="5863216"/>
            <a:ext cx="512064" cy="512064"/>
          </a:xfrm>
          <a:prstGeom prst="ellipse">
            <a:avLst/>
          </a:prstGeom>
          <a:solidFill>
            <a:srgbClr val="FF5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AB4E00-0B6A-3247-9479-E6F31F00BA9A}" type="slidenum">
              <a:rPr lang="en-US" sz="1200" smtClean="0">
                <a:latin typeface="Roboto" charset="0"/>
                <a:ea typeface="Roboto" charset="0"/>
                <a:cs typeface="Roboto" charset="0"/>
              </a:rPr>
              <a:pPr marL="0" marR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dirty="0">
              <a:latin typeface="Roboto" charset="0"/>
              <a:ea typeface="Roboto" charset="0"/>
              <a:cs typeface="Roboto" charset="0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3" y="169359"/>
            <a:ext cx="11909852" cy="71793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227" y="931863"/>
            <a:ext cx="11813228" cy="5316538"/>
          </a:xfrm>
        </p:spPr>
        <p:txBody>
          <a:bodyPr/>
          <a:lstStyle>
            <a:lvl1pPr>
              <a:spcAft>
                <a:spcPts val="300"/>
              </a:spcAft>
              <a:defRPr>
                <a:latin typeface="Verdana" pitchFamily="34" charset="0"/>
              </a:defRPr>
            </a:lvl1pPr>
            <a:lvl2pPr>
              <a:spcAft>
                <a:spcPts val="300"/>
              </a:spcAft>
              <a:defRPr>
                <a:latin typeface="Verdana" pitchFamily="34" charset="0"/>
              </a:defRPr>
            </a:lvl2pPr>
            <a:lvl3pPr>
              <a:spcAft>
                <a:spcPts val="300"/>
              </a:spcAft>
              <a:defRPr>
                <a:latin typeface="Verdana" pitchFamily="34" charset="0"/>
              </a:defRPr>
            </a:lvl3pPr>
            <a:lvl4pPr>
              <a:spcAft>
                <a:spcPts val="300"/>
              </a:spcAft>
              <a:defRPr>
                <a:latin typeface="Verdana" pitchFamily="34" charset="0"/>
              </a:defRPr>
            </a:lvl4pPr>
            <a:lvl5pPr>
              <a:spcAft>
                <a:spcPts val="300"/>
              </a:spcAft>
              <a:defRPr>
                <a:latin typeface="Verdan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18" y="1295403"/>
            <a:ext cx="5568951" cy="5408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4152" y="1295403"/>
            <a:ext cx="5568949" cy="5408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98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352" y="515942"/>
            <a:ext cx="2851149" cy="61880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3901" y="515942"/>
            <a:ext cx="8350251" cy="6188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936"/>
            <a:ext cx="9144000" cy="979014"/>
          </a:xfrm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134393"/>
            <a:ext cx="9144000" cy="73443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50"/>
          <p:cNvSpPr txBox="1">
            <a:spLocks noGrp="1"/>
          </p:cNvSpPr>
          <p:nvPr>
            <p:ph type="body" idx="2" hasCustomPrompt="1"/>
          </p:nvPr>
        </p:nvSpPr>
        <p:spPr>
          <a:xfrm>
            <a:off x="733421" y="6228412"/>
            <a:ext cx="10725156" cy="629588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marL="0" lvl="0" indent="0">
              <a:spcBef>
                <a:spcPts val="0"/>
              </a:spcBef>
              <a:buClr>
                <a:schemeClr val="lt1"/>
              </a:buClr>
              <a:buNone/>
              <a:defRPr>
                <a:solidFill>
                  <a:srgbClr val="FFFF00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Figure Caption</a:t>
            </a:r>
            <a:endParaRPr dirty="0"/>
          </a:p>
        </p:txBody>
      </p:sp>
      <p:sp>
        <p:nvSpPr>
          <p:cNvPr id="7" name="Shape 37"/>
          <p:cNvSpPr txBox="1"/>
          <p:nvPr userDrawn="1"/>
        </p:nvSpPr>
        <p:spPr>
          <a:xfrm flipH="1">
            <a:off x="1" y="0"/>
            <a:ext cx="12191999" cy="6228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8" name="Shape 26"/>
          <p:cNvSpPr/>
          <p:nvPr userDrawn="1"/>
        </p:nvSpPr>
        <p:spPr>
          <a:xfrm>
            <a:off x="2" y="6119248"/>
            <a:ext cx="12191999" cy="109728"/>
          </a:xfrm>
          <a:prstGeom prst="rect">
            <a:avLst/>
          </a:prstGeom>
          <a:solidFill>
            <a:srgbClr val="4185F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350"/>
          </a:p>
        </p:txBody>
      </p:sp>
      <p:sp>
        <p:nvSpPr>
          <p:cNvPr id="12" name="Oval 11"/>
          <p:cNvSpPr/>
          <p:nvPr userDrawn="1"/>
        </p:nvSpPr>
        <p:spPr>
          <a:xfrm>
            <a:off x="11569255" y="5863216"/>
            <a:ext cx="512064" cy="512064"/>
          </a:xfrm>
          <a:prstGeom prst="ellipse">
            <a:avLst/>
          </a:prstGeom>
          <a:solidFill>
            <a:srgbClr val="FF5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AB4E00-0B6A-3247-9479-E6F31F00BA9A}" type="slidenum">
              <a:rPr lang="en-US" sz="1200" smtClean="0">
                <a:latin typeface="Roboto" charset="0"/>
                <a:ea typeface="Roboto" charset="0"/>
                <a:cs typeface="Roboto" charset="0"/>
              </a:rPr>
              <a:pPr marL="0" marR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dirty="0">
              <a:latin typeface="Roboto" charset="0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3835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853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1597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○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1597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■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1597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●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1597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○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01597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■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01597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●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01597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○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01597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■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853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1597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○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1597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■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1597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●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1597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○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01597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■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01597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●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01597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○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01597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■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l">
              <a:buClr>
                <a:srgbClr val="000000"/>
              </a:buClr>
              <a:buSzPct val="25000"/>
            </a:pPr>
            <a:fld id="{00000000-1234-1234-1234-123412341234}" type="slidenum">
              <a:rPr lang="en" sz="1867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algn="l">
                <a:buClr>
                  <a:srgbClr val="000000"/>
                </a:buClr>
                <a:buSzPct val="25000"/>
              </a:pPr>
              <a:t>‹#›</a:t>
            </a:fld>
            <a:endParaRPr lang="en"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31920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 rot="10800000">
            <a:off x="0" y="0"/>
            <a:ext cx="6228411" cy="6858001"/>
            <a:chOff x="5963588" y="-1"/>
            <a:chExt cx="6228411" cy="6858001"/>
          </a:xfrm>
          <a:solidFill>
            <a:schemeClr val="bg1"/>
          </a:solidFill>
        </p:grpSpPr>
        <p:sp>
          <p:nvSpPr>
            <p:cNvPr id="11" name="Shape 37"/>
            <p:cNvSpPr txBox="1"/>
            <p:nvPr userDrawn="1"/>
          </p:nvSpPr>
          <p:spPr>
            <a:xfrm rot="10800000" flipH="1">
              <a:off x="6072188" y="-1"/>
              <a:ext cx="6119811" cy="6858000"/>
            </a:xfrm>
            <a:prstGeom prst="rect">
              <a:avLst/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13" name="Shape 38"/>
            <p:cNvSpPr/>
            <p:nvPr userDrawn="1"/>
          </p:nvSpPr>
          <p:spPr>
            <a:xfrm rot="-5400000">
              <a:off x="2588888" y="3374700"/>
              <a:ext cx="6858000" cy="108600"/>
            </a:xfrm>
            <a:prstGeom prst="rect">
              <a:avLst/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</p:grpSp>
      <p:sp>
        <p:nvSpPr>
          <p:cNvPr id="9" name="Shape 48"/>
          <p:cNvSpPr txBox="1">
            <a:spLocks noGrp="1"/>
          </p:cNvSpPr>
          <p:nvPr>
            <p:ph type="title"/>
          </p:nvPr>
        </p:nvSpPr>
        <p:spPr>
          <a:xfrm>
            <a:off x="685800" y="1976125"/>
            <a:ext cx="4847283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dk2"/>
              </a:buClr>
              <a:buSzPct val="100000"/>
              <a:defRPr sz="4200" b="0" i="0">
                <a:solidFill>
                  <a:schemeClr val="dk2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0" name="Shape 49"/>
          <p:cNvSpPr txBox="1">
            <a:spLocks noGrp="1"/>
          </p:cNvSpPr>
          <p:nvPr>
            <p:ph type="subTitle" idx="1"/>
          </p:nvPr>
        </p:nvSpPr>
        <p:spPr>
          <a:xfrm>
            <a:off x="685800" y="3522416"/>
            <a:ext cx="4847283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>
                <a:solidFill>
                  <a:schemeClr val="tx2">
                    <a:lumMod val="75000"/>
                  </a:schemeClr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" name="Shape 50"/>
          <p:cNvSpPr txBox="1">
            <a:spLocks noGrp="1"/>
          </p:cNvSpPr>
          <p:nvPr>
            <p:ph type="body" idx="2"/>
          </p:nvPr>
        </p:nvSpPr>
        <p:spPr>
          <a:xfrm>
            <a:off x="6805611" y="869725"/>
            <a:ext cx="4847282" cy="51596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marL="0" lvl="0" indent="0">
              <a:spcBef>
                <a:spcPts val="0"/>
              </a:spcBef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Shape 26"/>
          <p:cNvSpPr/>
          <p:nvPr userDrawn="1"/>
        </p:nvSpPr>
        <p:spPr>
          <a:xfrm rot="16200000">
            <a:off x="2867262" y="3379786"/>
            <a:ext cx="6867147" cy="107574"/>
          </a:xfrm>
          <a:prstGeom prst="rect">
            <a:avLst/>
          </a:prstGeom>
          <a:solidFill>
            <a:srgbClr val="4185F5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Oval 11"/>
          <p:cNvSpPr/>
          <p:nvPr userDrawn="1"/>
        </p:nvSpPr>
        <p:spPr>
          <a:xfrm>
            <a:off x="5975518" y="6252948"/>
            <a:ext cx="512064" cy="512064"/>
          </a:xfrm>
          <a:prstGeom prst="ellipse">
            <a:avLst/>
          </a:prstGeom>
          <a:solidFill>
            <a:srgbClr val="FF5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AB4E00-0B6A-3247-9479-E6F31F00BA9A}" type="slidenum">
              <a:rPr lang="en-US" sz="1600" smtClean="0">
                <a:latin typeface="Roboto" charset="0"/>
                <a:ea typeface="Roboto" charset="0"/>
                <a:cs typeface="Roboto" charset="0"/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600" dirty="0">
              <a:latin typeface="Roboto" charset="0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8434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79564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—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11529485" y="6579290"/>
            <a:ext cx="410633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2" name="Picture 11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579290"/>
            <a:ext cx="2555851" cy="1828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642028" y="1426633"/>
            <a:ext cx="10887456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964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49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50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uk-UA" kern="0" smtClean="0">
                <a:solidFill>
                  <a:srgbClr val="595959"/>
                </a:solidFill>
                <a:ea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uk-UA" kern="0">
              <a:solidFill>
                <a:srgbClr val="595959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3696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9" r:id="rId12"/>
    <p:sldLayoutId id="214748375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DF1E9-2423-473D-B930-F21603177D5D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9E9B4-E33D-43E3-A737-51853B3C8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38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PPTbackground_Red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27"/>
            <a:ext cx="1219200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36525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1717" y="133033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124" name="Picture 4" descr="SBU horz_2clr_cmyk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833" y="295275"/>
            <a:ext cx="48260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278590"/>
            <a:ext cx="12192000" cy="579437"/>
          </a:xfrm>
          <a:prstGeom prst="rect">
            <a:avLst/>
          </a:prstGeom>
          <a:solidFill>
            <a:srgbClr val="B602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082675"/>
            <a:ext cx="12192000" cy="1588"/>
          </a:xfrm>
          <a:prstGeom prst="line">
            <a:avLst/>
          </a:prstGeom>
          <a:ln w="12700">
            <a:solidFill>
              <a:srgbClr val="B60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UNY_CircleOnly_50blk.eps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9600" y="292100"/>
            <a:ext cx="8636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09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48" r:id="rId8"/>
  </p:sldLayoutIdLst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5400" kern="1200" baseline="6000">
          <a:solidFill>
            <a:schemeClr val="bg1"/>
          </a:solidFill>
          <a:latin typeface="Helvetica"/>
          <a:ea typeface="ＭＳ Ｐゴシック" pitchFamily="-112" charset="-128"/>
          <a:cs typeface="Helvetica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5pPr>
      <a:lvl6pPr marL="4572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6pPr>
      <a:lvl7pPr marL="9144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7pPr>
      <a:lvl8pPr marL="13716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8pPr>
      <a:lvl9pPr marL="18288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–"/>
        <a:defRPr sz="28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A605F1D-5F95-412C-BAB4-C74BB067B3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" y="0"/>
            <a:ext cx="12178863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74"/>
            <a:ext cx="10515600" cy="768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1069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698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9872" y="152400"/>
            <a:ext cx="116840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Click to add title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9873" y="946950"/>
            <a:ext cx="11684000" cy="5342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Klicken Sie, um die Formate des Vorlagentextes zu bearbeiten</a:t>
            </a:r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</p:txBody>
      </p:sp>
      <p:pic>
        <p:nvPicPr>
          <p:cNvPr id="9" name="Picture 7" descr="PPTbackground_Red.jpg"/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-11905"/>
            <a:ext cx="1219200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36525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/>
          <p:cNvSpPr/>
          <p:nvPr userDrawn="1"/>
        </p:nvSpPr>
        <p:spPr>
          <a:xfrm>
            <a:off x="0" y="6289479"/>
            <a:ext cx="12192000" cy="579437"/>
          </a:xfrm>
          <a:prstGeom prst="rect">
            <a:avLst/>
          </a:prstGeom>
          <a:solidFill>
            <a:srgbClr val="B602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218" y="322334"/>
            <a:ext cx="1255695" cy="33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3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3" r:id="rId12"/>
    <p:sldLayoutId id="2147483716" r:id="rId13"/>
    <p:sldLayoutId id="2147483718" r:id="rId14"/>
    <p:sldLayoutId id="2147483720" r:id="rId15"/>
    <p:sldLayoutId id="2147483721" r:id="rId16"/>
  </p:sldLayoutIdLst>
  <p:transition/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600" b="1">
          <a:solidFill>
            <a:srgbClr val="003399"/>
          </a:solidFill>
          <a:latin typeface="Verdana" pitchFamily="34" charset="0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600">
          <a:solidFill>
            <a:srgbClr val="003399"/>
          </a:solidFill>
          <a:latin typeface="Verdana" pitchFamily="34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600">
          <a:solidFill>
            <a:srgbClr val="003399"/>
          </a:solidFill>
          <a:latin typeface="Verdana" pitchFamily="34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600">
          <a:solidFill>
            <a:srgbClr val="003399"/>
          </a:solidFill>
          <a:latin typeface="Verdana" pitchFamily="34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600">
          <a:solidFill>
            <a:srgbClr val="003399"/>
          </a:solidFill>
          <a:latin typeface="Verdana" pitchFamily="34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600">
          <a:solidFill>
            <a:srgbClr val="003399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600">
          <a:solidFill>
            <a:srgbClr val="003399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600">
          <a:solidFill>
            <a:srgbClr val="003399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600">
          <a:solidFill>
            <a:srgbClr val="003399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Verdana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Verdana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Verdana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Verdana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399"/>
          </a:solidFill>
          <a:latin typeface="Siemens Sans" pitchFamily="2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399"/>
          </a:solidFill>
          <a:latin typeface="Siemens Sans" pitchFamily="2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399"/>
          </a:solidFill>
          <a:latin typeface="Siemens Sans" pitchFamily="2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399"/>
          </a:solidFill>
          <a:latin typeface="Siemens Sans" pitchFamily="2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399"/>
          </a:solidFill>
          <a:latin typeface="Siemens Sans" pitchFamily="2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8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64.wmf"/><Relationship Id="rId2" Type="http://schemas.openxmlformats.org/officeDocument/2006/relationships/slideLayout" Target="../slideLayouts/slideLayout6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1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63.wmf"/><Relationship Id="rId4" Type="http://schemas.openxmlformats.org/officeDocument/2006/relationships/image" Target="../media/image60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65.w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6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7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0.png"/><Relationship Id="rId4" Type="http://schemas.openxmlformats.org/officeDocument/2006/relationships/image" Target="../media/image1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85731" y="794374"/>
            <a:ext cx="11909852" cy="717937"/>
          </a:xfrm>
        </p:spPr>
        <p:txBody>
          <a:bodyPr>
            <a:noAutofit/>
          </a:bodyPr>
          <a:lstStyle/>
          <a:p>
            <a:r>
              <a:rPr lang="en-US" dirty="0"/>
              <a:t>Deriving the big picture from huge spatial datasets: How to make a little training data go a long way</a:t>
            </a:r>
            <a:br>
              <a:rPr lang="en-US" dirty="0"/>
            </a:br>
            <a:r>
              <a:rPr lang="en-US" sz="2800" dirty="0"/>
              <a:t>	</a:t>
            </a:r>
          </a:p>
        </p:txBody>
      </p:sp>
      <p:sp>
        <p:nvSpPr>
          <p:cNvPr id="5" name="Subtitle 4"/>
          <p:cNvSpPr>
            <a:spLocks noGrp="1"/>
          </p:cNvSpPr>
          <p:nvPr>
            <p:ph idx="1"/>
          </p:nvPr>
        </p:nvSpPr>
        <p:spPr>
          <a:xfrm>
            <a:off x="634180" y="2470871"/>
            <a:ext cx="10923639" cy="4851711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en-US" sz="1800" dirty="0"/>
              <a:t>Joel Saltz MD, PhD</a:t>
            </a:r>
          </a:p>
          <a:p>
            <a:pPr marL="457200" lvl="1" indent="0">
              <a:buNone/>
            </a:pPr>
            <a:r>
              <a:rPr lang="en-US" sz="1800" dirty="0"/>
              <a:t>Chair and Professor Department of Biomedical Informatics</a:t>
            </a:r>
          </a:p>
          <a:p>
            <a:pPr marL="457200" lvl="1" indent="0">
              <a:buNone/>
            </a:pPr>
            <a:r>
              <a:rPr lang="en-US" sz="1800" dirty="0"/>
              <a:t>Director Center for Engineering Driven Medicine</a:t>
            </a:r>
          </a:p>
          <a:p>
            <a:pPr marL="457200" lvl="1" indent="0">
              <a:buNone/>
            </a:pPr>
            <a:r>
              <a:rPr lang="en-US" sz="1800" dirty="0"/>
              <a:t>Professor Department of Pathology</a:t>
            </a:r>
          </a:p>
          <a:p>
            <a:pPr marL="457200" lvl="1" indent="0">
              <a:buNone/>
            </a:pPr>
            <a:r>
              <a:rPr lang="en-US" sz="1800" dirty="0" err="1"/>
              <a:t>Cherith</a:t>
            </a:r>
            <a:r>
              <a:rPr lang="en-US" sz="1800" dirty="0"/>
              <a:t> Endowed Chair</a:t>
            </a:r>
          </a:p>
          <a:p>
            <a:pPr marL="457200" lvl="1" indent="0">
              <a:buNone/>
            </a:pPr>
            <a:r>
              <a:rPr lang="en-US" sz="1800" dirty="0"/>
              <a:t>Stony Brook University</a:t>
            </a:r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r>
              <a:rPr lang="en-US" sz="2400" dirty="0"/>
              <a:t>Artificial Intelligence Workshop</a:t>
            </a:r>
          </a:p>
          <a:p>
            <a:pPr marL="457200" lvl="1" indent="0">
              <a:buNone/>
            </a:pPr>
            <a:r>
              <a:rPr lang="en-US" sz="2400" dirty="0"/>
              <a:t>November 12-14 2019</a:t>
            </a:r>
          </a:p>
        </p:txBody>
      </p:sp>
    </p:spTree>
    <p:extLst>
      <p:ext uri="{BB962C8B-B14F-4D97-AF65-F5344CB8AC3E}">
        <p14:creationId xmlns:p14="http://schemas.microsoft.com/office/powerpoint/2010/main" val="42747320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B4B4C09-A550-FC4D-AF03-C927058A4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Inter-observer variability and Digital Pathology Classification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A41CFD4-94F0-9B40-B901-4C33B12FD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117D4C-0907-644F-9157-581E96A7AA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2112" y="2142259"/>
            <a:ext cx="9862288" cy="378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50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4121C2-893F-8D49-BDE8-40F0AC75A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03" y="5236279"/>
            <a:ext cx="9817100" cy="1511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7025E6-A231-E14E-BC88-FC0EAB824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46730" cy="28348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4EE0EA-7EC4-0D46-B18B-63951DA3F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4620" y="1930214"/>
            <a:ext cx="6153508" cy="3164397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1FCD7897-03CB-364C-9762-528214F4F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405" y="3512413"/>
            <a:ext cx="5743978" cy="1337786"/>
          </a:xfrm>
        </p:spPr>
        <p:txBody>
          <a:bodyPr/>
          <a:lstStyle/>
          <a:p>
            <a:r>
              <a:rPr lang="en-US" i="1" dirty="0">
                <a:solidFill>
                  <a:srgbClr val="FF0000"/>
                </a:solidFill>
              </a:rPr>
              <a:t>Active ongoing collaborations with Immuno-Oncology Biomarker Group and FDA</a:t>
            </a:r>
          </a:p>
        </p:txBody>
      </p:sp>
    </p:spTree>
    <p:extLst>
      <p:ext uri="{BB962C8B-B14F-4D97-AF65-F5344CB8AC3E}">
        <p14:creationId xmlns:p14="http://schemas.microsoft.com/office/powerpoint/2010/main" val="10709609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EF2CF5-D256-C042-B2CC-827F6CFC0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Find and Assign Label: </a:t>
            </a:r>
            <a:br>
              <a:rPr lang="en-US" sz="2800" dirty="0"/>
            </a:br>
            <a:r>
              <a:rPr lang="en-US" sz="2800" dirty="0"/>
              <a:t>Tissue Characterization for every patient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2E980B-B0C6-1A46-978D-0FF35B301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572" y="1294152"/>
            <a:ext cx="5360362" cy="1852901"/>
          </a:xfrm>
        </p:spPr>
        <p:txBody>
          <a:bodyPr/>
          <a:lstStyle/>
          <a:p>
            <a:r>
              <a:rPr lang="en-US" dirty="0"/>
              <a:t>Every diagnostic WSI contains vast amounts of information</a:t>
            </a:r>
          </a:p>
          <a:p>
            <a:r>
              <a:rPr lang="en-US" dirty="0"/>
              <a:t>Tumor. TILs and cells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6CA49C-F318-274C-8F05-89D0147C55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1992" y="3834550"/>
            <a:ext cx="4445129" cy="2797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5A3E87-14EB-654B-BDE1-C0561F7EF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903" y="1072128"/>
            <a:ext cx="2691823" cy="19513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5B4739-D3AD-AB49-8ACE-7C62434125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257" y="3834550"/>
            <a:ext cx="4445129" cy="279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763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04BC9-0C17-9143-8412-D5E354647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select portion of TIL map and zoom into corresponding region  of whole slide image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55B43F-DCC9-FA49-B2DD-243652849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991607"/>
            <a:ext cx="10595020" cy="57139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25F2F7-A1CC-434B-A265-617A2F0AE911}"/>
              </a:ext>
            </a:extLst>
          </p:cNvPr>
          <p:cNvSpPr txBox="1"/>
          <p:nvPr/>
        </p:nvSpPr>
        <p:spPr>
          <a:xfrm>
            <a:off x="450761" y="931862"/>
            <a:ext cx="12878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4364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6954058" y="745325"/>
            <a:ext cx="4920616" cy="4077196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 </a:t>
            </a:r>
            <a:r>
              <a:rPr lang="en-US" sz="1800" dirty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Deep learning based computational stain for staining tumor infiltrating lymphocytes (TILs)</a:t>
            </a:r>
          </a:p>
          <a:p>
            <a:r>
              <a:rPr lang="en-US" sz="1800" dirty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TIL patterns generated from 4,759 TCGA subjects (5,202 H&amp;E slides), 13 cancer types</a:t>
            </a:r>
          </a:p>
          <a:p>
            <a:r>
              <a:rPr lang="en-US" sz="1800" dirty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Computationally stained TILs correlate with pathologist eye and molecular estimates</a:t>
            </a:r>
          </a:p>
          <a:p>
            <a:r>
              <a:rPr lang="en-US" sz="1800" dirty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TIL patterns linked to tumor and immune molecular features, cancer type, and outcome</a:t>
            </a:r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6608" cy="5586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8C2FEC-DECB-0A46-97FC-E40D77EEAE0F}"/>
              </a:ext>
            </a:extLst>
          </p:cNvPr>
          <p:cNvSpPr txBox="1"/>
          <p:nvPr/>
        </p:nvSpPr>
        <p:spPr>
          <a:xfrm>
            <a:off x="1151854" y="5702633"/>
            <a:ext cx="7716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Spatial organization and molecular correlation of tumor-infiltrating lymphocytes </a:t>
            </a:r>
          </a:p>
          <a:p>
            <a:r>
              <a:rPr lang="en-US" i="1" dirty="0"/>
              <a:t>using deep learning on pathology images. </a:t>
            </a:r>
            <a:r>
              <a:rPr lang="en-US" dirty="0" err="1"/>
              <a:t>Saltz</a:t>
            </a:r>
            <a:r>
              <a:rPr lang="en-US" dirty="0"/>
              <a:t> et al, </a:t>
            </a:r>
            <a:r>
              <a:rPr lang="en-US" b="1" dirty="0"/>
              <a:t>Cell reports 2018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DB0696-8588-5342-A580-293A7D2B6B63}"/>
              </a:ext>
            </a:extLst>
          </p:cNvPr>
          <p:cNvSpPr txBox="1"/>
          <p:nvPr/>
        </p:nvSpPr>
        <p:spPr>
          <a:xfrm>
            <a:off x="1151854" y="6400627"/>
            <a:ext cx="7721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The immune landscape of cancer.  </a:t>
            </a:r>
            <a:r>
              <a:rPr lang="en-US" dirty="0" err="1"/>
              <a:t>Thorsson</a:t>
            </a:r>
            <a:r>
              <a:rPr lang="en-US" dirty="0"/>
              <a:t> et al,  </a:t>
            </a:r>
            <a:r>
              <a:rPr lang="en-US" b="1" dirty="0"/>
              <a:t>Cell  Immunity 2018  </a:t>
            </a:r>
          </a:p>
        </p:txBody>
      </p:sp>
    </p:spTree>
    <p:extLst>
      <p:ext uri="{BB962C8B-B14F-4D97-AF65-F5344CB8AC3E}">
        <p14:creationId xmlns:p14="http://schemas.microsoft.com/office/powerpoint/2010/main" val="13686591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71D148-427D-BE42-B1E6-BF0045C0C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74" y="813302"/>
            <a:ext cx="11909852" cy="1037253"/>
          </a:xfrm>
        </p:spPr>
        <p:txBody>
          <a:bodyPr/>
          <a:lstStyle/>
          <a:p>
            <a:pPr algn="ctr"/>
            <a:r>
              <a:rPr lang="en-US" sz="2400" dirty="0"/>
              <a:t>Methods and tools for integrating </a:t>
            </a:r>
            <a:r>
              <a:rPr lang="en-US" sz="2400" dirty="0" err="1"/>
              <a:t>pathomics</a:t>
            </a:r>
            <a:r>
              <a:rPr lang="en-US" sz="2400" dirty="0"/>
              <a:t> data into cancer registries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400" dirty="0" err="1"/>
              <a:t>Saltz</a:t>
            </a:r>
            <a:r>
              <a:rPr lang="en-US" sz="2400" dirty="0"/>
              <a:t>,  Sharma,  </a:t>
            </a:r>
            <a:r>
              <a:rPr lang="en-US" sz="2400" dirty="0" err="1"/>
              <a:t>Foran</a:t>
            </a:r>
            <a:r>
              <a:rPr lang="en-US" sz="2400" dirty="0"/>
              <a:t> and Durban</a:t>
            </a:r>
            <a:endParaRPr lang="en-US" sz="2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B417A1-9558-6C49-8586-85C4069BE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924" y="2198284"/>
            <a:ext cx="11813228" cy="5316538"/>
          </a:xfrm>
        </p:spPr>
        <p:txBody>
          <a:bodyPr/>
          <a:lstStyle/>
          <a:p>
            <a:r>
              <a:rPr lang="en-US" dirty="0"/>
              <a:t>Tissue stained with Hematoxylin and Eosin (H&amp;E), slides created for virtually all cancer patients</a:t>
            </a:r>
          </a:p>
          <a:p>
            <a:r>
              <a:rPr lang="en-US" dirty="0"/>
              <a:t>Pathologist reports describe findings</a:t>
            </a:r>
          </a:p>
          <a:p>
            <a:r>
              <a:rPr lang="en-US" dirty="0" err="1"/>
              <a:t>Pathomics</a:t>
            </a:r>
            <a:r>
              <a:rPr lang="en-US" dirty="0"/>
              <a:t>  quantitatively characterize cells and tissue</a:t>
            </a:r>
          </a:p>
          <a:p>
            <a:r>
              <a:rPr lang="en-US" dirty="0" err="1"/>
              <a:t>Pathomic</a:t>
            </a:r>
            <a:r>
              <a:rPr lang="en-US" dirty="0"/>
              <a:t> features include </a:t>
            </a:r>
            <a:r>
              <a:rPr lang="en-US" b="1" dirty="0"/>
              <a:t>spatial characterization of tumor and stroma</a:t>
            </a:r>
            <a:r>
              <a:rPr lang="en-US" dirty="0"/>
              <a:t>; </a:t>
            </a:r>
            <a:r>
              <a:rPr lang="en-US" b="1" dirty="0"/>
              <a:t>shapes, textures of nuclei; classifications of cell type and quantitative characterization of lymphocytic infiltration</a:t>
            </a:r>
          </a:p>
          <a:p>
            <a:r>
              <a:rPr lang="en-US" dirty="0"/>
              <a:t>Potential for Deep Biological Cancer insights gathered from existing specimens for all SEER cancer patients</a:t>
            </a:r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3406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	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14368" y="1327321"/>
            <a:ext cx="5386917" cy="3951288"/>
          </a:xfrm>
        </p:spPr>
        <p:txBody>
          <a:bodyPr/>
          <a:lstStyle/>
          <a:p>
            <a:r>
              <a:rPr lang="en-US" dirty="0"/>
              <a:t>Enhance SEER registry data with </a:t>
            </a:r>
            <a:r>
              <a:rPr lang="en-US" dirty="0" err="1"/>
              <a:t>Pathomics</a:t>
            </a:r>
            <a:endParaRPr lang="en-US" dirty="0"/>
          </a:p>
          <a:p>
            <a:r>
              <a:rPr lang="en-US" dirty="0"/>
              <a:t>The New Jersey State Cancer Registry, Georgia and Kentucky State Cancer  Registries </a:t>
            </a:r>
          </a:p>
          <a:p>
            <a:r>
              <a:rPr lang="en-US" dirty="0"/>
              <a:t>Prostate Cancer, Lymphoma  and NSCLC</a:t>
            </a:r>
          </a:p>
          <a:p>
            <a:r>
              <a:rPr lang="en-US" dirty="0"/>
              <a:t>Creation of population cohorts containing  linked </a:t>
            </a:r>
            <a:r>
              <a:rPr lang="en-US" dirty="0" err="1"/>
              <a:t>Pathomics</a:t>
            </a:r>
            <a:r>
              <a:rPr lang="en-US" dirty="0"/>
              <a:t> and  clinical attributes</a:t>
            </a:r>
          </a:p>
          <a:p>
            <a:r>
              <a:rPr lang="en-US" dirty="0"/>
              <a:t>Response to checkpoint inhibitor therapy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0626572F-2CD8-B54B-9435-CDEB0763B4FC}"/>
              </a:ext>
            </a:extLst>
          </p:cNvPr>
          <p:cNvSpPr txBox="1">
            <a:spLocks/>
          </p:cNvSpPr>
          <p:nvPr/>
        </p:nvSpPr>
        <p:spPr bwMode="auto">
          <a:xfrm>
            <a:off x="0" y="380385"/>
            <a:ext cx="11909852" cy="1037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3399"/>
                </a:solidFill>
                <a:latin typeface="Verdana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003399"/>
                </a:solidFill>
                <a:latin typeface="Verdana" pitchFamily="34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003399"/>
                </a:solidFill>
                <a:latin typeface="Verdana" pitchFamily="34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003399"/>
                </a:solidFill>
                <a:latin typeface="Verdana" pitchFamily="34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003399"/>
                </a:solidFill>
                <a:latin typeface="Verdana" pitchFamily="34" charset="0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003399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003399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003399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003399"/>
                </a:solidFill>
                <a:latin typeface="Arial" charset="0"/>
              </a:defRPr>
            </a:lvl9pPr>
          </a:lstStyle>
          <a:p>
            <a:pPr algn="ctr"/>
            <a:r>
              <a:rPr lang="en-US" sz="2400" kern="0" dirty="0"/>
              <a:t>Computable Cancer Phenotype Information from Whole Slide Images </a:t>
            </a:r>
            <a:endParaRPr lang="en-US" sz="2000" kern="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526E873-DD94-EA44-91A3-EA55C432138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6406" y="1621790"/>
            <a:ext cx="5389562" cy="336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679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891E45-73C3-AE4A-931F-B5D7DF563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72" y="153984"/>
            <a:ext cx="11684000" cy="779462"/>
          </a:xfrm>
        </p:spPr>
        <p:txBody>
          <a:bodyPr/>
          <a:lstStyle/>
          <a:p>
            <a:r>
              <a:rPr lang="en-US" dirty="0"/>
              <a:t>Value of </a:t>
            </a:r>
            <a:r>
              <a:rPr lang="en-US" dirty="0" err="1"/>
              <a:t>Pathomics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873AAB1-2D68-8C4F-9434-94B9114106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23" y="1841904"/>
            <a:ext cx="3506874" cy="3844619"/>
          </a:xfrm>
        </p:spPr>
        <p:txBody>
          <a:bodyPr/>
          <a:lstStyle/>
          <a:p>
            <a:r>
              <a:rPr lang="en-US" dirty="0"/>
              <a:t>Treatment and clinical course by linked claims data</a:t>
            </a:r>
          </a:p>
          <a:p>
            <a:r>
              <a:rPr lang="en-US" dirty="0"/>
              <a:t>Real World Study: Tumor immune map for each patient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D986B4-1AD6-5B48-B309-EFFA5FF0BC6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DBFB48-8917-244A-A3C1-1293F69B44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2617" y="724917"/>
            <a:ext cx="8179383" cy="60785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C212E9-53EC-4D40-AF11-0A3257BDC74D}"/>
              </a:ext>
            </a:extLst>
          </p:cNvPr>
          <p:cNvSpPr/>
          <p:nvPr/>
        </p:nvSpPr>
        <p:spPr>
          <a:xfrm>
            <a:off x="8644189" y="5377931"/>
            <a:ext cx="251875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Lynne </a:t>
            </a:r>
            <a:r>
              <a:rPr lang="en-US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Penberthy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NCI</a:t>
            </a:r>
          </a:p>
        </p:txBody>
      </p:sp>
    </p:spTree>
    <p:extLst>
      <p:ext uri="{BB962C8B-B14F-4D97-AF65-F5344CB8AC3E}">
        <p14:creationId xmlns:p14="http://schemas.microsoft.com/office/powerpoint/2010/main" val="4344988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DA677-6F58-424F-B4F4-D8373B86E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190" y="585216"/>
            <a:ext cx="11824252" cy="714587"/>
          </a:xfrm>
        </p:spPr>
        <p:txBody>
          <a:bodyPr/>
          <a:lstStyle/>
          <a:p>
            <a:r>
              <a:rPr lang="en-US" sz="4400" b="1" dirty="0"/>
              <a:t>Virtual Tissue Repository (VTR) </a:t>
            </a:r>
            <a:r>
              <a:rPr lang="en-US" sz="4400" dirty="0"/>
              <a:t/>
            </a:r>
            <a:br>
              <a:rPr lang="en-US" sz="4400" dirty="0"/>
            </a:br>
            <a:r>
              <a:rPr lang="en-US" dirty="0"/>
              <a:t>Collaboration between SEER, NCI CBIIT, Emory and Stony Brook</a:t>
            </a:r>
            <a:endParaRPr lang="en-US" sz="4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96D06-3217-4A2E-BB71-8B31E59360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25118" y="1689947"/>
            <a:ext cx="11141764" cy="5168053"/>
          </a:xfrm>
        </p:spPr>
        <p:txBody>
          <a:bodyPr/>
          <a:lstStyle/>
          <a:p>
            <a:r>
              <a:rPr lang="en-US" b="1" u="sng" dirty="0"/>
              <a:t>Problem: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Current tissue-based research often performed on limited population enrolled in clinical trials</a:t>
            </a:r>
          </a:p>
          <a:p>
            <a:pPr marL="0" indent="0">
              <a:buNone/>
            </a:pPr>
            <a:endParaRPr lang="en-US" sz="1200" b="1" u="sng" dirty="0"/>
          </a:p>
          <a:p>
            <a:r>
              <a:rPr lang="en-US" b="1" u="sng" dirty="0"/>
              <a:t>Objectives: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Provide infrastructure for tissue &amp; data collection on a population level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7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Enable use of community-based tissue specimens for biomedical research</a:t>
            </a:r>
          </a:p>
          <a:p>
            <a:pPr marL="228600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1112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114" y="501650"/>
            <a:ext cx="9707531" cy="671422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sz="4000" b="1" dirty="0">
                <a:solidFill>
                  <a:schemeClr val="tx2"/>
                </a:solidFill>
                <a:cs typeface="Arial" panose="020B0604020202020204" pitchFamily="34" charset="0"/>
              </a:rPr>
              <a:t>SEER-Linked Virtual Bio-Repository: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7323" y="1446004"/>
            <a:ext cx="10015331" cy="4910346"/>
          </a:xfrm>
        </p:spPr>
        <p:txBody>
          <a:bodyPr rtlCol="0">
            <a:normAutofit/>
          </a:bodyPr>
          <a:lstStyle/>
          <a:p>
            <a:pPr>
              <a:spcAft>
                <a:spcPts val="1800"/>
              </a:spcAft>
              <a:defRPr/>
            </a:pPr>
            <a:r>
              <a:rPr lang="en-US" dirty="0"/>
              <a:t>Population based – permitting comparison of subsets </a:t>
            </a:r>
          </a:p>
          <a:p>
            <a:pPr>
              <a:spcAft>
                <a:spcPts val="1800"/>
              </a:spcAft>
              <a:defRPr/>
            </a:pPr>
            <a:r>
              <a:rPr lang="en-US" dirty="0"/>
              <a:t>Available across a broad spectrum of healthcare facilities/pathology labs (not just academic centers)</a:t>
            </a:r>
          </a:p>
          <a:p>
            <a:pPr>
              <a:spcAft>
                <a:spcPts val="1800"/>
              </a:spcAft>
              <a:defRPr/>
            </a:pPr>
            <a:r>
              <a:rPr lang="en-US" dirty="0"/>
              <a:t>Access to rare cancers &amp; exceptional outcomes</a:t>
            </a:r>
          </a:p>
          <a:p>
            <a:pPr>
              <a:spcAft>
                <a:spcPts val="1800"/>
              </a:spcAft>
              <a:defRPr/>
            </a:pPr>
            <a:r>
              <a:rPr lang="en-US" dirty="0"/>
              <a:t>Linked to long-term outcomes </a:t>
            </a:r>
          </a:p>
          <a:p>
            <a:pPr>
              <a:spcAft>
                <a:spcPts val="1800"/>
              </a:spcAft>
              <a:defRPr/>
            </a:pPr>
            <a:r>
              <a:rPr lang="en-US" dirty="0"/>
              <a:t>Existing annotation with clinical &amp; demographic data </a:t>
            </a:r>
          </a:p>
          <a:p>
            <a:pPr>
              <a:spcAft>
                <a:spcPts val="1800"/>
              </a:spcAft>
              <a:defRPr/>
            </a:pPr>
            <a:r>
              <a:rPr lang="en-US" dirty="0"/>
              <a:t>Potential for custom annotation</a:t>
            </a:r>
          </a:p>
          <a:p>
            <a:pPr>
              <a:spcAft>
                <a:spcPts val="1800"/>
              </a:spcAft>
              <a:defRPr/>
            </a:pPr>
            <a:r>
              <a:rPr lang="en-US" dirty="0"/>
              <a:t>Renewable with &gt; 450,000 incident cases annually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FD6AA7-9B8A-400F-97EF-699315CAF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9591A70-AAEA-4964-9616-821D93A3C672}" type="slidenum">
              <a:rPr lang="en-US" smtClean="0"/>
              <a:pPr>
                <a:defRPr/>
              </a:pPr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743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F01A3-A922-7248-9085-57E6A6198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74" y="570330"/>
            <a:ext cx="11909852" cy="717937"/>
          </a:xfrm>
        </p:spPr>
        <p:txBody>
          <a:bodyPr/>
          <a:lstStyle/>
          <a:p>
            <a:r>
              <a:rPr lang="en-US" dirty="0"/>
              <a:t>Quiz: AI related ratio = height giraffe/diameter RBC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812946-8BF1-BD45-9C23-713C3C5FDB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9264" y="2471737"/>
            <a:ext cx="4532597" cy="30130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A56C3E-D7E1-2145-8EE7-EDDCD4542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37" y="2820983"/>
            <a:ext cx="3594100" cy="2641600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88DE6A2-6DB4-C547-A370-CC9064F0ADCE}"/>
              </a:ext>
            </a:extLst>
          </p:cNvPr>
          <p:cNvSpPr txBox="1">
            <a:spLocks/>
          </p:cNvSpPr>
          <p:nvPr/>
        </p:nvSpPr>
        <p:spPr bwMode="auto">
          <a:xfrm>
            <a:off x="4627562" y="3619304"/>
            <a:ext cx="1771651" cy="7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ts val="300"/>
              </a:spcAft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ts val="300"/>
              </a:spcAft>
              <a:buChar char="–"/>
              <a:defRPr sz="2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ts val="300"/>
              </a:spcAft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ts val="300"/>
              </a:spcAft>
              <a:buChar char="–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ts val="300"/>
              </a:spcAft>
              <a:buChar char="»"/>
              <a:defRPr sz="1500">
                <a:solidFill>
                  <a:srgbClr val="003399"/>
                </a:solidFill>
                <a:latin typeface="Verdana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399"/>
                </a:solidFill>
                <a:latin typeface="Siemens Sans" pitchFamily="2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399"/>
                </a:solidFill>
                <a:latin typeface="Siemens Sans" pitchFamily="2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399"/>
                </a:solidFill>
                <a:latin typeface="Siemens Sans" pitchFamily="2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399"/>
                </a:solidFill>
                <a:latin typeface="Siemens Sans" pitchFamily="2" charset="0"/>
              </a:defRPr>
            </a:lvl9pPr>
          </a:lstStyle>
          <a:p>
            <a:pPr marL="0" indent="0" algn="ctr">
              <a:buFontTx/>
              <a:buNone/>
            </a:pPr>
            <a:r>
              <a:rPr lang="en-US" kern="0" dirty="0"/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25486038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BCDFD2-D104-6341-A57F-2AA185AB9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3446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7E154B-81B7-0B4A-8D29-5195FB967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624" y="0"/>
            <a:ext cx="5228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75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5337DB-FEFA-C044-B1B6-D11C85A80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39" y="0"/>
            <a:ext cx="11579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696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77458-70BB-414F-BE51-88D3B37D0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ECOG-ACRIN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E7EFFD-2B61-064C-9F91-D78FFA9372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18" y="1449387"/>
            <a:ext cx="11211854" cy="5408613"/>
          </a:xfrm>
        </p:spPr>
        <p:txBody>
          <a:bodyPr/>
          <a:lstStyle/>
          <a:p>
            <a:r>
              <a:rPr lang="en-US" dirty="0" err="1"/>
              <a:t>Pathomics</a:t>
            </a:r>
            <a:r>
              <a:rPr lang="en-US" dirty="0"/>
              <a:t> analyses for planned, accruing and legacy studies</a:t>
            </a:r>
          </a:p>
          <a:p>
            <a:r>
              <a:rPr lang="en-US" dirty="0"/>
              <a:t>Examples:</a:t>
            </a:r>
          </a:p>
          <a:p>
            <a:pPr lvl="1"/>
            <a:r>
              <a:rPr lang="en-US" sz="2800" dirty="0"/>
              <a:t>Tumor/TIL</a:t>
            </a:r>
          </a:p>
          <a:p>
            <a:pPr lvl="1"/>
            <a:r>
              <a:rPr lang="en-US" sz="2800" dirty="0"/>
              <a:t>Nuanced Pathology subtyping</a:t>
            </a:r>
          </a:p>
          <a:p>
            <a:pPr lvl="1"/>
            <a:r>
              <a:rPr lang="en-US" sz="2800" dirty="0"/>
              <a:t>Reduce  inter-observer variability in studies</a:t>
            </a:r>
          </a:p>
          <a:p>
            <a:r>
              <a:rPr lang="en-US" dirty="0"/>
              <a:t>ECOG-ACRIN – carry out statistical characterization of impact of inter-observer variability on study results!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BFD8C6-32D2-0846-99ED-CA42CEC63099}"/>
              </a:ext>
            </a:extLst>
          </p:cNvPr>
          <p:cNvSpPr txBox="1"/>
          <p:nvPr/>
        </p:nvSpPr>
        <p:spPr>
          <a:xfrm>
            <a:off x="6014775" y="1506904"/>
            <a:ext cx="875123" cy="10449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578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2EF9E-91BF-7F43-BBF4-65DD9BC7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716" y="2109643"/>
            <a:ext cx="10363200" cy="1362075"/>
          </a:xfrm>
        </p:spPr>
        <p:txBody>
          <a:bodyPr/>
          <a:lstStyle/>
          <a:p>
            <a:r>
              <a:rPr lang="en-US" dirty="0"/>
              <a:t>Analogous Application Domains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8138EF-0014-AC4C-AEAD-1DAC7EE3CF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61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CFE63-188C-9B43-8A7F-7FAE5FBA2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445883"/>
            <a:ext cx="11360800" cy="763600"/>
          </a:xfrm>
        </p:spPr>
        <p:txBody>
          <a:bodyPr/>
          <a:lstStyle/>
          <a:p>
            <a:r>
              <a:rPr lang="en-US" dirty="0"/>
              <a:t>Satellite Sensor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904137-EC67-ED40-BA1D-60296C4AB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9" y="1456774"/>
            <a:ext cx="9552039" cy="463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8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CFE63-188C-9B43-8A7F-7FAE5FBA2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202" y="13876"/>
            <a:ext cx="11360800" cy="763600"/>
          </a:xfrm>
        </p:spPr>
        <p:txBody>
          <a:bodyPr/>
          <a:lstStyle/>
          <a:p>
            <a:r>
              <a:rPr lang="en-US" sz="2400" dirty="0"/>
              <a:t>Detection of oil leaks and spills (Serge </a:t>
            </a:r>
            <a:r>
              <a:rPr lang="en-US" sz="2400" dirty="0" err="1"/>
              <a:t>Petiton</a:t>
            </a:r>
            <a:r>
              <a:rPr lang="en-US" sz="2400" dirty="0"/>
              <a:t> from U. de Lille and  TOTAL)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F11043-0C00-A74B-975D-A73E64BF9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7292" y="3647997"/>
            <a:ext cx="4220143" cy="3210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2C8CB5-D1C3-C342-9C21-76C8F971E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101" y="886974"/>
            <a:ext cx="3885001" cy="2651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F01857-3E50-9A4B-9230-2A5F0DCB9E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69" t="7327" r="4769" b="4698"/>
          <a:stretch/>
        </p:blipFill>
        <p:spPr>
          <a:xfrm>
            <a:off x="1691767" y="3647996"/>
            <a:ext cx="3885001" cy="310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2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CFE63-188C-9B43-8A7F-7FAE5FBA2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598" y="81669"/>
            <a:ext cx="11360800" cy="763600"/>
          </a:xfrm>
        </p:spPr>
        <p:txBody>
          <a:bodyPr/>
          <a:lstStyle/>
          <a:p>
            <a:r>
              <a:rPr lang="en-US" sz="2400" dirty="0"/>
              <a:t>Wind Farm Simulation – Dimitri </a:t>
            </a:r>
            <a:r>
              <a:rPr lang="en-US" sz="2400" dirty="0" err="1"/>
              <a:t>Mavriplis</a:t>
            </a:r>
            <a:r>
              <a:rPr lang="en-US" sz="24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F059F5-2A74-344F-B300-25A2BFCB7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2770"/>
            <a:ext cx="12192000" cy="607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2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2EF9E-91BF-7F43-BBF4-65DD9BC7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218" y="2519362"/>
            <a:ext cx="10363200" cy="1362075"/>
          </a:xfrm>
        </p:spPr>
        <p:txBody>
          <a:bodyPr/>
          <a:lstStyle/>
          <a:p>
            <a:r>
              <a:rPr lang="en-US" dirty="0"/>
              <a:t>The importance of leverage in Training</a:t>
            </a:r>
          </a:p>
        </p:txBody>
      </p:sp>
    </p:spTree>
    <p:extLst>
      <p:ext uri="{BB962C8B-B14F-4D97-AF65-F5344CB8AC3E}">
        <p14:creationId xmlns:p14="http://schemas.microsoft.com/office/powerpoint/2010/main" val="31272861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891" y="1064681"/>
            <a:ext cx="6535569" cy="367625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393880" y="3667035"/>
            <a:ext cx="4163277" cy="47179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sz="2100" dirty="0"/>
              <a:t>Curation of Segmentation Results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Segmentation -  Old Days – pre-2017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7A1D85-4D05-444F-88D8-EAED55507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428" y="4948621"/>
            <a:ext cx="8085027" cy="19093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053366-719C-2146-8F41-2346F5E8D1F0}"/>
              </a:ext>
            </a:extLst>
          </p:cNvPr>
          <p:cNvSpPr/>
          <p:nvPr/>
        </p:nvSpPr>
        <p:spPr>
          <a:xfrm>
            <a:off x="6642968" y="1454024"/>
            <a:ext cx="4384963" cy="2466542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Subtitle 7">
            <a:extLst>
              <a:ext uri="{FF2B5EF4-FFF2-40B4-BE49-F238E27FC236}">
                <a16:creationId xmlns:a16="http://schemas.microsoft.com/office/drawing/2014/main" id="{C3894924-A768-814F-946E-4BA66B19CB10}"/>
              </a:ext>
            </a:extLst>
          </p:cNvPr>
          <p:cNvSpPr txBox="1">
            <a:spLocks/>
          </p:cNvSpPr>
          <p:nvPr/>
        </p:nvSpPr>
        <p:spPr>
          <a:xfrm>
            <a:off x="6760682" y="2190094"/>
            <a:ext cx="4149536" cy="165215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 err="1"/>
              <a:t>QuIP</a:t>
            </a:r>
            <a:r>
              <a:rPr lang="en-US" sz="1500" dirty="0"/>
              <a:t> </a:t>
            </a:r>
            <a:r>
              <a:rPr lang="en-US" sz="1500" dirty="0">
                <a:latin typeface="Roboto Light" charset="0"/>
                <a:ea typeface="Roboto Light" charset="0"/>
                <a:cs typeface="Roboto Light" charset="0"/>
              </a:rPr>
              <a:t>Segmentation Curation Web Application</a:t>
            </a:r>
          </a:p>
          <a:p>
            <a:pPr marL="266700" lvl="1" indent="-257175">
              <a:buFont typeface="+mj-lt"/>
              <a:buAutoNum type="arabicPeriod"/>
            </a:pPr>
            <a:r>
              <a:rPr lang="en-US" sz="1500" dirty="0">
                <a:latin typeface="Roboto Light" charset="0"/>
                <a:ea typeface="Roboto Light" charset="0"/>
                <a:cs typeface="Roboto Light" charset="0"/>
              </a:rPr>
              <a:t>User interactively marks up regions and selects results from best analysis run for each region.</a:t>
            </a:r>
          </a:p>
          <a:p>
            <a:pPr marL="266700" lvl="1" indent="-257175">
              <a:buFont typeface="+mj-lt"/>
              <a:buAutoNum type="arabicPeriod"/>
            </a:pPr>
            <a:r>
              <a:rPr lang="en-US" sz="1500" dirty="0">
                <a:latin typeface="Roboto Light" charset="0"/>
                <a:ea typeface="Roboto Light" charset="0"/>
                <a:cs typeface="Roboto Light" charset="0"/>
              </a:rPr>
              <a:t>Selections are refined through review processes supervised by an expert Pathologist</a:t>
            </a:r>
            <a:endParaRPr lang="en-US" sz="1500" dirty="0">
              <a:solidFill>
                <a:schemeClr val="tx1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03F2DC6-2500-5E46-AC00-04C6ABEA0DA5}"/>
              </a:ext>
            </a:extLst>
          </p:cNvPr>
          <p:cNvSpPr txBox="1">
            <a:spLocks/>
          </p:cNvSpPr>
          <p:nvPr/>
        </p:nvSpPr>
        <p:spPr>
          <a:xfrm>
            <a:off x="6746942" y="1585476"/>
            <a:ext cx="4163277" cy="47179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sz="2100" dirty="0"/>
              <a:t>Curation of Segmentation Results</a:t>
            </a:r>
          </a:p>
        </p:txBody>
      </p:sp>
    </p:spTree>
    <p:extLst>
      <p:ext uri="{BB962C8B-B14F-4D97-AF65-F5344CB8AC3E}">
        <p14:creationId xmlns:p14="http://schemas.microsoft.com/office/powerpoint/2010/main" val="17257743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7D647E-409F-FF48-B67A-EF893FA04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386" y="285687"/>
            <a:ext cx="11813228" cy="1128585"/>
          </a:xfrm>
        </p:spPr>
        <p:txBody>
          <a:bodyPr/>
          <a:lstStyle/>
          <a:p>
            <a:r>
              <a:rPr lang="en-US" dirty="0"/>
              <a:t>25 Years</a:t>
            </a:r>
          </a:p>
          <a:p>
            <a:r>
              <a:rPr lang="en-US" dirty="0"/>
              <a:t>Answer: Worlds fastest supercomputer 2019/Worlds fastest supercomputer 1994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8088A4-D524-494A-AB28-62005A6CD1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295" y="1721726"/>
            <a:ext cx="6128283" cy="4467553"/>
          </a:xfrm>
          <a:prstGeom prst="rect">
            <a:avLst/>
          </a:prstGeom>
        </p:spPr>
      </p:pic>
      <p:pic>
        <p:nvPicPr>
          <p:cNvPr id="3" name="Picture 2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ABA45973-46AA-2E48-B2EE-5B24FC356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936" y="2322576"/>
            <a:ext cx="3288792" cy="32887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74D22D-FE15-F647-8AEC-7623A179319D}"/>
              </a:ext>
            </a:extLst>
          </p:cNvPr>
          <p:cNvSpPr txBox="1"/>
          <p:nvPr/>
        </p:nvSpPr>
        <p:spPr>
          <a:xfrm>
            <a:off x="8107680" y="1633728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Jack </a:t>
            </a:r>
            <a:r>
              <a:rPr lang="en-US" dirty="0" err="1"/>
              <a:t>Dongarra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7878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6B825AF-6AD2-8B46-9049-F3B5725CBF3B}"/>
              </a:ext>
            </a:extLst>
          </p:cNvPr>
          <p:cNvSpPr txBox="1">
            <a:spLocks/>
          </p:cNvSpPr>
          <p:nvPr/>
        </p:nvSpPr>
        <p:spPr>
          <a:xfrm>
            <a:off x="455023" y="37383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Huge Progress in Nuclear Segmentation Since 2017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07CED0-C8B1-0148-A9B8-F040DFC86C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1" b="7788"/>
          <a:stretch/>
        </p:blipFill>
        <p:spPr>
          <a:xfrm>
            <a:off x="1038856" y="2882901"/>
            <a:ext cx="4473312" cy="2895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2FED67-B377-ED4B-B832-30FFCEC64E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1" b="7788"/>
          <a:stretch/>
        </p:blipFill>
        <p:spPr>
          <a:xfrm>
            <a:off x="6096000" y="2882900"/>
            <a:ext cx="4473312" cy="28956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C749532-4AAE-CA4D-921D-033A9DC45FB4}"/>
              </a:ext>
            </a:extLst>
          </p:cNvPr>
          <p:cNvSpPr txBox="1">
            <a:spLocks/>
          </p:cNvSpPr>
          <p:nvPr/>
        </p:nvSpPr>
        <p:spPr>
          <a:xfrm>
            <a:off x="455023" y="1699396"/>
            <a:ext cx="113940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Previous algorithm had many parameters. Required manual adjustment or post-segmentation curation process.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EB6FFEE-0348-FC47-9438-E48E8BADCB0F}"/>
              </a:ext>
            </a:extLst>
          </p:cNvPr>
          <p:cNvSpPr txBox="1">
            <a:spLocks/>
          </p:cNvSpPr>
          <p:nvPr/>
        </p:nvSpPr>
        <p:spPr>
          <a:xfrm>
            <a:off x="455023" y="5636441"/>
            <a:ext cx="113940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Choice of parameters could lead to significantly different (and bad) segmentation results. </a:t>
            </a:r>
          </a:p>
        </p:txBody>
      </p:sp>
    </p:spTree>
    <p:extLst>
      <p:ext uri="{BB962C8B-B14F-4D97-AF65-F5344CB8AC3E}">
        <p14:creationId xmlns:p14="http://schemas.microsoft.com/office/powerpoint/2010/main" val="8166995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3CFC5-7466-48C2-98F9-C4EAFC198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Nucleus-level Deep Learning Training: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EF7F6-3AD1-4BD2-BFD8-0C79D0D92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>
              <a:spcBef>
                <a:spcPts val="0"/>
              </a:spcBef>
              <a:buSzPts val="1800"/>
              <a:buChar char="-"/>
            </a:pPr>
            <a:r>
              <a:rPr lang="en" sz="2800" dirty="0"/>
              <a:t>Manual annotation is expensive:</a:t>
            </a:r>
          </a:p>
          <a:p>
            <a:pPr marL="914400" indent="0">
              <a:spcBef>
                <a:spcPts val="1600"/>
              </a:spcBef>
              <a:buNone/>
            </a:pPr>
            <a:r>
              <a:rPr lang="en" sz="2800" dirty="0"/>
              <a:t>Images are huge</a:t>
            </a:r>
          </a:p>
          <a:p>
            <a:pPr marL="914400" indent="0">
              <a:spcBef>
                <a:spcPts val="1600"/>
              </a:spcBef>
              <a:buNone/>
            </a:pPr>
            <a:r>
              <a:rPr lang="en-US" sz="2800" dirty="0"/>
              <a:t>Billions to trillions of nuclei per dataset</a:t>
            </a:r>
            <a:endParaRPr lang="en" sz="2800" dirty="0"/>
          </a:p>
          <a:p>
            <a:pPr marL="457200">
              <a:spcBef>
                <a:spcPts val="1600"/>
              </a:spcBef>
              <a:buSzPts val="1800"/>
              <a:buChar char="-"/>
            </a:pPr>
            <a:r>
              <a:rPr lang="en" sz="2800" dirty="0"/>
              <a:t>Large heterogeneity:</a:t>
            </a:r>
          </a:p>
          <a:p>
            <a:pPr marL="914400" indent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None/>
            </a:pPr>
            <a:r>
              <a:rPr lang="en" sz="2800" dirty="0"/>
              <a:t>Years of pathology training to understand hundreds of cancer types</a:t>
            </a:r>
          </a:p>
        </p:txBody>
      </p:sp>
    </p:spTree>
    <p:extLst>
      <p:ext uri="{BB962C8B-B14F-4D97-AF65-F5344CB8AC3E}">
        <p14:creationId xmlns:p14="http://schemas.microsoft.com/office/powerpoint/2010/main" val="23625739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b="1" dirty="0"/>
              <a:t>MICCAI 2017 </a:t>
            </a:r>
            <a:r>
              <a:rPr lang="en-US" sz="3100" dirty="0"/>
              <a:t>Challenge in Imaging &amp; Digital Pathology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9872" y="3999709"/>
            <a:ext cx="11684000" cy="2880511"/>
          </a:xfrm>
        </p:spPr>
        <p:txBody>
          <a:bodyPr>
            <a:normAutofit fontScale="92500"/>
          </a:bodyPr>
          <a:lstStyle/>
          <a:p>
            <a:r>
              <a:rPr lang="en-US" sz="3600" dirty="0"/>
              <a:t>Segmentation of Nuclei in Digital Pathology Images</a:t>
            </a:r>
          </a:p>
          <a:p>
            <a:r>
              <a:rPr lang="en-US" sz="3600" dirty="0"/>
              <a:t>Segmentation of nuclei in tissue images- Lung, Head and Neck, two types of brain tumor (GBM, LGG).</a:t>
            </a:r>
          </a:p>
          <a:p>
            <a:r>
              <a:rPr lang="en-US" sz="3600" dirty="0"/>
              <a:t>The training set and the test set each consisted of 32 image tiles with 8 tiles from each cancer type. 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EDF8BC-9DEA-BD43-81F3-0F42A6FB4CD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A05E26-BC74-F34D-8EA3-4C2C3F71D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699" y="755657"/>
            <a:ext cx="7150601" cy="306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05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FE970-7748-4A57-B9A0-053CBEB47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427" y="1558781"/>
            <a:ext cx="3239885" cy="2387600"/>
          </a:xfrm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900" kern="1200" dirty="0">
                <a:solidFill>
                  <a:schemeClr val="tx1"/>
                </a:solidFill>
                <a:latin typeface="+mj-lt"/>
              </a:rPr>
              <a:t>Nucleus Segmentation</a:t>
            </a:r>
          </a:p>
        </p:txBody>
      </p:sp>
      <p:pic>
        <p:nvPicPr>
          <p:cNvPr id="4109" name="Picture 13" descr="https://lh5.googleusercontent.com/7xWzshBTOrYYD2r_ys_sj1KRCM_1n0WkSkO87otz8PvunR3gVW2TMM8h9my2ehzzED5wX6LXPdIeGMjnIK2tzq6k1ClDtTDgf9TLexoqI4FKssEZyR1uktgcCpTQLIQCDB-oSXTddg">
            <a:extLst>
              <a:ext uri="{FF2B5EF4-FFF2-40B4-BE49-F238E27FC236}">
                <a16:creationId xmlns:a16="http://schemas.microsoft.com/office/drawing/2014/main" id="{A54DB218-99A5-4CCB-A040-FEFC12196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4" r="7834" b="-1"/>
          <a:stretch/>
        </p:blipFill>
        <p:spPr bwMode="auto">
          <a:xfrm>
            <a:off x="5020948" y="-1"/>
            <a:ext cx="1837944" cy="218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lh6.googleusercontent.com/QK223k8rrhmsjnGSHgIdKyeQefDpvimETMhfc9gw7bDSmgFqOddKxqVV1WlpnEu3ynsbT8_bqaf0lm-deVKqN3S4iF-Ss4T82Use1Ep0rw1n5qoFHuti1wSq4x3Sx3QIs_6JvhLp8w">
            <a:extLst>
              <a:ext uri="{FF2B5EF4-FFF2-40B4-BE49-F238E27FC236}">
                <a16:creationId xmlns:a16="http://schemas.microsoft.com/office/drawing/2014/main" id="{BF951D89-8DBD-4D7B-A2E1-44EC5ECD83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1"/>
          <a:stretch/>
        </p:blipFill>
        <p:spPr bwMode="auto">
          <a:xfrm>
            <a:off x="6925502" y="2"/>
            <a:ext cx="1837944" cy="218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lh4.googleusercontent.com/xuiru82GxL7Tg_BEyN7PshfMV7LV8hQI-EIOGiGd7AXb9W0m3hkrX5GMZgKWCDADtfmzdhPoHHhfKWAiAIdUv1991c48LR_5nQ-LYlBQRkWgT2GAsVTBN0Xr6CN6RQ-K1vFkb4lFEA">
            <a:extLst>
              <a:ext uri="{FF2B5EF4-FFF2-40B4-BE49-F238E27FC236}">
                <a16:creationId xmlns:a16="http://schemas.microsoft.com/office/drawing/2014/main" id="{A1D04A7E-1D2B-44FC-82FB-99FD7C68DB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4" r="7834" b="-1"/>
          <a:stretch/>
        </p:blipFill>
        <p:spPr bwMode="auto">
          <a:xfrm>
            <a:off x="8830056" y="2"/>
            <a:ext cx="1837944" cy="218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https://lh4.googleusercontent.com/-0Xp5UV_mj-bfmOA-hLI3sWdXogqBsnIKAkJxM7Er4jdbdE0edrjy9Yoyh8AhL4XsPoLY1EgcrUAOjJaJvZjfx0qG4yPkIgADdybhOA8_yarEl5IDu8vus_kbdnI7JtB7cHiY2OFpw">
            <a:extLst>
              <a:ext uri="{FF2B5EF4-FFF2-40B4-BE49-F238E27FC236}">
                <a16:creationId xmlns:a16="http://schemas.microsoft.com/office/drawing/2014/main" id="{1D430C1D-4031-436F-83C7-7EE38EF21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3" r="-2" b="11524"/>
          <a:stretch/>
        </p:blipFill>
        <p:spPr bwMode="auto">
          <a:xfrm>
            <a:off x="5017006" y="2274490"/>
            <a:ext cx="2793178" cy="224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lh3.googleusercontent.com/Rv302wdif3fosHRt_Q9MceezM06NLOEKePuieb7nqwZZgh26qXcgpgRvQj4xhwEohrwUraJbHzF-7V-qEYCTkZZX8mNn5rd1vLSwr0Fx1P2R4pPuq5latc0MD_d3MEGIeb1EhaBeeg">
            <a:extLst>
              <a:ext uri="{FF2B5EF4-FFF2-40B4-BE49-F238E27FC236}">
                <a16:creationId xmlns:a16="http://schemas.microsoft.com/office/drawing/2014/main" id="{68EA3131-8FAC-4632-BACD-5487007E74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3" r="-1" b="11507"/>
          <a:stretch/>
        </p:blipFill>
        <p:spPr bwMode="auto">
          <a:xfrm>
            <a:off x="5014219" y="4607391"/>
            <a:ext cx="2788420" cy="225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https://lh6.googleusercontent.com/PLd9nuRU23OImiYh9uJxsfcgeI3yHr0vIEo9nZZn_W-NEQj9-yq-RjvCXa7xAQxe3gnROcLN_vHSDNz27nsLFzhdVJRmWORPzOM1HPqZ86NX29iAMriersbF7I3lG8hDNMW6vKsTNg">
            <a:extLst>
              <a:ext uri="{FF2B5EF4-FFF2-40B4-BE49-F238E27FC236}">
                <a16:creationId xmlns:a16="http://schemas.microsoft.com/office/drawing/2014/main" id="{B402C8A1-19A9-4816-9050-E96991E8E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8" r="11122"/>
          <a:stretch/>
        </p:blipFill>
        <p:spPr bwMode="auto">
          <a:xfrm>
            <a:off x="7874005" y="2274492"/>
            <a:ext cx="2788421" cy="458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5278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CGA-HT-7854-01Z-00-DX1_63270_14736_641_589">
            <a:extLst>
              <a:ext uri="{FF2B5EF4-FFF2-40B4-BE49-F238E27FC236}">
                <a16:creationId xmlns:a16="http://schemas.microsoft.com/office/drawing/2014/main" id="{464B3BCA-D016-4C6A-98A9-0A119D1CE5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0044" b="67399"/>
          <a:stretch>
            <a:fillRect/>
          </a:stretch>
        </p:blipFill>
        <p:spPr>
          <a:xfrm>
            <a:off x="2730384" y="2514600"/>
            <a:ext cx="1828800" cy="1828800"/>
          </a:xfrm>
          <a:prstGeom prst="rect">
            <a:avLst/>
          </a:prstGeom>
        </p:spPr>
      </p:pic>
      <p:pic>
        <p:nvPicPr>
          <p:cNvPr id="5" name="Picture 4" descr="TCGA-HT-7854-01Z-00-DX1_63270_14736_641_589_mask_bin">
            <a:extLst>
              <a:ext uri="{FF2B5EF4-FFF2-40B4-BE49-F238E27FC236}">
                <a16:creationId xmlns:a16="http://schemas.microsoft.com/office/drawing/2014/main" id="{AF0E618F-9246-4E10-B64E-43243C34BD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0044" b="67399"/>
          <a:stretch>
            <a:fillRect/>
          </a:stretch>
        </p:blipFill>
        <p:spPr>
          <a:xfrm>
            <a:off x="7632816" y="2514600"/>
            <a:ext cx="1828800" cy="182880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1231E8A2-15C6-4B7E-9F26-99800530BE21}"/>
              </a:ext>
            </a:extLst>
          </p:cNvPr>
          <p:cNvSpPr/>
          <p:nvPr/>
        </p:nvSpPr>
        <p:spPr>
          <a:xfrm>
            <a:off x="4421747" y="2926724"/>
            <a:ext cx="3335629" cy="100455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CNN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52C5EC77-3A1A-4C3B-A908-FCF435592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1325563"/>
          </a:xfrm>
        </p:spPr>
        <p:txBody>
          <a:bodyPr/>
          <a:lstStyle/>
          <a:p>
            <a:r>
              <a:rPr lang="en-US" dirty="0"/>
              <a:t>Nucleus Segmentation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2273184" y="4444803"/>
            <a:ext cx="77661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222222"/>
                </a:solidFill>
                <a:latin typeface="Arial" charset="0"/>
              </a:rPr>
              <a:t>Robust Histopathology Image Analysis: to Label or to Synthesize? </a:t>
            </a:r>
            <a:endParaRPr lang="en-US" b="1" i="1" dirty="0">
              <a:solidFill>
                <a:srgbClr val="222222"/>
              </a:solidFill>
              <a:latin typeface="Arial" charset="0"/>
            </a:endParaRPr>
          </a:p>
          <a:p>
            <a:r>
              <a:rPr lang="en-US" dirty="0" err="1">
                <a:solidFill>
                  <a:srgbClr val="222222"/>
                </a:solidFill>
                <a:latin typeface="Arial" charset="0"/>
              </a:rPr>
              <a:t>Hou</a:t>
            </a:r>
            <a:r>
              <a:rPr lang="en-US" dirty="0">
                <a:solidFill>
                  <a:srgbClr val="222222"/>
                </a:solidFill>
                <a:latin typeface="Arial" charset="0"/>
              </a:rPr>
              <a:t> et al., </a:t>
            </a:r>
            <a:r>
              <a:rPr lang="en-US" b="1" dirty="0">
                <a:solidFill>
                  <a:srgbClr val="222222"/>
                </a:solidFill>
                <a:latin typeface="Arial" charset="0"/>
              </a:rPr>
              <a:t>CVPR 2019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62832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AD1A99-432F-0449-B943-F34A728E6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310" y="552450"/>
            <a:ext cx="11684000" cy="779462"/>
          </a:xfrm>
        </p:spPr>
        <p:txBody>
          <a:bodyPr/>
          <a:lstStyle/>
          <a:p>
            <a:r>
              <a:rPr lang="en-US" dirty="0"/>
              <a:t>CVPR ‘19 GAN based nuclear segmentation – tissue synthesis and training augmentation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2CEC09-061D-D141-AB2C-DD5C6D05BF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690" y="1445410"/>
            <a:ext cx="6956423" cy="47197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900DE5-D9EC-A94D-9AE7-0DA50CC1C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95600"/>
            <a:ext cx="4229100" cy="1066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161F7F-3875-CB45-91CE-2A672B385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320" y="4585781"/>
            <a:ext cx="2938460" cy="9403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119512-8114-0C47-A83A-2AD1D7C13A2E}"/>
              </a:ext>
            </a:extLst>
          </p:cNvPr>
          <p:cNvSpPr/>
          <p:nvPr/>
        </p:nvSpPr>
        <p:spPr>
          <a:xfrm>
            <a:off x="-1154056" y="6165163"/>
            <a:ext cx="1076631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 billion Nuclei from 13 TCGA tumor types</a:t>
            </a:r>
          </a:p>
        </p:txBody>
      </p:sp>
    </p:spTree>
    <p:extLst>
      <p:ext uri="{BB962C8B-B14F-4D97-AF65-F5344CB8AC3E}">
        <p14:creationId xmlns:p14="http://schemas.microsoft.com/office/powerpoint/2010/main" val="21882352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0">
            <a:extLst>
              <a:ext uri="{FF2B5EF4-FFF2-40B4-BE49-F238E27FC236}">
                <a16:creationId xmlns:a16="http://schemas.microsoft.com/office/drawing/2014/main" id="{DC736ED3-D04E-4224-9AD1-1EC1A421A35E}"/>
              </a:ext>
            </a:extLst>
          </p:cNvPr>
          <p:cNvSpPr/>
          <p:nvPr/>
        </p:nvSpPr>
        <p:spPr>
          <a:xfrm>
            <a:off x="2055951" y="1809346"/>
            <a:ext cx="3711318" cy="40303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333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83EE044C-BD4A-4D1D-ABC5-2251DA9C01D8}"/>
              </a:ext>
            </a:extLst>
          </p:cNvPr>
          <p:cNvSpPr/>
          <p:nvPr/>
        </p:nvSpPr>
        <p:spPr>
          <a:xfrm>
            <a:off x="6257308" y="1809346"/>
            <a:ext cx="3930278" cy="40303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333" dirty="0"/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C4B4A9FF-D81A-4CE2-A71E-C6AFF3A76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9847" y="4602140"/>
            <a:ext cx="1058238" cy="1058238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8DDF4F36-D77B-4F90-ADFA-06C7012DA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832" y="2444306"/>
            <a:ext cx="1058238" cy="1058238"/>
          </a:xfrm>
          <a:prstGeom prst="rect">
            <a:avLst/>
          </a:prstGeom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D1917D3B-4461-4294-B1AB-DC8140F693BF}"/>
              </a:ext>
            </a:extLst>
          </p:cNvPr>
          <p:cNvSpPr/>
          <p:nvPr/>
        </p:nvSpPr>
        <p:spPr>
          <a:xfrm>
            <a:off x="3819265" y="2006936"/>
            <a:ext cx="1701373" cy="442577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mask, from a predefined distribution</a:t>
            </a: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87DC8A45-536E-4946-A12A-C77DD71C5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847" y="2305123"/>
            <a:ext cx="1058238" cy="1058238"/>
          </a:xfrm>
          <a:prstGeom prst="rect">
            <a:avLst/>
          </a:prstGeom>
        </p:spPr>
      </p:pic>
      <p:sp>
        <p:nvSpPr>
          <p:cNvPr id="147" name="Rectangle 146">
            <a:extLst>
              <a:ext uri="{FF2B5EF4-FFF2-40B4-BE49-F238E27FC236}">
                <a16:creationId xmlns:a16="http://schemas.microsoft.com/office/drawing/2014/main" id="{869C2106-707C-4B1B-8056-DF77F021FECF}"/>
              </a:ext>
            </a:extLst>
          </p:cNvPr>
          <p:cNvSpPr/>
          <p:nvPr/>
        </p:nvSpPr>
        <p:spPr>
          <a:xfrm>
            <a:off x="6838936" y="3825090"/>
            <a:ext cx="1058238" cy="323849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8" dirty="0"/>
              <a:t>0.353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5422FA81-C6A8-4270-8A94-09396F0DEC43}"/>
              </a:ext>
            </a:extLst>
          </p:cNvPr>
          <p:cNvSpPr/>
          <p:nvPr/>
        </p:nvSpPr>
        <p:spPr>
          <a:xfrm>
            <a:off x="6612043" y="3513536"/>
            <a:ext cx="1512024" cy="305173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weight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F906013A-4256-4F47-B4C6-0765DA18266D}"/>
              </a:ext>
            </a:extLst>
          </p:cNvPr>
          <p:cNvSpPr/>
          <p:nvPr/>
        </p:nvSpPr>
        <p:spPr>
          <a:xfrm>
            <a:off x="2668576" y="5749504"/>
            <a:ext cx="2413750" cy="56941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Synthesis module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4F1189DA-D7AE-48F0-96C4-B820F7F08441}"/>
              </a:ext>
            </a:extLst>
          </p:cNvPr>
          <p:cNvSpPr/>
          <p:nvPr/>
        </p:nvSpPr>
        <p:spPr>
          <a:xfrm>
            <a:off x="6599713" y="5799225"/>
            <a:ext cx="3097835" cy="44276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Segmentation learning module</a:t>
            </a:r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0469A826-CD43-49F9-A15B-356049C8F1F2}"/>
              </a:ext>
            </a:extLst>
          </p:cNvPr>
          <p:cNvSpPr/>
          <p:nvPr/>
        </p:nvSpPr>
        <p:spPr>
          <a:xfrm>
            <a:off x="8491984" y="3400735"/>
            <a:ext cx="1581302" cy="87771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Segmentation CNN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B218E0C1-3CA6-4151-9629-9E7FA9EE7646}"/>
              </a:ext>
            </a:extLst>
          </p:cNvPr>
          <p:cNvSpPr/>
          <p:nvPr/>
        </p:nvSpPr>
        <p:spPr>
          <a:xfrm>
            <a:off x="6616358" y="1989342"/>
            <a:ext cx="1512024" cy="315223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mask</a:t>
            </a:r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5920EE1B-A847-4B98-8536-F89421180E5C}"/>
              </a:ext>
            </a:extLst>
          </p:cNvPr>
          <p:cNvSpPr/>
          <p:nvPr/>
        </p:nvSpPr>
        <p:spPr>
          <a:xfrm>
            <a:off x="2251053" y="2262741"/>
            <a:ext cx="1512024" cy="7266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Texture Painting</a:t>
            </a:r>
          </a:p>
        </p:txBody>
      </p:sp>
      <p:pic>
        <p:nvPicPr>
          <p:cNvPr id="154" name="Picture 153">
            <a:extLst>
              <a:ext uri="{FF2B5EF4-FFF2-40B4-BE49-F238E27FC236}">
                <a16:creationId xmlns:a16="http://schemas.microsoft.com/office/drawing/2014/main" id="{7B9D3C05-2AF7-41EF-93A8-F04AE12BD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235" y="3882827"/>
            <a:ext cx="1058238" cy="1058238"/>
          </a:xfrm>
          <a:prstGeom prst="rect">
            <a:avLst/>
          </a:prstGeom>
        </p:spPr>
      </p:pic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0C74E903-C83E-4C21-AAF0-48D320CD8C7C}"/>
              </a:ext>
            </a:extLst>
          </p:cNvPr>
          <p:cNvCxnSpPr>
            <a:cxnSpLocks/>
            <a:endCxn id="153" idx="6"/>
          </p:cNvCxnSpPr>
          <p:nvPr/>
        </p:nvCxnSpPr>
        <p:spPr>
          <a:xfrm flipH="1">
            <a:off x="3763078" y="2626081"/>
            <a:ext cx="597949" cy="0"/>
          </a:xfrm>
          <a:prstGeom prst="straightConnector1">
            <a:avLst/>
          </a:prstGeom>
          <a:ln w="25400" cap="flat" cmpd="sng" algn="ctr">
            <a:solidFill>
              <a:schemeClr val="dk1"/>
            </a:solidFill>
            <a:prstDash val="solid"/>
            <a:round/>
            <a:headEnd type="none" w="lg" len="lg"/>
            <a:tailEnd type="arrow" w="med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6" name="Oval 155">
            <a:extLst>
              <a:ext uri="{FF2B5EF4-FFF2-40B4-BE49-F238E27FC236}">
                <a16:creationId xmlns:a16="http://schemas.microsoft.com/office/drawing/2014/main" id="{EB00324A-AEA9-441E-AAB7-C9261C39A0EB}"/>
              </a:ext>
            </a:extLst>
          </p:cNvPr>
          <p:cNvSpPr/>
          <p:nvPr/>
        </p:nvSpPr>
        <p:spPr>
          <a:xfrm>
            <a:off x="4394074" y="4870289"/>
            <a:ext cx="878682" cy="5219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88D8773E-17D8-4739-8AE5-22833304DD33}"/>
              </a:ext>
            </a:extLst>
          </p:cNvPr>
          <p:cNvSpPr/>
          <p:nvPr/>
        </p:nvSpPr>
        <p:spPr>
          <a:xfrm>
            <a:off x="6555611" y="4287785"/>
            <a:ext cx="1638969" cy="312441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Refined synthetic patch</a:t>
            </a:r>
          </a:p>
        </p:txBody>
      </p: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44B59D7C-79C1-48B8-AC85-2387B625F374}"/>
              </a:ext>
            </a:extLst>
          </p:cNvPr>
          <p:cNvCxnSpPr>
            <a:cxnSpLocks/>
            <a:stCxn id="163" idx="3"/>
            <a:endCxn id="156" idx="2"/>
          </p:cNvCxnSpPr>
          <p:nvPr/>
        </p:nvCxnSpPr>
        <p:spPr>
          <a:xfrm>
            <a:off x="3546016" y="5129316"/>
            <a:ext cx="848058" cy="1945"/>
          </a:xfrm>
          <a:prstGeom prst="straightConnector1">
            <a:avLst/>
          </a:prstGeom>
          <a:ln w="25400" cap="flat" cmpd="sng" algn="ctr">
            <a:solidFill>
              <a:schemeClr val="dk1"/>
            </a:solidFill>
            <a:prstDash val="solid"/>
            <a:round/>
            <a:headEnd type="none" w="lg" len="lg"/>
            <a:tailEnd type="arrow" w="med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9" name="Rectangle 158">
            <a:extLst>
              <a:ext uri="{FF2B5EF4-FFF2-40B4-BE49-F238E27FC236}">
                <a16:creationId xmlns:a16="http://schemas.microsoft.com/office/drawing/2014/main" id="{4F2F029B-6340-4285-8A12-E5C4B661BDFA}"/>
              </a:ext>
            </a:extLst>
          </p:cNvPr>
          <p:cNvSpPr/>
          <p:nvPr/>
        </p:nvSpPr>
        <p:spPr>
          <a:xfrm>
            <a:off x="2960245" y="3672324"/>
            <a:ext cx="1579031" cy="321503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 patch of any type</a:t>
            </a:r>
          </a:p>
        </p:txBody>
      </p: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C3992DB3-2D6E-4838-846A-6B7ABEE53803}"/>
              </a:ext>
            </a:extLst>
          </p:cNvPr>
          <p:cNvCxnSpPr>
            <a:cxnSpLocks/>
            <a:stCxn id="156" idx="6"/>
            <a:endCxn id="143" idx="1"/>
          </p:cNvCxnSpPr>
          <p:nvPr/>
        </p:nvCxnSpPr>
        <p:spPr>
          <a:xfrm flipV="1">
            <a:off x="5272757" y="5131260"/>
            <a:ext cx="1567091" cy="1"/>
          </a:xfrm>
          <a:prstGeom prst="straightConnector1">
            <a:avLst/>
          </a:prstGeom>
          <a:ln w="25400" cap="flat" cmpd="sng" algn="ctr">
            <a:solidFill>
              <a:schemeClr val="dk1"/>
            </a:solidFill>
            <a:prstDash val="solid"/>
            <a:round/>
            <a:headEnd type="none" w="lg" len="lg"/>
            <a:tailEnd type="arrow" w="med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07410055-472A-4935-A1EA-45F1B0482756}"/>
              </a:ext>
            </a:extLst>
          </p:cNvPr>
          <p:cNvCxnSpPr>
            <a:cxnSpLocks/>
            <a:stCxn id="156" idx="7"/>
            <a:endCxn id="147" idx="1"/>
          </p:cNvCxnSpPr>
          <p:nvPr/>
        </p:nvCxnSpPr>
        <p:spPr>
          <a:xfrm flipV="1">
            <a:off x="5144076" y="3987014"/>
            <a:ext cx="1694860" cy="959712"/>
          </a:xfrm>
          <a:prstGeom prst="straightConnector1">
            <a:avLst/>
          </a:prstGeom>
          <a:ln w="25400" cap="flat" cmpd="sng" algn="ctr">
            <a:solidFill>
              <a:schemeClr val="dk1"/>
            </a:solidFill>
            <a:prstDash val="solid"/>
            <a:round/>
            <a:headEnd type="none" w="lg" len="lg"/>
            <a:tailEnd type="arrow" w="med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2" name="Rectangle 161">
            <a:extLst>
              <a:ext uri="{FF2B5EF4-FFF2-40B4-BE49-F238E27FC236}">
                <a16:creationId xmlns:a16="http://schemas.microsoft.com/office/drawing/2014/main" id="{F0FD5C43-3985-4210-9C0E-7A32DED6164F}"/>
              </a:ext>
            </a:extLst>
          </p:cNvPr>
          <p:cNvSpPr/>
          <p:nvPr/>
        </p:nvSpPr>
        <p:spPr>
          <a:xfrm>
            <a:off x="2251053" y="4296022"/>
            <a:ext cx="1512024" cy="297001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synthetic patch</a:t>
            </a: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8047DCA0-110B-4957-B91C-2181291D7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7778" y="4600196"/>
            <a:ext cx="1058238" cy="1058238"/>
          </a:xfrm>
          <a:prstGeom prst="rect">
            <a:avLst/>
          </a:prstGeom>
        </p:spPr>
      </p:pic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70BFF89E-1FC9-43AA-A69A-384ADC456B91}"/>
              </a:ext>
            </a:extLst>
          </p:cNvPr>
          <p:cNvCxnSpPr>
            <a:cxnSpLocks/>
            <a:stCxn id="154" idx="2"/>
          </p:cNvCxnSpPr>
          <p:nvPr/>
        </p:nvCxnSpPr>
        <p:spPr>
          <a:xfrm flipH="1">
            <a:off x="3664354" y="4941065"/>
            <a:ext cx="1" cy="188252"/>
          </a:xfrm>
          <a:prstGeom prst="straightConnector1">
            <a:avLst/>
          </a:prstGeom>
          <a:ln w="25400" cap="flat" cmpd="sng" algn="ctr">
            <a:solidFill>
              <a:schemeClr val="dk1"/>
            </a:solidFill>
            <a:prstDash val="solid"/>
            <a:round/>
            <a:headEnd type="none" w="lg" len="lg"/>
            <a:tailEnd type="arrow" w="med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BB25B3DC-82BE-44D3-BCB3-233CDE0C765B}"/>
              </a:ext>
            </a:extLst>
          </p:cNvPr>
          <p:cNvCxnSpPr>
            <a:cxnSpLocks/>
          </p:cNvCxnSpPr>
          <p:nvPr/>
        </p:nvCxnSpPr>
        <p:spPr>
          <a:xfrm>
            <a:off x="5199070" y="2625179"/>
            <a:ext cx="1697016" cy="0"/>
          </a:xfrm>
          <a:prstGeom prst="straightConnector1">
            <a:avLst/>
          </a:prstGeom>
          <a:ln w="25400" cap="flat" cmpd="sng" algn="ctr">
            <a:solidFill>
              <a:schemeClr val="dk1"/>
            </a:solidFill>
            <a:prstDash val="solid"/>
            <a:round/>
            <a:headEnd type="none" w="lg" len="lg"/>
            <a:tailEnd type="arrow" w="med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164F7DC4-D364-4149-A5ED-A97350F15E01}"/>
              </a:ext>
            </a:extLst>
          </p:cNvPr>
          <p:cNvCxnSpPr>
            <a:cxnSpLocks/>
            <a:stCxn id="146" idx="3"/>
            <a:endCxn id="151" idx="1"/>
          </p:cNvCxnSpPr>
          <p:nvPr/>
        </p:nvCxnSpPr>
        <p:spPr>
          <a:xfrm>
            <a:off x="7898086" y="2834242"/>
            <a:ext cx="825475" cy="695030"/>
          </a:xfrm>
          <a:prstGeom prst="straightConnector1">
            <a:avLst/>
          </a:prstGeom>
          <a:ln w="25400" cap="flat" cmpd="sng" algn="ctr">
            <a:solidFill>
              <a:schemeClr val="dk1"/>
            </a:solidFill>
            <a:prstDash val="solid"/>
            <a:round/>
            <a:headEnd type="none" w="lg" len="lg"/>
            <a:tailEnd type="arrow" w="med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4E3925D3-AEFE-4E4F-AEBD-722ABD05BE4B}"/>
              </a:ext>
            </a:extLst>
          </p:cNvPr>
          <p:cNvCxnSpPr>
            <a:cxnSpLocks/>
            <a:stCxn id="147" idx="3"/>
            <a:endCxn id="151" idx="2"/>
          </p:cNvCxnSpPr>
          <p:nvPr/>
        </p:nvCxnSpPr>
        <p:spPr>
          <a:xfrm flipV="1">
            <a:off x="7897174" y="3839592"/>
            <a:ext cx="594810" cy="147423"/>
          </a:xfrm>
          <a:prstGeom prst="straightConnector1">
            <a:avLst/>
          </a:prstGeom>
          <a:ln w="25400" cap="flat" cmpd="sng" algn="ctr">
            <a:solidFill>
              <a:schemeClr val="dk1"/>
            </a:solidFill>
            <a:prstDash val="solid"/>
            <a:round/>
            <a:headEnd type="none" w="lg" len="lg"/>
            <a:tailEnd type="arrow" w="med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213023E7-28AF-4F62-A4CF-9C2CCBABEF9C}"/>
              </a:ext>
            </a:extLst>
          </p:cNvPr>
          <p:cNvCxnSpPr>
            <a:cxnSpLocks/>
            <a:stCxn id="143" idx="3"/>
            <a:endCxn id="151" idx="3"/>
          </p:cNvCxnSpPr>
          <p:nvPr/>
        </p:nvCxnSpPr>
        <p:spPr>
          <a:xfrm flipV="1">
            <a:off x="7898086" y="4149909"/>
            <a:ext cx="825475" cy="981350"/>
          </a:xfrm>
          <a:prstGeom prst="straightConnector1">
            <a:avLst/>
          </a:prstGeom>
          <a:ln w="25400" cap="flat" cmpd="sng" algn="ctr">
            <a:solidFill>
              <a:schemeClr val="dk1"/>
            </a:solidFill>
            <a:prstDash val="solid"/>
            <a:round/>
            <a:headEnd type="none" w="lg" len="lg"/>
            <a:tailEnd type="arrow" w="med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8D48B566-FAE4-4E38-9401-D0717653611A}"/>
              </a:ext>
            </a:extLst>
          </p:cNvPr>
          <p:cNvCxnSpPr>
            <a:cxnSpLocks/>
            <a:stCxn id="153" idx="4"/>
            <a:endCxn id="162" idx="0"/>
          </p:cNvCxnSpPr>
          <p:nvPr/>
        </p:nvCxnSpPr>
        <p:spPr>
          <a:xfrm>
            <a:off x="3007065" y="2989421"/>
            <a:ext cx="0" cy="1306600"/>
          </a:xfrm>
          <a:prstGeom prst="straightConnector1">
            <a:avLst/>
          </a:prstGeom>
          <a:ln w="25400" cap="flat" cmpd="sng" algn="ctr">
            <a:solidFill>
              <a:schemeClr val="dk1"/>
            </a:solidFill>
            <a:prstDash val="solid"/>
            <a:round/>
            <a:headEnd type="none" w="lg" len="lg"/>
            <a:tailEnd type="arrow" w="med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8" name="TextBox 187">
            <a:extLst>
              <a:ext uri="{FF2B5EF4-FFF2-40B4-BE49-F238E27FC236}">
                <a16:creationId xmlns:a16="http://schemas.microsoft.com/office/drawing/2014/main" id="{F32F6B15-4B3A-423F-97B8-D82A8B81F8F4}"/>
              </a:ext>
            </a:extLst>
          </p:cNvPr>
          <p:cNvSpPr txBox="1"/>
          <p:nvPr/>
        </p:nvSpPr>
        <p:spPr>
          <a:xfrm>
            <a:off x="3034075" y="715638"/>
            <a:ext cx="5992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Workflow</a:t>
            </a:r>
          </a:p>
        </p:txBody>
      </p:sp>
    </p:spTree>
    <p:extLst>
      <p:ext uri="{BB962C8B-B14F-4D97-AF65-F5344CB8AC3E}">
        <p14:creationId xmlns:p14="http://schemas.microsoft.com/office/powerpoint/2010/main" val="24843101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/>
      <p:bldP spid="147" grpId="0" animBg="1"/>
      <p:bldP spid="148" grpId="0" animBg="1"/>
      <p:bldP spid="151" grpId="0" animBg="1"/>
      <p:bldP spid="152" grpId="0" animBg="1"/>
      <p:bldP spid="153" grpId="0" animBg="1"/>
      <p:bldP spid="156" grpId="0" animBg="1"/>
      <p:bldP spid="157" grpId="0" animBg="1"/>
      <p:bldP spid="159" grpId="0" animBg="1"/>
      <p:bldP spid="16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23A25-D321-324C-A680-C6D60B2E1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83DD45-1610-044E-B85B-632AC6042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995"/>
            <a:ext cx="12192000" cy="642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522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5"/>
          <p:cNvSpPr txBox="1">
            <a:spLocks noGrp="1"/>
          </p:cNvSpPr>
          <p:nvPr>
            <p:ph type="title"/>
          </p:nvPr>
        </p:nvSpPr>
        <p:spPr>
          <a:xfrm>
            <a:off x="1835700" y="130227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"/>
              <a:t>Synthesizing Different Tissue Types</a:t>
            </a:r>
            <a:endParaRPr/>
          </a:p>
        </p:txBody>
      </p:sp>
      <p:pic>
        <p:nvPicPr>
          <p:cNvPr id="216" name="Google Shape;21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5500" y="2196850"/>
            <a:ext cx="8700976" cy="33806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300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6"/>
          <p:cNvSpPr txBox="1">
            <a:spLocks noGrp="1"/>
          </p:cNvSpPr>
          <p:nvPr>
            <p:ph type="title"/>
          </p:nvPr>
        </p:nvSpPr>
        <p:spPr>
          <a:xfrm>
            <a:off x="1835700" y="130227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"/>
              <a:t>Realistic or not → useful or not</a:t>
            </a:r>
            <a:endParaRPr/>
          </a:p>
        </p:txBody>
      </p:sp>
      <p:sp>
        <p:nvSpPr>
          <p:cNvPr id="222" name="Google Shape;222;p36"/>
          <p:cNvSpPr txBox="1">
            <a:spLocks noGrp="1"/>
          </p:cNvSpPr>
          <p:nvPr>
            <p:ph type="body" idx="1"/>
          </p:nvPr>
        </p:nvSpPr>
        <p:spPr>
          <a:xfrm>
            <a:off x="1835700" y="2009725"/>
            <a:ext cx="8520600" cy="8313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indent="-330200">
              <a:buClr>
                <a:srgbClr val="000000"/>
              </a:buClr>
              <a:buSzPts val="1600"/>
            </a:pPr>
            <a:r>
              <a:rPr lang="en" sz="1600">
                <a:solidFill>
                  <a:srgbClr val="000000"/>
                </a:solidFill>
              </a:rPr>
              <a:t>A pathologist thought 64% of the synthetic patches were real</a:t>
            </a:r>
            <a:endParaRPr sz="1600">
              <a:solidFill>
                <a:srgbClr val="000000"/>
              </a:solidFill>
            </a:endParaRPr>
          </a:p>
          <a:p>
            <a:pPr indent="-330200">
              <a:buClr>
                <a:srgbClr val="000000"/>
              </a:buClr>
              <a:buSzPts val="1600"/>
            </a:pPr>
            <a:r>
              <a:rPr lang="en" sz="1600">
                <a:solidFill>
                  <a:srgbClr val="000000"/>
                </a:solidFill>
              </a:rPr>
              <a:t>Patches appeared real to pathologists have higher weights</a:t>
            </a:r>
            <a:endParaRPr sz="1600">
              <a:solidFill>
                <a:srgbClr val="000000"/>
              </a:solidFill>
            </a:endParaRPr>
          </a:p>
        </p:txBody>
      </p:sp>
      <p:pic>
        <p:nvPicPr>
          <p:cNvPr id="223" name="Google Shape;22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0652" y="2992800"/>
            <a:ext cx="5257201" cy="2860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16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2EF9E-91BF-7F43-BBF4-65DD9BC7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7962"/>
            <a:ext cx="10363200" cy="1362075"/>
          </a:xfrm>
        </p:spPr>
        <p:txBody>
          <a:bodyPr/>
          <a:lstStyle/>
          <a:p>
            <a:r>
              <a:rPr lang="en-US" dirty="0"/>
              <a:t>Artificial Intelligence and Pathology</a:t>
            </a:r>
          </a:p>
        </p:txBody>
      </p:sp>
    </p:spTree>
    <p:extLst>
      <p:ext uri="{BB962C8B-B14F-4D97-AF65-F5344CB8AC3E}">
        <p14:creationId xmlns:p14="http://schemas.microsoft.com/office/powerpoint/2010/main" val="12339220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9"/>
          <p:cNvSpPr txBox="1">
            <a:spLocks noGrp="1"/>
          </p:cNvSpPr>
          <p:nvPr>
            <p:ph type="title"/>
          </p:nvPr>
        </p:nvSpPr>
        <p:spPr>
          <a:xfrm>
            <a:off x="1835700" y="130227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" dirty="0"/>
              <a:t>Our method is general</a:t>
            </a:r>
            <a:endParaRPr dirty="0"/>
          </a:p>
        </p:txBody>
      </p:sp>
      <p:sp>
        <p:nvSpPr>
          <p:cNvPr id="242" name="Google Shape;242;p39"/>
          <p:cNvSpPr txBox="1">
            <a:spLocks noGrp="1"/>
          </p:cNvSpPr>
          <p:nvPr>
            <p:ph type="body" idx="1"/>
          </p:nvPr>
        </p:nvSpPr>
        <p:spPr>
          <a:xfrm>
            <a:off x="1835700" y="2009725"/>
            <a:ext cx="8520600" cy="37857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0000"/>
              </a:lnSpc>
              <a:buClr>
                <a:srgbClr val="000000"/>
              </a:buClr>
              <a:buFont typeface="Arial" charset="0"/>
              <a:buChar char="•"/>
            </a:pPr>
            <a:r>
              <a:rPr lang="en" dirty="0">
                <a:solidFill>
                  <a:srgbClr val="000000"/>
                </a:solidFill>
              </a:rPr>
              <a:t>Image synthesis pipeline is general</a:t>
            </a:r>
            <a:endParaRPr dirty="0">
              <a:solidFill>
                <a:srgbClr val="000000"/>
              </a:solidFill>
            </a:endParaRPr>
          </a:p>
          <a:p>
            <a:pPr marL="742950" indent="-285750">
              <a:spcBef>
                <a:spcPts val="1600"/>
              </a:spcBef>
              <a:buFont typeface="Arial" charset="0"/>
              <a:buChar char="•"/>
            </a:pPr>
            <a:endParaRPr dirty="0">
              <a:solidFill>
                <a:srgbClr val="000000"/>
              </a:solidFill>
            </a:endParaRPr>
          </a:p>
          <a:p>
            <a:pPr marL="742950" indent="-285750">
              <a:spcBef>
                <a:spcPts val="1600"/>
              </a:spcBef>
              <a:buFont typeface="Arial" charset="0"/>
              <a:buChar char="•"/>
            </a:pPr>
            <a:endParaRPr dirty="0">
              <a:solidFill>
                <a:srgbClr val="000000"/>
              </a:solidFill>
            </a:endParaRPr>
          </a:p>
          <a:p>
            <a:pPr marL="742950" indent="-285750">
              <a:spcBef>
                <a:spcPts val="1600"/>
              </a:spcBef>
              <a:buFont typeface="Arial" charset="0"/>
              <a:buChar char="•"/>
            </a:pPr>
            <a:endParaRPr dirty="0">
              <a:solidFill>
                <a:srgbClr val="000000"/>
              </a:solidFill>
            </a:endParaRPr>
          </a:p>
          <a:p>
            <a:pPr marL="742950" indent="-285750">
              <a:spcBef>
                <a:spcPts val="1600"/>
              </a:spcBef>
              <a:buFont typeface="Arial" charset="0"/>
              <a:buChar char="•"/>
            </a:pPr>
            <a:endParaRPr dirty="0">
              <a:solidFill>
                <a:srgbClr val="000000"/>
              </a:solidFill>
            </a:endParaRPr>
          </a:p>
          <a:p>
            <a:pPr>
              <a:spcBef>
                <a:spcPts val="160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" dirty="0">
                <a:solidFill>
                  <a:srgbClr val="000000"/>
                </a:solidFill>
              </a:rPr>
              <a:t>The importance sampling formulation is general:</a:t>
            </a:r>
            <a:endParaRPr dirty="0">
              <a:solidFill>
                <a:srgbClr val="000000"/>
              </a:solidFill>
            </a:endParaRPr>
          </a:p>
          <a:p>
            <a:pPr indent="0">
              <a:buNone/>
            </a:pPr>
            <a:r>
              <a:rPr lang="en" sz="1400" dirty="0">
                <a:solidFill>
                  <a:srgbClr val="0000FF"/>
                </a:solidFill>
              </a:rPr>
              <a:t>Applicable when you train on domain A but want to minimize generalization loss on domain B</a:t>
            </a:r>
            <a:endParaRPr sz="1400" dirty="0">
              <a:solidFill>
                <a:srgbClr val="0000FF"/>
              </a:solidFill>
            </a:endParaRPr>
          </a:p>
        </p:txBody>
      </p:sp>
      <p:pic>
        <p:nvPicPr>
          <p:cNvPr id="243" name="Google Shape;24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0200" y="2429477"/>
            <a:ext cx="5898750" cy="1865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53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A9E3353A-9F8E-4BD8-8188-36E7BE7C6431}"/>
              </a:ext>
            </a:extLst>
          </p:cNvPr>
          <p:cNvGraphicFramePr/>
          <p:nvPr/>
        </p:nvGraphicFramePr>
        <p:xfrm>
          <a:off x="3844289" y="2250779"/>
          <a:ext cx="1392555" cy="1396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5" r:id="rId3" imgW="714375" imgH="714375" progId="Paint.Picture">
                  <p:embed/>
                </p:oleObj>
              </mc:Choice>
              <mc:Fallback>
                <p:oleObj r:id="rId3" imgW="714375" imgH="714375" progId="Paint.Picture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A9E3353A-9F8E-4BD8-8188-36E7BE7C64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44289" y="2250779"/>
                        <a:ext cx="1392555" cy="13962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B5C9BA33-FAAA-498D-B259-094ED003500E}"/>
              </a:ext>
            </a:extLst>
          </p:cNvPr>
          <p:cNvGraphicFramePr/>
          <p:nvPr/>
        </p:nvGraphicFramePr>
        <p:xfrm>
          <a:off x="5399722" y="2250778"/>
          <a:ext cx="1392554" cy="139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6" r:id="rId5" imgW="714375" imgH="714375" progId="Paint.Picture">
                  <p:embed/>
                </p:oleObj>
              </mc:Choice>
              <mc:Fallback>
                <p:oleObj r:id="rId5" imgW="714375" imgH="714375" progId="Paint.Picture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B5C9BA33-FAAA-498D-B259-094ED00350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99722" y="2250778"/>
                        <a:ext cx="1392554" cy="139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4C2002FA-E200-4DBE-8163-9C3FE557E90B}"/>
              </a:ext>
            </a:extLst>
          </p:cNvPr>
          <p:cNvGraphicFramePr/>
          <p:nvPr/>
        </p:nvGraphicFramePr>
        <p:xfrm>
          <a:off x="5403849" y="4355016"/>
          <a:ext cx="1392553" cy="139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7" r:id="rId7" imgW="714375" imgH="714375" progId="Paint.Picture">
                  <p:embed/>
                </p:oleObj>
              </mc:Choice>
              <mc:Fallback>
                <p:oleObj r:id="rId7" imgW="714375" imgH="714375" progId="Paint.Picture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4C2002FA-E200-4DBE-8163-9C3FE557E9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03849" y="4355016"/>
                        <a:ext cx="1392553" cy="139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D0042023-A70A-4F8B-89B9-F56826CAFDCF}"/>
              </a:ext>
            </a:extLst>
          </p:cNvPr>
          <p:cNvGraphicFramePr/>
          <p:nvPr/>
        </p:nvGraphicFramePr>
        <p:xfrm>
          <a:off x="3841352" y="4355017"/>
          <a:ext cx="1392553" cy="139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8" r:id="rId9" imgW="714375" imgH="714375" progId="Paint.Picture">
                  <p:embed/>
                </p:oleObj>
              </mc:Choice>
              <mc:Fallback>
                <p:oleObj r:id="rId9" imgW="714375" imgH="714375" progId="Paint.Picture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D0042023-A70A-4F8B-89B9-F56826CAFD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841352" y="4355017"/>
                        <a:ext cx="1392553" cy="139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CE31536A-C63F-4E01-B44A-57A5C9696B19}"/>
              </a:ext>
            </a:extLst>
          </p:cNvPr>
          <p:cNvGraphicFramePr/>
          <p:nvPr/>
        </p:nvGraphicFramePr>
        <p:xfrm>
          <a:off x="6955156" y="2250778"/>
          <a:ext cx="1392553" cy="139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9" r:id="rId11" imgW="714375" imgH="714375" progId="Paint.Picture">
                  <p:embed/>
                </p:oleObj>
              </mc:Choice>
              <mc:Fallback>
                <p:oleObj r:id="rId11" imgW="714375" imgH="714375" progId="Paint.Picture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CE31536A-C63F-4E01-B44A-57A5C9696B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955156" y="2250778"/>
                        <a:ext cx="1392553" cy="139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DA58B760-2A0B-41C4-865D-C3E2CF659814}"/>
              </a:ext>
            </a:extLst>
          </p:cNvPr>
          <p:cNvGraphicFramePr/>
          <p:nvPr/>
        </p:nvGraphicFramePr>
        <p:xfrm>
          <a:off x="6955155" y="4355016"/>
          <a:ext cx="1392553" cy="139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0" r:id="rId13" imgW="714375" imgH="714375" progId="Paint.Picture">
                  <p:embed/>
                </p:oleObj>
              </mc:Choice>
              <mc:Fallback>
                <p:oleObj r:id="rId13" imgW="714375" imgH="714375" progId="Paint.Picture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DA58B760-2A0B-41C4-865D-C3E2CF6598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955155" y="4355016"/>
                        <a:ext cx="1392553" cy="139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67">
            <a:extLst>
              <a:ext uri="{FF2B5EF4-FFF2-40B4-BE49-F238E27FC236}">
                <a16:creationId xmlns:a16="http://schemas.microsoft.com/office/drawing/2014/main" id="{E28154B6-8E7D-4FFD-8A98-FB4B99E0E570}"/>
              </a:ext>
            </a:extLst>
          </p:cNvPr>
          <p:cNvSpPr txBox="1"/>
          <p:nvPr/>
        </p:nvSpPr>
        <p:spPr>
          <a:xfrm>
            <a:off x="4220876" y="3596819"/>
            <a:ext cx="633507" cy="400110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 anchor="t">
            <a:spAutoFit/>
          </a:bodyPr>
          <a:lstStyle/>
          <a:p>
            <a:r>
              <a:rPr lang="en-US" sz="2000" dirty="0">
                <a:latin typeface="Times New Roman" panose="02020603050405020304" charset="0"/>
                <a:sym typeface="+mn-ea"/>
              </a:rPr>
              <a:t>0.15</a:t>
            </a:r>
            <a:endParaRPr lang="en-US" sz="2000" dirty="0"/>
          </a:p>
        </p:txBody>
      </p:sp>
      <p:sp>
        <p:nvSpPr>
          <p:cNvPr id="21" name="Text Box 68">
            <a:extLst>
              <a:ext uri="{FF2B5EF4-FFF2-40B4-BE49-F238E27FC236}">
                <a16:creationId xmlns:a16="http://schemas.microsoft.com/office/drawing/2014/main" id="{BA50E113-97E4-4037-B134-93025089AE6F}"/>
              </a:ext>
            </a:extLst>
          </p:cNvPr>
          <p:cNvSpPr txBox="1"/>
          <p:nvPr/>
        </p:nvSpPr>
        <p:spPr>
          <a:xfrm>
            <a:off x="5776310" y="3596819"/>
            <a:ext cx="633507" cy="400110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 anchor="t">
            <a:spAutoFit/>
          </a:bodyPr>
          <a:lstStyle/>
          <a:p>
            <a:r>
              <a:rPr lang="en-US" sz="2000" dirty="0">
                <a:latin typeface="Times New Roman" panose="02020603050405020304" charset="0"/>
                <a:sym typeface="+mn-ea"/>
              </a:rPr>
              <a:t>0.31</a:t>
            </a:r>
            <a:endParaRPr lang="en-US" sz="2000" dirty="0"/>
          </a:p>
        </p:txBody>
      </p:sp>
      <p:sp>
        <p:nvSpPr>
          <p:cNvPr id="22" name="Text Box 69">
            <a:extLst>
              <a:ext uri="{FF2B5EF4-FFF2-40B4-BE49-F238E27FC236}">
                <a16:creationId xmlns:a16="http://schemas.microsoft.com/office/drawing/2014/main" id="{0BBB7CF2-C001-4408-AF34-C21A0FB78577}"/>
              </a:ext>
            </a:extLst>
          </p:cNvPr>
          <p:cNvSpPr txBox="1"/>
          <p:nvPr/>
        </p:nvSpPr>
        <p:spPr>
          <a:xfrm>
            <a:off x="5776309" y="5701056"/>
            <a:ext cx="633507" cy="400110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 anchor="t">
            <a:spAutoFit/>
          </a:bodyPr>
          <a:lstStyle/>
          <a:p>
            <a:r>
              <a:rPr lang="en-US" sz="2000" dirty="0">
                <a:latin typeface="Times New Roman" panose="02020603050405020304" charset="0"/>
                <a:sym typeface="+mn-ea"/>
              </a:rPr>
              <a:t>1.63</a:t>
            </a:r>
            <a:endParaRPr lang="en-US" sz="2000" dirty="0"/>
          </a:p>
        </p:txBody>
      </p:sp>
      <p:sp>
        <p:nvSpPr>
          <p:cNvPr id="23" name="Text Box 70">
            <a:extLst>
              <a:ext uri="{FF2B5EF4-FFF2-40B4-BE49-F238E27FC236}">
                <a16:creationId xmlns:a16="http://schemas.microsoft.com/office/drawing/2014/main" id="{EB2E5ECE-0D52-439E-85F0-CD552BACFBD8}"/>
              </a:ext>
            </a:extLst>
          </p:cNvPr>
          <p:cNvSpPr txBox="1"/>
          <p:nvPr/>
        </p:nvSpPr>
        <p:spPr>
          <a:xfrm>
            <a:off x="4220876" y="5701056"/>
            <a:ext cx="633507" cy="400110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 anchor="t">
            <a:spAutoFit/>
          </a:bodyPr>
          <a:lstStyle/>
          <a:p>
            <a:r>
              <a:rPr lang="en-US" sz="2000" dirty="0">
                <a:latin typeface="Times New Roman" panose="02020603050405020304" charset="0"/>
                <a:sym typeface="+mn-ea"/>
              </a:rPr>
              <a:t>1.18</a:t>
            </a:r>
            <a:endParaRPr lang="en-US" sz="2000" dirty="0"/>
          </a:p>
        </p:txBody>
      </p:sp>
      <p:sp>
        <p:nvSpPr>
          <p:cNvPr id="24" name="Text Box 71">
            <a:extLst>
              <a:ext uri="{FF2B5EF4-FFF2-40B4-BE49-F238E27FC236}">
                <a16:creationId xmlns:a16="http://schemas.microsoft.com/office/drawing/2014/main" id="{5F672DAF-346C-4C2A-8C64-45ADF4AC057C}"/>
              </a:ext>
            </a:extLst>
          </p:cNvPr>
          <p:cNvSpPr txBox="1"/>
          <p:nvPr/>
        </p:nvSpPr>
        <p:spPr>
          <a:xfrm>
            <a:off x="7337618" y="3596819"/>
            <a:ext cx="633507" cy="400110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 anchor="t">
            <a:spAutoFit/>
          </a:bodyPr>
          <a:lstStyle/>
          <a:p>
            <a:r>
              <a:rPr lang="en-US" sz="2000" dirty="0">
                <a:latin typeface="Times New Roman" panose="02020603050405020304" charset="0"/>
                <a:sym typeface="+mn-ea"/>
              </a:rPr>
              <a:t>0.69</a:t>
            </a:r>
            <a:endParaRPr lang="en-US" sz="2000" dirty="0"/>
          </a:p>
        </p:txBody>
      </p:sp>
      <p:sp>
        <p:nvSpPr>
          <p:cNvPr id="25" name="Text Box 72">
            <a:extLst>
              <a:ext uri="{FF2B5EF4-FFF2-40B4-BE49-F238E27FC236}">
                <a16:creationId xmlns:a16="http://schemas.microsoft.com/office/drawing/2014/main" id="{B9C873D2-62DD-48EF-BFB8-32C243A930E5}"/>
              </a:ext>
            </a:extLst>
          </p:cNvPr>
          <p:cNvSpPr txBox="1"/>
          <p:nvPr/>
        </p:nvSpPr>
        <p:spPr>
          <a:xfrm>
            <a:off x="7338806" y="5701056"/>
            <a:ext cx="633507" cy="400110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 anchor="t">
            <a:spAutoFit/>
          </a:bodyPr>
          <a:lstStyle/>
          <a:p>
            <a:pPr algn="l"/>
            <a:r>
              <a:rPr lang="en-US" sz="2000" dirty="0">
                <a:latin typeface="Times New Roman" panose="02020603050405020304" charset="0"/>
                <a:sym typeface="+mn-ea"/>
              </a:rPr>
              <a:t>2.54</a:t>
            </a:r>
            <a:endParaRPr lang="en-US" sz="2000" dirty="0"/>
          </a:p>
        </p:txBody>
      </p:sp>
      <p:sp>
        <p:nvSpPr>
          <p:cNvPr id="27" name="Title 4">
            <a:extLst>
              <a:ext uri="{FF2B5EF4-FFF2-40B4-BE49-F238E27FC236}">
                <a16:creationId xmlns:a16="http://schemas.microsoft.com/office/drawing/2014/main" id="{2D3AAE2A-9547-41EB-B5DE-EAFF712C0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1325563"/>
          </a:xfrm>
        </p:spPr>
        <p:txBody>
          <a:bodyPr/>
          <a:lstStyle/>
          <a:p>
            <a:r>
              <a:rPr lang="en-US" dirty="0"/>
              <a:t>Examples of Weights</a:t>
            </a:r>
          </a:p>
        </p:txBody>
      </p:sp>
    </p:spTree>
    <p:extLst>
      <p:ext uri="{BB962C8B-B14F-4D97-AF65-F5344CB8AC3E}">
        <p14:creationId xmlns:p14="http://schemas.microsoft.com/office/powerpoint/2010/main" val="13149960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DC0A8-F8C8-421B-9423-66EBC974F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Results – across cancer type generalization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CF898E-31AA-4CC7-A42C-A0C95817B83A}"/>
              </a:ext>
            </a:extLst>
          </p:cNvPr>
          <p:cNvSpPr txBox="1"/>
          <p:nvPr/>
        </p:nvSpPr>
        <p:spPr>
          <a:xfrm>
            <a:off x="2362541" y="4422099"/>
            <a:ext cx="7375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MICCAI 2018 nucleus segmentation dataset:</a:t>
            </a:r>
          </a:p>
          <a:p>
            <a:pPr algn="ctr"/>
            <a:r>
              <a:rPr lang="en-US" dirty="0"/>
              <a:t>18 training and 18 testing patches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3D8C6042-B607-41FC-B295-72CE96B7E12D}"/>
              </a:ext>
            </a:extLst>
          </p:cNvPr>
          <p:cNvGraphicFramePr>
            <a:graphicFrameLocks/>
          </p:cNvGraphicFramePr>
          <p:nvPr/>
        </p:nvGraphicFramePr>
        <p:xfrm>
          <a:off x="3461615" y="2129293"/>
          <a:ext cx="5268771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0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7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Methods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DICE avg.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800" baseline="0" dirty="0"/>
                        <a:t>U-net on real labeled data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0.8010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U-net on large-scale synthetic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0.8401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U-net on real + synthetic data</a:t>
                      </a:r>
                      <a:endParaRPr lang="en-US" sz="1800" b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0.8678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17284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F02736F-889C-4622-84FC-798FF565A46F}"/>
              </a:ext>
            </a:extLst>
          </p:cNvPr>
          <p:cNvSpPr txBox="1"/>
          <p:nvPr/>
        </p:nvSpPr>
        <p:spPr>
          <a:xfrm>
            <a:off x="4591663" y="2408993"/>
            <a:ext cx="3008671" cy="2062103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What’s the:</a:t>
            </a:r>
          </a:p>
          <a:p>
            <a:pPr algn="ctr"/>
            <a:r>
              <a:rPr lang="en-US" sz="3200" dirty="0"/>
              <a:t>Cancer Subtype?</a:t>
            </a:r>
          </a:p>
          <a:p>
            <a:pPr algn="ctr"/>
            <a:r>
              <a:rPr lang="en-US" sz="3200" dirty="0"/>
              <a:t>Grade?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0A149D-1881-DB4B-A186-73AD2ADF38F9}"/>
              </a:ext>
            </a:extLst>
          </p:cNvPr>
          <p:cNvSpPr/>
          <p:nvPr/>
        </p:nvSpPr>
        <p:spPr>
          <a:xfrm>
            <a:off x="353291" y="288550"/>
            <a:ext cx="108896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One Label per Gigapixel Image</a:t>
            </a:r>
            <a:endParaRPr lang="en-US" sz="54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BC45AD-C14E-E244-9FCF-0D6579628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6947" y="4271435"/>
            <a:ext cx="1542702" cy="18011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746991-9844-F247-AF33-0882E7B7F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00" y="5010264"/>
            <a:ext cx="7866297" cy="18425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89605D-D7EB-4209-A7D6-B107D3C9A6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49" y="1377383"/>
            <a:ext cx="3585701" cy="36328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5178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400" dirty="0"/>
              <a:t>Contrast to Engineered Feature Approach</a:t>
            </a:r>
            <a:br>
              <a:rPr lang="en-US" sz="2400" dirty="0"/>
            </a:br>
            <a:r>
              <a:rPr lang="en-US" sz="2400" dirty="0"/>
              <a:t>2005-2010</a:t>
            </a: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467772" y="1205746"/>
            <a:ext cx="6337788" cy="486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73C46BD-7DCB-1245-B536-18A91D05AF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01486" y="1743638"/>
            <a:ext cx="4876800" cy="1685361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Engineered features designed to capture each component of Shimada Neuroblastoma classification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0894" y="593973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85560" y="931862"/>
            <a:ext cx="96951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BISTI/NIBIB Center for Grid Enabled Image Analysis - P20 EB000591, PI Saltz</a:t>
            </a:r>
            <a:r>
              <a:rPr lang="en-US" b="1" dirty="0"/>
              <a:t>	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CC9AD8-096B-4840-BF52-9A3B31125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560" y="3846025"/>
            <a:ext cx="5290514" cy="301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03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300D1-61E9-4D08-A33A-F1D654D7E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How to run CNNs on gigapixel images?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941BCC-0C36-48EE-A787-B4CDDE38C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756" y="2049883"/>
            <a:ext cx="3585701" cy="36328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38B84E-3155-4719-85E7-4B29653429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011" y="2189837"/>
            <a:ext cx="64032" cy="4571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717BF0A-B53D-4256-B41A-D682605C77A9}"/>
              </a:ext>
            </a:extLst>
          </p:cNvPr>
          <p:cNvCxnSpPr/>
          <p:nvPr/>
        </p:nvCxnSpPr>
        <p:spPr>
          <a:xfrm flipH="1">
            <a:off x="5902217" y="2207732"/>
            <a:ext cx="79447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1A32954-1BFD-4182-96F1-9B3BC157C8C8}"/>
              </a:ext>
            </a:extLst>
          </p:cNvPr>
          <p:cNvSpPr txBox="1"/>
          <p:nvPr/>
        </p:nvSpPr>
        <p:spPr>
          <a:xfrm>
            <a:off x="6696696" y="1938428"/>
            <a:ext cx="318846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dirty="0"/>
              <a:t>An ImageNet image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894B29-DE93-49BA-8599-E5A28C8B0B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76" y="2477037"/>
            <a:ext cx="2606102" cy="18607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CCD6DF-98AA-4D47-AC9A-9D92A9D527B5}"/>
              </a:ext>
            </a:extLst>
          </p:cNvPr>
          <p:cNvSpPr/>
          <p:nvPr/>
        </p:nvSpPr>
        <p:spPr>
          <a:xfrm>
            <a:off x="3674650" y="5705066"/>
            <a:ext cx="16639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50K × 50K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E03734-AEFB-48D6-AE34-F8FE987CA97A}"/>
              </a:ext>
            </a:extLst>
          </p:cNvPr>
          <p:cNvSpPr/>
          <p:nvPr/>
        </p:nvSpPr>
        <p:spPr>
          <a:xfrm>
            <a:off x="7458972" y="4337794"/>
            <a:ext cx="16639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350 × 500</a:t>
            </a:r>
          </a:p>
        </p:txBody>
      </p:sp>
    </p:spTree>
    <p:extLst>
      <p:ext uri="{BB962C8B-B14F-4D97-AF65-F5344CB8AC3E}">
        <p14:creationId xmlns:p14="http://schemas.microsoft.com/office/powerpoint/2010/main" val="20313815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427EA01-C5DC-D14E-B69C-808CE0789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Heterogeneity: category shared by two patches in each column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423EE-F29E-E249-8343-C3F696A25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9463DA-E0F6-1542-810D-B1ED1EF27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28" y="931862"/>
            <a:ext cx="12192000" cy="527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08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65F75-4568-48F6-A2DC-6E425C3CD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CNN on patches? Not all patches are discriminative.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0C3636-B062-41BA-A98D-745B6F6AE0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90" y="2095072"/>
            <a:ext cx="7327246" cy="34337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7CEBE-B491-4137-AA6C-F9EB5FB8615B}"/>
              </a:ext>
            </a:extLst>
          </p:cNvPr>
          <p:cNvSpPr txBox="1"/>
          <p:nvPr/>
        </p:nvSpPr>
        <p:spPr>
          <a:xfrm>
            <a:off x="4588179" y="4984949"/>
            <a:ext cx="3008671" cy="10772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Grade IV Tumor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F3A868-29E9-40C4-8044-1B531B6FEFB2}"/>
              </a:ext>
            </a:extLst>
          </p:cNvPr>
          <p:cNvSpPr txBox="1"/>
          <p:nvPr/>
        </p:nvSpPr>
        <p:spPr>
          <a:xfrm>
            <a:off x="2215679" y="2043681"/>
            <a:ext cx="1639530" cy="10772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Grade IV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B1EB7A-73EC-4B43-B0DE-B3593EE78023}"/>
              </a:ext>
            </a:extLst>
          </p:cNvPr>
          <p:cNvSpPr txBox="1"/>
          <p:nvPr/>
        </p:nvSpPr>
        <p:spPr>
          <a:xfrm>
            <a:off x="8274992" y="3811954"/>
            <a:ext cx="1639530" cy="10772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Grade IV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87B345-E009-481C-9FC3-24893D90B9DA}"/>
              </a:ext>
            </a:extLst>
          </p:cNvPr>
          <p:cNvSpPr txBox="1"/>
          <p:nvPr/>
        </p:nvSpPr>
        <p:spPr>
          <a:xfrm>
            <a:off x="2215679" y="3811955"/>
            <a:ext cx="1639530" cy="10772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</a:rPr>
              <a:t>Grade II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005EC4-7809-4B16-87AD-46336F89CC55}"/>
              </a:ext>
            </a:extLst>
          </p:cNvPr>
          <p:cNvSpPr txBox="1"/>
          <p:nvPr/>
        </p:nvSpPr>
        <p:spPr>
          <a:xfrm>
            <a:off x="8274992" y="2043681"/>
            <a:ext cx="1639530" cy="10772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</a:rPr>
              <a:t>Grade II</a:t>
            </a:r>
          </a:p>
        </p:txBody>
      </p:sp>
    </p:spTree>
    <p:extLst>
      <p:ext uri="{BB962C8B-B14F-4D97-AF65-F5344CB8AC3E}">
        <p14:creationId xmlns:p14="http://schemas.microsoft.com/office/powerpoint/2010/main" val="2075590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575AA-5A2A-4601-A78C-3D2F46011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Iterative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1C01D-A8EA-3D44-973D-5B4B6A1EE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4" name="Content Placeholder 2">
            <a:extLst>
              <a:ext uri="{FF2B5EF4-FFF2-40B4-BE49-F238E27FC236}">
                <a16:creationId xmlns:a16="http://schemas.microsoft.com/office/drawing/2014/main" id="{ED51D59C-2447-4AAA-824B-9DB82FF922A1}"/>
              </a:ext>
            </a:extLst>
          </p:cNvPr>
          <p:cNvGraphicFramePr>
            <a:graphicFrameLocks/>
          </p:cNvGraphicFramePr>
          <p:nvPr/>
        </p:nvGraphicFramePr>
        <p:xfrm>
          <a:off x="3661172" y="943207"/>
          <a:ext cx="4869656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0354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59C4-18D8-46D2-8F3F-6272F9484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 a CNN with all patches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FF77C2-9BCD-4437-B501-FFAF52D9367C}"/>
              </a:ext>
            </a:extLst>
          </p:cNvPr>
          <p:cNvSpPr txBox="1"/>
          <p:nvPr/>
        </p:nvSpPr>
        <p:spPr>
          <a:xfrm>
            <a:off x="5100483" y="2058991"/>
            <a:ext cx="1784555" cy="1015663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CNN</a:t>
            </a:r>
          </a:p>
        </p:txBody>
      </p:sp>
      <p:cxnSp>
        <p:nvCxnSpPr>
          <p:cNvPr id="5" name="Curved Connector 6">
            <a:extLst>
              <a:ext uri="{FF2B5EF4-FFF2-40B4-BE49-F238E27FC236}">
                <a16:creationId xmlns:a16="http://schemas.microsoft.com/office/drawing/2014/main" id="{BEBE3845-7535-4099-94B3-B4878AB3D540}"/>
              </a:ext>
            </a:extLst>
          </p:cNvPr>
          <p:cNvCxnSpPr>
            <a:endCxn id="4" idx="1"/>
          </p:cNvCxnSpPr>
          <p:nvPr/>
        </p:nvCxnSpPr>
        <p:spPr>
          <a:xfrm rot="10800000" flipH="1">
            <a:off x="4907046" y="2566824"/>
            <a:ext cx="193436" cy="2749589"/>
          </a:xfrm>
          <a:prstGeom prst="curvedConnector3">
            <a:avLst>
              <a:gd name="adj1" fmla="val -1107468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97BF225-CE25-4D9B-B0E9-AEE9AAFB624E}"/>
              </a:ext>
            </a:extLst>
          </p:cNvPr>
          <p:cNvSpPr txBox="1"/>
          <p:nvPr/>
        </p:nvSpPr>
        <p:spPr>
          <a:xfrm>
            <a:off x="2276997" y="2000851"/>
            <a:ext cx="1506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Training Patches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7216FF-8DE5-4737-9037-59F65EEF8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046" y="4216412"/>
            <a:ext cx="2171429" cy="22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426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F406C4-5638-684D-8DAC-C1BA827BB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Artificial Intelligence and Pathology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89B4DB-7770-D24D-A145-0442D3CB9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772" y="1768259"/>
            <a:ext cx="11813228" cy="3321482"/>
          </a:xfrm>
        </p:spPr>
        <p:txBody>
          <a:bodyPr/>
          <a:lstStyle/>
          <a:p>
            <a:r>
              <a:rPr lang="en-US" sz="2800" b="1" dirty="0"/>
              <a:t>Classify: </a:t>
            </a:r>
            <a:r>
              <a:rPr lang="en-US" sz="2800" dirty="0"/>
              <a:t>Generate human classifications corresponding to each image – examples -  Gleason Group, Glioma, NSCLC classifications</a:t>
            </a:r>
          </a:p>
          <a:p>
            <a:r>
              <a:rPr lang="en-US" sz="2800" b="1" dirty="0"/>
              <a:t>Find and Assign Label</a:t>
            </a:r>
            <a:r>
              <a:rPr lang="en-US" sz="2800" dirty="0"/>
              <a:t>: Identify, classify and spatially characterize objects – cell nuclei, tumor regions, tissue infiltrated with lymphocytes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567786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279085A-6319-4CF2-AB54-88FDB786F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952" y="4216412"/>
            <a:ext cx="2171700" cy="2200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CA30E6-89C0-41A5-B51D-C0F0963AD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discriminative patches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768F81-CC49-46CC-BEAF-D593C599E6A7}"/>
              </a:ext>
            </a:extLst>
          </p:cNvPr>
          <p:cNvSpPr txBox="1"/>
          <p:nvPr/>
        </p:nvSpPr>
        <p:spPr>
          <a:xfrm>
            <a:off x="5100483" y="2058991"/>
            <a:ext cx="1784555" cy="1015663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CNN</a:t>
            </a:r>
          </a:p>
        </p:txBody>
      </p:sp>
      <p:cxnSp>
        <p:nvCxnSpPr>
          <p:cNvPr id="6" name="Curved Connector 6">
            <a:extLst>
              <a:ext uri="{FF2B5EF4-FFF2-40B4-BE49-F238E27FC236}">
                <a16:creationId xmlns:a16="http://schemas.microsoft.com/office/drawing/2014/main" id="{723438DC-7C95-4D79-B7E6-969A7DC2CC10}"/>
              </a:ext>
            </a:extLst>
          </p:cNvPr>
          <p:cNvCxnSpPr>
            <a:cxnSpLocks/>
            <a:endCxn id="5" idx="1"/>
          </p:cNvCxnSpPr>
          <p:nvPr/>
        </p:nvCxnSpPr>
        <p:spPr>
          <a:xfrm rot="10800000" flipH="1">
            <a:off x="4907046" y="2566824"/>
            <a:ext cx="193436" cy="2749589"/>
          </a:xfrm>
          <a:prstGeom prst="curvedConnector3">
            <a:avLst>
              <a:gd name="adj1" fmla="val -1107468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8">
            <a:extLst>
              <a:ext uri="{FF2B5EF4-FFF2-40B4-BE49-F238E27FC236}">
                <a16:creationId xmlns:a16="http://schemas.microsoft.com/office/drawing/2014/main" id="{CEB8E2B0-1341-40B6-A88B-2B4BAAC7F364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6885037" y="2566823"/>
            <a:ext cx="193438" cy="2749589"/>
          </a:xfrm>
          <a:prstGeom prst="curvedConnector3">
            <a:avLst>
              <a:gd name="adj1" fmla="val 1173343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5698E29-E08C-44B7-9C79-E78383B1ADCE}"/>
              </a:ext>
            </a:extLst>
          </p:cNvPr>
          <p:cNvSpPr txBox="1"/>
          <p:nvPr/>
        </p:nvSpPr>
        <p:spPr>
          <a:xfrm>
            <a:off x="2276997" y="2000851"/>
            <a:ext cx="1506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Training Patches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AD2736-141E-4001-95FC-3902E3441F18}"/>
              </a:ext>
            </a:extLst>
          </p:cNvPr>
          <p:cNvSpPr txBox="1"/>
          <p:nvPr/>
        </p:nvSpPr>
        <p:spPr>
          <a:xfrm>
            <a:off x="7820312" y="5039750"/>
            <a:ext cx="2661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Discriminative Patch Identification</a:t>
            </a:r>
          </a:p>
        </p:txBody>
      </p:sp>
      <p:sp>
        <p:nvSpPr>
          <p:cNvPr id="16" name="TextBox 121">
            <a:extLst>
              <a:ext uri="{FF2B5EF4-FFF2-40B4-BE49-F238E27FC236}">
                <a16:creationId xmlns:a16="http://schemas.microsoft.com/office/drawing/2014/main" id="{6A0DAD37-A132-49A4-A7BC-F1798E94A0F7}"/>
              </a:ext>
            </a:extLst>
          </p:cNvPr>
          <p:cNvSpPr txBox="1"/>
          <p:nvPr/>
        </p:nvSpPr>
        <p:spPr>
          <a:xfrm>
            <a:off x="5184371" y="4947078"/>
            <a:ext cx="1623544" cy="52322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Smoothed probability map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94594C-562F-4C55-B49D-7204FF4BB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859" y="4216274"/>
            <a:ext cx="217170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7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279085A-6319-4CF2-AB54-88FDB786F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952" y="4216412"/>
            <a:ext cx="2171700" cy="2200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CA30E6-89C0-41A5-B51D-C0F0963AD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 Formulation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768F81-CC49-46CC-BEAF-D593C599E6A7}"/>
              </a:ext>
            </a:extLst>
          </p:cNvPr>
          <p:cNvSpPr txBox="1"/>
          <p:nvPr/>
        </p:nvSpPr>
        <p:spPr>
          <a:xfrm>
            <a:off x="5100483" y="2058991"/>
            <a:ext cx="1784555" cy="1015663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CNN</a:t>
            </a:r>
          </a:p>
        </p:txBody>
      </p:sp>
      <p:cxnSp>
        <p:nvCxnSpPr>
          <p:cNvPr id="6" name="Curved Connector 6">
            <a:extLst>
              <a:ext uri="{FF2B5EF4-FFF2-40B4-BE49-F238E27FC236}">
                <a16:creationId xmlns:a16="http://schemas.microsoft.com/office/drawing/2014/main" id="{723438DC-7C95-4D79-B7E6-969A7DC2CC10}"/>
              </a:ext>
            </a:extLst>
          </p:cNvPr>
          <p:cNvCxnSpPr>
            <a:cxnSpLocks/>
            <a:endCxn id="5" idx="1"/>
          </p:cNvCxnSpPr>
          <p:nvPr/>
        </p:nvCxnSpPr>
        <p:spPr>
          <a:xfrm rot="10800000" flipH="1">
            <a:off x="4907046" y="2566824"/>
            <a:ext cx="193436" cy="2749589"/>
          </a:xfrm>
          <a:prstGeom prst="curvedConnector3">
            <a:avLst>
              <a:gd name="adj1" fmla="val -1107468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8">
            <a:extLst>
              <a:ext uri="{FF2B5EF4-FFF2-40B4-BE49-F238E27FC236}">
                <a16:creationId xmlns:a16="http://schemas.microsoft.com/office/drawing/2014/main" id="{CEB8E2B0-1341-40B6-A88B-2B4BAAC7F364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6885037" y="2566823"/>
            <a:ext cx="193438" cy="2749589"/>
          </a:xfrm>
          <a:prstGeom prst="curvedConnector3">
            <a:avLst>
              <a:gd name="adj1" fmla="val 1173343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5698E29-E08C-44B7-9C79-E78383B1ADCE}"/>
              </a:ext>
            </a:extLst>
          </p:cNvPr>
          <p:cNvSpPr txBox="1"/>
          <p:nvPr/>
        </p:nvSpPr>
        <p:spPr>
          <a:xfrm>
            <a:off x="2276997" y="2000851"/>
            <a:ext cx="1506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Training Patches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AD2736-141E-4001-95FC-3902E3441F18}"/>
              </a:ext>
            </a:extLst>
          </p:cNvPr>
          <p:cNvSpPr txBox="1"/>
          <p:nvPr/>
        </p:nvSpPr>
        <p:spPr>
          <a:xfrm>
            <a:off x="7820312" y="5039750"/>
            <a:ext cx="2661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Discriminative Patch Identification</a:t>
            </a:r>
          </a:p>
        </p:txBody>
      </p:sp>
      <p:sp>
        <p:nvSpPr>
          <p:cNvPr id="16" name="TextBox 121">
            <a:extLst>
              <a:ext uri="{FF2B5EF4-FFF2-40B4-BE49-F238E27FC236}">
                <a16:creationId xmlns:a16="http://schemas.microsoft.com/office/drawing/2014/main" id="{6A0DAD37-A132-49A4-A7BC-F1798E94A0F7}"/>
              </a:ext>
            </a:extLst>
          </p:cNvPr>
          <p:cNvSpPr txBox="1"/>
          <p:nvPr/>
        </p:nvSpPr>
        <p:spPr>
          <a:xfrm>
            <a:off x="5184371" y="4947078"/>
            <a:ext cx="1623544" cy="52322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Smoothed probability map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94594C-562F-4C55-B49D-7204FF4BB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859" y="4216274"/>
            <a:ext cx="2171700" cy="22002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492B16-214C-447D-8BA7-294DD797E6A1}"/>
              </a:ext>
            </a:extLst>
          </p:cNvPr>
          <p:cNvSpPr txBox="1"/>
          <p:nvPr/>
        </p:nvSpPr>
        <p:spPr>
          <a:xfrm>
            <a:off x="4742244" y="3281878"/>
            <a:ext cx="2492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Expectation Maximization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08B748-48B9-47AF-8847-0967E08C9D54}"/>
              </a:ext>
            </a:extLst>
          </p:cNvPr>
          <p:cNvSpPr txBox="1"/>
          <p:nvPr/>
        </p:nvSpPr>
        <p:spPr>
          <a:xfrm>
            <a:off x="2929053" y="3651210"/>
            <a:ext cx="1236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M-step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B80BBD-D9C1-466F-A2AE-55B9742D0CA3}"/>
              </a:ext>
            </a:extLst>
          </p:cNvPr>
          <p:cNvSpPr txBox="1"/>
          <p:nvPr/>
        </p:nvSpPr>
        <p:spPr>
          <a:xfrm>
            <a:off x="7820312" y="3680007"/>
            <a:ext cx="1236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E-step</a:t>
            </a:r>
          </a:p>
        </p:txBody>
      </p:sp>
    </p:spTree>
    <p:extLst>
      <p:ext uri="{BB962C8B-B14F-4D97-AF65-F5344CB8AC3E}">
        <p14:creationId xmlns:p14="http://schemas.microsoft.com/office/powerpoint/2010/main" val="7869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459EF82D-C7B4-44B5-85CA-AC284A22CE4E}"/>
              </a:ext>
            </a:extLst>
          </p:cNvPr>
          <p:cNvGrpSpPr/>
          <p:nvPr/>
        </p:nvGrpSpPr>
        <p:grpSpPr>
          <a:xfrm>
            <a:off x="2447484" y="2065593"/>
            <a:ext cx="1978127" cy="2327880"/>
            <a:chOff x="923483" y="2065593"/>
            <a:chExt cx="1978127" cy="23278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0C9E1BF-FF8E-4F47-9A1E-675245CAF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483" y="2389318"/>
              <a:ext cx="1978127" cy="200415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BDEFE1B-8F77-40A4-A63B-55D1D13A4403}"/>
                </a:ext>
              </a:extLst>
            </p:cNvPr>
            <p:cNvSpPr/>
            <p:nvPr/>
          </p:nvSpPr>
          <p:spPr>
            <a:xfrm>
              <a:off x="1055144" y="2496480"/>
              <a:ext cx="335559" cy="335559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BE30A83-3E4F-431D-B9C1-7F95E21FF186}"/>
                </a:ext>
              </a:extLst>
            </p:cNvPr>
            <p:cNvSpPr/>
            <p:nvPr/>
          </p:nvSpPr>
          <p:spPr>
            <a:xfrm>
              <a:off x="1483845" y="2496480"/>
              <a:ext cx="335559" cy="335559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0CB91CD-C9EA-46F6-8AC4-B0DBCED43866}"/>
                </a:ext>
              </a:extLst>
            </p:cNvPr>
            <p:cNvSpPr/>
            <p:nvPr/>
          </p:nvSpPr>
          <p:spPr>
            <a:xfrm>
              <a:off x="1912546" y="2497597"/>
              <a:ext cx="335559" cy="335559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8CB9648-257C-45F4-95C2-926AEBB03BCF}"/>
                </a:ext>
              </a:extLst>
            </p:cNvPr>
            <p:cNvSpPr txBox="1"/>
            <p:nvPr/>
          </p:nvSpPr>
          <p:spPr>
            <a:xfrm>
              <a:off x="2415036" y="2065593"/>
              <a:ext cx="31964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…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58F693-FCAC-46CB-918B-E68261634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Patch to Image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D493CB-08D7-4CDA-AF84-E4988C1F8BCA}"/>
              </a:ext>
            </a:extLst>
          </p:cNvPr>
          <p:cNvGrpSpPr/>
          <p:nvPr/>
        </p:nvGrpSpPr>
        <p:grpSpPr>
          <a:xfrm>
            <a:off x="2250392" y="3171916"/>
            <a:ext cx="3426159" cy="2916464"/>
            <a:chOff x="853820" y="2977729"/>
            <a:chExt cx="3426159" cy="2916464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08D0882-890A-4C47-BC0D-E3644C630CA8}"/>
                </a:ext>
              </a:extLst>
            </p:cNvPr>
            <p:cNvCxnSpPr/>
            <p:nvPr/>
          </p:nvCxnSpPr>
          <p:spPr>
            <a:xfrm flipV="1">
              <a:off x="1467942" y="4915582"/>
              <a:ext cx="2164359" cy="2"/>
            </a:xfrm>
            <a:prstGeom prst="line">
              <a:avLst/>
            </a:prstGeom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6783B46-CD87-4C9A-AE16-9B600D2B2EC9}"/>
                </a:ext>
              </a:extLst>
            </p:cNvPr>
            <p:cNvSpPr/>
            <p:nvPr/>
          </p:nvSpPr>
          <p:spPr>
            <a:xfrm>
              <a:off x="1677666" y="3531401"/>
              <a:ext cx="394283" cy="138418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C5C6C09-25A0-4E79-8394-E447194B66BF}"/>
                </a:ext>
              </a:extLst>
            </p:cNvPr>
            <p:cNvSpPr/>
            <p:nvPr/>
          </p:nvSpPr>
          <p:spPr>
            <a:xfrm>
              <a:off x="2122283" y="3908906"/>
              <a:ext cx="394283" cy="100667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49D4319-8D5B-41A9-A7BE-BC1793E03455}"/>
                </a:ext>
              </a:extLst>
            </p:cNvPr>
            <p:cNvSpPr/>
            <p:nvPr/>
          </p:nvSpPr>
          <p:spPr>
            <a:xfrm>
              <a:off x="2566900" y="2977729"/>
              <a:ext cx="394283" cy="193785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B4F7738-EDA5-48BD-8541-61C2ECF3ECDC}"/>
                </a:ext>
              </a:extLst>
            </p:cNvPr>
            <p:cNvSpPr/>
            <p:nvPr/>
          </p:nvSpPr>
          <p:spPr>
            <a:xfrm>
              <a:off x="3011517" y="3321675"/>
              <a:ext cx="394283" cy="159390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C32AC82-01C4-47EE-946E-B549AE7E6F24}"/>
                </a:ext>
              </a:extLst>
            </p:cNvPr>
            <p:cNvSpPr txBox="1"/>
            <p:nvPr/>
          </p:nvSpPr>
          <p:spPr>
            <a:xfrm>
              <a:off x="853820" y="4940086"/>
              <a:ext cx="342615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Histogram of</a:t>
              </a:r>
            </a:p>
            <a:p>
              <a:pPr algn="ctr"/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Patch-level Classes</a:t>
              </a: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265A457-8B5B-4334-89D1-301E32FA5C90}"/>
              </a:ext>
            </a:extLst>
          </p:cNvPr>
          <p:cNvCxnSpPr/>
          <p:nvPr/>
        </p:nvCxnSpPr>
        <p:spPr>
          <a:xfrm>
            <a:off x="4811245" y="4256041"/>
            <a:ext cx="560256" cy="0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2B7F197-B8AD-4CF1-8C7B-B43FEC74D455}"/>
              </a:ext>
            </a:extLst>
          </p:cNvPr>
          <p:cNvSpPr txBox="1"/>
          <p:nvPr/>
        </p:nvSpPr>
        <p:spPr>
          <a:xfrm>
            <a:off x="5380375" y="3778988"/>
            <a:ext cx="2176780" cy="95410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Voting?</a:t>
            </a:r>
          </a:p>
          <a:p>
            <a:pPr algn="ctr"/>
            <a:r>
              <a:rPr lang="en-US" sz="2800" dirty="0"/>
              <a:t>Max-pooling?</a:t>
            </a:r>
          </a:p>
        </p:txBody>
      </p:sp>
    </p:spTree>
    <p:extLst>
      <p:ext uri="{BB962C8B-B14F-4D97-AF65-F5344CB8AC3E}">
        <p14:creationId xmlns:p14="http://schemas.microsoft.com/office/powerpoint/2010/main" val="98035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46B18-56CE-44DF-90BB-63A463069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Patch-level Prediction Fusion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36AEC9-FDA5-465D-A66D-B0E5ABDA2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484" y="2389319"/>
            <a:ext cx="1978127" cy="20041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58C5D46-3604-4BF4-B6C3-D986BE7D3282}"/>
              </a:ext>
            </a:extLst>
          </p:cNvPr>
          <p:cNvGrpSpPr/>
          <p:nvPr/>
        </p:nvGrpSpPr>
        <p:grpSpPr>
          <a:xfrm>
            <a:off x="2250392" y="3171916"/>
            <a:ext cx="3426159" cy="2916464"/>
            <a:chOff x="853820" y="2977729"/>
            <a:chExt cx="3426159" cy="2916464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A15CE6B-463A-4EF4-B1E4-53EA0F369D00}"/>
                </a:ext>
              </a:extLst>
            </p:cNvPr>
            <p:cNvCxnSpPr/>
            <p:nvPr/>
          </p:nvCxnSpPr>
          <p:spPr>
            <a:xfrm flipV="1">
              <a:off x="1467942" y="4915582"/>
              <a:ext cx="2164359" cy="2"/>
            </a:xfrm>
            <a:prstGeom prst="line">
              <a:avLst/>
            </a:prstGeom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7D37186-0B91-4F65-B046-B2016E5A4F1B}"/>
                </a:ext>
              </a:extLst>
            </p:cNvPr>
            <p:cNvSpPr/>
            <p:nvPr/>
          </p:nvSpPr>
          <p:spPr>
            <a:xfrm>
              <a:off x="1677666" y="3531401"/>
              <a:ext cx="394283" cy="138418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3BAFD4-DE53-468C-9C55-FA49DEFAB5DA}"/>
                </a:ext>
              </a:extLst>
            </p:cNvPr>
            <p:cNvSpPr/>
            <p:nvPr/>
          </p:nvSpPr>
          <p:spPr>
            <a:xfrm>
              <a:off x="2122283" y="3908906"/>
              <a:ext cx="394283" cy="100667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3969A6A-6524-4AB0-92D2-D2BDDC986AFB}"/>
                </a:ext>
              </a:extLst>
            </p:cNvPr>
            <p:cNvSpPr/>
            <p:nvPr/>
          </p:nvSpPr>
          <p:spPr>
            <a:xfrm>
              <a:off x="2566900" y="2977729"/>
              <a:ext cx="394283" cy="193785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8F31AF7-B267-4258-B306-2547A7D6D417}"/>
                </a:ext>
              </a:extLst>
            </p:cNvPr>
            <p:cNvSpPr/>
            <p:nvPr/>
          </p:nvSpPr>
          <p:spPr>
            <a:xfrm>
              <a:off x="3011517" y="3321675"/>
              <a:ext cx="394283" cy="159390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13A7804-41AB-45C2-B96A-5D7EC355A68A}"/>
                </a:ext>
              </a:extLst>
            </p:cNvPr>
            <p:cNvSpPr txBox="1"/>
            <p:nvPr/>
          </p:nvSpPr>
          <p:spPr>
            <a:xfrm>
              <a:off x="853820" y="4940086"/>
              <a:ext cx="342615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Histogram of</a:t>
              </a:r>
            </a:p>
            <a:p>
              <a:pPr algn="ctr"/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Patch-level Classes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EC2A6C5F-F487-4F0A-AA49-009ACF5EE418}"/>
              </a:ext>
            </a:extLst>
          </p:cNvPr>
          <p:cNvSpPr/>
          <p:nvPr/>
        </p:nvSpPr>
        <p:spPr>
          <a:xfrm>
            <a:off x="2579145" y="2496481"/>
            <a:ext cx="335559" cy="33555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F6A1FC-BBD7-4253-9615-2C19D7A217E4}"/>
              </a:ext>
            </a:extLst>
          </p:cNvPr>
          <p:cNvSpPr/>
          <p:nvPr/>
        </p:nvSpPr>
        <p:spPr>
          <a:xfrm>
            <a:off x="3007846" y="2496481"/>
            <a:ext cx="335559" cy="33555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0E8017-7F6D-47E1-9A5C-794F71B2E695}"/>
              </a:ext>
            </a:extLst>
          </p:cNvPr>
          <p:cNvSpPr/>
          <p:nvPr/>
        </p:nvSpPr>
        <p:spPr>
          <a:xfrm>
            <a:off x="3436547" y="2497598"/>
            <a:ext cx="335559" cy="33555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3D8B21-4FC9-41C1-8D90-99AD71485427}"/>
              </a:ext>
            </a:extLst>
          </p:cNvPr>
          <p:cNvSpPr txBox="1"/>
          <p:nvPr/>
        </p:nvSpPr>
        <p:spPr>
          <a:xfrm>
            <a:off x="3939037" y="2065593"/>
            <a:ext cx="3196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…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DFC6B38-EF28-4942-811B-258B4A282665}"/>
              </a:ext>
            </a:extLst>
          </p:cNvPr>
          <p:cNvCxnSpPr/>
          <p:nvPr/>
        </p:nvCxnSpPr>
        <p:spPr>
          <a:xfrm>
            <a:off x="4811245" y="4256041"/>
            <a:ext cx="560256" cy="0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D236F5B-91E0-4112-92CE-B1D702F85493}"/>
              </a:ext>
            </a:extLst>
          </p:cNvPr>
          <p:cNvCxnSpPr/>
          <p:nvPr/>
        </p:nvCxnSpPr>
        <p:spPr>
          <a:xfrm>
            <a:off x="7156056" y="4255347"/>
            <a:ext cx="560256" cy="0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F87DCF8D-C289-47D1-AAD0-40C168640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187" y="3253270"/>
            <a:ext cx="1978127" cy="20041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EC950AD-EBD8-4D22-90FB-9412407F1FCB}"/>
              </a:ext>
            </a:extLst>
          </p:cNvPr>
          <p:cNvSpPr txBox="1"/>
          <p:nvPr/>
        </p:nvSpPr>
        <p:spPr>
          <a:xfrm>
            <a:off x="7901576" y="3716737"/>
            <a:ext cx="1625347" cy="1077218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Grade IV</a:t>
            </a:r>
          </a:p>
          <a:p>
            <a:pPr algn="ctr"/>
            <a:r>
              <a:rPr lang="en-US" sz="3200" dirty="0"/>
              <a:t>Glioma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B55A40-F213-4773-BD28-89D1F6BDADA8}"/>
              </a:ext>
            </a:extLst>
          </p:cNvPr>
          <p:cNvSpPr txBox="1"/>
          <p:nvPr/>
        </p:nvSpPr>
        <p:spPr>
          <a:xfrm>
            <a:off x="5380376" y="3778988"/>
            <a:ext cx="1784555" cy="954107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Logistic Regression</a:t>
            </a:r>
          </a:p>
        </p:txBody>
      </p:sp>
    </p:spTree>
    <p:extLst>
      <p:ext uri="{BB962C8B-B14F-4D97-AF65-F5344CB8AC3E}">
        <p14:creationId xmlns:p14="http://schemas.microsoft.com/office/powerpoint/2010/main" val="145837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687" t="54946" r="2924" b="-2998"/>
          <a:stretch/>
        </p:blipFill>
        <p:spPr>
          <a:xfrm>
            <a:off x="109064" y="1400374"/>
            <a:ext cx="11973872" cy="286470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/>
              <a:t>Brain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36127" y="4573798"/>
            <a:ext cx="6145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 </a:t>
            </a:r>
            <a:r>
              <a:rPr lang="en-US" sz="1600" b="1" dirty="0" err="1"/>
              <a:t>Hou</a:t>
            </a:r>
            <a:r>
              <a:rPr lang="en-US" sz="1600" b="1" dirty="0"/>
              <a:t>,  </a:t>
            </a:r>
            <a:r>
              <a:rPr lang="en-US" sz="1600" b="1" dirty="0" err="1"/>
              <a:t>Dimitris</a:t>
            </a:r>
            <a:r>
              <a:rPr lang="en-US" sz="1600" b="1" dirty="0"/>
              <a:t> Samaras,  Tahsin Kurc, Yi Gao,  Liz Vanner,  James Davis, Joel Saltz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7D37F6-D2A5-1346-8DEF-DB899D9F4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72" y="4199723"/>
            <a:ext cx="45339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4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0"/>
          <p:cNvSpPr txBox="1">
            <a:spLocks noGrp="1"/>
          </p:cNvSpPr>
          <p:nvPr>
            <p:ph type="title"/>
          </p:nvPr>
        </p:nvSpPr>
        <p:spPr>
          <a:xfrm>
            <a:off x="415600" y="384367"/>
            <a:ext cx="11360800" cy="76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dirty="0"/>
              <a:t>Label super resolution</a:t>
            </a:r>
            <a:endParaRPr dirty="0"/>
          </a:p>
        </p:txBody>
      </p:sp>
      <p:sp>
        <p:nvSpPr>
          <p:cNvPr id="249" name="Google Shape;249;p40"/>
          <p:cNvSpPr txBox="1">
            <a:spLocks noGrp="1"/>
          </p:cNvSpPr>
          <p:nvPr>
            <p:ph type="body" idx="1"/>
          </p:nvPr>
        </p:nvSpPr>
        <p:spPr>
          <a:xfrm>
            <a:off x="415600" y="1297267"/>
            <a:ext cx="11360800" cy="4555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Pathology images are huge.</a:t>
            </a:r>
            <a:endParaRPr dirty="0"/>
          </a:p>
          <a:p>
            <a:pPr>
              <a:buChar char="-"/>
            </a:pPr>
            <a:r>
              <a:rPr lang="en" dirty="0"/>
              <a:t>Manually annotating each pixel is too costly.</a:t>
            </a:r>
            <a:endParaRPr dirty="0"/>
          </a:p>
          <a:p>
            <a:pPr>
              <a:buChar char="-"/>
            </a:pPr>
            <a:r>
              <a:rPr lang="en" dirty="0"/>
              <a:t>Ground truth labels mostly available at lower resolutions.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30558C-82C2-DB4C-B3A0-8DA1826E6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28235"/>
            <a:ext cx="11963400" cy="1244600"/>
          </a:xfrm>
          <a:prstGeom prst="rect">
            <a:avLst/>
          </a:prstGeom>
        </p:spPr>
      </p:pic>
      <p:pic>
        <p:nvPicPr>
          <p:cNvPr id="250" name="Google Shape;25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9700" y="3109033"/>
            <a:ext cx="5484000" cy="2329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E41097-8E4B-6243-A254-13783F2731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3836" y="5520062"/>
            <a:ext cx="2043953" cy="63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4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/>
              <a:t>Label super resolution</a:t>
            </a: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33C87F-A696-3147-9F5F-BE94680D1E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3" name="Google Shape;26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3772" y="2109526"/>
            <a:ext cx="4684454" cy="3548051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2"/>
          <p:cNvSpPr/>
          <p:nvPr/>
        </p:nvSpPr>
        <p:spPr>
          <a:xfrm>
            <a:off x="7936550" y="2530100"/>
            <a:ext cx="1442100" cy="1346100"/>
          </a:xfrm>
          <a:prstGeom prst="curvedLeftArrow">
            <a:avLst>
              <a:gd name="adj1" fmla="val 13847"/>
              <a:gd name="adj2" fmla="val 27392"/>
              <a:gd name="adj3" fmla="val 32138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sz="1400" b="1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Label super resolution</a:t>
            </a:r>
            <a:endParaRPr sz="1400" b="1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42"/>
          <p:cNvSpPr/>
          <p:nvPr/>
        </p:nvSpPr>
        <p:spPr>
          <a:xfrm>
            <a:off x="8598500" y="3876200"/>
            <a:ext cx="1442100" cy="1346100"/>
          </a:xfrm>
          <a:prstGeom prst="curvedLeftArrow">
            <a:avLst>
              <a:gd name="adj1" fmla="val 13847"/>
              <a:gd name="adj2" fmla="val 27392"/>
              <a:gd name="adj3" fmla="val 32138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sz="1400" b="1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Label super resolution</a:t>
            </a:r>
            <a:endParaRPr sz="1400" b="1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924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sz="1800"/>
              <a:t>Lymphocyte (a type of immune cell) segmentation given low-resolution heatmaps</a:t>
            </a: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580EA6-D099-D74F-8E84-5DF96ED17D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0" name="Google Shape;31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0740" y="2524900"/>
            <a:ext cx="8010525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8"/>
          <p:cNvSpPr txBox="1"/>
          <p:nvPr/>
        </p:nvSpPr>
        <p:spPr>
          <a:xfrm>
            <a:off x="8003850" y="2097400"/>
            <a:ext cx="2004000" cy="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" sz="1400" b="1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Low resolution label</a:t>
            </a:r>
            <a:endParaRPr sz="1400" b="1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48"/>
          <p:cNvSpPr txBox="1"/>
          <p:nvPr/>
        </p:nvSpPr>
        <p:spPr>
          <a:xfrm>
            <a:off x="5094014" y="2097400"/>
            <a:ext cx="2004000" cy="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" sz="1400" b="1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High resolution label</a:t>
            </a:r>
            <a:endParaRPr sz="1400" b="1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135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sz="1800"/>
              <a:t>Lymphocyte (a type of immune cell) segmentation given low-resolution heatmaps</a:t>
            </a: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00DE14-481B-4B46-8376-2348EF7461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8" name="Google Shape;31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0740" y="2524900"/>
            <a:ext cx="8010525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9"/>
          <p:cNvSpPr txBox="1"/>
          <p:nvPr/>
        </p:nvSpPr>
        <p:spPr>
          <a:xfrm>
            <a:off x="8003850" y="2097400"/>
            <a:ext cx="2004000" cy="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" sz="1400" b="1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Low resolution label</a:t>
            </a:r>
            <a:endParaRPr sz="1400" b="1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49"/>
          <p:cNvSpPr txBox="1"/>
          <p:nvPr/>
        </p:nvSpPr>
        <p:spPr>
          <a:xfrm>
            <a:off x="5094014" y="2097400"/>
            <a:ext cx="2004000" cy="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" sz="1400" b="1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High resolution label</a:t>
            </a:r>
            <a:endParaRPr sz="1400" b="1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49"/>
          <p:cNvSpPr txBox="1"/>
          <p:nvPr/>
        </p:nvSpPr>
        <p:spPr>
          <a:xfrm>
            <a:off x="8186525" y="4884100"/>
            <a:ext cx="2115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Model the ground truth label counts as </a:t>
            </a:r>
            <a:r>
              <a:rPr lang="en" sz="1400" b="1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Gaussian </a:t>
            </a:r>
            <a:r>
              <a:rPr lang="en" sz="1400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distribution.</a:t>
            </a: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49"/>
          <p:cNvSpPr txBox="1"/>
          <p:nvPr/>
        </p:nvSpPr>
        <p:spPr>
          <a:xfrm>
            <a:off x="4875075" y="4884100"/>
            <a:ext cx="2115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" sz="14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Model the predicted label counts as </a:t>
            </a:r>
            <a:r>
              <a:rPr lang="en" sz="1400" b="1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Gaussian </a:t>
            </a:r>
            <a:r>
              <a:rPr lang="en" sz="14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distribution.</a:t>
            </a:r>
            <a:endParaRPr sz="14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49"/>
          <p:cNvSpPr/>
          <p:nvPr/>
        </p:nvSpPr>
        <p:spPr>
          <a:xfrm>
            <a:off x="6725200" y="4884100"/>
            <a:ext cx="1634400" cy="817200"/>
          </a:xfrm>
          <a:prstGeom prst="leftRightArrow">
            <a:avLst>
              <a:gd name="adj1" fmla="val 51964"/>
              <a:gd name="adj2" fmla="val 36471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KL divergence</a:t>
            </a: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cxnSp>
        <p:nvCxnSpPr>
          <p:cNvPr id="324" name="Google Shape;324;p49"/>
          <p:cNvCxnSpPr/>
          <p:nvPr/>
        </p:nvCxnSpPr>
        <p:spPr>
          <a:xfrm>
            <a:off x="5927775" y="4664400"/>
            <a:ext cx="9600" cy="365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5" name="Google Shape;325;p49"/>
          <p:cNvCxnSpPr/>
          <p:nvPr/>
        </p:nvCxnSpPr>
        <p:spPr>
          <a:xfrm>
            <a:off x="9090225" y="3972200"/>
            <a:ext cx="8700" cy="998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60571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8138" y="2027927"/>
            <a:ext cx="5915725" cy="331017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sz="1800"/>
              <a:t>Lymphocyte (a type of immune cell) segmentation given low-resolution heatmaps</a:t>
            </a:r>
            <a:endParaRPr sz="180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5E4922-8FEA-2941-BEB2-238AD61EEE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0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CFE63-188C-9B43-8A7F-7FAE5FBA2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269516"/>
            <a:ext cx="11360800" cy="763600"/>
          </a:xfrm>
        </p:spPr>
        <p:txBody>
          <a:bodyPr/>
          <a:lstStyle/>
          <a:p>
            <a:r>
              <a:rPr lang="en-US" dirty="0"/>
              <a:t>Pathology Image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F02C92-DF95-2448-A4F3-530B98078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316" y="1209483"/>
            <a:ext cx="8314310" cy="499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32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61120E-47B9-EC4A-9A38-74AEF479C6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>Specify where objects are located -&gt; Semantic Segmentation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b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054AC-02C2-9F4D-8354-C95D7EEAC8D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/>
          <a:lstStyle/>
          <a:p>
            <a:pPr>
              <a:spcAft>
                <a:spcPts val="0"/>
              </a:spcAft>
              <a:buNone/>
            </a:pPr>
            <a:r>
              <a:rPr lang="en-US" sz="2400" dirty="0"/>
              <a:t>Input: Percent pixels in each patch belonging to a category</a:t>
            </a:r>
          </a:p>
          <a:p>
            <a:pPr>
              <a:spcAft>
                <a:spcPts val="0"/>
              </a:spcAft>
              <a:buNone/>
            </a:pPr>
            <a:r>
              <a:rPr lang="en-US" sz="2400" dirty="0"/>
              <a:t>Output: High resolution semantic segmentation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EE95BE-52CB-2346-A43B-550FAE1F4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00" y="2801718"/>
            <a:ext cx="11176000" cy="3073400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A487A74E-A56E-FB4B-983A-9B09BB320C6A}"/>
              </a:ext>
            </a:extLst>
          </p:cNvPr>
          <p:cNvSpPr txBox="1">
            <a:spLocks/>
          </p:cNvSpPr>
          <p:nvPr/>
        </p:nvSpPr>
        <p:spPr bwMode="auto">
          <a:xfrm>
            <a:off x="824592" y="5875118"/>
            <a:ext cx="10542816" cy="5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marL="0" marR="0" lv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l" rtl="0" eaLnBrk="1" fontAlgn="base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  <a:latin typeface="Verdana" pitchFamily="34" charset="0"/>
              </a:defRPr>
            </a:lvl2pPr>
            <a:lvl3pPr lvl="2" indent="0" algn="l" rtl="0" eaLnBrk="1" fontAlgn="base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  <a:latin typeface="Verdana" pitchFamily="34" charset="0"/>
              </a:defRPr>
            </a:lvl3pPr>
            <a:lvl4pPr lvl="3" indent="0" algn="l" rtl="0" eaLnBrk="1" fontAlgn="base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  <a:latin typeface="Verdana" pitchFamily="34" charset="0"/>
              </a:defRPr>
            </a:lvl4pPr>
            <a:lvl5pPr lvl="4" indent="0" algn="l" rtl="0" eaLnBrk="1" fontAlgn="base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  <a:latin typeface="Verdana" pitchFamily="34" charset="0"/>
              </a:defRPr>
            </a:lvl5pPr>
            <a:lvl6pPr marL="457200" lvl="5" indent="0" algn="l" rtl="0" eaLnBrk="1" fontAlgn="base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  <a:latin typeface="Arial" charset="0"/>
              </a:defRPr>
            </a:lvl6pPr>
            <a:lvl7pPr marL="914400" lvl="6" indent="0" algn="l" rtl="0" eaLnBrk="1" fontAlgn="base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  <a:latin typeface="Arial" charset="0"/>
              </a:defRPr>
            </a:lvl7pPr>
            <a:lvl8pPr marL="1371600" lvl="7" indent="0" algn="l" rtl="0" eaLnBrk="1" fontAlgn="base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  <a:latin typeface="Arial" charset="0"/>
              </a:defRPr>
            </a:lvl8pPr>
            <a:lvl9pPr marL="1828800" lvl="8" indent="0" algn="l" rtl="0" eaLnBrk="1" fontAlgn="base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  <a:latin typeface="Arial" charset="0"/>
              </a:defRPr>
            </a:lvl9pPr>
          </a:lstStyle>
          <a:p>
            <a:endParaRPr lang="en-US" b="1" kern="0" dirty="0"/>
          </a:p>
        </p:txBody>
      </p:sp>
    </p:spTree>
    <p:extLst>
      <p:ext uri="{BB962C8B-B14F-4D97-AF65-F5344CB8AC3E}">
        <p14:creationId xmlns:p14="http://schemas.microsoft.com/office/powerpoint/2010/main" val="1436153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9E40165-A31F-A542-A551-E513A43A0FF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92125"/>
            <a:ext cx="11684000" cy="779463"/>
          </a:xfrm>
        </p:spPr>
        <p:txBody>
          <a:bodyPr/>
          <a:lstStyle/>
          <a:p>
            <a:r>
              <a:rPr lang="en-US" dirty="0"/>
              <a:t>Input image with low resolution labels – generates a high resolution image – “Super resolution”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C8C687-EDE0-034D-8361-CDF7E2CB7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759"/>
            <a:ext cx="12192000" cy="509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760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CDEA0-E725-4946-A490-B6A6AFD9F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Labels from the Multi-Resolution Land Characteristics Consortium - https://</a:t>
            </a:r>
            <a:r>
              <a:rPr lang="en-US" dirty="0" err="1"/>
              <a:t>www.mrlc.gov</a:t>
            </a:r>
            <a:r>
              <a:rPr lang="en-US" dirty="0"/>
              <a:t>/tools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C301A2-0F0F-354D-85F1-7A123DF27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AD73BC-5856-E244-BFE4-5C3FBC5F2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10" y="1088523"/>
            <a:ext cx="10661780" cy="502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70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1CC1D-B3C9-6749-AA71-631485DDF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 truth vs Super-resolution and High Resolution Models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366C86-F139-DB4D-A984-8D502B7A9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2355C8-AD09-784A-8C7D-C861D4672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222" y="931862"/>
            <a:ext cx="10655300" cy="59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8580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/>
              <a:t>Quantitative results: satellite image segmentation</a:t>
            </a:r>
            <a:endParaRPr/>
          </a:p>
        </p:txBody>
      </p:sp>
      <p:sp>
        <p:nvSpPr>
          <p:cNvPr id="401" name="Google Shape;401;p6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" dirty="0"/>
              <a:t>Low resolution labels (30x30 meters) across the entire US:</a:t>
            </a:r>
            <a:endParaRPr dirty="0"/>
          </a:p>
          <a:p>
            <a:pPr marL="0" indent="0">
              <a:lnSpc>
                <a:spcPct val="100000"/>
              </a:lnSpc>
              <a:buNone/>
            </a:pPr>
            <a:r>
              <a:rPr lang="en" sz="1400" dirty="0"/>
              <a:t>    Developed, Open Space; Barren Land; Cultivated Crops; etc.</a:t>
            </a:r>
            <a:endParaRPr sz="1400" dirty="0"/>
          </a:p>
          <a:p>
            <a:pPr marL="0" indent="0">
              <a:lnSpc>
                <a:spcPct val="100000"/>
              </a:lnSpc>
              <a:buNone/>
            </a:pPr>
            <a:endParaRPr sz="1400" dirty="0"/>
          </a:p>
          <a:p>
            <a:pPr marL="0" indent="0">
              <a:lnSpc>
                <a:spcPct val="100000"/>
              </a:lnSpc>
              <a:buNone/>
            </a:pPr>
            <a:r>
              <a:rPr lang="en" dirty="0"/>
              <a:t>High resolution labels (1x1 meter) on Chesapeake bay:</a:t>
            </a:r>
            <a:endParaRPr dirty="0"/>
          </a:p>
          <a:p>
            <a:pPr marL="0" indent="0">
              <a:lnSpc>
                <a:spcPct val="100000"/>
              </a:lnSpc>
              <a:buNone/>
            </a:pPr>
            <a:r>
              <a:rPr lang="en" sz="1400" dirty="0"/>
              <a:t>    Water; Tree; Field; Impervious Surface.</a:t>
            </a:r>
            <a:endParaRPr sz="1400" dirty="0"/>
          </a:p>
          <a:p>
            <a:pPr marL="0" indent="0">
              <a:lnSpc>
                <a:spcPct val="100000"/>
              </a:lnSpc>
              <a:buNone/>
            </a:pPr>
            <a:endParaRPr sz="1400" dirty="0"/>
          </a:p>
          <a:p>
            <a:pPr marL="0" indent="0">
              <a:spcAft>
                <a:spcPts val="1600"/>
              </a:spcAft>
              <a:buNone/>
            </a:pPr>
            <a:r>
              <a:rPr lang="en" dirty="0"/>
              <a:t>Results of train</a:t>
            </a:r>
            <a:r>
              <a:rPr lang="en-US" dirty="0" err="1"/>
              <a:t>ing</a:t>
            </a:r>
            <a:r>
              <a:rPr lang="en" dirty="0"/>
              <a:t> on Maryland, test on Northern Chesapeake:</a:t>
            </a:r>
            <a:endParaRPr dirty="0"/>
          </a:p>
        </p:txBody>
      </p:sp>
      <p:graphicFrame>
        <p:nvGraphicFramePr>
          <p:cNvPr id="402" name="Google Shape;402;p60"/>
          <p:cNvGraphicFramePr/>
          <p:nvPr/>
        </p:nvGraphicFramePr>
        <p:xfrm>
          <a:off x="2004827" y="4324575"/>
          <a:ext cx="7955225" cy="7924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693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7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5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9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High resolution CNN (HR)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Label super resolution (LSR)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LSR + HR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IoU (higher better)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0.672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0.820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0.824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167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93D73B-2113-1745-9D6D-C31634230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Machine Learning to Critique Segmentation Results</a:t>
            </a:r>
          </a:p>
        </p:txBody>
      </p:sp>
      <p:sp>
        <p:nvSpPr>
          <p:cNvPr id="146" name="Shape 146"/>
          <p:cNvSpPr txBox="1">
            <a:spLocks noGrp="1"/>
          </p:cNvSpPr>
          <p:nvPr>
            <p:ph sz="half" idx="1"/>
          </p:nvPr>
        </p:nvSpPr>
        <p:spPr>
          <a:xfrm>
            <a:off x="527049" y="931862"/>
            <a:ext cx="5568951" cy="5408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06000" marR="0" lvl="0" indent="-318192" algn="just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◼"/>
            </a:pPr>
            <a:r>
              <a:rPr lang="en-US" sz="24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Automatically select </a:t>
            </a:r>
            <a:r>
              <a:rPr lang="en-US" sz="2400" dirty="0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rPr>
              <a:t>low &amp; high gain values </a:t>
            </a:r>
            <a:r>
              <a:rPr lang="en-US" sz="24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for each tissue region</a:t>
            </a:r>
            <a:endParaRPr sz="2400" dirty="0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06000" lvl="0" indent="-318192" algn="just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◼"/>
            </a:pPr>
            <a:r>
              <a:rPr lang="en-US" sz="24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Investigate </a:t>
            </a:r>
            <a:r>
              <a:rPr lang="en-US" sz="2400" dirty="0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rPr>
              <a:t>machine learning algorithms</a:t>
            </a:r>
            <a:r>
              <a:rPr lang="en-US" sz="24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: </a:t>
            </a:r>
            <a:endParaRPr sz="2400" dirty="0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  <a:p>
            <a:pPr marL="630000" lvl="1" indent="-364928" rtl="0">
              <a:spcBef>
                <a:spcPts val="96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–"/>
            </a:pPr>
            <a:r>
              <a:rPr lang="en-US" sz="24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Random Forests</a:t>
            </a:r>
            <a:endParaRPr sz="2400" dirty="0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  <a:p>
            <a:pPr marL="630000" lvl="1" indent="-364928" rtl="0">
              <a:spcBef>
                <a:spcPts val="96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–"/>
            </a:pPr>
            <a:r>
              <a:rPr lang="en-US" sz="24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Support Vector Machine</a:t>
            </a:r>
            <a:endParaRPr sz="2400" dirty="0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  <a:p>
            <a:pPr marL="630000" lvl="1" indent="-364928" rtl="0">
              <a:spcBef>
                <a:spcPts val="96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–"/>
            </a:pPr>
            <a:r>
              <a:rPr lang="en-US" sz="24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Convolutional Neural Network</a:t>
            </a:r>
            <a:endParaRPr sz="2400" dirty="0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06000" lvl="0" indent="-318192" algn="just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◼"/>
            </a:pPr>
            <a:r>
              <a:rPr lang="en-US" sz="2400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Investigate impact of </a:t>
            </a:r>
            <a:r>
              <a:rPr lang="en-US" sz="2400" dirty="0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rPr>
              <a:t>active learning process</a:t>
            </a:r>
          </a:p>
          <a:p>
            <a:pPr marL="306000" lvl="0" indent="-318192" algn="just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◼"/>
            </a:pPr>
            <a:endParaRPr lang="en-US" sz="2400" dirty="0">
              <a:solidFill>
                <a:schemeClr val="accent2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06000" lvl="0" indent="-318192" algn="just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◼"/>
            </a:pPr>
            <a:r>
              <a:rPr lang="en-US" sz="2800" b="1" dirty="0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rPr>
              <a:t>PhD Thesis – Si Wen co supervised by Joel </a:t>
            </a:r>
            <a:r>
              <a:rPr lang="en-US" sz="2800" b="1" dirty="0" err="1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rPr>
              <a:t>Saltz</a:t>
            </a:r>
            <a:r>
              <a:rPr lang="en-US" sz="2800" b="1" dirty="0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rPr>
              <a:t> and Tahsin </a:t>
            </a:r>
            <a:r>
              <a:rPr lang="en-US" sz="2800" b="1" dirty="0" err="1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rPr>
              <a:t>Kurc</a:t>
            </a:r>
            <a:r>
              <a:rPr lang="en-US" sz="2800" b="1" dirty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endParaRPr sz="2800" b="1" dirty="0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47" name="Shape 147"/>
          <p:cNvSpPr txBox="1"/>
          <p:nvPr/>
        </p:nvSpPr>
        <p:spPr>
          <a:xfrm>
            <a:off x="11139492" y="6493906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65</a:t>
            </a:fld>
            <a:r>
              <a:rPr lang="en-US" sz="12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/15</a:t>
            </a:r>
            <a:endParaRPr sz="1200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AE84F8-468D-5C4F-8053-972E6C529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304" y="2168338"/>
            <a:ext cx="5545263" cy="252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65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3999" y="1331185"/>
            <a:ext cx="9143985" cy="51434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83038" y="3534208"/>
            <a:ext cx="4384963" cy="2466542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Subtitle 7"/>
          <p:cNvSpPr txBox="1">
            <a:spLocks/>
          </p:cNvSpPr>
          <p:nvPr/>
        </p:nvSpPr>
        <p:spPr>
          <a:xfrm>
            <a:off x="6407620" y="4271653"/>
            <a:ext cx="4149536" cy="165215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 err="1"/>
              <a:t>QuIP</a:t>
            </a:r>
            <a:r>
              <a:rPr lang="en-US" sz="1500" dirty="0"/>
              <a:t> </a:t>
            </a:r>
            <a:r>
              <a:rPr lang="en-US" sz="1500" dirty="0">
                <a:latin typeface="Roboto Light" charset="0"/>
                <a:ea typeface="Roboto Light" charset="0"/>
                <a:cs typeface="Roboto Light" charset="0"/>
              </a:rPr>
              <a:t>Segmentation Curation Web Application</a:t>
            </a:r>
          </a:p>
          <a:p>
            <a:pPr marL="266700" lvl="1" indent="-257175">
              <a:buFont typeface="+mj-lt"/>
              <a:buAutoNum type="arabicPeriod"/>
            </a:pPr>
            <a:r>
              <a:rPr lang="en-US" sz="1500" dirty="0">
                <a:latin typeface="Roboto Light" charset="0"/>
                <a:ea typeface="Roboto Light" charset="0"/>
                <a:cs typeface="Roboto Light" charset="0"/>
              </a:rPr>
              <a:t>User interactively marks up regions and selects results from best analysis run for each region.</a:t>
            </a:r>
          </a:p>
          <a:p>
            <a:pPr marL="266700" lvl="1" indent="-257175">
              <a:buFont typeface="+mj-lt"/>
              <a:buAutoNum type="arabicPeriod"/>
            </a:pPr>
            <a:r>
              <a:rPr lang="en-US" sz="1500" dirty="0">
                <a:latin typeface="Roboto Light" charset="0"/>
                <a:ea typeface="Roboto Light" charset="0"/>
                <a:cs typeface="Roboto Light" charset="0"/>
              </a:rPr>
              <a:t>Selections are refined through review processes supervised by an expert Pathologist</a:t>
            </a:r>
            <a:endParaRPr lang="en-US" sz="1500" dirty="0">
              <a:solidFill>
                <a:schemeClr val="tx1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93880" y="3667035"/>
            <a:ext cx="4163277" cy="47179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sz="2100" dirty="0"/>
              <a:t>Curation of Segmentation Results</a:t>
            </a:r>
          </a:p>
        </p:txBody>
      </p:sp>
      <p:sp useBgFill="1"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Uncertainty Quantification ….  Used to Guide Segmentation Curation</a:t>
            </a:r>
          </a:p>
        </p:txBody>
      </p:sp>
    </p:spTree>
    <p:extLst>
      <p:ext uri="{BB962C8B-B14F-4D97-AF65-F5344CB8AC3E}">
        <p14:creationId xmlns:p14="http://schemas.microsoft.com/office/powerpoint/2010/main" val="36933722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3162C5-2BAA-9E42-ACAA-E538E5A56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Consortia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8204250-A65A-CD4F-8A91-59C5149081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NCI Quantitative Imaging for Pathology (</a:t>
            </a:r>
            <a:r>
              <a:rPr lang="en-US" sz="2800" dirty="0" err="1"/>
              <a:t>QuIP</a:t>
            </a:r>
            <a:r>
              <a:rPr lang="en-US" sz="2800" dirty="0"/>
              <a:t>):  Stony Brook, Emory,  MD Anderson,  Institute for Systems Biology, Oak Ridge</a:t>
            </a:r>
          </a:p>
          <a:p>
            <a:r>
              <a:rPr lang="en-US" sz="2800" dirty="0"/>
              <a:t>NCI SEER Pathology: Stony Brook, Emory, Rutgers,  University of Kentucky (three Cancer registries)</a:t>
            </a:r>
          </a:p>
          <a:p>
            <a:r>
              <a:rPr lang="en-US" sz="2800" dirty="0"/>
              <a:t>Cancer Imaging Archive:  Arkansas,  Stony Brook, Emory (Stony Brook leads Pathology component)</a:t>
            </a:r>
          </a:p>
          <a:p>
            <a:r>
              <a:rPr lang="en-US" sz="2800" dirty="0"/>
              <a:t>Virtual Tissue Repository: Led by NCI SEER;  Stony Brook, Emory </a:t>
            </a:r>
          </a:p>
          <a:p>
            <a:r>
              <a:rPr lang="en-US" sz="2800" dirty="0"/>
              <a:t>NCI ECOG-ACRIN</a:t>
            </a:r>
          </a:p>
        </p:txBody>
      </p:sp>
    </p:spTree>
    <p:extLst>
      <p:ext uri="{BB962C8B-B14F-4D97-AF65-F5344CB8AC3E}">
        <p14:creationId xmlns:p14="http://schemas.microsoft.com/office/powerpoint/2010/main" val="10557080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609D8CE-3C02-FB47-9E96-86636A30A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/>
              <a:t>Stony Brook Deep Learning Pathology Faculty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08BAEBF-EF42-CE4E-9A5D-E77D3A98A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996" y="5859140"/>
            <a:ext cx="10906008" cy="49721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/>
              <a:t>Dimitis Samaras, Tahsin Kurc, Raj Gupta, Chao Chen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DEA066-6C14-EC4C-AD76-3E744A321F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92" b="10599"/>
          <a:stretch/>
        </p:blipFill>
        <p:spPr>
          <a:xfrm>
            <a:off x="481946" y="913637"/>
            <a:ext cx="2685705" cy="33378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879633-FEC7-8943-B3DA-46A71C4A96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78" b="12393"/>
          <a:stretch/>
        </p:blipFill>
        <p:spPr>
          <a:xfrm>
            <a:off x="3328518" y="1409273"/>
            <a:ext cx="2685705" cy="28422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F4FA08-EDB1-BF46-B532-6BC7651D7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301" y="476572"/>
            <a:ext cx="2529193" cy="37749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5592C4-CE28-544D-8F04-6E83D95E5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1662" y="1657939"/>
            <a:ext cx="2685706" cy="2593550"/>
          </a:xfrm>
          <a:prstGeom prst="rect">
            <a:avLst/>
          </a:prstGeom>
        </p:spPr>
      </p:pic>
      <p:cxnSp>
        <p:nvCxnSpPr>
          <p:cNvPr id="25" name="Straight Connector 14">
            <a:extLst>
              <a:ext uri="{FF2B5EF4-FFF2-40B4-BE49-F238E27FC236}">
                <a16:creationId xmlns:a16="http://schemas.microsoft.com/office/drawing/2014/main" id="{8733B210-462D-42A4-BA20-36743BB5E6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7790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45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QuIP</a:t>
            </a:r>
            <a:r>
              <a:rPr lang="en-US" dirty="0">
                <a:solidFill>
                  <a:schemeClr val="tx1"/>
                </a:solidFill>
              </a:rPr>
              <a:t> ITCR  Team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37793" y="1206422"/>
            <a:ext cx="3580639" cy="45664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100" b="1" dirty="0"/>
              <a:t>Stony Brook University</a:t>
            </a:r>
          </a:p>
          <a:p>
            <a:pPr marL="0" indent="0">
              <a:buNone/>
            </a:pPr>
            <a:r>
              <a:rPr lang="en-US" sz="2100" dirty="0"/>
              <a:t>Joel Saltz</a:t>
            </a:r>
          </a:p>
          <a:p>
            <a:pPr marL="0" indent="0">
              <a:buNone/>
            </a:pPr>
            <a:r>
              <a:rPr lang="en-US" sz="2100" dirty="0"/>
              <a:t>Tahsin </a:t>
            </a:r>
            <a:r>
              <a:rPr lang="en-US" sz="2100" dirty="0" err="1"/>
              <a:t>Kurc</a:t>
            </a:r>
            <a:endParaRPr lang="en-US" sz="2100" dirty="0"/>
          </a:p>
          <a:p>
            <a:pPr marL="0" indent="0">
              <a:buNone/>
            </a:pPr>
            <a:r>
              <a:rPr lang="en-US" sz="2100" dirty="0"/>
              <a:t>Raj Gupta</a:t>
            </a:r>
          </a:p>
          <a:p>
            <a:pPr marL="0" indent="0">
              <a:buNone/>
            </a:pPr>
            <a:r>
              <a:rPr lang="en-US" sz="2100" dirty="0"/>
              <a:t>Dimitris Samaras</a:t>
            </a:r>
          </a:p>
          <a:p>
            <a:pPr marL="0" indent="0">
              <a:buNone/>
            </a:pPr>
            <a:r>
              <a:rPr lang="en-US" sz="2100" dirty="0"/>
              <a:t>Erich Bremer</a:t>
            </a:r>
          </a:p>
          <a:p>
            <a:pPr marL="0" indent="0">
              <a:buNone/>
            </a:pPr>
            <a:r>
              <a:rPr lang="en-US" sz="2100" dirty="0" err="1"/>
              <a:t>Fusheng</a:t>
            </a:r>
            <a:r>
              <a:rPr lang="en-US" sz="2100" dirty="0"/>
              <a:t> Wang</a:t>
            </a:r>
          </a:p>
          <a:p>
            <a:pPr marL="0" indent="0">
              <a:buNone/>
            </a:pPr>
            <a:r>
              <a:rPr lang="en-US" sz="2100" dirty="0"/>
              <a:t>Tammy </a:t>
            </a:r>
            <a:r>
              <a:rPr lang="en-US" sz="2100" dirty="0" err="1"/>
              <a:t>DiPrima</a:t>
            </a:r>
            <a:endParaRPr lang="en-US" sz="2100" dirty="0"/>
          </a:p>
          <a:p>
            <a:pPr marL="0" indent="0">
              <a:buNone/>
            </a:pPr>
            <a:r>
              <a:rPr lang="en-US" sz="2100" dirty="0"/>
              <a:t>Le Hou</a:t>
            </a:r>
          </a:p>
          <a:p>
            <a:pPr marL="0" indent="0">
              <a:buNone/>
            </a:pPr>
            <a:endParaRPr lang="en-US" sz="2100" dirty="0"/>
          </a:p>
          <a:p>
            <a:pPr marL="0" indent="0">
              <a:buNone/>
            </a:pPr>
            <a:r>
              <a:rPr lang="en-US" sz="2100" b="1" dirty="0"/>
              <a:t>NCI / DCEG</a:t>
            </a:r>
          </a:p>
          <a:p>
            <a:pPr marL="0" indent="0">
              <a:buNone/>
            </a:pPr>
            <a:r>
              <a:rPr lang="en-US" sz="2100" dirty="0"/>
              <a:t>Jonas S Almeida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483787" y="1278988"/>
            <a:ext cx="4034118" cy="45664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/>
              <a:t>Emory University</a:t>
            </a:r>
          </a:p>
          <a:p>
            <a:pPr marL="0" indent="0">
              <a:buNone/>
            </a:pPr>
            <a:r>
              <a:rPr lang="en-US" sz="2000" dirty="0"/>
              <a:t>Ashish Sharma</a:t>
            </a:r>
          </a:p>
          <a:p>
            <a:pPr marL="0" indent="0">
              <a:buNone/>
            </a:pPr>
            <a:r>
              <a:rPr lang="en-US" sz="2000" dirty="0"/>
              <a:t>Ryan Birmingham</a:t>
            </a:r>
          </a:p>
          <a:p>
            <a:pPr marL="0" indent="0">
              <a:buNone/>
            </a:pPr>
            <a:r>
              <a:rPr lang="en-US" sz="2000" dirty="0"/>
              <a:t>Nan Li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University of Tennessee Knoxville </a:t>
            </a:r>
          </a:p>
          <a:p>
            <a:pPr marL="0" indent="0">
              <a:buNone/>
            </a:pPr>
            <a:r>
              <a:rPr lang="en-US" sz="2000" dirty="0"/>
              <a:t>Jeremy Logan</a:t>
            </a:r>
          </a:p>
          <a:p>
            <a:pPr marL="0" indent="0">
              <a:buNone/>
            </a:pPr>
            <a:r>
              <a:rPr lang="en-US" sz="2000" dirty="0"/>
              <a:t>Scott </a:t>
            </a:r>
            <a:r>
              <a:rPr lang="en-US" sz="2000" dirty="0" err="1"/>
              <a:t>Klasky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Harvard University </a:t>
            </a:r>
          </a:p>
          <a:p>
            <a:pPr marL="0" indent="0">
              <a:buNone/>
            </a:pPr>
            <a:r>
              <a:rPr lang="en-US" sz="2000" dirty="0"/>
              <a:t>Rick Cummings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18248944-FCA8-494A-A31B-56001EF93DE4}"/>
              </a:ext>
            </a:extLst>
          </p:cNvPr>
          <p:cNvSpPr txBox="1">
            <a:spLocks/>
          </p:cNvSpPr>
          <p:nvPr/>
        </p:nvSpPr>
        <p:spPr bwMode="auto">
          <a:xfrm>
            <a:off x="8255418" y="1278988"/>
            <a:ext cx="4034118" cy="4566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003399"/>
                </a:solidFill>
                <a:latin typeface="Siemens Sans" pitchFamily="2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003399"/>
                </a:solidFill>
                <a:latin typeface="Siemens Sans" pitchFamily="2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003399"/>
                </a:solidFill>
                <a:latin typeface="Siemens Sans" pitchFamily="2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003399"/>
                </a:solidFill>
                <a:latin typeface="Siemens Sans" pitchFamily="2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003399"/>
                </a:solidFill>
                <a:latin typeface="Siemens Sans" pitchFamily="2" charset="0"/>
              </a:defRPr>
            </a:lvl9pPr>
          </a:lstStyle>
          <a:p>
            <a:pPr marL="0" indent="0">
              <a:buFontTx/>
              <a:buNone/>
            </a:pPr>
            <a:r>
              <a:rPr lang="en-US" sz="2000" b="1" kern="0" dirty="0"/>
              <a:t>ITCR/IMAT Supplement</a:t>
            </a:r>
          </a:p>
          <a:p>
            <a:pPr marL="0" indent="0">
              <a:buFontTx/>
              <a:buNone/>
            </a:pPr>
            <a:r>
              <a:rPr lang="en-US" sz="2000" kern="0" dirty="0"/>
              <a:t>Richard Levinson</a:t>
            </a:r>
          </a:p>
          <a:p>
            <a:pPr marL="0" indent="0">
              <a:buFontTx/>
              <a:buNone/>
            </a:pPr>
            <a:r>
              <a:rPr lang="en-US" sz="2000" kern="0" dirty="0"/>
              <a:t>Raj Gupta</a:t>
            </a:r>
          </a:p>
          <a:p>
            <a:pPr marL="0" indent="0">
              <a:buFontTx/>
              <a:buNone/>
            </a:pPr>
            <a:r>
              <a:rPr lang="en-US" sz="2000" kern="0" dirty="0"/>
              <a:t>Tahsin </a:t>
            </a:r>
            <a:r>
              <a:rPr lang="en-US" sz="2000" kern="0" dirty="0" err="1"/>
              <a:t>Kurc</a:t>
            </a:r>
            <a:endParaRPr lang="en-US" sz="2000" kern="0" dirty="0"/>
          </a:p>
          <a:p>
            <a:pPr marL="0" indent="0">
              <a:buFontTx/>
              <a:buNone/>
            </a:pPr>
            <a:r>
              <a:rPr lang="en-US" sz="2000" kern="0" dirty="0"/>
              <a:t>Joel </a:t>
            </a:r>
            <a:r>
              <a:rPr lang="en-US" sz="2000" kern="0" dirty="0" err="1"/>
              <a:t>Saltz</a:t>
            </a:r>
            <a:endParaRPr lang="en-US" sz="2000" kern="0" dirty="0"/>
          </a:p>
          <a:p>
            <a:pPr marL="0" indent="0">
              <a:buFontTx/>
              <a:buNone/>
            </a:pPr>
            <a:r>
              <a:rPr lang="en-US" sz="2000" kern="0" dirty="0"/>
              <a:t>Han Le</a:t>
            </a:r>
          </a:p>
          <a:p>
            <a:pPr marL="0" indent="0">
              <a:buFontTx/>
              <a:buNone/>
            </a:pPr>
            <a:r>
              <a:rPr lang="en-US" sz="2000" kern="0" dirty="0" err="1"/>
              <a:t>Maozheng</a:t>
            </a:r>
            <a:r>
              <a:rPr lang="en-US" sz="2000" kern="0" dirty="0"/>
              <a:t> Zhao</a:t>
            </a:r>
          </a:p>
          <a:p>
            <a:pPr marL="0" indent="0">
              <a:buFontTx/>
              <a:buNone/>
            </a:pPr>
            <a:r>
              <a:rPr lang="en-US" sz="2000" kern="0" dirty="0"/>
              <a:t>Dimitris Samaras</a:t>
            </a:r>
          </a:p>
          <a:p>
            <a:pPr marL="0" indent="0">
              <a:buFontTx/>
              <a:buNone/>
            </a:pPr>
            <a:endParaRPr lang="en-US" sz="2000" kern="0" dirty="0"/>
          </a:p>
          <a:p>
            <a:pPr marL="0" indent="0">
              <a:buFontTx/>
              <a:buNone/>
            </a:pPr>
            <a:endParaRPr lang="en-US" sz="2000" kern="0" dirty="0"/>
          </a:p>
          <a:p>
            <a:pPr marL="0" indent="0">
              <a:buFontTx/>
              <a:buNone/>
            </a:pPr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13467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1753075" y="647750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3600" dirty="0"/>
              <a:t>Whole Slides are Large</a:t>
            </a:r>
            <a:endParaRPr sz="3600" dirty="0"/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9639" y="2513661"/>
            <a:ext cx="8520599" cy="37324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750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EB6217-FC00-1645-9C60-5DFBD144B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077" y="-118341"/>
            <a:ext cx="10515600" cy="1325563"/>
          </a:xfrm>
        </p:spPr>
        <p:txBody>
          <a:bodyPr/>
          <a:lstStyle/>
          <a:p>
            <a:r>
              <a:rPr lang="en-US" dirty="0"/>
              <a:t>SEER UG3 Team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DAC2F-672C-2B43-8236-0D342467D2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2077" y="1005705"/>
            <a:ext cx="5568951" cy="5408613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Stony Brook</a:t>
            </a:r>
          </a:p>
          <a:p>
            <a:pPr lvl="1"/>
            <a:r>
              <a:rPr lang="en-US" sz="2000" dirty="0"/>
              <a:t>Joel </a:t>
            </a:r>
            <a:r>
              <a:rPr lang="en-US" sz="2000" dirty="0" err="1"/>
              <a:t>Saltz</a:t>
            </a:r>
            <a:r>
              <a:rPr lang="en-US" sz="2000" dirty="0"/>
              <a:t>  MD, PhD</a:t>
            </a:r>
          </a:p>
          <a:p>
            <a:pPr lvl="1"/>
            <a:r>
              <a:rPr lang="en-US" sz="2000" dirty="0"/>
              <a:t>Tahsin </a:t>
            </a:r>
            <a:r>
              <a:rPr lang="en-US" sz="2000" dirty="0" err="1"/>
              <a:t>Kurc</a:t>
            </a:r>
            <a:r>
              <a:rPr lang="en-US" sz="2000" dirty="0"/>
              <a:t>  PhD</a:t>
            </a:r>
          </a:p>
          <a:p>
            <a:pPr lvl="1"/>
            <a:r>
              <a:rPr lang="en-US" sz="2000" dirty="0"/>
              <a:t>Dimitris Samara PhD</a:t>
            </a:r>
          </a:p>
          <a:p>
            <a:pPr lvl="1"/>
            <a:r>
              <a:rPr lang="en-US" sz="2000" dirty="0"/>
              <a:t>Erich Bremer </a:t>
            </a:r>
          </a:p>
          <a:p>
            <a:pPr lvl="1"/>
            <a:r>
              <a:rPr lang="en-US" sz="2000" dirty="0"/>
              <a:t>Le </a:t>
            </a:r>
            <a:r>
              <a:rPr lang="en-US" sz="2000" dirty="0" err="1"/>
              <a:t>Hou</a:t>
            </a:r>
            <a:r>
              <a:rPr lang="en-US" sz="2000" dirty="0"/>
              <a:t> </a:t>
            </a:r>
          </a:p>
          <a:p>
            <a:pPr lvl="1"/>
            <a:r>
              <a:rPr lang="en-US" sz="2000" dirty="0" err="1"/>
              <a:t>Shahira</a:t>
            </a:r>
            <a:r>
              <a:rPr lang="en-US" sz="2000" dirty="0"/>
              <a:t> </a:t>
            </a:r>
            <a:r>
              <a:rPr lang="en-US" sz="2000" dirty="0" err="1"/>
              <a:t>Abousamra</a:t>
            </a:r>
            <a:r>
              <a:rPr lang="en-US" sz="2000" dirty="0"/>
              <a:t> </a:t>
            </a:r>
          </a:p>
          <a:p>
            <a:pPr lvl="1"/>
            <a:r>
              <a:rPr lang="en-US" sz="2000" dirty="0"/>
              <a:t>Raj Gupta</a:t>
            </a:r>
          </a:p>
          <a:p>
            <a:pPr lvl="1"/>
            <a:r>
              <a:rPr lang="en-US" sz="2000" dirty="0"/>
              <a:t>Han Le</a:t>
            </a:r>
          </a:p>
          <a:p>
            <a:pPr lvl="1"/>
            <a:r>
              <a:rPr lang="en-US" sz="2000" dirty="0"/>
              <a:t>Bridge Wang</a:t>
            </a:r>
          </a:p>
          <a:p>
            <a:r>
              <a:rPr lang="en-US" sz="2400" dirty="0"/>
              <a:t>Emory</a:t>
            </a:r>
          </a:p>
          <a:p>
            <a:pPr lvl="1"/>
            <a:r>
              <a:rPr lang="en-US" sz="2000" dirty="0"/>
              <a:t>Ashish Sharma PhD</a:t>
            </a:r>
          </a:p>
          <a:p>
            <a:pPr lvl="1"/>
            <a:r>
              <a:rPr lang="en-US" sz="2000" dirty="0"/>
              <a:t>Ryan Birmingham</a:t>
            </a:r>
          </a:p>
          <a:p>
            <a:pPr lvl="1"/>
            <a:r>
              <a:rPr lang="en-US" sz="2000" dirty="0"/>
              <a:t>Nan Li</a:t>
            </a:r>
          </a:p>
          <a:p>
            <a:r>
              <a:rPr lang="en-US" sz="2400" dirty="0"/>
              <a:t>Georgia SEER Registry</a:t>
            </a:r>
          </a:p>
          <a:p>
            <a:pPr lvl="1"/>
            <a:r>
              <a:rPr lang="en-US" sz="2000" dirty="0"/>
              <a:t>Kevin Ward MPH, PhD</a:t>
            </a:r>
          </a:p>
          <a:p>
            <a:pPr lvl="1"/>
            <a:endParaRPr lang="en-US" sz="2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CF343B-E5B5-464D-9B4F-C883A2C17B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7940" y="443682"/>
            <a:ext cx="5568949" cy="540861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2400" dirty="0"/>
              <a:t>Rutgers</a:t>
            </a:r>
          </a:p>
          <a:p>
            <a:pPr lvl="1"/>
            <a:r>
              <a:rPr lang="en-US" sz="2000" dirty="0"/>
              <a:t>David J. Foran PhD</a:t>
            </a:r>
          </a:p>
          <a:p>
            <a:pPr lvl="1"/>
            <a:r>
              <a:rPr lang="en-US" sz="2000" dirty="0"/>
              <a:t>Evita </a:t>
            </a:r>
            <a:r>
              <a:rPr lang="en-US" sz="2000" dirty="0" err="1"/>
              <a:t>Sadimin</a:t>
            </a:r>
            <a:r>
              <a:rPr lang="en-US" sz="2000" dirty="0"/>
              <a:t>, MD</a:t>
            </a:r>
          </a:p>
          <a:p>
            <a:pPr lvl="1"/>
            <a:r>
              <a:rPr lang="en-US" sz="2000" dirty="0" err="1"/>
              <a:t>Wenjin</a:t>
            </a:r>
            <a:r>
              <a:rPr lang="en-US" sz="2000" dirty="0"/>
              <a:t> Chen, PhD</a:t>
            </a:r>
          </a:p>
          <a:p>
            <a:pPr lvl="1"/>
            <a:r>
              <a:rPr lang="en-US" sz="2000" dirty="0"/>
              <a:t>Doreen Loh M.S.</a:t>
            </a:r>
          </a:p>
          <a:p>
            <a:pPr lvl="1"/>
            <a:r>
              <a:rPr lang="en-US" sz="2100" dirty="0"/>
              <a:t>Jian Ren, </a:t>
            </a:r>
            <a:r>
              <a:rPr lang="en-US" sz="2100" dirty="0" err="1"/>
              <a:t>Ph.D</a:t>
            </a:r>
            <a:endParaRPr lang="en-US" sz="2100" dirty="0"/>
          </a:p>
          <a:p>
            <a:pPr lvl="1"/>
            <a:r>
              <a:rPr lang="en-US" sz="2100" dirty="0"/>
              <a:t>Christine </a:t>
            </a:r>
            <a:r>
              <a:rPr lang="en-US" sz="2100" dirty="0" err="1"/>
              <a:t>Minerowicz</a:t>
            </a:r>
            <a:r>
              <a:rPr lang="en-US" sz="2100" dirty="0"/>
              <a:t>, MD</a:t>
            </a:r>
          </a:p>
          <a:p>
            <a:r>
              <a:rPr lang="en-US" sz="2400" dirty="0"/>
              <a:t>Rutgers SEER/ NJ State Cancer Registry</a:t>
            </a:r>
          </a:p>
          <a:p>
            <a:pPr lvl="1"/>
            <a:r>
              <a:rPr lang="en-US" sz="2000" dirty="0"/>
              <a:t>Antoinette Stroup, PhD</a:t>
            </a:r>
          </a:p>
          <a:p>
            <a:pPr lvl="1"/>
            <a:r>
              <a:rPr lang="en-US" sz="2000" dirty="0"/>
              <a:t>Adrian </a:t>
            </a:r>
            <a:r>
              <a:rPr lang="en-US" sz="2000" dirty="0" err="1"/>
              <a:t>Botchway</a:t>
            </a:r>
            <a:r>
              <a:rPr lang="en-US" sz="2000" dirty="0"/>
              <a:t>, CTR</a:t>
            </a:r>
          </a:p>
          <a:p>
            <a:pPr lvl="1"/>
            <a:r>
              <a:rPr lang="en-US" sz="2000" dirty="0"/>
              <a:t>Gerald Harris, PhD</a:t>
            </a:r>
          </a:p>
          <a:p>
            <a:r>
              <a:rPr lang="en-US" sz="2400" dirty="0"/>
              <a:t>University Kentucky; Kentucky SEER Registry </a:t>
            </a:r>
          </a:p>
          <a:p>
            <a:pPr lvl="1"/>
            <a:r>
              <a:rPr lang="en-US" sz="2000" dirty="0"/>
              <a:t>Eric B. Durbin, DrPH, MS</a:t>
            </a:r>
            <a:endParaRPr lang="en-US" sz="2000" dirty="0">
              <a:cs typeface="Calibri"/>
            </a:endParaRPr>
          </a:p>
          <a:p>
            <a:pPr lvl="1"/>
            <a:r>
              <a:rPr lang="en-US" sz="2000" dirty="0">
                <a:cs typeface="Calibri"/>
              </a:rPr>
              <a:t>Isaac Hands, MPH</a:t>
            </a:r>
          </a:p>
          <a:p>
            <a:pPr lvl="1"/>
            <a:r>
              <a:rPr lang="en-US" sz="2000" dirty="0">
                <a:cs typeface="Calibri"/>
              </a:rPr>
              <a:t>John Williams, MA</a:t>
            </a:r>
          </a:p>
          <a:p>
            <a:pPr lvl="1"/>
            <a:r>
              <a:rPr lang="en-US" sz="2000" dirty="0">
                <a:cs typeface="Calibri"/>
              </a:rPr>
              <a:t>Justin Levens</a:t>
            </a:r>
          </a:p>
          <a:p>
            <a:pPr lvl="1"/>
            <a:endParaRPr lang="en-US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19443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834112-94A7-4743-8472-3B215BFD4F9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US" sz="3600" dirty="0"/>
              <a:t>The PRISM Team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ABBD107-3D1A-FE41-99B5-C9096DBD64D7}"/>
              </a:ext>
            </a:extLst>
          </p:cNvPr>
          <p:cNvSpPr txBox="1">
            <a:spLocks/>
          </p:cNvSpPr>
          <p:nvPr/>
        </p:nvSpPr>
        <p:spPr>
          <a:xfrm>
            <a:off x="426120" y="1372993"/>
            <a:ext cx="3542366" cy="32920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</a:rPr>
              <a:t>Fred Prior, PhD</a:t>
            </a:r>
          </a:p>
          <a:p>
            <a:r>
              <a:rPr lang="en-US" sz="2000" dirty="0">
                <a:solidFill>
                  <a:schemeClr val="tx1"/>
                </a:solidFill>
              </a:rPr>
              <a:t>Jonathan Bona, PhD</a:t>
            </a:r>
          </a:p>
          <a:p>
            <a:r>
              <a:rPr lang="en-US" sz="2000" dirty="0">
                <a:solidFill>
                  <a:schemeClr val="tx1"/>
                </a:solidFill>
              </a:rPr>
              <a:t>Kirk Smith</a:t>
            </a:r>
          </a:p>
          <a:p>
            <a:r>
              <a:rPr lang="en-US" sz="2000" dirty="0">
                <a:solidFill>
                  <a:schemeClr val="tx1"/>
                </a:solidFill>
              </a:rPr>
              <a:t>Lawrence Tarbox, PhD</a:t>
            </a:r>
          </a:p>
          <a:p>
            <a:r>
              <a:rPr lang="en-US" sz="2000" dirty="0">
                <a:solidFill>
                  <a:schemeClr val="tx1"/>
                </a:solidFill>
              </a:rPr>
              <a:t>Mathias </a:t>
            </a:r>
            <a:r>
              <a:rPr lang="en-US" sz="2000" dirty="0" err="1">
                <a:solidFill>
                  <a:schemeClr val="tx1"/>
                </a:solidFill>
              </a:rPr>
              <a:t>Brochhausen</a:t>
            </a:r>
            <a:r>
              <a:rPr lang="en-US" sz="2000" dirty="0">
                <a:solidFill>
                  <a:schemeClr val="tx1"/>
                </a:solidFill>
              </a:rPr>
              <a:t>, PhD</a:t>
            </a:r>
          </a:p>
          <a:p>
            <a:r>
              <a:rPr lang="en-US" sz="2000" dirty="0">
                <a:solidFill>
                  <a:schemeClr val="tx1"/>
                </a:solidFill>
              </a:rPr>
              <a:t>Roosevelt Dobbins</a:t>
            </a:r>
          </a:p>
          <a:p>
            <a:r>
              <a:rPr lang="en-US" sz="2000" dirty="0">
                <a:solidFill>
                  <a:schemeClr val="tx1"/>
                </a:solidFill>
              </a:rPr>
              <a:t>Tracy Nolan</a:t>
            </a:r>
          </a:p>
          <a:p>
            <a:r>
              <a:rPr lang="en-US" sz="2000" dirty="0">
                <a:solidFill>
                  <a:schemeClr val="tx1"/>
                </a:solidFill>
              </a:rPr>
              <a:t>William Bennett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C895FA8-F687-C94D-AB0A-BE0697DE84ED}"/>
              </a:ext>
            </a:extLst>
          </p:cNvPr>
          <p:cNvSpPr txBox="1">
            <a:spLocks/>
          </p:cNvSpPr>
          <p:nvPr/>
        </p:nvSpPr>
        <p:spPr>
          <a:xfrm>
            <a:off x="4475370" y="1372993"/>
            <a:ext cx="3930993" cy="21263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</a:rPr>
              <a:t>Ashish Sharma, PhD</a:t>
            </a:r>
          </a:p>
          <a:p>
            <a:r>
              <a:rPr lang="en-US" sz="2000" dirty="0">
                <a:solidFill>
                  <a:schemeClr val="tx1"/>
                </a:solidFill>
              </a:rPr>
              <a:t>Annie Gu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Mohanapriya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Narapareddy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 err="1">
                <a:solidFill>
                  <a:schemeClr val="tx1"/>
                </a:solidFill>
              </a:rPr>
              <a:t>Monjoy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Saha</a:t>
            </a:r>
            <a:r>
              <a:rPr lang="en-US" sz="2000" dirty="0">
                <a:solidFill>
                  <a:schemeClr val="tx1"/>
                </a:solidFill>
              </a:rPr>
              <a:t>, PhD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Pradeeban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Kathiravelu</a:t>
            </a:r>
            <a:r>
              <a:rPr lang="en-US" sz="2000" dirty="0">
                <a:solidFill>
                  <a:schemeClr val="tx1"/>
                </a:solidFill>
              </a:rPr>
              <a:t>, PhD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4E98330-B4B1-B342-AA89-96F969639B45}"/>
              </a:ext>
            </a:extLst>
          </p:cNvPr>
          <p:cNvSpPr txBox="1">
            <a:spLocks/>
          </p:cNvSpPr>
          <p:nvPr/>
        </p:nvSpPr>
        <p:spPr>
          <a:xfrm>
            <a:off x="8406363" y="1321838"/>
            <a:ext cx="2928445" cy="21263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</a:rPr>
              <a:t>Joel </a:t>
            </a:r>
            <a:r>
              <a:rPr lang="en-US" sz="2000" b="1" dirty="0" err="1">
                <a:solidFill>
                  <a:schemeClr val="tx1"/>
                </a:solidFill>
              </a:rPr>
              <a:t>Saltz</a:t>
            </a:r>
            <a:r>
              <a:rPr lang="en-US" sz="2000" b="1" dirty="0">
                <a:solidFill>
                  <a:schemeClr val="tx1"/>
                </a:solidFill>
              </a:rPr>
              <a:t>, MD, PhD</a:t>
            </a:r>
          </a:p>
          <a:p>
            <a:r>
              <a:rPr lang="en-US" sz="2000" dirty="0">
                <a:solidFill>
                  <a:schemeClr val="tx1"/>
                </a:solidFill>
              </a:rPr>
              <a:t>Erich Bremer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Rajrisi</a:t>
            </a:r>
            <a:r>
              <a:rPr lang="en-US" sz="2000" dirty="0">
                <a:solidFill>
                  <a:schemeClr val="tx1"/>
                </a:solidFill>
              </a:rPr>
              <a:t> Gupta MD</a:t>
            </a:r>
          </a:p>
          <a:p>
            <a:r>
              <a:rPr lang="en-US" sz="2000" dirty="0">
                <a:solidFill>
                  <a:schemeClr val="tx1"/>
                </a:solidFill>
              </a:rPr>
              <a:t>Tahsin </a:t>
            </a:r>
            <a:r>
              <a:rPr lang="en-US" sz="2000" dirty="0" err="1">
                <a:solidFill>
                  <a:schemeClr val="tx1"/>
                </a:solidFill>
              </a:rPr>
              <a:t>Kurc</a:t>
            </a:r>
            <a:r>
              <a:rPr lang="en-US" sz="2000" dirty="0">
                <a:solidFill>
                  <a:schemeClr val="tx1"/>
                </a:solidFill>
              </a:rPr>
              <a:t>, PhD</a:t>
            </a:r>
          </a:p>
          <a:p>
            <a:r>
              <a:rPr lang="en-US" sz="2000" dirty="0">
                <a:solidFill>
                  <a:schemeClr val="tx1"/>
                </a:solidFill>
              </a:rPr>
              <a:t>Tammy </a:t>
            </a:r>
            <a:r>
              <a:rPr lang="en-US" sz="2000" dirty="0" err="1">
                <a:solidFill>
                  <a:schemeClr val="tx1"/>
                </a:solidFill>
              </a:rPr>
              <a:t>DiPrima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A3E7DB8-A55A-CB43-A46F-C5D5CD6F2A7C}"/>
              </a:ext>
            </a:extLst>
          </p:cNvPr>
          <p:cNvSpPr txBox="1">
            <a:spLocks/>
          </p:cNvSpPr>
          <p:nvPr/>
        </p:nvSpPr>
        <p:spPr>
          <a:xfrm>
            <a:off x="4470667" y="4776139"/>
            <a:ext cx="2580445" cy="8720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TJ Fitzgerald, MD</a:t>
            </a:r>
          </a:p>
          <a:p>
            <a:r>
              <a:rPr lang="en-US" sz="2000" dirty="0">
                <a:solidFill>
                  <a:schemeClr val="tx1"/>
                </a:solidFill>
              </a:rPr>
              <a:t>Fran Laurie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B3D7FA4-E106-B34E-9EC8-80D6527B1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20" y="392356"/>
            <a:ext cx="2171142" cy="7709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7AF7F4-612E-934F-8DF1-099474051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357" y="392356"/>
            <a:ext cx="2928446" cy="7639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759B2D-75E0-7D4B-B15F-77CFF9F0B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027" y="389630"/>
            <a:ext cx="2263221" cy="8064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F8B30D4-AEC8-6546-A094-0FE23CB15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357" y="3939457"/>
            <a:ext cx="1493399" cy="806435"/>
          </a:xfrm>
          <a:prstGeom prst="rect">
            <a:avLst/>
          </a:prstGeom>
        </p:spPr>
      </p:pic>
      <p:sp>
        <p:nvSpPr>
          <p:cNvPr id="21" name="Freeform 20">
            <a:extLst>
              <a:ext uri="{FF2B5EF4-FFF2-40B4-BE49-F238E27FC236}">
                <a16:creationId xmlns:a16="http://schemas.microsoft.com/office/drawing/2014/main" id="{7BD9155F-CAE5-8947-917C-9EFB5B477FE9}"/>
              </a:ext>
            </a:extLst>
          </p:cNvPr>
          <p:cNvSpPr/>
          <p:nvPr/>
        </p:nvSpPr>
        <p:spPr bwMode="auto">
          <a:xfrm rot="10800000">
            <a:off x="256678" y="5071345"/>
            <a:ext cx="1816839" cy="1768415"/>
          </a:xfrm>
          <a:custGeom>
            <a:avLst/>
            <a:gdLst>
              <a:gd name="connsiteX0" fmla="*/ 41563 w 6400800"/>
              <a:gd name="connsiteY0" fmla="*/ 124691 h 8728363"/>
              <a:gd name="connsiteX1" fmla="*/ 41563 w 6400800"/>
              <a:gd name="connsiteY1" fmla="*/ 6691745 h 8728363"/>
              <a:gd name="connsiteX2" fmla="*/ 3158836 w 6400800"/>
              <a:gd name="connsiteY2" fmla="*/ 8728363 h 8728363"/>
              <a:gd name="connsiteX3" fmla="*/ 6400800 w 6400800"/>
              <a:gd name="connsiteY3" fmla="*/ 6650181 h 8728363"/>
              <a:gd name="connsiteX4" fmla="*/ 6359236 w 6400800"/>
              <a:gd name="connsiteY4" fmla="*/ 0 h 8728363"/>
              <a:gd name="connsiteX5" fmla="*/ 0 w 6400800"/>
              <a:gd name="connsiteY5" fmla="*/ 83127 h 8728363"/>
              <a:gd name="connsiteX6" fmla="*/ 0 w 6400800"/>
              <a:gd name="connsiteY6" fmla="*/ 83127 h 8728363"/>
              <a:gd name="connsiteX7" fmla="*/ 41563 w 6400800"/>
              <a:gd name="connsiteY7" fmla="*/ 706581 h 8728363"/>
              <a:gd name="connsiteX0" fmla="*/ 41563 w 6400800"/>
              <a:gd name="connsiteY0" fmla="*/ 41564 h 8645236"/>
              <a:gd name="connsiteX1" fmla="*/ 41563 w 6400800"/>
              <a:gd name="connsiteY1" fmla="*/ 6608618 h 8645236"/>
              <a:gd name="connsiteX2" fmla="*/ 3158836 w 6400800"/>
              <a:gd name="connsiteY2" fmla="*/ 8645236 h 8645236"/>
              <a:gd name="connsiteX3" fmla="*/ 6400800 w 6400800"/>
              <a:gd name="connsiteY3" fmla="*/ 6567054 h 8645236"/>
              <a:gd name="connsiteX4" fmla="*/ 6359236 w 6400800"/>
              <a:gd name="connsiteY4" fmla="*/ 789710 h 8645236"/>
              <a:gd name="connsiteX5" fmla="*/ 0 w 6400800"/>
              <a:gd name="connsiteY5" fmla="*/ 0 h 8645236"/>
              <a:gd name="connsiteX6" fmla="*/ 0 w 6400800"/>
              <a:gd name="connsiteY6" fmla="*/ 0 h 8645236"/>
              <a:gd name="connsiteX7" fmla="*/ 41563 w 6400800"/>
              <a:gd name="connsiteY7" fmla="*/ 623454 h 8645236"/>
              <a:gd name="connsiteX0" fmla="*/ 41563 w 6400800"/>
              <a:gd name="connsiteY0" fmla="*/ 41564 h 8645236"/>
              <a:gd name="connsiteX1" fmla="*/ 41563 w 6400800"/>
              <a:gd name="connsiteY1" fmla="*/ 6608618 h 8645236"/>
              <a:gd name="connsiteX2" fmla="*/ 3158836 w 6400800"/>
              <a:gd name="connsiteY2" fmla="*/ 8645236 h 8645236"/>
              <a:gd name="connsiteX3" fmla="*/ 6400800 w 6400800"/>
              <a:gd name="connsiteY3" fmla="*/ 6567054 h 8645236"/>
              <a:gd name="connsiteX4" fmla="*/ 6359236 w 6400800"/>
              <a:gd name="connsiteY4" fmla="*/ 789710 h 8645236"/>
              <a:gd name="connsiteX5" fmla="*/ 0 w 6400800"/>
              <a:gd name="connsiteY5" fmla="*/ 0 h 8645236"/>
              <a:gd name="connsiteX6" fmla="*/ 0 w 6400800"/>
              <a:gd name="connsiteY6" fmla="*/ 0 h 8645236"/>
              <a:gd name="connsiteX0" fmla="*/ 41563 w 6400800"/>
              <a:gd name="connsiteY0" fmla="*/ 41564 h 8645236"/>
              <a:gd name="connsiteX1" fmla="*/ 41563 w 6400800"/>
              <a:gd name="connsiteY1" fmla="*/ 6608618 h 8645236"/>
              <a:gd name="connsiteX2" fmla="*/ 3158836 w 6400800"/>
              <a:gd name="connsiteY2" fmla="*/ 8645236 h 8645236"/>
              <a:gd name="connsiteX3" fmla="*/ 6400800 w 6400800"/>
              <a:gd name="connsiteY3" fmla="*/ 6567054 h 8645236"/>
              <a:gd name="connsiteX4" fmla="*/ 6359236 w 6400800"/>
              <a:gd name="connsiteY4" fmla="*/ 789710 h 8645236"/>
              <a:gd name="connsiteX5" fmla="*/ 0 w 6400800"/>
              <a:gd name="connsiteY5" fmla="*/ 0 h 8645236"/>
              <a:gd name="connsiteX6" fmla="*/ 0 w 6400800"/>
              <a:gd name="connsiteY6" fmla="*/ 0 h 8645236"/>
              <a:gd name="connsiteX7" fmla="*/ 41563 w 6400800"/>
              <a:gd name="connsiteY7" fmla="*/ 41564 h 8645236"/>
              <a:gd name="connsiteX0" fmla="*/ 83127 w 6400800"/>
              <a:gd name="connsiteY0" fmla="*/ 872837 h 8645236"/>
              <a:gd name="connsiteX1" fmla="*/ 41563 w 6400800"/>
              <a:gd name="connsiteY1" fmla="*/ 6608618 h 8645236"/>
              <a:gd name="connsiteX2" fmla="*/ 3158836 w 6400800"/>
              <a:gd name="connsiteY2" fmla="*/ 8645236 h 8645236"/>
              <a:gd name="connsiteX3" fmla="*/ 6400800 w 6400800"/>
              <a:gd name="connsiteY3" fmla="*/ 6567054 h 8645236"/>
              <a:gd name="connsiteX4" fmla="*/ 6359236 w 6400800"/>
              <a:gd name="connsiteY4" fmla="*/ 789710 h 8645236"/>
              <a:gd name="connsiteX5" fmla="*/ 0 w 6400800"/>
              <a:gd name="connsiteY5" fmla="*/ 0 h 8645236"/>
              <a:gd name="connsiteX6" fmla="*/ 0 w 6400800"/>
              <a:gd name="connsiteY6" fmla="*/ 0 h 8645236"/>
              <a:gd name="connsiteX7" fmla="*/ 83127 w 6400800"/>
              <a:gd name="connsiteY7" fmla="*/ 872837 h 8645236"/>
              <a:gd name="connsiteX0" fmla="*/ 83127 w 6400800"/>
              <a:gd name="connsiteY0" fmla="*/ 872837 h 8645236"/>
              <a:gd name="connsiteX1" fmla="*/ 41563 w 6400800"/>
              <a:gd name="connsiteY1" fmla="*/ 6608618 h 8645236"/>
              <a:gd name="connsiteX2" fmla="*/ 3158836 w 6400800"/>
              <a:gd name="connsiteY2" fmla="*/ 8645236 h 8645236"/>
              <a:gd name="connsiteX3" fmla="*/ 6400800 w 6400800"/>
              <a:gd name="connsiteY3" fmla="*/ 6567054 h 8645236"/>
              <a:gd name="connsiteX4" fmla="*/ 6359236 w 6400800"/>
              <a:gd name="connsiteY4" fmla="*/ 789710 h 8645236"/>
              <a:gd name="connsiteX5" fmla="*/ 0 w 6400800"/>
              <a:gd name="connsiteY5" fmla="*/ 0 h 8645236"/>
              <a:gd name="connsiteX6" fmla="*/ 83127 w 6400800"/>
              <a:gd name="connsiteY6" fmla="*/ 872837 h 8645236"/>
              <a:gd name="connsiteX0" fmla="*/ 41564 w 6359237"/>
              <a:gd name="connsiteY0" fmla="*/ 83127 h 7855526"/>
              <a:gd name="connsiteX1" fmla="*/ 0 w 6359237"/>
              <a:gd name="connsiteY1" fmla="*/ 5818908 h 7855526"/>
              <a:gd name="connsiteX2" fmla="*/ 3117273 w 6359237"/>
              <a:gd name="connsiteY2" fmla="*/ 7855526 h 7855526"/>
              <a:gd name="connsiteX3" fmla="*/ 6359237 w 6359237"/>
              <a:gd name="connsiteY3" fmla="*/ 5777344 h 7855526"/>
              <a:gd name="connsiteX4" fmla="*/ 6317673 w 6359237"/>
              <a:gd name="connsiteY4" fmla="*/ 0 h 7855526"/>
              <a:gd name="connsiteX5" fmla="*/ 41564 w 6359237"/>
              <a:gd name="connsiteY5" fmla="*/ 83127 h 7855526"/>
              <a:gd name="connsiteX0" fmla="*/ 41564 w 6359237"/>
              <a:gd name="connsiteY0" fmla="*/ 41563 h 7855526"/>
              <a:gd name="connsiteX1" fmla="*/ 0 w 6359237"/>
              <a:gd name="connsiteY1" fmla="*/ 5818908 h 7855526"/>
              <a:gd name="connsiteX2" fmla="*/ 3117273 w 6359237"/>
              <a:gd name="connsiteY2" fmla="*/ 7855526 h 7855526"/>
              <a:gd name="connsiteX3" fmla="*/ 6359237 w 6359237"/>
              <a:gd name="connsiteY3" fmla="*/ 5777344 h 7855526"/>
              <a:gd name="connsiteX4" fmla="*/ 6317673 w 6359237"/>
              <a:gd name="connsiteY4" fmla="*/ 0 h 7855526"/>
              <a:gd name="connsiteX5" fmla="*/ 41564 w 6359237"/>
              <a:gd name="connsiteY5" fmla="*/ 41563 h 7855526"/>
              <a:gd name="connsiteX0" fmla="*/ 41564 w 6359237"/>
              <a:gd name="connsiteY0" fmla="*/ 0 h 7897090"/>
              <a:gd name="connsiteX1" fmla="*/ 0 w 6359237"/>
              <a:gd name="connsiteY1" fmla="*/ 5860472 h 7897090"/>
              <a:gd name="connsiteX2" fmla="*/ 3117273 w 6359237"/>
              <a:gd name="connsiteY2" fmla="*/ 7897090 h 7897090"/>
              <a:gd name="connsiteX3" fmla="*/ 6359237 w 6359237"/>
              <a:gd name="connsiteY3" fmla="*/ 5818908 h 7897090"/>
              <a:gd name="connsiteX4" fmla="*/ 6317673 w 6359237"/>
              <a:gd name="connsiteY4" fmla="*/ 41564 h 7897090"/>
              <a:gd name="connsiteX5" fmla="*/ 41564 w 6359237"/>
              <a:gd name="connsiteY5" fmla="*/ 0 h 7897090"/>
              <a:gd name="connsiteX0" fmla="*/ 41564 w 6359237"/>
              <a:gd name="connsiteY0" fmla="*/ 83127 h 7855526"/>
              <a:gd name="connsiteX1" fmla="*/ 0 w 6359237"/>
              <a:gd name="connsiteY1" fmla="*/ 5818908 h 7855526"/>
              <a:gd name="connsiteX2" fmla="*/ 3117273 w 6359237"/>
              <a:gd name="connsiteY2" fmla="*/ 7855526 h 7855526"/>
              <a:gd name="connsiteX3" fmla="*/ 6359237 w 6359237"/>
              <a:gd name="connsiteY3" fmla="*/ 5777344 h 7855526"/>
              <a:gd name="connsiteX4" fmla="*/ 6317673 w 6359237"/>
              <a:gd name="connsiteY4" fmla="*/ 0 h 7855526"/>
              <a:gd name="connsiteX5" fmla="*/ 41564 w 6359237"/>
              <a:gd name="connsiteY5" fmla="*/ 83127 h 7855526"/>
              <a:gd name="connsiteX0" fmla="*/ 41564 w 6359237"/>
              <a:gd name="connsiteY0" fmla="*/ 0 h 7855527"/>
              <a:gd name="connsiteX1" fmla="*/ 0 w 6359237"/>
              <a:gd name="connsiteY1" fmla="*/ 5818909 h 7855527"/>
              <a:gd name="connsiteX2" fmla="*/ 3117273 w 6359237"/>
              <a:gd name="connsiteY2" fmla="*/ 7855527 h 7855527"/>
              <a:gd name="connsiteX3" fmla="*/ 6359237 w 6359237"/>
              <a:gd name="connsiteY3" fmla="*/ 5777345 h 7855527"/>
              <a:gd name="connsiteX4" fmla="*/ 6317673 w 6359237"/>
              <a:gd name="connsiteY4" fmla="*/ 1 h 7855527"/>
              <a:gd name="connsiteX5" fmla="*/ 41564 w 6359237"/>
              <a:gd name="connsiteY5" fmla="*/ 0 h 7855527"/>
              <a:gd name="connsiteX0" fmla="*/ 0 w 6400800"/>
              <a:gd name="connsiteY0" fmla="*/ 41563 h 7855526"/>
              <a:gd name="connsiteX1" fmla="*/ 41563 w 6400800"/>
              <a:gd name="connsiteY1" fmla="*/ 5818908 h 7855526"/>
              <a:gd name="connsiteX2" fmla="*/ 3158836 w 6400800"/>
              <a:gd name="connsiteY2" fmla="*/ 7855526 h 7855526"/>
              <a:gd name="connsiteX3" fmla="*/ 6400800 w 6400800"/>
              <a:gd name="connsiteY3" fmla="*/ 5777344 h 7855526"/>
              <a:gd name="connsiteX4" fmla="*/ 6359236 w 6400800"/>
              <a:gd name="connsiteY4" fmla="*/ 0 h 7855526"/>
              <a:gd name="connsiteX5" fmla="*/ 0 w 6400800"/>
              <a:gd name="connsiteY5" fmla="*/ 41563 h 7855526"/>
              <a:gd name="connsiteX0" fmla="*/ 41564 w 6359237"/>
              <a:gd name="connsiteY0" fmla="*/ 83127 h 7855526"/>
              <a:gd name="connsiteX1" fmla="*/ 0 w 6359237"/>
              <a:gd name="connsiteY1" fmla="*/ 5818908 h 7855526"/>
              <a:gd name="connsiteX2" fmla="*/ 3117273 w 6359237"/>
              <a:gd name="connsiteY2" fmla="*/ 7855526 h 7855526"/>
              <a:gd name="connsiteX3" fmla="*/ 6359237 w 6359237"/>
              <a:gd name="connsiteY3" fmla="*/ 5777344 h 7855526"/>
              <a:gd name="connsiteX4" fmla="*/ 6317673 w 6359237"/>
              <a:gd name="connsiteY4" fmla="*/ 0 h 7855526"/>
              <a:gd name="connsiteX5" fmla="*/ 41564 w 6359237"/>
              <a:gd name="connsiteY5" fmla="*/ 83127 h 7855526"/>
              <a:gd name="connsiteX0" fmla="*/ 20049 w 6359237"/>
              <a:gd name="connsiteY0" fmla="*/ 7823 h 7855526"/>
              <a:gd name="connsiteX1" fmla="*/ 0 w 6359237"/>
              <a:gd name="connsiteY1" fmla="*/ 5818908 h 7855526"/>
              <a:gd name="connsiteX2" fmla="*/ 3117273 w 6359237"/>
              <a:gd name="connsiteY2" fmla="*/ 7855526 h 7855526"/>
              <a:gd name="connsiteX3" fmla="*/ 6359237 w 6359237"/>
              <a:gd name="connsiteY3" fmla="*/ 5777344 h 7855526"/>
              <a:gd name="connsiteX4" fmla="*/ 6317673 w 6359237"/>
              <a:gd name="connsiteY4" fmla="*/ 0 h 7855526"/>
              <a:gd name="connsiteX5" fmla="*/ 20049 w 6359237"/>
              <a:gd name="connsiteY5" fmla="*/ 7823 h 7855526"/>
              <a:gd name="connsiteX0" fmla="*/ 20049 w 6371461"/>
              <a:gd name="connsiteY0" fmla="*/ 0 h 7847703"/>
              <a:gd name="connsiteX1" fmla="*/ 0 w 6371461"/>
              <a:gd name="connsiteY1" fmla="*/ 5811085 h 7847703"/>
              <a:gd name="connsiteX2" fmla="*/ 3117273 w 6371461"/>
              <a:gd name="connsiteY2" fmla="*/ 7847703 h 7847703"/>
              <a:gd name="connsiteX3" fmla="*/ 6359237 w 6371461"/>
              <a:gd name="connsiteY3" fmla="*/ 5769521 h 7847703"/>
              <a:gd name="connsiteX4" fmla="*/ 6371461 w 6371461"/>
              <a:gd name="connsiteY4" fmla="*/ 2935 h 7847703"/>
              <a:gd name="connsiteX5" fmla="*/ 20049 w 6371461"/>
              <a:gd name="connsiteY5" fmla="*/ 0 h 7847703"/>
              <a:gd name="connsiteX0" fmla="*/ 20049 w 6359858"/>
              <a:gd name="connsiteY0" fmla="*/ 0 h 7847703"/>
              <a:gd name="connsiteX1" fmla="*/ 0 w 6359858"/>
              <a:gd name="connsiteY1" fmla="*/ 5811085 h 7847703"/>
              <a:gd name="connsiteX2" fmla="*/ 3117273 w 6359858"/>
              <a:gd name="connsiteY2" fmla="*/ 7847703 h 7847703"/>
              <a:gd name="connsiteX3" fmla="*/ 6359237 w 6359858"/>
              <a:gd name="connsiteY3" fmla="*/ 5769521 h 7847703"/>
              <a:gd name="connsiteX4" fmla="*/ 6349946 w 6359858"/>
              <a:gd name="connsiteY4" fmla="*/ 13693 h 7847703"/>
              <a:gd name="connsiteX5" fmla="*/ 20049 w 6359858"/>
              <a:gd name="connsiteY5" fmla="*/ 0 h 7847703"/>
              <a:gd name="connsiteX0" fmla="*/ 20049 w 6359858"/>
              <a:gd name="connsiteY0" fmla="*/ 0 h 7847703"/>
              <a:gd name="connsiteX1" fmla="*/ 0 w 6359858"/>
              <a:gd name="connsiteY1" fmla="*/ 5811085 h 7847703"/>
              <a:gd name="connsiteX2" fmla="*/ 3117273 w 6359858"/>
              <a:gd name="connsiteY2" fmla="*/ 7847703 h 7847703"/>
              <a:gd name="connsiteX3" fmla="*/ 6359237 w 6359858"/>
              <a:gd name="connsiteY3" fmla="*/ 5823309 h 7847703"/>
              <a:gd name="connsiteX4" fmla="*/ 6349946 w 6359858"/>
              <a:gd name="connsiteY4" fmla="*/ 13693 h 7847703"/>
              <a:gd name="connsiteX5" fmla="*/ 20049 w 6359858"/>
              <a:gd name="connsiteY5" fmla="*/ 0 h 7847703"/>
              <a:gd name="connsiteX0" fmla="*/ 20049 w 6359858"/>
              <a:gd name="connsiteY0" fmla="*/ 0 h 7869218"/>
              <a:gd name="connsiteX1" fmla="*/ 0 w 6359858"/>
              <a:gd name="connsiteY1" fmla="*/ 5811085 h 7869218"/>
              <a:gd name="connsiteX2" fmla="*/ 3138788 w 6359858"/>
              <a:gd name="connsiteY2" fmla="*/ 7869218 h 7869218"/>
              <a:gd name="connsiteX3" fmla="*/ 6359237 w 6359858"/>
              <a:gd name="connsiteY3" fmla="*/ 5823309 h 7869218"/>
              <a:gd name="connsiteX4" fmla="*/ 6349946 w 6359858"/>
              <a:gd name="connsiteY4" fmla="*/ 13693 h 7869218"/>
              <a:gd name="connsiteX5" fmla="*/ 20049 w 6359858"/>
              <a:gd name="connsiteY5" fmla="*/ 0 h 7869218"/>
              <a:gd name="connsiteX0" fmla="*/ 0 w 6361324"/>
              <a:gd name="connsiteY0" fmla="*/ 0 h 7858461"/>
              <a:gd name="connsiteX1" fmla="*/ 1466 w 6361324"/>
              <a:gd name="connsiteY1" fmla="*/ 5800328 h 7858461"/>
              <a:gd name="connsiteX2" fmla="*/ 3140254 w 6361324"/>
              <a:gd name="connsiteY2" fmla="*/ 7858461 h 7858461"/>
              <a:gd name="connsiteX3" fmla="*/ 6360703 w 6361324"/>
              <a:gd name="connsiteY3" fmla="*/ 5812552 h 7858461"/>
              <a:gd name="connsiteX4" fmla="*/ 6351412 w 6361324"/>
              <a:gd name="connsiteY4" fmla="*/ 2936 h 7858461"/>
              <a:gd name="connsiteX5" fmla="*/ 0 w 6361324"/>
              <a:gd name="connsiteY5" fmla="*/ 0 h 7858461"/>
              <a:gd name="connsiteX0" fmla="*/ 0 w 6372928"/>
              <a:gd name="connsiteY0" fmla="*/ 0 h 7858461"/>
              <a:gd name="connsiteX1" fmla="*/ 1466 w 6372928"/>
              <a:gd name="connsiteY1" fmla="*/ 5800328 h 7858461"/>
              <a:gd name="connsiteX2" fmla="*/ 3140254 w 6372928"/>
              <a:gd name="connsiteY2" fmla="*/ 7858461 h 7858461"/>
              <a:gd name="connsiteX3" fmla="*/ 6360703 w 6372928"/>
              <a:gd name="connsiteY3" fmla="*/ 5812552 h 7858461"/>
              <a:gd name="connsiteX4" fmla="*/ 6372928 w 6372928"/>
              <a:gd name="connsiteY4" fmla="*/ 13694 h 7858461"/>
              <a:gd name="connsiteX5" fmla="*/ 0 w 6372928"/>
              <a:gd name="connsiteY5" fmla="*/ 0 h 7858461"/>
              <a:gd name="connsiteX0" fmla="*/ 0 w 6372928"/>
              <a:gd name="connsiteY0" fmla="*/ 0 h 7858461"/>
              <a:gd name="connsiteX1" fmla="*/ 1466 w 6372928"/>
              <a:gd name="connsiteY1" fmla="*/ 5978422 h 7858461"/>
              <a:gd name="connsiteX2" fmla="*/ 3140254 w 6372928"/>
              <a:gd name="connsiteY2" fmla="*/ 7858461 h 7858461"/>
              <a:gd name="connsiteX3" fmla="*/ 6360703 w 6372928"/>
              <a:gd name="connsiteY3" fmla="*/ 5812552 h 7858461"/>
              <a:gd name="connsiteX4" fmla="*/ 6372928 w 6372928"/>
              <a:gd name="connsiteY4" fmla="*/ 13694 h 7858461"/>
              <a:gd name="connsiteX5" fmla="*/ 0 w 6372928"/>
              <a:gd name="connsiteY5" fmla="*/ 0 h 7858461"/>
              <a:gd name="connsiteX0" fmla="*/ 0 w 6372928"/>
              <a:gd name="connsiteY0" fmla="*/ 0 h 7858461"/>
              <a:gd name="connsiteX1" fmla="*/ 1466 w 6372928"/>
              <a:gd name="connsiteY1" fmla="*/ 5978422 h 7858461"/>
              <a:gd name="connsiteX2" fmla="*/ 3140254 w 6372928"/>
              <a:gd name="connsiteY2" fmla="*/ 7858461 h 7858461"/>
              <a:gd name="connsiteX3" fmla="*/ 6360703 w 6372928"/>
              <a:gd name="connsiteY3" fmla="*/ 5980468 h 7858461"/>
              <a:gd name="connsiteX4" fmla="*/ 6372928 w 6372928"/>
              <a:gd name="connsiteY4" fmla="*/ 13694 h 7858461"/>
              <a:gd name="connsiteX5" fmla="*/ 0 w 6372928"/>
              <a:gd name="connsiteY5" fmla="*/ 0 h 7858461"/>
              <a:gd name="connsiteX0" fmla="*/ 0 w 6372928"/>
              <a:gd name="connsiteY0" fmla="*/ 0 h 7573513"/>
              <a:gd name="connsiteX1" fmla="*/ 1466 w 6372928"/>
              <a:gd name="connsiteY1" fmla="*/ 5978422 h 7573513"/>
              <a:gd name="connsiteX2" fmla="*/ 3130351 w 6372928"/>
              <a:gd name="connsiteY2" fmla="*/ 7573513 h 7573513"/>
              <a:gd name="connsiteX3" fmla="*/ 6360703 w 6372928"/>
              <a:gd name="connsiteY3" fmla="*/ 5980468 h 7573513"/>
              <a:gd name="connsiteX4" fmla="*/ 6372928 w 6372928"/>
              <a:gd name="connsiteY4" fmla="*/ 13694 h 7573513"/>
              <a:gd name="connsiteX5" fmla="*/ 0 w 6372928"/>
              <a:gd name="connsiteY5" fmla="*/ 0 h 7573513"/>
              <a:gd name="connsiteX0" fmla="*/ 0 w 6372928"/>
              <a:gd name="connsiteY0" fmla="*/ 0 h 7380155"/>
              <a:gd name="connsiteX1" fmla="*/ 1466 w 6372928"/>
              <a:gd name="connsiteY1" fmla="*/ 5978422 h 7380155"/>
              <a:gd name="connsiteX2" fmla="*/ 3125399 w 6372928"/>
              <a:gd name="connsiteY2" fmla="*/ 7380155 h 7380155"/>
              <a:gd name="connsiteX3" fmla="*/ 6360703 w 6372928"/>
              <a:gd name="connsiteY3" fmla="*/ 5980468 h 7380155"/>
              <a:gd name="connsiteX4" fmla="*/ 6372928 w 6372928"/>
              <a:gd name="connsiteY4" fmla="*/ 13694 h 7380155"/>
              <a:gd name="connsiteX5" fmla="*/ 0 w 6372928"/>
              <a:gd name="connsiteY5" fmla="*/ 0 h 7380155"/>
              <a:gd name="connsiteX0" fmla="*/ 4745 w 6371492"/>
              <a:gd name="connsiteY0" fmla="*/ 54730 h 7366461"/>
              <a:gd name="connsiteX1" fmla="*/ 30 w 6371492"/>
              <a:gd name="connsiteY1" fmla="*/ 5964728 h 7366461"/>
              <a:gd name="connsiteX2" fmla="*/ 3123963 w 6371492"/>
              <a:gd name="connsiteY2" fmla="*/ 7366461 h 7366461"/>
              <a:gd name="connsiteX3" fmla="*/ 6359267 w 6371492"/>
              <a:gd name="connsiteY3" fmla="*/ 5966774 h 7366461"/>
              <a:gd name="connsiteX4" fmla="*/ 6371492 w 6371492"/>
              <a:gd name="connsiteY4" fmla="*/ 0 h 7366461"/>
              <a:gd name="connsiteX5" fmla="*/ 4745 w 6371492"/>
              <a:gd name="connsiteY5" fmla="*/ 54730 h 7366461"/>
              <a:gd name="connsiteX0" fmla="*/ 4745 w 6377673"/>
              <a:gd name="connsiteY0" fmla="*/ 0 h 7311731"/>
              <a:gd name="connsiteX1" fmla="*/ 30 w 6377673"/>
              <a:gd name="connsiteY1" fmla="*/ 5909998 h 7311731"/>
              <a:gd name="connsiteX2" fmla="*/ 3123963 w 6377673"/>
              <a:gd name="connsiteY2" fmla="*/ 7311731 h 7311731"/>
              <a:gd name="connsiteX3" fmla="*/ 6359267 w 6377673"/>
              <a:gd name="connsiteY3" fmla="*/ 5912044 h 7311731"/>
              <a:gd name="connsiteX4" fmla="*/ 6377673 w 6377673"/>
              <a:gd name="connsiteY4" fmla="*/ 19914 h 7311731"/>
              <a:gd name="connsiteX5" fmla="*/ 4745 w 6377673"/>
              <a:gd name="connsiteY5" fmla="*/ 0 h 7311731"/>
              <a:gd name="connsiteX0" fmla="*/ 4745 w 6377673"/>
              <a:gd name="connsiteY0" fmla="*/ 0 h 7293070"/>
              <a:gd name="connsiteX1" fmla="*/ 30 w 6377673"/>
              <a:gd name="connsiteY1" fmla="*/ 5891337 h 7293070"/>
              <a:gd name="connsiteX2" fmla="*/ 3123963 w 6377673"/>
              <a:gd name="connsiteY2" fmla="*/ 7293070 h 7293070"/>
              <a:gd name="connsiteX3" fmla="*/ 6359267 w 6377673"/>
              <a:gd name="connsiteY3" fmla="*/ 5893383 h 7293070"/>
              <a:gd name="connsiteX4" fmla="*/ 6377673 w 6377673"/>
              <a:gd name="connsiteY4" fmla="*/ 1253 h 7293070"/>
              <a:gd name="connsiteX5" fmla="*/ 4745 w 6377673"/>
              <a:gd name="connsiteY5" fmla="*/ 0 h 7293070"/>
              <a:gd name="connsiteX0" fmla="*/ 0 w 6372928"/>
              <a:gd name="connsiteY0" fmla="*/ 0 h 7293070"/>
              <a:gd name="connsiteX1" fmla="*/ 1465 w 6372928"/>
              <a:gd name="connsiteY1" fmla="*/ 5729609 h 7293070"/>
              <a:gd name="connsiteX2" fmla="*/ 3119218 w 6372928"/>
              <a:gd name="connsiteY2" fmla="*/ 7293070 h 7293070"/>
              <a:gd name="connsiteX3" fmla="*/ 6354522 w 6372928"/>
              <a:gd name="connsiteY3" fmla="*/ 5893383 h 7293070"/>
              <a:gd name="connsiteX4" fmla="*/ 6372928 w 6372928"/>
              <a:gd name="connsiteY4" fmla="*/ 1253 h 7293070"/>
              <a:gd name="connsiteX5" fmla="*/ 0 w 6372928"/>
              <a:gd name="connsiteY5" fmla="*/ 0 h 7293070"/>
              <a:gd name="connsiteX0" fmla="*/ 0 w 6372928"/>
              <a:gd name="connsiteY0" fmla="*/ 0 h 7293070"/>
              <a:gd name="connsiteX1" fmla="*/ 1465 w 6372928"/>
              <a:gd name="connsiteY1" fmla="*/ 5729609 h 7293070"/>
              <a:gd name="connsiteX2" fmla="*/ 3119218 w 6372928"/>
              <a:gd name="connsiteY2" fmla="*/ 7293070 h 7293070"/>
              <a:gd name="connsiteX3" fmla="*/ 6354523 w 6372928"/>
              <a:gd name="connsiteY3" fmla="*/ 5725434 h 7293070"/>
              <a:gd name="connsiteX4" fmla="*/ 6372928 w 6372928"/>
              <a:gd name="connsiteY4" fmla="*/ 1253 h 7293070"/>
              <a:gd name="connsiteX5" fmla="*/ 0 w 6372928"/>
              <a:gd name="connsiteY5" fmla="*/ 0 h 7293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72928" h="7293070">
                <a:moveTo>
                  <a:pt x="0" y="0"/>
                </a:moveTo>
                <a:cubicBezTo>
                  <a:pt x="489" y="1933443"/>
                  <a:pt x="976" y="3796166"/>
                  <a:pt x="1465" y="5729609"/>
                </a:cubicBezTo>
                <a:lnTo>
                  <a:pt x="3119218" y="7293070"/>
                </a:lnTo>
                <a:lnTo>
                  <a:pt x="6354523" y="5725434"/>
                </a:lnTo>
                <a:cubicBezTo>
                  <a:pt x="6358598" y="3803239"/>
                  <a:pt x="6368853" y="1923448"/>
                  <a:pt x="6372928" y="125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 w="38100" cap="flat" cmpd="sng" algn="ctr">
            <a:solidFill>
              <a:srgbClr val="4085F5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wrap="square" lIns="457200" tIns="457200" rIns="457200" bIns="457200">
            <a:spAutoFit/>
          </a:bodyPr>
          <a:lstStyle/>
          <a:p>
            <a:pPr defTabSz="4389438" eaLnBrk="1" hangingPunct="1">
              <a:defRPr/>
            </a:pPr>
            <a:endParaRPr lang="en-US" dirty="0">
              <a:latin typeface="Arial Narrow" pitchFamily="61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EC94C3A-77DD-DC42-AB04-97F9D40976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782" t="30428" r="5479" b="31222"/>
          <a:stretch/>
        </p:blipFill>
        <p:spPr>
          <a:xfrm>
            <a:off x="256678" y="5245234"/>
            <a:ext cx="1714384" cy="1449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203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12019" y="1253331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/>
              <a:t>U24CA180924, U24CA215109, NCIP/Leidos 14X138  and HHSN261200800001E, UG3CA225021-01  from the NCI; R01LM011119-01 and R01LM009239 from the NLM, Stony Brook Mount Sinai Seed Funding, Pancreatic Cancer Action Network</a:t>
            </a:r>
          </a:p>
          <a:p>
            <a:r>
              <a:rPr lang="en-US" dirty="0"/>
              <a:t>This research used resources provided by the National Science Foundation XSEDE Science Gateways program and the Pittsburgh Supercomputer Center BRIDGES-AI facility</a:t>
            </a:r>
          </a:p>
        </p:txBody>
      </p:sp>
    </p:spTree>
    <p:extLst>
      <p:ext uri="{BB962C8B-B14F-4D97-AF65-F5344CB8AC3E}">
        <p14:creationId xmlns:p14="http://schemas.microsoft.com/office/powerpoint/2010/main" val="13194288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17" y="72189"/>
            <a:ext cx="11093114" cy="220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443" y="2324131"/>
            <a:ext cx="5582654" cy="36825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4199" y="2898468"/>
            <a:ext cx="6006432" cy="3108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EF4FC5-298C-8B42-BD84-09BB70DFCEAA}"/>
              </a:ext>
            </a:extLst>
          </p:cNvPr>
          <p:cNvSpPr/>
          <p:nvPr/>
        </p:nvSpPr>
        <p:spPr>
          <a:xfrm>
            <a:off x="435222" y="6077925"/>
            <a:ext cx="108446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Whole slide Pathologist classifications are used for training</a:t>
            </a:r>
          </a:p>
        </p:txBody>
      </p:sp>
    </p:spTree>
    <p:extLst>
      <p:ext uri="{BB962C8B-B14F-4D97-AF65-F5344CB8AC3E}">
        <p14:creationId xmlns:p14="http://schemas.microsoft.com/office/powerpoint/2010/main" val="395934525"/>
      </p:ext>
    </p:extLst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79AB8F-BA49-1B44-9644-9438D05F0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F5FAF7-4DBE-D648-B4F5-440E2C2C2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9646" y="2249951"/>
            <a:ext cx="4190997" cy="412980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Markups  from 912 slides - 900 pathologist hours to annotate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Gleason Grade Group and region level Gleason Pattern annotations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Validation dataset: 331 slides from 331 patients.  Three  Pathologists reviewed +  followed by GU expert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9AA2B-770C-9B4A-AACD-CDDCEDA3E2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3" y="-19049"/>
            <a:ext cx="10270917" cy="20260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F06EF1-6F95-514C-92C9-2FE3B4A993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0237" y="2182092"/>
            <a:ext cx="6021335" cy="454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726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tony Brook Univers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tandard">
  <a:themeElements>
    <a:clrScheme name="siemens internal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iemens inter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rgbClr val="FF99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iemens Sans Black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rgbClr val="FF99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iemens Sans Black" pitchFamily="2" charset="0"/>
          </a:defRPr>
        </a:defPPr>
      </a:lstStyle>
    </a:lnDef>
  </a:objectDefaults>
  <a:extraClrSchemeLst>
    <a:extraClrScheme>
      <a:clrScheme name="siemens internal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emens internal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emens internal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emens internal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emens interna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emens interna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emens interna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1860</Words>
  <Application>Microsoft Office PowerPoint</Application>
  <PresentationFormat>Widescreen</PresentationFormat>
  <Paragraphs>362</Paragraphs>
  <Slides>72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98" baseType="lpstr">
      <vt:lpstr>ＭＳ Ｐゴシック</vt:lpstr>
      <vt:lpstr>Arial</vt:lpstr>
      <vt:lpstr>Arial Narrow</vt:lpstr>
      <vt:lpstr>Cabin</vt:lpstr>
      <vt:lpstr>Calibri</vt:lpstr>
      <vt:lpstr>Calibri Light</vt:lpstr>
      <vt:lpstr>Helvetica</vt:lpstr>
      <vt:lpstr>Helvetica Neue</vt:lpstr>
      <vt:lpstr>Lucida Grande</vt:lpstr>
      <vt:lpstr>Merriweather Sans</vt:lpstr>
      <vt:lpstr>Noto Sans Symbols</vt:lpstr>
      <vt:lpstr>Roboto</vt:lpstr>
      <vt:lpstr>Roboto Light</vt:lpstr>
      <vt:lpstr>Roboto Medium</vt:lpstr>
      <vt:lpstr>SapientSansBold</vt:lpstr>
      <vt:lpstr>SapientSansRegular</vt:lpstr>
      <vt:lpstr>Siemens Sans</vt:lpstr>
      <vt:lpstr>Times New Roman</vt:lpstr>
      <vt:lpstr>Verdana</vt:lpstr>
      <vt:lpstr>1_Simple Light</vt:lpstr>
      <vt:lpstr>Office Theme</vt:lpstr>
      <vt:lpstr>Stony Brook University</vt:lpstr>
      <vt:lpstr>2_Blank Presentation</vt:lpstr>
      <vt:lpstr>3_Office Theme</vt:lpstr>
      <vt:lpstr>Standard</vt:lpstr>
      <vt:lpstr>Bitmap Image</vt:lpstr>
      <vt:lpstr>Deriving the big picture from huge spatial datasets: How to make a little training data go a long way  </vt:lpstr>
      <vt:lpstr>Quiz: AI related ratio = height giraffe/diameter RBC </vt:lpstr>
      <vt:lpstr>PowerPoint Presentation</vt:lpstr>
      <vt:lpstr>Artificial Intelligence and Pathology</vt:lpstr>
      <vt:lpstr>Artificial Intelligence and Pathology</vt:lpstr>
      <vt:lpstr>Pathology Image</vt:lpstr>
      <vt:lpstr>Whole Slides are Large</vt:lpstr>
      <vt:lpstr>PowerPoint Presentation</vt:lpstr>
      <vt:lpstr>PowerPoint Presentation</vt:lpstr>
      <vt:lpstr>Inter-observer variability and Digital Pathology Classification</vt:lpstr>
      <vt:lpstr>Active ongoing collaborations with Immuno-Oncology Biomarker Group and FDA</vt:lpstr>
      <vt:lpstr>Find and Assign Label:  Tissue Characterization for every patient</vt:lpstr>
      <vt:lpstr>Can select portion of TIL map and zoom into corresponding region  of whole slide image</vt:lpstr>
      <vt:lpstr>PowerPoint Presentation</vt:lpstr>
      <vt:lpstr>Methods and tools for integrating pathomics data into cancer registries Saltz,  Sharma,  Foran and Durban</vt:lpstr>
      <vt:lpstr> </vt:lpstr>
      <vt:lpstr>Value of Pathomics</vt:lpstr>
      <vt:lpstr>Virtual Tissue Repository (VTR)  Collaboration between SEER, NCI CBIIT, Emory and Stony Brook</vt:lpstr>
      <vt:lpstr>SEER-Linked Virtual Bio-Repository: Benefits</vt:lpstr>
      <vt:lpstr>PowerPoint Presentation</vt:lpstr>
      <vt:lpstr>PowerPoint Presentation</vt:lpstr>
      <vt:lpstr>PowerPoint Presentation</vt:lpstr>
      <vt:lpstr>ECOG-ACRIN</vt:lpstr>
      <vt:lpstr>Analogous Application Domains  </vt:lpstr>
      <vt:lpstr>Satellite Sensor Data</vt:lpstr>
      <vt:lpstr>Detection of oil leaks and spills (Serge Petiton from U. de Lille and  TOTAL)</vt:lpstr>
      <vt:lpstr>Wind Farm Simulation – Dimitri Mavriplis </vt:lpstr>
      <vt:lpstr>The importance of leverage in Training</vt:lpstr>
      <vt:lpstr>Nuclear Segmentation -  Old Days – pre-2017</vt:lpstr>
      <vt:lpstr>PowerPoint Presentation</vt:lpstr>
      <vt:lpstr>Nucleus-level Deep Learning Training: Challenges</vt:lpstr>
      <vt:lpstr>MICCAI 2017 Challenge in Imaging &amp; Digital Pathology</vt:lpstr>
      <vt:lpstr>Nucleus Segmentation</vt:lpstr>
      <vt:lpstr>Nucleus Segmentation</vt:lpstr>
      <vt:lpstr>CVPR ‘19 GAN based nuclear segmentation – tissue synthesis and training augmentation</vt:lpstr>
      <vt:lpstr>PowerPoint Presentation</vt:lpstr>
      <vt:lpstr>PowerPoint Presentation</vt:lpstr>
      <vt:lpstr>Synthesizing Different Tissue Types</vt:lpstr>
      <vt:lpstr>Realistic or not → useful or not</vt:lpstr>
      <vt:lpstr>Our method is general</vt:lpstr>
      <vt:lpstr>Examples of Weights</vt:lpstr>
      <vt:lpstr>Results – across cancer type generalization</vt:lpstr>
      <vt:lpstr>PowerPoint Presentation</vt:lpstr>
      <vt:lpstr>Contrast to Engineered Feature Approach 2005-2010</vt:lpstr>
      <vt:lpstr>How to run CNNs on gigapixel images?</vt:lpstr>
      <vt:lpstr>Heterogeneity: category shared by two patches in each column</vt:lpstr>
      <vt:lpstr>CNN on patches? Not all patches are discriminative.</vt:lpstr>
      <vt:lpstr>An Iterative Approach</vt:lpstr>
      <vt:lpstr>Train a CNN with all patches</vt:lpstr>
      <vt:lpstr>Identify discriminative patches</vt:lpstr>
      <vt:lpstr>EM Formulation</vt:lpstr>
      <vt:lpstr>From Patch to Image</vt:lpstr>
      <vt:lpstr>Patch-level Prediction Fusion</vt:lpstr>
      <vt:lpstr>Brain</vt:lpstr>
      <vt:lpstr>Label super resolution</vt:lpstr>
      <vt:lpstr>Label super resolution</vt:lpstr>
      <vt:lpstr>Lymphocyte (a type of immune cell) segmentation given low-resolution heatmaps</vt:lpstr>
      <vt:lpstr>Lymphocyte (a type of immune cell) segmentation given low-resolution heatmaps</vt:lpstr>
      <vt:lpstr>Lymphocyte (a type of immune cell) segmentation given low-resolution heatmaps</vt:lpstr>
      <vt:lpstr>Specify where objects are located -&gt; Semantic Segmentation   </vt:lpstr>
      <vt:lpstr>Input image with low resolution labels – generates a high resolution image – “Super resolution”</vt:lpstr>
      <vt:lpstr>Labels from the Multi-Resolution Land Characteristics Consortium - https://www.mrlc.gov/tools</vt:lpstr>
      <vt:lpstr>Ground truth vs Super-resolution and High Resolution Models</vt:lpstr>
      <vt:lpstr>Quantitative results: satellite image segmentation</vt:lpstr>
      <vt:lpstr>Using Machine Learning to Critique Segmentation Results</vt:lpstr>
      <vt:lpstr>Uncertainty Quantification ….  Used to Guide Segmentation Curation</vt:lpstr>
      <vt:lpstr>Consortia</vt:lpstr>
      <vt:lpstr>Stony Brook Deep Learning Pathology Faculty</vt:lpstr>
      <vt:lpstr>QuIP ITCR  Team</vt:lpstr>
      <vt:lpstr>SEER UG3 Team</vt:lpstr>
      <vt:lpstr>PowerPoint Presentation</vt:lpstr>
      <vt:lpstr>Funding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Joel Saltz</dc:creator>
  <cp:lastModifiedBy>Generic account for public pc's</cp:lastModifiedBy>
  <cp:revision>4</cp:revision>
  <dcterms:created xsi:type="dcterms:W3CDTF">2019-11-14T06:24:41Z</dcterms:created>
  <dcterms:modified xsi:type="dcterms:W3CDTF">2019-11-14T07:35:36Z</dcterms:modified>
</cp:coreProperties>
</file>