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6" r:id="rId4"/>
    <p:sldId id="267" r:id="rId5"/>
    <p:sldId id="268" r:id="rId6"/>
    <p:sldId id="269" r:id="rId7"/>
    <p:sldId id="283" r:id="rId8"/>
    <p:sldId id="281" r:id="rId9"/>
    <p:sldId id="271" r:id="rId10"/>
    <p:sldId id="275" r:id="rId11"/>
    <p:sldId id="279" r:id="rId12"/>
    <p:sldId id="280" r:id="rId13"/>
    <p:sldId id="272" r:id="rId14"/>
    <p:sldId id="274" r:id="rId15"/>
    <p:sldId id="276" r:id="rId16"/>
    <p:sldId id="278" r:id="rId17"/>
    <p:sldId id="277" r:id="rId18"/>
    <p:sldId id="273" r:id="rId19"/>
    <p:sldId id="282" r:id="rId20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101"/>
    <a:srgbClr val="E43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7"/>
    <p:restoredTop sz="94646"/>
  </p:normalViewPr>
  <p:slideViewPr>
    <p:cSldViewPr>
      <p:cViewPr varScale="1">
        <p:scale>
          <a:sx n="144" d="100"/>
          <a:sy n="144" d="100"/>
        </p:scale>
        <p:origin x="328" y="184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749-5F7E-5648-9CD6-00744CE904A7}" type="datetimeFigureOut">
              <a:t>16/09/2019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EEF-0713-214A-8A97-49F34C15B59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B0B3840B-4F8F-5D4A-BE4D-515BFFFA0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D1CB468B-6234-D04B-A2D7-7545AE22986B}" type="datetime1">
              <a:t>16/09/2019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16/09/2019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C758A41A-99D0-E84B-8FE2-857A4FBE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38BED5E8-9089-174C-BF11-B7DF163EB547}" type="datetime1">
              <a:t>16/09/2019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2E85EB29-7773-EA41-86EF-AB27DEA49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9831E0E-B4B9-804C-B32F-14C6EC15B13E}" type="datetime1">
              <a:t>16/09/2019</a:t>
            </a:fld>
            <a:endParaRPr lang="it-IT"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471999AC-979D-ED49-902A-8F01B0F4E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2805CA99-DB71-1E43-AE65-640926A8E210}" type="datetime1">
              <a:t>16/09/2019</a:t>
            </a:fld>
            <a:endParaRPr lang="it-IT"/>
          </a:p>
        </p:txBody>
      </p:sp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6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>
            <a:extLst>
              <a:ext uri="{FF2B5EF4-FFF2-40B4-BE49-F238E27FC236}">
                <a16:creationId xmlns:a16="http://schemas.microsoft.com/office/drawing/2014/main" id="{380D4A8A-2D9C-8E40-8A5E-CE0E53191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B5162847-88AC-BC49-B42C-068C475CD287}" type="datetime1">
              <a:t>16/09/2019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D5072787-58E8-A44E-8753-E474F5E48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C50C29C9-981D-204A-8B2E-A989B168FDE9}" type="datetime1">
              <a:t>16/09/2019</a:t>
            </a:fld>
            <a:endParaRPr lang="it-IT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635" y="527964"/>
            <a:ext cx="7310043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4635" y="1194561"/>
            <a:ext cx="1013071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3" name="Segnaposto numero diapositiva 16">
            <a:extLst>
              <a:ext uri="{FF2B5EF4-FFF2-40B4-BE49-F238E27FC236}">
                <a16:creationId xmlns:a16="http://schemas.microsoft.com/office/drawing/2014/main" id="{AB7B06D6-260D-8048-8C9A-352F4826FF65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5" r:id="rId6"/>
  </p:sldLayoutIdLst>
  <p:hf sldNum="0" hdr="0" ftr="0" dt="0"/>
  <p:txStyles>
    <p:titleStyle>
      <a:lvl1pPr eaLnBrk="1" hangingPunct="1">
        <a:defRPr>
          <a:latin typeface="Muli" pitchFamily="2" charset="77"/>
          <a:ea typeface="+mj-ea"/>
          <a:cs typeface="+mj-cs"/>
        </a:defRPr>
      </a:lvl1pPr>
    </p:titleStyle>
    <p:bodyStyle>
      <a:lvl1pPr marL="0" eaLnBrk="1" hangingPunct="1">
        <a:defRPr>
          <a:latin typeface="Muli" pitchFamily="2" charset="77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715096" y="2875508"/>
            <a:ext cx="7200304" cy="981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299"/>
              </a:lnSpc>
            </a:pPr>
            <a:r>
              <a:rPr lang="en-GB" sz="3500" kern="1200" dirty="0" err="1">
                <a:latin typeface="Muli" pitchFamily="2" charset="77"/>
              </a:rPr>
              <a:t>PaNOSC</a:t>
            </a:r>
            <a:r>
              <a:rPr lang="en-GB" sz="3500" kern="1200" dirty="0">
                <a:latin typeface="Muli" pitchFamily="2" charset="77"/>
              </a:rPr>
              <a:t> WP3 ILL Workshop</a:t>
            </a:r>
            <a:br>
              <a:rPr lang="en-GB" sz="3500" kern="1200" dirty="0">
                <a:latin typeface="Muli" pitchFamily="2" charset="77"/>
              </a:rPr>
            </a:br>
            <a:r>
              <a:rPr lang="en-GB" sz="2800" kern="1200" dirty="0"/>
              <a:t>API Endpoints &amp; Returned Data Structure</a:t>
            </a:r>
            <a:endParaRPr lang="en-GB" sz="2800" kern="1200" dirty="0">
              <a:latin typeface="Muli" pitchFamily="2" charset="77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15096" y="4743124"/>
            <a:ext cx="6320155" cy="396262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en-GB" sz="2000" b="1" spc="50" dirty="0">
                <a:solidFill>
                  <a:srgbClr val="4C4D4F"/>
                </a:solidFill>
                <a:latin typeface="Muli" pitchFamily="2" charset="77"/>
                <a:cs typeface="Arial"/>
              </a:rPr>
              <a:t>18</a:t>
            </a:r>
            <a:r>
              <a:rPr lang="en-GB" sz="2000" b="1" spc="75" baseline="30000" dirty="0">
                <a:solidFill>
                  <a:srgbClr val="4C4D4F"/>
                </a:solidFill>
                <a:latin typeface="Muli" pitchFamily="2" charset="77"/>
                <a:cs typeface="Arial"/>
              </a:rPr>
              <a:t>th</a:t>
            </a:r>
            <a:r>
              <a:rPr lang="en-GB" sz="2000" b="1" spc="75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en-GB" sz="2000" b="1" spc="10" dirty="0">
                <a:solidFill>
                  <a:srgbClr val="4C4D4F"/>
                </a:solidFill>
                <a:latin typeface="Muli" pitchFamily="2" charset="77"/>
                <a:cs typeface="Arial"/>
              </a:rPr>
              <a:t>September,</a:t>
            </a:r>
            <a:r>
              <a:rPr lang="en-GB" sz="2000" b="1" spc="-60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en-GB" sz="2000" b="1" spc="90" dirty="0">
                <a:solidFill>
                  <a:srgbClr val="4C4D4F"/>
                </a:solidFill>
                <a:latin typeface="Muli" pitchFamily="2" charset="77"/>
                <a:cs typeface="Arial"/>
              </a:rPr>
              <a:t>2019</a:t>
            </a:r>
            <a:endParaRPr lang="en-GB" sz="2000" dirty="0">
              <a:latin typeface="Muli" pitchFamily="2" charset="77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8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API Endpoint: Open points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0"/>
            <a:ext cx="11274983" cy="468271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Differentiating between open data and personal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i="1" dirty="0"/>
              <a:t>e.g.</a:t>
            </a:r>
            <a:r>
              <a:rPr lang="en-GB" dirty="0"/>
              <a:t> authenticated user request to </a:t>
            </a:r>
            <a:r>
              <a:rPr lang="en-GB" i="1" dirty="0"/>
              <a:t>/proposals</a:t>
            </a:r>
            <a:r>
              <a:rPr lang="en-GB" dirty="0"/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all of my proposals and public proposals?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only my proposals?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Do we differentiate via a query parameter?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Do we differentiate via a different endpoint?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Any other endpoints to add?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Elements useful to a client application (like the </a:t>
            </a:r>
            <a:r>
              <a:rPr lang="en-GB" i="1" dirty="0"/>
              <a:t>/instruments</a:t>
            </a:r>
            <a:r>
              <a:rPr lang="en-GB" dirty="0"/>
              <a:t> endpoint)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071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715096" y="2875508"/>
            <a:ext cx="7200304" cy="981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299"/>
              </a:lnSpc>
            </a:pPr>
            <a:r>
              <a:rPr lang="en-GB" sz="3500" kern="1200" dirty="0" err="1">
                <a:latin typeface="Muli" pitchFamily="2" charset="77"/>
              </a:rPr>
              <a:t>PaNOSC</a:t>
            </a:r>
            <a:r>
              <a:rPr lang="en-GB" sz="3500" kern="1200" dirty="0">
                <a:latin typeface="Muli" pitchFamily="2" charset="77"/>
              </a:rPr>
              <a:t> WP3 ILL Workshop</a:t>
            </a:r>
            <a:br>
              <a:rPr lang="en-GB" sz="3500" kern="1200" dirty="0">
                <a:latin typeface="Muli" pitchFamily="2" charset="77"/>
              </a:rPr>
            </a:br>
            <a:r>
              <a:rPr lang="en-GB" sz="2800" kern="1200" dirty="0"/>
              <a:t>Returned Data Structure</a:t>
            </a:r>
            <a:endParaRPr lang="en-GB" sz="2800" kern="1200" dirty="0">
              <a:latin typeface="Muli" pitchFamily="2" charset="77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15096" y="4743124"/>
            <a:ext cx="6320155" cy="396262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en-GB" sz="2000" b="1" spc="50" dirty="0">
                <a:solidFill>
                  <a:srgbClr val="4C4D4F"/>
                </a:solidFill>
                <a:latin typeface="Muli" pitchFamily="2" charset="77"/>
                <a:cs typeface="Arial"/>
              </a:rPr>
              <a:t>18</a:t>
            </a:r>
            <a:r>
              <a:rPr lang="en-GB" sz="2000" b="1" spc="75" baseline="30000" dirty="0">
                <a:solidFill>
                  <a:srgbClr val="4C4D4F"/>
                </a:solidFill>
                <a:latin typeface="Muli" pitchFamily="2" charset="77"/>
                <a:cs typeface="Arial"/>
              </a:rPr>
              <a:t>th</a:t>
            </a:r>
            <a:r>
              <a:rPr lang="en-GB" sz="2000" b="1" spc="75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en-GB" sz="2000" b="1" spc="10" dirty="0">
                <a:solidFill>
                  <a:srgbClr val="4C4D4F"/>
                </a:solidFill>
                <a:latin typeface="Muli" pitchFamily="2" charset="77"/>
                <a:cs typeface="Arial"/>
              </a:rPr>
              <a:t>September,</a:t>
            </a:r>
            <a:r>
              <a:rPr lang="en-GB" sz="2000" b="1" spc="-60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en-GB" sz="2000" b="1" spc="90" dirty="0">
                <a:solidFill>
                  <a:srgbClr val="4C4D4F"/>
                </a:solidFill>
                <a:latin typeface="Muli" pitchFamily="2" charset="77"/>
                <a:cs typeface="Arial"/>
              </a:rPr>
              <a:t>2019</a:t>
            </a:r>
            <a:endParaRPr lang="en-GB" sz="2000" dirty="0">
              <a:latin typeface="Muli" pitchFamily="2" charset="77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8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9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Summary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1274983" cy="45490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model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API Conventions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Meta and Pagination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JSON examples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Open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75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Returned data structure</a:t>
            </a:r>
            <a:b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</a:br>
            <a:r>
              <a:rPr lang="en-GB" sz="1800" spc="60" dirty="0">
                <a:solidFill>
                  <a:schemeClr val="tx1"/>
                </a:solidFill>
              </a:rPr>
              <a:t>C</a:t>
            </a:r>
            <a:r>
              <a:rPr lang="en-GB" sz="1800" spc="60" dirty="0">
                <a:solidFill>
                  <a:schemeClr val="tx1"/>
                </a:solidFill>
                <a:latin typeface="Muli" pitchFamily="2" charset="77"/>
              </a:rPr>
              <a:t>urrent status</a:t>
            </a:r>
            <a:endParaRPr lang="en-GB" sz="1800" spc="125" dirty="0">
              <a:solidFill>
                <a:schemeClr val="tx1"/>
              </a:solidFill>
              <a:latin typeface="Muli" pitchFamily="2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FB5BB4-E52A-D14D-BD31-5D9B1E83EE9D}"/>
              </a:ext>
            </a:extLst>
          </p:cNvPr>
          <p:cNvSpPr/>
          <p:nvPr/>
        </p:nvSpPr>
        <p:spPr>
          <a:xfrm>
            <a:off x="2355778" y="1301948"/>
            <a:ext cx="1944216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Proposal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DOI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Start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End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Release date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678DA2-DE75-BE44-8EA2-45DD3B99F0CA}"/>
              </a:ext>
            </a:extLst>
          </p:cNvPr>
          <p:cNvSpPr/>
          <p:nvPr/>
        </p:nvSpPr>
        <p:spPr>
          <a:xfrm>
            <a:off x="725478" y="3542286"/>
            <a:ext cx="972108" cy="5936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Role</a:t>
            </a:r>
          </a:p>
          <a:p>
            <a:endParaRPr lang="en-GB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04FCE6-FB79-3441-AB68-12301E265CAB}"/>
              </a:ext>
            </a:extLst>
          </p:cNvPr>
          <p:cNvSpPr/>
          <p:nvPr/>
        </p:nvSpPr>
        <p:spPr>
          <a:xfrm>
            <a:off x="725478" y="4648349"/>
            <a:ext cx="1521418" cy="1367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Surname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err="1">
                <a:solidFill>
                  <a:schemeClr val="bg2">
                    <a:lumMod val="25000"/>
                  </a:schemeClr>
                </a:solidFill>
              </a:rPr>
              <a:t>Orcid</a:t>
            </a: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Researcher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Publication Name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E37F0-1C80-CE4A-B35E-320D5EB2F885}"/>
              </a:ext>
            </a:extLst>
          </p:cNvPr>
          <p:cNvSpPr/>
          <p:nvPr/>
        </p:nvSpPr>
        <p:spPr>
          <a:xfrm>
            <a:off x="2499148" y="4648350"/>
            <a:ext cx="1435966" cy="1367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Laboratory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Country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AAA802-F186-4443-9A01-91D65FD14277}"/>
              </a:ext>
            </a:extLst>
          </p:cNvPr>
          <p:cNvSpPr/>
          <p:nvPr/>
        </p:nvSpPr>
        <p:spPr>
          <a:xfrm>
            <a:off x="5016104" y="1301948"/>
            <a:ext cx="1944216" cy="13454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DOI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Start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End date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169FC7-5B9E-B345-8616-DEA4EBD542C4}"/>
              </a:ext>
            </a:extLst>
          </p:cNvPr>
          <p:cNvSpPr/>
          <p:nvPr/>
        </p:nvSpPr>
        <p:spPr>
          <a:xfrm>
            <a:off x="7676430" y="1301948"/>
            <a:ext cx="1944216" cy="26909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Dataset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Owner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License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Embargo end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Technique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Sample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Chemical formula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Wavelength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71D221-B338-7040-9E2F-2C4E38EE130B}"/>
              </a:ext>
            </a:extLst>
          </p:cNvPr>
          <p:cNvSpPr/>
          <p:nvPr/>
        </p:nvSpPr>
        <p:spPr>
          <a:xfrm>
            <a:off x="5016103" y="4099416"/>
            <a:ext cx="1944216" cy="7697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Parameter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Value</a:t>
            </a: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765551E5-F69B-2D45-8F1E-283A7005B834}"/>
              </a:ext>
            </a:extLst>
          </p:cNvPr>
          <p:cNvCxnSpPr>
            <a:cxnSpLocks/>
            <a:stCxn id="2" idx="3"/>
            <a:endCxn id="17" idx="1"/>
          </p:cNvCxnSpPr>
          <p:nvPr/>
        </p:nvCxnSpPr>
        <p:spPr>
          <a:xfrm flipV="1">
            <a:off x="4299994" y="1974678"/>
            <a:ext cx="716110" cy="3713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61397372-BBA0-FC4C-8154-2E6E13F2DAA0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16200000" flipH="1">
            <a:off x="1958132" y="3389351"/>
            <a:ext cx="512398" cy="200559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B9A6EA6E-2C7E-D74C-B8F6-C04567394229}"/>
              </a:ext>
            </a:extLst>
          </p:cNvPr>
          <p:cNvCxnSpPr>
            <a:cxnSpLocks/>
            <a:stCxn id="2" idx="2"/>
            <a:endCxn id="19" idx="1"/>
          </p:cNvCxnSpPr>
          <p:nvPr/>
        </p:nvCxnSpPr>
        <p:spPr>
          <a:xfrm rot="16200000" flipH="1">
            <a:off x="3624940" y="3093125"/>
            <a:ext cx="1094108" cy="16882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D98F38FB-6CD8-5740-B9B3-EBC7CF4F4DEF}"/>
              </a:ext>
            </a:extLst>
          </p:cNvPr>
          <p:cNvCxnSpPr>
            <a:cxnSpLocks/>
            <a:stCxn id="2" idx="1"/>
            <a:endCxn id="6" idx="3"/>
          </p:cNvCxnSpPr>
          <p:nvPr/>
        </p:nvCxnSpPr>
        <p:spPr>
          <a:xfrm rot="10800000" flipV="1">
            <a:off x="1697586" y="2346063"/>
            <a:ext cx="658192" cy="14930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2FA01F24-A569-2B48-8CA5-8DC84259888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960320" y="1974678"/>
            <a:ext cx="716110" cy="672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5F997E36-E773-C144-909D-574FCB87009C}"/>
              </a:ext>
            </a:extLst>
          </p:cNvPr>
          <p:cNvCxnSpPr>
            <a:cxnSpLocks/>
            <a:stCxn id="18" idx="2"/>
            <a:endCxn id="19" idx="3"/>
          </p:cNvCxnSpPr>
          <p:nvPr/>
        </p:nvCxnSpPr>
        <p:spPr>
          <a:xfrm rot="5400000">
            <a:off x="7558719" y="3394469"/>
            <a:ext cx="491420" cy="16882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96938402-DDB0-EB4F-9C18-F44C0C391991}"/>
              </a:ext>
            </a:extLst>
          </p:cNvPr>
          <p:cNvCxnSpPr>
            <a:cxnSpLocks/>
            <a:stCxn id="6" idx="1"/>
            <a:endCxn id="7" idx="1"/>
          </p:cNvCxnSpPr>
          <p:nvPr/>
        </p:nvCxnSpPr>
        <p:spPr>
          <a:xfrm rot="10800000" flipV="1">
            <a:off x="725478" y="3839119"/>
            <a:ext cx="12700" cy="1493056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8BA9E0F5-27A1-3A47-A13B-E5028757F9BE}"/>
              </a:ext>
            </a:extLst>
          </p:cNvPr>
          <p:cNvSpPr/>
          <p:nvPr/>
        </p:nvSpPr>
        <p:spPr>
          <a:xfrm>
            <a:off x="10336756" y="1301948"/>
            <a:ext cx="1264375" cy="1195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File size</a:t>
            </a:r>
          </a:p>
        </p:txBody>
      </p:sp>
      <p:cxnSp>
        <p:nvCxnSpPr>
          <p:cNvPr id="120" name="Elbow Connector 119">
            <a:extLst>
              <a:ext uri="{FF2B5EF4-FFF2-40B4-BE49-F238E27FC236}">
                <a16:creationId xmlns:a16="http://schemas.microsoft.com/office/drawing/2014/main" id="{91A4C21A-063E-364A-ABA2-4F8606AD7AFB}"/>
              </a:ext>
            </a:extLst>
          </p:cNvPr>
          <p:cNvCxnSpPr>
            <a:stCxn id="18" idx="3"/>
            <a:endCxn id="100" idx="1"/>
          </p:cNvCxnSpPr>
          <p:nvPr/>
        </p:nvCxnSpPr>
        <p:spPr>
          <a:xfrm flipV="1">
            <a:off x="9620646" y="1899764"/>
            <a:ext cx="716110" cy="7476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57561D2-BC41-EA45-8AAA-8C3726B03D6E}"/>
              </a:ext>
            </a:extLst>
          </p:cNvPr>
          <p:cNvSpPr/>
          <p:nvPr/>
        </p:nvSpPr>
        <p:spPr>
          <a:xfrm>
            <a:off x="5016103" y="2905360"/>
            <a:ext cx="1944216" cy="102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Instrument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Description</a:t>
            </a:r>
          </a:p>
        </p:txBody>
      </p:sp>
      <p:cxnSp>
        <p:nvCxnSpPr>
          <p:cNvPr id="152" name="Elbow Connector 151">
            <a:extLst>
              <a:ext uri="{FF2B5EF4-FFF2-40B4-BE49-F238E27FC236}">
                <a16:creationId xmlns:a16="http://schemas.microsoft.com/office/drawing/2014/main" id="{B90870AE-F1BA-D542-8DC2-4F4DF6EEEC84}"/>
              </a:ext>
            </a:extLst>
          </p:cNvPr>
          <p:cNvCxnSpPr>
            <a:cxnSpLocks/>
            <a:stCxn id="17" idx="2"/>
            <a:endCxn id="148" idx="0"/>
          </p:cNvCxnSpPr>
          <p:nvPr/>
        </p:nvCxnSpPr>
        <p:spPr>
          <a:xfrm rot="5400000">
            <a:off x="5859236" y="2776384"/>
            <a:ext cx="257952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306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Returned </a:t>
            </a:r>
            <a:r>
              <a:rPr lang="en-GB" sz="2800" spc="60" dirty="0">
                <a:solidFill>
                  <a:schemeClr val="accent1"/>
                </a:solidFill>
              </a:rPr>
              <a:t>data structure</a:t>
            </a:r>
            <a:br>
              <a:rPr lang="en-GB" sz="2800" spc="60" dirty="0">
                <a:solidFill>
                  <a:schemeClr val="accent1"/>
                </a:solidFill>
              </a:rPr>
            </a:br>
            <a:r>
              <a:rPr lang="en-GB" sz="1800" spc="60" dirty="0">
                <a:solidFill>
                  <a:schemeClr val="tx1"/>
                </a:solidFill>
              </a:rPr>
              <a:t>API Conventions: meta and pagination</a:t>
            </a:r>
            <a:endParaRPr lang="en-GB" sz="1800" spc="125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D6A526-38F5-0A48-9671-86FC20DD3A4D}"/>
              </a:ext>
            </a:extLst>
          </p:cNvPr>
          <p:cNvSpPr txBox="1"/>
          <p:nvPr/>
        </p:nvSpPr>
        <p:spPr>
          <a:xfrm>
            <a:off x="911424" y="1773269"/>
            <a:ext cx="3456384" cy="2092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Non-paginated:</a:t>
            </a:r>
            <a:endParaRPr lang="en-GB" b="1" dirty="0">
              <a:latin typeface="Courier" pitchFamily="2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  </a:t>
            </a:r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"meta": {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"institute": "string",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},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  "data": [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    …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  ]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F4C03-FE1B-A747-888A-298ED6E63177}"/>
              </a:ext>
            </a:extLst>
          </p:cNvPr>
          <p:cNvSpPr txBox="1"/>
          <p:nvPr/>
        </p:nvSpPr>
        <p:spPr>
          <a:xfrm>
            <a:off x="5807968" y="1773269"/>
            <a:ext cx="3456384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Paginated:</a:t>
            </a:r>
            <a:endParaRPr lang="en-GB" sz="1400" b="1" dirty="0">
              <a:latin typeface="Courier" pitchFamily="2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  </a:t>
            </a:r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"meta": {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"institute": "string",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"page": 0,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</a:t>
            </a:r>
            <a:r>
              <a:rPr lang="en-GB" sz="1400" b="1" dirty="0" err="1">
                <a:latin typeface="Courier" pitchFamily="2" charset="0"/>
                <a:cs typeface="Courier New" panose="02070309020205020404" pitchFamily="49" charset="0"/>
              </a:rPr>
              <a:t>pageSize</a:t>
            </a:r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": 0,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</a:t>
            </a:r>
            <a:r>
              <a:rPr lang="en-GB" sz="1400" b="1" dirty="0" err="1">
                <a:latin typeface="Courier" pitchFamily="2" charset="0"/>
                <a:cs typeface="Courier New" panose="02070309020205020404" pitchFamily="49" charset="0"/>
              </a:rPr>
              <a:t>totalPages</a:t>
            </a:r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": 0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}</a:t>
            </a:r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,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  "data": [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    …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  ],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  </a:t>
            </a:r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"links": {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"self": "string",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</a:t>
            </a:r>
            <a:r>
              <a:rPr lang="en-GB" sz="1400" b="1" dirty="0" err="1">
                <a:latin typeface="Courier" pitchFamily="2" charset="0"/>
                <a:cs typeface="Courier New" panose="02070309020205020404" pitchFamily="49" charset="0"/>
              </a:rPr>
              <a:t>prev</a:t>
            </a:r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": "string",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"next": "string",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"first": "string",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  "last": "string"</a:t>
            </a:r>
          </a:p>
          <a:p>
            <a:r>
              <a:rPr lang="en-GB" sz="1400" b="1" dirty="0">
                <a:latin typeface="Courier" pitchFamily="2" charset="0"/>
                <a:cs typeface="Courier New" panose="02070309020205020404" pitchFamily="49" charset="0"/>
              </a:rPr>
              <a:t>  }</a:t>
            </a:r>
          </a:p>
          <a:p>
            <a:r>
              <a:rPr lang="en-GB" sz="1400" dirty="0">
                <a:latin typeface="Courier" pitchFamily="2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0844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Returned data structure: Proposal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F4C03-FE1B-A747-888A-298ED6E63177}"/>
              </a:ext>
            </a:extLst>
          </p:cNvPr>
          <p:cNvSpPr txBox="1"/>
          <p:nvPr/>
        </p:nvSpPr>
        <p:spPr>
          <a:xfrm>
            <a:off x="911424" y="1196752"/>
            <a:ext cx="8640960" cy="4278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" pitchFamily="2" charset="0"/>
              </a:rPr>
              <a:t>{</a:t>
            </a:r>
          </a:p>
          <a:p>
            <a:r>
              <a:rPr lang="en-GB" sz="1600" b="1" dirty="0">
                <a:latin typeface="Courier" pitchFamily="2" charset="0"/>
              </a:rPr>
              <a:t>  "id": "string",</a:t>
            </a:r>
          </a:p>
          <a:p>
            <a:r>
              <a:rPr lang="en-GB" sz="1600" b="1" dirty="0">
                <a:latin typeface="Courier" pitchFamily="2" charset="0"/>
              </a:rPr>
              <a:t>  "title": "string",</a:t>
            </a:r>
          </a:p>
          <a:p>
            <a:r>
              <a:rPr lang="en-GB" sz="1600" b="1" dirty="0">
                <a:latin typeface="Courier" pitchFamily="2" charset="0"/>
              </a:rPr>
              <a:t>  "summary":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doi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startDate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endDate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releaseDate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"name": "string",</a:t>
            </a:r>
          </a:p>
          <a:p>
            <a:r>
              <a:rPr lang="en-GB" sz="1600" b="1" dirty="0">
                <a:latin typeface="Courier" pitchFamily="2" charset="0"/>
              </a:rPr>
              <a:t>  "parameters": [PARAMETER OBJECT (name, value)],</a:t>
            </a:r>
          </a:p>
          <a:p>
            <a:r>
              <a:rPr lang="en-GB" sz="1600" b="1" dirty="0">
                <a:latin typeface="Courier" pitchFamily="2" charset="0"/>
              </a:rPr>
              <a:t>  "members": [{</a:t>
            </a:r>
          </a:p>
          <a:p>
            <a:r>
              <a:rPr lang="en-GB" sz="1600" b="1" dirty="0">
                <a:latin typeface="Courier" pitchFamily="2" charset="0"/>
              </a:rPr>
              <a:t>      "person": PERSON OBJECT,</a:t>
            </a:r>
          </a:p>
          <a:p>
            <a:r>
              <a:rPr lang="en-GB" sz="1600" b="1" dirty="0">
                <a:latin typeface="Courier" pitchFamily="2" charset="0"/>
              </a:rPr>
              <a:t>      "affiliation": LABORATORY OBJECT,</a:t>
            </a:r>
          </a:p>
          <a:p>
            <a:r>
              <a:rPr lang="en-GB" sz="1600" b="1" dirty="0">
                <a:latin typeface="Courier" pitchFamily="2" charset="0"/>
              </a:rPr>
              <a:t>      "role": "string"</a:t>
            </a:r>
          </a:p>
          <a:p>
            <a:r>
              <a:rPr lang="en-GB" sz="1600" b="1" dirty="0">
                <a:latin typeface="Courier" pitchFamily="2" charset="0"/>
              </a:rPr>
              <a:t>    }],</a:t>
            </a:r>
          </a:p>
          <a:p>
            <a:r>
              <a:rPr lang="en-GB" sz="1600" b="1" dirty="0">
                <a:latin typeface="Courier" pitchFamily="2" charset="0"/>
              </a:rPr>
              <a:t>  "schedules": [SCHEDULE OBJECT]</a:t>
            </a:r>
          </a:p>
          <a:p>
            <a:r>
              <a:rPr lang="en-GB" sz="1600" b="1" dirty="0">
                <a:latin typeface="Courier" pitchFamily="2" charset="0"/>
              </a:rPr>
              <a:t>}</a:t>
            </a:r>
            <a:endParaRPr lang="en-GB" sz="1600" dirty="0">
              <a:latin typeface="Courier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76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Returned data structure: Schedule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F4C03-FE1B-A747-888A-298ED6E63177}"/>
              </a:ext>
            </a:extLst>
          </p:cNvPr>
          <p:cNvSpPr txBox="1"/>
          <p:nvPr/>
        </p:nvSpPr>
        <p:spPr>
          <a:xfrm>
            <a:off x="911424" y="1196752"/>
            <a:ext cx="8640960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" pitchFamily="2" charset="0"/>
              </a:rPr>
              <a:t>{</a:t>
            </a:r>
          </a:p>
          <a:p>
            <a:r>
              <a:rPr lang="en-GB" sz="1600" b="1" dirty="0">
                <a:latin typeface="Courier" pitchFamily="2" charset="0"/>
              </a:rPr>
              <a:t>  "id": "string",</a:t>
            </a:r>
          </a:p>
          <a:p>
            <a:r>
              <a:rPr lang="en-GB" sz="1600" b="1" dirty="0">
                <a:latin typeface="Courier" pitchFamily="2" charset="0"/>
              </a:rPr>
              <a:t>  "proposal": {</a:t>
            </a:r>
          </a:p>
          <a:p>
            <a:r>
              <a:rPr lang="en-GB" sz="1600" b="1" dirty="0">
                <a:latin typeface="Courier" pitchFamily="2" charset="0"/>
              </a:rPr>
              <a:t>    "name": "string",</a:t>
            </a:r>
          </a:p>
          <a:p>
            <a:r>
              <a:rPr lang="en-GB" sz="1600" b="1" dirty="0">
                <a:latin typeface="Courier" pitchFamily="2" charset="0"/>
              </a:rPr>
              <a:t>    "id": 0,</a:t>
            </a:r>
          </a:p>
          <a:p>
            <a:r>
              <a:rPr lang="en-GB" sz="1600" b="1" dirty="0">
                <a:latin typeface="Courier" pitchFamily="2" charset="0"/>
              </a:rPr>
              <a:t>    "link": "string"</a:t>
            </a:r>
          </a:p>
          <a:p>
            <a:r>
              <a:rPr lang="en-GB" sz="1600" b="1" dirty="0">
                <a:latin typeface="Courier" pitchFamily="2" charset="0"/>
              </a:rPr>
              <a:t>  },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startDate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endDate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doi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"instrument": INSTRUMENT OBJECT (id, name, description)</a:t>
            </a:r>
          </a:p>
          <a:p>
            <a:r>
              <a:rPr lang="en-GB" sz="1600" b="1" dirty="0">
                <a:latin typeface="Courier" pitchFamily="2" charset="0"/>
              </a:rPr>
              <a:t>}</a:t>
            </a:r>
            <a:endParaRPr lang="en-GB" sz="1600" dirty="0">
              <a:latin typeface="Courier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9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Returned data structure: Dataset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F4C03-FE1B-A747-888A-298ED6E63177}"/>
              </a:ext>
            </a:extLst>
          </p:cNvPr>
          <p:cNvSpPr txBox="1"/>
          <p:nvPr/>
        </p:nvSpPr>
        <p:spPr>
          <a:xfrm>
            <a:off x="911424" y="990374"/>
            <a:ext cx="8640960" cy="47705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" pitchFamily="2" charset="0"/>
              </a:rPr>
              <a:t>{</a:t>
            </a:r>
          </a:p>
          <a:p>
            <a:r>
              <a:rPr lang="en-GB" sz="1600" b="1" dirty="0">
                <a:latin typeface="Courier" pitchFamily="2" charset="0"/>
              </a:rPr>
              <a:t>  "id": "string",</a:t>
            </a:r>
          </a:p>
          <a:p>
            <a:r>
              <a:rPr lang="en-GB" sz="1600" b="1" dirty="0">
                <a:latin typeface="Courier" pitchFamily="2" charset="0"/>
              </a:rPr>
              <a:t>  "name": "string",</a:t>
            </a:r>
          </a:p>
          <a:p>
            <a:r>
              <a:rPr lang="en-GB" sz="1600" b="1" dirty="0">
                <a:latin typeface="Courier" pitchFamily="2" charset="0"/>
              </a:rPr>
              <a:t>  "owner":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contactEmail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orcidOfOwner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"license":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embargoEndDate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startDate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endDate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schedule</a:t>
            </a:r>
            <a:r>
              <a:rPr lang="en-GB" sz="1600" b="1" i="1" dirty="0" err="1">
                <a:latin typeface="Courier" pitchFamily="2" charset="0"/>
              </a:rPr>
              <a:t>":SCHEDULE</a:t>
            </a:r>
            <a:r>
              <a:rPr lang="en-GB" sz="1600" b="1" i="1" dirty="0">
                <a:latin typeface="Courier" pitchFamily="2" charset="0"/>
              </a:rPr>
              <a:t> OBJECT,</a:t>
            </a:r>
          </a:p>
          <a:p>
            <a:r>
              <a:rPr lang="en-GB" sz="1600" b="1" dirty="0">
                <a:latin typeface="Courier" pitchFamily="2" charset="0"/>
              </a:rPr>
              <a:t>  "parameters": [PARAMETER OBJECT (name, value)]</a:t>
            </a:r>
          </a:p>
          <a:p>
            <a:r>
              <a:rPr lang="en-GB" sz="1600" b="1" dirty="0">
                <a:latin typeface="Courier" pitchFamily="2" charset="0"/>
              </a:rPr>
              <a:t>  "size": MEASUREMENT OBJECT (value, units)</a:t>
            </a:r>
          </a:p>
          <a:p>
            <a:r>
              <a:rPr lang="en-GB" sz="1600" b="1" dirty="0">
                <a:latin typeface="Courier" pitchFamily="2" charset="0"/>
              </a:rPr>
              <a:t>  "path": "string",</a:t>
            </a:r>
          </a:p>
          <a:p>
            <a:r>
              <a:rPr lang="en-GB" sz="1600" b="1" dirty="0">
                <a:latin typeface="Courier" pitchFamily="2" charset="0"/>
              </a:rPr>
              <a:t>  "technique":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sampleName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</a:t>
            </a:r>
            <a:r>
              <a:rPr lang="en-GB" sz="1600" b="1" dirty="0" err="1">
                <a:latin typeface="Courier" pitchFamily="2" charset="0"/>
              </a:rPr>
              <a:t>chemicalFormula</a:t>
            </a:r>
            <a:r>
              <a:rPr lang="en-GB" sz="1600" b="1" dirty="0">
                <a:latin typeface="Courier" pitchFamily="2" charset="0"/>
              </a:rPr>
              <a:t>": "string",</a:t>
            </a:r>
          </a:p>
          <a:p>
            <a:r>
              <a:rPr lang="en-GB" sz="1600" b="1" dirty="0">
                <a:latin typeface="Courier" pitchFamily="2" charset="0"/>
              </a:rPr>
              <a:t>  "wavelength": MEASUREMENT OBJECT (value, units)</a:t>
            </a:r>
          </a:p>
          <a:p>
            <a:r>
              <a:rPr lang="en-GB" sz="1600" b="1" dirty="0">
                <a:latin typeface="Courier" pitchFamily="2" charset="0"/>
              </a:rPr>
              <a:t>}</a:t>
            </a:r>
            <a:endParaRPr lang="en-GB" sz="1600" dirty="0">
              <a:latin typeface="Courier" pitchFamily="2" charset="0"/>
              <a:cs typeface="Courier New" panose="020703090202050204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451E42-F839-D442-B904-92CA5474F931}"/>
              </a:ext>
            </a:extLst>
          </p:cNvPr>
          <p:cNvSpPr txBox="1"/>
          <p:nvPr/>
        </p:nvSpPr>
        <p:spPr>
          <a:xfrm>
            <a:off x="695400" y="5760911"/>
            <a:ext cx="1000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Question: can we add </a:t>
            </a:r>
            <a:r>
              <a:rPr lang="en-GB" i="1" dirty="0"/>
              <a:t>status</a:t>
            </a:r>
            <a:r>
              <a:rPr lang="en-GB" dirty="0"/>
              <a:t> here too (ONLINE, RESTORING, ARCHIVED)?</a:t>
            </a:r>
          </a:p>
        </p:txBody>
      </p:sp>
    </p:spTree>
    <p:extLst>
      <p:ext uri="{BB962C8B-B14F-4D97-AF65-F5344CB8AC3E}">
        <p14:creationId xmlns:p14="http://schemas.microsoft.com/office/powerpoint/2010/main" val="2506766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Open points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0"/>
            <a:ext cx="11274983" cy="489873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Should child elements return details of parents?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i="1" dirty="0"/>
              <a:t>e.g.</a:t>
            </a:r>
            <a:r>
              <a:rPr lang="en-GB" dirty="0"/>
              <a:t> Schedule data includes Proposal data</a:t>
            </a:r>
          </a:p>
          <a:p>
            <a:pPr lvl="3"/>
            <a:r>
              <a:rPr lang="en-GB" sz="1300" dirty="0">
                <a:latin typeface="Courier" pitchFamily="2" charset="0"/>
              </a:rPr>
              <a:t>{</a:t>
            </a:r>
          </a:p>
          <a:p>
            <a:pPr lvl="3"/>
            <a:r>
              <a:rPr lang="en-GB" sz="1300" dirty="0">
                <a:latin typeface="Courier" pitchFamily="2" charset="0"/>
              </a:rPr>
              <a:t>  "id": "string",</a:t>
            </a:r>
          </a:p>
          <a:p>
            <a:pPr lvl="3"/>
            <a:r>
              <a:rPr lang="en-GB" sz="1300" dirty="0">
                <a:latin typeface="Courier" pitchFamily="2" charset="0"/>
              </a:rPr>
              <a:t>  </a:t>
            </a:r>
            <a:r>
              <a:rPr lang="en-GB" sz="1300" b="1" dirty="0">
                <a:latin typeface="Courier" pitchFamily="2" charset="0"/>
              </a:rPr>
              <a:t>"proposal": {</a:t>
            </a:r>
          </a:p>
          <a:p>
            <a:pPr lvl="3"/>
            <a:r>
              <a:rPr lang="en-GB" sz="1300" b="1" dirty="0">
                <a:latin typeface="Courier" pitchFamily="2" charset="0"/>
              </a:rPr>
              <a:t>    "name": "string",</a:t>
            </a:r>
          </a:p>
          <a:p>
            <a:pPr lvl="3"/>
            <a:r>
              <a:rPr lang="en-GB" sz="1300" b="1" dirty="0">
                <a:latin typeface="Courier" pitchFamily="2" charset="0"/>
              </a:rPr>
              <a:t>    "id": 0,</a:t>
            </a:r>
          </a:p>
          <a:p>
            <a:pPr lvl="3"/>
            <a:r>
              <a:rPr lang="en-GB" sz="1300" b="1" dirty="0">
                <a:latin typeface="Courier" pitchFamily="2" charset="0"/>
              </a:rPr>
              <a:t>    "link": "string"</a:t>
            </a:r>
          </a:p>
          <a:p>
            <a:pPr lvl="3"/>
            <a:r>
              <a:rPr lang="en-GB" sz="1300" b="1" dirty="0">
                <a:latin typeface="Courier" pitchFamily="2" charset="0"/>
              </a:rPr>
              <a:t>  },</a:t>
            </a:r>
          </a:p>
          <a:p>
            <a:pPr lvl="3"/>
            <a:r>
              <a:rPr lang="en-GB" sz="1300" dirty="0">
                <a:latin typeface="Courier" pitchFamily="2" charset="0"/>
              </a:rPr>
              <a:t>  "</a:t>
            </a:r>
            <a:r>
              <a:rPr lang="en-GB" sz="1300" dirty="0" err="1">
                <a:latin typeface="Courier" pitchFamily="2" charset="0"/>
              </a:rPr>
              <a:t>startDate</a:t>
            </a:r>
            <a:r>
              <a:rPr lang="en-GB" sz="1300" dirty="0">
                <a:latin typeface="Courier" pitchFamily="2" charset="0"/>
              </a:rPr>
              <a:t>": "string",</a:t>
            </a:r>
          </a:p>
          <a:p>
            <a:pPr lvl="3"/>
            <a:r>
              <a:rPr lang="en-GB" sz="1300" dirty="0">
                <a:latin typeface="Courier" pitchFamily="2" charset="0"/>
              </a:rPr>
              <a:t>  "</a:t>
            </a:r>
            <a:r>
              <a:rPr lang="en-GB" sz="1300" dirty="0" err="1">
                <a:latin typeface="Courier" pitchFamily="2" charset="0"/>
              </a:rPr>
              <a:t>endDate</a:t>
            </a:r>
            <a:r>
              <a:rPr lang="en-GB" sz="1300" dirty="0">
                <a:latin typeface="Courier" pitchFamily="2" charset="0"/>
              </a:rPr>
              <a:t>": "string",</a:t>
            </a:r>
          </a:p>
          <a:p>
            <a:pPr lvl="3"/>
            <a:r>
              <a:rPr lang="en-GB" sz="1300" dirty="0">
                <a:latin typeface="Courier" pitchFamily="2" charset="0"/>
              </a:rPr>
              <a:t>  "</a:t>
            </a:r>
            <a:r>
              <a:rPr lang="en-GB" sz="1300" dirty="0" err="1">
                <a:latin typeface="Courier" pitchFamily="2" charset="0"/>
              </a:rPr>
              <a:t>doi</a:t>
            </a:r>
            <a:r>
              <a:rPr lang="en-GB" sz="1300" dirty="0">
                <a:latin typeface="Courier" pitchFamily="2" charset="0"/>
              </a:rPr>
              <a:t>": "string",</a:t>
            </a:r>
          </a:p>
          <a:p>
            <a:pPr lvl="3"/>
            <a:r>
              <a:rPr lang="en-GB" sz="1300" dirty="0">
                <a:latin typeface="Courier" pitchFamily="2" charset="0"/>
              </a:rPr>
              <a:t>  "instrument": {</a:t>
            </a:r>
          </a:p>
          <a:p>
            <a:pPr lvl="3"/>
            <a:r>
              <a:rPr lang="en-GB" sz="1300" dirty="0">
                <a:latin typeface="Courier" pitchFamily="2" charset="0"/>
              </a:rPr>
              <a:t>    "name": "string",</a:t>
            </a:r>
          </a:p>
          <a:p>
            <a:pPr lvl="3"/>
            <a:r>
              <a:rPr lang="en-GB" sz="1300" dirty="0">
                <a:latin typeface="Courier" pitchFamily="2" charset="0"/>
              </a:rPr>
              <a:t>    "description": "string"</a:t>
            </a:r>
          </a:p>
          <a:p>
            <a:pPr lvl="3"/>
            <a:r>
              <a:rPr lang="en-GB" sz="1300" dirty="0">
                <a:latin typeface="Courier" pitchFamily="2" charset="0"/>
              </a:rPr>
              <a:t>  }</a:t>
            </a:r>
          </a:p>
          <a:p>
            <a:pPr lvl="3"/>
            <a:r>
              <a:rPr lang="en-GB" sz="1300" dirty="0">
                <a:latin typeface="Courier" pitchFamily="2" charset="0"/>
              </a:rPr>
              <a:t>}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Keep only minimal information (i.e. id, link)?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Can specific </a:t>
            </a:r>
            <a:r>
              <a:rPr lang="en-GB" i="1" dirty="0"/>
              <a:t>Dataset</a:t>
            </a:r>
            <a:r>
              <a:rPr lang="en-GB" dirty="0"/>
              <a:t> metadata be included in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i="1" dirty="0"/>
              <a:t>e.g.</a:t>
            </a:r>
            <a:r>
              <a:rPr lang="en-GB" dirty="0"/>
              <a:t> Wavelength, Technique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All parameters are optional?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Dataset </a:t>
            </a:r>
            <a:r>
              <a:rPr lang="en-GB" i="1" dirty="0"/>
              <a:t>owner details (name, </a:t>
            </a:r>
            <a:r>
              <a:rPr lang="en-GB" i="1" dirty="0" err="1"/>
              <a:t>orcid</a:t>
            </a:r>
            <a:r>
              <a:rPr lang="en-GB" i="1" dirty="0"/>
              <a:t>, email)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Do datasets have owners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can we replace these with a </a:t>
            </a:r>
            <a:r>
              <a:rPr lang="en-GB" i="1" dirty="0"/>
              <a:t>Person </a:t>
            </a:r>
            <a:r>
              <a:rPr lang="en-GB" dirty="0"/>
              <a:t>element?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127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Open points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0"/>
            <a:ext cx="11274983" cy="489873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Optional and mandatory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What is mandatory?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Return </a:t>
            </a:r>
            <a:r>
              <a:rPr lang="en-GB" i="1" dirty="0"/>
              <a:t>null</a:t>
            </a:r>
            <a:r>
              <a:rPr lang="en-GB" dirty="0"/>
              <a:t> if not available/implemented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Well defined parameter names?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err="1"/>
              <a:t>sampleTemperature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err="1"/>
              <a:t>sample_temperature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err="1"/>
              <a:t>sample.temperature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Add units to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Currently have </a:t>
            </a:r>
            <a:r>
              <a:rPr lang="en-GB" i="1" dirty="0"/>
              <a:t>Measurement </a:t>
            </a:r>
            <a:r>
              <a:rPr lang="en-GB" dirty="0"/>
              <a:t>object: can we integrate this into parameter data?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 </a:t>
            </a:r>
            <a:r>
              <a:rPr lang="en-GB" i="1" dirty="0"/>
              <a:t>meta </a:t>
            </a:r>
            <a:r>
              <a:rPr lang="en-GB" dirty="0"/>
              <a:t>attribute in parameters for additional information?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i="1" dirty="0"/>
              <a:t>e.g</a:t>
            </a:r>
            <a:r>
              <a:rPr lang="en-GB" dirty="0"/>
              <a:t>. since units may be optional, add this to the meta object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i="1" dirty="0"/>
              <a:t>e.g.</a:t>
            </a:r>
            <a:r>
              <a:rPr lang="en-GB" dirty="0"/>
              <a:t> type of value (float, integer, string)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3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Summary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1274983" cy="45490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Review of API Use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Review of required search results/data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model discussions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API Endpoint propositions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Returned data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Review of Use </a:t>
            </a:r>
            <a:r>
              <a:rPr lang="en-GB" sz="2800" spc="60" dirty="0">
                <a:solidFill>
                  <a:schemeClr val="accent1"/>
                </a:solidFill>
              </a:rPr>
              <a:t>C</a:t>
            </a: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ases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1274983" cy="45490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Actors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Open data user: FAIR exposure of metadata from each site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WP4 Data Analysis Portal: access primarily to restricted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Search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General search by metadata type/keyword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Search for data for specific proposal or experiment (</a:t>
            </a:r>
            <a:r>
              <a:rPr lang="en-GB" i="1" dirty="0"/>
              <a:t>my data</a:t>
            </a:r>
            <a:r>
              <a:rPr lang="en-GB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Metadata from data files and proposals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Experimental date ranges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Domain specific extensions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Chemical Abstracts Service (CAS) for molecules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Synonyms (</a:t>
            </a:r>
            <a:r>
              <a:rPr lang="en-GB" dirty="0" err="1"/>
              <a:t>eg</a:t>
            </a:r>
            <a:r>
              <a:rPr lang="en-GB" dirty="0"/>
              <a:t> Small Angle Diffraction =&gt; SANS &amp; SAXS)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Ontologies (</a:t>
            </a:r>
            <a:r>
              <a:rPr lang="en-GB" dirty="0" err="1"/>
              <a:t>eg</a:t>
            </a:r>
            <a:r>
              <a:rPr lang="en-GB" dirty="0"/>
              <a:t> Q-ranges such as small angle, very small angle, …)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09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Review of required results/data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1274983" cy="45490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All available metadata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Instrument setup and experimental state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Paths to acquisition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Proposal details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Schedules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Instruments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Title and 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Associated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Log books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DOIs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Statistics (e.g. who has accessed my data)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36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Data model discussions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0"/>
            <a:ext cx="11274983" cy="482672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ILL &amp; ESRF discussions based on their processes and data catalogues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Design endpoints that reflect proposal/experiment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Ease mapping to data catalogues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Is this description/process suitable for all sites?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4069684-DA3E-5C4A-995E-C9666CF9C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285114"/>
              </p:ext>
            </p:extLst>
          </p:nvPr>
        </p:nvGraphicFramePr>
        <p:xfrm>
          <a:off x="767408" y="2636912"/>
          <a:ext cx="8128000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564837999"/>
                    </a:ext>
                  </a:extLst>
                </a:gridCol>
                <a:gridCol w="5751736">
                  <a:extLst>
                    <a:ext uri="{9D8B030D-6E8A-4147-A177-3AD203B41FA5}">
                      <a16:colId xmlns:a16="http://schemas.microsoft.com/office/drawing/2014/main" val="1093850346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Proposal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Details of scientific investigation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103158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Schedule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Scientific planning: dates and instruments</a:t>
                      </a:r>
                    </a:p>
                    <a:p>
                      <a:r>
                        <a:rPr lang="en-GB" sz="1600" i="1" dirty="0"/>
                        <a:t>n</a:t>
                      </a:r>
                      <a:r>
                        <a:rPr lang="en-GB" sz="1600" dirty="0"/>
                        <a:t> Schedules for a Proposal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9768879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Dataset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Data collected under specific conditions (</a:t>
                      </a:r>
                      <a:r>
                        <a:rPr lang="en-GB" i="1" dirty="0"/>
                        <a:t>e.g.</a:t>
                      </a:r>
                      <a:r>
                        <a:rPr lang="en-GB" dirty="0"/>
                        <a:t> sample)</a:t>
                      </a:r>
                    </a:p>
                    <a:p>
                      <a:r>
                        <a:rPr lang="en-GB" sz="1600" i="1" dirty="0"/>
                        <a:t>n</a:t>
                      </a:r>
                      <a:r>
                        <a:rPr lang="en-GB" sz="1600" i="0" dirty="0"/>
                        <a:t> Datasets for a Schedule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531412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Datafile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Data acquisition, </a:t>
                      </a:r>
                      <a:r>
                        <a:rPr lang="en-GB" i="1" dirty="0"/>
                        <a:t>e.g.</a:t>
                      </a:r>
                      <a:r>
                        <a:rPr lang="en-GB" dirty="0"/>
                        <a:t> raw data</a:t>
                      </a:r>
                    </a:p>
                    <a:p>
                      <a:r>
                        <a:rPr lang="en-GB" sz="1600" i="1" dirty="0"/>
                        <a:t>n</a:t>
                      </a:r>
                      <a:r>
                        <a:rPr lang="en-GB" sz="1600" i="0" dirty="0"/>
                        <a:t> Datafiles in a Dataset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039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13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9811377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API </a:t>
            </a:r>
            <a:r>
              <a:rPr lang="en-GB" sz="2800" spc="60" dirty="0">
                <a:solidFill>
                  <a:schemeClr val="accent1"/>
                </a:solidFill>
              </a:rPr>
              <a:t>Endpoint propositions</a:t>
            </a:r>
            <a:br>
              <a:rPr lang="en-GB" sz="2800" spc="60" dirty="0"/>
            </a:br>
            <a:r>
              <a:rPr lang="en-GB" sz="1800" i="1" spc="60" dirty="0"/>
              <a:t>S</a:t>
            </a:r>
            <a:r>
              <a:rPr lang="en-GB" sz="1800" i="1" dirty="0"/>
              <a:t>trict</a:t>
            </a:r>
            <a:r>
              <a:rPr lang="en-GB" sz="1800" dirty="0"/>
              <a:t> REST API interpretation for data model (</a:t>
            </a:r>
            <a:r>
              <a:rPr lang="en-GB" sz="1800" i="1" dirty="0"/>
              <a:t>i.e.</a:t>
            </a:r>
            <a:r>
              <a:rPr lang="en-GB" sz="1800" dirty="0"/>
              <a:t> nested approach)</a:t>
            </a:r>
            <a:endParaRPr lang="en-GB" sz="1800" spc="125" dirty="0"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5051598"/>
            <a:ext cx="11274983" cy="82567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Implies obtaining datasets/files requires knowledge of proposal and schedule IDs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Also requires validation by the server that </a:t>
            </a:r>
            <a:r>
              <a:rPr lang="en-GB" i="1" dirty="0" err="1"/>
              <a:t>scheduleId</a:t>
            </a:r>
            <a:r>
              <a:rPr lang="en-GB" dirty="0"/>
              <a:t> corresponds to given </a:t>
            </a:r>
            <a:r>
              <a:rPr lang="en-GB" i="1" dirty="0" err="1"/>
              <a:t>proposalId</a:t>
            </a:r>
            <a:endParaRPr lang="en-GB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Complicates general search for data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977E7A-52A3-8946-85F9-EAB22A952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38880"/>
              </p:ext>
            </p:extLst>
          </p:nvPr>
        </p:nvGraphicFramePr>
        <p:xfrm>
          <a:off x="461087" y="1412776"/>
          <a:ext cx="10009112" cy="3474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09112">
                  <a:extLst>
                    <a:ext uri="{9D8B030D-6E8A-4147-A177-3AD203B41FA5}">
                      <a16:colId xmlns:a16="http://schemas.microsoft.com/office/drawing/2014/main" val="3901407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/proposals</a:t>
                      </a:r>
                    </a:p>
                    <a:p>
                      <a:r>
                        <a:rPr lang="en-GB" sz="1400" dirty="0"/>
                        <a:t>Returns all proposals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32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/proposals/{</a:t>
                      </a:r>
                      <a:r>
                        <a:rPr lang="en-GB" dirty="0" err="1"/>
                        <a:t>proposalId</a:t>
                      </a:r>
                      <a:r>
                        <a:rPr lang="en-GB" dirty="0"/>
                        <a:t>}</a:t>
                      </a:r>
                    </a:p>
                    <a:p>
                      <a:r>
                        <a:rPr lang="en-GB" sz="1400" dirty="0"/>
                        <a:t>Returns specific proposal including associated schedules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/proposals/{</a:t>
                      </a:r>
                      <a:r>
                        <a:rPr lang="en-GB" dirty="0" err="1"/>
                        <a:t>proposalId</a:t>
                      </a:r>
                      <a:r>
                        <a:rPr lang="en-GB" dirty="0"/>
                        <a:t>}/schedules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 schedule data for a specific proposal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192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/proposals/{</a:t>
                      </a:r>
                      <a:r>
                        <a:rPr lang="en-GB" dirty="0" err="1"/>
                        <a:t>proposalId</a:t>
                      </a:r>
                      <a:r>
                        <a:rPr lang="en-GB" dirty="0"/>
                        <a:t>}/schedules/{</a:t>
                      </a:r>
                      <a:r>
                        <a:rPr lang="en-GB" dirty="0" err="1"/>
                        <a:t>scheduleId</a:t>
                      </a:r>
                      <a:r>
                        <a:rPr lang="en-GB" dirty="0"/>
                        <a:t>}/datasets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Returns datasets of a specific schedule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118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/proposals/{</a:t>
                      </a:r>
                      <a:r>
                        <a:rPr lang="en-GB" dirty="0" err="1"/>
                        <a:t>proposalId</a:t>
                      </a:r>
                      <a:r>
                        <a:rPr lang="en-GB" dirty="0"/>
                        <a:t>}/schedules/{</a:t>
                      </a:r>
                      <a:r>
                        <a:rPr lang="en-GB" dirty="0" err="1"/>
                        <a:t>scheduleId</a:t>
                      </a:r>
                      <a:r>
                        <a:rPr lang="en-GB" dirty="0"/>
                        <a:t>}/datasets/{</a:t>
                      </a:r>
                      <a:r>
                        <a:rPr lang="en-GB" dirty="0" err="1"/>
                        <a:t>datasetId</a:t>
                      </a:r>
                      <a:r>
                        <a:rPr lang="en-GB" dirty="0"/>
                        <a:t>}/files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Returns data files of a dataset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8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/proposals/{</a:t>
                      </a:r>
                      <a:r>
                        <a:rPr lang="en-GB" dirty="0" err="1"/>
                        <a:t>proposalId</a:t>
                      </a:r>
                      <a:r>
                        <a:rPr lang="en-GB" dirty="0"/>
                        <a:t>}/schedules/{</a:t>
                      </a:r>
                      <a:r>
                        <a:rPr lang="en-GB" dirty="0" err="1"/>
                        <a:t>scheduleId</a:t>
                      </a:r>
                      <a:r>
                        <a:rPr lang="en-GB" dirty="0"/>
                        <a:t>}/datasets/{</a:t>
                      </a:r>
                      <a:r>
                        <a:rPr lang="en-GB" dirty="0" err="1"/>
                        <a:t>datasetId</a:t>
                      </a:r>
                      <a:r>
                        <a:rPr lang="en-GB" dirty="0"/>
                        <a:t>}/status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Returns status (ONLINE, RESTORING, ARCHIVED) of a dataset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15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484784"/>
            <a:ext cx="11274983" cy="460851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Remove necessity to provide </a:t>
            </a:r>
            <a:r>
              <a:rPr lang="en-GB" i="1" dirty="0" err="1"/>
              <a:t>proposalId</a:t>
            </a:r>
            <a:r>
              <a:rPr lang="en-GB" dirty="0"/>
              <a:t> and </a:t>
            </a:r>
            <a:r>
              <a:rPr lang="en-GB" i="1" dirty="0" err="1"/>
              <a:t>scheduleId</a:t>
            </a:r>
            <a:r>
              <a:rPr lang="en-GB" dirty="0"/>
              <a:t> to obtain datasets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Uniform endpoint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Simplify general search for data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Remove /dataset/{id}/status endpoint: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Status added to /dataset/{id} returned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669DD7D6-2144-624E-A01A-894F049549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9811377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API </a:t>
            </a:r>
            <a:r>
              <a:rPr lang="en-GB" sz="2800" spc="60" dirty="0">
                <a:solidFill>
                  <a:schemeClr val="accent1"/>
                </a:solidFill>
              </a:rPr>
              <a:t>Endpoint propositions</a:t>
            </a:r>
            <a:br>
              <a:rPr lang="en-GB" sz="2800" spc="60"/>
            </a:br>
            <a:r>
              <a:rPr lang="en-GB" sz="1800" spc="60"/>
              <a:t>Flattened </a:t>
            </a:r>
            <a:r>
              <a:rPr lang="en-GB" sz="1800" spc="60" dirty="0"/>
              <a:t>REST API</a:t>
            </a:r>
            <a:endParaRPr lang="en-GB" sz="1800" spc="125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8944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10020172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API Endpoint propositions</a:t>
            </a:r>
            <a:br>
              <a:rPr lang="en-GB" sz="2800" spc="60" dirty="0">
                <a:latin typeface="Muli" pitchFamily="2" charset="77"/>
              </a:rPr>
            </a:br>
            <a:r>
              <a:rPr lang="en-GB" sz="1800" spc="60" dirty="0">
                <a:latin typeface="Muli" pitchFamily="2" charset="77"/>
              </a:rPr>
              <a:t>Flattened REST API</a:t>
            </a:r>
            <a:endParaRPr lang="en-GB" sz="1800" spc="125" dirty="0">
              <a:latin typeface="Muli" pitchFamily="2" charset="77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6A300E-7058-494D-A454-65CA020DD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174855"/>
              </p:ext>
            </p:extLst>
          </p:nvPr>
        </p:nvGraphicFramePr>
        <p:xfrm>
          <a:off x="472147" y="1412776"/>
          <a:ext cx="10009112" cy="463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09112">
                  <a:extLst>
                    <a:ext uri="{9D8B030D-6E8A-4147-A177-3AD203B41FA5}">
                      <a16:colId xmlns:a16="http://schemas.microsoft.com/office/drawing/2014/main" val="3901407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/proposals</a:t>
                      </a:r>
                    </a:p>
                    <a:p>
                      <a:r>
                        <a:rPr lang="en-GB" sz="1400" dirty="0"/>
                        <a:t>Returns all proposals (paginated)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32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/proposals/{</a:t>
                      </a:r>
                      <a:r>
                        <a:rPr lang="en-GB" dirty="0" err="1"/>
                        <a:t>proposalId</a:t>
                      </a:r>
                      <a:r>
                        <a:rPr lang="en-GB" dirty="0"/>
                        <a:t>}</a:t>
                      </a:r>
                    </a:p>
                    <a:p>
                      <a:r>
                        <a:rPr lang="en-GB" sz="1400" dirty="0"/>
                        <a:t>Returns a specific proposal including associated schedules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/schedules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Returns all schedules (paginated)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430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/schedules</a:t>
                      </a:r>
                      <a:r>
                        <a:rPr lang="en-GB" dirty="0"/>
                        <a:t>/{</a:t>
                      </a:r>
                      <a:r>
                        <a:rPr lang="en-GB" dirty="0" err="1"/>
                        <a:t>scheduleId</a:t>
                      </a:r>
                      <a:r>
                        <a:rPr lang="en-GB" dirty="0"/>
                        <a:t>}</a:t>
                      </a:r>
                      <a:endParaRPr lang="en-GB" sz="1800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Returns a specific schedule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11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/schedules/{</a:t>
                      </a:r>
                      <a:r>
                        <a:rPr lang="en-GB" dirty="0" err="1"/>
                        <a:t>scheduleId</a:t>
                      </a:r>
                      <a:r>
                        <a:rPr lang="en-GB" dirty="0"/>
                        <a:t>}/datasets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Returns paginated datasets of a specific schedule (including status information)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118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/datasets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Returns all datasets (paginated), allows for general search of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84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/datasets/{</a:t>
                      </a:r>
                      <a:r>
                        <a:rPr lang="en-GB" dirty="0" err="1"/>
                        <a:t>datasetId</a:t>
                      </a:r>
                      <a:r>
                        <a:rPr lang="en-GB" dirty="0"/>
                        <a:t>}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Returns a specific dataset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8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/datasets/{</a:t>
                      </a:r>
                      <a:r>
                        <a:rPr lang="en-GB" sz="1800" dirty="0" err="1"/>
                        <a:t>datasetId</a:t>
                      </a:r>
                      <a:r>
                        <a:rPr lang="en-GB" sz="1800" dirty="0"/>
                        <a:t>}/files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Returns paginated data files of a dataset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91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API Endpoint propositions</a:t>
            </a:r>
            <a:br>
              <a:rPr lang="en-GB" sz="2800" spc="60" dirty="0">
                <a:latin typeface="Muli" pitchFamily="2" charset="77"/>
              </a:rPr>
            </a:br>
            <a:r>
              <a:rPr lang="en-GB" sz="1800" spc="60" dirty="0">
                <a:latin typeface="Muli" pitchFamily="2" charset="77"/>
              </a:rPr>
              <a:t>Additional endpoints</a:t>
            </a:r>
            <a:endParaRPr lang="en-GB" sz="1800" spc="125" dirty="0"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78" y="3068960"/>
            <a:ext cx="11274983" cy="29523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Used for portal integration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 list of instruments to a user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Determine capabilities of a site’s implementation of the API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6A300E-7058-494D-A454-65CA020DD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687090"/>
              </p:ext>
            </p:extLst>
          </p:nvPr>
        </p:nvGraphicFramePr>
        <p:xfrm>
          <a:off x="461087" y="1484784"/>
          <a:ext cx="10009112" cy="1158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09112">
                  <a:extLst>
                    <a:ext uri="{9D8B030D-6E8A-4147-A177-3AD203B41FA5}">
                      <a16:colId xmlns:a16="http://schemas.microsoft.com/office/drawing/2014/main" val="3901407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/instruments</a:t>
                      </a:r>
                    </a:p>
                    <a:p>
                      <a:r>
                        <a:rPr lang="en-GB" sz="1400" dirty="0"/>
                        <a:t>Returns information about instruments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32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/info</a:t>
                      </a:r>
                    </a:p>
                    <a:p>
                      <a:r>
                        <a:rPr lang="en-GB" sz="1400" noProof="0" dirty="0"/>
                        <a:t>Returns information on the API implementation at the facility and includes a list of searchable keywords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40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zati 5">
      <a:dk1>
        <a:srgbClr val="404140"/>
      </a:dk1>
      <a:lt1>
        <a:srgbClr val="FFFFFF"/>
      </a:lt1>
      <a:dk2>
        <a:srgbClr val="1F497D"/>
      </a:dk2>
      <a:lt2>
        <a:srgbClr val="D6D7D6"/>
      </a:lt2>
      <a:accent1>
        <a:srgbClr val="666EAE"/>
      </a:accent1>
      <a:accent2>
        <a:srgbClr val="A34773"/>
      </a:accent2>
      <a:accent3>
        <a:srgbClr val="9BBB59"/>
      </a:accent3>
      <a:accent4>
        <a:srgbClr val="8064A2"/>
      </a:accent4>
      <a:accent5>
        <a:srgbClr val="95B8E3"/>
      </a:accent5>
      <a:accent6>
        <a:srgbClr val="F79646"/>
      </a:accent6>
      <a:hlink>
        <a:srgbClr val="0000FF"/>
      </a:hlink>
      <a:folHlink>
        <a:srgbClr val="A347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OSC_ppt_template" id="{3D6497D1-F78B-BD4A-AD3B-BE4F342D4219}" vid="{6439142A-AE74-7C43-9AA7-E3849C96681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4745</TotalTime>
  <Words>1454</Words>
  <Application>Microsoft Macintosh PowerPoint</Application>
  <PresentationFormat>Widescreen</PresentationFormat>
  <Paragraphs>345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</vt:lpstr>
      <vt:lpstr>Courier New</vt:lpstr>
      <vt:lpstr>Muli</vt:lpstr>
      <vt:lpstr>Office Theme</vt:lpstr>
      <vt:lpstr>PaNOSC WP3 ILL Workshop API Endpoints &amp; Returned Data Structure</vt:lpstr>
      <vt:lpstr>Summary</vt:lpstr>
      <vt:lpstr>Review of Use Cases</vt:lpstr>
      <vt:lpstr>Review of required results/data</vt:lpstr>
      <vt:lpstr>Data model discussions</vt:lpstr>
      <vt:lpstr>API Endpoint propositions Strict REST API interpretation for data model (i.e. nested approach)</vt:lpstr>
      <vt:lpstr>API Endpoint propositions Flattened REST API</vt:lpstr>
      <vt:lpstr>API Endpoint propositions Flattened REST API</vt:lpstr>
      <vt:lpstr>API Endpoint propositions Additional endpoints</vt:lpstr>
      <vt:lpstr>API Endpoint: Open points</vt:lpstr>
      <vt:lpstr>PaNOSC WP3 ILL Workshop Returned Data Structure</vt:lpstr>
      <vt:lpstr>Summary</vt:lpstr>
      <vt:lpstr>Returned data structure Current status</vt:lpstr>
      <vt:lpstr>Returned data structure API Conventions: meta and pagination</vt:lpstr>
      <vt:lpstr>Returned data structure: Proposal</vt:lpstr>
      <vt:lpstr>Returned data structure: Schedule</vt:lpstr>
      <vt:lpstr>Returned data structure: Dataset</vt:lpstr>
      <vt:lpstr>Open points</vt:lpstr>
      <vt:lpstr>Open points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WP4 : Current ideas for Common Portal Architecture</dc:title>
  <dc:creator>Stuart Caunt</dc:creator>
  <cp:lastModifiedBy>Stuart Caunt</cp:lastModifiedBy>
  <cp:revision>104</cp:revision>
  <cp:lastPrinted>2019-09-09T14:38:57Z</cp:lastPrinted>
  <dcterms:created xsi:type="dcterms:W3CDTF">2019-09-09T12:03:54Z</dcterms:created>
  <dcterms:modified xsi:type="dcterms:W3CDTF">2019-09-17T13:05:02Z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2019-04-23T00:00:00Z</vt:filetime>
  </property>
</Properties>
</file>