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12192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pos="528" userDrawn="1">
          <p15:clr>
            <a:srgbClr val="A4A3A4"/>
          </p15:clr>
        </p15:guide>
        <p15:guide id="4" orient="horz" pos="1008" userDrawn="1">
          <p15:clr>
            <a:srgbClr val="A4A3A4"/>
          </p15:clr>
        </p15:guide>
        <p15:guide id="5" pos="288" userDrawn="1">
          <p15:clr>
            <a:srgbClr val="A4A3A4"/>
          </p15:clr>
        </p15:guide>
        <p15:guide id="6" pos="1056" userDrawn="1">
          <p15:clr>
            <a:srgbClr val="A4A3A4"/>
          </p15:clr>
        </p15:guide>
        <p15:guide id="7" pos="39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3101"/>
    <a:srgbClr val="E43C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92"/>
    <p:restoredTop sz="94646"/>
  </p:normalViewPr>
  <p:slideViewPr>
    <p:cSldViewPr>
      <p:cViewPr varScale="1">
        <p:scale>
          <a:sx n="112" d="100"/>
          <a:sy n="112" d="100"/>
        </p:scale>
        <p:origin x="200" y="768"/>
      </p:cViewPr>
      <p:guideLst>
        <p:guide orient="horz" pos="2880"/>
        <p:guide pos="2160"/>
        <p:guide pos="528"/>
        <p:guide orient="horz" pos="1008"/>
        <p:guide pos="288"/>
        <p:guide pos="1056"/>
        <p:guide pos="39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39749-5F7E-5648-9CD6-00744CE904A7}" type="datetimeFigureOut">
              <a:t>12/09/2019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A7EEF-0713-214A-8A97-49F34C15B593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9701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38896" y="2890391"/>
            <a:ext cx="6971704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>
                <a:latin typeface="Muli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38897" y="4278868"/>
            <a:ext cx="697170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1">
                <a:latin typeface="Muli" pitchFamily="2" charset="77"/>
              </a:defRPr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5" name="Segnaposto data 3">
            <a:extLst>
              <a:ext uri="{FF2B5EF4-FFF2-40B4-BE49-F238E27FC236}">
                <a16:creationId xmlns:a16="http://schemas.microsoft.com/office/drawing/2014/main" id="{B0B3840B-4F8F-5D4A-BE4D-515BFFFA0B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D1CB468B-6234-D04B-A2D7-7545AE22986B}" type="datetime1">
              <a:t>12/09/2019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2776" y="527964"/>
            <a:ext cx="7310043" cy="446276"/>
          </a:xfr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2776" y="1194561"/>
            <a:ext cx="10130713" cy="369332"/>
          </a:xfrm>
        </p:spPr>
        <p:txBody>
          <a:bodyPr lIns="0" tIns="0" rIns="0" bIns="0"/>
          <a:lstStyle>
            <a:lvl1pPr>
              <a:defRPr sz="24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12/09/2019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27964"/>
            <a:ext cx="7310043" cy="446276"/>
          </a:xfr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29433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Segnaposto data 3">
            <a:extLst>
              <a:ext uri="{FF2B5EF4-FFF2-40B4-BE49-F238E27FC236}">
                <a16:creationId xmlns:a16="http://schemas.microsoft.com/office/drawing/2014/main" id="{C758A41A-99D0-E84B-8FE2-857A4FBEC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38BED5E8-9089-174C-BF11-B7DF163EB547}" type="datetime1">
              <a:t>12/09/2019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7310043" cy="446276"/>
          </a:xfr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" name="Segnaposto data 3">
            <a:extLst>
              <a:ext uri="{FF2B5EF4-FFF2-40B4-BE49-F238E27FC236}">
                <a16:creationId xmlns:a16="http://schemas.microsoft.com/office/drawing/2014/main" id="{2E85EB29-7773-EA41-86EF-AB27DEA494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9831E0E-B4B9-804C-B32F-14C6EC15B13E}" type="datetime1">
              <a:t>12/09/2019</a:t>
            </a:fld>
            <a:endParaRPr lang="it-IT"/>
          </a:p>
        </p:txBody>
      </p:sp>
      <p:sp>
        <p:nvSpPr>
          <p:cNvPr id="15" name="Segnaposto numero diapositiva 16">
            <a:extLst>
              <a:ext uri="{FF2B5EF4-FFF2-40B4-BE49-F238E27FC236}">
                <a16:creationId xmlns:a16="http://schemas.microsoft.com/office/drawing/2014/main" id="{7D97418D-D037-F84F-BA6E-B7EF0EFCB541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15" name="Segnaposto data 3">
            <a:extLst>
              <a:ext uri="{FF2B5EF4-FFF2-40B4-BE49-F238E27FC236}">
                <a16:creationId xmlns:a16="http://schemas.microsoft.com/office/drawing/2014/main" id="{471999AC-979D-ED49-902A-8F01B0F4E6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2805CA99-DB71-1E43-AE65-640926A8E210}" type="datetime1">
              <a:t>12/09/2019</a:t>
            </a:fld>
            <a:endParaRPr lang="it-IT"/>
          </a:p>
        </p:txBody>
      </p:sp>
      <p:sp>
        <p:nvSpPr>
          <p:cNvPr id="16" name="Segnaposto numero diapositiva 16">
            <a:extLst>
              <a:ext uri="{FF2B5EF4-FFF2-40B4-BE49-F238E27FC236}">
                <a16:creationId xmlns:a16="http://schemas.microsoft.com/office/drawing/2014/main" id="{3F14C0E4-6232-D542-BA79-E689284628BD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560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3">
            <a:extLst>
              <a:ext uri="{FF2B5EF4-FFF2-40B4-BE49-F238E27FC236}">
                <a16:creationId xmlns:a16="http://schemas.microsoft.com/office/drawing/2014/main" id="{380D4A8A-2D9C-8E40-8A5E-CE0E53191A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B5162847-88AC-BC49-B42C-068C475CD287}" type="datetime1">
              <a:t>12/09/2019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3DA76E71-90F4-594C-8F95-9C1B8B8402A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867400"/>
            <a:ext cx="12179300" cy="990600"/>
          </a:xfrm>
          <a:prstGeom prst="rect">
            <a:avLst/>
          </a:prstGeom>
        </p:spPr>
      </p:pic>
      <p:sp>
        <p:nvSpPr>
          <p:cNvPr id="16" name="Segnaposto data 3">
            <a:extLst>
              <a:ext uri="{FF2B5EF4-FFF2-40B4-BE49-F238E27FC236}">
                <a16:creationId xmlns:a16="http://schemas.microsoft.com/office/drawing/2014/main" id="{D5072787-58E8-A44E-8753-E474F5E483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C50C29C9-981D-204A-8B2E-A989B168FDE9}" type="datetime1">
              <a:t>12/09/2019</a:t>
            </a:fld>
            <a:endParaRPr lang="it-IT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4635" y="527964"/>
            <a:ext cx="7310043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rgbClr val="4C4D4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4635" y="1194561"/>
            <a:ext cx="1013071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4C4D4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3" name="Segnaposto numero diapositiva 16">
            <a:extLst>
              <a:ext uri="{FF2B5EF4-FFF2-40B4-BE49-F238E27FC236}">
                <a16:creationId xmlns:a16="http://schemas.microsoft.com/office/drawing/2014/main" id="{AB7B06D6-260D-8048-8C9A-352F4826FF65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5" r:id="rId6"/>
  </p:sldLayoutIdLst>
  <p:hf sldNum="0" hdr="0" ftr="0" dt="0"/>
  <p:txStyles>
    <p:titleStyle>
      <a:lvl1pPr eaLnBrk="1" hangingPunct="1">
        <a:defRPr>
          <a:latin typeface="Muli" pitchFamily="2" charset="77"/>
          <a:ea typeface="+mj-ea"/>
          <a:cs typeface="+mj-cs"/>
        </a:defRPr>
      </a:lvl1pPr>
    </p:titleStyle>
    <p:bodyStyle>
      <a:lvl1pPr marL="0" eaLnBrk="1" hangingPunct="1">
        <a:defRPr>
          <a:latin typeface="Muli" pitchFamily="2" charset="77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magine 48">
            <a:extLst>
              <a:ext uri="{FF2B5EF4-FFF2-40B4-BE49-F238E27FC236}">
                <a16:creationId xmlns:a16="http://schemas.microsoft.com/office/drawing/2014/main" id="{1EB0BE17-4406-2547-BD41-BBF8482A0E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715096" y="2875508"/>
            <a:ext cx="7200304" cy="9816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00299"/>
              </a:lnSpc>
            </a:pPr>
            <a:r>
              <a:rPr lang="en-GB" sz="3500" kern="1200" dirty="0" err="1">
                <a:latin typeface="Muli" pitchFamily="2" charset="77"/>
              </a:rPr>
              <a:t>PaNOSC</a:t>
            </a:r>
            <a:r>
              <a:rPr lang="en-GB" sz="3500" kern="1200" dirty="0">
                <a:latin typeface="Muli" pitchFamily="2" charset="77"/>
              </a:rPr>
              <a:t> WP3 ILL Workshop</a:t>
            </a:r>
            <a:br>
              <a:rPr lang="en-GB" sz="3500" kern="1200" dirty="0">
                <a:latin typeface="Muli" pitchFamily="2" charset="77"/>
              </a:rPr>
            </a:br>
            <a:r>
              <a:rPr lang="en-GB" sz="2800" kern="1200" dirty="0"/>
              <a:t>Search and Query Formulation</a:t>
            </a:r>
            <a:endParaRPr lang="en-GB" sz="2800" kern="1200" dirty="0">
              <a:latin typeface="Muli" pitchFamily="2" charset="77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15096" y="4743124"/>
            <a:ext cx="6320155" cy="396262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690"/>
              </a:spcBef>
            </a:pPr>
            <a:r>
              <a:rPr lang="en-GB" sz="2000" b="1" spc="50" dirty="0">
                <a:solidFill>
                  <a:srgbClr val="4C4D4F"/>
                </a:solidFill>
                <a:latin typeface="Muli" pitchFamily="2" charset="77"/>
                <a:cs typeface="Arial"/>
              </a:rPr>
              <a:t>18</a:t>
            </a:r>
            <a:r>
              <a:rPr lang="en-GB" sz="2000" b="1" spc="75" baseline="30000" dirty="0">
                <a:solidFill>
                  <a:srgbClr val="4C4D4F"/>
                </a:solidFill>
                <a:latin typeface="Muli" pitchFamily="2" charset="77"/>
                <a:cs typeface="Arial"/>
              </a:rPr>
              <a:t>th</a:t>
            </a:r>
            <a:r>
              <a:rPr lang="en-GB" sz="2000" b="1" spc="75" dirty="0">
                <a:solidFill>
                  <a:srgbClr val="4C4D4F"/>
                </a:solidFill>
                <a:latin typeface="Muli" pitchFamily="2" charset="77"/>
                <a:cs typeface="Arial"/>
              </a:rPr>
              <a:t> </a:t>
            </a:r>
            <a:r>
              <a:rPr lang="en-GB" sz="2000" b="1" spc="10" dirty="0">
                <a:solidFill>
                  <a:srgbClr val="4C4D4F"/>
                </a:solidFill>
                <a:latin typeface="Muli" pitchFamily="2" charset="77"/>
                <a:cs typeface="Arial"/>
              </a:rPr>
              <a:t>September,</a:t>
            </a:r>
            <a:r>
              <a:rPr lang="en-GB" sz="2000" b="1" spc="-60" dirty="0">
                <a:solidFill>
                  <a:srgbClr val="4C4D4F"/>
                </a:solidFill>
                <a:latin typeface="Muli" pitchFamily="2" charset="77"/>
                <a:cs typeface="Arial"/>
              </a:rPr>
              <a:t> </a:t>
            </a:r>
            <a:r>
              <a:rPr lang="en-GB" sz="2000" b="1" spc="90" dirty="0">
                <a:solidFill>
                  <a:srgbClr val="4C4D4F"/>
                </a:solidFill>
                <a:latin typeface="Muli" pitchFamily="2" charset="77"/>
                <a:cs typeface="Arial"/>
              </a:rPr>
              <a:t>2019</a:t>
            </a:r>
            <a:endParaRPr lang="en-GB" sz="2000" dirty="0">
              <a:latin typeface="Muli" pitchFamily="2" charset="77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32113" y="6340712"/>
            <a:ext cx="9097887" cy="128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This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project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has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received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rgbClr val="FFFFFF"/>
                </a:solidFill>
                <a:latin typeface="Muli" pitchFamily="2" charset="77"/>
                <a:cs typeface="Arial"/>
              </a:rPr>
              <a:t>funding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rgbClr val="FFFFFF"/>
                </a:solidFill>
                <a:latin typeface="Muli" pitchFamily="2" charset="77"/>
                <a:cs typeface="Arial"/>
              </a:rPr>
              <a:t>from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rgbClr val="FFFFFF"/>
                </a:solidFill>
                <a:latin typeface="Muli" pitchFamily="2" charset="77"/>
                <a:cs typeface="Arial"/>
              </a:rPr>
              <a:t>the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European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Union’s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Horizon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30" dirty="0">
                <a:solidFill>
                  <a:srgbClr val="FFFFFF"/>
                </a:solidFill>
                <a:latin typeface="Muli" pitchFamily="2" charset="77"/>
                <a:cs typeface="Arial"/>
              </a:rPr>
              <a:t>2020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research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rgbClr val="FFFFFF"/>
                </a:solidFill>
                <a:latin typeface="Muli" pitchFamily="2" charset="77"/>
                <a:cs typeface="Arial"/>
              </a:rPr>
              <a:t>and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rgbClr val="FFFFFF"/>
                </a:solidFill>
                <a:latin typeface="Muli" pitchFamily="2" charset="77"/>
                <a:cs typeface="Arial"/>
              </a:rPr>
              <a:t>innovation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rgbClr val="FFFFFF"/>
                </a:solidFill>
                <a:latin typeface="Muli" pitchFamily="2" charset="77"/>
                <a:cs typeface="Arial"/>
              </a:rPr>
              <a:t>programme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under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30" dirty="0">
                <a:solidFill>
                  <a:srgbClr val="FFFFFF"/>
                </a:solidFill>
                <a:latin typeface="Muli" pitchFamily="2" charset="77"/>
                <a:cs typeface="Arial"/>
              </a:rPr>
              <a:t>grant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agreement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No. </a:t>
            </a:r>
            <a:r>
              <a:rPr sz="750" spc="30" dirty="0">
                <a:solidFill>
                  <a:srgbClr val="FFFFFF"/>
                </a:solidFill>
                <a:latin typeface="Muli" pitchFamily="2" charset="77"/>
                <a:cs typeface="Arial"/>
              </a:rPr>
              <a:t>823852</a:t>
            </a:r>
            <a:endParaRPr sz="750">
              <a:latin typeface="Muli" pitchFamily="2" charset="77"/>
              <a:cs typeface="Arial"/>
            </a:endParaRPr>
          </a:p>
        </p:txBody>
      </p:sp>
      <p:grpSp>
        <p:nvGrpSpPr>
          <p:cNvPr id="50" name="Gruppo 49">
            <a:extLst>
              <a:ext uri="{FF2B5EF4-FFF2-40B4-BE49-F238E27FC236}">
                <a16:creationId xmlns:a16="http://schemas.microsoft.com/office/drawing/2014/main" id="{7D04B1C9-7F08-9D47-BE96-BA7CF7910F57}"/>
              </a:ext>
            </a:extLst>
          </p:cNvPr>
          <p:cNvGrpSpPr/>
          <p:nvPr/>
        </p:nvGrpSpPr>
        <p:grpSpPr>
          <a:xfrm>
            <a:off x="1681163" y="6228257"/>
            <a:ext cx="486409" cy="345440"/>
            <a:chOff x="995362" y="6228257"/>
            <a:chExt cx="486409" cy="345440"/>
          </a:xfrm>
        </p:grpSpPr>
        <p:sp>
          <p:nvSpPr>
            <p:cNvPr id="18" name="object 18"/>
            <p:cNvSpPr/>
            <p:nvPr/>
          </p:nvSpPr>
          <p:spPr>
            <a:xfrm>
              <a:off x="995362" y="6228257"/>
              <a:ext cx="486409" cy="345440"/>
            </a:xfrm>
            <a:custGeom>
              <a:avLst/>
              <a:gdLst/>
              <a:ahLst/>
              <a:cxnLst/>
              <a:rect l="l" t="t" r="r" b="b"/>
              <a:pathLst>
                <a:path w="486409" h="345440">
                  <a:moveTo>
                    <a:pt x="0" y="345097"/>
                  </a:moveTo>
                  <a:lnTo>
                    <a:pt x="486282" y="345097"/>
                  </a:lnTo>
                  <a:lnTo>
                    <a:pt x="486282" y="0"/>
                  </a:lnTo>
                  <a:lnTo>
                    <a:pt x="0" y="0"/>
                  </a:lnTo>
                  <a:lnTo>
                    <a:pt x="0" y="345097"/>
                  </a:lnTo>
                  <a:close/>
                </a:path>
              </a:pathLst>
            </a:custGeom>
            <a:solidFill>
              <a:srgbClr val="094E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97493" y="6259376"/>
              <a:ext cx="86594" cy="852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219894" y="6240415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23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6" y="25438"/>
                  </a:lnTo>
                  <a:lnTo>
                    <a:pt x="24117" y="20523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6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6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290485" y="6259376"/>
              <a:ext cx="86715" cy="8523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61198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839"/>
                  </a:moveTo>
                  <a:lnTo>
                    <a:pt x="0" y="12839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552"/>
                  </a:lnTo>
                  <a:lnTo>
                    <a:pt x="25704" y="25552"/>
                  </a:lnTo>
                  <a:lnTo>
                    <a:pt x="24117" y="20650"/>
                  </a:lnTo>
                  <a:lnTo>
                    <a:pt x="34899" y="12839"/>
                  </a:lnTo>
                  <a:close/>
                </a:path>
                <a:path w="34925" h="33654">
                  <a:moveTo>
                    <a:pt x="25704" y="25552"/>
                  </a:moveTo>
                  <a:lnTo>
                    <a:pt x="17449" y="25552"/>
                  </a:lnTo>
                  <a:lnTo>
                    <a:pt x="28232" y="33362"/>
                  </a:lnTo>
                  <a:lnTo>
                    <a:pt x="25704" y="25552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839"/>
                  </a:lnTo>
                  <a:lnTo>
                    <a:pt x="21564" y="1283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290485" y="6453160"/>
              <a:ext cx="86601" cy="8523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219782" y="6524114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35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4" y="25438"/>
                  </a:lnTo>
                  <a:lnTo>
                    <a:pt x="24117" y="20535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4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4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97382" y="6453161"/>
              <a:ext cx="86705" cy="8523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078483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438"/>
                  </a:lnTo>
                  <a:lnTo>
                    <a:pt x="25667" y="25438"/>
                  </a:lnTo>
                  <a:lnTo>
                    <a:pt x="24117" y="20650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667" y="25438"/>
                  </a:moveTo>
                  <a:lnTo>
                    <a:pt x="17449" y="25438"/>
                  </a:lnTo>
                  <a:lnTo>
                    <a:pt x="28232" y="33362"/>
                  </a:lnTo>
                  <a:lnTo>
                    <a:pt x="25667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" name="Immagine 2">
            <a:extLst>
              <a:ext uri="{FF2B5EF4-FFF2-40B4-BE49-F238E27FC236}">
                <a16:creationId xmlns:a16="http://schemas.microsoft.com/office/drawing/2014/main" id="{59ED750F-C77A-F24E-8961-FB46DDD5A1B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62000"/>
            <a:ext cx="2743200" cy="13037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4462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Summary</a:t>
            </a:r>
            <a:endParaRPr lang="en-GB" sz="2800" spc="125" dirty="0">
              <a:solidFill>
                <a:schemeClr val="accent1"/>
              </a:solidFill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1194561"/>
            <a:ext cx="11274983" cy="454902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Review of Use Cases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Simple query formulation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Advanced query formulation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Rich query formulation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4462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Review of Use </a:t>
            </a:r>
            <a:r>
              <a:rPr lang="en-GB" sz="2800" spc="60" dirty="0">
                <a:solidFill>
                  <a:schemeClr val="accent1"/>
                </a:solidFill>
              </a:rPr>
              <a:t>C</a:t>
            </a: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ases</a:t>
            </a:r>
            <a:endParaRPr lang="en-GB" sz="2800" spc="125" dirty="0">
              <a:solidFill>
                <a:schemeClr val="accent1"/>
              </a:solidFill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1412776"/>
            <a:ext cx="11274983" cy="454902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What can we search with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Experimental parameters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Instrument setup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Sample (and environment) details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Proposal parameters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Date ranges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Instruments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Public and private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General full-text search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Search extensions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Ontology of scientific techniques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Q-ranges (small angle, very small angle, etc)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Unit aware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077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7360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Simple query</a:t>
            </a:r>
            <a:r>
              <a:rPr lang="en-GB" sz="2800" dirty="0">
                <a:solidFill>
                  <a:schemeClr val="accent1"/>
                </a:solidFill>
              </a:rPr>
              <a:t> formulation</a:t>
            </a:r>
            <a:b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</a:br>
            <a:r>
              <a:rPr lang="en-GB" sz="1800" spc="60" dirty="0">
                <a:solidFill>
                  <a:schemeClr val="bg2">
                    <a:lumMod val="25000"/>
                  </a:schemeClr>
                </a:solidFill>
                <a:latin typeface="Muli" pitchFamily="2" charset="77"/>
              </a:rPr>
              <a:t>Some examples</a:t>
            </a:r>
            <a:endParaRPr lang="en-GB" sz="1800" spc="125" dirty="0">
              <a:solidFill>
                <a:schemeClr val="bg2">
                  <a:lumMod val="25000"/>
                </a:schemeClr>
              </a:solidFill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1412776"/>
            <a:ext cx="11274983" cy="4549026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Single parameter searches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/</a:t>
            </a:r>
            <a:r>
              <a:rPr lang="en-GB" dirty="0" err="1"/>
              <a:t>proposals?instrument</a:t>
            </a:r>
            <a:r>
              <a:rPr lang="en-GB" dirty="0"/>
              <a:t>=in10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Returns </a:t>
            </a:r>
            <a:r>
              <a:rPr lang="en-GB" i="1" dirty="0"/>
              <a:t>Proposals</a:t>
            </a:r>
            <a:r>
              <a:rPr lang="en-GB" dirty="0"/>
              <a:t> where instrument is IN10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Instrument specified in the proposal or instrument associated with the schedule?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/</a:t>
            </a:r>
            <a:r>
              <a:rPr lang="en-GB" dirty="0" err="1"/>
              <a:t>datasets?wavelength</a:t>
            </a:r>
            <a:r>
              <a:rPr lang="en-GB" dirty="0"/>
              <a:t>=5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Returns Datasets where wavelength is 5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5 what?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/</a:t>
            </a:r>
            <a:r>
              <a:rPr lang="en-GB" dirty="0" err="1"/>
              <a:t>proposals?title</a:t>
            </a:r>
            <a:r>
              <a:rPr lang="en-GB" dirty="0"/>
              <a:t>=neutron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Returns proposals where title is “Neutron” or where the title contains the word neutron?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Combined searches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/</a:t>
            </a:r>
            <a:r>
              <a:rPr lang="en-GB" dirty="0" err="1"/>
              <a:t>proposals?instrument</a:t>
            </a:r>
            <a:r>
              <a:rPr lang="en-GB" dirty="0"/>
              <a:t>=in10&amp;releaseDate=2019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Returns </a:t>
            </a:r>
            <a:r>
              <a:rPr lang="en-GB" i="1" dirty="0"/>
              <a:t>Proposals</a:t>
            </a:r>
            <a:r>
              <a:rPr lang="en-GB" dirty="0"/>
              <a:t> where instrument is IN10 released in 2019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/</a:t>
            </a:r>
            <a:r>
              <a:rPr lang="en-GB" dirty="0" err="1"/>
              <a:t>datasets?wavelength</a:t>
            </a:r>
            <a:r>
              <a:rPr lang="en-GB" dirty="0"/>
              <a:t>=5&amp;sampleTemperature=100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Returns Datasets where wavelength is 5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5 what? 100 what?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501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7360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Simple query</a:t>
            </a:r>
            <a:r>
              <a:rPr lang="en-GB" sz="2800" dirty="0"/>
              <a:t> </a:t>
            </a:r>
            <a:r>
              <a:rPr lang="en-GB" sz="2800" dirty="0">
                <a:solidFill>
                  <a:schemeClr val="accent1"/>
                </a:solidFill>
              </a:rPr>
              <a:t>formulation</a:t>
            </a:r>
            <a:b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</a:br>
            <a:r>
              <a:rPr lang="en-GB" sz="1800" spc="60" dirty="0">
                <a:solidFill>
                  <a:schemeClr val="bg2">
                    <a:lumMod val="25000"/>
                  </a:schemeClr>
                </a:solidFill>
                <a:latin typeface="Muli" pitchFamily="2" charset="77"/>
              </a:rPr>
              <a:t>Questions and limitations</a:t>
            </a:r>
            <a:endParaRPr lang="en-GB" sz="1800" spc="125" dirty="0">
              <a:solidFill>
                <a:schemeClr val="bg2">
                  <a:lumMod val="25000"/>
                </a:schemeClr>
              </a:solidFill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1412776"/>
            <a:ext cx="11274983" cy="4549026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Problems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How to search for text containing a parameter value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How to specify units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How to specify ranges or binary operators (&lt;, &gt;, &gt;=, &lt;=, …)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Defining multiple parameter searches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e.g. How to search for proposals of multiple instruments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/</a:t>
            </a:r>
            <a:r>
              <a:rPr lang="en-GB" dirty="0" err="1"/>
              <a:t>proposals?instrument</a:t>
            </a:r>
            <a:r>
              <a:rPr lang="en-GB" dirty="0"/>
              <a:t>=in10&amp;instrument=in20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At best returns proposals that use IN10 AND IN20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At worst only returns results of one of them (</a:t>
            </a:r>
            <a:r>
              <a:rPr lang="en-GB" i="1" dirty="0"/>
              <a:t>duplicated parameter name</a:t>
            </a:r>
            <a:r>
              <a:rPr lang="en-GB" dirty="0"/>
              <a:t>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How to search for those that use IN10 OR IN20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How to search for proposals of a specific user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/</a:t>
            </a:r>
            <a:r>
              <a:rPr lang="en-GB" dirty="0" err="1"/>
              <a:t>proposals?member.person.surname</a:t>
            </a:r>
            <a:r>
              <a:rPr lang="en-GB" dirty="0"/>
              <a:t>=curie ????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Can we search on all endpoints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/proposals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/schedules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/datasets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423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7360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Advanced query</a:t>
            </a:r>
            <a:r>
              <a:rPr lang="en-GB" sz="2800" dirty="0"/>
              <a:t> </a:t>
            </a:r>
            <a:r>
              <a:rPr lang="en-GB" sz="2800" dirty="0">
                <a:solidFill>
                  <a:schemeClr val="accent1"/>
                </a:solidFill>
              </a:rPr>
              <a:t>formulation</a:t>
            </a:r>
            <a:b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</a:br>
            <a:r>
              <a:rPr lang="en-GB" sz="1800" spc="60" dirty="0">
                <a:solidFill>
                  <a:schemeClr val="bg2">
                    <a:lumMod val="25000"/>
                  </a:schemeClr>
                </a:solidFill>
                <a:latin typeface="Muli" pitchFamily="2" charset="77"/>
              </a:rPr>
              <a:t>Try to be more flexible using standard queries</a:t>
            </a:r>
            <a:endParaRPr lang="en-GB" sz="1800" spc="125" dirty="0">
              <a:solidFill>
                <a:schemeClr val="bg2">
                  <a:lumMod val="25000"/>
                </a:schemeClr>
              </a:solidFill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1412776"/>
            <a:ext cx="11274983" cy="454902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Searches using contextual suffixes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/</a:t>
            </a:r>
            <a:r>
              <a:rPr lang="en-GB" dirty="0" err="1"/>
              <a:t>proposals?date_gt</a:t>
            </a:r>
            <a:r>
              <a:rPr lang="en-GB" dirty="0"/>
              <a:t>=2004&amp;date_lt=2019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Return proposals between 2004 and 2019 (non inclusive)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/</a:t>
            </a:r>
            <a:r>
              <a:rPr lang="en-GB" dirty="0" err="1"/>
              <a:t>proposals?title_eq</a:t>
            </a:r>
            <a:r>
              <a:rPr lang="en-GB" dirty="0"/>
              <a:t>=</a:t>
            </a:r>
            <a:r>
              <a:rPr lang="en-GB" dirty="0" err="1"/>
              <a:t>neutron&amp;summary_contains</a:t>
            </a:r>
            <a:r>
              <a:rPr lang="en-GB" dirty="0"/>
              <a:t>=tomato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Returns proposal where the title = “Neutron” and the summary contains the word tomato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/</a:t>
            </a:r>
            <a:r>
              <a:rPr lang="en-GB" dirty="0" err="1"/>
              <a:t>proposals?instrument_in</a:t>
            </a:r>
            <a:r>
              <a:rPr lang="en-GB" dirty="0"/>
              <a:t>=(in10,in20)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Returns proposals using IN10 or IN20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/</a:t>
            </a:r>
            <a:r>
              <a:rPr lang="en-GB" dirty="0" err="1"/>
              <a:t>datasets?temperature_ge</a:t>
            </a:r>
            <a:r>
              <a:rPr lang="en-GB" dirty="0"/>
              <a:t>=10&amp;temperature_le=100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Returns all proposals where the temperature between 10 and 100 (inclusive)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10 and 100 what?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Still some limitations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Cannot do OR-type queries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Units still not specified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5194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7360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Rich query</a:t>
            </a:r>
            <a:r>
              <a:rPr lang="en-GB" sz="2800" dirty="0"/>
              <a:t> </a:t>
            </a:r>
            <a:r>
              <a:rPr lang="en-GB" sz="2800" dirty="0">
                <a:solidFill>
                  <a:schemeClr val="accent1"/>
                </a:solidFill>
              </a:rPr>
              <a:t>formulation</a:t>
            </a:r>
            <a:b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</a:br>
            <a:r>
              <a:rPr lang="en-GB" sz="1800" spc="60" dirty="0">
                <a:solidFill>
                  <a:schemeClr val="bg2">
                    <a:lumMod val="25000"/>
                  </a:schemeClr>
                </a:solidFill>
                <a:latin typeface="Muli" pitchFamily="2" charset="77"/>
              </a:rPr>
              <a:t>Try to resolve previous problems using a query language</a:t>
            </a:r>
            <a:endParaRPr lang="en-GB" sz="1800" spc="125" dirty="0">
              <a:solidFill>
                <a:schemeClr val="bg2">
                  <a:lumMod val="25000"/>
                </a:schemeClr>
              </a:solidFill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1412776"/>
            <a:ext cx="11274983" cy="4549026"/>
          </a:xfrm>
        </p:spPr>
        <p:txBody>
          <a:bodyPr>
            <a:norm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egnaposto testo 15">
            <a:extLst>
              <a:ext uri="{FF2B5EF4-FFF2-40B4-BE49-F238E27FC236}">
                <a16:creationId xmlns:a16="http://schemas.microsoft.com/office/drawing/2014/main" id="{47378A3C-35B2-7542-8124-BFF42BD62949}"/>
              </a:ext>
            </a:extLst>
          </p:cNvPr>
          <p:cNvSpPr txBox="1">
            <a:spLocks/>
          </p:cNvSpPr>
          <p:nvPr/>
        </p:nvSpPr>
        <p:spPr>
          <a:xfrm>
            <a:off x="461087" y="1412776"/>
            <a:ext cx="11274983" cy="4549026"/>
          </a:xfrm>
          <a:prstGeom prst="rect">
            <a:avLst/>
          </a:prstGeom>
        </p:spPr>
        <p:txBody>
          <a:bodyPr wrap="square" lIns="0" tIns="0" rIns="0" bIns="0">
            <a:normAutofit fontScale="92500" lnSpcReduction="20000"/>
          </a:bodyPr>
          <a:lstStyle>
            <a:lvl1pPr marL="0" eaLnBrk="1" hangingPunct="1">
              <a:defRPr sz="2400" b="1" i="0">
                <a:solidFill>
                  <a:srgbClr val="4C4D4F"/>
                </a:solidFill>
                <a:latin typeface="Muli" pitchFamily="2" charset="77"/>
                <a:ea typeface="+mn-ea"/>
                <a:cs typeface="Arial"/>
              </a:defRPr>
            </a:lvl1pPr>
            <a:lvl2pPr marL="457200" eaLnBrk="1" hangingPunct="1">
              <a:defRPr>
                <a:latin typeface="+mn-lt"/>
                <a:ea typeface="+mn-ea"/>
                <a:cs typeface="+mn-cs"/>
              </a:defRPr>
            </a:lvl2pPr>
            <a:lvl3pPr marL="914400" eaLnBrk="1" hangingPunct="1">
              <a:defRPr>
                <a:latin typeface="+mn-lt"/>
                <a:ea typeface="+mn-ea"/>
                <a:cs typeface="+mn-cs"/>
              </a:defRPr>
            </a:lvl3pPr>
            <a:lvl4pPr marL="1371600" eaLnBrk="1" hangingPunct="1">
              <a:defRPr>
                <a:latin typeface="+mn-lt"/>
                <a:ea typeface="+mn-ea"/>
                <a:cs typeface="+mn-cs"/>
              </a:defRPr>
            </a:lvl4pPr>
            <a:lvl5pPr marL="1828800" eaLnBrk="1" hangingPunct="1">
              <a:defRPr>
                <a:latin typeface="+mn-lt"/>
                <a:ea typeface="+mn-ea"/>
                <a:cs typeface="+mn-cs"/>
              </a:defRPr>
            </a:lvl5pPr>
            <a:lvl6pPr marL="2286000" eaLnBrk="1" hangingPunct="1">
              <a:defRPr>
                <a:latin typeface="+mn-lt"/>
                <a:ea typeface="+mn-ea"/>
                <a:cs typeface="+mn-cs"/>
              </a:defRPr>
            </a:lvl6pPr>
            <a:lvl7pPr marL="2743200" eaLnBrk="1" hangingPunct="1">
              <a:defRPr>
                <a:latin typeface="+mn-lt"/>
                <a:ea typeface="+mn-ea"/>
                <a:cs typeface="+mn-cs"/>
              </a:defRPr>
            </a:lvl7pPr>
            <a:lvl8pPr marL="3200400" eaLnBrk="1" hangingPunct="1">
              <a:defRPr>
                <a:latin typeface="+mn-lt"/>
                <a:ea typeface="+mn-ea"/>
                <a:cs typeface="+mn-cs"/>
              </a:defRPr>
            </a:lvl8pPr>
            <a:lvl9pPr marL="36576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Query as a natural language using GET parameter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700" dirty="0">
                <a:latin typeface="Courier" pitchFamily="2" charset="0"/>
              </a:rPr>
              <a:t>/</a:t>
            </a:r>
            <a:r>
              <a:rPr lang="en-GB" sz="1700" dirty="0" err="1">
                <a:latin typeface="Courier" pitchFamily="2" charset="0"/>
              </a:rPr>
              <a:t>proposals?query</a:t>
            </a:r>
            <a:r>
              <a:rPr lang="en-GB" sz="1700" dirty="0">
                <a:latin typeface="Courier" pitchFamily="2" charset="0"/>
              </a:rPr>
              <a:t>=(instrument </a:t>
            </a:r>
            <a:r>
              <a:rPr lang="en-GB" sz="1700" dirty="0" err="1">
                <a:latin typeface="Courier" pitchFamily="2" charset="0"/>
              </a:rPr>
              <a:t>eq</a:t>
            </a:r>
            <a:r>
              <a:rPr lang="en-GB" sz="1700" dirty="0">
                <a:latin typeface="Courier" pitchFamily="2" charset="0"/>
              </a:rPr>
              <a:t> in10 or instrument </a:t>
            </a:r>
            <a:r>
              <a:rPr lang="en-GB" sz="1700" dirty="0" err="1">
                <a:latin typeface="Courier" pitchFamily="2" charset="0"/>
              </a:rPr>
              <a:t>eq</a:t>
            </a:r>
            <a:r>
              <a:rPr lang="en-GB" sz="1700" dirty="0">
                <a:latin typeface="Courier" pitchFamily="2" charset="0"/>
              </a:rPr>
              <a:t> in20) and temperature </a:t>
            </a:r>
            <a:r>
              <a:rPr lang="en-GB" sz="1700" dirty="0" err="1">
                <a:latin typeface="Courier" pitchFamily="2" charset="0"/>
              </a:rPr>
              <a:t>gt</a:t>
            </a:r>
            <a:r>
              <a:rPr lang="en-GB" sz="1700" dirty="0">
                <a:latin typeface="Courier" pitchFamily="2" charset="0"/>
              </a:rPr>
              <a:t> 100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>
              <a:latin typeface="Courier" pitchFamily="2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>
              <a:latin typeface="Courier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Query as a structured language using POST body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Similar to </a:t>
            </a:r>
            <a:r>
              <a:rPr lang="en-GB" dirty="0" err="1"/>
              <a:t>ElasticSearch</a:t>
            </a:r>
            <a:r>
              <a:rPr lang="en-GB" dirty="0"/>
              <a:t> queries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lvl="2"/>
            <a:r>
              <a:rPr lang="en-GB" sz="1500" dirty="0">
                <a:latin typeface="Courier" pitchFamily="2" charset="0"/>
              </a:rPr>
              <a:t>{</a:t>
            </a:r>
          </a:p>
          <a:p>
            <a:pPr lvl="2"/>
            <a:r>
              <a:rPr lang="en-GB" sz="1500" dirty="0">
                <a:latin typeface="Courier" pitchFamily="2" charset="0"/>
              </a:rPr>
              <a:t>  “AND”: [{</a:t>
            </a:r>
          </a:p>
          <a:p>
            <a:pPr lvl="2"/>
            <a:r>
              <a:rPr lang="en-GB" sz="1500" dirty="0">
                <a:latin typeface="Courier" pitchFamily="2" charset="0"/>
              </a:rPr>
              <a:t>    “GT”: {</a:t>
            </a:r>
          </a:p>
          <a:p>
            <a:pPr lvl="2"/>
            <a:r>
              <a:rPr lang="en-GB" sz="1500" dirty="0">
                <a:latin typeface="Courier" pitchFamily="2" charset="0"/>
              </a:rPr>
              <a:t>      "temperature": "100"</a:t>
            </a:r>
          </a:p>
          <a:p>
            <a:pPr lvl="2"/>
            <a:r>
              <a:rPr lang="en-GB" sz="1500" dirty="0">
                <a:latin typeface="Courier" pitchFamily="2" charset="0"/>
              </a:rPr>
              <a:t>    }</a:t>
            </a:r>
          </a:p>
          <a:p>
            <a:pPr lvl="2"/>
            <a:r>
              <a:rPr lang="en-GB" sz="1500" dirty="0">
                <a:latin typeface="Courier" pitchFamily="2" charset="0"/>
              </a:rPr>
              <a:t>  }, {</a:t>
            </a:r>
          </a:p>
          <a:p>
            <a:pPr lvl="2"/>
            <a:r>
              <a:rPr lang="en-GB" sz="1500" dirty="0">
                <a:latin typeface="Courier" pitchFamily="2" charset="0"/>
              </a:rPr>
              <a:t>    “OR”: [{</a:t>
            </a:r>
          </a:p>
          <a:p>
            <a:pPr lvl="2"/>
            <a:r>
              <a:rPr lang="en-GB" sz="1500" dirty="0">
                <a:latin typeface="Courier" pitchFamily="2" charset="0"/>
              </a:rPr>
              <a:t>      “EQ”: {</a:t>
            </a:r>
          </a:p>
          <a:p>
            <a:pPr lvl="2"/>
            <a:r>
              <a:rPr lang="en-GB" sz="1500" dirty="0">
                <a:latin typeface="Courier" pitchFamily="2" charset="0"/>
              </a:rPr>
              <a:t>        "instrument": "in10"</a:t>
            </a:r>
          </a:p>
          <a:p>
            <a:pPr lvl="2"/>
            <a:r>
              <a:rPr lang="en-GB" sz="1500" dirty="0">
                <a:latin typeface="Courier" pitchFamily="2" charset="0"/>
              </a:rPr>
              <a:t>      }</a:t>
            </a:r>
          </a:p>
          <a:p>
            <a:pPr lvl="2"/>
            <a:r>
              <a:rPr lang="en-GB" sz="1500" dirty="0">
                <a:latin typeface="Courier" pitchFamily="2" charset="0"/>
              </a:rPr>
              <a:t>    }, {</a:t>
            </a:r>
          </a:p>
          <a:p>
            <a:pPr lvl="2"/>
            <a:r>
              <a:rPr lang="en-GB" sz="1500" dirty="0">
                <a:latin typeface="Courier" pitchFamily="2" charset="0"/>
              </a:rPr>
              <a:t>      “EQ”: {</a:t>
            </a:r>
          </a:p>
          <a:p>
            <a:pPr lvl="2"/>
            <a:r>
              <a:rPr lang="en-GB" sz="1500" dirty="0">
                <a:latin typeface="Courier" pitchFamily="2" charset="0"/>
              </a:rPr>
              <a:t>        "instrument": "in20"</a:t>
            </a:r>
          </a:p>
          <a:p>
            <a:pPr lvl="2"/>
            <a:r>
              <a:rPr lang="en-GB" sz="1500" dirty="0">
                <a:latin typeface="Courier" pitchFamily="2" charset="0"/>
              </a:rPr>
              <a:t>      }    </a:t>
            </a:r>
          </a:p>
          <a:p>
            <a:pPr lvl="2"/>
            <a:r>
              <a:rPr lang="en-GB" sz="1500" dirty="0">
                <a:latin typeface="Courier" pitchFamily="2" charset="0"/>
              </a:rPr>
              <a:t>    }]    </a:t>
            </a:r>
          </a:p>
          <a:p>
            <a:pPr lvl="2"/>
            <a:r>
              <a:rPr lang="en-GB" sz="1500" dirty="0">
                <a:latin typeface="Courier" pitchFamily="2" charset="0"/>
              </a:rPr>
              <a:t>  }]</a:t>
            </a:r>
          </a:p>
          <a:p>
            <a:pPr lvl="2"/>
            <a:r>
              <a:rPr lang="en-GB" sz="1500" dirty="0">
                <a:latin typeface="Courier" pitchFamily="2" charset="0"/>
              </a:rPr>
              <a:t>}</a:t>
            </a: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169165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7360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Rich query</a:t>
            </a:r>
            <a:r>
              <a:rPr lang="en-GB" sz="2800" dirty="0"/>
              <a:t> </a:t>
            </a:r>
            <a:r>
              <a:rPr lang="en-GB" sz="2800" dirty="0">
                <a:solidFill>
                  <a:schemeClr val="accent1"/>
                </a:solidFill>
              </a:rPr>
              <a:t>formulation</a:t>
            </a:r>
            <a:b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</a:br>
            <a:r>
              <a:rPr lang="en-GB" sz="1800" spc="60" dirty="0">
                <a:solidFill>
                  <a:schemeClr val="bg2">
                    <a:lumMod val="25000"/>
                  </a:schemeClr>
                </a:solidFill>
              </a:rPr>
              <a:t>Q</a:t>
            </a:r>
            <a:r>
              <a:rPr lang="en-GB" sz="1800" spc="60" dirty="0">
                <a:solidFill>
                  <a:schemeClr val="bg2">
                    <a:lumMod val="25000"/>
                  </a:schemeClr>
                </a:solidFill>
                <a:latin typeface="Muli" pitchFamily="2" charset="77"/>
              </a:rPr>
              <a:t>uery language pros and cons</a:t>
            </a:r>
            <a:endParaRPr lang="en-GB" sz="1800" spc="125" dirty="0">
              <a:solidFill>
                <a:schemeClr val="bg2">
                  <a:lumMod val="25000"/>
                </a:schemeClr>
              </a:solidFill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3415688"/>
            <a:ext cx="11274983" cy="2546113"/>
          </a:xfrm>
        </p:spPr>
        <p:txBody>
          <a:bodyPr>
            <a:norm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Which features are more important?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What are the requirements?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756CCB8-186F-C74A-8CD5-F01BB05F82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173760"/>
              </p:ext>
            </p:extLst>
          </p:nvPr>
        </p:nvGraphicFramePr>
        <p:xfrm>
          <a:off x="1271464" y="1412776"/>
          <a:ext cx="81279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21727796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2196729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99130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GET Natural Language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POST Structured Language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41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Simple server parsing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189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Bookmarkable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829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Unlimited 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088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Human readable/writable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616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669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7360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Open Points</a:t>
            </a:r>
            <a:b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</a:br>
            <a:endParaRPr lang="en-GB" sz="1800" spc="125" dirty="0">
              <a:solidFill>
                <a:schemeClr val="bg2">
                  <a:lumMod val="25000"/>
                </a:schemeClr>
              </a:solidFill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1412776"/>
            <a:ext cx="11274983" cy="4549026"/>
          </a:xfrm>
        </p:spPr>
        <p:txBody>
          <a:bodyPr>
            <a:norm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egnaposto testo 15">
            <a:extLst>
              <a:ext uri="{FF2B5EF4-FFF2-40B4-BE49-F238E27FC236}">
                <a16:creationId xmlns:a16="http://schemas.microsoft.com/office/drawing/2014/main" id="{47378A3C-35B2-7542-8124-BFF42BD62949}"/>
              </a:ext>
            </a:extLst>
          </p:cNvPr>
          <p:cNvSpPr txBox="1">
            <a:spLocks/>
          </p:cNvSpPr>
          <p:nvPr/>
        </p:nvSpPr>
        <p:spPr>
          <a:xfrm>
            <a:off x="461087" y="1412776"/>
            <a:ext cx="11274983" cy="4549026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 eaLnBrk="1" hangingPunct="1">
              <a:defRPr sz="2400" b="1" i="0">
                <a:solidFill>
                  <a:srgbClr val="4C4D4F"/>
                </a:solidFill>
                <a:latin typeface="Muli" pitchFamily="2" charset="77"/>
                <a:ea typeface="+mn-ea"/>
                <a:cs typeface="Arial"/>
              </a:defRPr>
            </a:lvl1pPr>
            <a:lvl2pPr marL="457200" eaLnBrk="1" hangingPunct="1">
              <a:defRPr>
                <a:latin typeface="+mn-lt"/>
                <a:ea typeface="+mn-ea"/>
                <a:cs typeface="+mn-cs"/>
              </a:defRPr>
            </a:lvl2pPr>
            <a:lvl3pPr marL="914400" eaLnBrk="1" hangingPunct="1">
              <a:defRPr>
                <a:latin typeface="+mn-lt"/>
                <a:ea typeface="+mn-ea"/>
                <a:cs typeface="+mn-cs"/>
              </a:defRPr>
            </a:lvl3pPr>
            <a:lvl4pPr marL="1371600" eaLnBrk="1" hangingPunct="1">
              <a:defRPr>
                <a:latin typeface="+mn-lt"/>
                <a:ea typeface="+mn-ea"/>
                <a:cs typeface="+mn-cs"/>
              </a:defRPr>
            </a:lvl4pPr>
            <a:lvl5pPr marL="1828800" eaLnBrk="1" hangingPunct="1">
              <a:defRPr>
                <a:latin typeface="+mn-lt"/>
                <a:ea typeface="+mn-ea"/>
                <a:cs typeface="+mn-cs"/>
              </a:defRPr>
            </a:lvl5pPr>
            <a:lvl6pPr marL="2286000" eaLnBrk="1" hangingPunct="1">
              <a:defRPr>
                <a:latin typeface="+mn-lt"/>
                <a:ea typeface="+mn-ea"/>
                <a:cs typeface="+mn-cs"/>
              </a:defRPr>
            </a:lvl6pPr>
            <a:lvl7pPr marL="2743200" eaLnBrk="1" hangingPunct="1">
              <a:defRPr>
                <a:latin typeface="+mn-lt"/>
                <a:ea typeface="+mn-ea"/>
                <a:cs typeface="+mn-cs"/>
              </a:defRPr>
            </a:lvl7pPr>
            <a:lvl8pPr marL="3200400" eaLnBrk="1" hangingPunct="1">
              <a:defRPr>
                <a:latin typeface="+mn-lt"/>
                <a:ea typeface="+mn-ea"/>
                <a:cs typeface="+mn-cs"/>
              </a:defRPr>
            </a:lvl8pPr>
            <a:lvl9pPr marL="36576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All endpoints searchable?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proposals, schedules and datasets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Well defined parameter names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General text search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e.g. search for title or summary contains a particular word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Searching within the data model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/</a:t>
            </a:r>
            <a:r>
              <a:rPr lang="en-GB" dirty="0" err="1"/>
              <a:t>proposals?member.person.surname</a:t>
            </a:r>
            <a:r>
              <a:rPr lang="en-GB" dirty="0"/>
              <a:t>=curie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/</a:t>
            </a:r>
            <a:r>
              <a:rPr lang="en-GB" dirty="0" err="1"/>
              <a:t>proposals?schedule.startDate</a:t>
            </a:r>
            <a:r>
              <a:rPr lang="en-GB"/>
              <a:t>=20040901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Specifying units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Text analysis e.g. /</a:t>
            </a:r>
            <a:r>
              <a:rPr lang="en-GB" dirty="0" err="1"/>
              <a:t>dataset?sample.temperature</a:t>
            </a:r>
            <a:r>
              <a:rPr lang="en-GB" dirty="0"/>
              <a:t>=100K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Explicit value and unit e.g. /dataset? </a:t>
            </a:r>
            <a:r>
              <a:rPr lang="en-GB" dirty="0" err="1"/>
              <a:t>sample.temperature.value</a:t>
            </a:r>
            <a:r>
              <a:rPr lang="en-GB" dirty="0"/>
              <a:t>=100&amp;sample.temperature.unit=K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Searching with rich queries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Requirements?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Natural language or structured?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1767791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alizzati 5">
      <a:dk1>
        <a:srgbClr val="404140"/>
      </a:dk1>
      <a:lt1>
        <a:srgbClr val="FFFFFF"/>
      </a:lt1>
      <a:dk2>
        <a:srgbClr val="1F497D"/>
      </a:dk2>
      <a:lt2>
        <a:srgbClr val="D6D7D6"/>
      </a:lt2>
      <a:accent1>
        <a:srgbClr val="666EAE"/>
      </a:accent1>
      <a:accent2>
        <a:srgbClr val="A34773"/>
      </a:accent2>
      <a:accent3>
        <a:srgbClr val="9BBB59"/>
      </a:accent3>
      <a:accent4>
        <a:srgbClr val="8064A2"/>
      </a:accent4>
      <a:accent5>
        <a:srgbClr val="95B8E3"/>
      </a:accent5>
      <a:accent6>
        <a:srgbClr val="F79646"/>
      </a:accent6>
      <a:hlink>
        <a:srgbClr val="0000FF"/>
      </a:hlink>
      <a:folHlink>
        <a:srgbClr val="A3477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OSC_ppt_template" id="{3D6497D1-F78B-BD4A-AD3B-BE4F342D4219}" vid="{6439142A-AE74-7C43-9AA7-E3849C966818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2943</TotalTime>
  <Words>695</Words>
  <Application>Microsoft Macintosh PowerPoint</Application>
  <PresentationFormat>Widescreen</PresentationFormat>
  <Paragraphs>146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</vt:lpstr>
      <vt:lpstr>Muli</vt:lpstr>
      <vt:lpstr>Office Theme</vt:lpstr>
      <vt:lpstr>PaNOSC WP3 ILL Workshop Search and Query Formulation</vt:lpstr>
      <vt:lpstr>Summary</vt:lpstr>
      <vt:lpstr>Review of Use Cases</vt:lpstr>
      <vt:lpstr>Simple query formulation Some examples</vt:lpstr>
      <vt:lpstr>Simple query formulation Questions and limitations</vt:lpstr>
      <vt:lpstr>Advanced query formulation Try to be more flexible using standard queries</vt:lpstr>
      <vt:lpstr>Rich query formulation Try to resolve previous problems using a query language</vt:lpstr>
      <vt:lpstr>Rich query formulation Query language pros and cons</vt:lpstr>
      <vt:lpstr>Open Points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WP4 : Current ideas for Common Portal Architecture</dc:title>
  <dc:creator>Stuart Caunt</dc:creator>
  <cp:lastModifiedBy>Stuart Caunt</cp:lastModifiedBy>
  <cp:revision>61</cp:revision>
  <cp:lastPrinted>2019-09-09T14:38:57Z</cp:lastPrinted>
  <dcterms:created xsi:type="dcterms:W3CDTF">2019-09-09T12:03:54Z</dcterms:created>
  <dcterms:modified xsi:type="dcterms:W3CDTF">2019-09-13T08:41:36Z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2019-04-19T00:00:00Z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2019-04-23T00:00:00Z</vt:filetime>
  </property>
</Properties>
</file>