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9"/>
  </p:notesMasterIdLst>
  <p:sldIdLst>
    <p:sldId id="256" r:id="rId2"/>
    <p:sldId id="259" r:id="rId3"/>
    <p:sldId id="260" r:id="rId4"/>
    <p:sldId id="261" r:id="rId5"/>
    <p:sldId id="262" r:id="rId6"/>
    <p:sldId id="264" r:id="rId7"/>
    <p:sldId id="265" r:id="rId8"/>
  </p:sldIdLst>
  <p:sldSz cx="12192000" cy="6858000"/>
  <p:notesSz cx="12192000" cy="6858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pos="528" userDrawn="1">
          <p15:clr>
            <a:srgbClr val="A4A3A4"/>
          </p15:clr>
        </p15:guide>
        <p15:guide id="4" orient="horz" pos="1008" userDrawn="1">
          <p15:clr>
            <a:srgbClr val="A4A3A4"/>
          </p15:clr>
        </p15:guide>
        <p15:guide id="5" pos="288" userDrawn="1">
          <p15:clr>
            <a:srgbClr val="A4A3A4"/>
          </p15:clr>
        </p15:guide>
        <p15:guide id="6" pos="1056" userDrawn="1">
          <p15:clr>
            <a:srgbClr val="A4A3A4"/>
          </p15:clr>
        </p15:guide>
        <p15:guide id="7" pos="393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43101"/>
    <a:srgbClr val="E43C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392"/>
    <p:restoredTop sz="94646"/>
  </p:normalViewPr>
  <p:slideViewPr>
    <p:cSldViewPr>
      <p:cViewPr varScale="1">
        <p:scale>
          <a:sx n="112" d="100"/>
          <a:sy n="112" d="100"/>
        </p:scale>
        <p:origin x="200" y="768"/>
      </p:cViewPr>
      <p:guideLst>
        <p:guide orient="horz" pos="2880"/>
        <p:guide pos="2160"/>
        <p:guide pos="528"/>
        <p:guide orient="horz" pos="1008"/>
        <p:guide pos="288"/>
        <p:guide pos="1056"/>
        <p:guide pos="393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439749-5F7E-5648-9CD6-00744CE904A7}" type="datetimeFigureOut">
              <a:t>17/09/2019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DA7EEF-0713-214A-8A97-49F34C15B593}" type="slidenum"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497010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638896" y="2890391"/>
            <a:ext cx="6971704" cy="53860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500" b="1">
                <a:latin typeface="Muli" pitchFamily="2" charset="77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38897" y="4278868"/>
            <a:ext cx="6971704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1">
                <a:latin typeface="Muli" pitchFamily="2" charset="77"/>
              </a:defRPr>
            </a:lvl1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" name="Segnaposto data 3">
            <a:extLst>
              <a:ext uri="{FF2B5EF4-FFF2-40B4-BE49-F238E27FC236}">
                <a16:creationId xmlns:a16="http://schemas.microsoft.com/office/drawing/2014/main" id="{B0B3840B-4F8F-5D4A-BE4D-515BFFFA0B3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644122" y="6416675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Muli" pitchFamily="2" charset="77"/>
              </a:defRPr>
            </a:lvl1pPr>
          </a:lstStyle>
          <a:p>
            <a:fld id="{D1CB468B-6234-D04B-A2D7-7545AE22986B}" type="datetime1">
              <a:t>17/09/2019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62776" y="527964"/>
            <a:ext cx="7310043" cy="446276"/>
          </a:xfrm>
        </p:spPr>
        <p:txBody>
          <a:bodyPr lIns="0" tIns="0" rIns="0" bIns="0"/>
          <a:lstStyle>
            <a:lvl1pPr>
              <a:defRPr sz="2900" b="1" i="0">
                <a:solidFill>
                  <a:srgbClr val="4C4D4F"/>
                </a:solidFill>
                <a:latin typeface="Muli" pitchFamily="2" charset="77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62776" y="1194561"/>
            <a:ext cx="10130713" cy="369332"/>
          </a:xfrm>
        </p:spPr>
        <p:txBody>
          <a:bodyPr lIns="0" tIns="0" rIns="0" bIns="0"/>
          <a:lstStyle>
            <a:lvl1pPr>
              <a:defRPr sz="2400" b="1" i="0">
                <a:solidFill>
                  <a:srgbClr val="4C4D4F"/>
                </a:solidFill>
                <a:latin typeface="Muli" pitchFamily="2" charset="77"/>
                <a:cs typeface="Arial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Segnaposto data 3">
            <a:extLst>
              <a:ext uri="{FF2B5EF4-FFF2-40B4-BE49-F238E27FC236}">
                <a16:creationId xmlns:a16="http://schemas.microsoft.com/office/drawing/2014/main" id="{D30CDEB2-DA54-DE45-AD6C-F8DC9C60A98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644122" y="6416675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Muli" pitchFamily="2" charset="77"/>
              </a:defRPr>
            </a:lvl1pPr>
          </a:lstStyle>
          <a:p>
            <a:fld id="{95B7B0B5-0B63-3644-99A4-AB904A50937F}" type="datetime1">
              <a:t>17/09/2019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57200" y="527964"/>
            <a:ext cx="7310043" cy="446276"/>
          </a:xfrm>
        </p:spPr>
        <p:txBody>
          <a:bodyPr lIns="0" tIns="0" rIns="0" bIns="0"/>
          <a:lstStyle>
            <a:lvl1pPr>
              <a:defRPr sz="2900" b="1" i="0">
                <a:solidFill>
                  <a:srgbClr val="4C4D4F"/>
                </a:solidFill>
                <a:latin typeface="Muli" pitchFamily="2" charset="77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5306282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>
                <a:latin typeface="Muli" pitchFamily="2" charset="77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129433" y="1577340"/>
            <a:ext cx="5306282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>
                <a:latin typeface="Muli" pitchFamily="2" charset="77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Segnaposto data 3">
            <a:extLst>
              <a:ext uri="{FF2B5EF4-FFF2-40B4-BE49-F238E27FC236}">
                <a16:creationId xmlns:a16="http://schemas.microsoft.com/office/drawing/2014/main" id="{C758A41A-99D0-E84B-8FE2-857A4FBECE9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644122" y="6416675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Muli" pitchFamily="2" charset="77"/>
              </a:defRPr>
            </a:lvl1pPr>
          </a:lstStyle>
          <a:p>
            <a:fld id="{38BED5E8-9089-174C-BF11-B7DF163EB547}" type="datetime1">
              <a:t>17/09/2019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2528A25B-B3ED-E542-825D-E47ADBA26CE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" y="5778500"/>
            <a:ext cx="12179300" cy="107950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57200" y="533400"/>
            <a:ext cx="7310043" cy="446276"/>
          </a:xfrm>
        </p:spPr>
        <p:txBody>
          <a:bodyPr lIns="0" tIns="0" rIns="0" bIns="0"/>
          <a:lstStyle>
            <a:lvl1pPr>
              <a:defRPr sz="2900" b="1" i="0">
                <a:solidFill>
                  <a:srgbClr val="4C4D4F"/>
                </a:solidFill>
                <a:latin typeface="Muli" pitchFamily="2" charset="77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" name="Segnaposto data 3">
            <a:extLst>
              <a:ext uri="{FF2B5EF4-FFF2-40B4-BE49-F238E27FC236}">
                <a16:creationId xmlns:a16="http://schemas.microsoft.com/office/drawing/2014/main" id="{2E85EB29-7773-EA41-86EF-AB27DEA494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644122" y="6416675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Muli" pitchFamily="2" charset="77"/>
              </a:defRPr>
            </a:lvl1pPr>
          </a:lstStyle>
          <a:p>
            <a:fld id="{99831E0E-B4B9-804C-B32F-14C6EC15B13E}" type="datetime1">
              <a:t>17/09/2019</a:t>
            </a:fld>
            <a:endParaRPr lang="it-IT"/>
          </a:p>
        </p:txBody>
      </p:sp>
      <p:sp>
        <p:nvSpPr>
          <p:cNvPr id="15" name="Segnaposto numero diapositiva 16">
            <a:extLst>
              <a:ext uri="{FF2B5EF4-FFF2-40B4-BE49-F238E27FC236}">
                <a16:creationId xmlns:a16="http://schemas.microsoft.com/office/drawing/2014/main" id="{7D97418D-D037-F84F-BA6E-B7EF0EFCB541}"/>
              </a:ext>
            </a:extLst>
          </p:cNvPr>
          <p:cNvSpPr txBox="1">
            <a:spLocks/>
          </p:cNvSpPr>
          <p:nvPr userDrawn="1"/>
        </p:nvSpPr>
        <p:spPr>
          <a:xfrm>
            <a:off x="381000" y="6416675"/>
            <a:ext cx="683339" cy="365125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latin typeface="Muli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2528A25B-B3ED-E542-825D-E47ADBA26CE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" y="5778500"/>
            <a:ext cx="12179300" cy="1079500"/>
          </a:xfrm>
          <a:prstGeom prst="rect">
            <a:avLst/>
          </a:prstGeom>
        </p:spPr>
      </p:pic>
      <p:sp>
        <p:nvSpPr>
          <p:cNvPr id="15" name="Segnaposto data 3">
            <a:extLst>
              <a:ext uri="{FF2B5EF4-FFF2-40B4-BE49-F238E27FC236}">
                <a16:creationId xmlns:a16="http://schemas.microsoft.com/office/drawing/2014/main" id="{471999AC-979D-ED49-902A-8F01B0F4E63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644122" y="6416675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Muli" pitchFamily="2" charset="77"/>
              </a:defRPr>
            </a:lvl1pPr>
          </a:lstStyle>
          <a:p>
            <a:fld id="{2805CA99-DB71-1E43-AE65-640926A8E210}" type="datetime1">
              <a:t>17/09/2019</a:t>
            </a:fld>
            <a:endParaRPr lang="it-IT"/>
          </a:p>
        </p:txBody>
      </p:sp>
      <p:sp>
        <p:nvSpPr>
          <p:cNvPr id="16" name="Segnaposto numero diapositiva 16">
            <a:extLst>
              <a:ext uri="{FF2B5EF4-FFF2-40B4-BE49-F238E27FC236}">
                <a16:creationId xmlns:a16="http://schemas.microsoft.com/office/drawing/2014/main" id="{3F14C0E4-6232-D542-BA79-E689284628BD}"/>
              </a:ext>
            </a:extLst>
          </p:cNvPr>
          <p:cNvSpPr txBox="1">
            <a:spLocks/>
          </p:cNvSpPr>
          <p:nvPr userDrawn="1"/>
        </p:nvSpPr>
        <p:spPr>
          <a:xfrm>
            <a:off x="381000" y="6416675"/>
            <a:ext cx="683339" cy="365125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latin typeface="Muli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55606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data 3">
            <a:extLst>
              <a:ext uri="{FF2B5EF4-FFF2-40B4-BE49-F238E27FC236}">
                <a16:creationId xmlns:a16="http://schemas.microsoft.com/office/drawing/2014/main" id="{380D4A8A-2D9C-8E40-8A5E-CE0E53191A2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644122" y="6416675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Muli" pitchFamily="2" charset="77"/>
              </a:defRPr>
            </a:lvl1pPr>
          </a:lstStyle>
          <a:p>
            <a:fld id="{B5162847-88AC-BC49-B42C-068C475CD287}" type="datetime1">
              <a:t>17/09/2019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>
            <a:extLst>
              <a:ext uri="{FF2B5EF4-FFF2-40B4-BE49-F238E27FC236}">
                <a16:creationId xmlns:a16="http://schemas.microsoft.com/office/drawing/2014/main" id="{3DA76E71-90F4-594C-8F95-9C1B8B8402A1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" y="5867400"/>
            <a:ext cx="12179300" cy="990600"/>
          </a:xfrm>
          <a:prstGeom prst="rect">
            <a:avLst/>
          </a:prstGeom>
        </p:spPr>
      </p:pic>
      <p:sp>
        <p:nvSpPr>
          <p:cNvPr id="16" name="Segnaposto data 3">
            <a:extLst>
              <a:ext uri="{FF2B5EF4-FFF2-40B4-BE49-F238E27FC236}">
                <a16:creationId xmlns:a16="http://schemas.microsoft.com/office/drawing/2014/main" id="{D5072787-58E8-A44E-8753-E474F5E483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644122" y="6416675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Muli" pitchFamily="2" charset="77"/>
              </a:defRPr>
            </a:lvl1pPr>
          </a:lstStyle>
          <a:p>
            <a:fld id="{C50C29C9-981D-204A-8B2E-A989B168FDE9}" type="datetime1">
              <a:t>17/09/2019</a:t>
            </a:fld>
            <a:endParaRPr lang="it-IT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64635" y="527964"/>
            <a:ext cx="7310043" cy="4462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900" b="1" i="0">
                <a:solidFill>
                  <a:srgbClr val="4C4D4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64635" y="1194561"/>
            <a:ext cx="10130713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rgbClr val="4C4D4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13" name="Segnaposto numero diapositiva 16">
            <a:extLst>
              <a:ext uri="{FF2B5EF4-FFF2-40B4-BE49-F238E27FC236}">
                <a16:creationId xmlns:a16="http://schemas.microsoft.com/office/drawing/2014/main" id="{AB7B06D6-260D-8048-8C9A-352F4826FF65}"/>
              </a:ext>
            </a:extLst>
          </p:cNvPr>
          <p:cNvSpPr txBox="1">
            <a:spLocks/>
          </p:cNvSpPr>
          <p:nvPr userDrawn="1"/>
        </p:nvSpPr>
        <p:spPr>
          <a:xfrm>
            <a:off x="381000" y="6416675"/>
            <a:ext cx="683339" cy="365125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latin typeface="Muli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6" r:id="rId5"/>
    <p:sldLayoutId id="2147483665" r:id="rId6"/>
  </p:sldLayoutIdLst>
  <p:hf sldNum="0" hdr="0" ftr="0" dt="0"/>
  <p:txStyles>
    <p:titleStyle>
      <a:lvl1pPr eaLnBrk="1" hangingPunct="1">
        <a:defRPr>
          <a:latin typeface="Muli" pitchFamily="2" charset="77"/>
          <a:ea typeface="+mj-ea"/>
          <a:cs typeface="+mj-cs"/>
        </a:defRPr>
      </a:lvl1pPr>
    </p:titleStyle>
    <p:bodyStyle>
      <a:lvl1pPr marL="0" eaLnBrk="1" hangingPunct="1">
        <a:defRPr>
          <a:latin typeface="Muli" pitchFamily="2" charset="77"/>
          <a:ea typeface="+mn-ea"/>
          <a:cs typeface="+mn-cs"/>
        </a:defRPr>
      </a:lvl1pPr>
      <a:lvl2pPr marL="457200" eaLnBrk="1" hangingPunct="1">
        <a:defRPr>
          <a:latin typeface="+mn-lt"/>
          <a:ea typeface="+mn-ea"/>
          <a:cs typeface="+mn-cs"/>
        </a:defRPr>
      </a:lvl2pPr>
      <a:lvl3pPr marL="914400" eaLnBrk="1" hangingPunct="1">
        <a:defRPr>
          <a:latin typeface="+mn-lt"/>
          <a:ea typeface="+mn-ea"/>
          <a:cs typeface="+mn-cs"/>
        </a:defRPr>
      </a:lvl3pPr>
      <a:lvl4pPr marL="1371600" eaLnBrk="1" hangingPunct="1">
        <a:defRPr>
          <a:latin typeface="+mn-lt"/>
          <a:ea typeface="+mn-ea"/>
          <a:cs typeface="+mn-cs"/>
        </a:defRPr>
      </a:lvl4pPr>
      <a:lvl5pPr marL="1828800" eaLnBrk="1" hangingPunct="1">
        <a:defRPr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bodyStyle>
    <p:otherStyle>
      <a:lvl1pPr marL="0" eaLnBrk="1" hangingPunct="1">
        <a:defRPr>
          <a:latin typeface="+mn-lt"/>
          <a:ea typeface="+mn-ea"/>
          <a:cs typeface="+mn-cs"/>
        </a:defRPr>
      </a:lvl1pPr>
      <a:lvl2pPr marL="457200" eaLnBrk="1" hangingPunct="1">
        <a:defRPr>
          <a:latin typeface="+mn-lt"/>
          <a:ea typeface="+mn-ea"/>
          <a:cs typeface="+mn-cs"/>
        </a:defRPr>
      </a:lvl2pPr>
      <a:lvl3pPr marL="914400" eaLnBrk="1" hangingPunct="1">
        <a:defRPr>
          <a:latin typeface="+mn-lt"/>
          <a:ea typeface="+mn-ea"/>
          <a:cs typeface="+mn-cs"/>
        </a:defRPr>
      </a:lvl3pPr>
      <a:lvl4pPr marL="1371600" eaLnBrk="1" hangingPunct="1">
        <a:defRPr>
          <a:latin typeface="+mn-lt"/>
          <a:ea typeface="+mn-ea"/>
          <a:cs typeface="+mn-cs"/>
        </a:defRPr>
      </a:lvl4pPr>
      <a:lvl5pPr marL="1828800" eaLnBrk="1" hangingPunct="1">
        <a:defRPr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orkshops.ill.fr/event/218/timetable/#20190918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tinyurl.com/panosc-ill-wp3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confluence.panosc.eu/display/wp4/Milestones" TargetMode="External"/><Relationship Id="rId2" Type="http://schemas.openxmlformats.org/officeDocument/2006/relationships/hyperlink" Target="https://tinyurl.com/euxfel-wp4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Immagine 48">
            <a:extLst>
              <a:ext uri="{FF2B5EF4-FFF2-40B4-BE49-F238E27FC236}">
                <a16:creationId xmlns:a16="http://schemas.microsoft.com/office/drawing/2014/main" id="{1EB0BE17-4406-2547-BD41-BBF8482A0E9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1715096" y="2875508"/>
            <a:ext cx="7200304" cy="98167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5080">
              <a:lnSpc>
                <a:spcPct val="100299"/>
              </a:lnSpc>
            </a:pPr>
            <a:r>
              <a:rPr lang="en-GB" sz="3500" kern="1200" dirty="0" err="1">
                <a:latin typeface="Muli" pitchFamily="2" charset="77"/>
              </a:rPr>
              <a:t>PaNOSC</a:t>
            </a:r>
            <a:r>
              <a:rPr lang="en-GB" sz="3500" kern="1200" dirty="0">
                <a:latin typeface="Muli" pitchFamily="2" charset="77"/>
              </a:rPr>
              <a:t> WP3 ILL Workshop</a:t>
            </a:r>
            <a:br>
              <a:rPr lang="en-GB" sz="3500" kern="1200" dirty="0">
                <a:latin typeface="Muli" pitchFamily="2" charset="77"/>
              </a:rPr>
            </a:br>
            <a:r>
              <a:rPr lang="en-GB" sz="2800" kern="1200" dirty="0"/>
              <a:t>W</a:t>
            </a:r>
            <a:r>
              <a:rPr lang="en-GB" sz="2800" kern="1200" dirty="0">
                <a:latin typeface="Muli" pitchFamily="2" charset="77"/>
              </a:rPr>
              <a:t>elcome and status reports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1715096" y="4743124"/>
            <a:ext cx="6320155" cy="396262"/>
          </a:xfrm>
          <a:prstGeom prst="rect">
            <a:avLst/>
          </a:prstGeom>
        </p:spPr>
        <p:txBody>
          <a:bodyPr vert="horz" wrap="square" lIns="0" tIns="8763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690"/>
              </a:spcBef>
            </a:pPr>
            <a:r>
              <a:rPr lang="en-GB" sz="2000" b="1" spc="50" dirty="0">
                <a:solidFill>
                  <a:srgbClr val="4C4D4F"/>
                </a:solidFill>
                <a:latin typeface="Muli" pitchFamily="2" charset="77"/>
                <a:cs typeface="Arial"/>
              </a:rPr>
              <a:t>18</a:t>
            </a:r>
            <a:r>
              <a:rPr lang="en-GB" sz="2000" b="1" spc="75" baseline="30000" dirty="0">
                <a:solidFill>
                  <a:srgbClr val="4C4D4F"/>
                </a:solidFill>
                <a:latin typeface="Muli" pitchFamily="2" charset="77"/>
                <a:cs typeface="Arial"/>
              </a:rPr>
              <a:t>th</a:t>
            </a:r>
            <a:r>
              <a:rPr lang="en-GB" sz="2000" b="1" spc="75" dirty="0">
                <a:solidFill>
                  <a:srgbClr val="4C4D4F"/>
                </a:solidFill>
                <a:latin typeface="Muli" pitchFamily="2" charset="77"/>
                <a:cs typeface="Arial"/>
              </a:rPr>
              <a:t> </a:t>
            </a:r>
            <a:r>
              <a:rPr lang="en-GB" sz="2000" b="1" spc="10" dirty="0">
                <a:solidFill>
                  <a:srgbClr val="4C4D4F"/>
                </a:solidFill>
                <a:latin typeface="Muli" pitchFamily="2" charset="77"/>
                <a:cs typeface="Arial"/>
              </a:rPr>
              <a:t>September,</a:t>
            </a:r>
            <a:r>
              <a:rPr lang="en-GB" sz="2000" b="1" spc="-60" dirty="0">
                <a:solidFill>
                  <a:srgbClr val="4C4D4F"/>
                </a:solidFill>
                <a:latin typeface="Muli" pitchFamily="2" charset="77"/>
                <a:cs typeface="Arial"/>
              </a:rPr>
              <a:t> </a:t>
            </a:r>
            <a:r>
              <a:rPr lang="en-GB" sz="2000" b="1" spc="90" dirty="0">
                <a:solidFill>
                  <a:srgbClr val="4C4D4F"/>
                </a:solidFill>
                <a:latin typeface="Muli" pitchFamily="2" charset="77"/>
                <a:cs typeface="Arial"/>
              </a:rPr>
              <a:t>2019</a:t>
            </a:r>
            <a:endParaRPr lang="en-GB" sz="2000" dirty="0">
              <a:latin typeface="Muli" pitchFamily="2" charset="77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332113" y="6340712"/>
            <a:ext cx="9097887" cy="128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50" spc="5" dirty="0">
                <a:solidFill>
                  <a:srgbClr val="FFFFFF"/>
                </a:solidFill>
                <a:latin typeface="Muli" pitchFamily="2" charset="77"/>
                <a:cs typeface="Arial"/>
              </a:rPr>
              <a:t>This</a:t>
            </a:r>
            <a:r>
              <a:rPr sz="750" spc="-10" dirty="0">
                <a:solidFill>
                  <a:srgbClr val="FFFFFF"/>
                </a:solidFill>
                <a:latin typeface="Muli" pitchFamily="2" charset="77"/>
                <a:cs typeface="Arial"/>
              </a:rPr>
              <a:t> </a:t>
            </a:r>
            <a:r>
              <a:rPr sz="750" spc="15" dirty="0">
                <a:solidFill>
                  <a:srgbClr val="FFFFFF"/>
                </a:solidFill>
                <a:latin typeface="Muli" pitchFamily="2" charset="77"/>
                <a:cs typeface="Arial"/>
              </a:rPr>
              <a:t>project</a:t>
            </a:r>
            <a:r>
              <a:rPr sz="750" spc="-10" dirty="0">
                <a:solidFill>
                  <a:srgbClr val="FFFFFF"/>
                </a:solidFill>
                <a:latin typeface="Muli" pitchFamily="2" charset="77"/>
                <a:cs typeface="Arial"/>
              </a:rPr>
              <a:t> </a:t>
            </a:r>
            <a:r>
              <a:rPr sz="750" spc="15" dirty="0">
                <a:solidFill>
                  <a:srgbClr val="FFFFFF"/>
                </a:solidFill>
                <a:latin typeface="Muli" pitchFamily="2" charset="77"/>
                <a:cs typeface="Arial"/>
              </a:rPr>
              <a:t>has</a:t>
            </a:r>
            <a:r>
              <a:rPr sz="750" spc="-10" dirty="0">
                <a:solidFill>
                  <a:srgbClr val="FFFFFF"/>
                </a:solidFill>
                <a:latin typeface="Muli" pitchFamily="2" charset="77"/>
                <a:cs typeface="Arial"/>
              </a:rPr>
              <a:t> </a:t>
            </a:r>
            <a:r>
              <a:rPr sz="750" spc="5" dirty="0">
                <a:solidFill>
                  <a:srgbClr val="FFFFFF"/>
                </a:solidFill>
                <a:latin typeface="Muli" pitchFamily="2" charset="77"/>
                <a:cs typeface="Arial"/>
              </a:rPr>
              <a:t>received</a:t>
            </a:r>
            <a:r>
              <a:rPr sz="750" spc="-10" dirty="0">
                <a:solidFill>
                  <a:srgbClr val="FFFFFF"/>
                </a:solidFill>
                <a:latin typeface="Muli" pitchFamily="2" charset="77"/>
                <a:cs typeface="Arial"/>
              </a:rPr>
              <a:t> </a:t>
            </a:r>
            <a:r>
              <a:rPr sz="750" spc="25" dirty="0">
                <a:solidFill>
                  <a:srgbClr val="FFFFFF"/>
                </a:solidFill>
                <a:latin typeface="Muli" pitchFamily="2" charset="77"/>
                <a:cs typeface="Arial"/>
              </a:rPr>
              <a:t>funding</a:t>
            </a:r>
            <a:r>
              <a:rPr sz="750" spc="-10" dirty="0">
                <a:solidFill>
                  <a:srgbClr val="FFFFFF"/>
                </a:solidFill>
                <a:latin typeface="Muli" pitchFamily="2" charset="77"/>
                <a:cs typeface="Arial"/>
              </a:rPr>
              <a:t> </a:t>
            </a:r>
            <a:r>
              <a:rPr sz="750" spc="25" dirty="0">
                <a:solidFill>
                  <a:srgbClr val="FFFFFF"/>
                </a:solidFill>
                <a:latin typeface="Muli" pitchFamily="2" charset="77"/>
                <a:cs typeface="Arial"/>
              </a:rPr>
              <a:t>from</a:t>
            </a:r>
            <a:r>
              <a:rPr sz="750" spc="-10" dirty="0">
                <a:solidFill>
                  <a:srgbClr val="FFFFFF"/>
                </a:solidFill>
                <a:latin typeface="Muli" pitchFamily="2" charset="77"/>
                <a:cs typeface="Arial"/>
              </a:rPr>
              <a:t> </a:t>
            </a:r>
            <a:r>
              <a:rPr sz="750" spc="20" dirty="0">
                <a:solidFill>
                  <a:srgbClr val="FFFFFF"/>
                </a:solidFill>
                <a:latin typeface="Muli" pitchFamily="2" charset="77"/>
                <a:cs typeface="Arial"/>
              </a:rPr>
              <a:t>the</a:t>
            </a:r>
            <a:r>
              <a:rPr sz="750" spc="-10" dirty="0">
                <a:solidFill>
                  <a:srgbClr val="FFFFFF"/>
                </a:solidFill>
                <a:latin typeface="Muli" pitchFamily="2" charset="77"/>
                <a:cs typeface="Arial"/>
              </a:rPr>
              <a:t> </a:t>
            </a:r>
            <a:r>
              <a:rPr sz="750" spc="5" dirty="0">
                <a:solidFill>
                  <a:srgbClr val="FFFFFF"/>
                </a:solidFill>
                <a:latin typeface="Muli" pitchFamily="2" charset="77"/>
                <a:cs typeface="Arial"/>
              </a:rPr>
              <a:t>European</a:t>
            </a:r>
            <a:r>
              <a:rPr sz="750" spc="-10" dirty="0">
                <a:solidFill>
                  <a:srgbClr val="FFFFFF"/>
                </a:solidFill>
                <a:latin typeface="Muli" pitchFamily="2" charset="77"/>
                <a:cs typeface="Arial"/>
              </a:rPr>
              <a:t> </a:t>
            </a:r>
            <a:r>
              <a:rPr sz="750" spc="5" dirty="0">
                <a:solidFill>
                  <a:srgbClr val="FFFFFF"/>
                </a:solidFill>
                <a:latin typeface="Muli" pitchFamily="2" charset="77"/>
                <a:cs typeface="Arial"/>
              </a:rPr>
              <a:t>Union’s</a:t>
            </a:r>
            <a:r>
              <a:rPr sz="750" spc="-10" dirty="0">
                <a:solidFill>
                  <a:srgbClr val="FFFFFF"/>
                </a:solidFill>
                <a:latin typeface="Muli" pitchFamily="2" charset="77"/>
                <a:cs typeface="Arial"/>
              </a:rPr>
              <a:t> </a:t>
            </a:r>
            <a:r>
              <a:rPr sz="750" spc="15" dirty="0">
                <a:solidFill>
                  <a:srgbClr val="FFFFFF"/>
                </a:solidFill>
                <a:latin typeface="Muli" pitchFamily="2" charset="77"/>
                <a:cs typeface="Arial"/>
              </a:rPr>
              <a:t>Horizon</a:t>
            </a:r>
            <a:r>
              <a:rPr sz="750" spc="-10" dirty="0">
                <a:solidFill>
                  <a:srgbClr val="FFFFFF"/>
                </a:solidFill>
                <a:latin typeface="Muli" pitchFamily="2" charset="77"/>
                <a:cs typeface="Arial"/>
              </a:rPr>
              <a:t> </a:t>
            </a:r>
            <a:r>
              <a:rPr sz="750" spc="30" dirty="0">
                <a:solidFill>
                  <a:srgbClr val="FFFFFF"/>
                </a:solidFill>
                <a:latin typeface="Muli" pitchFamily="2" charset="77"/>
                <a:cs typeface="Arial"/>
              </a:rPr>
              <a:t>2020</a:t>
            </a:r>
            <a:r>
              <a:rPr sz="750" spc="-10" dirty="0">
                <a:solidFill>
                  <a:srgbClr val="FFFFFF"/>
                </a:solidFill>
                <a:latin typeface="Muli" pitchFamily="2" charset="77"/>
                <a:cs typeface="Arial"/>
              </a:rPr>
              <a:t> </a:t>
            </a:r>
            <a:r>
              <a:rPr sz="750" spc="5" dirty="0">
                <a:solidFill>
                  <a:srgbClr val="FFFFFF"/>
                </a:solidFill>
                <a:latin typeface="Muli" pitchFamily="2" charset="77"/>
                <a:cs typeface="Arial"/>
              </a:rPr>
              <a:t>research</a:t>
            </a:r>
            <a:r>
              <a:rPr sz="750" spc="-10" dirty="0">
                <a:solidFill>
                  <a:srgbClr val="FFFFFF"/>
                </a:solidFill>
                <a:latin typeface="Muli" pitchFamily="2" charset="77"/>
                <a:cs typeface="Arial"/>
              </a:rPr>
              <a:t> </a:t>
            </a:r>
            <a:r>
              <a:rPr sz="750" spc="25" dirty="0">
                <a:solidFill>
                  <a:srgbClr val="FFFFFF"/>
                </a:solidFill>
                <a:latin typeface="Muli" pitchFamily="2" charset="77"/>
                <a:cs typeface="Arial"/>
              </a:rPr>
              <a:t>and</a:t>
            </a:r>
            <a:r>
              <a:rPr sz="750" spc="-10" dirty="0">
                <a:solidFill>
                  <a:srgbClr val="FFFFFF"/>
                </a:solidFill>
                <a:latin typeface="Muli" pitchFamily="2" charset="77"/>
                <a:cs typeface="Arial"/>
              </a:rPr>
              <a:t> </a:t>
            </a:r>
            <a:r>
              <a:rPr sz="750" spc="20" dirty="0">
                <a:solidFill>
                  <a:srgbClr val="FFFFFF"/>
                </a:solidFill>
                <a:latin typeface="Muli" pitchFamily="2" charset="77"/>
                <a:cs typeface="Arial"/>
              </a:rPr>
              <a:t>innovation</a:t>
            </a:r>
            <a:r>
              <a:rPr sz="750" spc="-10" dirty="0">
                <a:solidFill>
                  <a:srgbClr val="FFFFFF"/>
                </a:solidFill>
                <a:latin typeface="Muli" pitchFamily="2" charset="77"/>
                <a:cs typeface="Arial"/>
              </a:rPr>
              <a:t> </a:t>
            </a:r>
            <a:r>
              <a:rPr sz="750" spc="20" dirty="0">
                <a:solidFill>
                  <a:srgbClr val="FFFFFF"/>
                </a:solidFill>
                <a:latin typeface="Muli" pitchFamily="2" charset="77"/>
                <a:cs typeface="Arial"/>
              </a:rPr>
              <a:t>programme</a:t>
            </a:r>
            <a:r>
              <a:rPr sz="750" spc="-10" dirty="0">
                <a:solidFill>
                  <a:srgbClr val="FFFFFF"/>
                </a:solidFill>
                <a:latin typeface="Muli" pitchFamily="2" charset="77"/>
                <a:cs typeface="Arial"/>
              </a:rPr>
              <a:t> </a:t>
            </a:r>
            <a:r>
              <a:rPr sz="750" spc="15" dirty="0">
                <a:solidFill>
                  <a:srgbClr val="FFFFFF"/>
                </a:solidFill>
                <a:latin typeface="Muli" pitchFamily="2" charset="77"/>
                <a:cs typeface="Arial"/>
              </a:rPr>
              <a:t>under</a:t>
            </a:r>
            <a:r>
              <a:rPr sz="750" spc="-10" dirty="0">
                <a:solidFill>
                  <a:srgbClr val="FFFFFF"/>
                </a:solidFill>
                <a:latin typeface="Muli" pitchFamily="2" charset="77"/>
                <a:cs typeface="Arial"/>
              </a:rPr>
              <a:t> </a:t>
            </a:r>
            <a:r>
              <a:rPr sz="750" spc="30" dirty="0">
                <a:solidFill>
                  <a:srgbClr val="FFFFFF"/>
                </a:solidFill>
                <a:latin typeface="Muli" pitchFamily="2" charset="77"/>
                <a:cs typeface="Arial"/>
              </a:rPr>
              <a:t>grant</a:t>
            </a:r>
            <a:r>
              <a:rPr sz="750" spc="-10" dirty="0">
                <a:solidFill>
                  <a:srgbClr val="FFFFFF"/>
                </a:solidFill>
                <a:latin typeface="Muli" pitchFamily="2" charset="77"/>
                <a:cs typeface="Arial"/>
              </a:rPr>
              <a:t> </a:t>
            </a:r>
            <a:r>
              <a:rPr sz="750" spc="15" dirty="0">
                <a:solidFill>
                  <a:srgbClr val="FFFFFF"/>
                </a:solidFill>
                <a:latin typeface="Muli" pitchFamily="2" charset="77"/>
                <a:cs typeface="Arial"/>
              </a:rPr>
              <a:t>agreement</a:t>
            </a:r>
            <a:r>
              <a:rPr sz="750" spc="-10" dirty="0">
                <a:solidFill>
                  <a:srgbClr val="FFFFFF"/>
                </a:solidFill>
                <a:latin typeface="Muli" pitchFamily="2" charset="77"/>
                <a:cs typeface="Arial"/>
              </a:rPr>
              <a:t> No. </a:t>
            </a:r>
            <a:r>
              <a:rPr sz="750" spc="30" dirty="0">
                <a:solidFill>
                  <a:srgbClr val="FFFFFF"/>
                </a:solidFill>
                <a:latin typeface="Muli" pitchFamily="2" charset="77"/>
                <a:cs typeface="Arial"/>
              </a:rPr>
              <a:t>823852</a:t>
            </a:r>
            <a:endParaRPr sz="750">
              <a:latin typeface="Muli" pitchFamily="2" charset="77"/>
              <a:cs typeface="Arial"/>
            </a:endParaRPr>
          </a:p>
        </p:txBody>
      </p:sp>
      <p:grpSp>
        <p:nvGrpSpPr>
          <p:cNvPr id="50" name="Gruppo 49">
            <a:extLst>
              <a:ext uri="{FF2B5EF4-FFF2-40B4-BE49-F238E27FC236}">
                <a16:creationId xmlns:a16="http://schemas.microsoft.com/office/drawing/2014/main" id="{7D04B1C9-7F08-9D47-BE96-BA7CF7910F57}"/>
              </a:ext>
            </a:extLst>
          </p:cNvPr>
          <p:cNvGrpSpPr/>
          <p:nvPr/>
        </p:nvGrpSpPr>
        <p:grpSpPr>
          <a:xfrm>
            <a:off x="1681163" y="6228257"/>
            <a:ext cx="486409" cy="345440"/>
            <a:chOff x="995362" y="6228257"/>
            <a:chExt cx="486409" cy="345440"/>
          </a:xfrm>
        </p:grpSpPr>
        <p:sp>
          <p:nvSpPr>
            <p:cNvPr id="18" name="object 18"/>
            <p:cNvSpPr/>
            <p:nvPr/>
          </p:nvSpPr>
          <p:spPr>
            <a:xfrm>
              <a:off x="995362" y="6228257"/>
              <a:ext cx="486409" cy="345440"/>
            </a:xfrm>
            <a:custGeom>
              <a:avLst/>
              <a:gdLst/>
              <a:ahLst/>
              <a:cxnLst/>
              <a:rect l="l" t="t" r="r" b="b"/>
              <a:pathLst>
                <a:path w="486409" h="345440">
                  <a:moveTo>
                    <a:pt x="0" y="345097"/>
                  </a:moveTo>
                  <a:lnTo>
                    <a:pt x="486282" y="345097"/>
                  </a:lnTo>
                  <a:lnTo>
                    <a:pt x="486282" y="0"/>
                  </a:lnTo>
                  <a:lnTo>
                    <a:pt x="0" y="0"/>
                  </a:lnTo>
                  <a:lnTo>
                    <a:pt x="0" y="345097"/>
                  </a:lnTo>
                  <a:close/>
                </a:path>
              </a:pathLst>
            </a:custGeom>
            <a:solidFill>
              <a:srgbClr val="094E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097493" y="6259376"/>
              <a:ext cx="86594" cy="8523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219894" y="6240415"/>
              <a:ext cx="34925" cy="33655"/>
            </a:xfrm>
            <a:custGeom>
              <a:avLst/>
              <a:gdLst/>
              <a:ahLst/>
              <a:cxnLst/>
              <a:rect l="l" t="t" r="r" b="b"/>
              <a:pathLst>
                <a:path w="34925" h="33654">
                  <a:moveTo>
                    <a:pt x="34899" y="12725"/>
                  </a:moveTo>
                  <a:lnTo>
                    <a:pt x="0" y="12725"/>
                  </a:lnTo>
                  <a:lnTo>
                    <a:pt x="10782" y="20523"/>
                  </a:lnTo>
                  <a:lnTo>
                    <a:pt x="6667" y="33248"/>
                  </a:lnTo>
                  <a:lnTo>
                    <a:pt x="17449" y="25438"/>
                  </a:lnTo>
                  <a:lnTo>
                    <a:pt x="25706" y="25438"/>
                  </a:lnTo>
                  <a:lnTo>
                    <a:pt x="24117" y="20523"/>
                  </a:lnTo>
                  <a:lnTo>
                    <a:pt x="34899" y="12725"/>
                  </a:lnTo>
                  <a:close/>
                </a:path>
                <a:path w="34925" h="33654">
                  <a:moveTo>
                    <a:pt x="25706" y="25438"/>
                  </a:moveTo>
                  <a:lnTo>
                    <a:pt x="17449" y="25438"/>
                  </a:lnTo>
                  <a:lnTo>
                    <a:pt x="28232" y="33248"/>
                  </a:lnTo>
                  <a:lnTo>
                    <a:pt x="25706" y="25438"/>
                  </a:lnTo>
                  <a:close/>
                </a:path>
                <a:path w="34925" h="33654">
                  <a:moveTo>
                    <a:pt x="17449" y="0"/>
                  </a:moveTo>
                  <a:lnTo>
                    <a:pt x="13334" y="12725"/>
                  </a:lnTo>
                  <a:lnTo>
                    <a:pt x="21564" y="12725"/>
                  </a:lnTo>
                  <a:lnTo>
                    <a:pt x="17449" y="0"/>
                  </a:lnTo>
                  <a:close/>
                </a:path>
              </a:pathLst>
            </a:custGeom>
            <a:solidFill>
              <a:srgbClr val="F9ED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290485" y="6259376"/>
              <a:ext cx="86715" cy="8523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361198" y="6382207"/>
              <a:ext cx="34925" cy="33655"/>
            </a:xfrm>
            <a:custGeom>
              <a:avLst/>
              <a:gdLst/>
              <a:ahLst/>
              <a:cxnLst/>
              <a:rect l="l" t="t" r="r" b="b"/>
              <a:pathLst>
                <a:path w="34925" h="33654">
                  <a:moveTo>
                    <a:pt x="34899" y="12839"/>
                  </a:moveTo>
                  <a:lnTo>
                    <a:pt x="0" y="12839"/>
                  </a:lnTo>
                  <a:lnTo>
                    <a:pt x="10782" y="20650"/>
                  </a:lnTo>
                  <a:lnTo>
                    <a:pt x="6667" y="33362"/>
                  </a:lnTo>
                  <a:lnTo>
                    <a:pt x="17449" y="25552"/>
                  </a:lnTo>
                  <a:lnTo>
                    <a:pt x="25704" y="25552"/>
                  </a:lnTo>
                  <a:lnTo>
                    <a:pt x="24117" y="20650"/>
                  </a:lnTo>
                  <a:lnTo>
                    <a:pt x="34899" y="12839"/>
                  </a:lnTo>
                  <a:close/>
                </a:path>
                <a:path w="34925" h="33654">
                  <a:moveTo>
                    <a:pt x="25704" y="25552"/>
                  </a:moveTo>
                  <a:lnTo>
                    <a:pt x="17449" y="25552"/>
                  </a:lnTo>
                  <a:lnTo>
                    <a:pt x="28232" y="33362"/>
                  </a:lnTo>
                  <a:lnTo>
                    <a:pt x="25704" y="25552"/>
                  </a:lnTo>
                  <a:close/>
                </a:path>
                <a:path w="34925" h="33654">
                  <a:moveTo>
                    <a:pt x="17449" y="0"/>
                  </a:moveTo>
                  <a:lnTo>
                    <a:pt x="13334" y="12839"/>
                  </a:lnTo>
                  <a:lnTo>
                    <a:pt x="21564" y="12839"/>
                  </a:lnTo>
                  <a:lnTo>
                    <a:pt x="17449" y="0"/>
                  </a:lnTo>
                  <a:close/>
                </a:path>
              </a:pathLst>
            </a:custGeom>
            <a:solidFill>
              <a:srgbClr val="F9ED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290485" y="6453160"/>
              <a:ext cx="86601" cy="8523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219782" y="6524114"/>
              <a:ext cx="34925" cy="33655"/>
            </a:xfrm>
            <a:custGeom>
              <a:avLst/>
              <a:gdLst/>
              <a:ahLst/>
              <a:cxnLst/>
              <a:rect l="l" t="t" r="r" b="b"/>
              <a:pathLst>
                <a:path w="34925" h="33654">
                  <a:moveTo>
                    <a:pt x="34899" y="12725"/>
                  </a:moveTo>
                  <a:lnTo>
                    <a:pt x="0" y="12725"/>
                  </a:lnTo>
                  <a:lnTo>
                    <a:pt x="10782" y="20535"/>
                  </a:lnTo>
                  <a:lnTo>
                    <a:pt x="6667" y="33248"/>
                  </a:lnTo>
                  <a:lnTo>
                    <a:pt x="17449" y="25438"/>
                  </a:lnTo>
                  <a:lnTo>
                    <a:pt x="25704" y="25438"/>
                  </a:lnTo>
                  <a:lnTo>
                    <a:pt x="24117" y="20535"/>
                  </a:lnTo>
                  <a:lnTo>
                    <a:pt x="34899" y="12725"/>
                  </a:lnTo>
                  <a:close/>
                </a:path>
                <a:path w="34925" h="33654">
                  <a:moveTo>
                    <a:pt x="25704" y="25438"/>
                  </a:moveTo>
                  <a:lnTo>
                    <a:pt x="17449" y="25438"/>
                  </a:lnTo>
                  <a:lnTo>
                    <a:pt x="28232" y="33248"/>
                  </a:lnTo>
                  <a:lnTo>
                    <a:pt x="25704" y="25438"/>
                  </a:lnTo>
                  <a:close/>
                </a:path>
                <a:path w="34925" h="33654">
                  <a:moveTo>
                    <a:pt x="17449" y="0"/>
                  </a:moveTo>
                  <a:lnTo>
                    <a:pt x="13334" y="12725"/>
                  </a:lnTo>
                  <a:lnTo>
                    <a:pt x="21564" y="12725"/>
                  </a:lnTo>
                  <a:lnTo>
                    <a:pt x="17449" y="0"/>
                  </a:lnTo>
                  <a:close/>
                </a:path>
              </a:pathLst>
            </a:custGeom>
            <a:solidFill>
              <a:srgbClr val="F9ED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1097382" y="6453161"/>
              <a:ext cx="86705" cy="8523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078483" y="6382207"/>
              <a:ext cx="34925" cy="33655"/>
            </a:xfrm>
            <a:custGeom>
              <a:avLst/>
              <a:gdLst/>
              <a:ahLst/>
              <a:cxnLst/>
              <a:rect l="l" t="t" r="r" b="b"/>
              <a:pathLst>
                <a:path w="34925" h="33654">
                  <a:moveTo>
                    <a:pt x="34899" y="12725"/>
                  </a:moveTo>
                  <a:lnTo>
                    <a:pt x="0" y="12725"/>
                  </a:lnTo>
                  <a:lnTo>
                    <a:pt x="10782" y="20650"/>
                  </a:lnTo>
                  <a:lnTo>
                    <a:pt x="6667" y="33362"/>
                  </a:lnTo>
                  <a:lnTo>
                    <a:pt x="17449" y="25438"/>
                  </a:lnTo>
                  <a:lnTo>
                    <a:pt x="25667" y="25438"/>
                  </a:lnTo>
                  <a:lnTo>
                    <a:pt x="24117" y="20650"/>
                  </a:lnTo>
                  <a:lnTo>
                    <a:pt x="34899" y="12725"/>
                  </a:lnTo>
                  <a:close/>
                </a:path>
                <a:path w="34925" h="33654">
                  <a:moveTo>
                    <a:pt x="25667" y="25438"/>
                  </a:moveTo>
                  <a:lnTo>
                    <a:pt x="17449" y="25438"/>
                  </a:lnTo>
                  <a:lnTo>
                    <a:pt x="28232" y="33362"/>
                  </a:lnTo>
                  <a:lnTo>
                    <a:pt x="25667" y="25438"/>
                  </a:lnTo>
                  <a:close/>
                </a:path>
                <a:path w="34925" h="33654">
                  <a:moveTo>
                    <a:pt x="17449" y="0"/>
                  </a:moveTo>
                  <a:lnTo>
                    <a:pt x="13334" y="12725"/>
                  </a:lnTo>
                  <a:lnTo>
                    <a:pt x="21564" y="12725"/>
                  </a:lnTo>
                  <a:lnTo>
                    <a:pt x="17449" y="0"/>
                  </a:lnTo>
                  <a:close/>
                </a:path>
              </a:pathLst>
            </a:custGeom>
            <a:solidFill>
              <a:srgbClr val="F9ED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3" name="Immagine 2">
            <a:extLst>
              <a:ext uri="{FF2B5EF4-FFF2-40B4-BE49-F238E27FC236}">
                <a16:creationId xmlns:a16="http://schemas.microsoft.com/office/drawing/2014/main" id="{59ED750F-C77A-F24E-8961-FB46DDD5A1B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762000"/>
            <a:ext cx="2743200" cy="1303747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461087" y="527964"/>
            <a:ext cx="7310043" cy="44627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GB" sz="2800" spc="60" dirty="0">
                <a:solidFill>
                  <a:schemeClr val="accent1"/>
                </a:solidFill>
                <a:latin typeface="Muli" pitchFamily="2" charset="77"/>
              </a:rPr>
              <a:t>Summary</a:t>
            </a:r>
            <a:endParaRPr lang="en-GB" sz="2800" spc="125" dirty="0">
              <a:solidFill>
                <a:schemeClr val="accent1"/>
              </a:solidFill>
              <a:latin typeface="Muli" pitchFamily="2" charset="77"/>
            </a:endParaRPr>
          </a:p>
        </p:txBody>
      </p:sp>
      <p:sp>
        <p:nvSpPr>
          <p:cNvPr id="16" name="Segnaposto testo 15">
            <a:extLst>
              <a:ext uri="{FF2B5EF4-FFF2-40B4-BE49-F238E27FC236}">
                <a16:creationId xmlns:a16="http://schemas.microsoft.com/office/drawing/2014/main" id="{5A658AEC-DA69-884C-B224-AF4E7581DC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1087" y="1194561"/>
            <a:ext cx="11274983" cy="4549026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Agenda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Practical information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Dinner plan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Report from WP4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Current Status from each site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461087" y="527964"/>
            <a:ext cx="7310043" cy="44627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GB" sz="2800" spc="60" dirty="0">
                <a:solidFill>
                  <a:schemeClr val="accent1"/>
                </a:solidFill>
                <a:latin typeface="Muli" pitchFamily="2" charset="77"/>
              </a:rPr>
              <a:t>Agenda</a:t>
            </a:r>
            <a:endParaRPr lang="en-GB" sz="2800" spc="125" dirty="0">
              <a:solidFill>
                <a:schemeClr val="accent1"/>
              </a:solidFill>
              <a:latin typeface="Muli" pitchFamily="2" charset="77"/>
            </a:endParaRPr>
          </a:p>
        </p:txBody>
      </p:sp>
      <p:sp>
        <p:nvSpPr>
          <p:cNvPr id="16" name="Segnaposto testo 15">
            <a:extLst>
              <a:ext uri="{FF2B5EF4-FFF2-40B4-BE49-F238E27FC236}">
                <a16:creationId xmlns:a16="http://schemas.microsoft.com/office/drawing/2014/main" id="{5A658AEC-DA69-884C-B224-AF4E7581DC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1087" y="1194561"/>
            <a:ext cx="5274873" cy="3674599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Wednesday 18/09/2019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dirty="0"/>
              <a:t>Welcome &amp; status reports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dirty="0"/>
              <a:t>Report From </a:t>
            </a:r>
            <a:r>
              <a:rPr lang="en-GB" dirty="0" err="1"/>
              <a:t>ExPaNDS</a:t>
            </a:r>
            <a:endParaRPr lang="en-GB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dirty="0"/>
              <a:t>Internal milestones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dirty="0"/>
              <a:t>API Endpoints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dirty="0"/>
              <a:t>Returned data structure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dirty="0"/>
              <a:t>Search and query formulation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dirty="0"/>
              <a:t>Thoughts on federated search demonstrator/result aggregation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dirty="0"/>
              <a:t>Ties to optional EOSC services (WP6)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dirty="0"/>
              <a:t>Summary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5" name="Segnaposto testo 15">
            <a:extLst>
              <a:ext uri="{FF2B5EF4-FFF2-40B4-BE49-F238E27FC236}">
                <a16:creationId xmlns:a16="http://schemas.microsoft.com/office/drawing/2014/main" id="{EFF04A39-861E-CE4F-9537-ADE10F5AFDEC}"/>
              </a:ext>
            </a:extLst>
          </p:cNvPr>
          <p:cNvSpPr txBox="1">
            <a:spLocks/>
          </p:cNvSpPr>
          <p:nvPr/>
        </p:nvSpPr>
        <p:spPr>
          <a:xfrm>
            <a:off x="6168008" y="1194561"/>
            <a:ext cx="5274873" cy="4549026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 marL="0" eaLnBrk="1" hangingPunct="1">
              <a:defRPr sz="2400" b="1" i="0">
                <a:solidFill>
                  <a:srgbClr val="4C4D4F"/>
                </a:solidFill>
                <a:latin typeface="Muli" pitchFamily="2" charset="77"/>
                <a:ea typeface="+mn-ea"/>
                <a:cs typeface="Arial"/>
              </a:defRPr>
            </a:lvl1pPr>
            <a:lvl2pPr marL="457200" eaLnBrk="1" hangingPunct="1">
              <a:defRPr>
                <a:latin typeface="+mn-lt"/>
                <a:ea typeface="+mn-ea"/>
                <a:cs typeface="+mn-cs"/>
              </a:defRPr>
            </a:lvl2pPr>
            <a:lvl3pPr marL="914400" eaLnBrk="1" hangingPunct="1">
              <a:defRPr>
                <a:latin typeface="+mn-lt"/>
                <a:ea typeface="+mn-ea"/>
                <a:cs typeface="+mn-cs"/>
              </a:defRPr>
            </a:lvl3pPr>
            <a:lvl4pPr marL="1371600" eaLnBrk="1" hangingPunct="1">
              <a:defRPr>
                <a:latin typeface="+mn-lt"/>
                <a:ea typeface="+mn-ea"/>
                <a:cs typeface="+mn-cs"/>
              </a:defRPr>
            </a:lvl4pPr>
            <a:lvl5pPr marL="1828800" eaLnBrk="1" hangingPunct="1">
              <a:defRPr>
                <a:latin typeface="+mn-lt"/>
                <a:ea typeface="+mn-ea"/>
                <a:cs typeface="+mn-cs"/>
              </a:defRPr>
            </a:lvl5pPr>
            <a:lvl6pPr marL="2286000" eaLnBrk="1" hangingPunct="1">
              <a:defRPr>
                <a:latin typeface="+mn-lt"/>
                <a:ea typeface="+mn-ea"/>
                <a:cs typeface="+mn-cs"/>
              </a:defRPr>
            </a:lvl6pPr>
            <a:lvl7pPr marL="2743200" eaLnBrk="1" hangingPunct="1">
              <a:defRPr>
                <a:latin typeface="+mn-lt"/>
                <a:ea typeface="+mn-ea"/>
                <a:cs typeface="+mn-cs"/>
              </a:defRPr>
            </a:lvl7pPr>
            <a:lvl8pPr marL="3200400" eaLnBrk="1" hangingPunct="1">
              <a:defRPr>
                <a:latin typeface="+mn-lt"/>
                <a:ea typeface="+mn-ea"/>
                <a:cs typeface="+mn-cs"/>
              </a:defRPr>
            </a:lvl8pPr>
            <a:lvl9pPr marL="3657600" eaLnBrk="1" hangingPunct="1">
              <a:defRPr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kern="0" dirty="0"/>
              <a:t>Thursday 19/09/2019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dirty="0"/>
              <a:t>Harvesting by EOSC repos, OAI-MPH</a:t>
            </a:r>
            <a:endParaRPr lang="en-GB" kern="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dirty="0" err="1"/>
              <a:t>NeXus</a:t>
            </a:r>
            <a:r>
              <a:rPr lang="en-GB" dirty="0"/>
              <a:t> show and tell summary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kern="0" dirty="0"/>
              <a:t>API Validators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kern="0" dirty="0"/>
              <a:t>Catalogue integration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kern="0" dirty="0"/>
              <a:t>Wrap up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kern="0" dirty="0"/>
          </a:p>
        </p:txBody>
      </p:sp>
      <p:sp>
        <p:nvSpPr>
          <p:cNvPr id="6" name="Segnaposto testo 15">
            <a:extLst>
              <a:ext uri="{FF2B5EF4-FFF2-40B4-BE49-F238E27FC236}">
                <a16:creationId xmlns:a16="http://schemas.microsoft.com/office/drawing/2014/main" id="{DA5D0742-4A37-4F41-BD41-CF8D6B411729}"/>
              </a:ext>
            </a:extLst>
          </p:cNvPr>
          <p:cNvSpPr txBox="1">
            <a:spLocks/>
          </p:cNvSpPr>
          <p:nvPr/>
        </p:nvSpPr>
        <p:spPr>
          <a:xfrm>
            <a:off x="461087" y="4653136"/>
            <a:ext cx="10675473" cy="1440160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 marL="0" eaLnBrk="1" hangingPunct="1">
              <a:defRPr sz="2400" b="1" i="0">
                <a:solidFill>
                  <a:srgbClr val="4C4D4F"/>
                </a:solidFill>
                <a:latin typeface="Muli" pitchFamily="2" charset="77"/>
                <a:ea typeface="+mn-ea"/>
                <a:cs typeface="Arial"/>
              </a:defRPr>
            </a:lvl1pPr>
            <a:lvl2pPr marL="457200" eaLnBrk="1" hangingPunct="1">
              <a:defRPr>
                <a:latin typeface="+mn-lt"/>
                <a:ea typeface="+mn-ea"/>
                <a:cs typeface="+mn-cs"/>
              </a:defRPr>
            </a:lvl2pPr>
            <a:lvl3pPr marL="914400" eaLnBrk="1" hangingPunct="1">
              <a:defRPr>
                <a:latin typeface="+mn-lt"/>
                <a:ea typeface="+mn-ea"/>
                <a:cs typeface="+mn-cs"/>
              </a:defRPr>
            </a:lvl3pPr>
            <a:lvl4pPr marL="1371600" eaLnBrk="1" hangingPunct="1">
              <a:defRPr>
                <a:latin typeface="+mn-lt"/>
                <a:ea typeface="+mn-ea"/>
                <a:cs typeface="+mn-cs"/>
              </a:defRPr>
            </a:lvl4pPr>
            <a:lvl5pPr marL="1828800" eaLnBrk="1" hangingPunct="1">
              <a:defRPr>
                <a:latin typeface="+mn-lt"/>
                <a:ea typeface="+mn-ea"/>
                <a:cs typeface="+mn-cs"/>
              </a:defRPr>
            </a:lvl5pPr>
            <a:lvl6pPr marL="2286000" eaLnBrk="1" hangingPunct="1">
              <a:defRPr>
                <a:latin typeface="+mn-lt"/>
                <a:ea typeface="+mn-ea"/>
                <a:cs typeface="+mn-cs"/>
              </a:defRPr>
            </a:lvl6pPr>
            <a:lvl7pPr marL="2743200" eaLnBrk="1" hangingPunct="1">
              <a:defRPr>
                <a:latin typeface="+mn-lt"/>
                <a:ea typeface="+mn-ea"/>
                <a:cs typeface="+mn-cs"/>
              </a:defRPr>
            </a:lvl7pPr>
            <a:lvl8pPr marL="3200400" eaLnBrk="1" hangingPunct="1">
              <a:defRPr>
                <a:latin typeface="+mn-lt"/>
                <a:ea typeface="+mn-ea"/>
                <a:cs typeface="+mn-cs"/>
              </a:defRPr>
            </a:lvl8pPr>
            <a:lvl9pPr marL="3657600" eaLnBrk="1" hangingPunct="1">
              <a:defRPr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kern="0" dirty="0"/>
              <a:t>Full timetable available here : </a:t>
            </a:r>
            <a:r>
              <a:rPr lang="fr-FR" kern="0" dirty="0">
                <a:hlinkClick r:id="rId2"/>
              </a:rPr>
              <a:t>https://workshops.ill.fr/event/218/timetable</a:t>
            </a:r>
            <a:endParaRPr lang="en-GB" kern="0" dirty="0"/>
          </a:p>
        </p:txBody>
      </p:sp>
    </p:spTree>
    <p:extLst>
      <p:ext uri="{BB962C8B-B14F-4D97-AF65-F5344CB8AC3E}">
        <p14:creationId xmlns:p14="http://schemas.microsoft.com/office/powerpoint/2010/main" val="35378754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461087" y="527964"/>
            <a:ext cx="7310043" cy="44627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GB" sz="2800" spc="60" dirty="0">
                <a:solidFill>
                  <a:schemeClr val="accent1"/>
                </a:solidFill>
                <a:latin typeface="Muli" pitchFamily="2" charset="77"/>
              </a:rPr>
              <a:t>Practical information</a:t>
            </a:r>
            <a:endParaRPr lang="en-GB" sz="2800" spc="125" dirty="0">
              <a:solidFill>
                <a:schemeClr val="accent1"/>
              </a:solidFill>
              <a:latin typeface="Muli" pitchFamily="2" charset="77"/>
            </a:endParaRPr>
          </a:p>
        </p:txBody>
      </p:sp>
      <p:sp>
        <p:nvSpPr>
          <p:cNvPr id="16" name="Segnaposto testo 15">
            <a:extLst>
              <a:ext uri="{FF2B5EF4-FFF2-40B4-BE49-F238E27FC236}">
                <a16:creationId xmlns:a16="http://schemas.microsoft.com/office/drawing/2014/main" id="{5A658AEC-DA69-884C-B224-AF4E7581DC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1087" y="1194560"/>
            <a:ext cx="11274983" cy="4826727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Registration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dirty="0"/>
              <a:t>Please fill in the form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err="1"/>
              <a:t>WiFi</a:t>
            </a:r>
            <a:endParaRPr lang="en-GB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dirty="0"/>
              <a:t>SSID: </a:t>
            </a:r>
            <a:r>
              <a:rPr lang="en-GB" dirty="0" err="1"/>
              <a:t>EPN_Visitors</a:t>
            </a:r>
            <a:endParaRPr lang="en-GB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dirty="0"/>
              <a:t>Login: panoscwp3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dirty="0"/>
              <a:t>Password: Grenoble2019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Lunch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dirty="0"/>
              <a:t>Wednesday: </a:t>
            </a:r>
            <a:r>
              <a:rPr lang="en-GB" i="1" dirty="0"/>
              <a:t>Salle </a:t>
            </a:r>
            <a:r>
              <a:rPr lang="en-GB" i="1" dirty="0" err="1"/>
              <a:t>d’hôtes</a:t>
            </a:r>
            <a:r>
              <a:rPr lang="en-GB" i="1" dirty="0"/>
              <a:t>/Guest Room – </a:t>
            </a:r>
            <a:r>
              <a:rPr lang="en-GB" dirty="0"/>
              <a:t>ground floor next to canteen entrance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dirty="0"/>
              <a:t>Thursday: Normal canteen paid for by </a:t>
            </a:r>
            <a:r>
              <a:rPr lang="en-GB" dirty="0" err="1"/>
              <a:t>PaNOSC</a:t>
            </a:r>
            <a:r>
              <a:rPr lang="en-GB" dirty="0"/>
              <a:t> (show your badge at the till), Reserved table on ground floor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Meeting notes </a:t>
            </a:r>
            <a:r>
              <a:rPr lang="en-GB" dirty="0" err="1"/>
              <a:t>GoogleDoc</a:t>
            </a:r>
            <a:endParaRPr lang="en-GB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FR" dirty="0">
                <a:hlinkClick r:id="rId2"/>
              </a:rPr>
              <a:t>https://tinyurl.com/panosc-ill-wp3 </a:t>
            </a:r>
            <a:endParaRPr lang="fr-FR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dirty="0"/>
              <a:t>Please add your notes!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034826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461087" y="527964"/>
            <a:ext cx="7310043" cy="44627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GB" sz="2800" spc="60" dirty="0">
                <a:solidFill>
                  <a:schemeClr val="accent1"/>
                </a:solidFill>
                <a:latin typeface="Muli" pitchFamily="2" charset="77"/>
              </a:rPr>
              <a:t>Dinner Plan</a:t>
            </a:r>
            <a:endParaRPr lang="en-GB" sz="2800" spc="125" dirty="0">
              <a:solidFill>
                <a:schemeClr val="accent1"/>
              </a:solidFill>
              <a:latin typeface="Muli" pitchFamily="2" charset="77"/>
            </a:endParaRPr>
          </a:p>
        </p:txBody>
      </p:sp>
      <p:sp>
        <p:nvSpPr>
          <p:cNvPr id="16" name="Segnaposto testo 15">
            <a:extLst>
              <a:ext uri="{FF2B5EF4-FFF2-40B4-BE49-F238E27FC236}">
                <a16:creationId xmlns:a16="http://schemas.microsoft.com/office/drawing/2014/main" id="{5A658AEC-DA69-884C-B224-AF4E7581DC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1087" y="1194560"/>
            <a:ext cx="11274983" cy="4826727"/>
          </a:xfrm>
        </p:spPr>
        <p:txBody>
          <a:bodyPr>
            <a:normAutofit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O2 Restaurant booked at the Bastille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dirty="0"/>
              <a:t>8pm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GB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GB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GB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GB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GB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GB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GB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GB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GB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GB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GB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err="1"/>
              <a:t>Téléphérique</a:t>
            </a:r>
            <a:r>
              <a:rPr lang="en-GB" dirty="0"/>
              <a:t> (cable car) access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dirty="0"/>
              <a:t>Group booking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dirty="0"/>
              <a:t>Meet at the </a:t>
            </a:r>
            <a:r>
              <a:rPr lang="en-GB" dirty="0" err="1"/>
              <a:t>téléphérique</a:t>
            </a:r>
            <a:r>
              <a:rPr lang="en-GB" dirty="0"/>
              <a:t> stairs at 7:30pm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dirty="0"/>
              <a:t>Walking distance from Victor Hugo tram stop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066B569-DA27-C74E-A1F6-CF92A9FFB3C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19"/>
          <a:stretch/>
        </p:blipFill>
        <p:spPr>
          <a:xfrm>
            <a:off x="461087" y="2101695"/>
            <a:ext cx="5352038" cy="231728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8015BA4-5443-A249-B017-24F4B9FD49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4060" y="527964"/>
            <a:ext cx="5554096" cy="5464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74111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461087" y="527964"/>
            <a:ext cx="7310043" cy="44627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GB" sz="2800" spc="60" dirty="0">
                <a:solidFill>
                  <a:schemeClr val="accent1"/>
                </a:solidFill>
                <a:latin typeface="Muli" pitchFamily="2" charset="77"/>
              </a:rPr>
              <a:t>Report from WP4</a:t>
            </a:r>
            <a:endParaRPr lang="en-GB" sz="2800" spc="125" dirty="0">
              <a:solidFill>
                <a:schemeClr val="accent1"/>
              </a:solidFill>
              <a:latin typeface="Muli" pitchFamily="2" charset="77"/>
            </a:endParaRPr>
          </a:p>
        </p:txBody>
      </p:sp>
      <p:sp>
        <p:nvSpPr>
          <p:cNvPr id="16" name="Segnaposto testo 15">
            <a:extLst>
              <a:ext uri="{FF2B5EF4-FFF2-40B4-BE49-F238E27FC236}">
                <a16:creationId xmlns:a16="http://schemas.microsoft.com/office/drawing/2014/main" id="{5A658AEC-DA69-884C-B224-AF4E7581DC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1087" y="1194560"/>
            <a:ext cx="11274983" cy="4826727"/>
          </a:xfrm>
        </p:spPr>
        <p:txBody>
          <a:bodyPr>
            <a:normAutofit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Meeting at </a:t>
            </a:r>
            <a:r>
              <a:rPr lang="en-GB" dirty="0" err="1"/>
              <a:t>EuXFEL</a:t>
            </a:r>
            <a:r>
              <a:rPr lang="en-GB" dirty="0"/>
              <a:t>, Hamburg in June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dirty="0"/>
              <a:t>Meeting notes can be found at </a:t>
            </a:r>
            <a:r>
              <a:rPr lang="fr-FR" u="sng" dirty="0">
                <a:hlinkClick r:id="rId2"/>
              </a:rPr>
              <a:t>https://tinyurl.com/euxfel-wp4</a:t>
            </a:r>
            <a:r>
              <a:rPr lang="fr-FR" dirty="0"/>
              <a:t> </a:t>
            </a:r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Agreement on plan for common data analysis portal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dirty="0"/>
              <a:t>Remote Desktop and </a:t>
            </a:r>
            <a:r>
              <a:rPr lang="en-GB" dirty="0" err="1"/>
              <a:t>Jupyter</a:t>
            </a:r>
            <a:r>
              <a:rPr lang="en-GB" dirty="0"/>
              <a:t> Notebook analysis environments available at all sites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dirty="0"/>
              <a:t>Single entry point for analysis services for scientific users including data search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Integration of WP3 API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dirty="0"/>
              <a:t>User searches for data associated with their proposals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dirty="0"/>
              <a:t>Combine efforts for WP3 API Demonstrator and WP4 Portal </a:t>
            </a:r>
          </a:p>
          <a:p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Milestones fixed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FR" dirty="0">
                <a:hlinkClick r:id="rId3"/>
              </a:rPr>
              <a:t>https://confluence.panosc.eu/display/wp4/Milestones</a:t>
            </a:r>
            <a:endParaRPr lang="en-GB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dirty="0"/>
              <a:t>User interface design (November 2019)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dirty="0"/>
              <a:t>Architecture (February 2020)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dirty="0"/>
              <a:t>Basic version with data search from WP3 (March 2021)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546783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461087" y="527964"/>
            <a:ext cx="7310043" cy="44627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GB" sz="2800" spc="60" dirty="0">
                <a:solidFill>
                  <a:schemeClr val="accent1"/>
                </a:solidFill>
              </a:rPr>
              <a:t>Current status and s</a:t>
            </a:r>
            <a:r>
              <a:rPr lang="en-GB" sz="2800" spc="60" dirty="0">
                <a:solidFill>
                  <a:schemeClr val="accent1"/>
                </a:solidFill>
                <a:latin typeface="Muli" pitchFamily="2" charset="77"/>
              </a:rPr>
              <a:t>ite reports</a:t>
            </a:r>
            <a:endParaRPr lang="en-GB" sz="2800" spc="125" dirty="0">
              <a:solidFill>
                <a:schemeClr val="accent1"/>
              </a:solidFill>
              <a:latin typeface="Muli" pitchFamily="2" charset="77"/>
            </a:endParaRPr>
          </a:p>
        </p:txBody>
      </p:sp>
      <p:sp>
        <p:nvSpPr>
          <p:cNvPr id="16" name="Segnaposto testo 15">
            <a:extLst>
              <a:ext uri="{FF2B5EF4-FFF2-40B4-BE49-F238E27FC236}">
                <a16:creationId xmlns:a16="http://schemas.microsoft.com/office/drawing/2014/main" id="{5A658AEC-DA69-884C-B224-AF4E7581DC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1087" y="1194560"/>
            <a:ext cx="11274983" cy="4826727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12111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Personalizzati 5">
      <a:dk1>
        <a:srgbClr val="404140"/>
      </a:dk1>
      <a:lt1>
        <a:srgbClr val="FFFFFF"/>
      </a:lt1>
      <a:dk2>
        <a:srgbClr val="1F497D"/>
      </a:dk2>
      <a:lt2>
        <a:srgbClr val="D6D7D6"/>
      </a:lt2>
      <a:accent1>
        <a:srgbClr val="666EAE"/>
      </a:accent1>
      <a:accent2>
        <a:srgbClr val="A34773"/>
      </a:accent2>
      <a:accent3>
        <a:srgbClr val="9BBB59"/>
      </a:accent3>
      <a:accent4>
        <a:srgbClr val="8064A2"/>
      </a:accent4>
      <a:accent5>
        <a:srgbClr val="95B8E3"/>
      </a:accent5>
      <a:accent6>
        <a:srgbClr val="F79646"/>
      </a:accent6>
      <a:hlink>
        <a:srgbClr val="0000FF"/>
      </a:hlink>
      <a:folHlink>
        <a:srgbClr val="A34773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NOSC_ppt_template" id="{3D6497D1-F78B-BD4A-AD3B-BE4F342D4219}" vid="{6439142A-AE74-7C43-9AA7-E3849C966818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1621</TotalTime>
  <Words>338</Words>
  <Application>Microsoft Macintosh PowerPoint</Application>
  <PresentationFormat>Widescreen</PresentationFormat>
  <Paragraphs>88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Muli</vt:lpstr>
      <vt:lpstr>Office Theme</vt:lpstr>
      <vt:lpstr>PaNOSC WP3 ILL Workshop Welcome and status reports</vt:lpstr>
      <vt:lpstr>Summary</vt:lpstr>
      <vt:lpstr>Agenda</vt:lpstr>
      <vt:lpstr>Practical information</vt:lpstr>
      <vt:lpstr>Dinner Plan</vt:lpstr>
      <vt:lpstr>Report from WP4</vt:lpstr>
      <vt:lpstr>Current status and site reports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WP4 : Current ideas for Common Portal Architecture</dc:title>
  <dc:creator>Stuart Caunt</dc:creator>
  <cp:lastModifiedBy>Stuart Caunt</cp:lastModifiedBy>
  <cp:revision>45</cp:revision>
  <cp:lastPrinted>2019-09-09T14:38:57Z</cp:lastPrinted>
  <dcterms:created xsi:type="dcterms:W3CDTF">2019-09-09T12:03:54Z</dcterms:created>
  <dcterms:modified xsi:type="dcterms:W3CDTF">2019-09-17T13:20:30Z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2019-04-19T00:00:00Z</vt:filetime>
  </property>
  <property fmtid="{D5CDD505-2E9C-101B-9397-08002B2CF9AE}" pid="3" name="Creator">
    <vt:lpwstr>Adobe InDesign CC 14.0 (Macintosh)</vt:lpwstr>
  </property>
  <property fmtid="{D5CDD505-2E9C-101B-9397-08002B2CF9AE}" pid="4" name="LastSaved">
    <vt:filetime>2019-04-23T00:00:00Z</vt:filetime>
  </property>
</Properties>
</file>