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E"/>
          </a:solidFill>
        </a:fill>
      </a:tcStyle>
    </a:wholeTbl>
    <a:band2H>
      <a:tcTxStyle b="def" i="def"/>
      <a:tcStyle>
        <a:tcBdr/>
        <a:fill>
          <a:solidFill>
            <a:srgbClr val="E6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E3EB"/>
          </a:solidFill>
        </a:fill>
      </a:tcStyle>
    </a:wholeTbl>
    <a:band2H>
      <a:tcTxStyle b="def" i="def"/>
      <a:tcStyle>
        <a:tcBdr/>
        <a:fill>
          <a:solidFill>
            <a:srgbClr val="ECF2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F7FA"/>
          </a:solidFill>
        </a:fill>
      </a:tcStyle>
    </a:wholeTbl>
    <a:band2H>
      <a:tcTxStyle b="def" i="def"/>
      <a:tcStyle>
        <a:tcBdr/>
        <a:fill>
          <a:solidFill>
            <a:srgbClr val="FAFBF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Text"/>
          <p:cNvSpPr txBox="1"/>
          <p:nvPr>
            <p:ph type="title"/>
          </p:nvPr>
        </p:nvSpPr>
        <p:spPr>
          <a:xfrm>
            <a:off x="611998" y="1120775"/>
            <a:ext cx="8039626" cy="105092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17" name="Body Level One…"/>
          <p:cNvSpPr txBox="1"/>
          <p:nvPr>
            <p:ph type="body" sz="half" idx="1"/>
          </p:nvPr>
        </p:nvSpPr>
        <p:spPr>
          <a:xfrm>
            <a:off x="623889" y="2583178"/>
            <a:ext cx="8039625" cy="33302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/>
            </a:lvl1pPr>
            <a:lvl2pPr marL="0" indent="0">
              <a:spcBef>
                <a:spcPts val="0"/>
              </a:spcBef>
              <a:buSzTx/>
              <a:buNone/>
              <a:defRPr sz="2000"/>
            </a:lvl2pPr>
            <a:lvl3pPr marL="0" indent="0">
              <a:spcBef>
                <a:spcPts val="0"/>
              </a:spcBef>
              <a:buSzTx/>
              <a:buNone/>
              <a:defRPr sz="2000"/>
            </a:lvl3pPr>
            <a:lvl4pPr marL="0" indent="0">
              <a:spcBef>
                <a:spcPts val="0"/>
              </a:spcBef>
              <a:buSzTx/>
              <a:buNone/>
              <a:defRPr sz="2000"/>
            </a:lvl4pPr>
            <a:lvl5pPr marL="0" indent="0">
              <a:spcBef>
                <a:spcPts val="0"/>
              </a:spcBef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8" name="Grafik 2" descr="Grafik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4125" y="771526"/>
            <a:ext cx="1423988" cy="14223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Grafik 5" descr="Grafik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3887" y="6413956"/>
            <a:ext cx="2275203" cy="120450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lide Number"/>
          <p:cNvSpPr txBox="1"/>
          <p:nvPr>
            <p:ph type="sldNum" sz="quarter" idx="2"/>
          </p:nvPr>
        </p:nvSpPr>
        <p:spPr>
          <a:xfrm>
            <a:off x="8463946" y="6224224"/>
            <a:ext cx="273654" cy="264253"/>
          </a:xfrm>
          <a:prstGeom prst="rect">
            <a:avLst/>
          </a:prstGeom>
        </p:spPr>
        <p:txBody>
          <a:bodyPr lIns="45718" tIns="45718" rIns="45718" bIns="45718" anchor="ctr"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Picture Placeholder 5"/>
          <p:cNvSpPr/>
          <p:nvPr>
            <p:ph type="pic" sz="half" idx="13"/>
          </p:nvPr>
        </p:nvSpPr>
        <p:spPr>
          <a:xfrm>
            <a:off x="623887" y="2024064"/>
            <a:ext cx="8101015" cy="38893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623887" y="5913437"/>
            <a:ext cx="8101015" cy="2413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900"/>
            </a:lvl1pPr>
            <a:lvl2pPr marL="535781" indent="-178593">
              <a:buBlip>
                <a:blip r:embed="rId2"/>
              </a:buBlip>
              <a:defRPr sz="900"/>
            </a:lvl2pPr>
            <a:lvl3pPr marL="848517" indent="-134142">
              <a:defRPr sz="900"/>
            </a:lvl3pPr>
            <a:lvl4pPr marL="1075530" indent="-86519">
              <a:defRPr sz="900"/>
            </a:lvl4pPr>
            <a:lvl5pPr marL="1257300" indent="-90487">
              <a:defRPr sz="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extplatzhalter 3"/>
          <p:cNvSpPr/>
          <p:nvPr>
            <p:ph type="body" sz="quarter" idx="14"/>
          </p:nvPr>
        </p:nvSpPr>
        <p:spPr>
          <a:xfrm>
            <a:off x="8934449" y="2033590"/>
            <a:ext cx="2633665" cy="3879847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3"/>
              </a:buBlip>
            </a:pP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/>
          <p:nvPr>
            <p:ph type="title"/>
          </p:nvPr>
        </p:nvSpPr>
        <p:spPr>
          <a:xfrm>
            <a:off x="606635" y="1552575"/>
            <a:ext cx="10961477" cy="3814766"/>
          </a:xfrm>
          <a:prstGeom prst="rect">
            <a:avLst/>
          </a:prstGeom>
        </p:spPr>
        <p:txBody>
          <a:bodyPr anchor="ctr"/>
          <a:lstStyle>
            <a:lvl1pPr>
              <a:defRPr sz="6300"/>
            </a:lvl1pPr>
          </a:lstStyle>
          <a:p>
            <a:pPr/>
            <a:r>
              <a:t>Title Text</a:t>
            </a:r>
          </a:p>
        </p:txBody>
      </p:sp>
      <p:sp>
        <p:nvSpPr>
          <p:cNvPr id="37" name="Body Level One…"/>
          <p:cNvSpPr txBox="1"/>
          <p:nvPr>
            <p:ph type="body" sz="quarter" idx="1"/>
          </p:nvPr>
        </p:nvSpPr>
        <p:spPr>
          <a:xfrm>
            <a:off x="623887" y="5448300"/>
            <a:ext cx="10944226" cy="574677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sz="2200"/>
            </a:lvl1pPr>
            <a:lvl2pPr marL="0" indent="0">
              <a:buSzTx/>
              <a:buNone/>
              <a:defRPr sz="2200"/>
            </a:lvl2pPr>
            <a:lvl3pPr marL="0" indent="0">
              <a:buSzTx/>
              <a:buNone/>
              <a:defRPr sz="2200"/>
            </a:lvl3pPr>
            <a:lvl4pPr marL="0" indent="0">
              <a:buSzTx/>
              <a:buNone/>
              <a:defRPr sz="2200"/>
            </a:lvl4pPr>
            <a:lvl5pPr marL="0" indent="0"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Picture Placeholder 5"/>
          <p:cNvSpPr/>
          <p:nvPr>
            <p:ph type="pic" idx="13"/>
          </p:nvPr>
        </p:nvSpPr>
        <p:spPr>
          <a:xfrm>
            <a:off x="623887" y="2024063"/>
            <a:ext cx="10944226" cy="38893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icture Placeholder 5"/>
          <p:cNvSpPr/>
          <p:nvPr>
            <p:ph type="pic" idx="13"/>
          </p:nvPr>
        </p:nvSpPr>
        <p:spPr>
          <a:xfrm>
            <a:off x="623887" y="828675"/>
            <a:ext cx="10944226" cy="50847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0" name="Body Level One…"/>
          <p:cNvSpPr txBox="1"/>
          <p:nvPr>
            <p:ph type="body" sz="quarter" idx="1"/>
          </p:nvPr>
        </p:nvSpPr>
        <p:spPr>
          <a:xfrm>
            <a:off x="623887" y="5913437"/>
            <a:ext cx="10944226" cy="2413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900"/>
            </a:lvl1pPr>
            <a:lvl2pPr marL="535781" indent="-178593">
              <a:buBlip>
                <a:blip r:embed="rId2"/>
              </a:buBlip>
              <a:defRPr sz="900"/>
            </a:lvl2pPr>
            <a:lvl3pPr marL="848517" indent="-134142">
              <a:defRPr sz="900"/>
            </a:lvl3pPr>
            <a:lvl4pPr marL="1075530" indent="-86519">
              <a:defRPr sz="900"/>
            </a:lvl4pPr>
            <a:lvl5pPr marL="1257300" indent="-90487">
              <a:defRPr sz="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icture Placeholder 5"/>
          <p:cNvSpPr/>
          <p:nvPr>
            <p:ph type="pic" sz="half" idx="13"/>
          </p:nvPr>
        </p:nvSpPr>
        <p:spPr>
          <a:xfrm>
            <a:off x="623889" y="1196975"/>
            <a:ext cx="5292724" cy="47164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9" name="Picture Placeholder 5"/>
          <p:cNvSpPr/>
          <p:nvPr>
            <p:ph type="pic" sz="half" idx="14"/>
          </p:nvPr>
        </p:nvSpPr>
        <p:spPr>
          <a:xfrm>
            <a:off x="6275387" y="1196975"/>
            <a:ext cx="5292727" cy="47164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0" name="Body Level One…"/>
          <p:cNvSpPr txBox="1"/>
          <p:nvPr>
            <p:ph type="body" sz="quarter" idx="1"/>
          </p:nvPr>
        </p:nvSpPr>
        <p:spPr>
          <a:xfrm>
            <a:off x="623887" y="5913437"/>
            <a:ext cx="5292729" cy="2413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900"/>
            </a:lvl1pPr>
            <a:lvl2pPr marL="535781" indent="-178593">
              <a:buBlip>
                <a:blip r:embed="rId2"/>
              </a:buBlip>
              <a:defRPr sz="900"/>
            </a:lvl2pPr>
            <a:lvl3pPr marL="848517" indent="-134142">
              <a:defRPr sz="900"/>
            </a:lvl3pPr>
            <a:lvl4pPr marL="1075530" indent="-86519">
              <a:defRPr sz="900"/>
            </a:lvl4pPr>
            <a:lvl5pPr marL="1257300" indent="-90487">
              <a:defRPr sz="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extplatzhalter 4"/>
          <p:cNvSpPr/>
          <p:nvPr>
            <p:ph type="body" sz="quarter" idx="15"/>
          </p:nvPr>
        </p:nvSpPr>
        <p:spPr>
          <a:xfrm>
            <a:off x="6275385" y="5913437"/>
            <a:ext cx="5292729" cy="241301"/>
          </a:xfrm>
          <a:prstGeom prst="rect">
            <a:avLst/>
          </a:prstGeom>
        </p:spPr>
        <p:txBody>
          <a:bodyPr/>
          <a:lstStyle/>
          <a:p>
            <a:pPr marL="325041" indent="-325041" defTabSz="832104">
              <a:spcBef>
                <a:spcPts val="1600"/>
              </a:spcBef>
              <a:buBlip>
                <a:blip r:embed="rId3"/>
              </a:buBlip>
              <a:defRPr sz="1638"/>
            </a:pP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0" name="Picture Placeholder 5"/>
          <p:cNvSpPr/>
          <p:nvPr>
            <p:ph type="pic" sz="quarter" idx="13"/>
          </p:nvPr>
        </p:nvSpPr>
        <p:spPr>
          <a:xfrm>
            <a:off x="623887" y="2024063"/>
            <a:ext cx="5292727" cy="30622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Picture Placeholder 5"/>
          <p:cNvSpPr/>
          <p:nvPr>
            <p:ph type="pic" sz="quarter" idx="14"/>
          </p:nvPr>
        </p:nvSpPr>
        <p:spPr>
          <a:xfrm>
            <a:off x="6275389" y="2024063"/>
            <a:ext cx="5292724" cy="30622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Body Level One…"/>
          <p:cNvSpPr txBox="1"/>
          <p:nvPr>
            <p:ph type="body" sz="quarter" idx="1"/>
          </p:nvPr>
        </p:nvSpPr>
        <p:spPr>
          <a:xfrm>
            <a:off x="623887" y="5086351"/>
            <a:ext cx="5292729" cy="2413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900"/>
            </a:lvl1pPr>
            <a:lvl2pPr marL="535781" indent="-178593">
              <a:buBlip>
                <a:blip r:embed="rId2"/>
              </a:buBlip>
              <a:defRPr sz="900"/>
            </a:lvl2pPr>
            <a:lvl3pPr marL="848517" indent="-134142">
              <a:defRPr sz="900"/>
            </a:lvl3pPr>
            <a:lvl4pPr marL="1075530" indent="-86519">
              <a:defRPr sz="900"/>
            </a:lvl4pPr>
            <a:lvl5pPr marL="1257300" indent="-90487">
              <a:defRPr sz="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platzhalter 4"/>
          <p:cNvSpPr/>
          <p:nvPr>
            <p:ph type="body" sz="quarter" idx="15"/>
          </p:nvPr>
        </p:nvSpPr>
        <p:spPr>
          <a:xfrm>
            <a:off x="6275385" y="5086351"/>
            <a:ext cx="5292729" cy="241301"/>
          </a:xfrm>
          <a:prstGeom prst="rect">
            <a:avLst/>
          </a:prstGeom>
        </p:spPr>
        <p:txBody>
          <a:bodyPr/>
          <a:lstStyle/>
          <a:p>
            <a:pPr marL="325041" indent="-325041" defTabSz="832104">
              <a:spcBef>
                <a:spcPts val="1600"/>
              </a:spcBef>
              <a:buBlip>
                <a:blip r:embed="rId3"/>
              </a:buBlip>
              <a:defRPr sz="1638"/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r Verbinder 10"/>
          <p:cNvSpPr/>
          <p:nvPr/>
        </p:nvSpPr>
        <p:spPr>
          <a:xfrm>
            <a:off x="623887" y="339296"/>
            <a:ext cx="5292727" cy="2"/>
          </a:xfrm>
          <a:prstGeom prst="line">
            <a:avLst/>
          </a:prstGeom>
          <a:ln w="635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Gerader Verbinder 12"/>
          <p:cNvSpPr/>
          <p:nvPr/>
        </p:nvSpPr>
        <p:spPr>
          <a:xfrm>
            <a:off x="6275387" y="339296"/>
            <a:ext cx="5292729" cy="2"/>
          </a:xfrm>
          <a:prstGeom prst="line">
            <a:avLst/>
          </a:prstGeom>
          <a:ln w="6350">
            <a:solidFill>
              <a:schemeClr val="accent1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" name="Grafik 9" descr="Grafik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3887" y="6413956"/>
            <a:ext cx="2275203" cy="1204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hteck 6"/>
          <p:cNvSpPr txBox="1"/>
          <p:nvPr/>
        </p:nvSpPr>
        <p:spPr>
          <a:xfrm>
            <a:off x="623886" y="380999"/>
            <a:ext cx="5292728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/>
            </a:lvl1pPr>
          </a:lstStyle>
          <a:p>
            <a:pPr/>
            <a:r>
              <a:t>European XFEL - Status</a:t>
            </a:r>
          </a:p>
        </p:txBody>
      </p:sp>
      <p:sp>
        <p:nvSpPr>
          <p:cNvPr id="6" name="Rechteck 7"/>
          <p:cNvSpPr txBox="1"/>
          <p:nvPr/>
        </p:nvSpPr>
        <p:spPr>
          <a:xfrm>
            <a:off x="6275387" y="380999"/>
            <a:ext cx="529272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900"/>
            </a:lvl1pPr>
          </a:lstStyle>
          <a:p>
            <a:pPr/>
            <a:r>
              <a:t>L. Maia, 2019-09-18</a:t>
            </a:r>
          </a:p>
        </p:txBody>
      </p:sp>
      <p:sp>
        <p:nvSpPr>
          <p:cNvPr id="7" name="Title Text"/>
          <p:cNvSpPr txBox="1"/>
          <p:nvPr>
            <p:ph type="title"/>
          </p:nvPr>
        </p:nvSpPr>
        <p:spPr>
          <a:xfrm>
            <a:off x="611189" y="712232"/>
            <a:ext cx="10956926" cy="78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 txBox="1"/>
          <p:nvPr>
            <p:ph type="body" idx="1"/>
          </p:nvPr>
        </p:nvSpPr>
        <p:spPr>
          <a:xfrm>
            <a:off x="623889" y="2024064"/>
            <a:ext cx="10944226" cy="3889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4"/>
              </a:buBlip>
            </a:lvl2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/>
          <p:nvPr>
            <p:ph type="sldNum" sz="quarter" idx="2"/>
          </p:nvPr>
        </p:nvSpPr>
        <p:spPr>
          <a:xfrm>
            <a:off x="11652714" y="293576"/>
            <a:ext cx="238721" cy="2219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57188" marR="0" indent="-357188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Blip>
          <a:blip r:embed="rId3"/>
        </a:buBlip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14375" marR="0" indent="-357188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Blip>
          <a:blip r:embed="rId4"/>
        </a:buBlip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982662" marR="0" indent="-268287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Char char="►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162050" marR="0" indent="-173037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1347787" marR="0" indent="-180975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14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/>
          <p:nvPr>
            <p:ph type="ctrTitle"/>
          </p:nvPr>
        </p:nvSpPr>
        <p:spPr>
          <a:xfrm>
            <a:off x="611999" y="1120775"/>
            <a:ext cx="8039625" cy="1050926"/>
          </a:xfrm>
          <a:prstGeom prst="rect">
            <a:avLst/>
          </a:prstGeom>
        </p:spPr>
        <p:txBody>
          <a:bodyPr/>
          <a:lstStyle/>
          <a:p>
            <a:pPr/>
            <a:r>
              <a:t>European XFEL - Status update</a:t>
            </a:r>
          </a:p>
        </p:txBody>
      </p:sp>
      <p:sp>
        <p:nvSpPr>
          <p:cNvPr id="115" name="Subtitle 2"/>
          <p:cNvSpPr txBox="1"/>
          <p:nvPr>
            <p:ph type="subTitle" sz="half" idx="1"/>
          </p:nvPr>
        </p:nvSpPr>
        <p:spPr>
          <a:xfrm>
            <a:off x="623889" y="2583179"/>
            <a:ext cx="8624886" cy="3330259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Grenoble, 18.09.2019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feld 8"/>
          <p:cNvSpPr txBox="1"/>
          <p:nvPr>
            <p:ph type="sldNum" sz="quarter" idx="4294967295"/>
          </p:nvPr>
        </p:nvSpPr>
        <p:spPr>
          <a:xfrm>
            <a:off x="11764433" y="293576"/>
            <a:ext cx="127001" cy="2219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8" name="Title 1"/>
          <p:cNvSpPr txBox="1"/>
          <p:nvPr>
            <p:ph type="title"/>
          </p:nvPr>
        </p:nvSpPr>
        <p:spPr>
          <a:xfrm>
            <a:off x="611188" y="712232"/>
            <a:ext cx="10956926" cy="780542"/>
          </a:xfrm>
          <a:prstGeom prst="rect">
            <a:avLst/>
          </a:prstGeom>
        </p:spPr>
        <p:txBody>
          <a:bodyPr/>
          <a:lstStyle/>
          <a:p>
            <a:pPr/>
            <a:r>
              <a:t>Status Update</a:t>
            </a:r>
          </a:p>
        </p:txBody>
      </p:sp>
      <p:sp>
        <p:nvSpPr>
          <p:cNvPr id="119" name="Content Placeholder 2"/>
          <p:cNvSpPr txBox="1"/>
          <p:nvPr/>
        </p:nvSpPr>
        <p:spPr>
          <a:xfrm>
            <a:off x="858343" y="1663792"/>
            <a:ext cx="5830142" cy="1471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marL="714375" indent="-357188" defTabSz="914400">
              <a:lnSpc>
                <a:spcPct val="114000"/>
              </a:lnSpc>
              <a:buSzPct val="100000"/>
              <a:buBlip>
                <a:blip r:embed="rId2"/>
              </a:buBlip>
            </a:pPr>
            <a:r>
              <a:t> DOI - Data Cite integration</a:t>
            </a:r>
          </a:p>
          <a:p>
            <a:pPr lvl="1" marL="714375" indent="-357188" defTabSz="914400">
              <a:lnSpc>
                <a:spcPct val="114000"/>
              </a:lnSpc>
              <a:buSzPct val="100000"/>
              <a:buBlip>
                <a:blip r:embed="rId2"/>
              </a:buBlip>
            </a:pPr>
            <a:r>
              <a:t> Documenting myMdC APIs</a:t>
            </a:r>
          </a:p>
          <a:p>
            <a:pPr lvl="1" marL="714375" indent="-357188" defTabSz="914400">
              <a:lnSpc>
                <a:spcPct val="114000"/>
              </a:lnSpc>
              <a:buSzPct val="100000"/>
              <a:buBlip>
                <a:blip r:embed="rId2"/>
              </a:buBlip>
            </a:pPr>
            <a:r>
              <a:t> ELOG project &amp; myMdC integration</a:t>
            </a:r>
          </a:p>
          <a:p>
            <a:pPr lvl="1" marL="714375" indent="-357188" defTabSz="914400">
              <a:lnSpc>
                <a:spcPct val="114000"/>
              </a:lnSpc>
              <a:buSzPct val="100000"/>
              <a:buBlip>
                <a:blip r:embed="rId2"/>
              </a:buBlip>
            </a:pPr>
            <a:r>
              <a:t> Facility statistics</a:t>
            </a:r>
          </a:p>
          <a:p>
            <a:pPr lvl="1" marL="714375" indent="-357188" defTabSz="914400">
              <a:lnSpc>
                <a:spcPct val="114000"/>
              </a:lnSpc>
              <a:buSzPct val="100000"/>
              <a:buBlip>
                <a:blip r:embed="rId2"/>
              </a:buBlip>
            </a:pPr>
            <a:r>
              <a:t> Internal discussions about NeXus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European_XFEL_Template_Presentation_16x9">
  <a:themeElements>
    <a:clrScheme name="European_XFEL_Template_Presentation_16x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FF"/>
      </a:hlink>
      <a:folHlink>
        <a:srgbClr val="FF00FF"/>
      </a:folHlink>
    </a:clrScheme>
    <a:fontScheme name="European_XFEL_Template_Presentation_16x9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European_XFEL_Template_Presentation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European_XFEL_Template_Presentation_16x9">
  <a:themeElements>
    <a:clrScheme name="European_XFEL_Template_Presentation_16x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FF"/>
      </a:hlink>
      <a:folHlink>
        <a:srgbClr val="FF00FF"/>
      </a:folHlink>
    </a:clrScheme>
    <a:fontScheme name="European_XFEL_Template_Presentation_16x9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European_XFEL_Template_Presentation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