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318" r:id="rId2"/>
    <p:sldId id="321" r:id="rId3"/>
    <p:sldId id="333" r:id="rId4"/>
    <p:sldId id="317" r:id="rId5"/>
    <p:sldId id="326" r:id="rId6"/>
    <p:sldId id="332" r:id="rId7"/>
    <p:sldId id="340" r:id="rId8"/>
    <p:sldId id="339" r:id="rId9"/>
    <p:sldId id="331" r:id="rId10"/>
    <p:sldId id="338" r:id="rId11"/>
    <p:sldId id="341" r:id="rId12"/>
    <p:sldId id="328" r:id="rId13"/>
    <p:sldId id="329" r:id="rId14"/>
    <p:sldId id="327" r:id="rId15"/>
    <p:sldId id="342" r:id="rId16"/>
    <p:sldId id="320" r:id="rId17"/>
    <p:sldId id="323" r:id="rId18"/>
    <p:sldId id="325" r:id="rId19"/>
    <p:sldId id="324" r:id="rId20"/>
    <p:sldId id="334" r:id="rId21"/>
    <p:sldId id="336" r:id="rId22"/>
    <p:sldId id="343" r:id="rId23"/>
    <p:sldId id="337" r:id="rId24"/>
    <p:sldId id="344" r:id="rId25"/>
    <p:sldId id="345" r:id="rId26"/>
    <p:sldId id="346" r:id="rId27"/>
    <p:sldId id="351" r:id="rId28"/>
    <p:sldId id="349" r:id="rId29"/>
    <p:sldId id="347" r:id="rId30"/>
    <p:sldId id="348" r:id="rId31"/>
    <p:sldId id="319" r:id="rId32"/>
  </p:sldIdLst>
  <p:sldSz cx="9144000" cy="5143500" type="screen16x9"/>
  <p:notesSz cx="6797675" cy="992822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7">
          <p15:clr>
            <a:srgbClr val="A4A3A4"/>
          </p15:clr>
        </p15:guide>
        <p15:guide id="2" orient="horz" pos="1721">
          <p15:clr>
            <a:srgbClr val="A4A3A4"/>
          </p15:clr>
        </p15:guide>
        <p15:guide id="3" orient="horz" pos="2586">
          <p15:clr>
            <a:srgbClr val="A4A3A4"/>
          </p15:clr>
        </p15:guide>
        <p15:guide id="4" orient="horz" pos="2842">
          <p15:clr>
            <a:srgbClr val="A4A3A4"/>
          </p15:clr>
        </p15:guide>
        <p15:guide id="5" orient="horz" pos="2299">
          <p15:clr>
            <a:srgbClr val="A4A3A4"/>
          </p15:clr>
        </p15:guide>
        <p15:guide id="6" orient="horz" pos="1417">
          <p15:clr>
            <a:srgbClr val="A4A3A4"/>
          </p15:clr>
        </p15:guide>
        <p15:guide id="7" orient="horz" pos="569">
          <p15:clr>
            <a:srgbClr val="A4A3A4"/>
          </p15:clr>
        </p15:guide>
        <p15:guide id="8" orient="horz" pos="793">
          <p15:clr>
            <a:srgbClr val="A4A3A4"/>
          </p15:clr>
        </p15:guide>
        <p15:guide id="9" orient="horz" pos="1220">
          <p15:clr>
            <a:srgbClr val="A4A3A4"/>
          </p15:clr>
        </p15:guide>
        <p15:guide id="10" orient="horz" pos="2431">
          <p15:clr>
            <a:srgbClr val="A4A3A4"/>
          </p15:clr>
        </p15:guide>
        <p15:guide id="11" pos="5600">
          <p15:clr>
            <a:srgbClr val="A4A3A4"/>
          </p15:clr>
        </p15:guide>
        <p15:guide id="12" pos="3040">
          <p15:clr>
            <a:srgbClr val="A4A3A4"/>
          </p15:clr>
        </p15:guide>
        <p15:guide id="13" pos="160">
          <p15:clr>
            <a:srgbClr val="A4A3A4"/>
          </p15:clr>
        </p15:guide>
        <p15:guide id="1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8DA"/>
    <a:srgbClr val="B2C800"/>
    <a:srgbClr val="C693C2"/>
    <a:srgbClr val="AF1280"/>
    <a:srgbClr val="E60000"/>
    <a:srgbClr val="F3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94655" autoAdjust="0"/>
  </p:normalViewPr>
  <p:slideViewPr>
    <p:cSldViewPr snapToGrid="0" snapToObjects="1" showGuides="1">
      <p:cViewPr varScale="1">
        <p:scale>
          <a:sx n="136" d="100"/>
          <a:sy n="136" d="100"/>
        </p:scale>
        <p:origin x="96" y="372"/>
      </p:cViewPr>
      <p:guideLst>
        <p:guide orient="horz" pos="3057"/>
        <p:guide orient="horz" pos="1721"/>
        <p:guide orient="horz" pos="2586"/>
        <p:guide orient="horz" pos="2842"/>
        <p:guide orient="horz" pos="2299"/>
        <p:guide orient="horz" pos="1417"/>
        <p:guide orient="horz" pos="569"/>
        <p:guide orient="horz" pos="793"/>
        <p:guide orient="horz" pos="1220"/>
        <p:guide orient="horz" pos="2431"/>
        <p:guide pos="5600"/>
        <p:guide pos="3040"/>
        <p:guide pos="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271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A1E12-56A1-B34D-BADD-C17FBBE13C0A}" type="datetimeFigureOut">
              <a:rPr lang="fr-FR" smtClean="0"/>
              <a:t>10/07/2023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26A1C-D3C9-2D4C-A772-EF6EBC673C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1441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EEC08-DD37-4CCF-BBAF-6CD72D6329A3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60FCE-9C73-4329-9578-111CA952F7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74960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05325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15" y="3322360"/>
            <a:ext cx="8673872" cy="2154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Optional Subtitle</a:t>
            </a:r>
            <a:endParaRPr lang="en-US" dirty="0"/>
          </a:p>
        </p:txBody>
      </p:sp>
      <p:sp>
        <p:nvSpPr>
          <p:cNvPr id="4" name="ZoneTexte 3"/>
          <p:cNvSpPr txBox="1"/>
          <p:nvPr userDrawn="1"/>
        </p:nvSpPr>
        <p:spPr>
          <a:xfrm>
            <a:off x="-482732" y="51455"/>
            <a:ext cx="37973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850" b="0" i="1" u="none" strike="noStrike" kern="1200" spc="400" baseline="0" dirty="0" smtClean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726163"/>
            <a:ext cx="9144000" cy="134360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0BF49-95A3-4D3E-AF0E-9789885A4A4D}" type="datetime1">
              <a:rPr lang="fr-FR" smtClean="0"/>
              <a:t>10/07/2023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2388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225461" y="1282446"/>
            <a:ext cx="8727371" cy="3266694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60" y="236703"/>
            <a:ext cx="8727371" cy="66892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232159" y="926194"/>
            <a:ext cx="8720673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76" y="-3520"/>
            <a:ext cx="5396825" cy="629068"/>
          </a:xfrm>
          <a:prstGeom prst="rect">
            <a:avLst/>
          </a:prstGeom>
        </p:spPr>
      </p:pic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AA581-84C2-47F7-9106-5A0F635A983B}" type="datetime1">
              <a:rPr lang="fr-FR" smtClean="0"/>
              <a:t>10/07/2023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892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7"/>
          <p:cNvSpPr>
            <a:spLocks noGrp="1"/>
          </p:cNvSpPr>
          <p:nvPr>
            <p:ph sz="quarter" idx="11" hasCustomPrompt="1"/>
          </p:nvPr>
        </p:nvSpPr>
        <p:spPr>
          <a:xfrm>
            <a:off x="4580021" y="1346171"/>
            <a:ext cx="4209472" cy="3153640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 hasCustomPrompt="1"/>
          </p:nvPr>
        </p:nvSpPr>
        <p:spPr>
          <a:xfrm>
            <a:off x="169327" y="1346170"/>
            <a:ext cx="4317999" cy="324187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 hasCustomPrompt="1"/>
          </p:nvPr>
        </p:nvSpPr>
        <p:spPr>
          <a:xfrm>
            <a:off x="170182" y="957563"/>
            <a:ext cx="8619852" cy="35625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Edit </a:t>
            </a:r>
            <a:r>
              <a:rPr lang="fr-FR" dirty="0" err="1" smtClean="0"/>
              <a:t>Optional</a:t>
            </a:r>
            <a:r>
              <a:rPr lang="fr-FR" dirty="0" smtClean="0"/>
              <a:t> </a:t>
            </a:r>
            <a:r>
              <a:rPr lang="fr-FR" dirty="0" err="1" smtClean="0"/>
              <a:t>Subtitle</a:t>
            </a:r>
            <a:endParaRPr lang="fr-FR" dirty="0" smtClean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170181" y="376647"/>
            <a:ext cx="8619852" cy="54855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endParaRPr lang="fr-FR" dirty="0" smtClean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76" y="5409"/>
            <a:ext cx="5396825" cy="629068"/>
          </a:xfrm>
          <a:prstGeom prst="rect">
            <a:avLst/>
          </a:prstGeom>
        </p:spPr>
      </p:pic>
      <p:sp>
        <p:nvSpPr>
          <p:cNvPr id="12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623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0322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2" y="1955799"/>
            <a:ext cx="1128250" cy="981275"/>
          </a:xfrm>
          <a:prstGeom prst="rect">
            <a:avLst/>
          </a:prstGeom>
        </p:spPr>
      </p:pic>
      <p:sp>
        <p:nvSpPr>
          <p:cNvPr id="6" name="ZoneTexte 5"/>
          <p:cNvSpPr txBox="1"/>
          <p:nvPr userDrawn="1"/>
        </p:nvSpPr>
        <p:spPr>
          <a:xfrm>
            <a:off x="1492250" y="2331020"/>
            <a:ext cx="2679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r-FR" sz="800" b="0" i="1" u="none" strike="noStrike" kern="1200" spc="400" baseline="0" dirty="0" smtClean="0">
                <a:solidFill>
                  <a:schemeClr val="bg1">
                    <a:lumMod val="95000"/>
                  </a:schemeClr>
                </a:solidFill>
                <a:latin typeface="Gill Sans MT"/>
                <a:ea typeface="+mn-ea"/>
                <a:cs typeface="Gill Sans MT"/>
              </a:rPr>
              <a:t>INSTITUT LAUE LANGEVIN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68DFB-E73D-4817-870F-46770F77764C}" type="datetime1">
              <a:rPr lang="fr-FR" smtClean="0"/>
              <a:t>10/07/2023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1960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 userDrawn="1"/>
        </p:nvSpPr>
        <p:spPr>
          <a:xfrm>
            <a:off x="8826423" y="4721308"/>
            <a:ext cx="4275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30C1694-9101-9A45-A428-FD842B6D6CA4}" type="slidenum">
              <a:rPr lang="fr-FR" sz="700" b="0" i="0" smtClean="0">
                <a:solidFill>
                  <a:schemeClr val="accent1"/>
                </a:solidFill>
                <a:latin typeface="Verdana Bold"/>
                <a:cs typeface="Verdana Bold"/>
              </a:rPr>
              <a:t>‹#›</a:t>
            </a:fld>
            <a:endParaRPr lang="fr-FR" sz="700" b="0" i="0" dirty="0">
              <a:solidFill>
                <a:schemeClr val="accent1"/>
              </a:solidFill>
              <a:latin typeface="Verdana Bold"/>
              <a:cs typeface="Verdana Bold"/>
            </a:endParaRPr>
          </a:p>
        </p:txBody>
      </p:sp>
      <p:sp>
        <p:nvSpPr>
          <p:cNvPr id="2" name="ZoneTexte 1"/>
          <p:cNvSpPr txBox="1"/>
          <p:nvPr userDrawn="1"/>
        </p:nvSpPr>
        <p:spPr>
          <a:xfrm>
            <a:off x="4660240" y="4804594"/>
            <a:ext cx="333829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r-FR" sz="750" b="0" i="1" u="none" strike="noStrike" kern="1200" spc="400" baseline="0" dirty="0" smtClean="0">
                <a:solidFill>
                  <a:schemeClr val="tx1"/>
                </a:solidFill>
                <a:latin typeface="Gill Sans MT"/>
                <a:ea typeface="+mn-ea"/>
                <a:cs typeface="Gill Sans MT"/>
              </a:rPr>
              <a:t>THE EUROPEAN NEUTRON SOURCE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64" y="4580099"/>
            <a:ext cx="500742" cy="435512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15306" y="4767263"/>
            <a:ext cx="11760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03BD7-C913-4044-8179-8712F2A6F125}" type="datetime1">
              <a:rPr lang="fr-FR" smtClean="0"/>
              <a:t>10/07/2023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6618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606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673" r:id="rId2"/>
    <p:sldLayoutId id="2147483788" r:id="rId3"/>
    <p:sldLayoutId id="2147483787" r:id="rId4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>
          <a:xfrm>
            <a:off x="17351" y="1054359"/>
            <a:ext cx="9144000" cy="1343607"/>
          </a:xfrm>
        </p:spPr>
        <p:txBody>
          <a:bodyPr/>
          <a:lstStyle/>
          <a:p>
            <a:r>
              <a:rPr lang="fr-FR" sz="3600" b="1" dirty="0" smtClean="0"/>
              <a:t>The H1-H2 guide system</a:t>
            </a:r>
            <a:endParaRPr lang="fr-FR" sz="3600" b="1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11" y="2440330"/>
            <a:ext cx="3551288" cy="19795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55" y="2440330"/>
            <a:ext cx="3363669" cy="19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585236" y="1346200"/>
            <a:ext cx="4199454" cy="3154363"/>
          </a:xfrm>
          <a:prstGeom prst="rect">
            <a:avLst/>
          </a:prstGeom>
        </p:spPr>
      </p:pic>
      <p:pic>
        <p:nvPicPr>
          <p:cNvPr id="14" name="Espace réservé du contenu 13"/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355415" y="1346200"/>
            <a:ext cx="3946895" cy="3241675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H1-H2 </a:t>
            </a:r>
            <a:r>
              <a:rPr lang="fr-FR" dirty="0" err="1"/>
              <a:t>dismounting</a:t>
            </a:r>
            <a:r>
              <a:rPr lang="fr-FR" dirty="0"/>
              <a:t> – 2.5 </a:t>
            </a:r>
            <a:r>
              <a:rPr lang="fr-FR" dirty="0" err="1"/>
              <a:t>months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CAA581-84C2-47F7-9106-5A0F635A983B}" type="datetime1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816602" y="976839"/>
            <a:ext cx="332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Guides </a:t>
            </a:r>
            <a:r>
              <a:rPr lang="fr-FR" b="1" dirty="0" err="1" smtClean="0"/>
              <a:t>were</a:t>
            </a:r>
            <a:r>
              <a:rPr lang="fr-FR" b="1" dirty="0" smtClean="0"/>
              <a:t> in good condition!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79526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b="1" dirty="0" smtClean="0"/>
              <a:t>1</a:t>
            </a:r>
            <a:r>
              <a:rPr lang="fr-FR" dirty="0" smtClean="0"/>
              <a:t> - </a:t>
            </a:r>
            <a:r>
              <a:rPr lang="fr-FR" dirty="0" err="1" smtClean="0"/>
              <a:t>Inpile</a:t>
            </a:r>
            <a:r>
              <a:rPr lang="fr-FR" dirty="0" smtClean="0"/>
              <a:t> part: ~3.5m </a:t>
            </a:r>
            <a:r>
              <a:rPr lang="fr-FR" dirty="0" err="1" smtClean="0"/>
              <a:t>inside</a:t>
            </a:r>
            <a:r>
              <a:rPr lang="fr-FR" dirty="0" smtClean="0"/>
              <a:t> the </a:t>
            </a:r>
            <a:r>
              <a:rPr lang="fr-FR" dirty="0" err="1" smtClean="0"/>
              <a:t>reactor</a:t>
            </a:r>
            <a:r>
              <a:rPr lang="fr-FR" dirty="0" smtClean="0"/>
              <a:t> </a:t>
            </a:r>
            <a:r>
              <a:rPr lang="fr-FR" dirty="0" err="1" smtClean="0"/>
              <a:t>core</a:t>
            </a:r>
            <a:endParaRPr lang="fr-FR" dirty="0" smtClean="0"/>
          </a:p>
          <a:p>
            <a:r>
              <a:rPr lang="fr-FR" b="1" dirty="0" smtClean="0"/>
              <a:t>2</a:t>
            </a:r>
            <a:r>
              <a:rPr lang="fr-FR" dirty="0" smtClean="0"/>
              <a:t> - </a:t>
            </a:r>
            <a:r>
              <a:rPr lang="fr-FR" dirty="0" err="1" smtClean="0"/>
              <a:t>Swimming</a:t>
            </a:r>
            <a:r>
              <a:rPr lang="fr-FR" dirty="0" smtClean="0"/>
              <a:t> pool part: ~6m to </a:t>
            </a:r>
            <a:r>
              <a:rPr lang="fr-FR" dirty="0" err="1" smtClean="0"/>
              <a:t>get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the casemate</a:t>
            </a:r>
          </a:p>
          <a:p>
            <a:r>
              <a:rPr lang="fr-FR" b="1" dirty="0" smtClean="0"/>
              <a:t>3</a:t>
            </a:r>
            <a:r>
              <a:rPr lang="fr-FR" dirty="0" smtClean="0"/>
              <a:t> - </a:t>
            </a:r>
            <a:r>
              <a:rPr lang="fr-FR" dirty="0" err="1" smtClean="0"/>
              <a:t>Reactor</a:t>
            </a:r>
            <a:r>
              <a:rPr lang="fr-FR" dirty="0" smtClean="0"/>
              <a:t> </a:t>
            </a:r>
            <a:r>
              <a:rPr lang="fr-FR" dirty="0" err="1" smtClean="0"/>
              <a:t>wall</a:t>
            </a:r>
            <a:r>
              <a:rPr lang="fr-FR" dirty="0" smtClean="0"/>
              <a:t> part: </a:t>
            </a:r>
            <a:r>
              <a:rPr lang="fr-FR" dirty="0" err="1" smtClean="0"/>
              <a:t>seismic</a:t>
            </a:r>
            <a:r>
              <a:rPr lang="fr-FR" dirty="0" smtClean="0"/>
              <a:t> </a:t>
            </a:r>
            <a:r>
              <a:rPr lang="fr-FR" dirty="0" err="1" smtClean="0"/>
              <a:t>reinforcments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69863" y="2097150"/>
            <a:ext cx="4318000" cy="2204019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3 areas of </a:t>
            </a:r>
            <a:r>
              <a:rPr lang="fr-FR" dirty="0" err="1" smtClean="0"/>
              <a:t>work</a:t>
            </a:r>
            <a:r>
              <a:rPr lang="fr-FR" dirty="0" smtClean="0"/>
              <a:t> for H1-H2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10381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1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119880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641684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3</a:t>
            </a:r>
          </a:p>
        </p:txBody>
      </p:sp>
      <p:cxnSp>
        <p:nvCxnSpPr>
          <p:cNvPr id="15" name="Connecteur droit avec flèche 14"/>
          <p:cNvCxnSpPr>
            <a:stCxn id="9" idx="2"/>
          </p:cNvCxnSpPr>
          <p:nvPr/>
        </p:nvCxnSpPr>
        <p:spPr>
          <a:xfrm>
            <a:off x="875677" y="1923812"/>
            <a:ext cx="0" cy="12062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0" idx="2"/>
          </p:cNvCxnSpPr>
          <p:nvPr/>
        </p:nvCxnSpPr>
        <p:spPr>
          <a:xfrm>
            <a:off x="1285176" y="1923812"/>
            <a:ext cx="0" cy="112184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1" idx="2"/>
          </p:cNvCxnSpPr>
          <p:nvPr/>
        </p:nvCxnSpPr>
        <p:spPr>
          <a:xfrm flipH="1">
            <a:off x="2792437" y="1923812"/>
            <a:ext cx="14543" cy="80532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5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smtClean="0"/>
              <a:t>Reactor wall = 3</a:t>
            </a:r>
            <a:r>
              <a:rPr lang="en-GB" baseline="30000" dirty="0" smtClean="0"/>
              <a:t>rd</a:t>
            </a:r>
            <a:r>
              <a:rPr lang="en-GB" dirty="0" smtClean="0"/>
              <a:t> barrier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015067" y="1346200"/>
            <a:ext cx="787400" cy="3022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350933" y="1346200"/>
            <a:ext cx="152400" cy="3022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55133" y="1930400"/>
            <a:ext cx="3031067" cy="44026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987799" y="1930400"/>
            <a:ext cx="4741334" cy="44026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9400" y="1161534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2005:</a:t>
            </a:r>
            <a:endParaRPr lang="en-GB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761998" y="1930400"/>
            <a:ext cx="67733" cy="4402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53995" y="1634067"/>
            <a:ext cx="125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Membrane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148343" y="200339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Seismic proof housing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862667" y="1041485"/>
            <a:ext cx="104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Concrete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080000" y="1041485"/>
            <a:ext cx="69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Steel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358466" y="2902451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Outside world</a:t>
            </a:r>
            <a:endParaRPr lang="en-GB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716867" y="1828800"/>
            <a:ext cx="414866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25333" y="2475468"/>
            <a:ext cx="414866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Multiply 19"/>
          <p:cNvSpPr/>
          <p:nvPr/>
        </p:nvSpPr>
        <p:spPr>
          <a:xfrm>
            <a:off x="5219707" y="1570567"/>
            <a:ext cx="554561" cy="516466"/>
          </a:xfrm>
          <a:prstGeom prst="mathMultiply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Multiply 20"/>
          <p:cNvSpPr/>
          <p:nvPr/>
        </p:nvSpPr>
        <p:spPr>
          <a:xfrm>
            <a:off x="484717" y="1930400"/>
            <a:ext cx="554561" cy="516466"/>
          </a:xfrm>
          <a:prstGeom prst="mathMultiply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Multiply 21"/>
          <p:cNvSpPr/>
          <p:nvPr/>
        </p:nvSpPr>
        <p:spPr>
          <a:xfrm>
            <a:off x="8094133" y="1745166"/>
            <a:ext cx="554561" cy="516466"/>
          </a:xfrm>
          <a:prstGeom prst="mathMultiply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53995" y="3786649"/>
            <a:ext cx="176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Casemate might fall on membrane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563539" y="3786649"/>
            <a:ext cx="258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Second housing is not anti-seismic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7213597" y="3786649"/>
            <a:ext cx="1761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Casemate might fall on housing</a:t>
            </a:r>
            <a:endParaRPr lang="en-GB" dirty="0"/>
          </a:p>
        </p:txBody>
      </p:sp>
      <p:sp>
        <p:nvSpPr>
          <p:cNvPr id="2" name="ZoneTexte 1"/>
          <p:cNvSpPr txBox="1"/>
          <p:nvPr/>
        </p:nvSpPr>
        <p:spPr>
          <a:xfrm>
            <a:off x="668870" y="2763952"/>
            <a:ext cx="122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Reactor</a:t>
            </a:r>
            <a:r>
              <a:rPr lang="fr-FR" dirty="0" smtClean="0"/>
              <a:t> building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393016" y="2902451"/>
            <a:ext cx="136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Ring </a:t>
            </a:r>
            <a:r>
              <a:rPr lang="fr-FR" dirty="0" err="1" smtClean="0"/>
              <a:t>space</a:t>
            </a:r>
            <a:endParaRPr lang="fr-FR" dirty="0"/>
          </a:p>
        </p:txBody>
      </p:sp>
      <p:sp>
        <p:nvSpPr>
          <p:cNvPr id="25" name="TextBox 11"/>
          <p:cNvSpPr txBox="1"/>
          <p:nvPr/>
        </p:nvSpPr>
        <p:spPr>
          <a:xfrm>
            <a:off x="5054467" y="200131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Non seismic proof housing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20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/>
      <p:bldP spid="12" grpId="0"/>
      <p:bldP spid="20" grpId="0" animBg="1"/>
      <p:bldP spid="21" grpId="0" animBg="1"/>
      <p:bldP spid="22" grpId="0" animBg="1"/>
      <p:bldP spid="23" grpId="0"/>
      <p:bldP spid="24" grpId="0"/>
      <p:bldP spid="26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smtClean="0"/>
              <a:t>Reactor wall = 3</a:t>
            </a:r>
            <a:r>
              <a:rPr lang="en-GB" baseline="30000" dirty="0" smtClean="0"/>
              <a:t>rd</a:t>
            </a:r>
            <a:r>
              <a:rPr lang="en-GB" dirty="0" smtClean="0"/>
              <a:t> barrier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 smtClean="0"/>
              <a:t>Comparison of 2005 and 2018 solutions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015067" y="1346200"/>
            <a:ext cx="787400" cy="3022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350933" y="1346200"/>
            <a:ext cx="152400" cy="3022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55133" y="1930400"/>
            <a:ext cx="3031067" cy="44026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987799" y="1930400"/>
            <a:ext cx="4741334" cy="44026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9400" y="1161534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2005:</a:t>
            </a:r>
            <a:endParaRPr lang="en-GB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761998" y="1930400"/>
            <a:ext cx="67733" cy="4402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53995" y="1634067"/>
            <a:ext cx="125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Membrane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862667" y="1041485"/>
            <a:ext cx="104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Concrete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080000" y="1041485"/>
            <a:ext cx="69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Steel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398717" y="4414992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Outside world</a:t>
            </a:r>
            <a:endParaRPr lang="en-GB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716867" y="1828800"/>
            <a:ext cx="414866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25333" y="2475468"/>
            <a:ext cx="414866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Multiply 19"/>
          <p:cNvSpPr/>
          <p:nvPr/>
        </p:nvSpPr>
        <p:spPr>
          <a:xfrm>
            <a:off x="5219707" y="1570567"/>
            <a:ext cx="554561" cy="516466"/>
          </a:xfrm>
          <a:prstGeom prst="mathMultiply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Multiply 20"/>
          <p:cNvSpPr/>
          <p:nvPr/>
        </p:nvSpPr>
        <p:spPr>
          <a:xfrm>
            <a:off x="484717" y="1930400"/>
            <a:ext cx="554561" cy="516466"/>
          </a:xfrm>
          <a:prstGeom prst="mathMultiply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Multiply 21"/>
          <p:cNvSpPr/>
          <p:nvPr/>
        </p:nvSpPr>
        <p:spPr>
          <a:xfrm>
            <a:off x="8094133" y="1745166"/>
            <a:ext cx="554561" cy="516466"/>
          </a:xfrm>
          <a:prstGeom prst="mathMultiply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761998" y="3395134"/>
            <a:ext cx="939802" cy="44026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268273" y="2649836"/>
            <a:ext cx="3924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2023:</a:t>
            </a:r>
            <a:endParaRPr lang="en-GB" sz="2400" b="1" dirty="0"/>
          </a:p>
        </p:txBody>
      </p:sp>
      <p:sp>
        <p:nvSpPr>
          <p:cNvPr id="25" name="Rectangle 24"/>
          <p:cNvSpPr/>
          <p:nvPr/>
        </p:nvSpPr>
        <p:spPr>
          <a:xfrm>
            <a:off x="1854200" y="3395134"/>
            <a:ext cx="3920068" cy="44026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960533" y="3395134"/>
            <a:ext cx="2688160" cy="440266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790961" y="3056895"/>
            <a:ext cx="125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Membrane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1770909" y="3395134"/>
            <a:ext cx="67733" cy="4402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579260" y="434660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10cm</a:t>
            </a:r>
            <a:endParaRPr lang="en-GB" dirty="0"/>
          </a:p>
        </p:txBody>
      </p:sp>
      <p:sp>
        <p:nvSpPr>
          <p:cNvPr id="34" name="ZoneTexte 33"/>
          <p:cNvSpPr txBox="1"/>
          <p:nvPr/>
        </p:nvSpPr>
        <p:spPr>
          <a:xfrm>
            <a:off x="5347650" y="432595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10cm</a:t>
            </a:r>
            <a:endParaRPr lang="en-GB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1770909" y="4376719"/>
            <a:ext cx="26702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5518431" y="4368800"/>
            <a:ext cx="255837" cy="791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11"/>
          <p:cNvSpPr txBox="1"/>
          <p:nvPr/>
        </p:nvSpPr>
        <p:spPr>
          <a:xfrm>
            <a:off x="1148343" y="200339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Seismic proof housing</a:t>
            </a:r>
            <a:endParaRPr lang="en-GB" dirty="0"/>
          </a:p>
        </p:txBody>
      </p:sp>
      <p:sp>
        <p:nvSpPr>
          <p:cNvPr id="39" name="TextBox 11"/>
          <p:cNvSpPr txBox="1"/>
          <p:nvPr/>
        </p:nvSpPr>
        <p:spPr>
          <a:xfrm>
            <a:off x="5054467" y="2001314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Non seismic proof housing</a:t>
            </a:r>
            <a:endParaRPr lang="en-GB" dirty="0"/>
          </a:p>
        </p:txBody>
      </p:sp>
      <p:sp>
        <p:nvSpPr>
          <p:cNvPr id="41" name="TextBox 11"/>
          <p:cNvSpPr txBox="1"/>
          <p:nvPr/>
        </p:nvSpPr>
        <p:spPr>
          <a:xfrm>
            <a:off x="5974034" y="3466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Non seismic proof housing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1173541" y="3466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Seismic proof housings</a:t>
            </a:r>
            <a:endParaRPr lang="en-GB" dirty="0"/>
          </a:p>
        </p:txBody>
      </p:sp>
      <p:sp>
        <p:nvSpPr>
          <p:cNvPr id="42" name="ZoneTexte 41"/>
          <p:cNvSpPr txBox="1"/>
          <p:nvPr/>
        </p:nvSpPr>
        <p:spPr>
          <a:xfrm>
            <a:off x="635006" y="4276493"/>
            <a:ext cx="122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Reactor</a:t>
            </a:r>
            <a:r>
              <a:rPr lang="fr-FR" dirty="0" smtClean="0"/>
              <a:t> building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3359152" y="4414992"/>
            <a:ext cx="136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Ring </a:t>
            </a:r>
            <a:r>
              <a:rPr lang="fr-FR" dirty="0" err="1" smtClean="0"/>
              <a:t>space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25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err="1" smtClean="0"/>
              <a:t>Housings</a:t>
            </a:r>
            <a:r>
              <a:rPr lang="fr-FR" dirty="0" smtClean="0"/>
              <a:t> are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modified</a:t>
            </a:r>
            <a:r>
              <a:rPr lang="fr-FR" dirty="0" smtClean="0"/>
              <a:t> to </a:t>
            </a:r>
            <a:r>
              <a:rPr lang="fr-FR" dirty="0" err="1" smtClean="0"/>
              <a:t>comply</a:t>
            </a:r>
            <a:r>
              <a:rPr lang="fr-FR" dirty="0" smtClean="0"/>
              <a:t> to </a:t>
            </a:r>
            <a:r>
              <a:rPr lang="fr-FR" dirty="0" err="1" smtClean="0"/>
              <a:t>seismic</a:t>
            </a:r>
            <a:r>
              <a:rPr lang="fr-FR" dirty="0" smtClean="0"/>
              <a:t> </a:t>
            </a:r>
            <a:r>
              <a:rPr lang="fr-FR" dirty="0" err="1" smtClean="0"/>
              <a:t>regulation</a:t>
            </a:r>
            <a:endParaRPr lang="fr-FR" dirty="0" smtClean="0"/>
          </a:p>
          <a:p>
            <a:r>
              <a:rPr lang="fr-FR" dirty="0" err="1" smtClean="0"/>
              <a:t>Surrounding</a:t>
            </a:r>
            <a:r>
              <a:rPr lang="fr-FR" dirty="0" smtClean="0"/>
              <a:t> casemates </a:t>
            </a:r>
            <a:r>
              <a:rPr lang="fr-FR" dirty="0" err="1" smtClean="0"/>
              <a:t>still</a:t>
            </a:r>
            <a:r>
              <a:rPr lang="fr-FR" dirty="0" smtClean="0"/>
              <a:t> have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adapted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err="1" smtClean="0">
                <a:sym typeface="Wingdings" panose="05000000000000000000" pitchFamily="2" charset="2"/>
              </a:rPr>
              <a:t>previewed</a:t>
            </a:r>
            <a:r>
              <a:rPr lang="fr-FR" dirty="0" smtClean="0">
                <a:sym typeface="Wingdings" panose="05000000000000000000" pitchFamily="2" charset="2"/>
              </a:rPr>
              <a:t> for 2024/25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70692" y="1677621"/>
            <a:ext cx="4316342" cy="2578832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z="3000" dirty="0" err="1"/>
              <a:t>R</a:t>
            </a:r>
            <a:r>
              <a:rPr lang="fr-FR" sz="3000" dirty="0" err="1" smtClean="0"/>
              <a:t>eactor</a:t>
            </a:r>
            <a:r>
              <a:rPr lang="fr-FR" sz="3000" dirty="0" smtClean="0"/>
              <a:t> </a:t>
            </a:r>
            <a:r>
              <a:rPr lang="fr-FR" sz="3000" dirty="0" err="1" smtClean="0"/>
              <a:t>wall</a:t>
            </a:r>
            <a:r>
              <a:rPr lang="fr-FR" sz="3000" dirty="0" smtClean="0"/>
              <a:t> = </a:t>
            </a:r>
            <a:r>
              <a:rPr lang="en-GB" sz="3000" dirty="0"/>
              <a:t>3</a:t>
            </a:r>
            <a:r>
              <a:rPr lang="en-GB" sz="3000" baseline="30000" dirty="0"/>
              <a:t>rd</a:t>
            </a:r>
            <a:r>
              <a:rPr lang="fr-FR" sz="3000" dirty="0" smtClean="0"/>
              <a:t> </a:t>
            </a:r>
            <a:r>
              <a:rPr lang="fr-FR" sz="3000" dirty="0" err="1" smtClean="0"/>
              <a:t>barrier</a:t>
            </a:r>
            <a:r>
              <a:rPr lang="fr-FR" sz="3000" dirty="0" smtClean="0"/>
              <a:t> = no science gain</a:t>
            </a:r>
            <a:endParaRPr lang="fr-FR" sz="30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532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b="1" dirty="0" smtClean="0"/>
              <a:t>1</a:t>
            </a:r>
            <a:r>
              <a:rPr lang="fr-FR" dirty="0" smtClean="0"/>
              <a:t> - </a:t>
            </a:r>
            <a:r>
              <a:rPr lang="fr-FR" dirty="0" err="1" smtClean="0"/>
              <a:t>Inpile</a:t>
            </a:r>
            <a:r>
              <a:rPr lang="fr-FR" dirty="0" smtClean="0"/>
              <a:t> part: ~3.5m </a:t>
            </a:r>
            <a:r>
              <a:rPr lang="fr-FR" dirty="0" err="1" smtClean="0"/>
              <a:t>inside</a:t>
            </a:r>
            <a:r>
              <a:rPr lang="fr-FR" dirty="0" smtClean="0"/>
              <a:t> the </a:t>
            </a:r>
            <a:r>
              <a:rPr lang="fr-FR" dirty="0" err="1" smtClean="0"/>
              <a:t>reactor</a:t>
            </a:r>
            <a:r>
              <a:rPr lang="fr-FR" dirty="0" smtClean="0"/>
              <a:t> </a:t>
            </a:r>
            <a:r>
              <a:rPr lang="fr-FR" dirty="0" err="1" smtClean="0"/>
              <a:t>core</a:t>
            </a:r>
            <a:endParaRPr lang="fr-FR" dirty="0" smtClean="0"/>
          </a:p>
          <a:p>
            <a:r>
              <a:rPr lang="fr-FR" b="1" dirty="0" smtClean="0"/>
              <a:t>2</a:t>
            </a:r>
            <a:r>
              <a:rPr lang="fr-FR" dirty="0" smtClean="0"/>
              <a:t> - </a:t>
            </a:r>
            <a:r>
              <a:rPr lang="fr-FR" dirty="0" err="1" smtClean="0"/>
              <a:t>Swimming</a:t>
            </a:r>
            <a:r>
              <a:rPr lang="fr-FR" dirty="0" smtClean="0"/>
              <a:t> pool part: ~6m to </a:t>
            </a:r>
            <a:r>
              <a:rPr lang="fr-FR" dirty="0" err="1" smtClean="0"/>
              <a:t>get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the casemate</a:t>
            </a:r>
          </a:p>
          <a:p>
            <a:r>
              <a:rPr lang="fr-FR" b="1" dirty="0" smtClean="0"/>
              <a:t>3</a:t>
            </a:r>
            <a:r>
              <a:rPr lang="fr-FR" dirty="0" smtClean="0"/>
              <a:t> - </a:t>
            </a:r>
            <a:r>
              <a:rPr lang="fr-FR" dirty="0" err="1" smtClean="0"/>
              <a:t>Reactor</a:t>
            </a:r>
            <a:r>
              <a:rPr lang="fr-FR" dirty="0" smtClean="0"/>
              <a:t> </a:t>
            </a:r>
            <a:r>
              <a:rPr lang="fr-FR" dirty="0" err="1" smtClean="0"/>
              <a:t>wall</a:t>
            </a:r>
            <a:r>
              <a:rPr lang="fr-FR" dirty="0" smtClean="0"/>
              <a:t> part: </a:t>
            </a:r>
            <a:r>
              <a:rPr lang="fr-FR" dirty="0" err="1" smtClean="0"/>
              <a:t>seismic</a:t>
            </a:r>
            <a:r>
              <a:rPr lang="fr-FR" dirty="0" smtClean="0"/>
              <a:t> </a:t>
            </a:r>
            <a:r>
              <a:rPr lang="fr-FR" dirty="0" err="1" smtClean="0"/>
              <a:t>reinforcments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69863" y="2097150"/>
            <a:ext cx="4318000" cy="2204019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3 areas of </a:t>
            </a:r>
            <a:r>
              <a:rPr lang="fr-FR" dirty="0" err="1" smtClean="0"/>
              <a:t>work</a:t>
            </a:r>
            <a:r>
              <a:rPr lang="fr-FR" dirty="0" smtClean="0"/>
              <a:t> for H1-H2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10381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1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119880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641684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3</a:t>
            </a:r>
          </a:p>
        </p:txBody>
      </p:sp>
      <p:cxnSp>
        <p:nvCxnSpPr>
          <p:cNvPr id="15" name="Connecteur droit avec flèche 14"/>
          <p:cNvCxnSpPr>
            <a:stCxn id="9" idx="2"/>
          </p:cNvCxnSpPr>
          <p:nvPr/>
        </p:nvCxnSpPr>
        <p:spPr>
          <a:xfrm>
            <a:off x="875677" y="1923812"/>
            <a:ext cx="0" cy="12062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0" idx="2"/>
          </p:cNvCxnSpPr>
          <p:nvPr/>
        </p:nvCxnSpPr>
        <p:spPr>
          <a:xfrm>
            <a:off x="1285176" y="1923812"/>
            <a:ext cx="0" cy="112184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1" idx="2"/>
          </p:cNvCxnSpPr>
          <p:nvPr/>
        </p:nvCxnSpPr>
        <p:spPr>
          <a:xfrm flipH="1">
            <a:off x="2792437" y="1923812"/>
            <a:ext cx="14543" cy="80532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93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 smtClean="0"/>
              <a:t>Biggest</a:t>
            </a:r>
            <a:r>
              <a:rPr lang="fr-FR" dirty="0" smtClean="0"/>
              <a:t> </a:t>
            </a:r>
            <a:r>
              <a:rPr lang="fr-FR" dirty="0" err="1" smtClean="0"/>
              <a:t>aluminum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tube</a:t>
            </a:r>
          </a:p>
          <a:p>
            <a:r>
              <a:rPr lang="fr-FR" dirty="0" smtClean="0"/>
              <a:t>Has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regularly</a:t>
            </a:r>
            <a:r>
              <a:rPr lang="fr-FR" dirty="0" smtClean="0"/>
              <a:t> </a:t>
            </a:r>
            <a:r>
              <a:rPr lang="fr-FR" dirty="0" err="1" smtClean="0"/>
              <a:t>exchanged</a:t>
            </a:r>
            <a:r>
              <a:rPr lang="fr-FR" dirty="0" smtClean="0"/>
              <a:t> (~15 </a:t>
            </a:r>
            <a:r>
              <a:rPr lang="fr-FR" dirty="0" err="1" smtClean="0"/>
              <a:t>years</a:t>
            </a:r>
            <a:r>
              <a:rPr lang="fr-FR" dirty="0" smtClean="0"/>
              <a:t>)</a:t>
            </a:r>
          </a:p>
          <a:p>
            <a:r>
              <a:rPr lang="fr-FR" dirty="0" smtClean="0"/>
              <a:t>Long and </a:t>
            </a:r>
            <a:r>
              <a:rPr lang="fr-FR" dirty="0" err="1" smtClean="0"/>
              <a:t>tedious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 for </a:t>
            </a:r>
            <a:r>
              <a:rPr lang="fr-FR" dirty="0" err="1" smtClean="0"/>
              <a:t>reactor</a:t>
            </a:r>
            <a:r>
              <a:rPr lang="fr-FR" dirty="0" smtClean="0"/>
              <a:t> and guide teams</a:t>
            </a:r>
          </a:p>
          <a:p>
            <a:r>
              <a:rPr lang="fr-FR" b="1" dirty="0" err="1" smtClean="0"/>
              <a:t>Opportunity</a:t>
            </a:r>
            <a:r>
              <a:rPr lang="fr-FR" dirty="0" smtClean="0"/>
              <a:t> to </a:t>
            </a:r>
            <a:r>
              <a:rPr lang="fr-FR" dirty="0" err="1" smtClean="0"/>
              <a:t>adapt</a:t>
            </a:r>
            <a:r>
              <a:rPr lang="fr-FR" dirty="0" smtClean="0"/>
              <a:t> guide system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The H1-H2 </a:t>
            </a:r>
            <a:r>
              <a:rPr lang="fr-FR" dirty="0" err="1" smtClean="0"/>
              <a:t>beam</a:t>
            </a:r>
            <a:r>
              <a:rPr lang="fr-FR" dirty="0" smtClean="0"/>
              <a:t> tube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Espace réservé du contenu 9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3" y="1534031"/>
            <a:ext cx="4318000" cy="2866013"/>
          </a:xfrm>
        </p:spPr>
      </p:pic>
    </p:spTree>
    <p:extLst>
      <p:ext uri="{BB962C8B-B14F-4D97-AF65-F5344CB8AC3E}">
        <p14:creationId xmlns:p14="http://schemas.microsoft.com/office/powerpoint/2010/main" val="82378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Pink </a:t>
            </a:r>
            <a:r>
              <a:rPr lang="fr-FR" dirty="0" err="1" smtClean="0"/>
              <a:t>housing</a:t>
            </a:r>
            <a:endParaRPr lang="fr-FR" dirty="0" smtClean="0"/>
          </a:p>
          <a:p>
            <a:r>
              <a:rPr lang="fr-FR" dirty="0" err="1" smtClean="0"/>
              <a:t>Upper</a:t>
            </a:r>
            <a:r>
              <a:rPr lang="fr-FR" dirty="0" smtClean="0"/>
              <a:t> guides: cold H1 guides</a:t>
            </a:r>
          </a:p>
          <a:p>
            <a:r>
              <a:rPr lang="fr-FR" dirty="0" err="1" smtClean="0"/>
              <a:t>Lower</a:t>
            </a:r>
            <a:r>
              <a:rPr lang="fr-FR" dirty="0" smtClean="0"/>
              <a:t> guides: thermal H2 guides</a:t>
            </a:r>
          </a:p>
          <a:p>
            <a:r>
              <a:rPr lang="fr-FR" dirty="0" smtClean="0"/>
              <a:t>Guides are </a:t>
            </a:r>
            <a:r>
              <a:rPr lang="fr-FR" dirty="0" err="1" smtClean="0"/>
              <a:t>slid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the </a:t>
            </a:r>
            <a:r>
              <a:rPr lang="fr-FR" dirty="0" err="1" smtClean="0"/>
              <a:t>beam</a:t>
            </a:r>
            <a:r>
              <a:rPr lang="fr-FR" dirty="0" smtClean="0"/>
              <a:t> tube</a:t>
            </a:r>
          </a:p>
          <a:p>
            <a:r>
              <a:rPr lang="fr-FR" dirty="0" smtClean="0"/>
              <a:t>Guides are made of </a:t>
            </a:r>
            <a:r>
              <a:rPr lang="fr-FR" dirty="0" err="1" smtClean="0"/>
              <a:t>Boron</a:t>
            </a:r>
            <a:r>
              <a:rPr lang="fr-FR" dirty="0" smtClean="0"/>
              <a:t>-free </a:t>
            </a:r>
            <a:r>
              <a:rPr lang="fr-FR" dirty="0" err="1" smtClean="0"/>
              <a:t>Floatglass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 long </a:t>
            </a:r>
            <a:r>
              <a:rPr lang="fr-FR" dirty="0" err="1" smtClean="0">
                <a:sym typeface="Wingdings" panose="05000000000000000000" pitchFamily="2" charset="2"/>
              </a:rPr>
              <a:t>lifetime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inpile</a:t>
            </a:r>
            <a:r>
              <a:rPr lang="fr-FR" dirty="0" smtClean="0"/>
              <a:t> part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25319" y="1313814"/>
            <a:ext cx="4598646" cy="33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smtClean="0"/>
              <a:t>H1-H2 guides since 2006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232159" y="820684"/>
            <a:ext cx="8720673" cy="356251"/>
          </a:xfrm>
        </p:spPr>
        <p:txBody>
          <a:bodyPr/>
          <a:lstStyle/>
          <a:p>
            <a:r>
              <a:rPr lang="en-GB" dirty="0" smtClean="0"/>
              <a:t>Millennium program</a:t>
            </a:r>
            <a:endParaRPr lang="en-GB" dirty="0"/>
          </a:p>
        </p:txBody>
      </p:sp>
      <p:pic>
        <p:nvPicPr>
          <p:cNvPr id="5" name="Content Placeholder 3" descr="Plateau H1 et H2 et Plaque arriére_3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83386" y="1162803"/>
            <a:ext cx="4100280" cy="3321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7700" y="3703135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H23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709330" y="3703135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H21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71033" y="3703135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H25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468967" y="3703135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H24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315631" y="3703135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H22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90227" y="1808890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H14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39522" y="1808890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H16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426626" y="1808890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H112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900769" y="1807407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H113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62757" y="1808890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H15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8456" y="1807401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H18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441691" y="1807401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H17</a:t>
            </a:r>
            <a:endParaRPr lang="en-GB" sz="1400" dirty="0"/>
          </a:p>
        </p:txBody>
      </p:sp>
      <p:sp>
        <p:nvSpPr>
          <p:cNvPr id="19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818630" y="1396615"/>
            <a:ext cx="4064000" cy="2748527"/>
          </a:xfrm>
          <a:prstGeom prst="rect">
            <a:avLst/>
          </a:prstGeom>
        </p:spPr>
        <p:txBody>
          <a:bodyPr/>
          <a:lstStyle/>
          <a:p>
            <a:r>
              <a:rPr lang="en-GB" sz="2800" dirty="0" smtClean="0"/>
              <a:t>Upgrade to m=2 in pile</a:t>
            </a:r>
          </a:p>
          <a:p>
            <a:r>
              <a:rPr lang="en-GB" sz="2800" dirty="0" smtClean="0"/>
              <a:t>New H112 guide (finalized in 2010)</a:t>
            </a:r>
          </a:p>
          <a:p>
            <a:r>
              <a:rPr lang="en-GB" sz="2800" dirty="0" smtClean="0"/>
              <a:t>H17 guide: 200×80mm²</a:t>
            </a:r>
          </a:p>
          <a:p>
            <a:r>
              <a:rPr lang="en-GB" sz="2800" dirty="0" smtClean="0"/>
              <a:t>H14, H15, H23 and H24: 200×45mm²</a:t>
            </a:r>
          </a:p>
          <a:p>
            <a:endParaRPr lang="en-GB" sz="1800" dirty="0" smtClean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9308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smtClean="0"/>
              <a:t>Guide changes in H1/H2 in 2023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232159" y="855854"/>
            <a:ext cx="8720673" cy="356251"/>
          </a:xfrm>
        </p:spPr>
        <p:txBody>
          <a:bodyPr/>
          <a:lstStyle/>
          <a:p>
            <a:r>
              <a:rPr lang="en-GB" dirty="0" smtClean="0"/>
              <a:t>Endurance program</a:t>
            </a:r>
            <a:endParaRPr lang="en-GB" dirty="0"/>
          </a:p>
        </p:txBody>
      </p:sp>
      <p:pic>
        <p:nvPicPr>
          <p:cNvPr id="5" name="Content Placeholder 3" descr="Plateau H1 et H2 et Plaque arriére_3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83386" y="1162803"/>
            <a:ext cx="4100280" cy="3321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7700" y="3703135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H23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709330" y="3703135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H21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71033" y="3703135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H25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468967" y="3703135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H24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315631" y="3703135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H22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90227" y="1808890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H14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39522" y="1808890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H16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426626" y="1808890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H112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900769" y="1807407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H113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62757" y="1808890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H15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8456" y="1807401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H18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441691" y="1807401"/>
            <a:ext cx="601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H17</a:t>
            </a:r>
            <a:endParaRPr lang="en-GB" sz="1400" dirty="0"/>
          </a:p>
        </p:txBody>
      </p:sp>
      <p:sp>
        <p:nvSpPr>
          <p:cNvPr id="18" name="Multiply 17"/>
          <p:cNvSpPr/>
          <p:nvPr/>
        </p:nvSpPr>
        <p:spPr>
          <a:xfrm>
            <a:off x="2660091" y="2853270"/>
            <a:ext cx="554561" cy="516466"/>
          </a:xfrm>
          <a:prstGeom prst="mathMultiply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818630" y="1175773"/>
            <a:ext cx="4064000" cy="3234298"/>
          </a:xfrm>
          <a:prstGeom prst="rect">
            <a:avLst/>
          </a:prstGeom>
        </p:spPr>
        <p:txBody>
          <a:bodyPr/>
          <a:lstStyle/>
          <a:p>
            <a:r>
              <a:rPr lang="en-GB" sz="1800" dirty="0" smtClean="0"/>
              <a:t>H21: guide is not renewed</a:t>
            </a:r>
          </a:p>
          <a:p>
            <a:r>
              <a:rPr lang="en-GB" sz="1800" dirty="0" smtClean="0">
                <a:solidFill>
                  <a:srgbClr val="FF0000"/>
                </a:solidFill>
              </a:rPr>
              <a:t>Endurance guides</a:t>
            </a:r>
            <a:r>
              <a:rPr lang="en-GB" sz="1800" dirty="0" smtClean="0"/>
              <a:t>: </a:t>
            </a:r>
          </a:p>
          <a:p>
            <a:pPr lvl="1"/>
            <a:r>
              <a:rPr lang="en-GB" sz="1400" dirty="0" smtClean="0"/>
              <a:t>H24: 200×45 </a:t>
            </a:r>
            <a:r>
              <a:rPr lang="en-GB" sz="1400" dirty="0" smtClean="0">
                <a:sym typeface="Wingdings" pitchFamily="2" charset="2"/>
              </a:rPr>
              <a:t> 200×60, m=2  m=3</a:t>
            </a:r>
          </a:p>
          <a:p>
            <a:pPr lvl="1"/>
            <a:r>
              <a:rPr lang="en-GB" sz="1400" dirty="0" smtClean="0">
                <a:sym typeface="Wingdings" pitchFamily="2" charset="2"/>
              </a:rPr>
              <a:t>H15: 200×45  200×70, m=2  m=3</a:t>
            </a:r>
          </a:p>
          <a:p>
            <a:r>
              <a:rPr lang="en-GB" sz="1800" dirty="0" smtClean="0"/>
              <a:t>“</a:t>
            </a:r>
            <a:r>
              <a:rPr lang="en-GB" sz="1800" dirty="0" smtClean="0">
                <a:solidFill>
                  <a:srgbClr val="0070C0"/>
                </a:solidFill>
              </a:rPr>
              <a:t>Upgrade</a:t>
            </a:r>
            <a:r>
              <a:rPr lang="en-GB" sz="1800" dirty="0" smtClean="0"/>
              <a:t>”: </a:t>
            </a:r>
          </a:p>
          <a:p>
            <a:pPr lvl="1"/>
            <a:r>
              <a:rPr lang="en-GB" sz="1400" dirty="0">
                <a:sym typeface="Wingdings" pitchFamily="2" charset="2"/>
              </a:rPr>
              <a:t>H17 m=3</a:t>
            </a:r>
          </a:p>
          <a:p>
            <a:pPr lvl="1"/>
            <a:r>
              <a:rPr lang="en-GB" sz="1400" dirty="0" smtClean="0"/>
              <a:t>H18 m=1 </a:t>
            </a:r>
            <a:r>
              <a:rPr lang="en-GB" sz="1400" dirty="0" smtClean="0">
                <a:sym typeface="Wingdings" pitchFamily="2" charset="2"/>
              </a:rPr>
              <a:t> m=2 on side walls</a:t>
            </a:r>
          </a:p>
          <a:p>
            <a:pPr lvl="1"/>
            <a:r>
              <a:rPr lang="en-GB" sz="1400" dirty="0" smtClean="0">
                <a:sym typeface="Wingdings" pitchFamily="2" charset="2"/>
              </a:rPr>
              <a:t>H23 m=3 on all walls</a:t>
            </a:r>
          </a:p>
          <a:p>
            <a:r>
              <a:rPr lang="en-GB" sz="1800" dirty="0" smtClean="0">
                <a:solidFill>
                  <a:srgbClr val="92D050"/>
                </a:solidFill>
                <a:sym typeface="Wingdings" pitchFamily="2" charset="2"/>
              </a:rPr>
              <a:t>Correction of vertical filling:</a:t>
            </a:r>
          </a:p>
          <a:p>
            <a:pPr lvl="1"/>
            <a:r>
              <a:rPr lang="en-GB" sz="1400" dirty="0" smtClean="0">
                <a:sym typeface="Wingdings" pitchFamily="2" charset="2"/>
              </a:rPr>
              <a:t>H112: m=2  m=2.5 on top/bottom</a:t>
            </a:r>
          </a:p>
          <a:p>
            <a:pPr lvl="1"/>
            <a:r>
              <a:rPr lang="en-GB" sz="1400" dirty="0" smtClean="0">
                <a:sym typeface="Wingdings" pitchFamily="2" charset="2"/>
              </a:rPr>
              <a:t>H14: m=2  m=2.3 on top/bottom</a:t>
            </a:r>
          </a:p>
          <a:p>
            <a:endParaRPr lang="en-GB" sz="1800" dirty="0"/>
          </a:p>
        </p:txBody>
      </p:sp>
      <p:sp>
        <p:nvSpPr>
          <p:cNvPr id="20" name="Rectangle 19"/>
          <p:cNvSpPr/>
          <p:nvPr/>
        </p:nvSpPr>
        <p:spPr>
          <a:xfrm>
            <a:off x="2518833" y="2254312"/>
            <a:ext cx="143924" cy="461728"/>
          </a:xfrm>
          <a:prstGeom prst="rect">
            <a:avLst/>
          </a:prstGeom>
          <a:noFill/>
          <a:ln w="412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733738" y="2412748"/>
            <a:ext cx="183961" cy="303291"/>
          </a:xfrm>
          <a:prstGeom prst="rect">
            <a:avLst/>
          </a:prstGeom>
          <a:noFill/>
          <a:ln w="41275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42824" y="2254312"/>
            <a:ext cx="167037" cy="461727"/>
          </a:xfrm>
          <a:prstGeom prst="rect">
            <a:avLst/>
          </a:prstGeom>
          <a:noFill/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824681" y="2254313"/>
            <a:ext cx="280657" cy="46172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672166" y="2910688"/>
            <a:ext cx="245534" cy="45904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808956" y="4410071"/>
            <a:ext cx="40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Please note: </a:t>
            </a:r>
            <a:r>
              <a:rPr lang="en-GB" dirty="0" smtClean="0"/>
              <a:t>only H24 and H15 change their geometry!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2123190" y="2908008"/>
            <a:ext cx="167037" cy="461727"/>
          </a:xfrm>
          <a:prstGeom prst="rect">
            <a:avLst/>
          </a:prstGeom>
          <a:noFill/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3613764" y="2238579"/>
            <a:ext cx="204692" cy="461727"/>
          </a:xfrm>
          <a:prstGeom prst="rect">
            <a:avLst/>
          </a:prstGeom>
          <a:noFill/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1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uiExpand="1" build="p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43 user instruments at ILL</a:t>
            </a:r>
          </a:p>
          <a:p>
            <a:r>
              <a:rPr lang="fr-FR" dirty="0" smtClean="0"/>
              <a:t>12 horizontal </a:t>
            </a:r>
            <a:r>
              <a:rPr lang="fr-FR" dirty="0" err="1" smtClean="0"/>
              <a:t>beam</a:t>
            </a:r>
            <a:r>
              <a:rPr lang="fr-FR" dirty="0" smtClean="0"/>
              <a:t> tubes for neutron extraction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69863" y="1460163"/>
            <a:ext cx="4318000" cy="3013749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Neutron extraction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reactor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12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579937" y="1474663"/>
            <a:ext cx="4388085" cy="3019966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228922" y="1346200"/>
            <a:ext cx="4199881" cy="3241675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The new Pink </a:t>
            </a:r>
            <a:r>
              <a:rPr lang="fr-FR" dirty="0" err="1" smtClean="0"/>
              <a:t>housing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186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596850" y="957563"/>
            <a:ext cx="3543181" cy="3154363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640599" y="1346200"/>
            <a:ext cx="3376528" cy="3241675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The new Pink </a:t>
            </a:r>
            <a:r>
              <a:rPr lang="fr-FR" dirty="0" err="1"/>
              <a:t>housing</a:t>
            </a:r>
            <a:endParaRPr lang="fr-FR" dirty="0"/>
          </a:p>
          <a:p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163329" y="4185138"/>
            <a:ext cx="441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Challenge: </a:t>
            </a:r>
            <a:r>
              <a:rPr lang="fr-FR" dirty="0" err="1"/>
              <a:t>G</a:t>
            </a:r>
            <a:r>
              <a:rPr lang="fr-FR" dirty="0" err="1" smtClean="0"/>
              <a:t>et</a:t>
            </a:r>
            <a:r>
              <a:rPr lang="fr-FR" dirty="0" smtClean="0"/>
              <a:t> the guides at the right </a:t>
            </a:r>
            <a:r>
              <a:rPr lang="fr-FR" dirty="0" err="1" smtClean="0"/>
              <a:t>height</a:t>
            </a:r>
            <a:r>
              <a:rPr lang="fr-FR" dirty="0" smtClean="0"/>
              <a:t>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59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b="1" dirty="0" smtClean="0"/>
              <a:t>1</a:t>
            </a:r>
            <a:r>
              <a:rPr lang="fr-FR" dirty="0" smtClean="0"/>
              <a:t> - </a:t>
            </a:r>
            <a:r>
              <a:rPr lang="fr-FR" dirty="0" err="1" smtClean="0"/>
              <a:t>Inpile</a:t>
            </a:r>
            <a:r>
              <a:rPr lang="fr-FR" dirty="0" smtClean="0"/>
              <a:t> part: ~3.5m </a:t>
            </a:r>
            <a:r>
              <a:rPr lang="fr-FR" dirty="0" err="1" smtClean="0"/>
              <a:t>inside</a:t>
            </a:r>
            <a:r>
              <a:rPr lang="fr-FR" dirty="0" smtClean="0"/>
              <a:t> the </a:t>
            </a:r>
            <a:r>
              <a:rPr lang="fr-FR" dirty="0" err="1" smtClean="0"/>
              <a:t>reactor</a:t>
            </a:r>
            <a:r>
              <a:rPr lang="fr-FR" dirty="0" smtClean="0"/>
              <a:t> </a:t>
            </a:r>
            <a:r>
              <a:rPr lang="fr-FR" dirty="0" err="1" smtClean="0"/>
              <a:t>core</a:t>
            </a:r>
            <a:endParaRPr lang="fr-FR" dirty="0" smtClean="0"/>
          </a:p>
          <a:p>
            <a:r>
              <a:rPr lang="fr-FR" b="1" dirty="0" smtClean="0"/>
              <a:t>2</a:t>
            </a:r>
            <a:r>
              <a:rPr lang="fr-FR" dirty="0" smtClean="0"/>
              <a:t> - </a:t>
            </a:r>
            <a:r>
              <a:rPr lang="fr-FR" dirty="0" err="1" smtClean="0"/>
              <a:t>Swimming</a:t>
            </a:r>
            <a:r>
              <a:rPr lang="fr-FR" dirty="0" smtClean="0"/>
              <a:t> pool part: ~6m to </a:t>
            </a:r>
            <a:r>
              <a:rPr lang="fr-FR" dirty="0" err="1" smtClean="0"/>
              <a:t>get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the casemate</a:t>
            </a:r>
          </a:p>
          <a:p>
            <a:r>
              <a:rPr lang="fr-FR" b="1" dirty="0" smtClean="0"/>
              <a:t>3</a:t>
            </a:r>
            <a:r>
              <a:rPr lang="fr-FR" dirty="0" smtClean="0"/>
              <a:t> - </a:t>
            </a:r>
            <a:r>
              <a:rPr lang="fr-FR" dirty="0" err="1" smtClean="0"/>
              <a:t>Reactor</a:t>
            </a:r>
            <a:r>
              <a:rPr lang="fr-FR" dirty="0" smtClean="0"/>
              <a:t> </a:t>
            </a:r>
            <a:r>
              <a:rPr lang="fr-FR" dirty="0" err="1" smtClean="0"/>
              <a:t>wall</a:t>
            </a:r>
            <a:r>
              <a:rPr lang="fr-FR" dirty="0" smtClean="0"/>
              <a:t> part: </a:t>
            </a:r>
            <a:r>
              <a:rPr lang="fr-FR" dirty="0" err="1" smtClean="0"/>
              <a:t>seismic</a:t>
            </a:r>
            <a:r>
              <a:rPr lang="fr-FR" dirty="0" smtClean="0"/>
              <a:t> </a:t>
            </a:r>
            <a:r>
              <a:rPr lang="fr-FR" dirty="0" err="1" smtClean="0"/>
              <a:t>reinforcments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69863" y="2097150"/>
            <a:ext cx="4318000" cy="2204019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3 areas of </a:t>
            </a:r>
            <a:r>
              <a:rPr lang="fr-FR" dirty="0" err="1" smtClean="0"/>
              <a:t>work</a:t>
            </a:r>
            <a:r>
              <a:rPr lang="fr-FR" dirty="0" smtClean="0"/>
              <a:t> for H1-H2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10381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1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119880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641684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3</a:t>
            </a:r>
          </a:p>
        </p:txBody>
      </p:sp>
      <p:cxnSp>
        <p:nvCxnSpPr>
          <p:cNvPr id="15" name="Connecteur droit avec flèche 14"/>
          <p:cNvCxnSpPr>
            <a:stCxn id="9" idx="2"/>
          </p:cNvCxnSpPr>
          <p:nvPr/>
        </p:nvCxnSpPr>
        <p:spPr>
          <a:xfrm>
            <a:off x="875677" y="1923812"/>
            <a:ext cx="0" cy="12062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0" idx="2"/>
          </p:cNvCxnSpPr>
          <p:nvPr/>
        </p:nvCxnSpPr>
        <p:spPr>
          <a:xfrm>
            <a:off x="1285176" y="1923812"/>
            <a:ext cx="0" cy="112184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1" idx="2"/>
          </p:cNvCxnSpPr>
          <p:nvPr/>
        </p:nvCxnSpPr>
        <p:spPr>
          <a:xfrm flipH="1">
            <a:off x="2792437" y="1923812"/>
            <a:ext cx="14543" cy="80532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93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/>
              <a:t>Guides are </a:t>
            </a:r>
            <a:r>
              <a:rPr lang="fr-FR" dirty="0" err="1" smtClean="0"/>
              <a:t>installed</a:t>
            </a:r>
            <a:r>
              <a:rPr lang="fr-FR" dirty="0" smtClean="0"/>
              <a:t> in </a:t>
            </a:r>
            <a:r>
              <a:rPr lang="fr-FR" dirty="0" err="1" smtClean="0"/>
              <a:t>aluminum</a:t>
            </a:r>
            <a:r>
              <a:rPr lang="fr-FR" dirty="0" smtClean="0"/>
              <a:t> </a:t>
            </a:r>
            <a:r>
              <a:rPr lang="fr-FR" dirty="0" err="1" smtClean="0"/>
              <a:t>housings</a:t>
            </a:r>
            <a:endParaRPr lang="fr-FR" dirty="0" smtClean="0"/>
          </a:p>
          <a:p>
            <a:r>
              <a:rPr lang="fr-FR" dirty="0" smtClean="0"/>
              <a:t>33 </a:t>
            </a:r>
            <a:r>
              <a:rPr lang="fr-FR" dirty="0" err="1" smtClean="0"/>
              <a:t>different</a:t>
            </a:r>
            <a:r>
              <a:rPr lang="fr-FR" dirty="0" smtClean="0"/>
              <a:t> vacuum tests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validated</a:t>
            </a:r>
            <a:endParaRPr lang="fr-FR" dirty="0" smtClean="0"/>
          </a:p>
          <a:p>
            <a:r>
              <a:rPr lang="fr-FR" dirty="0" err="1" smtClean="0"/>
              <a:t>Work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a lot of pressure </a:t>
            </a:r>
            <a:r>
              <a:rPr lang="fr-FR" dirty="0" smtClean="0">
                <a:sym typeface="Wingdings" panose="05000000000000000000" pitchFamily="2" charset="2"/>
              </a:rPr>
              <a:t> right on the </a:t>
            </a:r>
            <a:r>
              <a:rPr lang="fr-FR" dirty="0" err="1" smtClean="0">
                <a:sym typeface="Wingdings" panose="05000000000000000000" pitchFamily="2" charset="2"/>
              </a:rPr>
              <a:t>critical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path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Guides are made </a:t>
            </a:r>
            <a:r>
              <a:rPr lang="fr-FR" dirty="0" err="1" smtClean="0">
                <a:sym typeface="Wingdings" panose="05000000000000000000" pitchFamily="2" charset="2"/>
              </a:rPr>
              <a:t>from</a:t>
            </a:r>
            <a:r>
              <a:rPr lang="fr-FR" dirty="0" smtClean="0">
                <a:sym typeface="Wingdings" panose="05000000000000000000" pitchFamily="2" charset="2"/>
              </a:rPr>
              <a:t> N-BK7 </a:t>
            </a:r>
            <a:r>
              <a:rPr lang="fr-FR" dirty="0" err="1" smtClean="0">
                <a:sym typeface="Wingdings" panose="05000000000000000000" pitchFamily="2" charset="2"/>
              </a:rPr>
              <a:t>instead</a:t>
            </a:r>
            <a:r>
              <a:rPr lang="fr-FR" dirty="0" smtClean="0">
                <a:sym typeface="Wingdings" panose="05000000000000000000" pitchFamily="2" charset="2"/>
              </a:rPr>
              <a:t> of N-ZK7  </a:t>
            </a:r>
            <a:r>
              <a:rPr lang="fr-FR" dirty="0" err="1" smtClean="0">
                <a:sym typeface="Wingdings" panose="05000000000000000000" pitchFamily="2" charset="2"/>
              </a:rPr>
              <a:t>increased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lifetime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expected</a:t>
            </a:r>
            <a:endParaRPr lang="fr-FR" dirty="0" smtClean="0">
              <a:sym typeface="Wingdings" panose="05000000000000000000" pitchFamily="2" charset="2"/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088759" y="1346200"/>
            <a:ext cx="2480207" cy="3241675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err="1" smtClean="0"/>
              <a:t>Swimming</a:t>
            </a:r>
            <a:r>
              <a:rPr lang="fr-FR" dirty="0" smtClean="0"/>
              <a:t> Pool part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488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579938" y="1507241"/>
            <a:ext cx="4210050" cy="2832281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227628" y="1346200"/>
            <a:ext cx="4202470" cy="3241675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err="1" smtClean="0"/>
              <a:t>Remounting</a:t>
            </a:r>
            <a:r>
              <a:rPr lang="fr-FR" dirty="0" smtClean="0"/>
              <a:t> of casemate installations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727648" y="4397931"/>
            <a:ext cx="368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And </a:t>
            </a:r>
            <a:r>
              <a:rPr lang="fr-FR" dirty="0" err="1" smtClean="0"/>
              <a:t>then</a:t>
            </a:r>
            <a:r>
              <a:rPr lang="fr-FR" dirty="0" smtClean="0"/>
              <a:t> all casemate guides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604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586177" y="544142"/>
            <a:ext cx="8006571" cy="3267075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err="1" smtClean="0"/>
              <a:t>Result</a:t>
            </a:r>
            <a:r>
              <a:rPr lang="fr-FR" dirty="0" smtClean="0"/>
              <a:t> of exchange – H15 and H24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37307" y="3967089"/>
            <a:ext cx="790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3">
                    <a:lumMod val="75000"/>
                  </a:schemeClr>
                </a:solidFill>
              </a:rPr>
              <a:t>H24</a:t>
            </a:r>
            <a:r>
              <a:rPr lang="fr-FR" dirty="0" smtClean="0"/>
              <a:t> and </a:t>
            </a:r>
            <a:r>
              <a:rPr lang="fr-FR" dirty="0" smtClean="0">
                <a:solidFill>
                  <a:srgbClr val="FF0000"/>
                </a:solidFill>
              </a:rPr>
              <a:t>H15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realized</a:t>
            </a:r>
            <a:r>
              <a:rPr lang="fr-FR" dirty="0" smtClean="0"/>
              <a:t> (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talks</a:t>
            </a:r>
            <a:r>
              <a:rPr lang="fr-FR" dirty="0" smtClean="0"/>
              <a:t> of B. Giroud and Ch. </a:t>
            </a:r>
            <a:r>
              <a:rPr lang="fr-FR" dirty="0" err="1" smtClean="0"/>
              <a:t>Dewhurst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945530" y="3090793"/>
            <a:ext cx="446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D10</a:t>
            </a:r>
            <a:endParaRPr lang="fr-FR" sz="10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391922" y="3306213"/>
            <a:ext cx="446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IN13</a:t>
            </a:r>
            <a:endParaRPr lang="fr-FR" sz="10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4868669" y="3183102"/>
            <a:ext cx="6607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 smtClean="0"/>
              <a:t>XtremeD</a:t>
            </a:r>
            <a:endParaRPr lang="fr-FR" sz="1000" b="1" dirty="0"/>
          </a:p>
        </p:txBody>
      </p:sp>
    </p:spTree>
    <p:extLst>
      <p:ext uri="{BB962C8B-B14F-4D97-AF65-F5344CB8AC3E}">
        <p14:creationId xmlns:p14="http://schemas.microsoft.com/office/powerpoint/2010/main" val="331553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340179" y="801858"/>
            <a:ext cx="6463642" cy="3965893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Flux </a:t>
            </a:r>
            <a:r>
              <a:rPr lang="fr-FR" dirty="0" err="1" smtClean="0"/>
              <a:t>measurments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CAA581-84C2-47F7-9106-5A0F635A983B}" type="datetime1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032210" y="1225035"/>
            <a:ext cx="137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Passage m=2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684896" y="1909375"/>
            <a:ext cx="142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Degradation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34705" y="901869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Initial flux </a:t>
            </a:r>
            <a:r>
              <a:rPr lang="fr-FR" dirty="0" err="1" smtClean="0"/>
              <a:t>re-established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58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624822" y="1282700"/>
            <a:ext cx="5734716" cy="3267075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H2 guides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CAA581-84C2-47F7-9106-5A0F635A983B}" type="datetime1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19054" y="2215662"/>
            <a:ext cx="127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H25</a:t>
            </a:r>
            <a:r>
              <a:rPr lang="fr-FR" dirty="0" smtClean="0">
                <a:sym typeface="Wingdings" panose="05000000000000000000" pitchFamily="2" charset="2"/>
              </a:rPr>
              <a:t>m=2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96461" y="1909634"/>
            <a:ext cx="132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H22</a:t>
            </a:r>
            <a:r>
              <a:rPr lang="fr-FR" dirty="0" smtClean="0">
                <a:sym typeface="Wingdings" panose="05000000000000000000" pitchFamily="2" charset="2"/>
              </a:rPr>
              <a:t>m=2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5787628" y="1540302"/>
            <a:ext cx="75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2023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26828" y="2123329"/>
            <a:ext cx="2053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Problem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H25 flux 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dirty="0" err="1" smtClean="0">
                <a:sym typeface="Wingdings" panose="05000000000000000000" pitchFamily="2" charset="2"/>
              </a:rPr>
              <a:t>under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examination</a:t>
            </a:r>
            <a:endParaRPr lang="fr-FR" dirty="0"/>
          </a:p>
        </p:txBody>
      </p:sp>
      <p:cxnSp>
        <p:nvCxnSpPr>
          <p:cNvPr id="12" name="Connecteur droit avec flèche 11"/>
          <p:cNvCxnSpPr>
            <a:stCxn id="10" idx="1"/>
          </p:cNvCxnSpPr>
          <p:nvPr/>
        </p:nvCxnSpPr>
        <p:spPr>
          <a:xfrm flipH="1" flipV="1">
            <a:off x="6309360" y="2461846"/>
            <a:ext cx="617468" cy="12314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64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579937" y="1734166"/>
            <a:ext cx="4302125" cy="2459199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169863" y="1732900"/>
            <a:ext cx="4318000" cy="2468274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H15 guide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CAA581-84C2-47F7-9106-5A0F635A983B}" type="datetime1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011693" y="1826536"/>
            <a:ext cx="1962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Passage to m=3 + new </a:t>
            </a:r>
            <a:r>
              <a:rPr lang="fr-FR" dirty="0" err="1" smtClean="0"/>
              <a:t>geometry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048044" y="1798342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insert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919668" y="1841081"/>
            <a:ext cx="68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202658" y="3151163"/>
            <a:ext cx="64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264326" y="2497015"/>
            <a:ext cx="13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Degradation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67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4" grpId="0"/>
      <p:bldP spid="8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 smtClean="0"/>
              <a:t>All guides have </a:t>
            </a:r>
            <a:r>
              <a:rPr lang="fr-FR" dirty="0" err="1" smtClean="0"/>
              <a:t>gained</a:t>
            </a:r>
            <a:r>
              <a:rPr lang="fr-FR" dirty="0" smtClean="0"/>
              <a:t> in flux in ILL 5 (~20% or more) </a:t>
            </a:r>
            <a:r>
              <a:rPr lang="fr-FR" dirty="0" err="1" smtClean="0"/>
              <a:t>with</a:t>
            </a:r>
            <a:r>
              <a:rPr lang="fr-FR" dirty="0" smtClean="0"/>
              <a:t> the exception of H25 (</a:t>
            </a:r>
            <a:r>
              <a:rPr lang="fr-FR" dirty="0" err="1" smtClean="0"/>
              <a:t>problem</a:t>
            </a:r>
            <a:r>
              <a:rPr lang="fr-FR" dirty="0" smtClean="0"/>
              <a:t>?)</a:t>
            </a:r>
          </a:p>
          <a:p>
            <a:r>
              <a:rPr lang="fr-FR" dirty="0" err="1" smtClean="0"/>
              <a:t>Almost</a:t>
            </a:r>
            <a:r>
              <a:rPr lang="fr-FR" dirty="0" smtClean="0"/>
              <a:t> all guides have </a:t>
            </a:r>
            <a:r>
              <a:rPr lang="fr-FR" dirty="0" err="1" smtClean="0"/>
              <a:t>changed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coating</a:t>
            </a:r>
            <a:r>
              <a:rPr lang="fr-FR" dirty="0" smtClean="0"/>
              <a:t> and/or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geometry</a:t>
            </a:r>
            <a:r>
              <a:rPr lang="fr-FR" dirty="0" smtClean="0"/>
              <a:t> in the last 30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 long </a:t>
            </a:r>
            <a:r>
              <a:rPr lang="fr-FR" dirty="0" err="1" smtClean="0">
                <a:sym typeface="Wingdings" panose="05000000000000000000" pitchFamily="2" charset="2"/>
              </a:rPr>
              <a:t>term</a:t>
            </a:r>
            <a:r>
              <a:rPr lang="fr-FR" dirty="0" smtClean="0">
                <a:sym typeface="Wingdings" panose="05000000000000000000" pitchFamily="2" charset="2"/>
              </a:rPr>
              <a:t> observation </a:t>
            </a:r>
            <a:r>
              <a:rPr lang="fr-FR" dirty="0" err="1" smtClean="0">
                <a:sym typeface="Wingdings" panose="05000000000000000000" pitchFamily="2" charset="2"/>
              </a:rPr>
              <a:t>is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difficult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New guides have a </a:t>
            </a:r>
            <a:r>
              <a:rPr lang="fr-FR" dirty="0" err="1" smtClean="0">
                <a:sym typeface="Wingdings" panose="05000000000000000000" pitchFamily="2" charset="2"/>
              </a:rPr>
              <a:t>significant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leap</a:t>
            </a:r>
            <a:r>
              <a:rPr lang="fr-FR" dirty="0" smtClean="0">
                <a:sym typeface="Wingdings" panose="05000000000000000000" pitchFamily="2" charset="2"/>
              </a:rPr>
              <a:t> to </a:t>
            </a:r>
            <a:r>
              <a:rPr lang="fr-FR" dirty="0" err="1" smtClean="0">
                <a:sym typeface="Wingdings" panose="05000000000000000000" pitchFamily="2" charset="2"/>
              </a:rPr>
              <a:t>higher</a:t>
            </a:r>
            <a:r>
              <a:rPr lang="fr-FR" dirty="0" smtClean="0">
                <a:sym typeface="Wingdings" panose="05000000000000000000" pitchFamily="2" charset="2"/>
              </a:rPr>
              <a:t> flux as </a:t>
            </a:r>
            <a:r>
              <a:rPr lang="fr-FR" dirty="0" err="1" smtClean="0">
                <a:sym typeface="Wingdings" panose="05000000000000000000" pitchFamily="2" charset="2"/>
              </a:rPr>
              <a:t>expected</a:t>
            </a:r>
            <a:r>
              <a:rPr lang="fr-FR" dirty="0" smtClean="0">
                <a:sym typeface="Wingdings" panose="05000000000000000000" pitchFamily="2" charset="2"/>
              </a:rPr>
              <a:t> in ILL 5  </a:t>
            </a:r>
            <a:r>
              <a:rPr lang="fr-FR" dirty="0" err="1" smtClean="0">
                <a:sym typeface="Wingdings" panose="05000000000000000000" pitchFamily="2" charset="2"/>
              </a:rPr>
              <a:t>see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talks</a:t>
            </a:r>
            <a:r>
              <a:rPr lang="fr-FR" dirty="0" smtClean="0">
                <a:sym typeface="Wingdings" panose="05000000000000000000" pitchFamily="2" charset="2"/>
              </a:rPr>
              <a:t> of Benjamin and Charles for ILL 7</a:t>
            </a:r>
          </a:p>
          <a:p>
            <a:endParaRPr lang="fr-FR" dirty="0" smtClean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err="1" smtClean="0"/>
              <a:t>Result</a:t>
            </a:r>
            <a:r>
              <a:rPr lang="fr-FR" dirty="0" smtClean="0"/>
              <a:t> of flux </a:t>
            </a:r>
            <a:r>
              <a:rPr lang="fr-FR" dirty="0" err="1" smtClean="0"/>
              <a:t>measurment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CAA581-84C2-47F7-9106-5A0F635A983B}" type="datetime1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92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43 </a:t>
            </a:r>
            <a:r>
              <a:rPr lang="fr-FR" dirty="0"/>
              <a:t>user instruments at ILL</a:t>
            </a:r>
          </a:p>
          <a:p>
            <a:r>
              <a:rPr lang="fr-FR" dirty="0" smtClean="0"/>
              <a:t>12 horizontal </a:t>
            </a:r>
            <a:r>
              <a:rPr lang="fr-FR" dirty="0" err="1" smtClean="0"/>
              <a:t>beam</a:t>
            </a:r>
            <a:r>
              <a:rPr lang="fr-FR" dirty="0" smtClean="0"/>
              <a:t> tubes</a:t>
            </a:r>
          </a:p>
          <a:p>
            <a:r>
              <a:rPr lang="fr-FR" dirty="0" err="1" smtClean="0"/>
              <a:t>Zirkaloy</a:t>
            </a:r>
            <a:r>
              <a:rPr lang="fr-FR" dirty="0" smtClean="0"/>
              <a:t> or </a:t>
            </a:r>
            <a:r>
              <a:rPr lang="fr-FR" dirty="0" err="1" smtClean="0"/>
              <a:t>aluminum</a:t>
            </a:r>
            <a:endParaRPr lang="fr-FR" dirty="0" smtClean="0"/>
          </a:p>
          <a:p>
            <a:r>
              <a:rPr lang="fr-FR" dirty="0" err="1" smtClean="0"/>
              <a:t>Two</a:t>
            </a:r>
            <a:r>
              <a:rPr lang="fr-FR" dirty="0" smtClean="0"/>
              <a:t> are </a:t>
            </a:r>
            <a:r>
              <a:rPr lang="fr-FR" dirty="0" err="1" smtClean="0"/>
              <a:t>used</a:t>
            </a:r>
            <a:r>
              <a:rPr lang="fr-FR" dirty="0" smtClean="0"/>
              <a:t> for neutron guides:</a:t>
            </a:r>
          </a:p>
          <a:p>
            <a:pPr lvl="1"/>
            <a:r>
              <a:rPr lang="fr-FR" dirty="0" smtClean="0"/>
              <a:t>H1-H2 for ILL 7</a:t>
            </a:r>
          </a:p>
          <a:p>
            <a:pPr lvl="1"/>
            <a:r>
              <a:rPr lang="fr-FR" dirty="0" smtClean="0"/>
              <a:t>H5 for ILL 22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Neutron extraction </a:t>
            </a:r>
            <a:r>
              <a:rPr lang="fr-FR" dirty="0" err="1" smtClean="0"/>
              <a:t>from</a:t>
            </a:r>
            <a:r>
              <a:rPr lang="fr-FR" dirty="0" smtClean="0"/>
              <a:t> the </a:t>
            </a:r>
            <a:r>
              <a:rPr lang="fr-FR" dirty="0" err="1" smtClean="0"/>
              <a:t>reactor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76421" y="1346200"/>
            <a:ext cx="4304884" cy="3241675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 rot="2667007">
            <a:off x="2833312" y="1207055"/>
            <a:ext cx="787790" cy="1855472"/>
          </a:xfrm>
          <a:prstGeom prst="ellipse">
            <a:avLst/>
          </a:prstGeom>
          <a:solidFill>
            <a:srgbClr val="FF0000">
              <a:alpha val="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 rot="19911932">
            <a:off x="1217186" y="1251023"/>
            <a:ext cx="617576" cy="1634711"/>
          </a:xfrm>
          <a:prstGeom prst="ellipse">
            <a:avLst/>
          </a:prstGeom>
          <a:solidFill>
            <a:srgbClr val="FF0000">
              <a:alpha val="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362716" y="1104594"/>
            <a:ext cx="80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H1-H2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52847" y="1481111"/>
            <a:ext cx="56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968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animBg="1"/>
      <p:bldP spid="10" grpId="0" animBg="1"/>
      <p:bldP spid="3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 smtClean="0"/>
              <a:t>H1-H2 guide system </a:t>
            </a:r>
            <a:r>
              <a:rPr lang="fr-FR" dirty="0" err="1" smtClean="0"/>
              <a:t>start</a:t>
            </a:r>
            <a:r>
              <a:rPr lang="fr-FR" dirty="0" smtClean="0"/>
              <a:t> has been </a:t>
            </a:r>
            <a:r>
              <a:rPr lang="fr-FR" dirty="0" err="1" smtClean="0"/>
              <a:t>successfully</a:t>
            </a:r>
            <a:r>
              <a:rPr lang="fr-FR" dirty="0" smtClean="0"/>
              <a:t> </a:t>
            </a:r>
            <a:r>
              <a:rPr lang="fr-FR" dirty="0" err="1" smtClean="0"/>
              <a:t>replaced</a:t>
            </a:r>
            <a:endParaRPr lang="fr-FR" dirty="0" smtClean="0"/>
          </a:p>
          <a:p>
            <a:r>
              <a:rPr lang="fr-FR" dirty="0" err="1" smtClean="0"/>
              <a:t>Reactor</a:t>
            </a:r>
            <a:r>
              <a:rPr lang="fr-FR" dirty="0" smtClean="0"/>
              <a:t> </a:t>
            </a:r>
            <a:r>
              <a:rPr lang="fr-FR" dirty="0" err="1" smtClean="0"/>
              <a:t>wall</a:t>
            </a:r>
            <a:r>
              <a:rPr lang="fr-FR" dirty="0" smtClean="0"/>
              <a:t> guides are </a:t>
            </a:r>
            <a:r>
              <a:rPr lang="fr-FR" dirty="0" err="1" smtClean="0"/>
              <a:t>conform</a:t>
            </a:r>
            <a:r>
              <a:rPr lang="fr-FR" dirty="0" smtClean="0"/>
              <a:t> to </a:t>
            </a:r>
            <a:r>
              <a:rPr lang="fr-FR" dirty="0" err="1" smtClean="0"/>
              <a:t>seismic</a:t>
            </a:r>
            <a:r>
              <a:rPr lang="fr-FR" dirty="0" smtClean="0"/>
              <a:t> </a:t>
            </a:r>
            <a:r>
              <a:rPr lang="fr-FR" dirty="0" err="1" smtClean="0"/>
              <a:t>demands</a:t>
            </a:r>
            <a:endParaRPr lang="fr-FR" dirty="0" smtClean="0"/>
          </a:p>
          <a:p>
            <a:r>
              <a:rPr lang="fr-FR" dirty="0" smtClean="0"/>
              <a:t>H15 and H24 </a:t>
            </a:r>
            <a:r>
              <a:rPr lang="fr-FR" dirty="0" err="1" smtClean="0"/>
              <a:t>projects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receive</a:t>
            </a:r>
            <a:r>
              <a:rPr lang="fr-FR" dirty="0" smtClean="0"/>
              <a:t> neutrons as </a:t>
            </a:r>
            <a:r>
              <a:rPr lang="fr-FR" dirty="0" err="1" smtClean="0"/>
              <a:t>previewed</a:t>
            </a:r>
            <a:endParaRPr lang="fr-FR" dirty="0" smtClean="0"/>
          </a:p>
          <a:p>
            <a:r>
              <a:rPr lang="fr-FR" dirty="0" smtClean="0"/>
              <a:t>The 2005 fluxes have been </a:t>
            </a:r>
            <a:r>
              <a:rPr lang="fr-FR" dirty="0" err="1" smtClean="0"/>
              <a:t>recovered</a:t>
            </a:r>
            <a:r>
              <a:rPr lang="fr-FR" dirty="0" smtClean="0"/>
              <a:t> and are </a:t>
            </a:r>
            <a:r>
              <a:rPr lang="fr-FR" dirty="0" err="1" smtClean="0"/>
              <a:t>expected</a:t>
            </a:r>
            <a:r>
              <a:rPr lang="fr-FR" dirty="0" smtClean="0"/>
              <a:t> to </a:t>
            </a:r>
            <a:r>
              <a:rPr lang="fr-FR" dirty="0" err="1" smtClean="0"/>
              <a:t>remain</a:t>
            </a:r>
            <a:r>
              <a:rPr lang="fr-FR" dirty="0" smtClean="0"/>
              <a:t> stable for the </a:t>
            </a:r>
            <a:r>
              <a:rPr lang="fr-FR" dirty="0" err="1" smtClean="0"/>
              <a:t>next</a:t>
            </a:r>
            <a:r>
              <a:rPr lang="fr-FR" dirty="0" smtClean="0"/>
              <a:t> 10-15 </a:t>
            </a:r>
            <a:r>
              <a:rPr lang="fr-FR" dirty="0" err="1" smtClean="0"/>
              <a:t>years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CAA581-84C2-47F7-9106-5A0F635A983B}" type="datetime1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120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CAA581-84C2-47F7-9106-5A0F635A983B}" type="datetime1">
              <a:rPr lang="fr-FR" smtClean="0"/>
              <a:t>10/07/2023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288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2"/>
          <p:cNvSpPr>
            <a:spLocks noGrp="1"/>
          </p:cNvSpPr>
          <p:nvPr>
            <p:ph sz="quarter" idx="11"/>
          </p:nvPr>
        </p:nvSpPr>
        <p:spPr>
          <a:xfrm>
            <a:off x="6316393" y="1836430"/>
            <a:ext cx="2473099" cy="2241089"/>
          </a:xfrm>
        </p:spPr>
        <p:txBody>
          <a:bodyPr/>
          <a:lstStyle/>
          <a:p>
            <a:r>
              <a:rPr lang="fr-FR" dirty="0" smtClean="0"/>
              <a:t>H1-H2:</a:t>
            </a:r>
          </a:p>
          <a:p>
            <a:pPr lvl="1"/>
            <a:r>
              <a:rPr lang="fr-FR" dirty="0" smtClean="0"/>
              <a:t>22 Instruments</a:t>
            </a:r>
          </a:p>
          <a:p>
            <a:pPr lvl="1"/>
            <a:r>
              <a:rPr lang="fr-FR" dirty="0" smtClean="0"/>
              <a:t>5 </a:t>
            </a:r>
            <a:r>
              <a:rPr lang="fr-FR" dirty="0" err="1" smtClean="0"/>
              <a:t>technical</a:t>
            </a:r>
            <a:r>
              <a:rPr lang="fr-FR" dirty="0" smtClean="0"/>
              <a:t> positions</a:t>
            </a:r>
          </a:p>
          <a:p>
            <a:r>
              <a:rPr lang="fr-FR" dirty="0" smtClean="0"/>
              <a:t>H5:</a:t>
            </a:r>
          </a:p>
          <a:p>
            <a:pPr lvl="1"/>
            <a:r>
              <a:rPr lang="fr-FR" dirty="0" smtClean="0"/>
              <a:t>8 Instruments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69862" y="963937"/>
            <a:ext cx="5830146" cy="3636198"/>
          </a:xfrm>
          <a:prstGeom prst="rect">
            <a:avLst/>
          </a:prstGeom>
        </p:spPr>
      </p:pic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ILL guide </a:t>
            </a:r>
            <a:r>
              <a:rPr lang="fr-FR" dirty="0" err="1" smtClean="0"/>
              <a:t>systems</a:t>
            </a:r>
            <a:r>
              <a:rPr lang="fr-FR" dirty="0" smtClean="0"/>
              <a:t>: H1-H2 and H5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CFD25C8-0845-42C9-B823-E68F371D1C96}" type="datetime1">
              <a:rPr lang="fr-FR" smtClean="0"/>
              <a:t>10/07/2023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69862" y="2133540"/>
            <a:ext cx="140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H5 </a:t>
            </a:r>
            <a:r>
              <a:rPr lang="fr-FR" dirty="0" smtClean="0">
                <a:sym typeface="Wingdings" panose="05000000000000000000" pitchFamily="2" charset="2"/>
              </a:rPr>
              <a:t> ILL 22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021057" y="4230803"/>
            <a:ext cx="162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H1-H2  </a:t>
            </a:r>
            <a:r>
              <a:rPr lang="fr-FR" dirty="0" smtClean="0">
                <a:sym typeface="Wingdings" panose="05000000000000000000" pitchFamily="2" charset="2"/>
              </a:rPr>
              <a:t> ILL 7</a:t>
            </a:r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 rot="5400000">
            <a:off x="1911137" y="2733476"/>
            <a:ext cx="548638" cy="1468424"/>
          </a:xfrm>
          <a:prstGeom prst="ellipse">
            <a:avLst/>
          </a:prstGeom>
          <a:solidFill>
            <a:srgbClr val="FF0000">
              <a:alpha val="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2497015" y="2502872"/>
            <a:ext cx="143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H1-H2 </a:t>
            </a:r>
            <a:r>
              <a:rPr lang="fr-FR" dirty="0" err="1" smtClean="0"/>
              <a:t>works</a:t>
            </a:r>
            <a:endParaRPr lang="fr-FR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H="1">
            <a:off x="2630658" y="2872204"/>
            <a:ext cx="576776" cy="32116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7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0" grpId="0"/>
      <p:bldP spid="12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b="1" dirty="0" smtClean="0"/>
              <a:t>1</a:t>
            </a:r>
            <a:r>
              <a:rPr lang="fr-FR" dirty="0" smtClean="0"/>
              <a:t> - </a:t>
            </a:r>
            <a:r>
              <a:rPr lang="fr-FR" dirty="0" err="1" smtClean="0"/>
              <a:t>Inpile</a:t>
            </a:r>
            <a:r>
              <a:rPr lang="fr-FR" dirty="0" smtClean="0"/>
              <a:t> part: ~3.5m </a:t>
            </a:r>
            <a:r>
              <a:rPr lang="fr-FR" dirty="0" err="1" smtClean="0"/>
              <a:t>inside</a:t>
            </a:r>
            <a:r>
              <a:rPr lang="fr-FR" dirty="0" smtClean="0"/>
              <a:t> the </a:t>
            </a:r>
            <a:r>
              <a:rPr lang="fr-FR" dirty="0" err="1" smtClean="0"/>
              <a:t>reactor</a:t>
            </a:r>
            <a:r>
              <a:rPr lang="fr-FR" dirty="0" smtClean="0"/>
              <a:t> </a:t>
            </a:r>
            <a:r>
              <a:rPr lang="fr-FR" dirty="0" err="1" smtClean="0"/>
              <a:t>core</a:t>
            </a:r>
            <a:endParaRPr lang="fr-FR" dirty="0" smtClean="0"/>
          </a:p>
          <a:p>
            <a:r>
              <a:rPr lang="fr-FR" b="1" dirty="0" smtClean="0"/>
              <a:t>2</a:t>
            </a:r>
            <a:r>
              <a:rPr lang="fr-FR" dirty="0" smtClean="0"/>
              <a:t> - </a:t>
            </a:r>
            <a:r>
              <a:rPr lang="fr-FR" dirty="0" err="1" smtClean="0"/>
              <a:t>Swimming</a:t>
            </a:r>
            <a:r>
              <a:rPr lang="fr-FR" dirty="0" smtClean="0"/>
              <a:t> pool part: ~6m to </a:t>
            </a:r>
            <a:r>
              <a:rPr lang="fr-FR" dirty="0" err="1" smtClean="0"/>
              <a:t>get</a:t>
            </a:r>
            <a:r>
              <a:rPr lang="fr-FR" dirty="0" smtClean="0"/>
              <a:t> </a:t>
            </a:r>
            <a:r>
              <a:rPr lang="fr-FR" dirty="0" err="1" smtClean="0"/>
              <a:t>inside</a:t>
            </a:r>
            <a:r>
              <a:rPr lang="fr-FR" dirty="0" smtClean="0"/>
              <a:t> the casemate</a:t>
            </a:r>
          </a:p>
          <a:p>
            <a:r>
              <a:rPr lang="fr-FR" b="1" dirty="0" smtClean="0"/>
              <a:t>3</a:t>
            </a:r>
            <a:r>
              <a:rPr lang="fr-FR" dirty="0" smtClean="0"/>
              <a:t> - </a:t>
            </a:r>
            <a:r>
              <a:rPr lang="fr-FR" dirty="0" err="1" smtClean="0"/>
              <a:t>Reactor</a:t>
            </a:r>
            <a:r>
              <a:rPr lang="fr-FR" dirty="0" smtClean="0"/>
              <a:t> </a:t>
            </a:r>
            <a:r>
              <a:rPr lang="fr-FR" dirty="0" err="1" smtClean="0"/>
              <a:t>wall</a:t>
            </a:r>
            <a:r>
              <a:rPr lang="fr-FR" dirty="0" smtClean="0"/>
              <a:t> part: </a:t>
            </a:r>
            <a:r>
              <a:rPr lang="fr-FR" dirty="0" err="1" smtClean="0"/>
              <a:t>seismic</a:t>
            </a:r>
            <a:r>
              <a:rPr lang="fr-FR" dirty="0" smtClean="0"/>
              <a:t> </a:t>
            </a:r>
            <a:r>
              <a:rPr lang="fr-FR" dirty="0" err="1" smtClean="0"/>
              <a:t>reinforcments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169863" y="2097150"/>
            <a:ext cx="4318000" cy="2204019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3 areas of </a:t>
            </a:r>
            <a:r>
              <a:rPr lang="fr-FR" dirty="0" err="1" smtClean="0"/>
              <a:t>work</a:t>
            </a:r>
            <a:r>
              <a:rPr lang="fr-FR" dirty="0" smtClean="0"/>
              <a:t> for H1-H2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10381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1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119880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641684" y="1554480"/>
            <a:ext cx="33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3</a:t>
            </a:r>
          </a:p>
        </p:txBody>
      </p:sp>
      <p:cxnSp>
        <p:nvCxnSpPr>
          <p:cNvPr id="15" name="Connecteur droit avec flèche 14"/>
          <p:cNvCxnSpPr>
            <a:stCxn id="9" idx="2"/>
          </p:cNvCxnSpPr>
          <p:nvPr/>
        </p:nvCxnSpPr>
        <p:spPr>
          <a:xfrm>
            <a:off x="875677" y="1923812"/>
            <a:ext cx="0" cy="12062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0" idx="2"/>
          </p:cNvCxnSpPr>
          <p:nvPr/>
        </p:nvCxnSpPr>
        <p:spPr>
          <a:xfrm>
            <a:off x="1285176" y="1923812"/>
            <a:ext cx="0" cy="112184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1" idx="2"/>
          </p:cNvCxnSpPr>
          <p:nvPr/>
        </p:nvCxnSpPr>
        <p:spPr>
          <a:xfrm flipH="1">
            <a:off x="2792437" y="1923812"/>
            <a:ext cx="14543" cy="80532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18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14"/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222512" y="1479484"/>
            <a:ext cx="4212701" cy="2975106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 smtClean="0"/>
              <a:t>H1-H2 </a:t>
            </a:r>
            <a:r>
              <a:rPr lang="fr-FR" dirty="0" err="1" smtClean="0"/>
              <a:t>dismounting</a:t>
            </a:r>
            <a:r>
              <a:rPr lang="fr-FR" dirty="0" smtClean="0"/>
              <a:t> – 2.5 </a:t>
            </a:r>
            <a:r>
              <a:rPr lang="fr-FR" dirty="0" err="1" smtClean="0"/>
              <a:t>months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6" name="Espace réservé du contenu 15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579938" y="1923688"/>
            <a:ext cx="4210050" cy="199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1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579938" y="1630636"/>
            <a:ext cx="4210050" cy="2585490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169863" y="1807294"/>
            <a:ext cx="4318000" cy="2319486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H1-H2 </a:t>
            </a:r>
            <a:r>
              <a:rPr lang="fr-FR" dirty="0" err="1"/>
              <a:t>dismounting</a:t>
            </a:r>
            <a:r>
              <a:rPr lang="fr-FR" dirty="0"/>
              <a:t> – 2.5 </a:t>
            </a:r>
            <a:r>
              <a:rPr lang="fr-FR" dirty="0" err="1"/>
              <a:t>months</a:t>
            </a:r>
            <a:endParaRPr lang="fr-FR" dirty="0"/>
          </a:p>
          <a:p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08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093116" y="2039815"/>
            <a:ext cx="2940632" cy="2488883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H1-H2 </a:t>
            </a:r>
            <a:r>
              <a:rPr lang="fr-FR" dirty="0" err="1"/>
              <a:t>dismounting</a:t>
            </a:r>
            <a:r>
              <a:rPr lang="fr-FR" dirty="0"/>
              <a:t> – 2.5 </a:t>
            </a:r>
            <a:r>
              <a:rPr lang="fr-FR" dirty="0" err="1"/>
              <a:t>months</a:t>
            </a:r>
            <a:endParaRPr lang="fr-FR" dirty="0"/>
          </a:p>
          <a:p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3306568" y="1346171"/>
            <a:ext cx="2586254" cy="3241675"/>
          </a:xfrm>
          <a:prstGeom prst="rect">
            <a:avLst/>
          </a:prstGeom>
        </p:spPr>
      </p:pic>
      <p:pic>
        <p:nvPicPr>
          <p:cNvPr id="10" name="Espace réservé du contenu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1" y="935912"/>
            <a:ext cx="2861039" cy="32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5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129322" y="957563"/>
            <a:ext cx="2734518" cy="3825224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sz="quarter" idx="17"/>
          </p:nvPr>
        </p:nvPicPr>
        <p:blipFill>
          <a:blip r:embed="rId3"/>
          <a:stretch>
            <a:fillRect/>
          </a:stretch>
        </p:blipFill>
        <p:spPr>
          <a:xfrm>
            <a:off x="502980" y="1346200"/>
            <a:ext cx="3651766" cy="3241675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H1-H2 </a:t>
            </a:r>
            <a:r>
              <a:rPr lang="fr-FR" dirty="0" err="1"/>
              <a:t>dismounting</a:t>
            </a:r>
            <a:r>
              <a:rPr lang="fr-FR" dirty="0"/>
              <a:t> – 2.5 </a:t>
            </a:r>
            <a:r>
              <a:rPr lang="fr-FR" dirty="0" err="1"/>
              <a:t>months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B23292E-277D-4B35-B106-8FC335935C3B}" type="datetime1">
              <a:rPr lang="fr-FR" smtClean="0"/>
              <a:t>10/07/2023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76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LL 2016_slides V1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FF0000"/>
          </a:solidFill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LL_presentation_template" id="{B5DC8F2B-B071-4C9C-84C8-3CD1058AE069}" vid="{476F8AF2-04F4-4264-AE3C-448B170E823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ILL_presentation_template</Template>
  <TotalTime>1314</TotalTime>
  <Words>864</Words>
  <Application>Microsoft Office PowerPoint</Application>
  <PresentationFormat>On-screen Show (16:9)</PresentationFormat>
  <Paragraphs>209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Courier New</vt:lpstr>
      <vt:lpstr>Gill Sans MT</vt:lpstr>
      <vt:lpstr>Verdana</vt:lpstr>
      <vt:lpstr>Verdana Bold</vt:lpstr>
      <vt:lpstr>Wingdings</vt:lpstr>
      <vt:lpstr>ILL 2016_slides V1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Francoise Vauquois</dc:creator>
  <cp:lastModifiedBy>PC en salle Amphi</cp:lastModifiedBy>
  <cp:revision>38</cp:revision>
  <cp:lastPrinted>2016-10-06T12:50:58Z</cp:lastPrinted>
  <dcterms:created xsi:type="dcterms:W3CDTF">2021-10-06T14:33:20Z</dcterms:created>
  <dcterms:modified xsi:type="dcterms:W3CDTF">2023-07-10T09:33:16Z</dcterms:modified>
</cp:coreProperties>
</file>