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2"/>
    <p:sldMasterId id="2147483667" r:id="rId3"/>
  </p:sldMasterIdLst>
  <p:notesMasterIdLst>
    <p:notesMasterId r:id="rId29"/>
  </p:notesMasterIdLst>
  <p:handoutMasterIdLst>
    <p:handoutMasterId r:id="rId30"/>
  </p:handoutMasterIdLst>
  <p:sldIdLst>
    <p:sldId id="626" r:id="rId4"/>
    <p:sldId id="335" r:id="rId5"/>
    <p:sldId id="336" r:id="rId6"/>
    <p:sldId id="650" r:id="rId7"/>
    <p:sldId id="651" r:id="rId8"/>
    <p:sldId id="652" r:id="rId9"/>
    <p:sldId id="649" r:id="rId10"/>
    <p:sldId id="653" r:id="rId11"/>
    <p:sldId id="647" r:id="rId12"/>
    <p:sldId id="386" r:id="rId13"/>
    <p:sldId id="644" r:id="rId14"/>
    <p:sldId id="654" r:id="rId15"/>
    <p:sldId id="655" r:id="rId16"/>
    <p:sldId id="656" r:id="rId17"/>
    <p:sldId id="627" r:id="rId18"/>
    <p:sldId id="387" r:id="rId19"/>
    <p:sldId id="657" r:id="rId20"/>
    <p:sldId id="658" r:id="rId21"/>
    <p:sldId id="659" r:id="rId22"/>
    <p:sldId id="660" r:id="rId23"/>
    <p:sldId id="661" r:id="rId24"/>
    <p:sldId id="645" r:id="rId25"/>
    <p:sldId id="634" r:id="rId26"/>
    <p:sldId id="633" r:id="rId27"/>
    <p:sldId id="662" r:id="rId28"/>
  </p:sldIdLst>
  <p:sldSz cx="12195175" cy="6859588"/>
  <p:notesSz cx="6797675" cy="9926638"/>
  <p:defaultTextStyle>
    <a:defPPr>
      <a:defRPr lang="de-DE"/>
    </a:defPPr>
    <a:lvl1pPr marL="0" algn="l" defTabSz="9140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5" algn="l" defTabSz="9140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91" algn="l" defTabSz="9140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36" algn="l" defTabSz="9140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81" algn="l" defTabSz="9140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26" algn="l" defTabSz="9140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71" algn="l" defTabSz="9140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18" algn="l" defTabSz="9140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62" algn="l" defTabSz="9140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88452D37-ECA6-4086-90C3-142BBF741478}">
          <p14:sldIdLst>
            <p14:sldId id="626"/>
          </p14:sldIdLst>
        </p14:section>
        <p14:section name="Standard" id="{62B231AE-BF49-4029-95AA-DE30630779E8}">
          <p14:sldIdLst>
            <p14:sldId id="335"/>
            <p14:sldId id="336"/>
            <p14:sldId id="650"/>
            <p14:sldId id="651"/>
            <p14:sldId id="652"/>
            <p14:sldId id="649"/>
            <p14:sldId id="653"/>
            <p14:sldId id="647"/>
            <p14:sldId id="386"/>
            <p14:sldId id="644"/>
            <p14:sldId id="654"/>
            <p14:sldId id="655"/>
            <p14:sldId id="656"/>
            <p14:sldId id="627"/>
            <p14:sldId id="387"/>
            <p14:sldId id="657"/>
            <p14:sldId id="658"/>
            <p14:sldId id="659"/>
            <p14:sldId id="660"/>
            <p14:sldId id="661"/>
            <p14:sldId id="645"/>
            <p14:sldId id="634"/>
            <p14:sldId id="633"/>
            <p14:sldId id="6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B1"/>
    <a:srgbClr val="007DB1"/>
    <a:srgbClr val="DC6025"/>
    <a:srgbClr val="000000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810" autoAdjust="0"/>
    <p:restoredTop sz="97581" autoAdjust="0"/>
  </p:normalViewPr>
  <p:slideViewPr>
    <p:cSldViewPr>
      <p:cViewPr varScale="1">
        <p:scale>
          <a:sx n="138" d="100"/>
          <a:sy n="138" d="100"/>
        </p:scale>
        <p:origin x="176" y="1600"/>
      </p:cViewPr>
      <p:guideLst>
        <p:guide orient="horz" pos="2161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4254"/>
    </p:cViewPr>
  </p:sorterViewPr>
  <p:notesViewPr>
    <p:cSldViewPr>
      <p:cViewPr varScale="1">
        <p:scale>
          <a:sx n="141" d="100"/>
          <a:sy n="141" d="100"/>
        </p:scale>
        <p:origin x="3272" y="200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83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AD8F6-FF7C-447F-A91D-4FA7CFC9C0C5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009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836" y="9428009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7EE11-88F6-4E42-B196-8CF9EA9F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391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10.07.23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91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045" algn="l" defTabSz="914091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091" algn="l" defTabSz="914091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136" algn="l" defTabSz="914091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181" algn="l" defTabSz="914091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226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71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18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62" algn="l" defTabSz="9140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895BC-06EC-475A-97CA-BF53472F2E0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082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7914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7214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3919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093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1971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4250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you can see from the 'simulation trace' of the H15 guide geometry it is an extremely complicated guide - both optically and in terms of engineering.</a:t>
            </a:r>
          </a:p>
          <a:p>
            <a:endParaRPr lang="en-GB" dirty="0"/>
          </a:p>
          <a:p>
            <a:r>
              <a:rPr lang="en-GB" dirty="0"/>
              <a:t>Again, the idea is to take what was a simple single neutron guide and split it into many high performance individual guide branches.</a:t>
            </a:r>
          </a:p>
          <a:p>
            <a:endParaRPr lang="en-GB" dirty="0"/>
          </a:p>
          <a:p>
            <a:r>
              <a:rPr lang="en-GB" dirty="0"/>
              <a:t>That way each instrument can optimise its guide and end-of-guide optics.</a:t>
            </a:r>
          </a:p>
          <a:p>
            <a:endParaRPr lang="en-GB" dirty="0"/>
          </a:p>
          <a:p>
            <a:r>
              <a:rPr lang="en-GB" dirty="0"/>
              <a:t>e.g.</a:t>
            </a:r>
          </a:p>
          <a:p>
            <a:r>
              <a:rPr lang="en-GB" dirty="0"/>
              <a:t>SANS - fairly simple m=1 small guide requirements </a:t>
            </a:r>
          </a:p>
          <a:p>
            <a:endParaRPr lang="en-GB" dirty="0"/>
          </a:p>
          <a:p>
            <a:r>
              <a:rPr lang="en-GB" dirty="0"/>
              <a:t>BUT</a:t>
            </a:r>
          </a:p>
          <a:p>
            <a:endParaRPr lang="en-GB" dirty="0"/>
          </a:p>
          <a:p>
            <a:r>
              <a:rPr lang="en-GB" dirty="0"/>
              <a:t>spectrometers like D007 and SHARP+ will have large, m=2 guide cross-sections and will use focussing guide optics to fully optimise the instruments,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0500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you can see from the 'simulation trace' of the H15 guide geometry it is an extremely complicated guide - both optically and in terms of engineering.</a:t>
            </a:r>
          </a:p>
          <a:p>
            <a:endParaRPr lang="en-GB" dirty="0"/>
          </a:p>
          <a:p>
            <a:r>
              <a:rPr lang="en-GB" dirty="0"/>
              <a:t>Again, the idea is to take what was a simple single neutron guide and split it into many high performance individual guide branches.</a:t>
            </a:r>
          </a:p>
          <a:p>
            <a:endParaRPr lang="en-GB" dirty="0"/>
          </a:p>
          <a:p>
            <a:r>
              <a:rPr lang="en-GB" dirty="0"/>
              <a:t>That way each instrument can optimise its guide and end-of-guide optics.</a:t>
            </a:r>
          </a:p>
          <a:p>
            <a:endParaRPr lang="en-GB" dirty="0"/>
          </a:p>
          <a:p>
            <a:r>
              <a:rPr lang="en-GB" dirty="0"/>
              <a:t>e.g.</a:t>
            </a:r>
          </a:p>
          <a:p>
            <a:r>
              <a:rPr lang="en-GB" dirty="0"/>
              <a:t>SANS - fairly simple m=1 small guide requirements </a:t>
            </a:r>
          </a:p>
          <a:p>
            <a:endParaRPr lang="en-GB" dirty="0"/>
          </a:p>
          <a:p>
            <a:r>
              <a:rPr lang="en-GB" dirty="0"/>
              <a:t>BUT</a:t>
            </a:r>
          </a:p>
          <a:p>
            <a:endParaRPr lang="en-GB" dirty="0"/>
          </a:p>
          <a:p>
            <a:r>
              <a:rPr lang="en-GB" dirty="0"/>
              <a:t>spectrometers like D007 and SHARP+ will have large, m=2 guide cross-sections and will use focussing guide optics to fully optimise the instruments,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0452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you can see from the 'simulation trace' of the H15 guide geometry it is an extremely complicated guide - both optically and in terms of engineering.</a:t>
            </a:r>
          </a:p>
          <a:p>
            <a:endParaRPr lang="en-GB" dirty="0"/>
          </a:p>
          <a:p>
            <a:r>
              <a:rPr lang="en-GB" dirty="0"/>
              <a:t>Again, the idea is to take what was a simple single neutron guide and split it into many high performance individual guide branches.</a:t>
            </a:r>
          </a:p>
          <a:p>
            <a:endParaRPr lang="en-GB" dirty="0"/>
          </a:p>
          <a:p>
            <a:r>
              <a:rPr lang="en-GB" dirty="0"/>
              <a:t>That way each instrument can optimise its guide and end-of-guide optics.</a:t>
            </a:r>
          </a:p>
          <a:p>
            <a:endParaRPr lang="en-GB" dirty="0"/>
          </a:p>
          <a:p>
            <a:r>
              <a:rPr lang="en-GB" dirty="0"/>
              <a:t>e.g.</a:t>
            </a:r>
          </a:p>
          <a:p>
            <a:r>
              <a:rPr lang="en-GB" dirty="0"/>
              <a:t>SANS - fairly simple m=1 small guide requirements </a:t>
            </a:r>
          </a:p>
          <a:p>
            <a:endParaRPr lang="en-GB" dirty="0"/>
          </a:p>
          <a:p>
            <a:r>
              <a:rPr lang="en-GB" dirty="0"/>
              <a:t>BUT</a:t>
            </a:r>
          </a:p>
          <a:p>
            <a:endParaRPr lang="en-GB" dirty="0"/>
          </a:p>
          <a:p>
            <a:r>
              <a:rPr lang="en-GB" dirty="0"/>
              <a:t>spectrometers like D007 and SHARP+ will have large, m=2 guide cross-sections and will use focussing guide optics to fully optimise the instruments,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0285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176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11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1016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As I said:  As of now, and as planned, mid-way though construction and due to be completed by the second half of 2024.</a:t>
            </a:r>
          </a:p>
          <a:p>
            <a:pPr marL="0" marR="0" lvl="0" indent="0" algn="l" defTabSz="914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On the left you can see:</a:t>
            </a:r>
          </a:p>
          <a:p>
            <a:pPr marL="0" marR="0" lvl="0" indent="0" algn="l" defTabSz="914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 D33, </a:t>
            </a:r>
          </a:p>
          <a:p>
            <a:pPr marL="0" marR="0" lvl="0" indent="0" algn="l" defTabSz="914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 detector tube for SAM recently delivered</a:t>
            </a:r>
          </a:p>
          <a:p>
            <a:pPr marL="0" marR="0" lvl="0" indent="0" algn="l" defTabSz="914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 relocated D11 detector tube in its new final position</a:t>
            </a:r>
          </a:p>
          <a:p>
            <a:pPr marL="0" marR="0" lvl="0" indent="0" algn="l" defTabSz="914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- secondary spectrometer for SHARP+</a:t>
            </a:r>
          </a:p>
          <a:p>
            <a:pPr marL="0" marR="0" lvl="0" indent="0" algn="l" defTabSz="914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Work continues in the guide hall on the mounting of the new H15 instruments and 'out-of-</a:t>
            </a:r>
            <a:r>
              <a:rPr lang="en-GB" dirty="0" err="1"/>
              <a:t>casemat</a:t>
            </a:r>
            <a:r>
              <a:rPr lang="en-GB" dirty="0"/>
              <a:t>' guide components during the reactor cycles of 2023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6031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D007</a:t>
            </a:r>
          </a:p>
          <a:p>
            <a:endParaRPr lang="en-GB" dirty="0"/>
          </a:p>
          <a:p>
            <a:r>
              <a:rPr lang="en-GB" dirty="0"/>
              <a:t>When relocated onto the new H15 guide</a:t>
            </a:r>
          </a:p>
          <a:p>
            <a:endParaRPr lang="en-GB" dirty="0"/>
          </a:p>
          <a:p>
            <a:r>
              <a:rPr lang="en-GB" dirty="0"/>
              <a:t>- fully renewed primary spectrometer</a:t>
            </a:r>
          </a:p>
          <a:p>
            <a:endParaRPr lang="en-GB" dirty="0"/>
          </a:p>
          <a:p>
            <a:r>
              <a:rPr lang="en-GB" dirty="0"/>
              <a:t>- mostly renewed secondary spectrometer - including new PSD detectors</a:t>
            </a:r>
          </a:p>
          <a:p>
            <a:endParaRPr lang="en-GB" dirty="0"/>
          </a:p>
          <a:p>
            <a:r>
              <a:rPr lang="en-GB" dirty="0"/>
              <a:t>D007 should expect more than an order of magnitude in flux </a:t>
            </a:r>
          </a:p>
          <a:p>
            <a:endParaRPr lang="en-GB" dirty="0"/>
          </a:p>
          <a:p>
            <a:r>
              <a:rPr lang="en-GB" dirty="0"/>
              <a:t>This is very important because despite D007 being primarily a polarisation / analysis diffuse diffractometer with its chopper system it can also act as a spectrometer.</a:t>
            </a:r>
          </a:p>
          <a:p>
            <a:endParaRPr lang="en-GB" dirty="0"/>
          </a:p>
          <a:p>
            <a:r>
              <a:rPr lang="en-GB" dirty="0"/>
              <a:t>- the order of </a:t>
            </a:r>
            <a:r>
              <a:rPr lang="en-GB" dirty="0" err="1"/>
              <a:t>magnitudue</a:t>
            </a:r>
            <a:r>
              <a:rPr lang="en-GB" dirty="0"/>
              <a:t> in flux now makes polarisation / analysis spectroscopic studies realistic</a:t>
            </a:r>
          </a:p>
          <a:p>
            <a:r>
              <a:rPr lang="en-GB" dirty="0"/>
              <a:t>- entirely unique at ILL </a:t>
            </a:r>
          </a:p>
          <a:p>
            <a:r>
              <a:rPr lang="en-GB" dirty="0"/>
              <a:t>- But highly complimentary with the polarisation / analysis options such as PASTIS3 being installed on spectrometers such as IN20 and PANTHER.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6566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D007</a:t>
            </a:r>
          </a:p>
          <a:p>
            <a:endParaRPr lang="en-GB" dirty="0"/>
          </a:p>
          <a:p>
            <a:r>
              <a:rPr lang="en-GB" dirty="0"/>
              <a:t>When relocated onto the new H15 guide</a:t>
            </a:r>
          </a:p>
          <a:p>
            <a:endParaRPr lang="en-GB" dirty="0"/>
          </a:p>
          <a:p>
            <a:r>
              <a:rPr lang="en-GB" dirty="0"/>
              <a:t>- fully renewed primary spectrometer</a:t>
            </a:r>
          </a:p>
          <a:p>
            <a:endParaRPr lang="en-GB" dirty="0"/>
          </a:p>
          <a:p>
            <a:r>
              <a:rPr lang="en-GB" dirty="0"/>
              <a:t>- mostly renewed secondary spectrometer - including new PSD detectors</a:t>
            </a:r>
          </a:p>
          <a:p>
            <a:endParaRPr lang="en-GB" dirty="0"/>
          </a:p>
          <a:p>
            <a:r>
              <a:rPr lang="en-GB" dirty="0"/>
              <a:t>D007 should expect more than an order of magnitude in flux </a:t>
            </a:r>
          </a:p>
          <a:p>
            <a:endParaRPr lang="en-GB" dirty="0"/>
          </a:p>
          <a:p>
            <a:r>
              <a:rPr lang="en-GB" dirty="0"/>
              <a:t>This is very important because despite D007 being primarily a polarisation / analysis diffuse diffractometer with its chopper system it can also act as a spectrometer.</a:t>
            </a:r>
          </a:p>
          <a:p>
            <a:endParaRPr lang="en-GB" dirty="0"/>
          </a:p>
          <a:p>
            <a:r>
              <a:rPr lang="en-GB" dirty="0"/>
              <a:t>- the order of </a:t>
            </a:r>
            <a:r>
              <a:rPr lang="en-GB" dirty="0" err="1"/>
              <a:t>magnitudue</a:t>
            </a:r>
            <a:r>
              <a:rPr lang="en-GB" dirty="0"/>
              <a:t> in flux now makes polarisation / analysis spectroscopic studies realistic</a:t>
            </a:r>
          </a:p>
          <a:p>
            <a:r>
              <a:rPr lang="en-GB" dirty="0"/>
              <a:t>- entirely unique at ILL </a:t>
            </a:r>
          </a:p>
          <a:p>
            <a:r>
              <a:rPr lang="en-GB" dirty="0"/>
              <a:t>- But highly complimentary with the polarisation / analysis options such as PASTIS3 being installed on spectrometers such as IN20 and PANTHER.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8712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390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786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5965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7005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9393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976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45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CB1"/>
                </a:solidFill>
              </a:defRPr>
            </a:lvl1pPr>
          </a:lstStyle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2" y="1591200"/>
            <a:ext cx="11221200" cy="43380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21471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CB1"/>
                </a:solidFill>
              </a:defRPr>
            </a:lvl1pPr>
          </a:lstStyle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2" y="1591200"/>
            <a:ext cx="11221200" cy="4338000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39860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">
            <a:extLst>
              <a:ext uri="{FF2B5EF4-FFF2-40B4-BE49-F238E27FC236}">
                <a16:creationId xmlns:a16="http://schemas.microsoft.com/office/drawing/2014/main" id="{EA4B1061-5108-894D-A18A-9F5D1D0C0EAB}"/>
              </a:ext>
            </a:extLst>
          </p:cNvPr>
          <p:cNvSpPr txBox="1"/>
          <p:nvPr userDrawn="1"/>
        </p:nvSpPr>
        <p:spPr>
          <a:xfrm>
            <a:off x="446429" y="199286"/>
            <a:ext cx="68752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sz="1000" b="0" i="1" u="none" strike="noStrike" kern="1200" spc="400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INSTITUT LAUE LANGEVIN – THE EUROPEAN NEUTRON SOURCE</a:t>
            </a:r>
          </a:p>
        </p:txBody>
      </p:sp>
      <p:sp>
        <p:nvSpPr>
          <p:cNvPr id="9" name="ZoneTexte 13">
            <a:extLst>
              <a:ext uri="{FF2B5EF4-FFF2-40B4-BE49-F238E27FC236}">
                <a16:creationId xmlns:a16="http://schemas.microsoft.com/office/drawing/2014/main" id="{1068193F-932E-D046-8CD6-A90C3282F71D}"/>
              </a:ext>
            </a:extLst>
          </p:cNvPr>
          <p:cNvSpPr txBox="1"/>
          <p:nvPr userDrawn="1"/>
        </p:nvSpPr>
        <p:spPr>
          <a:xfrm>
            <a:off x="11537785" y="6445154"/>
            <a:ext cx="500872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1000" b="0" i="0" smtClean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fr-FR" sz="1000" b="0" i="0">
              <a:solidFill>
                <a:srgbClr val="007D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1A5CEF8F-271D-C745-837B-237F023A6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46" y="472408"/>
            <a:ext cx="10397569" cy="921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CD3B2A-3BA3-E044-8C2D-86652508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430" y="4736382"/>
            <a:ext cx="11091355" cy="1442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</a:t>
            </a:r>
          </a:p>
        </p:txBody>
      </p:sp>
      <p:pic>
        <p:nvPicPr>
          <p:cNvPr id="11" name="Picture 24">
            <a:extLst>
              <a:ext uri="{FF2B5EF4-FFF2-40B4-BE49-F238E27FC236}">
                <a16:creationId xmlns:a16="http://schemas.microsoft.com/office/drawing/2014/main" id="{466E8784-F95C-8849-AFF4-1A6CA3611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8000" y="288000"/>
            <a:ext cx="82523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3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583" rtl="0" eaLnBrk="1" latinLnBrk="0" hangingPunct="1">
        <a:lnSpc>
          <a:spcPct val="120000"/>
        </a:lnSpc>
        <a:spcBef>
          <a:spcPct val="0"/>
        </a:spcBef>
        <a:buNone/>
        <a:defRPr sz="2400" b="1" kern="1200">
          <a:solidFill>
            <a:srgbClr val="007DB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46" indent="-228646" algn="l" defTabSz="914583" rtl="0" eaLnBrk="1" latinLnBrk="0" hangingPunct="1">
        <a:lnSpc>
          <a:spcPct val="110000"/>
        </a:lnSpc>
        <a:spcBef>
          <a:spcPts val="6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92" indent="0" algn="l" defTabSz="914583" rtl="0" eaLnBrk="1" latinLnBrk="0" hangingPunct="1">
        <a:lnSpc>
          <a:spcPct val="110000"/>
        </a:lnSpc>
        <a:spcBef>
          <a:spcPts val="600"/>
        </a:spcBef>
        <a:buSzPct val="80000"/>
        <a:buFont typeface="Wingdings" pitchFamily="2" charset="2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583" indent="0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indent="0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indent="0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">
            <a:extLst>
              <a:ext uri="{FF2B5EF4-FFF2-40B4-BE49-F238E27FC236}">
                <a16:creationId xmlns:a16="http://schemas.microsoft.com/office/drawing/2014/main" id="{EA4B1061-5108-894D-A18A-9F5D1D0C0EAB}"/>
              </a:ext>
            </a:extLst>
          </p:cNvPr>
          <p:cNvSpPr txBox="1"/>
          <p:nvPr userDrawn="1"/>
        </p:nvSpPr>
        <p:spPr>
          <a:xfrm>
            <a:off x="446430" y="199286"/>
            <a:ext cx="6875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sz="1000" b="0" i="1" u="none" strike="noStrike" kern="1200" spc="400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INSTITUT LAUE LANGEVIN – THE EUROPEAN NEUTRON SOURCE</a:t>
            </a:r>
          </a:p>
        </p:txBody>
      </p:sp>
      <p:sp>
        <p:nvSpPr>
          <p:cNvPr id="9" name="ZoneTexte 13">
            <a:extLst>
              <a:ext uri="{FF2B5EF4-FFF2-40B4-BE49-F238E27FC236}">
                <a16:creationId xmlns:a16="http://schemas.microsoft.com/office/drawing/2014/main" id="{1068193F-932E-D046-8CD6-A90C3282F71D}"/>
              </a:ext>
            </a:extLst>
          </p:cNvPr>
          <p:cNvSpPr txBox="1"/>
          <p:nvPr userDrawn="1"/>
        </p:nvSpPr>
        <p:spPr>
          <a:xfrm>
            <a:off x="11537785" y="6445155"/>
            <a:ext cx="500872" cy="24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1000" b="0" i="0" smtClean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fr-FR" sz="1000" b="0" i="0" dirty="0">
              <a:solidFill>
                <a:srgbClr val="007D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1A5CEF8F-271D-C745-837B-237F023A6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47" y="472408"/>
            <a:ext cx="10397569" cy="921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CD3B2A-3BA3-E044-8C2D-86652508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431" y="4736382"/>
            <a:ext cx="11091355" cy="1442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</a:t>
            </a:r>
          </a:p>
        </p:txBody>
      </p:sp>
      <p:pic>
        <p:nvPicPr>
          <p:cNvPr id="11" name="Picture 24">
            <a:extLst>
              <a:ext uri="{FF2B5EF4-FFF2-40B4-BE49-F238E27FC236}">
                <a16:creationId xmlns:a16="http://schemas.microsoft.com/office/drawing/2014/main" id="{466E8784-F95C-8849-AFF4-1A6CA3611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8000" y="288000"/>
            <a:ext cx="82523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96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92" rtl="0" eaLnBrk="1" latinLnBrk="0" hangingPunct="1">
        <a:lnSpc>
          <a:spcPct val="120000"/>
        </a:lnSpc>
        <a:spcBef>
          <a:spcPct val="0"/>
        </a:spcBef>
        <a:buNone/>
        <a:defRPr sz="2399" b="1" kern="1200">
          <a:solidFill>
            <a:srgbClr val="007DB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23" indent="-228623" algn="l" defTabSz="914492" rtl="0" eaLnBrk="1" latinLnBrk="0" hangingPunct="1">
        <a:lnSpc>
          <a:spcPct val="110000"/>
        </a:lnSpc>
        <a:spcBef>
          <a:spcPts val="600"/>
        </a:spcBef>
        <a:buFont typeface="Wingdings" pitchFamily="2" charset="2"/>
        <a:buChar char="§"/>
        <a:defRPr sz="1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46" indent="0" algn="l" defTabSz="914492" rtl="0" eaLnBrk="1" latinLnBrk="0" hangingPunct="1">
        <a:lnSpc>
          <a:spcPct val="110000"/>
        </a:lnSpc>
        <a:spcBef>
          <a:spcPts val="600"/>
        </a:spcBef>
        <a:buSzPct val="80000"/>
        <a:buFont typeface="Wingdings" pitchFamily="2" charset="2"/>
        <a:buNone/>
        <a:defRPr sz="1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92" indent="0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6" indent="0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indent="0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9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245" algn="l" defTabSz="91449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6" algn="l" defTabSz="91449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577E-D240-1E4A-B962-D6EEB24BA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6" name="ZoneTexte 1">
            <a:extLst>
              <a:ext uri="{FF2B5EF4-FFF2-40B4-BE49-F238E27FC236}">
                <a16:creationId xmlns:a16="http://schemas.microsoft.com/office/drawing/2014/main" id="{D06228FC-E64C-704A-B4B9-EBB354772472}"/>
              </a:ext>
            </a:extLst>
          </p:cNvPr>
          <p:cNvSpPr txBox="1"/>
          <p:nvPr/>
        </p:nvSpPr>
        <p:spPr>
          <a:xfrm>
            <a:off x="446594" y="199381"/>
            <a:ext cx="6893597" cy="246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/>
            <a:r>
              <a:rPr lang="fr-FR" sz="1000" i="1" spc="400" dirty="0">
                <a:solidFill>
                  <a:prstClr val="white"/>
                </a:solidFill>
                <a:latin typeface="Gill Sans MT"/>
                <a:cs typeface="Gill Sans MT"/>
              </a:rPr>
              <a:t>INSTITUT LAUE LANGEVIN – THE EUROPEAN NEUTRON SOURCE</a:t>
            </a:r>
          </a:p>
        </p:txBody>
      </p:sp>
      <p:pic>
        <p:nvPicPr>
          <p:cNvPr id="7" name="Image 1">
            <a:extLst>
              <a:ext uri="{FF2B5EF4-FFF2-40B4-BE49-F238E27FC236}">
                <a16:creationId xmlns:a16="http://schemas.microsoft.com/office/drawing/2014/main" id="{A08D8A2D-1E52-D64B-869F-8A5A56594F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7856" y="288091"/>
            <a:ext cx="827817" cy="719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DBBD11-598A-5048-B98C-7FACE3BA6EB6}"/>
              </a:ext>
            </a:extLst>
          </p:cNvPr>
          <p:cNvSpPr txBox="1"/>
          <p:nvPr/>
        </p:nvSpPr>
        <p:spPr>
          <a:xfrm>
            <a:off x="1561083" y="1368663"/>
            <a:ext cx="9490494" cy="412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>
              <a:lnSpc>
                <a:spcPct val="150000"/>
              </a:lnSpc>
              <a:spcBef>
                <a:spcPts val="600"/>
              </a:spcBef>
            </a:pPr>
            <a:r>
              <a:rPr lang="en-GB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ENDURANCE</a:t>
            </a:r>
          </a:p>
          <a:p>
            <a:pPr defTabSz="914583">
              <a:lnSpc>
                <a:spcPct val="150000"/>
              </a:lnSpc>
              <a:spcBef>
                <a:spcPts val="600"/>
              </a:spcBef>
            </a:pPr>
            <a:br>
              <a:rPr lang="en-GB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Innovative Neutron Guide Replacements at ILL:</a:t>
            </a:r>
            <a:br>
              <a:rPr lang="en-GB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H16, H24, H15</a:t>
            </a:r>
          </a:p>
          <a:p>
            <a:pPr defTabSz="914583">
              <a:lnSpc>
                <a:spcPct val="150000"/>
              </a:lnSpc>
              <a:spcBef>
                <a:spcPts val="600"/>
              </a:spcBef>
            </a:pPr>
            <a:endParaRPr lang="en-GB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583">
              <a:lnSpc>
                <a:spcPct val="150000"/>
              </a:lnSpc>
              <a:spcBef>
                <a:spcPts val="600"/>
              </a:spcBef>
            </a:pPr>
            <a:r>
              <a:rPr lang="en-GB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0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Dewhurst</a:t>
            </a:r>
            <a:r>
              <a:rPr lang="en-GB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</a:t>
            </a:r>
            <a:r>
              <a:rPr lang="en-GB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Giroud</a:t>
            </a:r>
            <a:r>
              <a:rPr lang="en-GB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</a:t>
            </a:r>
            <a:r>
              <a:rPr lang="en-GB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Manzin</a:t>
            </a:r>
            <a:r>
              <a:rPr lang="en-GB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</a:t>
            </a:r>
            <a:r>
              <a:rPr lang="en-GB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Beaucour</a:t>
            </a:r>
            <a:endParaRPr lang="en-GB" sz="1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96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C27F7-27C5-BC41-B071-04759BFD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47" y="472408"/>
            <a:ext cx="6564731" cy="921284"/>
          </a:xfrm>
        </p:spPr>
        <p:txBody>
          <a:bodyPr>
            <a:noAutofit/>
          </a:bodyPr>
          <a:lstStyle/>
          <a:p>
            <a:r>
              <a:rPr lang="en-GB" altLang="en-US" sz="2400" dirty="0"/>
              <a:t>H24 thermal-neutron guide + instruments:  </a:t>
            </a:r>
            <a:r>
              <a:rPr lang="en-GB" altLang="en-US" sz="2000" b="0" dirty="0"/>
              <a:t>D10+, IN13+, XtremeD, CT2, FIPPS</a:t>
            </a:r>
            <a:endParaRPr lang="en-GB" sz="20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324D3-6543-A240-B4A2-A7F0D85B6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979" y="1481007"/>
            <a:ext cx="6392299" cy="3532963"/>
          </a:xfrm>
          <a:prstGeom prst="rect">
            <a:avLst/>
          </a:prstGeom>
        </p:spPr>
      </p:pic>
      <p:sp>
        <p:nvSpPr>
          <p:cNvPr id="14" name="Rechteck 10">
            <a:extLst>
              <a:ext uri="{FF2B5EF4-FFF2-40B4-BE49-F238E27FC236}">
                <a16:creationId xmlns:a16="http://schemas.microsoft.com/office/drawing/2014/main" id="{3A5D0253-0A44-8546-A24A-64CD6823D844}"/>
              </a:ext>
            </a:extLst>
          </p:cNvPr>
          <p:cNvSpPr/>
          <p:nvPr/>
        </p:nvSpPr>
        <p:spPr>
          <a:xfrm>
            <a:off x="4815703" y="1481006"/>
            <a:ext cx="2201575" cy="338512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H24 Instrument layout</a:t>
            </a:r>
            <a:endParaRPr lang="en-GB" sz="16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1469160-BC94-2648-9EB8-ECFA24E9E127}"/>
              </a:ext>
            </a:extLst>
          </p:cNvPr>
          <p:cNvSpPr/>
          <p:nvPr/>
        </p:nvSpPr>
        <p:spPr>
          <a:xfrm>
            <a:off x="1394956" y="4595125"/>
            <a:ext cx="679912" cy="338512"/>
          </a:xfrm>
          <a:prstGeom prst="rect">
            <a:avLst/>
          </a:prstGeom>
          <a:solidFill>
            <a:schemeClr val="bg1"/>
          </a:solidFill>
        </p:spPr>
        <p:txBody>
          <a:bodyPr wrap="non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D10+</a:t>
            </a:r>
            <a:endParaRPr lang="en-GB" sz="1600" dirty="0"/>
          </a:p>
        </p:txBody>
      </p:sp>
      <p:sp>
        <p:nvSpPr>
          <p:cNvPr id="12" name="Rechteck 10">
            <a:extLst>
              <a:ext uri="{FF2B5EF4-FFF2-40B4-BE49-F238E27FC236}">
                <a16:creationId xmlns:a16="http://schemas.microsoft.com/office/drawing/2014/main" id="{0D67598D-AE7C-274E-B45C-6C30815C3767}"/>
              </a:ext>
            </a:extLst>
          </p:cNvPr>
          <p:cNvSpPr/>
          <p:nvPr/>
        </p:nvSpPr>
        <p:spPr>
          <a:xfrm>
            <a:off x="2548333" y="4595125"/>
            <a:ext cx="679912" cy="338512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 IN13</a:t>
            </a:r>
            <a:endParaRPr lang="en-GB" sz="1600" dirty="0"/>
          </a:p>
        </p:txBody>
      </p:sp>
      <p:sp>
        <p:nvSpPr>
          <p:cNvPr id="13" name="Rechteck 10">
            <a:extLst>
              <a:ext uri="{FF2B5EF4-FFF2-40B4-BE49-F238E27FC236}">
                <a16:creationId xmlns:a16="http://schemas.microsoft.com/office/drawing/2014/main" id="{4BF043AE-E8FE-0F42-8623-C91BD6C9AEDB}"/>
              </a:ext>
            </a:extLst>
          </p:cNvPr>
          <p:cNvSpPr/>
          <p:nvPr/>
        </p:nvSpPr>
        <p:spPr>
          <a:xfrm>
            <a:off x="3701710" y="4595125"/>
            <a:ext cx="994091" cy="338512"/>
          </a:xfrm>
          <a:prstGeom prst="rect">
            <a:avLst/>
          </a:prstGeom>
          <a:solidFill>
            <a:schemeClr val="bg1"/>
          </a:solidFill>
        </p:spPr>
        <p:txBody>
          <a:bodyPr wrap="non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XtremeD</a:t>
            </a:r>
            <a:endParaRPr lang="en-GB" sz="1600" dirty="0"/>
          </a:p>
        </p:txBody>
      </p:sp>
      <p:sp>
        <p:nvSpPr>
          <p:cNvPr id="15" name="Rechteck 10">
            <a:extLst>
              <a:ext uri="{FF2B5EF4-FFF2-40B4-BE49-F238E27FC236}">
                <a16:creationId xmlns:a16="http://schemas.microsoft.com/office/drawing/2014/main" id="{E1EDCB6F-E8F2-7645-A7D8-52BE6DD79737}"/>
              </a:ext>
            </a:extLst>
          </p:cNvPr>
          <p:cNvSpPr/>
          <p:nvPr/>
        </p:nvSpPr>
        <p:spPr>
          <a:xfrm>
            <a:off x="5169266" y="4595125"/>
            <a:ext cx="570911" cy="338512"/>
          </a:xfrm>
          <a:prstGeom prst="rect">
            <a:avLst/>
          </a:prstGeom>
          <a:solidFill>
            <a:schemeClr val="bg1"/>
          </a:solidFill>
        </p:spPr>
        <p:txBody>
          <a:bodyPr wrap="non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CT2</a:t>
            </a:r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B3C08-409E-8677-9B7C-471E342220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0743" y="1481006"/>
            <a:ext cx="3028549" cy="3532963"/>
          </a:xfrm>
          <a:prstGeom prst="rect">
            <a:avLst/>
          </a:prstGeom>
        </p:spPr>
      </p:pic>
      <p:sp>
        <p:nvSpPr>
          <p:cNvPr id="7" name="Rechteck 10">
            <a:extLst>
              <a:ext uri="{FF2B5EF4-FFF2-40B4-BE49-F238E27FC236}">
                <a16:creationId xmlns:a16="http://schemas.microsoft.com/office/drawing/2014/main" id="{3C34998D-67AB-2884-0249-8C086D8E4D10}"/>
              </a:ext>
            </a:extLst>
          </p:cNvPr>
          <p:cNvSpPr/>
          <p:nvPr/>
        </p:nvSpPr>
        <p:spPr>
          <a:xfrm>
            <a:off x="6119039" y="3717826"/>
            <a:ext cx="776106" cy="338520"/>
          </a:xfrm>
          <a:prstGeom prst="rect">
            <a:avLst/>
          </a:prstGeom>
          <a:solidFill>
            <a:schemeClr val="bg1"/>
          </a:solidFill>
        </p:spPr>
        <p:txBody>
          <a:bodyPr wrap="non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FIPPS</a:t>
            </a:r>
            <a:endParaRPr lang="en-GB" sz="160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35A2D94-DEFF-B648-90BD-A49766426273}"/>
              </a:ext>
            </a:extLst>
          </p:cNvPr>
          <p:cNvSpPr txBox="1">
            <a:spLocks/>
          </p:cNvSpPr>
          <p:nvPr/>
        </p:nvSpPr>
        <p:spPr>
          <a:xfrm>
            <a:off x="553621" y="5429933"/>
            <a:ext cx="10152345" cy="1168213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Dedicated end-of-guide positions for all instruments with m = 2 divergence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Common-curved-trumpet design exploiting two radii of curvature expanding the guide over 22 m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Split into two branches H241 (R = 14000 m), H242 (R=8000 m)</a:t>
            </a:r>
          </a:p>
        </p:txBody>
      </p:sp>
    </p:spTree>
    <p:extLst>
      <p:ext uri="{BB962C8B-B14F-4D97-AF65-F5344CB8AC3E}">
        <p14:creationId xmlns:p14="http://schemas.microsoft.com/office/powerpoint/2010/main" val="287292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s9">
            <a:extLst>
              <a:ext uri="{FF2B5EF4-FFF2-40B4-BE49-F238E27FC236}">
                <a16:creationId xmlns:a16="http://schemas.microsoft.com/office/drawing/2014/main" id="{A2D6A8B9-6E36-1148-957F-EB5E4D87C60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69329" y="1097438"/>
            <a:ext cx="6912768" cy="447732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8F72EF85-07EC-1845-B403-7157F9EE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47" y="472408"/>
            <a:ext cx="6564731" cy="921284"/>
          </a:xfrm>
        </p:spPr>
        <p:txBody>
          <a:bodyPr>
            <a:noAutofit/>
          </a:bodyPr>
          <a:lstStyle/>
          <a:p>
            <a:r>
              <a:rPr lang="en-GB" altLang="en-US" sz="2400" dirty="0"/>
              <a:t>H24 thermal-neutron guide + instruments:  </a:t>
            </a:r>
            <a:r>
              <a:rPr lang="en-GB" altLang="en-US" sz="2000" b="0" dirty="0"/>
              <a:t>D10+, IN13+, XtremeD, CT2, FIPPS</a:t>
            </a:r>
            <a:endParaRPr lang="en-GB" sz="2000" b="0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EE8B56-1333-A14D-ABA8-E9A6CB85887C}"/>
              </a:ext>
            </a:extLst>
          </p:cNvPr>
          <p:cNvSpPr txBox="1">
            <a:spLocks/>
          </p:cNvSpPr>
          <p:nvPr/>
        </p:nvSpPr>
        <p:spPr>
          <a:xfrm>
            <a:off x="553621" y="5429933"/>
            <a:ext cx="10152345" cy="1168213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Dedicated end-of-guide positions for all instruments with m = 2 divergence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Common-curved-trumpet design exploiting two radii of curvature expanding the guide over 22 m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Split into two branches H241 (R = 14000 m), H242 (R=8000 m)</a:t>
            </a:r>
          </a:p>
        </p:txBody>
      </p:sp>
    </p:spTree>
    <p:extLst>
      <p:ext uri="{BB962C8B-B14F-4D97-AF65-F5344CB8AC3E}">
        <p14:creationId xmlns:p14="http://schemas.microsoft.com/office/powerpoint/2010/main" val="65598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0B4822C-E98D-6C42-BC80-71BA801A3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6" y="1962772"/>
            <a:ext cx="4415718" cy="14436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B6026037-5E74-FA40-B50C-1A8B9E31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47" y="472408"/>
            <a:ext cx="6564731" cy="921284"/>
          </a:xfrm>
        </p:spPr>
        <p:txBody>
          <a:bodyPr>
            <a:noAutofit/>
          </a:bodyPr>
          <a:lstStyle/>
          <a:p>
            <a:r>
              <a:rPr lang="en-GB" altLang="en-US" sz="2400" dirty="0"/>
              <a:t>H24 thermal-neutron guide + instruments:  </a:t>
            </a:r>
            <a:r>
              <a:rPr lang="en-GB" altLang="en-US" sz="2000" b="0" dirty="0"/>
              <a:t>D10+, IN13+, XtremeD, CT2, FIPPS</a:t>
            </a:r>
            <a:endParaRPr lang="en-GB" sz="2000" b="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1F5FB57-7BAC-2044-9C6D-73C8F7D16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8"/>
          <a:stretch/>
        </p:blipFill>
        <p:spPr>
          <a:xfrm>
            <a:off x="5233491" y="1940591"/>
            <a:ext cx="6840760" cy="1634400"/>
          </a:xfrm>
          <a:prstGeom prst="rect">
            <a:avLst/>
          </a:prstGeom>
        </p:spPr>
      </p:pic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E900C635-A25F-6A47-AB11-187958617ECA}"/>
              </a:ext>
            </a:extLst>
          </p:cNvPr>
          <p:cNvSpPr txBox="1">
            <a:spLocks/>
          </p:cNvSpPr>
          <p:nvPr/>
        </p:nvSpPr>
        <p:spPr>
          <a:xfrm>
            <a:off x="5953571" y="4797946"/>
            <a:ext cx="6048672" cy="1944216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Enlarged spatial filling &amp; reduced divergence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Correlation between position &amp; divergence: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Centred on exit tangent at extremities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Abrupt guide angle change at entrance &amp; possible  'blind spot'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Incomplete phase-space transformation</a:t>
            </a:r>
          </a:p>
          <a:p>
            <a:endParaRPr lang="en-GB" sz="1600" u="sng" dirty="0"/>
          </a:p>
        </p:txBody>
      </p:sp>
    </p:spTree>
    <p:extLst>
      <p:ext uri="{BB962C8B-B14F-4D97-AF65-F5344CB8AC3E}">
        <p14:creationId xmlns:p14="http://schemas.microsoft.com/office/powerpoint/2010/main" val="15944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C27F7-27C5-BC41-B071-04759BFD5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Endurance Instruments</a:t>
            </a:r>
            <a:br>
              <a:rPr lang="en-GB" altLang="en-US" dirty="0"/>
            </a:br>
            <a:r>
              <a:rPr lang="en-GB" altLang="en-US" sz="1999" b="0" dirty="0"/>
              <a:t>H24 thermal-neutron guide + instruments:  D10+, IN13+, XtremeD, CT2, FIPPS</a:t>
            </a:r>
            <a:endParaRPr lang="en-GB" sz="1999" b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0F2CD2-E3C8-0849-B911-C622BA06C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62" y="1301681"/>
            <a:ext cx="7556313" cy="4293890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C69806-6ACE-CA42-B3F2-4C518C057C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5150" r="952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5309" r="16474" b="13704"/>
          <a:stretch/>
        </p:blipFill>
        <p:spPr bwMode="auto">
          <a:xfrm>
            <a:off x="192931" y="2387161"/>
            <a:ext cx="7207947" cy="2214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BCDF533-D40C-9E4A-8BF8-61A54B8327E0}"/>
              </a:ext>
            </a:extLst>
          </p:cNvPr>
          <p:cNvSpPr txBox="1">
            <a:spLocks/>
          </p:cNvSpPr>
          <p:nvPr/>
        </p:nvSpPr>
        <p:spPr>
          <a:xfrm>
            <a:off x="480963" y="4546402"/>
            <a:ext cx="6624736" cy="2042638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GB" sz="1600" dirty="0"/>
              <a:t>@ 1 </a:t>
            </a:r>
            <a:r>
              <a:rPr lang="en-GB" sz="1600" dirty="0" err="1"/>
              <a:t>Å</a:t>
            </a:r>
            <a:endParaRPr lang="en-GB" sz="1600" dirty="0"/>
          </a:p>
          <a:p>
            <a:pPr>
              <a:spcBef>
                <a:spcPts val="400"/>
              </a:spcBef>
            </a:pPr>
            <a:endParaRPr lang="en-GB" sz="1600" dirty="0"/>
          </a:p>
          <a:p>
            <a:pPr>
              <a:spcBef>
                <a:spcPts val="400"/>
              </a:spcBef>
            </a:pPr>
            <a:r>
              <a:rPr lang="en-GB" sz="1600" dirty="0"/>
              <a:t>Neutrons preferentially on the outer walls – both branches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Guides not fully filled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Divergence missing on the inner walls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Required incoming divergence, m = 3</a:t>
            </a:r>
          </a:p>
          <a:p>
            <a:pPr>
              <a:spcBef>
                <a:spcPts val="400"/>
              </a:spcBef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844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C27F7-27C5-BC41-B071-04759BFD5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Endurance Instruments</a:t>
            </a:r>
            <a:br>
              <a:rPr lang="en-GB" altLang="en-US" dirty="0"/>
            </a:br>
            <a:r>
              <a:rPr lang="en-GB" altLang="en-US" sz="1999" b="0" dirty="0"/>
              <a:t>H24 thermal-neutron guide + instruments:  D10+, IN13+, XtremeD, CT2, FIPPS</a:t>
            </a:r>
            <a:endParaRPr lang="en-GB" sz="1999" b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632A09-92C6-7741-A994-C50B28741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18" y="1389164"/>
            <a:ext cx="7648082" cy="4118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75B7AE-A364-CB45-8009-FE7FD0EBD4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5150" r="952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5309" r="16474" b="13704"/>
          <a:stretch/>
        </p:blipFill>
        <p:spPr bwMode="auto">
          <a:xfrm>
            <a:off x="192931" y="2387161"/>
            <a:ext cx="7207947" cy="2214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24FB236-F5BB-D642-93CD-AB0B63D6B92A}"/>
              </a:ext>
            </a:extLst>
          </p:cNvPr>
          <p:cNvSpPr txBox="1">
            <a:spLocks/>
          </p:cNvSpPr>
          <p:nvPr/>
        </p:nvSpPr>
        <p:spPr>
          <a:xfrm>
            <a:off x="480963" y="4546402"/>
            <a:ext cx="6624736" cy="2042638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GB" sz="1600" dirty="0"/>
              <a:t>@ 2 </a:t>
            </a:r>
            <a:r>
              <a:rPr lang="en-GB" sz="1600" dirty="0" err="1"/>
              <a:t>Å</a:t>
            </a:r>
            <a:r>
              <a:rPr lang="en-GB" sz="1600" dirty="0"/>
              <a:t> -&gt; </a:t>
            </a:r>
          </a:p>
          <a:p>
            <a:pPr>
              <a:spcBef>
                <a:spcPts val="400"/>
              </a:spcBef>
            </a:pPr>
            <a:endParaRPr lang="en-GB" sz="1600" dirty="0"/>
          </a:p>
          <a:p>
            <a:pPr>
              <a:spcBef>
                <a:spcPts val="400"/>
              </a:spcBef>
            </a:pPr>
            <a:r>
              <a:rPr lang="en-GB" sz="1600" dirty="0"/>
              <a:t>Both branches fully filled up to m = 2 divergence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Requires incoming source divergence m = 2.6</a:t>
            </a:r>
          </a:p>
        </p:txBody>
      </p:sp>
    </p:spTree>
    <p:extLst>
      <p:ext uri="{BB962C8B-B14F-4D97-AF65-F5344CB8AC3E}">
        <p14:creationId xmlns:p14="http://schemas.microsoft.com/office/powerpoint/2010/main" val="256130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5">
            <a:extLst>
              <a:ext uri="{FF2B5EF4-FFF2-40B4-BE49-F238E27FC236}">
                <a16:creationId xmlns:a16="http://schemas.microsoft.com/office/drawing/2014/main" id="{4D794A22-99D7-E54E-B167-279DADFDEC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814" y="1333071"/>
            <a:ext cx="3402305" cy="4173569"/>
          </a:xfrm>
          <a:prstGeom prst="rect">
            <a:avLst/>
          </a:prstGeom>
        </p:spPr>
      </p:pic>
      <p:sp>
        <p:nvSpPr>
          <p:cNvPr id="7" name="Rechteck 10">
            <a:extLst>
              <a:ext uri="{FF2B5EF4-FFF2-40B4-BE49-F238E27FC236}">
                <a16:creationId xmlns:a16="http://schemas.microsoft.com/office/drawing/2014/main" id="{E6F9DAA5-651E-D64C-B670-C882FD74EED8}"/>
              </a:ext>
            </a:extLst>
          </p:cNvPr>
          <p:cNvSpPr/>
          <p:nvPr/>
        </p:nvSpPr>
        <p:spPr>
          <a:xfrm>
            <a:off x="7249715" y="5446018"/>
            <a:ext cx="4536504" cy="584741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itchFamily="34" charset="0"/>
              </a:rPr>
              <a:t>Double-faced Cu / HOPG </a:t>
            </a:r>
            <a:br>
              <a:rPr lang="en-GB" sz="1600" dirty="0">
                <a:latin typeface="Arial" panose="020B0604020202020204" pitchFamily="34" charset="0"/>
                <a:cs typeface="Arial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itchFamily="34" charset="0"/>
              </a:rPr>
              <a:t>monochromator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70" y="1485578"/>
            <a:ext cx="6527085" cy="36724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5326CC-9C19-A742-B873-9FBA5C721582}"/>
              </a:ext>
            </a:extLst>
          </p:cNvPr>
          <p:cNvSpPr txBox="1">
            <a:spLocks/>
          </p:cNvSpPr>
          <p:nvPr/>
        </p:nvSpPr>
        <p:spPr>
          <a:xfrm>
            <a:off x="452547" y="472408"/>
            <a:ext cx="10397569" cy="921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92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399" b="1" kern="1200">
                <a:solidFill>
                  <a:srgbClr val="007C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altLang="en-US" dirty="0"/>
              <a:t>Endurance Instruments</a:t>
            </a:r>
            <a:br>
              <a:rPr lang="en-GB" altLang="en-US" dirty="0"/>
            </a:br>
            <a:r>
              <a:rPr lang="en-GB" altLang="en-US" sz="1999" b="0" dirty="0"/>
              <a:t>D10+: thermal single-crystal diffractometer – Commissioned &amp; in user operation</a:t>
            </a:r>
            <a:endParaRPr lang="en-GB" sz="1999" b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68F556-07F9-A348-B5B4-4AF0176A4969}"/>
              </a:ext>
            </a:extLst>
          </p:cNvPr>
          <p:cNvSpPr txBox="1">
            <a:spLocks/>
          </p:cNvSpPr>
          <p:nvPr/>
        </p:nvSpPr>
        <p:spPr>
          <a:xfrm>
            <a:off x="480963" y="5381831"/>
            <a:ext cx="7430043" cy="1356153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Overall gains in performance of more than x10</a:t>
            </a:r>
          </a:p>
          <a:p>
            <a:pPr marL="743042" lvl="1" indent="-285750">
              <a:spcBef>
                <a:spcPts val="400"/>
              </a:spcBef>
              <a:buFontTx/>
              <a:buChar char="-"/>
            </a:pPr>
            <a:r>
              <a:rPr lang="en-GB" sz="1600" dirty="0"/>
              <a:t>x 3.3 flux in guide</a:t>
            </a:r>
          </a:p>
          <a:p>
            <a:pPr marL="743042" lvl="1" indent="-285750">
              <a:spcBef>
                <a:spcPts val="400"/>
              </a:spcBef>
              <a:buFontTx/>
              <a:buChar char="-"/>
            </a:pPr>
            <a:r>
              <a:rPr lang="en-GB" sz="1600" dirty="0"/>
              <a:t>x 6.6 flux on sample @ 1.2 </a:t>
            </a:r>
            <a:r>
              <a:rPr lang="en-GB" sz="1600" dirty="0" err="1"/>
              <a:t>Å</a:t>
            </a:r>
            <a:endParaRPr lang="en-GB" sz="1600" dirty="0"/>
          </a:p>
          <a:p>
            <a:pPr marL="743042" lvl="1" indent="-285750">
              <a:spcBef>
                <a:spcPts val="400"/>
              </a:spcBef>
              <a:buFontTx/>
              <a:buChar char="-"/>
            </a:pPr>
            <a:r>
              <a:rPr lang="en-GB" sz="1600" dirty="0"/>
              <a:t>x 1.8 detector efficiency</a:t>
            </a:r>
          </a:p>
        </p:txBody>
      </p:sp>
      <p:sp>
        <p:nvSpPr>
          <p:cNvPr id="13" name="Rechteck 10">
            <a:extLst>
              <a:ext uri="{FF2B5EF4-FFF2-40B4-BE49-F238E27FC236}">
                <a16:creationId xmlns:a16="http://schemas.microsoft.com/office/drawing/2014/main" id="{D2E39469-0E07-2546-B37B-E929C7E4E034}"/>
              </a:ext>
            </a:extLst>
          </p:cNvPr>
          <p:cNvSpPr/>
          <p:nvPr/>
        </p:nvSpPr>
        <p:spPr>
          <a:xfrm rot="10800000" flipV="1">
            <a:off x="7717608" y="6397642"/>
            <a:ext cx="4121520" cy="338520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 B.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Ouladdiaf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N. Katcho, P. Decarpentrie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8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21C5B4-BC7D-B347-A882-649D4EEEA4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832" y="1440958"/>
            <a:ext cx="10910580" cy="3526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FC27F7-27C5-BC41-B071-04759BFD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0" y="472494"/>
            <a:ext cx="10397268" cy="921257"/>
          </a:xfrm>
        </p:spPr>
        <p:txBody>
          <a:bodyPr>
            <a:normAutofit/>
          </a:bodyPr>
          <a:lstStyle/>
          <a:p>
            <a:r>
              <a:rPr lang="en-GB" altLang="en-US" dirty="0"/>
              <a:t>Endurance Instruments</a:t>
            </a:r>
            <a:br>
              <a:rPr lang="en-GB" altLang="en-US" dirty="0"/>
            </a:br>
            <a:r>
              <a:rPr lang="en-GB" altLang="en-US" sz="1999" b="0" dirty="0"/>
              <a:t>H15 cold-neutron guide + instruments:  T3, D(00)7, D11+, SAM, SHARP+</a:t>
            </a:r>
            <a:endParaRPr lang="en-GB" sz="1999" b="0" dirty="0"/>
          </a:p>
        </p:txBody>
      </p:sp>
      <p:sp>
        <p:nvSpPr>
          <p:cNvPr id="14" name="Rechteck 10">
            <a:extLst>
              <a:ext uri="{FF2B5EF4-FFF2-40B4-BE49-F238E27FC236}">
                <a16:creationId xmlns:a16="http://schemas.microsoft.com/office/drawing/2014/main" id="{3A5D0253-0A44-8546-A24A-64CD6823D844}"/>
              </a:ext>
            </a:extLst>
          </p:cNvPr>
          <p:cNvSpPr/>
          <p:nvPr/>
        </p:nvSpPr>
        <p:spPr>
          <a:xfrm>
            <a:off x="8545859" y="1413570"/>
            <a:ext cx="2991247" cy="338512"/>
          </a:xfrm>
          <a:prstGeom prst="rect">
            <a:avLst/>
          </a:prstGeom>
          <a:solidFill>
            <a:schemeClr val="bg1"/>
          </a:solidFill>
        </p:spPr>
        <p:txBody>
          <a:bodyPr wrap="none" lIns="91406" tIns="45703" rIns="91406" bIns="45703">
            <a:spAutoFit/>
          </a:bodyPr>
          <a:lstStyle/>
          <a:p>
            <a:r>
              <a:rPr lang="en-GB" sz="1600" dirty="0" err="1">
                <a:latin typeface="Arial" pitchFamily="34" charset="0"/>
                <a:cs typeface="Arial" pitchFamily="34" charset="0"/>
              </a:rPr>
              <a:t>Vercors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side instrument layout </a:t>
            </a:r>
            <a:endParaRPr lang="en-GB" sz="1600" dirty="0"/>
          </a:p>
        </p:txBody>
      </p:sp>
      <p:sp>
        <p:nvSpPr>
          <p:cNvPr id="16" name="Rechteck 10">
            <a:extLst>
              <a:ext uri="{FF2B5EF4-FFF2-40B4-BE49-F238E27FC236}">
                <a16:creationId xmlns:a16="http://schemas.microsoft.com/office/drawing/2014/main" id="{AFC3B73D-62A8-3341-AF00-3E632F370646}"/>
              </a:ext>
            </a:extLst>
          </p:cNvPr>
          <p:cNvSpPr/>
          <p:nvPr/>
        </p:nvSpPr>
        <p:spPr>
          <a:xfrm>
            <a:off x="1129035" y="4077866"/>
            <a:ext cx="1008517" cy="338512"/>
          </a:xfrm>
          <a:prstGeom prst="rect">
            <a:avLst/>
          </a:prstGeom>
          <a:solidFill>
            <a:schemeClr val="bg1"/>
          </a:solidFill>
        </p:spPr>
        <p:txBody>
          <a:bodyPr wrap="non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SHARP+</a:t>
            </a:r>
            <a:endParaRPr lang="en-GB" sz="1600" dirty="0"/>
          </a:p>
        </p:txBody>
      </p:sp>
      <p:sp>
        <p:nvSpPr>
          <p:cNvPr id="18" name="Rechteck 10">
            <a:extLst>
              <a:ext uri="{FF2B5EF4-FFF2-40B4-BE49-F238E27FC236}">
                <a16:creationId xmlns:a16="http://schemas.microsoft.com/office/drawing/2014/main" id="{78776422-90E7-BB4E-95FC-C686A470FD7A}"/>
              </a:ext>
            </a:extLst>
          </p:cNvPr>
          <p:cNvSpPr/>
          <p:nvPr/>
        </p:nvSpPr>
        <p:spPr>
          <a:xfrm>
            <a:off x="5233491" y="3717826"/>
            <a:ext cx="544429" cy="338512"/>
          </a:xfrm>
          <a:prstGeom prst="rect">
            <a:avLst/>
          </a:prstGeom>
          <a:solidFill>
            <a:schemeClr val="bg1"/>
          </a:solidFill>
        </p:spPr>
        <p:txBody>
          <a:bodyPr wrap="non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D11</a:t>
            </a:r>
            <a:endParaRPr lang="en-GB" sz="1600" dirty="0"/>
          </a:p>
        </p:txBody>
      </p:sp>
      <p:sp>
        <p:nvSpPr>
          <p:cNvPr id="22" name="Rechteck 10">
            <a:extLst>
              <a:ext uri="{FF2B5EF4-FFF2-40B4-BE49-F238E27FC236}">
                <a16:creationId xmlns:a16="http://schemas.microsoft.com/office/drawing/2014/main" id="{FFD4F2C1-7B10-BF47-8875-4E79F81FEBAA}"/>
              </a:ext>
            </a:extLst>
          </p:cNvPr>
          <p:cNvSpPr/>
          <p:nvPr/>
        </p:nvSpPr>
        <p:spPr>
          <a:xfrm>
            <a:off x="9606712" y="3645818"/>
            <a:ext cx="811355" cy="338512"/>
          </a:xfrm>
          <a:prstGeom prst="rect">
            <a:avLst/>
          </a:prstGeom>
          <a:solidFill>
            <a:schemeClr val="bg1"/>
          </a:solidFill>
        </p:spPr>
        <p:txBody>
          <a:bodyPr wrap="non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D(00)7</a:t>
            </a:r>
            <a:endParaRPr lang="en-GB" sz="1600" dirty="0"/>
          </a:p>
        </p:txBody>
      </p:sp>
      <p:sp>
        <p:nvSpPr>
          <p:cNvPr id="23" name="Rechteck 10">
            <a:extLst>
              <a:ext uri="{FF2B5EF4-FFF2-40B4-BE49-F238E27FC236}">
                <a16:creationId xmlns:a16="http://schemas.microsoft.com/office/drawing/2014/main" id="{4D7DBCDC-1F10-0245-B9B1-CD3082D7523B}"/>
              </a:ext>
            </a:extLst>
          </p:cNvPr>
          <p:cNvSpPr/>
          <p:nvPr/>
        </p:nvSpPr>
        <p:spPr>
          <a:xfrm>
            <a:off x="11498187" y="3235298"/>
            <a:ext cx="423439" cy="338512"/>
          </a:xfrm>
          <a:prstGeom prst="rect">
            <a:avLst/>
          </a:prstGeom>
        </p:spPr>
        <p:txBody>
          <a:bodyPr wrap="non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T3</a:t>
            </a:r>
            <a:endParaRPr lang="en-GB" sz="1600" dirty="0"/>
          </a:p>
        </p:txBody>
      </p:sp>
      <p:sp>
        <p:nvSpPr>
          <p:cNvPr id="24" name="Rechteck 10">
            <a:extLst>
              <a:ext uri="{FF2B5EF4-FFF2-40B4-BE49-F238E27FC236}">
                <a16:creationId xmlns:a16="http://schemas.microsoft.com/office/drawing/2014/main" id="{79F54F10-90E6-1F4E-AB67-A3470FCDFEBF}"/>
              </a:ext>
            </a:extLst>
          </p:cNvPr>
          <p:cNvSpPr/>
          <p:nvPr/>
        </p:nvSpPr>
        <p:spPr>
          <a:xfrm>
            <a:off x="4045663" y="2207952"/>
            <a:ext cx="628617" cy="338512"/>
          </a:xfrm>
          <a:prstGeom prst="rect">
            <a:avLst/>
          </a:prstGeom>
          <a:solidFill>
            <a:schemeClr val="bg1"/>
          </a:solidFill>
        </p:spPr>
        <p:txBody>
          <a:bodyPr wrap="non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SAM</a:t>
            </a:r>
            <a:endParaRPr lang="en-GB" sz="16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CB79F5-F8C3-DD4F-830F-6C53D25D21A2}"/>
              </a:ext>
            </a:extLst>
          </p:cNvPr>
          <p:cNvSpPr txBox="1">
            <a:spLocks/>
          </p:cNvSpPr>
          <p:nvPr/>
        </p:nvSpPr>
        <p:spPr>
          <a:xfrm>
            <a:off x="480963" y="5381831"/>
            <a:ext cx="10657184" cy="1356153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Dedicated end-of-guide positions for all instruments with optimised divergence 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Highly complex guide – both optically and engineering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optimised end-of-guide positions with dedicated optics for new instrumentation:  T3, D(00)7, D11, SHARP+, SAM</a:t>
            </a:r>
          </a:p>
          <a:p>
            <a:pPr>
              <a:spcBef>
                <a:spcPts val="400"/>
              </a:spcBef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997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LLview millenium.png">
            <a:extLst>
              <a:ext uri="{FF2B5EF4-FFF2-40B4-BE49-F238E27FC236}">
                <a16:creationId xmlns:a16="http://schemas.microsoft.com/office/drawing/2014/main" id="{478B1FB8-9CB7-3041-9079-422D14FA21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28"/>
          <a:stretch/>
        </p:blipFill>
        <p:spPr>
          <a:xfrm>
            <a:off x="106782" y="1393752"/>
            <a:ext cx="12052778" cy="5340948"/>
          </a:xfrm>
          <a:prstGeom prst="rect">
            <a:avLst/>
          </a:prstGeom>
        </p:spPr>
      </p:pic>
      <p:sp>
        <p:nvSpPr>
          <p:cNvPr id="34" name="Line 2">
            <a:extLst>
              <a:ext uri="{FF2B5EF4-FFF2-40B4-BE49-F238E27FC236}">
                <a16:creationId xmlns:a16="http://schemas.microsoft.com/office/drawing/2014/main" id="{FA67046F-21AA-B34F-929B-74D35C1AE169}"/>
              </a:ext>
            </a:extLst>
          </p:cNvPr>
          <p:cNvSpPr/>
          <p:nvPr/>
        </p:nvSpPr>
        <p:spPr>
          <a:xfrm flipV="1">
            <a:off x="2352313" y="4273067"/>
            <a:ext cx="8325393" cy="479869"/>
          </a:xfrm>
          <a:prstGeom prst="line">
            <a:avLst/>
          </a:prstGeom>
          <a:ln w="54720">
            <a:solidFill>
              <a:srgbClr val="FF0000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FA9C03-ED20-5D4F-A60B-DCB79FF17BF9}"/>
              </a:ext>
            </a:extLst>
          </p:cNvPr>
          <p:cNvSpPr>
            <a:spLocks noChangeAspect="1"/>
          </p:cNvSpPr>
          <p:nvPr/>
        </p:nvSpPr>
        <p:spPr>
          <a:xfrm rot="21084438">
            <a:off x="8465858" y="3860770"/>
            <a:ext cx="2901313" cy="216000"/>
          </a:xfrm>
          <a:prstGeom prst="rect">
            <a:avLst/>
          </a:prstGeom>
          <a:solidFill>
            <a:srgbClr val="007C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952B61-096E-9243-8763-24438B4115CF}"/>
              </a:ext>
            </a:extLst>
          </p:cNvPr>
          <p:cNvSpPr txBox="1"/>
          <p:nvPr/>
        </p:nvSpPr>
        <p:spPr>
          <a:xfrm>
            <a:off x="2941748" y="487145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H15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00D7F7-4DD3-9946-9647-E77ED39EA0C0}"/>
              </a:ext>
            </a:extLst>
          </p:cNvPr>
          <p:cNvSpPr txBox="1"/>
          <p:nvPr/>
        </p:nvSpPr>
        <p:spPr>
          <a:xfrm>
            <a:off x="10180318" y="3335149"/>
            <a:ext cx="59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D11</a:t>
            </a:r>
          </a:p>
        </p:txBody>
      </p:sp>
      <p:sp>
        <p:nvSpPr>
          <p:cNvPr id="38" name="Block Arc 37">
            <a:extLst>
              <a:ext uri="{FF2B5EF4-FFF2-40B4-BE49-F238E27FC236}">
                <a16:creationId xmlns:a16="http://schemas.microsoft.com/office/drawing/2014/main" id="{3FFF8D7A-B317-5048-8AEE-93EAF34E0493}"/>
              </a:ext>
            </a:extLst>
          </p:cNvPr>
          <p:cNvSpPr>
            <a:spLocks noChangeAspect="1"/>
          </p:cNvSpPr>
          <p:nvPr/>
        </p:nvSpPr>
        <p:spPr>
          <a:xfrm rot="5100091">
            <a:off x="11240739" y="3582941"/>
            <a:ext cx="745510" cy="720000"/>
          </a:xfrm>
          <a:prstGeom prst="blockArc">
            <a:avLst/>
          </a:prstGeom>
          <a:solidFill>
            <a:srgbClr val="007C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440BF6-E42E-0A4E-BFF0-0BA9DD24C828}"/>
              </a:ext>
            </a:extLst>
          </p:cNvPr>
          <p:cNvSpPr txBox="1"/>
          <p:nvPr/>
        </p:nvSpPr>
        <p:spPr>
          <a:xfrm>
            <a:off x="11109242" y="3105277"/>
            <a:ext cx="98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 dirty="0"/>
              <a:t>RAMSES</a:t>
            </a:r>
          </a:p>
        </p:txBody>
      </p:sp>
      <p:sp>
        <p:nvSpPr>
          <p:cNvPr id="40" name="Block Arc 39">
            <a:extLst>
              <a:ext uri="{FF2B5EF4-FFF2-40B4-BE49-F238E27FC236}">
                <a16:creationId xmlns:a16="http://schemas.microsoft.com/office/drawing/2014/main" id="{EA35ECB1-4F20-E344-9157-2210873B435B}"/>
              </a:ext>
            </a:extLst>
          </p:cNvPr>
          <p:cNvSpPr/>
          <p:nvPr/>
        </p:nvSpPr>
        <p:spPr>
          <a:xfrm>
            <a:off x="6822884" y="3564913"/>
            <a:ext cx="776823" cy="756055"/>
          </a:xfrm>
          <a:prstGeom prst="blockArc">
            <a:avLst/>
          </a:prstGeom>
          <a:solidFill>
            <a:srgbClr val="007C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D05986-E25B-5F45-ABA6-07BE89866143}"/>
              </a:ext>
            </a:extLst>
          </p:cNvPr>
          <p:cNvSpPr txBox="1"/>
          <p:nvPr/>
        </p:nvSpPr>
        <p:spPr>
          <a:xfrm>
            <a:off x="6873206" y="3150483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D7+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3235812-97E7-7948-8504-C9B4E99C7E4D}"/>
              </a:ext>
            </a:extLst>
          </p:cNvPr>
          <p:cNvGrpSpPr>
            <a:grpSpLocks noChangeAspect="1"/>
          </p:cNvGrpSpPr>
          <p:nvPr/>
        </p:nvGrpSpPr>
        <p:grpSpPr>
          <a:xfrm rot="12031130">
            <a:off x="5207822" y="3564738"/>
            <a:ext cx="699717" cy="704459"/>
            <a:chOff x="1400228" y="3832689"/>
            <a:chExt cx="297484" cy="299500"/>
          </a:xfrm>
          <a:solidFill>
            <a:srgbClr val="007CB1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9766467-BC1B-A24F-A2AD-66AEA315F41C}"/>
                </a:ext>
              </a:extLst>
            </p:cNvPr>
            <p:cNvSpPr/>
            <p:nvPr/>
          </p:nvSpPr>
          <p:spPr>
            <a:xfrm>
              <a:off x="1400228" y="3832689"/>
              <a:ext cx="88760" cy="107058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CD11F98-FADE-A444-8183-BD5B5C9160DD}"/>
                </a:ext>
              </a:extLst>
            </p:cNvPr>
            <p:cNvSpPr/>
            <p:nvPr/>
          </p:nvSpPr>
          <p:spPr>
            <a:xfrm>
              <a:off x="1444608" y="4024724"/>
              <a:ext cx="88760" cy="107058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74C4B82-BFF3-164F-A3E0-1016BCB98160}"/>
                </a:ext>
              </a:extLst>
            </p:cNvPr>
            <p:cNvSpPr/>
            <p:nvPr/>
          </p:nvSpPr>
          <p:spPr>
            <a:xfrm>
              <a:off x="1608952" y="4025131"/>
              <a:ext cx="88760" cy="107058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108B4F5-3E1E-1440-8765-7DF57089CE70}"/>
                </a:ext>
              </a:extLst>
            </p:cNvPr>
            <p:cNvCxnSpPr/>
            <p:nvPr/>
          </p:nvCxnSpPr>
          <p:spPr>
            <a:xfrm>
              <a:off x="1461030" y="3939747"/>
              <a:ext cx="12999" cy="100655"/>
            </a:xfrm>
            <a:prstGeom prst="lin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FE1BA42-9A08-B446-B3BB-7AFEB146273D}"/>
                </a:ext>
              </a:extLst>
            </p:cNvPr>
            <p:cNvCxnSpPr/>
            <p:nvPr/>
          </p:nvCxnSpPr>
          <p:spPr>
            <a:xfrm>
              <a:off x="1505998" y="4085846"/>
              <a:ext cx="115368" cy="0"/>
            </a:xfrm>
            <a:prstGeom prst="lin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957AD7D-8193-7F41-9F40-5F87EB9C0007}"/>
              </a:ext>
            </a:extLst>
          </p:cNvPr>
          <p:cNvSpPr txBox="1"/>
          <p:nvPr/>
        </p:nvSpPr>
        <p:spPr>
          <a:xfrm>
            <a:off x="4984435" y="314030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 dirty="0">
                <a:latin typeface="Arial" panose="020B0604020202020204" pitchFamily="34" charset="0"/>
                <a:cs typeface="Arial" panose="020B0604020202020204" pitchFamily="34" charset="0"/>
              </a:rPr>
              <a:t>GAPS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EA0A7F9-126E-8B40-B15A-C2CAA88A1F25}"/>
              </a:ext>
            </a:extLst>
          </p:cNvPr>
          <p:cNvSpPr/>
          <p:nvPr/>
        </p:nvSpPr>
        <p:spPr>
          <a:xfrm rot="21059088">
            <a:off x="10843972" y="4048950"/>
            <a:ext cx="498060" cy="183600"/>
          </a:xfrm>
          <a:prstGeom prst="rect">
            <a:avLst/>
          </a:prstGeom>
          <a:solidFill>
            <a:srgbClr val="007C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Line 2">
            <a:extLst>
              <a:ext uri="{FF2B5EF4-FFF2-40B4-BE49-F238E27FC236}">
                <a16:creationId xmlns:a16="http://schemas.microsoft.com/office/drawing/2014/main" id="{555278D0-5312-A548-AA1B-FCAC29475FFF}"/>
              </a:ext>
            </a:extLst>
          </p:cNvPr>
          <p:cNvSpPr/>
          <p:nvPr/>
        </p:nvSpPr>
        <p:spPr>
          <a:xfrm flipV="1">
            <a:off x="4156453" y="4213985"/>
            <a:ext cx="4309552" cy="415504"/>
          </a:xfrm>
          <a:prstGeom prst="line">
            <a:avLst/>
          </a:prstGeom>
          <a:ln w="54720">
            <a:solidFill>
              <a:srgbClr val="FF0000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Line 2">
            <a:extLst>
              <a:ext uri="{FF2B5EF4-FFF2-40B4-BE49-F238E27FC236}">
                <a16:creationId xmlns:a16="http://schemas.microsoft.com/office/drawing/2014/main" id="{AA47C66A-3A97-3046-BADB-C2C23D34CC07}"/>
              </a:ext>
            </a:extLst>
          </p:cNvPr>
          <p:cNvSpPr/>
          <p:nvPr/>
        </p:nvSpPr>
        <p:spPr>
          <a:xfrm flipV="1">
            <a:off x="4266918" y="4132637"/>
            <a:ext cx="2982797" cy="469137"/>
          </a:xfrm>
          <a:prstGeom prst="line">
            <a:avLst/>
          </a:prstGeom>
          <a:ln w="54720">
            <a:solidFill>
              <a:srgbClr val="FF0000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ED1821-7F35-7F4A-8670-F67BE2CB4D1B}"/>
              </a:ext>
            </a:extLst>
          </p:cNvPr>
          <p:cNvSpPr txBox="1"/>
          <p:nvPr/>
        </p:nvSpPr>
        <p:spPr>
          <a:xfrm>
            <a:off x="6146887" y="308224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3C492E3-73C5-974B-98A8-3C902EE608E6}"/>
              </a:ext>
            </a:extLst>
          </p:cNvPr>
          <p:cNvSpPr/>
          <p:nvPr/>
        </p:nvSpPr>
        <p:spPr>
          <a:xfrm rot="16200000">
            <a:off x="6089110" y="3698890"/>
            <a:ext cx="587727" cy="211751"/>
          </a:xfrm>
          <a:prstGeom prst="rect">
            <a:avLst/>
          </a:prstGeom>
          <a:solidFill>
            <a:srgbClr val="007C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3FE33C-31B2-E149-9852-31AC65B7C23E}"/>
              </a:ext>
            </a:extLst>
          </p:cNvPr>
          <p:cNvSpPr/>
          <p:nvPr/>
        </p:nvSpPr>
        <p:spPr>
          <a:xfrm rot="16200000">
            <a:off x="7740665" y="3569308"/>
            <a:ext cx="451840" cy="424994"/>
          </a:xfrm>
          <a:prstGeom prst="rect">
            <a:avLst/>
          </a:prstGeom>
          <a:solidFill>
            <a:srgbClr val="007C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A83E527-55F3-EE46-82B3-32EC5F386DBF}"/>
              </a:ext>
            </a:extLst>
          </p:cNvPr>
          <p:cNvSpPr txBox="1"/>
          <p:nvPr/>
        </p:nvSpPr>
        <p:spPr>
          <a:xfrm>
            <a:off x="7710124" y="326690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0450DA3-9772-114C-AD03-7829D8CE8EDB}"/>
              </a:ext>
            </a:extLst>
          </p:cNvPr>
          <p:cNvSpPr txBox="1"/>
          <p:nvPr/>
        </p:nvSpPr>
        <p:spPr>
          <a:xfrm>
            <a:off x="10644882" y="436035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small" dirty="0"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D2B3995F-5376-CE4C-B2B3-A31DE308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0" y="472494"/>
            <a:ext cx="10397268" cy="921257"/>
          </a:xfrm>
        </p:spPr>
        <p:txBody>
          <a:bodyPr>
            <a:normAutofit/>
          </a:bodyPr>
          <a:lstStyle/>
          <a:p>
            <a:r>
              <a:rPr lang="en-GB" altLang="en-US" dirty="0"/>
              <a:t>Endurance Instruments</a:t>
            </a:r>
            <a:br>
              <a:rPr lang="en-GB" altLang="en-US" dirty="0"/>
            </a:br>
            <a:r>
              <a:rPr lang="en-GB" altLang="en-US" sz="1999" b="0" dirty="0"/>
              <a:t>H15 cold-neutron guide + instruments:  T3, D(00)7, D11+, SAM, SHARP+</a:t>
            </a:r>
            <a:endParaRPr lang="en-GB" sz="1999" b="0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3572E49-5EFB-244A-A570-6C97286410EE}"/>
              </a:ext>
            </a:extLst>
          </p:cNvPr>
          <p:cNvSpPr txBox="1">
            <a:spLocks/>
          </p:cNvSpPr>
          <p:nvPr/>
        </p:nvSpPr>
        <p:spPr>
          <a:xfrm>
            <a:off x="5157079" y="1485578"/>
            <a:ext cx="7049519" cy="1003669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Plan A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Seven dedicated end-of-guide positions from a single H15 source guide!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It is possible, but how?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This is crazy!   (i.e. extremely expensive and highly complex)</a:t>
            </a:r>
          </a:p>
          <a:p>
            <a:pPr>
              <a:spcBef>
                <a:spcPts val="400"/>
              </a:spcBef>
            </a:pPr>
            <a:endParaRPr lang="en-GB" sz="1600" dirty="0"/>
          </a:p>
          <a:p>
            <a:pPr>
              <a:spcBef>
                <a:spcPts val="400"/>
              </a:spcBef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63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D2B3995F-5376-CE4C-B2B3-A31DE308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0" y="472494"/>
            <a:ext cx="10397268" cy="921257"/>
          </a:xfrm>
        </p:spPr>
        <p:txBody>
          <a:bodyPr>
            <a:normAutofit/>
          </a:bodyPr>
          <a:lstStyle/>
          <a:p>
            <a:r>
              <a:rPr lang="en-GB" altLang="en-US" dirty="0"/>
              <a:t>Endurance Instruments</a:t>
            </a:r>
            <a:br>
              <a:rPr lang="en-GB" altLang="en-US" dirty="0"/>
            </a:br>
            <a:r>
              <a:rPr lang="en-GB" altLang="en-US" sz="1999" b="0" dirty="0"/>
              <a:t>H15 cold-neutron guide + instruments:  T3, D(00)7, D11+, SAM, SHARP+</a:t>
            </a:r>
            <a:endParaRPr lang="en-GB" sz="1999" b="0" dirty="0"/>
          </a:p>
        </p:txBody>
      </p:sp>
      <p:pic>
        <p:nvPicPr>
          <p:cNvPr id="28" name="Picture 27" descr="Macintosh HD:Users:dewhurst:Desktop:Dropbox:H15_figs:Ray Trace:graphic_replay_x.jpg">
            <a:extLst>
              <a:ext uri="{FF2B5EF4-FFF2-40B4-BE49-F238E27FC236}">
                <a16:creationId xmlns:a16="http://schemas.microsoft.com/office/drawing/2014/main" id="{8BC7CE02-BEAE-D844-863C-301DEC728DD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9837" r="15277" b="8196"/>
          <a:stretch/>
        </p:blipFill>
        <p:spPr bwMode="auto">
          <a:xfrm>
            <a:off x="-1" y="1393751"/>
            <a:ext cx="12002244" cy="54658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9" name="Picture 28" descr="H15_Branch_Monitor_Split_Wav6.jpg">
            <a:extLst>
              <a:ext uri="{FF2B5EF4-FFF2-40B4-BE49-F238E27FC236}">
                <a16:creationId xmlns:a16="http://schemas.microsoft.com/office/drawing/2014/main" id="{FCF2A623-48BE-884C-B70C-A361AF18F1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9" t="3162" r="10886" b="5454"/>
          <a:stretch/>
        </p:blipFill>
        <p:spPr>
          <a:xfrm>
            <a:off x="2425179" y="2564960"/>
            <a:ext cx="2804194" cy="2785141"/>
          </a:xfrm>
          <a:prstGeom prst="rect">
            <a:avLst/>
          </a:prstGeom>
          <a:ln>
            <a:noFill/>
          </a:ln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B40EBBD-6EE5-604D-B64B-ABB89A09A7B9}"/>
              </a:ext>
            </a:extLst>
          </p:cNvPr>
          <p:cNvSpPr txBox="1">
            <a:spLocks/>
          </p:cNvSpPr>
          <p:nvPr/>
        </p:nvSpPr>
        <p:spPr>
          <a:xfrm>
            <a:off x="480963" y="1561291"/>
            <a:ext cx="7049519" cy="1003669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Seven dedicated end-of-guide positions from a single H15 source guide!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It is possible, but how?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This is crazy!   (i.e. extremely expensive and highly complex)</a:t>
            </a:r>
          </a:p>
          <a:p>
            <a:pPr>
              <a:spcBef>
                <a:spcPts val="400"/>
              </a:spcBef>
            </a:pPr>
            <a:endParaRPr lang="en-GB" sz="1600" dirty="0"/>
          </a:p>
          <a:p>
            <a:pPr>
              <a:spcBef>
                <a:spcPts val="400"/>
              </a:spcBef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0531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E62476-E7B2-BC4F-8F94-7106FD68F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6" y="1962772"/>
            <a:ext cx="4415718" cy="144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62B29-B324-F442-9468-70D68ACB2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8"/>
          <a:stretch/>
        </p:blipFill>
        <p:spPr>
          <a:xfrm>
            <a:off x="5233491" y="1940591"/>
            <a:ext cx="6840760" cy="16344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C1023AF-D2D3-2242-9BD6-0767E34F23B4}"/>
              </a:ext>
            </a:extLst>
          </p:cNvPr>
          <p:cNvSpPr txBox="1">
            <a:spLocks/>
          </p:cNvSpPr>
          <p:nvPr/>
        </p:nvSpPr>
        <p:spPr>
          <a:xfrm>
            <a:off x="5953571" y="4797946"/>
            <a:ext cx="6048672" cy="1944216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Enlarged spatial filling &amp; reduced divergence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Correlation between position &amp; divergence: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Centred on exit tangent at extremities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Abrupt guide angle change at entrance &amp; possible  'blind spot'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Incomplete phase-space transformation</a:t>
            </a:r>
          </a:p>
          <a:p>
            <a:endParaRPr lang="en-GB" sz="1600" u="sng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5713F6B-576E-C947-97F4-4E922006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0" y="472494"/>
            <a:ext cx="10397268" cy="921257"/>
          </a:xfrm>
        </p:spPr>
        <p:txBody>
          <a:bodyPr>
            <a:normAutofit/>
          </a:bodyPr>
          <a:lstStyle/>
          <a:p>
            <a:r>
              <a:rPr lang="en-GB" altLang="en-US" dirty="0"/>
              <a:t>Endurance Instruments</a:t>
            </a:r>
            <a:br>
              <a:rPr lang="en-GB" altLang="en-US" dirty="0"/>
            </a:br>
            <a:r>
              <a:rPr lang="en-GB" altLang="en-US" sz="1999" b="0" dirty="0"/>
              <a:t>H15 cold-neutron guide + instruments:  T3, D(00)7, D11+, SAM, SHARP+</a:t>
            </a:r>
            <a:endParaRPr lang="en-GB" sz="1999" b="0" dirty="0"/>
          </a:p>
        </p:txBody>
      </p:sp>
    </p:spTree>
    <p:extLst>
      <p:ext uri="{BB962C8B-B14F-4D97-AF65-F5344CB8AC3E}">
        <p14:creationId xmlns:p14="http://schemas.microsoft.com/office/powerpoint/2010/main" val="233686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B3170-C0F5-C044-EFA0-393FD52F19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126" y="1845665"/>
            <a:ext cx="11448941" cy="3695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D7F79A-74CF-AC4B-13A9-267331F1F61F}"/>
              </a:ext>
            </a:extLst>
          </p:cNvPr>
          <p:cNvSpPr txBox="1"/>
          <p:nvPr/>
        </p:nvSpPr>
        <p:spPr>
          <a:xfrm>
            <a:off x="2025575" y="1948845"/>
            <a:ext cx="543723" cy="36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95696-AF62-F8C9-822D-9062C5FD7137}"/>
              </a:ext>
            </a:extLst>
          </p:cNvPr>
          <p:cNvSpPr txBox="1"/>
          <p:nvPr/>
        </p:nvSpPr>
        <p:spPr>
          <a:xfrm>
            <a:off x="8441459" y="1948845"/>
            <a:ext cx="590722" cy="36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1BF13-1346-7AC2-0B1E-D1A26697235E}"/>
              </a:ext>
            </a:extLst>
          </p:cNvPr>
          <p:cNvSpPr txBox="1"/>
          <p:nvPr/>
        </p:nvSpPr>
        <p:spPr>
          <a:xfrm>
            <a:off x="5145493" y="1948845"/>
            <a:ext cx="736077" cy="36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B97AB-6575-2347-5F7B-392B808AC347}"/>
              </a:ext>
            </a:extLst>
          </p:cNvPr>
          <p:cNvSpPr txBox="1"/>
          <p:nvPr/>
        </p:nvSpPr>
        <p:spPr>
          <a:xfrm>
            <a:off x="838775" y="2061642"/>
            <a:ext cx="1082348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FIGARO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7A1FF-0431-D88C-48D3-FFCC99D6E6F0}"/>
              </a:ext>
            </a:extLst>
          </p:cNvPr>
          <p:cNvSpPr txBox="1"/>
          <p:nvPr/>
        </p:nvSpPr>
        <p:spPr>
          <a:xfrm>
            <a:off x="841003" y="1773610"/>
            <a:ext cx="607842" cy="36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B1F29-9A6A-8388-AF21-259653A18798}"/>
              </a:ext>
            </a:extLst>
          </p:cNvPr>
          <p:cNvSpPr txBox="1"/>
          <p:nvPr/>
        </p:nvSpPr>
        <p:spPr>
          <a:xfrm>
            <a:off x="11322225" y="3537046"/>
            <a:ext cx="607842" cy="36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D33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7ABA4F-7899-19EA-4F56-1097BE3E96E7}"/>
              </a:ext>
            </a:extLst>
          </p:cNvPr>
          <p:cNvSpPr txBox="1"/>
          <p:nvPr/>
        </p:nvSpPr>
        <p:spPr>
          <a:xfrm>
            <a:off x="4657470" y="3501802"/>
            <a:ext cx="748923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PF1b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CB9DF6-9AA5-1F52-7E01-056FE5CA8E32}"/>
              </a:ext>
            </a:extLst>
          </p:cNvPr>
          <p:cNvSpPr txBox="1"/>
          <p:nvPr/>
        </p:nvSpPr>
        <p:spPr>
          <a:xfrm>
            <a:off x="10705967" y="5171886"/>
            <a:ext cx="813043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IN16b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415950-1730-1724-C727-080481DBB390}"/>
              </a:ext>
            </a:extLst>
          </p:cNvPr>
          <p:cNvSpPr txBox="1"/>
          <p:nvPr/>
        </p:nvSpPr>
        <p:spPr>
          <a:xfrm>
            <a:off x="5089505" y="5085931"/>
            <a:ext cx="742490" cy="36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D10+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6CF306-1862-AA6E-3083-3EA87B58CDE8}"/>
              </a:ext>
            </a:extLst>
          </p:cNvPr>
          <p:cNvSpPr txBox="1"/>
          <p:nvPr/>
        </p:nvSpPr>
        <p:spPr>
          <a:xfrm>
            <a:off x="6550722" y="2960967"/>
            <a:ext cx="723275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6BDE28-791E-2C95-1499-FAA99EDC544A}"/>
              </a:ext>
            </a:extLst>
          </p:cNvPr>
          <p:cNvSpPr txBox="1"/>
          <p:nvPr/>
        </p:nvSpPr>
        <p:spPr>
          <a:xfrm>
            <a:off x="7488153" y="2960967"/>
            <a:ext cx="723275" cy="3692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C959A5-6E8B-1785-153F-D8FF80534116}"/>
              </a:ext>
            </a:extLst>
          </p:cNvPr>
          <p:cNvSpPr txBox="1"/>
          <p:nvPr/>
        </p:nvSpPr>
        <p:spPr>
          <a:xfrm>
            <a:off x="7248328" y="4158757"/>
            <a:ext cx="966931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SALSA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F7492-6309-F93C-B578-3932BD404663}"/>
              </a:ext>
            </a:extLst>
          </p:cNvPr>
          <p:cNvSpPr txBox="1"/>
          <p:nvPr/>
        </p:nvSpPr>
        <p:spPr>
          <a:xfrm>
            <a:off x="8689946" y="5176517"/>
            <a:ext cx="851515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FIPPS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648EB5-178E-0DB7-4547-B9DF2A50061A}"/>
              </a:ext>
            </a:extLst>
          </p:cNvPr>
          <p:cNvSpPr txBox="1"/>
          <p:nvPr/>
        </p:nvSpPr>
        <p:spPr>
          <a:xfrm>
            <a:off x="9553971" y="3693436"/>
            <a:ext cx="671960" cy="36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2E202-A2D2-4073-B728-135536CF5A80}"/>
              </a:ext>
            </a:extLst>
          </p:cNvPr>
          <p:cNvSpPr txBox="1"/>
          <p:nvPr/>
        </p:nvSpPr>
        <p:spPr>
          <a:xfrm>
            <a:off x="6537750" y="4140710"/>
            <a:ext cx="620683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D1b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9D484F-A72B-2FE3-6953-62E1D229F468}"/>
              </a:ext>
            </a:extLst>
          </p:cNvPr>
          <p:cNvSpPr txBox="1"/>
          <p:nvPr/>
        </p:nvSpPr>
        <p:spPr>
          <a:xfrm>
            <a:off x="10706099" y="1557586"/>
            <a:ext cx="1127232" cy="369204"/>
          </a:xfrm>
          <a:prstGeom prst="rect">
            <a:avLst/>
          </a:prstGeom>
          <a:noFill/>
          <a:ln w="38100">
            <a:solidFill>
              <a:srgbClr val="DC6025"/>
            </a:solidFill>
          </a:ln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C32464-6938-251A-7214-855805CA58A7}"/>
              </a:ext>
            </a:extLst>
          </p:cNvPr>
          <p:cNvSpPr txBox="1"/>
          <p:nvPr/>
        </p:nvSpPr>
        <p:spPr>
          <a:xfrm>
            <a:off x="9231103" y="2743422"/>
            <a:ext cx="697627" cy="369204"/>
          </a:xfrm>
          <a:prstGeom prst="rect">
            <a:avLst/>
          </a:prstGeom>
          <a:solidFill>
            <a:schemeClr val="bg1"/>
          </a:solidFill>
          <a:ln w="38100">
            <a:solidFill>
              <a:srgbClr val="DC6025"/>
            </a:solidFill>
          </a:ln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522F5F-8D5C-4730-DC77-C932D5F8644B}"/>
              </a:ext>
            </a:extLst>
          </p:cNvPr>
          <p:cNvSpPr txBox="1"/>
          <p:nvPr/>
        </p:nvSpPr>
        <p:spPr>
          <a:xfrm>
            <a:off x="4094094" y="5300451"/>
            <a:ext cx="671960" cy="36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7384E-3BBE-046C-D0A2-D9CEC14D53C2}"/>
              </a:ext>
            </a:extLst>
          </p:cNvPr>
          <p:cNvSpPr txBox="1"/>
          <p:nvPr/>
        </p:nvSpPr>
        <p:spPr>
          <a:xfrm>
            <a:off x="3329569" y="5220651"/>
            <a:ext cx="607842" cy="36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A9D71-2554-B92B-4DE8-84361D574FD3}"/>
              </a:ext>
            </a:extLst>
          </p:cNvPr>
          <p:cNvSpPr txBox="1"/>
          <p:nvPr/>
        </p:nvSpPr>
        <p:spPr>
          <a:xfrm>
            <a:off x="2977795" y="4253217"/>
            <a:ext cx="595018" cy="36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EB0ECC-5FC1-796E-88FA-25374FB9AD4F}"/>
              </a:ext>
            </a:extLst>
          </p:cNvPr>
          <p:cNvSpPr txBox="1"/>
          <p:nvPr/>
        </p:nvSpPr>
        <p:spPr>
          <a:xfrm>
            <a:off x="5881570" y="5580680"/>
            <a:ext cx="671960" cy="369321"/>
          </a:xfrm>
          <a:prstGeom prst="rect">
            <a:avLst/>
          </a:prstGeom>
          <a:noFill/>
          <a:ln w="38100">
            <a:solidFill>
              <a:srgbClr val="DC6025"/>
            </a:solidFill>
          </a:ln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4A8E77-9592-12C4-5F3B-CEEBD85E5B55}"/>
              </a:ext>
            </a:extLst>
          </p:cNvPr>
          <p:cNvSpPr txBox="1"/>
          <p:nvPr/>
        </p:nvSpPr>
        <p:spPr>
          <a:xfrm>
            <a:off x="6673635" y="5581857"/>
            <a:ext cx="1133644" cy="369204"/>
          </a:xfrm>
          <a:prstGeom prst="rect">
            <a:avLst/>
          </a:prstGeom>
          <a:noFill/>
          <a:ln w="38100">
            <a:solidFill>
              <a:srgbClr val="DC6025"/>
            </a:solidFill>
          </a:ln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XtremeD</a:t>
            </a:r>
            <a:endParaRPr lang="en-GB" sz="1799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A9C2AA-99D7-9B95-B9AD-F9D4A717233A}"/>
              </a:ext>
            </a:extLst>
          </p:cNvPr>
          <p:cNvSpPr txBox="1"/>
          <p:nvPr/>
        </p:nvSpPr>
        <p:spPr>
          <a:xfrm>
            <a:off x="481127" y="5157936"/>
            <a:ext cx="2082621" cy="922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 Instruments</a:t>
            </a:r>
          </a:p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CRG Instruments</a:t>
            </a:r>
            <a:b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ENDURANCE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17BA15B-9A05-7B42-963A-7E3885F1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0" y="472494"/>
            <a:ext cx="10397268" cy="581105"/>
          </a:xfrm>
        </p:spPr>
        <p:txBody>
          <a:bodyPr>
            <a:normAutofit/>
          </a:bodyPr>
          <a:lstStyle/>
          <a:p>
            <a:r>
              <a:rPr lang="en-US" dirty="0"/>
              <a:t>Instruments in User Program – ILL 7 Guide Hall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67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D2B3995F-5376-CE4C-B2B3-A31DE308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0" y="472494"/>
            <a:ext cx="10397268" cy="921257"/>
          </a:xfrm>
        </p:spPr>
        <p:txBody>
          <a:bodyPr>
            <a:normAutofit/>
          </a:bodyPr>
          <a:lstStyle/>
          <a:p>
            <a:r>
              <a:rPr lang="en-GB" altLang="en-US" dirty="0"/>
              <a:t>Endurance Instruments</a:t>
            </a:r>
            <a:br>
              <a:rPr lang="en-GB" altLang="en-US" dirty="0"/>
            </a:br>
            <a:r>
              <a:rPr lang="en-GB" altLang="en-US" sz="1999" b="0" dirty="0"/>
              <a:t>H15 cold-neutron guide + instruments:  T3, D(00)7, D11+, SAM, SHARP+</a:t>
            </a:r>
            <a:endParaRPr lang="en-GB" sz="1999" b="0" dirty="0"/>
          </a:p>
        </p:txBody>
      </p:sp>
      <p:pic>
        <p:nvPicPr>
          <p:cNvPr id="9" name="Picture 8" descr="Macintosh HD:Users:dewhurst:Desktop:Dropbox:H15_figs:Generic Guide Geometries.png">
            <a:extLst>
              <a:ext uri="{FF2B5EF4-FFF2-40B4-BE49-F238E27FC236}">
                <a16:creationId xmlns:a16="http://schemas.microsoft.com/office/drawing/2014/main" id="{860DA370-0AF8-9241-BE16-7514F14FD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r="11636"/>
          <a:stretch/>
        </p:blipFill>
        <p:spPr bwMode="auto">
          <a:xfrm>
            <a:off x="4804445" y="1197546"/>
            <a:ext cx="7390730" cy="2983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FB40554-EE6F-F842-952A-0299E9D152C5}"/>
              </a:ext>
            </a:extLst>
          </p:cNvPr>
          <p:cNvSpPr txBox="1">
            <a:spLocks/>
          </p:cNvSpPr>
          <p:nvPr/>
        </p:nvSpPr>
        <p:spPr>
          <a:xfrm>
            <a:off x="480963" y="4795819"/>
            <a:ext cx="6048672" cy="1440160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Enlarged spatial filling &amp; reduced divergence</a:t>
            </a:r>
          </a:p>
          <a:p>
            <a:pPr>
              <a:spcBef>
                <a:spcPts val="400"/>
              </a:spcBef>
            </a:pPr>
            <a:r>
              <a:rPr lang="en-GB" sz="1600" u="sng" dirty="0"/>
              <a:t>Enhanced correlation between position &amp; divergence determined by exit tangents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Phase space not fractured</a:t>
            </a:r>
          </a:p>
        </p:txBody>
      </p:sp>
      <p:pic>
        <p:nvPicPr>
          <p:cNvPr id="12" name="Picture 11" descr="Macintosh HD:Users:dewhurst:Desktop:Dropbox:H15_figs:Generic Guide Geometries.png">
            <a:extLst>
              <a:ext uri="{FF2B5EF4-FFF2-40B4-BE49-F238E27FC236}">
                <a16:creationId xmlns:a16="http://schemas.microsoft.com/office/drawing/2014/main" id="{D9FFE845-4548-3C4E-A019-229E74C8E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12837" r="72523" b="7121"/>
          <a:stretch/>
        </p:blipFill>
        <p:spPr bwMode="auto">
          <a:xfrm>
            <a:off x="743634" y="1810407"/>
            <a:ext cx="4057809" cy="2051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58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D2B3995F-5376-CE4C-B2B3-A31DE308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0" y="472494"/>
            <a:ext cx="10397268" cy="921257"/>
          </a:xfrm>
        </p:spPr>
        <p:txBody>
          <a:bodyPr>
            <a:normAutofit/>
          </a:bodyPr>
          <a:lstStyle/>
          <a:p>
            <a:r>
              <a:rPr lang="en-GB" altLang="en-US" dirty="0"/>
              <a:t>Endurance Instruments</a:t>
            </a:r>
            <a:br>
              <a:rPr lang="en-GB" altLang="en-US" dirty="0"/>
            </a:br>
            <a:r>
              <a:rPr lang="en-GB" altLang="en-US" sz="1999" b="0" dirty="0"/>
              <a:t>H15 cold-neutron guide + instruments:  T3, D(00)7, D11+, SAM, SHARP+</a:t>
            </a:r>
            <a:endParaRPr lang="en-GB" sz="1999" b="0" dirty="0"/>
          </a:p>
        </p:txBody>
      </p:sp>
      <p:pic>
        <p:nvPicPr>
          <p:cNvPr id="6" name="Picture 5" descr="Macintosh HD:Users:dewhurst:Desktop:Dropbox:H15_figs:End Curved Trumpet:Phase Space:Horizontal:End_trumpet_phase_x_wav1.jpg">
            <a:extLst>
              <a:ext uri="{FF2B5EF4-FFF2-40B4-BE49-F238E27FC236}">
                <a16:creationId xmlns:a16="http://schemas.microsoft.com/office/drawing/2014/main" id="{6D2D4B56-F75E-EA4B-AC7B-F95005170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3041" r="10762" b="3041"/>
          <a:stretch>
            <a:fillRect/>
          </a:stretch>
        </p:blipFill>
        <p:spPr bwMode="auto">
          <a:xfrm>
            <a:off x="882088" y="1701602"/>
            <a:ext cx="2479195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acintosh HD:Users:dewhurst:Desktop:Dropbox:H15_figs:End Curved Trumpet:Phase Space:Horizontal:End_trumpet_phase_x_wav1.5.jpg">
            <a:extLst>
              <a:ext uri="{FF2B5EF4-FFF2-40B4-BE49-F238E27FC236}">
                <a16:creationId xmlns:a16="http://schemas.microsoft.com/office/drawing/2014/main" id="{25050C33-836D-7C4E-85D9-3E20A72B5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3041" r="10762" b="3041"/>
          <a:stretch>
            <a:fillRect/>
          </a:stretch>
        </p:blipFill>
        <p:spPr bwMode="auto">
          <a:xfrm>
            <a:off x="3474376" y="1701602"/>
            <a:ext cx="2479195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acintosh HD:Users:dewhurst:Desktop:Dropbox:H15_figs:End Curved Trumpet:Phase Space:Horizontal:End_trumpet_phase_x_wav2.jpg">
            <a:extLst>
              <a:ext uri="{FF2B5EF4-FFF2-40B4-BE49-F238E27FC236}">
                <a16:creationId xmlns:a16="http://schemas.microsoft.com/office/drawing/2014/main" id="{A5C7961F-6152-3043-9B92-C25268241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3041" r="10762" b="3041"/>
          <a:stretch>
            <a:fillRect/>
          </a:stretch>
        </p:blipFill>
        <p:spPr bwMode="auto">
          <a:xfrm>
            <a:off x="6066664" y="1701602"/>
            <a:ext cx="2479195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acintosh HD:Users:dewhurst:Desktop:Dropbox:H15_figs:End Curved Trumpet:Phase Space:Horizontal:End_trumpet_phase_x_wav4.jpg">
            <a:extLst>
              <a:ext uri="{FF2B5EF4-FFF2-40B4-BE49-F238E27FC236}">
                <a16:creationId xmlns:a16="http://schemas.microsoft.com/office/drawing/2014/main" id="{B721E421-F4C0-2B44-8228-481589BD1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3041" r="10762" b="3041"/>
          <a:stretch>
            <a:fillRect/>
          </a:stretch>
        </p:blipFill>
        <p:spPr bwMode="auto">
          <a:xfrm>
            <a:off x="8658952" y="1701602"/>
            <a:ext cx="2479195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Macintosh HD:Users:dewhurst:Desktop:H15 split.png">
            <a:extLst>
              <a:ext uri="{FF2B5EF4-FFF2-40B4-BE49-F238E27FC236}">
                <a16:creationId xmlns:a16="http://schemas.microsoft.com/office/drawing/2014/main" id="{588E6BB6-F0DD-5E4A-BFD5-DDB78C4EC5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2" t="13436" r="-3855" b="-7308"/>
          <a:stretch/>
        </p:blipFill>
        <p:spPr bwMode="auto">
          <a:xfrm>
            <a:off x="5854847" y="4350632"/>
            <a:ext cx="5382023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7C00C42-6926-B14A-9024-8049355289D9}"/>
              </a:ext>
            </a:extLst>
          </p:cNvPr>
          <p:cNvSpPr txBox="1">
            <a:spLocks/>
          </p:cNvSpPr>
          <p:nvPr/>
        </p:nvSpPr>
        <p:spPr>
          <a:xfrm>
            <a:off x="480963" y="5302002"/>
            <a:ext cx="5040560" cy="1440160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H15 Monte-Carlo simulations</a:t>
            </a:r>
          </a:p>
          <a:p>
            <a:pPr>
              <a:spcBef>
                <a:spcPts val="400"/>
              </a:spcBef>
            </a:pPr>
            <a:r>
              <a:rPr lang="en-GB" sz="1600" u="sng" dirty="0"/>
              <a:t>Enhanced correlation between position &amp; divergence determined by exit tangents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Position guide branches centred on phase-space</a:t>
            </a:r>
          </a:p>
        </p:txBody>
      </p:sp>
    </p:spTree>
    <p:extLst>
      <p:ext uri="{BB962C8B-B14F-4D97-AF65-F5344CB8AC3E}">
        <p14:creationId xmlns:p14="http://schemas.microsoft.com/office/powerpoint/2010/main" val="137141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C27F7-27C5-BC41-B071-04759BFD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0" y="472494"/>
            <a:ext cx="10397268" cy="921257"/>
          </a:xfrm>
        </p:spPr>
        <p:txBody>
          <a:bodyPr>
            <a:normAutofit/>
          </a:bodyPr>
          <a:lstStyle/>
          <a:p>
            <a:r>
              <a:rPr lang="en-GB" altLang="en-US" dirty="0"/>
              <a:t>Endurance Instruments</a:t>
            </a:r>
            <a:br>
              <a:rPr lang="en-GB" altLang="en-US" dirty="0"/>
            </a:br>
            <a:r>
              <a:rPr lang="en-GB" altLang="en-US" sz="1999" b="0" dirty="0"/>
              <a:t>H15 cold-neutron guide + instruments:  T3, D(00)7, D11+, SAM, SHARP+</a:t>
            </a:r>
            <a:endParaRPr lang="en-GB" sz="1999" b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9542BB-1188-D845-9C4D-699668AA3B90}"/>
              </a:ext>
            </a:extLst>
          </p:cNvPr>
          <p:cNvSpPr txBox="1">
            <a:spLocks/>
          </p:cNvSpPr>
          <p:nvPr/>
        </p:nvSpPr>
        <p:spPr>
          <a:xfrm>
            <a:off x="553621" y="4723405"/>
            <a:ext cx="10656534" cy="1874741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Plan B:  ‘Simplified’ multi-branch H15 guide</a:t>
            </a:r>
          </a:p>
          <a:p>
            <a:pPr marL="743042" lvl="1" indent="-285750">
              <a:spcBef>
                <a:spcPts val="400"/>
              </a:spcBef>
              <a:buFontTx/>
              <a:buChar char="-"/>
            </a:pPr>
            <a:r>
              <a:rPr lang="en-GB" sz="1600" dirty="0"/>
              <a:t>Drop GAPS &amp; Instrument X</a:t>
            </a:r>
          </a:p>
          <a:p>
            <a:pPr lvl="1">
              <a:spcBef>
                <a:spcPts val="400"/>
              </a:spcBef>
            </a:pPr>
            <a:r>
              <a:rPr lang="en-GB" sz="1600" dirty="0"/>
              <a:t>opposing-curved ‘trumpet’ (m=4) spatially expands the guide to to split into multiple branches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Engineering more reasonable but still highly complex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Financially more reasonable …..but still extremely expensive ~ 11 M</a:t>
            </a:r>
            <a:r>
              <a:rPr lang="fr-FR" sz="1600" dirty="0"/>
              <a:t>€ ….guide </a:t>
            </a:r>
            <a:r>
              <a:rPr lang="fr-FR" sz="1600" dirty="0" err="1"/>
              <a:t>only</a:t>
            </a:r>
            <a:endParaRPr lang="en-GB" sz="1600" dirty="0"/>
          </a:p>
          <a:p>
            <a:pPr>
              <a:spcBef>
                <a:spcPts val="400"/>
              </a:spcBef>
            </a:pPr>
            <a:r>
              <a:rPr lang="en-GB" sz="1600" dirty="0"/>
              <a:t>Optimised end-of-guide positions &amp; dedicated optics for new instrumentation:  T3, D(00)7, D11, SHARP+, SAM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C5096-56E3-984C-A6C1-74E11F3E8F5E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080" y="1627695"/>
            <a:ext cx="8328835" cy="2522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F937BE-D498-7E45-B75B-0018916357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56168" y="1819729"/>
            <a:ext cx="2638122" cy="2568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D8203C-ACD5-384E-9ADF-E3C89D948D7F}"/>
              </a:ext>
            </a:extLst>
          </p:cNvPr>
          <p:cNvCxnSpPr/>
          <p:nvPr/>
        </p:nvCxnSpPr>
        <p:spPr>
          <a:xfrm flipV="1">
            <a:off x="624979" y="1629594"/>
            <a:ext cx="0" cy="27363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C4B75C-D4C8-704A-93B5-A612F495635F}"/>
              </a:ext>
            </a:extLst>
          </p:cNvPr>
          <p:cNvCxnSpPr>
            <a:cxnSpLocks/>
          </p:cNvCxnSpPr>
          <p:nvPr/>
        </p:nvCxnSpPr>
        <p:spPr>
          <a:xfrm>
            <a:off x="624979" y="4365898"/>
            <a:ext cx="828092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E8926AC-F0F1-534D-9385-19367E7CEB0D}"/>
              </a:ext>
            </a:extLst>
          </p:cNvPr>
          <p:cNvSpPr txBox="1"/>
          <p:nvPr/>
        </p:nvSpPr>
        <p:spPr>
          <a:xfrm flipH="1">
            <a:off x="8329835" y="4407263"/>
            <a:ext cx="77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100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5FB11B-12C5-424B-85F8-B2A18D6D93D4}"/>
              </a:ext>
            </a:extLst>
          </p:cNvPr>
          <p:cNvSpPr txBox="1"/>
          <p:nvPr/>
        </p:nvSpPr>
        <p:spPr>
          <a:xfrm rot="16200000" flipH="1">
            <a:off x="-10462" y="1629326"/>
            <a:ext cx="77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2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E525D6-CCB8-734D-A793-175247363B84}"/>
              </a:ext>
            </a:extLst>
          </p:cNvPr>
          <p:cNvSpPr txBox="1"/>
          <p:nvPr/>
        </p:nvSpPr>
        <p:spPr>
          <a:xfrm>
            <a:off x="702741" y="3493142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CB1"/>
                </a:solidFill>
              </a:rPr>
              <a:t>H15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8A6BD6-816B-D045-95A8-4B459F64B197}"/>
              </a:ext>
            </a:extLst>
          </p:cNvPr>
          <p:cNvSpPr txBox="1"/>
          <p:nvPr/>
        </p:nvSpPr>
        <p:spPr>
          <a:xfrm>
            <a:off x="616270" y="4058121"/>
            <a:ext cx="728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Trumpet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B8909A-848F-DA46-9101-F9BAA27CB7E5}"/>
              </a:ext>
            </a:extLst>
          </p:cNvPr>
          <p:cNvSpPr txBox="1"/>
          <p:nvPr/>
        </p:nvSpPr>
        <p:spPr>
          <a:xfrm>
            <a:off x="3289275" y="308102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CB1"/>
                </a:solidFill>
              </a:rPr>
              <a:t>T3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3A6E7F-B529-0346-8A09-0FED9B83756C}"/>
              </a:ext>
            </a:extLst>
          </p:cNvPr>
          <p:cNvSpPr txBox="1"/>
          <p:nvPr/>
        </p:nvSpPr>
        <p:spPr>
          <a:xfrm>
            <a:off x="4441403" y="1874860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CB1"/>
                </a:solidFill>
              </a:rPr>
              <a:t>D(00)7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FB0AED-C5C0-834D-9FAA-842A0D2C6C9E}"/>
              </a:ext>
            </a:extLst>
          </p:cNvPr>
          <p:cNvSpPr txBox="1"/>
          <p:nvPr/>
        </p:nvSpPr>
        <p:spPr>
          <a:xfrm>
            <a:off x="6169595" y="1545510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CB1"/>
                </a:solidFill>
              </a:rPr>
              <a:t>D11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3B3696-C80D-2140-ADE2-9FBE29A066B6}"/>
              </a:ext>
            </a:extLst>
          </p:cNvPr>
          <p:cNvSpPr txBox="1"/>
          <p:nvPr/>
        </p:nvSpPr>
        <p:spPr>
          <a:xfrm>
            <a:off x="7873244" y="1535868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CB1"/>
                </a:solidFill>
              </a:rPr>
              <a:t>SHARP+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11012E-CDD5-9B4D-ACF5-98D29CA29F92}"/>
              </a:ext>
            </a:extLst>
          </p:cNvPr>
          <p:cNvSpPr txBox="1"/>
          <p:nvPr/>
        </p:nvSpPr>
        <p:spPr>
          <a:xfrm>
            <a:off x="7961785" y="3369842"/>
            <a:ext cx="683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CB1"/>
                </a:solidFill>
              </a:rPr>
              <a:t>SAM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E6F5B6-090E-7C43-9F4F-B104A186A516}"/>
              </a:ext>
            </a:extLst>
          </p:cNvPr>
          <p:cNvSpPr txBox="1"/>
          <p:nvPr/>
        </p:nvSpPr>
        <p:spPr>
          <a:xfrm>
            <a:off x="1325587" y="4058121"/>
            <a:ext cx="1387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Primary guide split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D3BD70-209E-7147-9469-1D061B639256}"/>
              </a:ext>
            </a:extLst>
          </p:cNvPr>
          <p:cNvSpPr txBox="1"/>
          <p:nvPr/>
        </p:nvSpPr>
        <p:spPr>
          <a:xfrm>
            <a:off x="2981771" y="4058121"/>
            <a:ext cx="1065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Deflector D11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A83D9A-7F88-574F-95F4-5D138EFBFE92}"/>
              </a:ext>
            </a:extLst>
          </p:cNvPr>
          <p:cNvSpPr txBox="1"/>
          <p:nvPr/>
        </p:nvSpPr>
        <p:spPr>
          <a:xfrm>
            <a:off x="5958832" y="3703103"/>
            <a:ext cx="1027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Curved guide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737745-7333-8944-911C-98F5B180E989}"/>
              </a:ext>
            </a:extLst>
          </p:cNvPr>
          <p:cNvSpPr txBox="1"/>
          <p:nvPr/>
        </p:nvSpPr>
        <p:spPr>
          <a:xfrm>
            <a:off x="5859793" y="2865578"/>
            <a:ext cx="1027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Curved guide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C87B47-42BE-B941-836B-93D47B070F11}"/>
              </a:ext>
            </a:extLst>
          </p:cNvPr>
          <p:cNvSpPr txBox="1"/>
          <p:nvPr/>
        </p:nvSpPr>
        <p:spPr>
          <a:xfrm>
            <a:off x="7037166" y="2000609"/>
            <a:ext cx="1355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Elliptical focussing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6607AC-6890-354C-8966-ECF0A2CC9AC8}"/>
              </a:ext>
            </a:extLst>
          </p:cNvPr>
          <p:cNvSpPr txBox="1"/>
          <p:nvPr/>
        </p:nvSpPr>
        <p:spPr>
          <a:xfrm>
            <a:off x="5093874" y="2595641"/>
            <a:ext cx="1193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D11 collimation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5F080B-EEA4-F346-846F-447E369F2383}"/>
              </a:ext>
            </a:extLst>
          </p:cNvPr>
          <p:cNvSpPr txBox="1"/>
          <p:nvPr/>
        </p:nvSpPr>
        <p:spPr>
          <a:xfrm>
            <a:off x="2359156" y="2755532"/>
            <a:ext cx="1421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Polarising deflector</a:t>
            </a:r>
          </a:p>
          <a:p>
            <a:r>
              <a:rPr lang="en-GB" sz="1200" b="1" dirty="0"/>
              <a:t>D007 / T3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CE0F73-511B-1844-8548-AEFC147EE5D7}"/>
              </a:ext>
            </a:extLst>
          </p:cNvPr>
          <p:cNvSpPr txBox="1"/>
          <p:nvPr/>
        </p:nvSpPr>
        <p:spPr>
          <a:xfrm>
            <a:off x="2923697" y="2193553"/>
            <a:ext cx="1760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Curved converging guide</a:t>
            </a:r>
          </a:p>
        </p:txBody>
      </p:sp>
    </p:spTree>
    <p:extLst>
      <p:ext uri="{BB962C8B-B14F-4D97-AF65-F5344CB8AC3E}">
        <p14:creationId xmlns:p14="http://schemas.microsoft.com/office/powerpoint/2010/main" val="7076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C27F7-27C5-BC41-B071-04759BFD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0" y="472494"/>
            <a:ext cx="10397268" cy="921257"/>
          </a:xfrm>
        </p:spPr>
        <p:txBody>
          <a:bodyPr>
            <a:normAutofit/>
          </a:bodyPr>
          <a:lstStyle/>
          <a:p>
            <a:r>
              <a:rPr lang="en-GB" altLang="en-US" dirty="0"/>
              <a:t>Endurance Instruments</a:t>
            </a:r>
            <a:br>
              <a:rPr lang="en-GB" altLang="en-US" dirty="0"/>
            </a:br>
            <a:r>
              <a:rPr lang="en-GB" altLang="en-US" sz="1999" b="0" dirty="0"/>
              <a:t>H15 cold-neutron guide + instruments:  T3, D(00)7, D11+, SAM, SHARP+</a:t>
            </a:r>
            <a:endParaRPr lang="en-GB" sz="1999" b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9542BB-1188-D845-9C4D-699668AA3B90}"/>
              </a:ext>
            </a:extLst>
          </p:cNvPr>
          <p:cNvSpPr txBox="1">
            <a:spLocks/>
          </p:cNvSpPr>
          <p:nvPr/>
        </p:nvSpPr>
        <p:spPr>
          <a:xfrm>
            <a:off x="549324" y="5312419"/>
            <a:ext cx="10080339" cy="1213719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799" dirty="0"/>
              <a:t>H15 guide installation continues during 2023</a:t>
            </a:r>
          </a:p>
          <a:p>
            <a:pPr>
              <a:spcBef>
                <a:spcPts val="400"/>
              </a:spcBef>
            </a:pPr>
            <a:r>
              <a:rPr lang="en-GB" sz="1799" dirty="0">
                <a:solidFill>
                  <a:srgbClr val="007CB1"/>
                </a:solidFill>
              </a:rPr>
              <a:t>commissioning during 1</a:t>
            </a:r>
            <a:r>
              <a:rPr lang="en-GB" sz="1799" baseline="30000" dirty="0">
                <a:solidFill>
                  <a:srgbClr val="007CB1"/>
                </a:solidFill>
              </a:rPr>
              <a:t>st</a:t>
            </a:r>
            <a:r>
              <a:rPr lang="en-GB" sz="1799" dirty="0">
                <a:solidFill>
                  <a:srgbClr val="007CB1"/>
                </a:solidFill>
              </a:rPr>
              <a:t> half 2024</a:t>
            </a:r>
            <a:r>
              <a:rPr lang="en-GB" sz="1799" dirty="0"/>
              <a:t>;  project proceeds as planned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306" y="1820903"/>
            <a:ext cx="5257234" cy="3193246"/>
          </a:xfrm>
          <a:prstGeom prst="rect">
            <a:avLst/>
          </a:prstGeom>
        </p:spPr>
      </p:pic>
      <p:sp>
        <p:nvSpPr>
          <p:cNvPr id="13" name="Rechteck 10">
            <a:extLst>
              <a:ext uri="{FF2B5EF4-FFF2-40B4-BE49-F238E27FC236}">
                <a16:creationId xmlns:a16="http://schemas.microsoft.com/office/drawing/2014/main" id="{E6F9DAA5-651E-D64C-B670-C882FD74EED8}"/>
              </a:ext>
            </a:extLst>
          </p:cNvPr>
          <p:cNvSpPr/>
          <p:nvPr/>
        </p:nvSpPr>
        <p:spPr>
          <a:xfrm>
            <a:off x="10498405" y="1405699"/>
            <a:ext cx="1268227" cy="338520"/>
          </a:xfrm>
          <a:prstGeom prst="rect">
            <a:avLst/>
          </a:prstGeom>
        </p:spPr>
        <p:txBody>
          <a:bodyPr wrap="none" lIns="91406" tIns="45703" rIns="91406" bIns="45703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itchFamily="34" charset="0"/>
              </a:rPr>
              <a:t>March 2023</a:t>
            </a:r>
            <a:endParaRPr lang="en-GB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10">
            <a:extLst>
              <a:ext uri="{FF2B5EF4-FFF2-40B4-BE49-F238E27FC236}">
                <a16:creationId xmlns:a16="http://schemas.microsoft.com/office/drawing/2014/main" id="{0A5FEEF0-D850-4347-9DE6-FA0F79687C54}"/>
              </a:ext>
            </a:extLst>
          </p:cNvPr>
          <p:cNvSpPr/>
          <p:nvPr/>
        </p:nvSpPr>
        <p:spPr>
          <a:xfrm rot="10800000" flipV="1">
            <a:off x="7105699" y="6403641"/>
            <a:ext cx="4752528" cy="338520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C. Dewhurst, B.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Giroud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, G.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Manzin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, J.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Beaucour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0F8354-5D2D-4A4A-88CD-AB1346DA5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7" y="1820724"/>
            <a:ext cx="5677200" cy="319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C27F7-27C5-BC41-B071-04759BFD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47" y="472408"/>
            <a:ext cx="10397569" cy="1157186"/>
          </a:xfrm>
        </p:spPr>
        <p:txBody>
          <a:bodyPr>
            <a:normAutofit/>
          </a:bodyPr>
          <a:lstStyle/>
          <a:p>
            <a:r>
              <a:rPr lang="en-GB" altLang="en-US" dirty="0"/>
              <a:t>H15 Endurance Instruments</a:t>
            </a:r>
            <a:br>
              <a:rPr lang="en-GB" altLang="en-US" dirty="0"/>
            </a:br>
            <a:r>
              <a:rPr lang="en-GB" altLang="en-US" sz="1999" b="0" dirty="0"/>
              <a:t>D007:  permanently-polarized diffuse-scattering diffractometer and spectrometer</a:t>
            </a:r>
            <a:endParaRPr lang="en-GB" sz="1999" b="0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5CBF16A-D3D1-ED42-9E7F-960224F4E06F}"/>
              </a:ext>
            </a:extLst>
          </p:cNvPr>
          <p:cNvSpPr txBox="1">
            <a:spLocks/>
          </p:cNvSpPr>
          <p:nvPr/>
        </p:nvSpPr>
        <p:spPr>
          <a:xfrm>
            <a:off x="476112" y="1773610"/>
            <a:ext cx="5973137" cy="4536504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GB" dirty="0"/>
              <a:t>new primary spectrometer with a dedicated guide</a:t>
            </a:r>
          </a:p>
          <a:p>
            <a:pPr>
              <a:spcBef>
                <a:spcPts val="400"/>
              </a:spcBef>
            </a:pPr>
            <a:r>
              <a:rPr lang="en-GB" dirty="0"/>
              <a:t>in-guide polarizing deflector</a:t>
            </a:r>
          </a:p>
          <a:p>
            <a:pPr>
              <a:spcBef>
                <a:spcPts val="400"/>
              </a:spcBef>
            </a:pPr>
            <a:r>
              <a:rPr lang="en-GB" dirty="0"/>
              <a:t>large focussing monochromator</a:t>
            </a:r>
          </a:p>
          <a:p>
            <a:pPr>
              <a:spcBef>
                <a:spcPts val="400"/>
              </a:spcBef>
            </a:pPr>
            <a:r>
              <a:rPr lang="en-GB" dirty="0"/>
              <a:t>evacuated flight path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GB" dirty="0">
                <a:solidFill>
                  <a:srgbClr val="007DB1"/>
                </a:solidFill>
              </a:rPr>
              <a:t>expected flux gain &gt; x10 D7</a:t>
            </a:r>
          </a:p>
          <a:p>
            <a:pPr marL="0" indent="0">
              <a:spcBef>
                <a:spcPts val="400"/>
              </a:spcBef>
              <a:buNone/>
            </a:pPr>
            <a:endParaRPr lang="en-GB" dirty="0"/>
          </a:p>
          <a:p>
            <a:pPr marL="0" indent="0">
              <a:spcBef>
                <a:spcPts val="400"/>
              </a:spcBef>
              <a:buNone/>
            </a:pPr>
            <a:r>
              <a:rPr lang="en-GB" dirty="0"/>
              <a:t>will allow for polarisation-analysis TOF spectroscopy</a:t>
            </a:r>
          </a:p>
          <a:p>
            <a:pPr>
              <a:spcBef>
                <a:spcPts val="400"/>
              </a:spcBef>
            </a:pPr>
            <a:r>
              <a:rPr lang="en-GB" dirty="0"/>
              <a:t>magnetic dynamics</a:t>
            </a:r>
          </a:p>
          <a:p>
            <a:pPr>
              <a:spcBef>
                <a:spcPts val="400"/>
              </a:spcBef>
            </a:pPr>
            <a:r>
              <a:rPr lang="en-GB" dirty="0" err="1"/>
              <a:t>quasielastic</a:t>
            </a:r>
            <a:r>
              <a:rPr lang="en-GB" dirty="0"/>
              <a:t> scattering</a:t>
            </a:r>
          </a:p>
          <a:p>
            <a:pPr marL="0" indent="0">
              <a:spcBef>
                <a:spcPts val="400"/>
              </a:spcBef>
              <a:buNone/>
            </a:pPr>
            <a:endParaRPr lang="en-GB" dirty="0"/>
          </a:p>
          <a:p>
            <a:pPr marL="0" indent="0">
              <a:spcBef>
                <a:spcPts val="400"/>
              </a:spcBef>
              <a:buNone/>
            </a:pPr>
            <a:endParaRPr lang="en-GB" dirty="0"/>
          </a:p>
          <a:p>
            <a:pPr>
              <a:spcBef>
                <a:spcPts val="400"/>
              </a:spcBef>
            </a:pPr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72A52-A691-D5AB-0FCB-A18538E3E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723" y="1482137"/>
            <a:ext cx="3385005" cy="5037072"/>
          </a:xfrm>
          <a:prstGeom prst="rect">
            <a:avLst/>
          </a:prstGeom>
        </p:spPr>
      </p:pic>
      <p:sp>
        <p:nvSpPr>
          <p:cNvPr id="7" name="Rechteck 10">
            <a:extLst>
              <a:ext uri="{FF2B5EF4-FFF2-40B4-BE49-F238E27FC236}">
                <a16:creationId xmlns:a16="http://schemas.microsoft.com/office/drawing/2014/main" id="{0A5FEEF0-D850-4347-9DE6-FA0F79687C54}"/>
              </a:ext>
            </a:extLst>
          </p:cNvPr>
          <p:cNvSpPr/>
          <p:nvPr/>
        </p:nvSpPr>
        <p:spPr>
          <a:xfrm rot="10800000" flipV="1">
            <a:off x="3588983" y="6205564"/>
            <a:ext cx="3744417" cy="338520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r>
              <a:rPr lang="en-GB" sz="1600" dirty="0">
                <a:latin typeface="Arial" pitchFamily="34" charset="0"/>
                <a:cs typeface="Arial" pitchFamily="34" charset="0"/>
              </a:rPr>
              <a:t> A.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Wildes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, L.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Mangin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-Thro, G.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Manzin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308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AA8B53A-D079-BD41-893D-C876ABE6966F}"/>
              </a:ext>
            </a:extLst>
          </p:cNvPr>
          <p:cNvSpPr txBox="1">
            <a:spLocks/>
          </p:cNvSpPr>
          <p:nvPr/>
        </p:nvSpPr>
        <p:spPr bwMode="auto">
          <a:xfrm>
            <a:off x="1448139" y="4432844"/>
            <a:ext cx="9401839" cy="8691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defTabSz="914277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GB" sz="3500" dirty="0">
                <a:solidFill>
                  <a:srgbClr val="007CB1"/>
                </a:solidFill>
              </a:rPr>
              <a:t>thank you for your attention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7FAD12-B098-A447-8FC5-150819FD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0" y="472494"/>
            <a:ext cx="10397268" cy="509028"/>
          </a:xfrm>
        </p:spPr>
        <p:txBody>
          <a:bodyPr>
            <a:noAutofit/>
          </a:bodyPr>
          <a:lstStyle/>
          <a:p>
            <a:r>
              <a:rPr lang="en-GB" altLang="en-US" sz="2400" dirty="0"/>
              <a:t>Endurance:  Neutron Guides</a:t>
            </a:r>
            <a:br>
              <a:rPr lang="en-GB" altLang="en-US" sz="2400" dirty="0"/>
            </a:br>
            <a:endParaRPr lang="en-GB" sz="2400" b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105561-DFB7-B844-A166-7CAC43F7AA64}"/>
              </a:ext>
            </a:extLst>
          </p:cNvPr>
          <p:cNvSpPr txBox="1">
            <a:spLocks/>
          </p:cNvSpPr>
          <p:nvPr/>
        </p:nvSpPr>
        <p:spPr>
          <a:xfrm>
            <a:off x="1129035" y="1629594"/>
            <a:ext cx="10397268" cy="2376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92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399" b="1" kern="1200">
                <a:solidFill>
                  <a:srgbClr val="007C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1999" b="0" dirty="0"/>
              <a:t>H16 (IN5) 					- double elliptic focusing 	(2019)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1999" b="0" dirty="0"/>
              <a:t>H24 (D10+, IN13, XTREMD, CT2, FIPPS) 	- common curved trumpet 	(2023)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1999" b="0" dirty="0"/>
              <a:t>H112 (IN16b)				- variable focusing guide 	(2023)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1999" b="0" dirty="0"/>
              <a:t>H15 (T3, D007, D11, SAM, SHARP)		- opposing curved trumpet	(2024)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999" b="0" dirty="0"/>
          </a:p>
          <a:p>
            <a:r>
              <a:rPr lang="en-GB" sz="1999" b="0" dirty="0"/>
              <a:t>….with the associated gains on our instrument suite ~ x10</a:t>
            </a:r>
          </a:p>
        </p:txBody>
      </p:sp>
    </p:spTree>
    <p:extLst>
      <p:ext uri="{BB962C8B-B14F-4D97-AF65-F5344CB8AC3E}">
        <p14:creationId xmlns:p14="http://schemas.microsoft.com/office/powerpoint/2010/main" val="2939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C27F7-27C5-BC41-B071-04759BFD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0" y="472494"/>
            <a:ext cx="10397268" cy="581105"/>
          </a:xfrm>
        </p:spPr>
        <p:txBody>
          <a:bodyPr>
            <a:normAutofit/>
          </a:bodyPr>
          <a:lstStyle/>
          <a:p>
            <a:r>
              <a:rPr lang="en-US" dirty="0"/>
              <a:t>Instruments in User Program – ILL 7 Guide Hall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B3170-C0F5-C044-EFA0-393FD52F19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126" y="1845665"/>
            <a:ext cx="11448941" cy="3695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D7F79A-74CF-AC4B-13A9-267331F1F61F}"/>
              </a:ext>
            </a:extLst>
          </p:cNvPr>
          <p:cNvSpPr txBox="1"/>
          <p:nvPr/>
        </p:nvSpPr>
        <p:spPr>
          <a:xfrm>
            <a:off x="2025575" y="1948845"/>
            <a:ext cx="543723" cy="36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95696-AF62-F8C9-822D-9062C5FD7137}"/>
              </a:ext>
            </a:extLst>
          </p:cNvPr>
          <p:cNvSpPr txBox="1"/>
          <p:nvPr/>
        </p:nvSpPr>
        <p:spPr>
          <a:xfrm>
            <a:off x="8441459" y="1948845"/>
            <a:ext cx="590722" cy="36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1BF13-1346-7AC2-0B1E-D1A26697235E}"/>
              </a:ext>
            </a:extLst>
          </p:cNvPr>
          <p:cNvSpPr txBox="1"/>
          <p:nvPr/>
        </p:nvSpPr>
        <p:spPr>
          <a:xfrm>
            <a:off x="5145493" y="1948845"/>
            <a:ext cx="736077" cy="36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B97AB-6575-2347-5F7B-392B808AC347}"/>
              </a:ext>
            </a:extLst>
          </p:cNvPr>
          <p:cNvSpPr txBox="1"/>
          <p:nvPr/>
        </p:nvSpPr>
        <p:spPr>
          <a:xfrm>
            <a:off x="838775" y="2061642"/>
            <a:ext cx="1082348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FIGARO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7A1FF-0431-D88C-48D3-FFCC99D6E6F0}"/>
              </a:ext>
            </a:extLst>
          </p:cNvPr>
          <p:cNvSpPr txBox="1"/>
          <p:nvPr/>
        </p:nvSpPr>
        <p:spPr>
          <a:xfrm>
            <a:off x="841003" y="1773610"/>
            <a:ext cx="607842" cy="36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B1F29-9A6A-8388-AF21-259653A18798}"/>
              </a:ext>
            </a:extLst>
          </p:cNvPr>
          <p:cNvSpPr txBox="1"/>
          <p:nvPr/>
        </p:nvSpPr>
        <p:spPr>
          <a:xfrm>
            <a:off x="11322225" y="3537046"/>
            <a:ext cx="607842" cy="36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D33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7ABA4F-7899-19EA-4F56-1097BE3E96E7}"/>
              </a:ext>
            </a:extLst>
          </p:cNvPr>
          <p:cNvSpPr txBox="1"/>
          <p:nvPr/>
        </p:nvSpPr>
        <p:spPr>
          <a:xfrm>
            <a:off x="4657470" y="3501802"/>
            <a:ext cx="748923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PF1b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CB9DF6-9AA5-1F52-7E01-056FE5CA8E32}"/>
              </a:ext>
            </a:extLst>
          </p:cNvPr>
          <p:cNvSpPr txBox="1"/>
          <p:nvPr/>
        </p:nvSpPr>
        <p:spPr>
          <a:xfrm>
            <a:off x="10705967" y="5171886"/>
            <a:ext cx="813043" cy="36920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IN16b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415950-1730-1724-C727-080481DBB390}"/>
              </a:ext>
            </a:extLst>
          </p:cNvPr>
          <p:cNvSpPr txBox="1"/>
          <p:nvPr/>
        </p:nvSpPr>
        <p:spPr>
          <a:xfrm>
            <a:off x="5089505" y="5085931"/>
            <a:ext cx="742490" cy="36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D10+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6CF306-1862-AA6E-3083-3EA87B58CDE8}"/>
              </a:ext>
            </a:extLst>
          </p:cNvPr>
          <p:cNvSpPr txBox="1"/>
          <p:nvPr/>
        </p:nvSpPr>
        <p:spPr>
          <a:xfrm>
            <a:off x="6550722" y="2960967"/>
            <a:ext cx="723275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6BDE28-791E-2C95-1499-FAA99EDC544A}"/>
              </a:ext>
            </a:extLst>
          </p:cNvPr>
          <p:cNvSpPr txBox="1"/>
          <p:nvPr/>
        </p:nvSpPr>
        <p:spPr>
          <a:xfrm>
            <a:off x="7488153" y="2960967"/>
            <a:ext cx="723275" cy="3692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C959A5-6E8B-1785-153F-D8FF80534116}"/>
              </a:ext>
            </a:extLst>
          </p:cNvPr>
          <p:cNvSpPr txBox="1"/>
          <p:nvPr/>
        </p:nvSpPr>
        <p:spPr>
          <a:xfrm>
            <a:off x="7248328" y="4158757"/>
            <a:ext cx="966931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SALSA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F7492-6309-F93C-B578-3932BD404663}"/>
              </a:ext>
            </a:extLst>
          </p:cNvPr>
          <p:cNvSpPr txBox="1"/>
          <p:nvPr/>
        </p:nvSpPr>
        <p:spPr>
          <a:xfrm>
            <a:off x="8689946" y="5176517"/>
            <a:ext cx="851515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FIPPS</a:t>
            </a:r>
            <a:endParaRPr lang="en-GB" sz="1799" b="1" dirty="0">
              <a:solidFill>
                <a:srgbClr val="DC60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648EB5-178E-0DB7-4547-B9DF2A50061A}"/>
              </a:ext>
            </a:extLst>
          </p:cNvPr>
          <p:cNvSpPr txBox="1"/>
          <p:nvPr/>
        </p:nvSpPr>
        <p:spPr>
          <a:xfrm>
            <a:off x="9553971" y="3693436"/>
            <a:ext cx="671960" cy="36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2E202-A2D2-4073-B728-135536CF5A80}"/>
              </a:ext>
            </a:extLst>
          </p:cNvPr>
          <p:cNvSpPr txBox="1"/>
          <p:nvPr/>
        </p:nvSpPr>
        <p:spPr>
          <a:xfrm>
            <a:off x="6537750" y="4140710"/>
            <a:ext cx="620683" cy="369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D1b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9D484F-A72B-2FE3-6953-62E1D229F468}"/>
              </a:ext>
            </a:extLst>
          </p:cNvPr>
          <p:cNvSpPr txBox="1"/>
          <p:nvPr/>
        </p:nvSpPr>
        <p:spPr>
          <a:xfrm>
            <a:off x="10706099" y="1557586"/>
            <a:ext cx="1127232" cy="369204"/>
          </a:xfrm>
          <a:prstGeom prst="rect">
            <a:avLst/>
          </a:prstGeom>
          <a:noFill/>
          <a:ln w="38100">
            <a:solidFill>
              <a:srgbClr val="DC6025"/>
            </a:solidFill>
          </a:ln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C32464-6938-251A-7214-855805CA58A7}"/>
              </a:ext>
            </a:extLst>
          </p:cNvPr>
          <p:cNvSpPr txBox="1"/>
          <p:nvPr/>
        </p:nvSpPr>
        <p:spPr>
          <a:xfrm>
            <a:off x="9231103" y="2743422"/>
            <a:ext cx="697627" cy="369204"/>
          </a:xfrm>
          <a:prstGeom prst="rect">
            <a:avLst/>
          </a:prstGeom>
          <a:solidFill>
            <a:schemeClr val="bg1"/>
          </a:solidFill>
          <a:ln w="38100">
            <a:solidFill>
              <a:srgbClr val="DC6025"/>
            </a:solidFill>
          </a:ln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522F5F-8D5C-4730-DC77-C932D5F8644B}"/>
              </a:ext>
            </a:extLst>
          </p:cNvPr>
          <p:cNvSpPr txBox="1"/>
          <p:nvPr/>
        </p:nvSpPr>
        <p:spPr>
          <a:xfrm>
            <a:off x="4094094" y="5300451"/>
            <a:ext cx="671960" cy="36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7384E-3BBE-046C-D0A2-D9CEC14D53C2}"/>
              </a:ext>
            </a:extLst>
          </p:cNvPr>
          <p:cNvSpPr txBox="1"/>
          <p:nvPr/>
        </p:nvSpPr>
        <p:spPr>
          <a:xfrm>
            <a:off x="3329569" y="5220651"/>
            <a:ext cx="607842" cy="36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A9D71-2554-B92B-4DE8-84361D574FD3}"/>
              </a:ext>
            </a:extLst>
          </p:cNvPr>
          <p:cNvSpPr txBox="1"/>
          <p:nvPr/>
        </p:nvSpPr>
        <p:spPr>
          <a:xfrm>
            <a:off x="2977795" y="4253217"/>
            <a:ext cx="595018" cy="36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EB0ECC-5FC1-796E-88FA-25374FB9AD4F}"/>
              </a:ext>
            </a:extLst>
          </p:cNvPr>
          <p:cNvSpPr txBox="1"/>
          <p:nvPr/>
        </p:nvSpPr>
        <p:spPr>
          <a:xfrm>
            <a:off x="5881570" y="5580680"/>
            <a:ext cx="671960" cy="369321"/>
          </a:xfrm>
          <a:prstGeom prst="rect">
            <a:avLst/>
          </a:prstGeom>
          <a:noFill/>
          <a:ln w="38100">
            <a:solidFill>
              <a:srgbClr val="DC6025"/>
            </a:solidFill>
          </a:ln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4A8E77-9592-12C4-5F3B-CEEBD85E5B55}"/>
              </a:ext>
            </a:extLst>
          </p:cNvPr>
          <p:cNvSpPr txBox="1"/>
          <p:nvPr/>
        </p:nvSpPr>
        <p:spPr>
          <a:xfrm>
            <a:off x="6673635" y="5581857"/>
            <a:ext cx="1133644" cy="369204"/>
          </a:xfrm>
          <a:prstGeom prst="rect">
            <a:avLst/>
          </a:prstGeom>
          <a:noFill/>
          <a:ln w="38100">
            <a:solidFill>
              <a:srgbClr val="DC6025"/>
            </a:solidFill>
          </a:ln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XtremeD</a:t>
            </a:r>
            <a:endParaRPr lang="en-GB" sz="1799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A9C2AA-99D7-9B95-B9AD-F9D4A717233A}"/>
              </a:ext>
            </a:extLst>
          </p:cNvPr>
          <p:cNvSpPr txBox="1"/>
          <p:nvPr/>
        </p:nvSpPr>
        <p:spPr>
          <a:xfrm>
            <a:off x="481127" y="5157936"/>
            <a:ext cx="2082621" cy="922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00"/>
            <a:r>
              <a:rPr lang="en-GB" sz="1799" b="1" dirty="0">
                <a:solidFill>
                  <a:srgbClr val="007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 Instruments</a:t>
            </a:r>
          </a:p>
          <a:p>
            <a:pPr defTabSz="914000"/>
            <a:r>
              <a:rPr lang="en-GB" sz="1799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CRG Instruments</a:t>
            </a:r>
            <a:b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799" b="1" dirty="0">
                <a:solidFill>
                  <a:srgbClr val="DC60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ENDURANCE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1BA76-B67B-E27B-524A-874CF5C03940}"/>
              </a:ext>
            </a:extLst>
          </p:cNvPr>
          <p:cNvSpPr txBox="1"/>
          <p:nvPr/>
        </p:nvSpPr>
        <p:spPr>
          <a:xfrm>
            <a:off x="3705781" y="3939819"/>
            <a:ext cx="1236200" cy="369321"/>
          </a:xfrm>
          <a:prstGeom prst="rect">
            <a:avLst/>
          </a:prstGeom>
          <a:pattFill prst="trellis">
            <a:fgClr>
              <a:srgbClr val="DC6025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defTabSz="914000"/>
            <a:r>
              <a:rPr lang="en-GB" sz="179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H24 guide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380587-69DF-CB8D-E609-0289EA7A2808}"/>
              </a:ext>
            </a:extLst>
          </p:cNvPr>
          <p:cNvSpPr txBox="1"/>
          <p:nvPr/>
        </p:nvSpPr>
        <p:spPr>
          <a:xfrm>
            <a:off x="3721323" y="2709714"/>
            <a:ext cx="1236200" cy="369321"/>
          </a:xfrm>
          <a:prstGeom prst="rect">
            <a:avLst/>
          </a:prstGeom>
          <a:pattFill prst="trellis">
            <a:fgClr>
              <a:srgbClr val="DC6025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defTabSz="914000"/>
            <a:r>
              <a:rPr lang="en-GB" sz="179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H15 guide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60F1EC-041A-4049-B74C-045C715C6BB7}"/>
              </a:ext>
            </a:extLst>
          </p:cNvPr>
          <p:cNvSpPr txBox="1"/>
          <p:nvPr/>
        </p:nvSpPr>
        <p:spPr>
          <a:xfrm>
            <a:off x="1087878" y="3292116"/>
            <a:ext cx="1236200" cy="369321"/>
          </a:xfrm>
          <a:prstGeom prst="rect">
            <a:avLst/>
          </a:prstGeom>
          <a:pattFill prst="trellis">
            <a:fgClr>
              <a:srgbClr val="DC6025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defTabSz="914000"/>
            <a:r>
              <a:rPr lang="en-GB" sz="179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H16 guide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5CC29F-BACE-0B31-22A4-B66CFBDBCBFF}"/>
              </a:ext>
            </a:extLst>
          </p:cNvPr>
          <p:cNvSpPr txBox="1"/>
          <p:nvPr/>
        </p:nvSpPr>
        <p:spPr>
          <a:xfrm>
            <a:off x="3505299" y="3132481"/>
            <a:ext cx="1364476" cy="369204"/>
          </a:xfrm>
          <a:prstGeom prst="rect">
            <a:avLst/>
          </a:prstGeom>
          <a:pattFill prst="trellis">
            <a:fgClr>
              <a:srgbClr val="DC6025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defTabSz="914000"/>
            <a:r>
              <a:rPr lang="en-GB" sz="179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H141 guide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C35B36-2BE2-2E26-0AD6-3886BCC43D50}"/>
              </a:ext>
            </a:extLst>
          </p:cNvPr>
          <p:cNvSpPr txBox="1"/>
          <p:nvPr/>
        </p:nvSpPr>
        <p:spPr>
          <a:xfrm>
            <a:off x="8305154" y="4180067"/>
            <a:ext cx="1347357" cy="369204"/>
          </a:xfrm>
          <a:prstGeom prst="rect">
            <a:avLst/>
          </a:prstGeom>
          <a:pattFill prst="trellis">
            <a:fgClr>
              <a:srgbClr val="DC6025"/>
            </a:fgClr>
            <a:bgClr>
              <a:schemeClr val="bg1"/>
            </a:bgClr>
          </a:pattFill>
          <a:ln w="381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914000"/>
            <a:r>
              <a:rPr lang="en-GB" sz="179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H112 guide</a:t>
            </a:r>
          </a:p>
        </p:txBody>
      </p:sp>
    </p:spTree>
    <p:extLst>
      <p:ext uri="{BB962C8B-B14F-4D97-AF65-F5344CB8AC3E}">
        <p14:creationId xmlns:p14="http://schemas.microsoft.com/office/powerpoint/2010/main" val="108384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C55874-1299-1A43-A8F4-863803252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05"/>
          <a:stretch/>
        </p:blipFill>
        <p:spPr>
          <a:xfrm>
            <a:off x="4223195" y="1710733"/>
            <a:ext cx="3394639" cy="2700000"/>
          </a:xfrm>
          <a:prstGeom prst="rect">
            <a:avLst/>
          </a:prstGeom>
        </p:spPr>
      </p:pic>
      <p:pic>
        <p:nvPicPr>
          <p:cNvPr id="5" name="Picture 4" descr="C:\Users\johnson\Documents\A_CURRENT\TALKS_2013\CRISP\CRISP poster\Highlight2-detectors.png">
            <a:extLst>
              <a:ext uri="{FF2B5EF4-FFF2-40B4-BE49-F238E27FC236}">
                <a16:creationId xmlns:a16="http://schemas.microsoft.com/office/drawing/2014/main" id="{DD7C91FE-B94F-FD44-986C-357F6C24D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/>
          <a:stretch/>
        </p:blipFill>
        <p:spPr bwMode="auto">
          <a:xfrm>
            <a:off x="7897787" y="1710733"/>
            <a:ext cx="3944117" cy="270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4" descr="ill5-nc">
            <a:extLst>
              <a:ext uri="{FF2B5EF4-FFF2-40B4-BE49-F238E27FC236}">
                <a16:creationId xmlns:a16="http://schemas.microsoft.com/office/drawing/2014/main" id="{97DAB02F-8E8A-3341-89AC-0424457A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6"/>
          <a:stretch/>
        </p:blipFill>
        <p:spPr bwMode="auto">
          <a:xfrm>
            <a:off x="336947" y="1712416"/>
            <a:ext cx="3609871" cy="270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7926FA-4503-3E44-AFC2-01176009338F}"/>
              </a:ext>
            </a:extLst>
          </p:cNvPr>
          <p:cNvSpPr txBox="1">
            <a:spLocks/>
          </p:cNvSpPr>
          <p:nvPr/>
        </p:nvSpPr>
        <p:spPr>
          <a:xfrm>
            <a:off x="480963" y="4941962"/>
            <a:ext cx="7992888" cy="1290144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Cold-neutron TOF spectrometer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Massive upgrade in Millennium programme (2005)</a:t>
            </a:r>
          </a:p>
          <a:p>
            <a:pPr lvl="1">
              <a:spcBef>
                <a:spcPts val="400"/>
              </a:spcBef>
            </a:pPr>
            <a:r>
              <a:rPr lang="en-GB" sz="1600" dirty="0"/>
              <a:t>	Large PSD detector, choppers &amp; linear converging guide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Guide upgraded again in Endurance programme (2019)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8FA1589-7EFC-164A-BDCB-AFD3E4509360}"/>
              </a:ext>
            </a:extLst>
          </p:cNvPr>
          <p:cNvSpPr txBox="1">
            <a:spLocks/>
          </p:cNvSpPr>
          <p:nvPr/>
        </p:nvSpPr>
        <p:spPr>
          <a:xfrm>
            <a:off x="452547" y="472408"/>
            <a:ext cx="6564731" cy="921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583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400" b="1" kern="1200">
                <a:solidFill>
                  <a:srgbClr val="007C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altLang="en-US" dirty="0"/>
              <a:t>IN5 – H16:</a:t>
            </a:r>
          </a:p>
          <a:p>
            <a:r>
              <a:rPr lang="en-GB" altLang="en-US" sz="2000" b="0" dirty="0"/>
              <a:t>Cold-neutron TOF spectrometer</a:t>
            </a:r>
            <a:endParaRPr lang="en-GB" sz="2000" b="0" dirty="0"/>
          </a:p>
        </p:txBody>
      </p:sp>
    </p:spTree>
    <p:extLst>
      <p:ext uri="{BB962C8B-B14F-4D97-AF65-F5344CB8AC3E}">
        <p14:creationId xmlns:p14="http://schemas.microsoft.com/office/powerpoint/2010/main" val="48132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2BB8ABD-3E99-7D43-BDEF-DE062CBB013D}"/>
              </a:ext>
            </a:extLst>
          </p:cNvPr>
          <p:cNvSpPr txBox="1">
            <a:spLocks/>
          </p:cNvSpPr>
          <p:nvPr/>
        </p:nvSpPr>
        <p:spPr>
          <a:xfrm>
            <a:off x="6241603" y="4797946"/>
            <a:ext cx="5277365" cy="1629594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Decreased spatial filling -&gt; increased divergence</a:t>
            </a:r>
          </a:p>
          <a:p>
            <a:r>
              <a:rPr lang="en-GB" sz="1600" dirty="0"/>
              <a:t>Correlation between position &amp; divergence</a:t>
            </a:r>
          </a:p>
          <a:p>
            <a:r>
              <a:rPr lang="en-GB" sz="1600" dirty="0"/>
              <a:t>Abrupt guide angle change at entrance</a:t>
            </a:r>
          </a:p>
          <a:p>
            <a:r>
              <a:rPr lang="en-GB" sz="1600" dirty="0"/>
              <a:t>Need a ‘long’ guide for complete transformation</a:t>
            </a:r>
          </a:p>
          <a:p>
            <a:r>
              <a:rPr lang="en-GB" sz="1600" u="sng" dirty="0"/>
              <a:t>No focussing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3F37D5B-C004-5D4E-8DCD-8DC037B9077D}"/>
              </a:ext>
            </a:extLst>
          </p:cNvPr>
          <p:cNvSpPr txBox="1">
            <a:spLocks/>
          </p:cNvSpPr>
          <p:nvPr/>
        </p:nvSpPr>
        <p:spPr>
          <a:xfrm>
            <a:off x="452547" y="472408"/>
            <a:ext cx="6564731" cy="921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583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400" b="1" kern="1200">
                <a:solidFill>
                  <a:srgbClr val="007C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altLang="en-US" dirty="0"/>
              <a:t>IN5 – H16:</a:t>
            </a:r>
          </a:p>
          <a:p>
            <a:r>
              <a:rPr lang="en-GB" altLang="en-US" sz="2000" b="0" dirty="0"/>
              <a:t>Cold-neutron TOF spectrometer</a:t>
            </a:r>
            <a:endParaRPr lang="en-GB" sz="2000" b="0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9FB3C30-F622-2345-96CB-5AC3F3B7EDE2}"/>
              </a:ext>
            </a:extLst>
          </p:cNvPr>
          <p:cNvSpPr txBox="1">
            <a:spLocks/>
          </p:cNvSpPr>
          <p:nvPr/>
        </p:nvSpPr>
        <p:spPr>
          <a:xfrm>
            <a:off x="552971" y="4797946"/>
            <a:ext cx="5328592" cy="1800200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Old H16 guide:  Curved, m=1, 30 x 200 mm</a:t>
            </a:r>
          </a:p>
          <a:p>
            <a:r>
              <a:rPr lang="en-GB" sz="1600" dirty="0"/>
              <a:t>Old IN5 converging guide (2005):</a:t>
            </a:r>
          </a:p>
          <a:p>
            <a:pPr lvl="1"/>
            <a:r>
              <a:rPr lang="en-GB" sz="1600" dirty="0"/>
              <a:t>x:  30 mm -&gt; 14 mm, m = 1 -&gt; m = 2</a:t>
            </a:r>
          </a:p>
          <a:p>
            <a:pPr lvl="1"/>
            <a:r>
              <a:rPr lang="en-GB" sz="1600" dirty="0"/>
              <a:t>y:  200 mm -&gt; 53 mm, m = 1 -&gt; m = 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52D2A6F-B500-F644-944D-6403402A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4" y="1905048"/>
            <a:ext cx="4222800" cy="14419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9B6829-869D-CA47-9793-C85A8BD33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91" y="1939410"/>
            <a:ext cx="6938188" cy="16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47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cintosh HD:Users:chuck:Desktop:Dropbox:Simulations:IN5 Sims:23-Oct-2017_17-50-11_IN5_LinearTrumpet_wav_4_old_Trumpet_0_to_0_[mm]_Source_m_0  0  0  0_Trumpet_m_0  0  0  0___flux_map_y1.jpg">
            <a:extLst>
              <a:ext uri="{FF2B5EF4-FFF2-40B4-BE49-F238E27FC236}">
                <a16:creationId xmlns:a16="http://schemas.microsoft.com/office/drawing/2014/main" id="{976C6E62-C22B-B249-BDBF-58268D9DA1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31" t="2589" r="14759" b="4229"/>
          <a:stretch/>
        </p:blipFill>
        <p:spPr bwMode="auto">
          <a:xfrm>
            <a:off x="5233491" y="1475646"/>
            <a:ext cx="4308000" cy="267422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5D633F0-6EE8-7C4A-9DA6-8DB7A36F570D}"/>
              </a:ext>
            </a:extLst>
          </p:cNvPr>
          <p:cNvSpPr txBox="1">
            <a:spLocks/>
          </p:cNvSpPr>
          <p:nvPr/>
        </p:nvSpPr>
        <p:spPr>
          <a:xfrm>
            <a:off x="552971" y="4797946"/>
            <a:ext cx="5328592" cy="1800200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Old H16 guide:  Curved, m=1, 30 x 200 mm</a:t>
            </a:r>
          </a:p>
          <a:p>
            <a:r>
              <a:rPr lang="en-GB" sz="1600" dirty="0"/>
              <a:t>Old IN5 converging guide (2005):</a:t>
            </a:r>
          </a:p>
          <a:p>
            <a:pPr lvl="1"/>
            <a:r>
              <a:rPr lang="en-GB" sz="1600" dirty="0"/>
              <a:t>x:  30 mm -&gt; 14 mm, m = 1 -&gt; m = 2</a:t>
            </a:r>
          </a:p>
          <a:p>
            <a:pPr lvl="1"/>
            <a:r>
              <a:rPr lang="en-GB" sz="1600" dirty="0"/>
              <a:t>y:  200 mm -&gt; 53 mm, m = 1 -&gt; m = 3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B89507C-680B-7C41-8CAB-85EDA92129D3}"/>
              </a:ext>
            </a:extLst>
          </p:cNvPr>
          <p:cNvSpPr txBox="1">
            <a:spLocks/>
          </p:cNvSpPr>
          <p:nvPr/>
        </p:nvSpPr>
        <p:spPr>
          <a:xfrm>
            <a:off x="6241603" y="4797946"/>
            <a:ext cx="5277365" cy="1629594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Decreased spatial filling -&gt; increased divergence</a:t>
            </a:r>
          </a:p>
          <a:p>
            <a:r>
              <a:rPr lang="en-GB" sz="1600" dirty="0"/>
              <a:t>Correlation between position &amp; divergence</a:t>
            </a:r>
          </a:p>
          <a:p>
            <a:r>
              <a:rPr lang="en-GB" sz="1600" dirty="0"/>
              <a:t>Abrupt guide angle change at entrance</a:t>
            </a:r>
          </a:p>
          <a:p>
            <a:r>
              <a:rPr lang="en-GB" sz="1600" dirty="0"/>
              <a:t>Need a ‘long’ guide for complete transformation</a:t>
            </a:r>
          </a:p>
          <a:p>
            <a:r>
              <a:rPr lang="en-GB" sz="1600" u="sng" dirty="0"/>
              <a:t>No focussing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D9FD9FC-454A-AB46-84D0-203CC5E858A2}"/>
              </a:ext>
            </a:extLst>
          </p:cNvPr>
          <p:cNvSpPr txBox="1">
            <a:spLocks/>
          </p:cNvSpPr>
          <p:nvPr/>
        </p:nvSpPr>
        <p:spPr>
          <a:xfrm>
            <a:off x="452547" y="472408"/>
            <a:ext cx="6564731" cy="921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583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400" b="1" kern="1200">
                <a:solidFill>
                  <a:srgbClr val="007C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altLang="en-US" dirty="0"/>
              <a:t>IN5 – H16:</a:t>
            </a:r>
          </a:p>
          <a:p>
            <a:r>
              <a:rPr lang="en-GB" altLang="en-US" sz="2000" b="0" dirty="0"/>
              <a:t>Cold-neutron TOF spectrometer</a:t>
            </a:r>
            <a:endParaRPr lang="en-GB" sz="2000" b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C773B6-44A6-0949-BB4D-0B4A14184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4" y="1905048"/>
            <a:ext cx="4222800" cy="144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03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B1926BB-1E63-004A-94B4-FD6237D29A4B}"/>
              </a:ext>
            </a:extLst>
          </p:cNvPr>
          <p:cNvSpPr txBox="1"/>
          <p:nvPr/>
        </p:nvSpPr>
        <p:spPr>
          <a:xfrm rot="16200000" flipH="1">
            <a:off x="-81920" y="2508585"/>
            <a:ext cx="888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150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74B722-F3F7-E346-B07E-CEB78D08C926}"/>
              </a:ext>
            </a:extLst>
          </p:cNvPr>
          <p:cNvSpPr txBox="1"/>
          <p:nvPr/>
        </p:nvSpPr>
        <p:spPr>
          <a:xfrm>
            <a:off x="2051986" y="3480445"/>
            <a:ext cx="639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15 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1B389E-4560-994A-8D41-7AEFB5D98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3" y="1557586"/>
            <a:ext cx="4222010" cy="19071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3D99EBB-186B-9F4A-8F82-C20864A847AA}"/>
              </a:ext>
            </a:extLst>
          </p:cNvPr>
          <p:cNvSpPr txBox="1"/>
          <p:nvPr/>
        </p:nvSpPr>
        <p:spPr>
          <a:xfrm rot="16200000">
            <a:off x="4560080" y="2547447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50 mm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E8024-8454-8144-9579-969500411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91" y="1940591"/>
            <a:ext cx="6901151" cy="1633219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F78DA8B-491D-4F49-98F0-3D98E1DD88D4}"/>
              </a:ext>
            </a:extLst>
          </p:cNvPr>
          <p:cNvSpPr txBox="1">
            <a:spLocks/>
          </p:cNvSpPr>
          <p:nvPr/>
        </p:nvSpPr>
        <p:spPr>
          <a:xfrm>
            <a:off x="552971" y="4293890"/>
            <a:ext cx="5328592" cy="2376264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Decreased spatial filling &amp; increased divergence</a:t>
            </a:r>
          </a:p>
          <a:p>
            <a:r>
              <a:rPr lang="en-GB" sz="1600" dirty="0"/>
              <a:t>Strong correlation between position &amp; divergence determined by exit tangents</a:t>
            </a:r>
          </a:p>
          <a:p>
            <a:r>
              <a:rPr lang="en-GB" sz="1600" dirty="0"/>
              <a:t>Correlation between position &amp; divergence</a:t>
            </a:r>
          </a:p>
          <a:p>
            <a:r>
              <a:rPr lang="en-GB" sz="1600" dirty="0"/>
              <a:t>No abrupt guide angle change at entrance</a:t>
            </a:r>
          </a:p>
          <a:p>
            <a:r>
              <a:rPr lang="en-GB" sz="1600" dirty="0"/>
              <a:t>High </a:t>
            </a:r>
            <a:r>
              <a:rPr lang="en-GB" sz="1600" i="1" dirty="0"/>
              <a:t>m</a:t>
            </a:r>
            <a:r>
              <a:rPr lang="en-GB" sz="1600" dirty="0"/>
              <a:t> coatings</a:t>
            </a:r>
          </a:p>
          <a:p>
            <a:r>
              <a:rPr lang="en-GB" sz="1600" dirty="0"/>
              <a:t>Don’t even need all available guide!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7D8422D-7389-3149-ABBA-E19B619C2B57}"/>
              </a:ext>
            </a:extLst>
          </p:cNvPr>
          <p:cNvSpPr txBox="1">
            <a:spLocks/>
          </p:cNvSpPr>
          <p:nvPr/>
        </p:nvSpPr>
        <p:spPr>
          <a:xfrm>
            <a:off x="6917809" y="4797946"/>
            <a:ext cx="4868409" cy="1629594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New H16 guide: Curved m=2, 30 x 200 mm</a:t>
            </a:r>
          </a:p>
          <a:p>
            <a:r>
              <a:rPr lang="en-GB" sz="1600" dirty="0"/>
              <a:t>New IN5 converging guide: </a:t>
            </a:r>
          </a:p>
          <a:p>
            <a:pPr lvl="1"/>
            <a:r>
              <a:rPr lang="en-GB" sz="1600" dirty="0"/>
              <a:t>x:  30 mm -&gt; 15 mm, m </a:t>
            </a:r>
            <a:r>
              <a:rPr lang="en-GB" sz="1600"/>
              <a:t>= 2 </a:t>
            </a:r>
            <a:r>
              <a:rPr lang="en-GB" sz="1600" dirty="0"/>
              <a:t>-&gt; m &gt; 2</a:t>
            </a:r>
          </a:p>
          <a:p>
            <a:pPr lvl="1"/>
            <a:r>
              <a:rPr lang="en-GB" sz="1600" dirty="0"/>
              <a:t>y:  </a:t>
            </a:r>
            <a:r>
              <a:rPr lang="en-GB" sz="1600" u="sng" dirty="0"/>
              <a:t>150</a:t>
            </a:r>
            <a:r>
              <a:rPr lang="en-GB" sz="1600" dirty="0"/>
              <a:t> mm -&gt; 50 mm, m = 2 -&gt; m = 6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F5FA5C0-B485-C04E-B65F-FCD1611846E1}"/>
              </a:ext>
            </a:extLst>
          </p:cNvPr>
          <p:cNvSpPr txBox="1">
            <a:spLocks/>
          </p:cNvSpPr>
          <p:nvPr/>
        </p:nvSpPr>
        <p:spPr>
          <a:xfrm>
            <a:off x="452547" y="472408"/>
            <a:ext cx="6564731" cy="921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583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400" b="1" kern="1200">
                <a:solidFill>
                  <a:srgbClr val="007C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altLang="en-US" dirty="0"/>
              <a:t>IN5 – H16:</a:t>
            </a:r>
          </a:p>
          <a:p>
            <a:r>
              <a:rPr lang="en-GB" altLang="en-US" sz="2000" b="0" dirty="0"/>
              <a:t>Cold-neutron TOF spectrometer</a:t>
            </a:r>
            <a:endParaRPr lang="en-GB" sz="2000" b="0" dirty="0"/>
          </a:p>
        </p:txBody>
      </p:sp>
    </p:spTree>
    <p:extLst>
      <p:ext uri="{BB962C8B-B14F-4D97-AF65-F5344CB8AC3E}">
        <p14:creationId xmlns:p14="http://schemas.microsoft.com/office/powerpoint/2010/main" val="3996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2AD7F7E-7D30-0E4B-AD83-5EE9F9D4917A}"/>
              </a:ext>
            </a:extLst>
          </p:cNvPr>
          <p:cNvSpPr txBox="1">
            <a:spLocks/>
          </p:cNvSpPr>
          <p:nvPr/>
        </p:nvSpPr>
        <p:spPr>
          <a:xfrm>
            <a:off x="6917809" y="4797946"/>
            <a:ext cx="4868409" cy="1629594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New H16 guide: Curved m=2, 30 x 200 mm</a:t>
            </a:r>
          </a:p>
          <a:p>
            <a:r>
              <a:rPr lang="en-GB" sz="1600" dirty="0"/>
              <a:t>New IN5 converging guide: </a:t>
            </a:r>
          </a:p>
          <a:p>
            <a:pPr lvl="1"/>
            <a:r>
              <a:rPr lang="en-GB" sz="1600" dirty="0"/>
              <a:t>x:  30 mm -&gt; 15 mm, m = 1 -&gt; m &gt; 2</a:t>
            </a:r>
          </a:p>
          <a:p>
            <a:pPr lvl="1"/>
            <a:r>
              <a:rPr lang="en-GB" sz="1600" dirty="0"/>
              <a:t>y:  </a:t>
            </a:r>
            <a:r>
              <a:rPr lang="en-GB" sz="1600" u="sng" dirty="0"/>
              <a:t>150</a:t>
            </a:r>
            <a:r>
              <a:rPr lang="en-GB" sz="1600" dirty="0"/>
              <a:t> mm -&gt; 50 mm, m = 1 -&gt; m = 6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ECBBB0E-3ECB-4B4E-A259-87D5C607F54F}"/>
              </a:ext>
            </a:extLst>
          </p:cNvPr>
          <p:cNvSpPr txBox="1">
            <a:spLocks/>
          </p:cNvSpPr>
          <p:nvPr/>
        </p:nvSpPr>
        <p:spPr>
          <a:xfrm>
            <a:off x="552971" y="4293890"/>
            <a:ext cx="5328592" cy="2376264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Decreased spatial filling &amp; increased divergence</a:t>
            </a:r>
          </a:p>
          <a:p>
            <a:r>
              <a:rPr lang="en-GB" sz="1600" dirty="0"/>
              <a:t>Strong correlation between position &amp; divergence determined by exit tangents</a:t>
            </a:r>
          </a:p>
          <a:p>
            <a:r>
              <a:rPr lang="en-GB" sz="1600" dirty="0"/>
              <a:t>Correlation between position &amp; divergence</a:t>
            </a:r>
          </a:p>
          <a:p>
            <a:r>
              <a:rPr lang="en-GB" sz="1600" dirty="0"/>
              <a:t>No abrupt guide angle change at entrance</a:t>
            </a:r>
          </a:p>
          <a:p>
            <a:r>
              <a:rPr lang="en-GB" sz="1600" dirty="0"/>
              <a:t>High </a:t>
            </a:r>
            <a:r>
              <a:rPr lang="en-GB" sz="1600" i="1" dirty="0"/>
              <a:t>m</a:t>
            </a:r>
            <a:r>
              <a:rPr lang="en-GB" sz="1600" dirty="0"/>
              <a:t> coatings</a:t>
            </a:r>
          </a:p>
          <a:p>
            <a:r>
              <a:rPr lang="en-GB" sz="1600" dirty="0"/>
              <a:t>Don’t even need all available guide!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6D6CCE-1562-5041-8045-BD55C133F832}"/>
              </a:ext>
            </a:extLst>
          </p:cNvPr>
          <p:cNvSpPr txBox="1"/>
          <p:nvPr/>
        </p:nvSpPr>
        <p:spPr>
          <a:xfrm rot="16200000" flipH="1">
            <a:off x="-81920" y="2508585"/>
            <a:ext cx="888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150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EBC40D-3522-1740-8C5E-486E95D4C7E5}"/>
              </a:ext>
            </a:extLst>
          </p:cNvPr>
          <p:cNvSpPr txBox="1"/>
          <p:nvPr/>
        </p:nvSpPr>
        <p:spPr>
          <a:xfrm>
            <a:off x="2051986" y="3480445"/>
            <a:ext cx="639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15 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DAEBA8-C1E4-9A47-A480-C7ADF0FD4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3" y="1557586"/>
            <a:ext cx="4222010" cy="19071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192888-E1CD-7F43-8102-F3EA8F660E9D}"/>
              </a:ext>
            </a:extLst>
          </p:cNvPr>
          <p:cNvSpPr txBox="1"/>
          <p:nvPr/>
        </p:nvSpPr>
        <p:spPr>
          <a:xfrm rot="16200000">
            <a:off x="4560080" y="2547447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50 mm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CB6D93-6765-EA4C-A951-9F0764CD477B}"/>
              </a:ext>
            </a:extLst>
          </p:cNvPr>
          <p:cNvSpPr txBox="1">
            <a:spLocks/>
          </p:cNvSpPr>
          <p:nvPr/>
        </p:nvSpPr>
        <p:spPr>
          <a:xfrm>
            <a:off x="452547" y="472408"/>
            <a:ext cx="6564731" cy="921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583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400" b="1" kern="1200">
                <a:solidFill>
                  <a:srgbClr val="007C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altLang="en-US" dirty="0"/>
              <a:t>IN5 – H16:</a:t>
            </a:r>
          </a:p>
          <a:p>
            <a:r>
              <a:rPr lang="en-GB" altLang="en-US" sz="2000" b="0" dirty="0"/>
              <a:t>Cold-neutron TOF spectrometer</a:t>
            </a:r>
            <a:endParaRPr lang="en-GB" sz="2000" b="0" dirty="0"/>
          </a:p>
        </p:txBody>
      </p:sp>
      <p:pic>
        <p:nvPicPr>
          <p:cNvPr id="30" name="Picture 29" descr="Macintosh HD:Users:chuck:Desktop:Dropbox:Simulations:IN5 Sims:23-Oct-2017_20-59-08_IN5_wav_4_elliptic_Trumpet_150_to_0_[mm]_Source_m_2  2  2  2_Trumpet_m_6  6  6  6___flux_map_y1.jpg">
            <a:extLst>
              <a:ext uri="{FF2B5EF4-FFF2-40B4-BE49-F238E27FC236}">
                <a16:creationId xmlns:a16="http://schemas.microsoft.com/office/drawing/2014/main" id="{A04F7023-2FC9-624E-B855-AB06D532D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2"/>
          <a:stretch/>
        </p:blipFill>
        <p:spPr bwMode="auto">
          <a:xfrm>
            <a:off x="5291083" y="1341562"/>
            <a:ext cx="4250408" cy="2882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01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E9D5EE9-9CE7-9140-B449-3D814C305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56" y="944936"/>
            <a:ext cx="6098226" cy="44350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6C7D36-C59B-EC40-B02C-4EA92DC9D84D}"/>
              </a:ext>
            </a:extLst>
          </p:cNvPr>
          <p:cNvSpPr txBox="1"/>
          <p:nvPr/>
        </p:nvSpPr>
        <p:spPr>
          <a:xfrm>
            <a:off x="6761677" y="1410210"/>
            <a:ext cx="2992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Flux gain vs wavelength</a:t>
            </a:r>
          </a:p>
        </p:txBody>
      </p:sp>
      <p:sp>
        <p:nvSpPr>
          <p:cNvPr id="12" name="Rechteck 10">
            <a:extLst>
              <a:ext uri="{FF2B5EF4-FFF2-40B4-BE49-F238E27FC236}">
                <a16:creationId xmlns:a16="http://schemas.microsoft.com/office/drawing/2014/main" id="{E9B1D42C-C3FD-2844-9DA1-D02326AAE56C}"/>
              </a:ext>
            </a:extLst>
          </p:cNvPr>
          <p:cNvSpPr/>
          <p:nvPr/>
        </p:nvSpPr>
        <p:spPr>
          <a:xfrm rot="10800000" flipV="1">
            <a:off x="8257827" y="6428708"/>
            <a:ext cx="3528392" cy="276965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r>
              <a:rPr lang="en-GB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/>
              <a:t>J. </a:t>
            </a:r>
            <a:r>
              <a:rPr lang="en-GB" sz="1200" dirty="0" err="1"/>
              <a:t>Ollivier</a:t>
            </a:r>
            <a:r>
              <a:rPr lang="en-GB" sz="1200" dirty="0"/>
              <a:t> et al. J. Neutron Research 20, 123 (2019)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1CEA43-2AB2-6D46-8570-37AD696E9312}"/>
              </a:ext>
            </a:extLst>
          </p:cNvPr>
          <p:cNvSpPr txBox="1">
            <a:spLocks/>
          </p:cNvSpPr>
          <p:nvPr/>
        </p:nvSpPr>
        <p:spPr>
          <a:xfrm>
            <a:off x="452547" y="472408"/>
            <a:ext cx="6564731" cy="921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583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400" b="1" kern="1200">
                <a:solidFill>
                  <a:srgbClr val="007C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altLang="en-US" dirty="0"/>
              <a:t>IN5 – H16:</a:t>
            </a:r>
          </a:p>
          <a:p>
            <a:r>
              <a:rPr lang="en-GB" altLang="en-US" sz="2000" b="0" dirty="0"/>
              <a:t>Cold-neutron TOF spectrometer</a:t>
            </a:r>
            <a:endParaRPr lang="en-GB" sz="2000" b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FB9424-8E1B-674C-AFCA-2AF0A0463571}"/>
              </a:ext>
            </a:extLst>
          </p:cNvPr>
          <p:cNvSpPr txBox="1"/>
          <p:nvPr/>
        </p:nvSpPr>
        <p:spPr>
          <a:xfrm rot="16200000" flipH="1">
            <a:off x="-81920" y="2508585"/>
            <a:ext cx="888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150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2A760B-2025-EE48-AD22-147EDF50335E}"/>
              </a:ext>
            </a:extLst>
          </p:cNvPr>
          <p:cNvSpPr txBox="1"/>
          <p:nvPr/>
        </p:nvSpPr>
        <p:spPr>
          <a:xfrm>
            <a:off x="2051986" y="3480445"/>
            <a:ext cx="639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15 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8938D6-4B84-0245-ACF5-4EDC5E7C8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3" y="1557586"/>
            <a:ext cx="4222010" cy="19071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83A2C7-5796-464E-8499-529B2C1C7760}"/>
              </a:ext>
            </a:extLst>
          </p:cNvPr>
          <p:cNvSpPr txBox="1"/>
          <p:nvPr/>
        </p:nvSpPr>
        <p:spPr>
          <a:xfrm rot="16200000">
            <a:off x="4560080" y="2547447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50 mm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3ECE8FB-6DDC-8E41-A96D-52F94AA616D0}"/>
              </a:ext>
            </a:extLst>
          </p:cNvPr>
          <p:cNvSpPr txBox="1">
            <a:spLocks/>
          </p:cNvSpPr>
          <p:nvPr/>
        </p:nvSpPr>
        <p:spPr>
          <a:xfrm>
            <a:off x="480963" y="4941962"/>
            <a:ext cx="7992888" cy="1763712"/>
          </a:xfrm>
          <a:prstGeom prst="rect">
            <a:avLst/>
          </a:prstGeom>
        </p:spPr>
        <p:txBody>
          <a:bodyPr vert="horz" lIns="91437" tIns="45719" rIns="91437" bIns="45719" rtlCol="0">
            <a:noAutofit/>
          </a:bodyPr>
          <a:lstStyle>
            <a:lvl1pPr marL="228646" indent="-228646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92" indent="0" algn="l" defTabSz="914583" rtl="0" eaLnBrk="1" latinLnBrk="0" hangingPunct="1">
              <a:lnSpc>
                <a:spcPct val="11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583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874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9166" indent="0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103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394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86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977" indent="-228646" algn="l" defTabSz="91458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GB" sz="1600" dirty="0"/>
              <a:t>Cold-neutron TOF spectrometer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Guide upgraded again in Endurance programme (2019)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New double elliptically focussing guide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Best use of phase space;  huge gains in intensity – in particular at short wavelengths; focussing onto much smaller samples.</a:t>
            </a:r>
          </a:p>
          <a:p>
            <a:pPr>
              <a:spcBef>
                <a:spcPts val="400"/>
              </a:spcBef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30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slides_dpt" id="{FDD0E066-C3F8-A244-82DD-643CA82E36F4}" vid="{6B89A745-CBA5-0547-8390-A9A42264F6C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slides_dpt" id="{FDD0E066-C3F8-A244-82DD-643CA82E36F4}" vid="{6B89A745-CBA5-0547-8390-A9A42264F6CD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95C61B9F-14F0-4AD9-AC81-B8624FAD5FC8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4874</TotalTime>
  <Words>2226</Words>
  <Application>Microsoft Macintosh PowerPoint</Application>
  <PresentationFormat>Custom</PresentationFormat>
  <Paragraphs>361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Gill Sans MT</vt:lpstr>
      <vt:lpstr>Wingdings</vt:lpstr>
      <vt:lpstr>Office Theme</vt:lpstr>
      <vt:lpstr>1_Office Theme</vt:lpstr>
      <vt:lpstr> </vt:lpstr>
      <vt:lpstr>Instruments in User Program – ILL 7 Guide Hall</vt:lpstr>
      <vt:lpstr>Instruments in User Program – ILL 7 Guide Hall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H24 thermal-neutron guide + instruments:  D10+, IN13+, XtremeD, CT2, FIPPS</vt:lpstr>
      <vt:lpstr>H24 thermal-neutron guide + instruments:  D10+, IN13+, XtremeD, CT2, FIPPS</vt:lpstr>
      <vt:lpstr>H24 thermal-neutron guide + instruments:  D10+, IN13+, XtremeD, CT2, FIPPS</vt:lpstr>
      <vt:lpstr>Endurance Instruments H24 thermal-neutron guide + instruments:  D10+, IN13+, XtremeD, CT2, FIPPS</vt:lpstr>
      <vt:lpstr>Endurance Instruments H24 thermal-neutron guide + instruments:  D10+, IN13+, XtremeD, CT2, FIPPS</vt:lpstr>
      <vt:lpstr>PowerPoint Presentation</vt:lpstr>
      <vt:lpstr>Endurance Instruments H15 cold-neutron guide + instruments:  T3, D(00)7, D11+, SAM, SHARP+</vt:lpstr>
      <vt:lpstr>Endurance Instruments H15 cold-neutron guide + instruments:  T3, D(00)7, D11+, SAM, SHARP+</vt:lpstr>
      <vt:lpstr>Endurance Instruments H15 cold-neutron guide + instruments:  T3, D(00)7, D11+, SAM, SHARP+</vt:lpstr>
      <vt:lpstr>Endurance Instruments H15 cold-neutron guide + instruments:  T3, D(00)7, D11+, SAM, SHARP+</vt:lpstr>
      <vt:lpstr>Endurance Instruments H15 cold-neutron guide + instruments:  T3, D(00)7, D11+, SAM, SHARP+</vt:lpstr>
      <vt:lpstr>Endurance Instruments H15 cold-neutron guide + instruments:  T3, D(00)7, D11+, SAM, SHARP+</vt:lpstr>
      <vt:lpstr>Endurance Instruments H15 cold-neutron guide + instruments:  T3, D(00)7, D11+, SAM, SHARP+</vt:lpstr>
      <vt:lpstr>Endurance Instruments H15 cold-neutron guide + instruments:  T3, D(00)7, D11+, SAM, SHARP+</vt:lpstr>
      <vt:lpstr>H15 Endurance Instruments D007:  permanently-polarized diffuse-scattering diffractometer and spectrometer</vt:lpstr>
      <vt:lpstr>Endurance:  Neutron Guides 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Charles Dewhurst</cp:lastModifiedBy>
  <cp:revision>198</cp:revision>
  <cp:lastPrinted>2023-07-10T09:55:35Z</cp:lastPrinted>
  <dcterms:created xsi:type="dcterms:W3CDTF">2022-01-06T09:03:47Z</dcterms:created>
  <dcterms:modified xsi:type="dcterms:W3CDTF">2023-07-10T09:55:59Z</dcterms:modified>
  <cp:category/>
</cp:coreProperties>
</file>