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73" r:id="rId7"/>
    <p:sldId id="267" r:id="rId8"/>
    <p:sldId id="274" r:id="rId9"/>
    <p:sldId id="266" r:id="rId10"/>
    <p:sldId id="275" r:id="rId11"/>
    <p:sldId id="276" r:id="rId12"/>
    <p:sldId id="290" r:id="rId13"/>
    <p:sldId id="277" r:id="rId14"/>
    <p:sldId id="278" r:id="rId15"/>
    <p:sldId id="293" r:id="rId16"/>
    <p:sldId id="280" r:id="rId17"/>
    <p:sldId id="279" r:id="rId18"/>
    <p:sldId id="284" r:id="rId19"/>
    <p:sldId id="291" r:id="rId20"/>
    <p:sldId id="269" r:id="rId21"/>
    <p:sldId id="259" r:id="rId22"/>
    <p:sldId id="292" r:id="rId23"/>
    <p:sldId id="258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5AC34"/>
    <a:srgbClr val="379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FE3D0-CF6B-3B9F-48D2-14CB4E008B0F}" v="1" dt="2021-08-25T12:24:23.710"/>
    <p1510:client id="{9FFB7BED-AF7F-4FAA-A943-8EF6F58794A3}" v="5" dt="2020-11-23T09:24:27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866" autoAdjust="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17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0F498-C396-4CF8-A22F-461D81674BA5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08976-E513-4C10-9BBC-3EB38AAC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6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70D79-9163-4193-9A7E-B4EA6E32FE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0E180-26B4-4F3D-BBA1-E23A4E79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0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E180-26B4-4F3D-BBA1-E23A4E79C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5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Ábra 3">
            <a:extLst>
              <a:ext uri="{FF2B5EF4-FFF2-40B4-BE49-F238E27FC236}">
                <a16:creationId xmlns:a16="http://schemas.microsoft.com/office/drawing/2014/main" id="{452FC11A-E10B-4F83-8355-A6F4868BA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917121"/>
            <a:ext cx="1460167" cy="1102283"/>
          </a:xfrm>
          <a:prstGeom prst="rect">
            <a:avLst/>
          </a:prstGeom>
        </p:spPr>
      </p:pic>
      <p:pic>
        <p:nvPicPr>
          <p:cNvPr id="6" name="Ábra 5">
            <a:extLst>
              <a:ext uri="{FF2B5EF4-FFF2-40B4-BE49-F238E27FC236}">
                <a16:creationId xmlns:a16="http://schemas.microsoft.com/office/drawing/2014/main" id="{FAE51729-F250-4FFE-979B-445B61B98A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64034" y="519113"/>
            <a:ext cx="1460167" cy="191826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B382DEC-27E9-43D3-8F15-3FC016DB72A6}"/>
              </a:ext>
            </a:extLst>
          </p:cNvPr>
          <p:cNvSpPr txBox="1"/>
          <p:nvPr userDrawn="1"/>
        </p:nvSpPr>
        <p:spPr>
          <a:xfrm>
            <a:off x="3666882" y="1083541"/>
            <a:ext cx="7839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Energiatudományi Kutatóközpont</a:t>
            </a: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E0ABC276-1BAC-4D76-888F-4110D6172E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8067" y="917121"/>
            <a:ext cx="8863933" cy="110228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2F3BD6E-1BFD-48EB-8B95-083D02A67D4F}"/>
              </a:ext>
            </a:extLst>
          </p:cNvPr>
          <p:cNvSpPr txBox="1"/>
          <p:nvPr userDrawn="1"/>
        </p:nvSpPr>
        <p:spPr>
          <a:xfrm>
            <a:off x="3597260" y="1052762"/>
            <a:ext cx="7389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/>
                </a:solidFill>
              </a:rPr>
              <a:t>Centre </a:t>
            </a:r>
            <a:r>
              <a:rPr lang="hu-HU" sz="4800" dirty="0" err="1">
                <a:solidFill>
                  <a:schemeClr val="bg1"/>
                </a:solidFill>
              </a:rPr>
              <a:t>for</a:t>
            </a:r>
            <a:r>
              <a:rPr lang="hu-HU" sz="4800" dirty="0">
                <a:solidFill>
                  <a:schemeClr val="bg1"/>
                </a:solidFill>
              </a:rPr>
              <a:t> </a:t>
            </a:r>
            <a:r>
              <a:rPr lang="hu-HU" sz="4800" dirty="0" err="1">
                <a:solidFill>
                  <a:schemeClr val="bg1"/>
                </a:solidFill>
              </a:rPr>
              <a:t>Energy</a:t>
            </a:r>
            <a:r>
              <a:rPr lang="hu-HU" sz="4800" dirty="0">
                <a:solidFill>
                  <a:schemeClr val="bg1"/>
                </a:solidFill>
              </a:rPr>
              <a:t> Research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97" y="5764746"/>
            <a:ext cx="1697302" cy="92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58" y="5512298"/>
            <a:ext cx="2686664" cy="1511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94" y="5957145"/>
            <a:ext cx="2799274" cy="5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umirrot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Ábra 4">
            <a:extLst>
              <a:ext uri="{FF2B5EF4-FFF2-40B4-BE49-F238E27FC236}">
                <a16:creationId xmlns:a16="http://schemas.microsoft.com/office/drawing/2014/main" id="{29AD7157-2741-4CB8-AB7D-4AA3064F1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>
            <a:off x="10938419" y="-4918"/>
            <a:ext cx="1252538" cy="499133"/>
          </a:xfrm>
          <a:prstGeom prst="rect">
            <a:avLst/>
          </a:prstGeom>
        </p:spPr>
      </p:pic>
      <p:pic>
        <p:nvPicPr>
          <p:cNvPr id="3" name="Ábra 2">
            <a:extLst>
              <a:ext uri="{FF2B5EF4-FFF2-40B4-BE49-F238E27FC236}">
                <a16:creationId xmlns:a16="http://schemas.microsoft.com/office/drawing/2014/main" id="{6EC81674-0278-40EB-8104-1306C2BFA49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16282" y="21677"/>
            <a:ext cx="352425" cy="462989"/>
          </a:xfrm>
          <a:prstGeom prst="rect">
            <a:avLst/>
          </a:prstGeom>
        </p:spPr>
      </p:pic>
      <p:pic>
        <p:nvPicPr>
          <p:cNvPr id="4" name="Ábra 3">
            <a:extLst>
              <a:ext uri="{FF2B5EF4-FFF2-40B4-BE49-F238E27FC236}">
                <a16:creationId xmlns:a16="http://schemas.microsoft.com/office/drawing/2014/main" id="{5E11C9C9-0BAD-4523-B2D9-31D937E0673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1780" y="0"/>
            <a:ext cx="5917046" cy="504825"/>
          </a:xfrm>
          <a:prstGeom prst="rect">
            <a:avLst/>
          </a:prstGeom>
          <a:effectLst/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29AD7157-2741-4CB8-AB7D-4AA3064F1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0"/>
            <a:ext cx="1252538" cy="49913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31D5CE1-5910-46B5-AF42-0C1DAE3DC778}"/>
              </a:ext>
            </a:extLst>
          </p:cNvPr>
          <p:cNvSpPr txBox="1"/>
          <p:nvPr userDrawn="1"/>
        </p:nvSpPr>
        <p:spPr>
          <a:xfrm>
            <a:off x="10991731" y="-7347"/>
            <a:ext cx="1155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50" dirty="0" smtClean="0">
                <a:solidFill>
                  <a:schemeClr val="bg1"/>
                </a:solidFill>
              </a:rPr>
              <a:t>Budapest</a:t>
            </a:r>
            <a:r>
              <a:rPr lang="hu-HU" sz="1050" baseline="0" dirty="0" smtClean="0">
                <a:solidFill>
                  <a:schemeClr val="bg1"/>
                </a:solidFill>
              </a:rPr>
              <a:t> Neutron centre</a:t>
            </a:r>
            <a:endParaRPr lang="hu-HU" sz="1050" dirty="0">
              <a:solidFill>
                <a:schemeClr val="bg1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327684-76F2-4C13-B677-AE3CD540A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11 July 2023</a:t>
            </a:r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66AD04-395A-4A8D-A588-9A580A90E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NDS 2023 Grenoble</a:t>
            </a:r>
            <a:endParaRPr lang="hu-H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BACF0A-5F9B-42F1-B0F5-F57343EB0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1F73-F485-4D4B-BE83-4A5422F4D902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7" y="9829"/>
            <a:ext cx="863195" cy="471952"/>
          </a:xfrm>
          <a:prstGeom prst="rect">
            <a:avLst/>
          </a:prstGeom>
        </p:spPr>
      </p:pic>
      <p:sp>
        <p:nvSpPr>
          <p:cNvPr id="11" name="Szövegdoboz 6">
            <a:extLst>
              <a:ext uri="{FF2B5EF4-FFF2-40B4-BE49-F238E27FC236}">
                <a16:creationId xmlns:a16="http://schemas.microsoft.com/office/drawing/2014/main" id="{B31D5CE1-5910-46B5-AF42-0C1DAE3DC778}"/>
              </a:ext>
            </a:extLst>
          </p:cNvPr>
          <p:cNvSpPr txBox="1"/>
          <p:nvPr userDrawn="1"/>
        </p:nvSpPr>
        <p:spPr>
          <a:xfrm>
            <a:off x="48348" y="34473"/>
            <a:ext cx="1155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050" dirty="0">
                <a:solidFill>
                  <a:schemeClr val="bg1"/>
                </a:solidFill>
              </a:rPr>
              <a:t>Centre </a:t>
            </a:r>
            <a:r>
              <a:rPr lang="hu-HU" sz="1050" dirty="0" err="1">
                <a:solidFill>
                  <a:schemeClr val="bg1"/>
                </a:solidFill>
              </a:rPr>
              <a:t>for</a:t>
            </a:r>
            <a:r>
              <a:rPr lang="hu-HU" sz="105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hu-HU" sz="1050" dirty="0" err="1">
                <a:solidFill>
                  <a:schemeClr val="bg1"/>
                </a:solidFill>
              </a:rPr>
              <a:t>Energy</a:t>
            </a:r>
            <a:r>
              <a:rPr lang="hu-HU" sz="1050" dirty="0">
                <a:solidFill>
                  <a:schemeClr val="bg1"/>
                </a:solidFill>
              </a:rPr>
              <a:t> Research</a:t>
            </a:r>
          </a:p>
        </p:txBody>
      </p:sp>
      <p:pic>
        <p:nvPicPr>
          <p:cNvPr id="12" name="Ábra 3">
            <a:extLst>
              <a:ext uri="{FF2B5EF4-FFF2-40B4-BE49-F238E27FC236}">
                <a16:creationId xmlns:a16="http://schemas.microsoft.com/office/drawing/2014/main" id="{5E11C9C9-0BAD-4523-B2D9-31D937E0673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5484451" y="-1"/>
            <a:ext cx="4537077" cy="5048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3274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Ábra 1">
            <a:extLst>
              <a:ext uri="{FF2B5EF4-FFF2-40B4-BE49-F238E27FC236}">
                <a16:creationId xmlns:a16="http://schemas.microsoft.com/office/drawing/2014/main" id="{48EB6153-E685-4D01-A030-9F93C2008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731382"/>
            <a:ext cx="1655430" cy="1033973"/>
          </a:xfrm>
          <a:prstGeom prst="rect">
            <a:avLst/>
          </a:prstGeom>
        </p:spPr>
      </p:pic>
      <p:pic>
        <p:nvPicPr>
          <p:cNvPr id="4" name="Ábra 3">
            <a:extLst>
              <a:ext uri="{FF2B5EF4-FFF2-40B4-BE49-F238E27FC236}">
                <a16:creationId xmlns:a16="http://schemas.microsoft.com/office/drawing/2014/main" id="{005EAAE6-8C43-4191-88B7-F9ED956CC0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30747" y="338137"/>
            <a:ext cx="1369679" cy="1799384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04790BE1-8807-4DB7-A864-F01EA998CF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85025" y="731382"/>
            <a:ext cx="8416257" cy="103397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5E49925-D00D-46A3-B042-FE5B087404F8}"/>
              </a:ext>
            </a:extLst>
          </p:cNvPr>
          <p:cNvSpPr txBox="1"/>
          <p:nvPr userDrawn="1"/>
        </p:nvSpPr>
        <p:spPr>
          <a:xfrm>
            <a:off x="4028931" y="894425"/>
            <a:ext cx="738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Centre </a:t>
            </a:r>
            <a:r>
              <a:rPr lang="hu-HU" sz="4000" dirty="0" err="1">
                <a:solidFill>
                  <a:schemeClr val="bg1"/>
                </a:solidFill>
              </a:rPr>
              <a:t>for</a:t>
            </a:r>
            <a:r>
              <a:rPr lang="hu-HU" sz="4000" dirty="0">
                <a:solidFill>
                  <a:schemeClr val="bg1"/>
                </a:solidFill>
              </a:rPr>
              <a:t> </a:t>
            </a:r>
            <a:r>
              <a:rPr lang="hu-HU" sz="4000" dirty="0" err="1">
                <a:solidFill>
                  <a:schemeClr val="bg1"/>
                </a:solidFill>
              </a:rPr>
              <a:t>Energy</a:t>
            </a:r>
            <a:r>
              <a:rPr lang="hu-HU" sz="4000" dirty="0">
                <a:solidFill>
                  <a:schemeClr val="bg1"/>
                </a:solidFill>
              </a:rPr>
              <a:t> Research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5" y="5450112"/>
            <a:ext cx="1697302" cy="92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08" y="5177752"/>
            <a:ext cx="2686664" cy="15112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22" y="5642511"/>
            <a:ext cx="2799274" cy="5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NDS 2023 Grenoble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1F73-F485-4D4B-BE83-4A5422F4D9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4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87437" y="2399791"/>
            <a:ext cx="9144000" cy="18903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Design and expected performance of the neutron guide systems at </a:t>
            </a:r>
            <a:r>
              <a:rPr lang="en-US" b="1" dirty="0" err="1"/>
              <a:t>Breazeale</a:t>
            </a:r>
            <a:r>
              <a:rPr lang="en-US" b="1" dirty="0"/>
              <a:t> Reactor at Penn State </a:t>
            </a:r>
            <a:r>
              <a:rPr lang="en-US" b="1" dirty="0" smtClean="0"/>
              <a:t>University</a:t>
            </a:r>
            <a:endParaRPr lang="en-GB" sz="31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NDS 2023 Grenoble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657025" y="4480311"/>
            <a:ext cx="5204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/>
              <a:t>Márton Markó</a:t>
            </a:r>
          </a:p>
          <a:p>
            <a:pPr algn="ctr"/>
            <a:r>
              <a:rPr lang="hu-HU" sz="2400" b="1" dirty="0" smtClean="0"/>
              <a:t>Alex Szakál, Kenan Ünülü, Péter Kárpáti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95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908" y="1531119"/>
            <a:ext cx="570342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25 X 25 mm (h,w)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Curved guide: 12.5m, m=3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Straight guide:  3m, m=3</a:t>
            </a:r>
          </a:p>
          <a:p>
            <a:pPr lvl="1">
              <a:lnSpc>
                <a:spcPct val="200000"/>
              </a:lnSpc>
            </a:pP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 = 500 m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Flight tube: 1.5m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hu-HU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tot</a:t>
            </a: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: 8.3e7 n/s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hu-HU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therm.eq</a:t>
            </a: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 2.3e8 n/s</a:t>
            </a:r>
            <a:endParaRPr lang="hu-H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64690" y="950071"/>
            <a:ext cx="409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GT3 PGAA &amp; NDP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914399"/>
            <a:ext cx="4023368" cy="27432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914400"/>
            <a:ext cx="4023368" cy="27432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3657600"/>
            <a:ext cx="4023368" cy="27432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657600"/>
            <a:ext cx="4023368" cy="2743205"/>
          </a:xfrm>
          <a:prstGeom prst="rect">
            <a:avLst/>
          </a:prstGeom>
        </p:spPr>
      </p:pic>
      <p:sp>
        <p:nvSpPr>
          <p:cNvPr id="3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DESIGN GT3: PGAA / NDP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24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914400"/>
            <a:ext cx="4023368" cy="27432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626228" y="6356350"/>
            <a:ext cx="4114800" cy="365125"/>
          </a:xfrm>
        </p:spPr>
        <p:txBody>
          <a:bodyPr/>
          <a:lstStyle/>
          <a:p>
            <a:r>
              <a:rPr lang="hu-HU" dirty="0" smtClean="0"/>
              <a:t>NDS 2023 Grenoble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372908" y="1531119"/>
            <a:ext cx="57034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40 X 40 mm (h,w)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Straight guide:  5m, m=3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Bender: 4.4 m, 10 ch.  </a:t>
            </a:r>
          </a:p>
          <a:p>
            <a:pPr lvl="1">
              <a:lnSpc>
                <a:spcPct val="200000"/>
              </a:lnSpc>
            </a:pP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m=3.5, m=2, R=37m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Straight guide:  3.5 m, m=1.2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 X 2m focusing guide m = 1.5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flux: 1.7e7 n/s/cm</a:t>
            </a:r>
            <a:r>
              <a:rPr lang="hu-HU" sz="20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64690" y="950071"/>
            <a:ext cx="409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GT1 SANS</a:t>
            </a:r>
          </a:p>
        </p:txBody>
      </p:sp>
      <p:sp>
        <p:nvSpPr>
          <p:cNvPr id="9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DESIGN GT1 SANS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914400"/>
            <a:ext cx="4023368" cy="274320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657600"/>
            <a:ext cx="4023368" cy="274320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3657600"/>
            <a:ext cx="4023368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NDS 2023 Grenoble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2905432" y="695523"/>
            <a:ext cx="5771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SANS Collimation section</a:t>
            </a:r>
          </a:p>
          <a:p>
            <a:pPr algn="ctr"/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947" y="1280160"/>
            <a:ext cx="668470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hu-HU" sz="2400" b="1" dirty="0" smtClean="0"/>
              <a:t>Sample – detector distance:</a:t>
            </a:r>
          </a:p>
          <a:p>
            <a:endParaRPr lang="hu-H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7.7m : 0.3</a:t>
            </a:r>
            <a:r>
              <a:rPr lang="hu-HU" sz="2000" b="1" baseline="30000" dirty="0" smtClean="0"/>
              <a:t>o</a:t>
            </a:r>
            <a:endParaRPr lang="hu-H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1.7m : 1.2</a:t>
            </a:r>
            <a:r>
              <a:rPr lang="hu-HU" sz="2000" b="1" baseline="30000" dirty="0" smtClean="0"/>
              <a:t>o</a:t>
            </a:r>
            <a:r>
              <a:rPr lang="hu-HU" sz="2000" b="1" dirty="0" smtClean="0"/>
              <a:t> </a:t>
            </a:r>
          </a:p>
          <a:p>
            <a:endParaRPr lang="hu-HU" sz="2000" b="1" dirty="0" smtClean="0"/>
          </a:p>
          <a:p>
            <a:pPr lvl="2"/>
            <a:r>
              <a:rPr lang="hu-HU" sz="2400" b="1" dirty="0" smtClean="0"/>
              <a:t>Straight / focusing guides</a:t>
            </a:r>
          </a:p>
          <a:p>
            <a:pPr lvl="2"/>
            <a:r>
              <a:rPr lang="hu-HU" sz="2400" b="1" dirty="0" smtClean="0"/>
              <a:t>in collimation section</a:t>
            </a:r>
          </a:p>
          <a:p>
            <a:pPr lvl="1"/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Intensity gain = 1.4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centre shift: 0 whithin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FWHM (GE} 0.51 cm           0.545 cm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8737" r="7235" b="8028"/>
          <a:stretch/>
        </p:blipFill>
        <p:spPr>
          <a:xfrm>
            <a:off x="7647531" y="3945292"/>
            <a:ext cx="4161011" cy="291270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816942" y="5883568"/>
            <a:ext cx="47440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DESIGN GT1 SANS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746" t="8941" r="25252" b="14609"/>
          <a:stretch/>
        </p:blipFill>
        <p:spPr>
          <a:xfrm flipH="1">
            <a:off x="8072284" y="1280160"/>
            <a:ext cx="3266276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1" y="6014101"/>
            <a:ext cx="345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N. </a:t>
            </a:r>
            <a:r>
              <a:rPr lang="en-US" sz="1400" dirty="0" err="1" smtClean="0"/>
              <a:t>Stüßer,T.Hofmann</a:t>
            </a:r>
            <a:r>
              <a:rPr lang="hu-HU" sz="1400" dirty="0" smtClean="0"/>
              <a:t> NIM </a:t>
            </a:r>
            <a:r>
              <a:rPr lang="en-US" sz="1400" dirty="0" smtClean="0"/>
              <a:t>A</a:t>
            </a:r>
            <a:r>
              <a:rPr lang="hu-HU" sz="1400" dirty="0" smtClean="0"/>
              <a:t> </a:t>
            </a:r>
            <a:r>
              <a:rPr lang="en-US" sz="1400" dirty="0" smtClean="0"/>
              <a:t>727(2013)84–89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51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NDS 2023 Grenoble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2905432" y="695523"/>
            <a:ext cx="5771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SANS Collimation section</a:t>
            </a:r>
          </a:p>
          <a:p>
            <a:pPr algn="ctr"/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42" y="578727"/>
            <a:ext cx="4038600" cy="3028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371" y="1483079"/>
            <a:ext cx="668470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hu-HU" sz="2400" b="1" dirty="0" smtClean="0"/>
              <a:t>Sample – detector distance:</a:t>
            </a:r>
          </a:p>
          <a:p>
            <a:endParaRPr lang="hu-H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7.7m : 0.3</a:t>
            </a:r>
            <a:r>
              <a:rPr lang="hu-HU" sz="2000" b="1" baseline="30000" dirty="0" smtClean="0"/>
              <a:t>o</a:t>
            </a:r>
            <a:endParaRPr lang="hu-H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1.7m : 1.2</a:t>
            </a:r>
            <a:r>
              <a:rPr lang="hu-HU" sz="2000" b="1" baseline="30000" dirty="0" smtClean="0"/>
              <a:t>o</a:t>
            </a:r>
            <a:r>
              <a:rPr lang="hu-HU" sz="2000" b="1" dirty="0" smtClean="0"/>
              <a:t> </a:t>
            </a:r>
          </a:p>
          <a:p>
            <a:endParaRPr lang="hu-HU" sz="2000" b="1" dirty="0" smtClean="0"/>
          </a:p>
          <a:p>
            <a:pPr lvl="2"/>
            <a:r>
              <a:rPr lang="hu-HU" sz="2400" b="1" dirty="0" smtClean="0"/>
              <a:t>Straight / focusing guides</a:t>
            </a:r>
          </a:p>
          <a:p>
            <a:pPr lvl="2"/>
            <a:r>
              <a:rPr lang="hu-HU" sz="2400" b="1" dirty="0" smtClean="0"/>
              <a:t>in collimation section</a:t>
            </a:r>
          </a:p>
          <a:p>
            <a:pPr lvl="1"/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Intensity gain = 1.4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centre shift: 0 whithin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FWHM (GE} 0.51 cm           0.545 cm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8737" r="7235" b="8028"/>
          <a:stretch/>
        </p:blipFill>
        <p:spPr>
          <a:xfrm>
            <a:off x="7647531" y="3945292"/>
            <a:ext cx="4161011" cy="291270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816942" y="5883568"/>
            <a:ext cx="47440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DESIGN GT1 SANS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28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NDS 2023 Grenoble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 flipV="1">
            <a:off x="6066504" y="579895"/>
            <a:ext cx="1927125" cy="9625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5516" y="1017111"/>
            <a:ext cx="3350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Chopper system:</a:t>
            </a:r>
          </a:p>
          <a:p>
            <a:endParaRPr lang="hu-HU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1. ch:  0m	11.1</a:t>
            </a:r>
            <a:r>
              <a:rPr lang="hu-HU" sz="2000" b="1" baseline="30000" dirty="0" smtClean="0"/>
              <a:t>o</a:t>
            </a:r>
            <a:r>
              <a:rPr lang="hu-HU" sz="2000" b="1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2. ch:  0.05m	22.2</a:t>
            </a:r>
            <a:r>
              <a:rPr lang="hu-HU" sz="2000" b="1" baseline="30000" dirty="0" smtClean="0"/>
              <a:t>o</a:t>
            </a:r>
            <a:r>
              <a:rPr lang="hu-HU" sz="2000" b="1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3. ch:  0.6m 	26.32</a:t>
            </a:r>
            <a:r>
              <a:rPr lang="hu-HU" sz="2000" b="1" baseline="30000" dirty="0" smtClean="0"/>
              <a:t>o</a:t>
            </a:r>
            <a:endParaRPr lang="hu-HU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4. ch:  5.1m 	60</a:t>
            </a:r>
            <a:r>
              <a:rPr lang="hu-HU" sz="2000" b="1" baseline="30000" dirty="0" smtClean="0"/>
              <a:t>o</a:t>
            </a:r>
            <a:endParaRPr lang="hu-HU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Detector: 18.3m -  23.4m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75" y="777329"/>
            <a:ext cx="4482538" cy="2673794"/>
          </a:xfrm>
          <a:prstGeom prst="rect">
            <a:avLst/>
          </a:prstGeom>
        </p:spPr>
      </p:pic>
      <p:sp>
        <p:nvSpPr>
          <p:cNvPr id="12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DESIGN GT1 SANS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67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NDS 2023 Grenoble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509" y="4296792"/>
            <a:ext cx="2552679" cy="1907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509" y="2675747"/>
            <a:ext cx="2190837" cy="16031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516" y="928745"/>
            <a:ext cx="2281421" cy="170517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57558"/>
              </p:ext>
            </p:extLst>
          </p:nvPr>
        </p:nvGraphicFramePr>
        <p:xfrm>
          <a:off x="139872" y="3903405"/>
          <a:ext cx="6954201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696">
                  <a:extLst>
                    <a:ext uri="{9D8B030D-6E8A-4147-A177-3AD203B41FA5}">
                      <a16:colId xmlns:a16="http://schemas.microsoft.com/office/drawing/2014/main" val="2315707156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4021687815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191017538"/>
                    </a:ext>
                  </a:extLst>
                </a:gridCol>
                <a:gridCol w="2187778">
                  <a:extLst>
                    <a:ext uri="{9D8B030D-6E8A-4147-A177-3AD203B41FA5}">
                      <a16:colId xmlns:a16="http://schemas.microsoft.com/office/drawing/2014/main" val="1016356797"/>
                    </a:ext>
                  </a:extLst>
                </a:gridCol>
              </a:tblGrid>
              <a:tr h="353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(HR)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 (HI)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 (HWB)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Wavelength</a:t>
                      </a:r>
                      <a:r>
                        <a:rPr lang="hu-HU" baseline="0" dirty="0" smtClean="0"/>
                        <a:t> band [Å]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Intensity</a:t>
                      </a:r>
                      <a:r>
                        <a:rPr lang="hu-HU" baseline="0" dirty="0" smtClean="0"/>
                        <a:t> </a:t>
                      </a:r>
                    </a:p>
                    <a:p>
                      <a:r>
                        <a:rPr lang="hu-HU" baseline="0" dirty="0" smtClean="0"/>
                        <a:t>[1e4 n/cm/s]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4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 [1/s]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36.7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9290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98550"/>
              </p:ext>
            </p:extLst>
          </p:nvPr>
        </p:nvGraphicFramePr>
        <p:xfrm>
          <a:off x="186813" y="1864216"/>
          <a:ext cx="6959763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61">
                  <a:extLst>
                    <a:ext uri="{9D8B030D-6E8A-4147-A177-3AD203B41FA5}">
                      <a16:colId xmlns:a16="http://schemas.microsoft.com/office/drawing/2014/main" val="2315707156"/>
                    </a:ext>
                  </a:extLst>
                </a:gridCol>
                <a:gridCol w="1582994">
                  <a:extLst>
                    <a:ext uri="{9D8B030D-6E8A-4147-A177-3AD203B41FA5}">
                      <a16:colId xmlns:a16="http://schemas.microsoft.com/office/drawing/2014/main" val="4021687815"/>
                    </a:ext>
                  </a:extLst>
                </a:gridCol>
                <a:gridCol w="865239">
                  <a:extLst>
                    <a:ext uri="{9D8B030D-6E8A-4147-A177-3AD203B41FA5}">
                      <a16:colId xmlns:a16="http://schemas.microsoft.com/office/drawing/2014/main" val="191017538"/>
                    </a:ext>
                  </a:extLst>
                </a:gridCol>
                <a:gridCol w="2276269">
                  <a:extLst>
                    <a:ext uri="{9D8B030D-6E8A-4147-A177-3AD203B41FA5}">
                      <a16:colId xmlns:a16="http://schemas.microsoft.com/office/drawing/2014/main" val="1016356797"/>
                    </a:ext>
                  </a:extLst>
                </a:gridCol>
              </a:tblGrid>
              <a:tr h="355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(HR)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 (HI)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 (HWB)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Pulse shaping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 #3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</a:t>
                      </a:r>
                      <a:r>
                        <a:rPr lang="hu-H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# 2 double speed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Frame overlap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 #2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4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Wavelength 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929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71485" y="884495"/>
            <a:ext cx="326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3 (+</a:t>
            </a: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∞) Chopper modes</a:t>
            </a:r>
            <a:endParaRPr lang="en-US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1902" t="59269" r="58111" b="9619"/>
          <a:stretch/>
        </p:blipFill>
        <p:spPr>
          <a:xfrm>
            <a:off x="7944467" y="1086777"/>
            <a:ext cx="1386348" cy="13333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0340" t="59374" r="60503" b="9961"/>
          <a:stretch/>
        </p:blipFill>
        <p:spPr>
          <a:xfrm>
            <a:off x="7668011" y="2818608"/>
            <a:ext cx="1686665" cy="13148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7527" t="59760" r="56629" b="9576"/>
          <a:stretch/>
        </p:blipFill>
        <p:spPr>
          <a:xfrm>
            <a:off x="7733564" y="4785838"/>
            <a:ext cx="1634297" cy="1314871"/>
          </a:xfrm>
          <a:prstGeom prst="rect">
            <a:avLst/>
          </a:prstGeom>
        </p:spPr>
      </p:pic>
      <p:sp>
        <p:nvSpPr>
          <p:cNvPr id="22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DESIGN GT1 SANS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9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NDS 2023 Grenoble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509" y="4296792"/>
            <a:ext cx="2552679" cy="1907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509" y="2675747"/>
            <a:ext cx="2190837" cy="1603118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39872" y="3903405"/>
          <a:ext cx="6954201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696">
                  <a:extLst>
                    <a:ext uri="{9D8B030D-6E8A-4147-A177-3AD203B41FA5}">
                      <a16:colId xmlns:a16="http://schemas.microsoft.com/office/drawing/2014/main" val="2315707156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4021687815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191017538"/>
                    </a:ext>
                  </a:extLst>
                </a:gridCol>
                <a:gridCol w="2187778">
                  <a:extLst>
                    <a:ext uri="{9D8B030D-6E8A-4147-A177-3AD203B41FA5}">
                      <a16:colId xmlns:a16="http://schemas.microsoft.com/office/drawing/2014/main" val="1016356797"/>
                    </a:ext>
                  </a:extLst>
                </a:gridCol>
              </a:tblGrid>
              <a:tr h="353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(HR)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 (HI)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 (HWB)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Wavelength</a:t>
                      </a:r>
                      <a:r>
                        <a:rPr lang="hu-HU" baseline="0" dirty="0" smtClean="0"/>
                        <a:t> band [Å]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Intensity</a:t>
                      </a:r>
                      <a:r>
                        <a:rPr lang="hu-HU" baseline="0" dirty="0" smtClean="0"/>
                        <a:t> </a:t>
                      </a:r>
                    </a:p>
                    <a:p>
                      <a:r>
                        <a:rPr lang="hu-HU" baseline="0" dirty="0" smtClean="0"/>
                        <a:t>[1e4 n/cm/s]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4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 [1/s]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36.7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9290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6813" y="1864216"/>
          <a:ext cx="6959763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61">
                  <a:extLst>
                    <a:ext uri="{9D8B030D-6E8A-4147-A177-3AD203B41FA5}">
                      <a16:colId xmlns:a16="http://schemas.microsoft.com/office/drawing/2014/main" val="2315707156"/>
                    </a:ext>
                  </a:extLst>
                </a:gridCol>
                <a:gridCol w="1582994">
                  <a:extLst>
                    <a:ext uri="{9D8B030D-6E8A-4147-A177-3AD203B41FA5}">
                      <a16:colId xmlns:a16="http://schemas.microsoft.com/office/drawing/2014/main" val="4021687815"/>
                    </a:ext>
                  </a:extLst>
                </a:gridCol>
                <a:gridCol w="865239">
                  <a:extLst>
                    <a:ext uri="{9D8B030D-6E8A-4147-A177-3AD203B41FA5}">
                      <a16:colId xmlns:a16="http://schemas.microsoft.com/office/drawing/2014/main" val="191017538"/>
                    </a:ext>
                  </a:extLst>
                </a:gridCol>
                <a:gridCol w="2276269">
                  <a:extLst>
                    <a:ext uri="{9D8B030D-6E8A-4147-A177-3AD203B41FA5}">
                      <a16:colId xmlns:a16="http://schemas.microsoft.com/office/drawing/2014/main" val="1016356797"/>
                    </a:ext>
                  </a:extLst>
                </a:gridCol>
              </a:tblGrid>
              <a:tr h="355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(HR)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 (HI)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 (HWB)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Pulse shaping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 #3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</a:t>
                      </a:r>
                      <a:r>
                        <a:rPr lang="hu-H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# 2 double speed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Frame overlap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 #2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4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Wavelength 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CH #4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929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71485" y="884495"/>
            <a:ext cx="326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3 (+</a:t>
            </a: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∞) Chopper modes</a:t>
            </a:r>
            <a:endParaRPr lang="en-US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1902" t="59269" r="58111" b="9619"/>
          <a:stretch/>
        </p:blipFill>
        <p:spPr>
          <a:xfrm>
            <a:off x="7944467" y="1086777"/>
            <a:ext cx="1386348" cy="13333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0340" t="59374" r="60503" b="9961"/>
          <a:stretch/>
        </p:blipFill>
        <p:spPr>
          <a:xfrm>
            <a:off x="7668011" y="2818608"/>
            <a:ext cx="1686665" cy="13148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7527" t="59760" r="56629" b="9576"/>
          <a:stretch/>
        </p:blipFill>
        <p:spPr>
          <a:xfrm>
            <a:off x="7733564" y="4785838"/>
            <a:ext cx="1634297" cy="1314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6244" y="750926"/>
            <a:ext cx="2367207" cy="1852430"/>
          </a:xfrm>
          <a:prstGeom prst="rect">
            <a:avLst/>
          </a:prstGeom>
        </p:spPr>
      </p:pic>
      <p:sp>
        <p:nvSpPr>
          <p:cNvPr id="22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DESIGN GT1 SANS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NDS 2023 Grenoble</a:t>
            </a:r>
            <a:endParaRPr lang="hu-HU"/>
          </a:p>
        </p:txBody>
      </p:sp>
      <p:sp>
        <p:nvSpPr>
          <p:cNvPr id="4" name="TextBox 3"/>
          <p:cNvSpPr txBox="1"/>
          <p:nvPr/>
        </p:nvSpPr>
        <p:spPr>
          <a:xfrm>
            <a:off x="838200" y="1484671"/>
            <a:ext cx="7111181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000" b="1" dirty="0" smtClean="0"/>
              <a:t>Calculation ws simulation:</a:t>
            </a:r>
          </a:p>
          <a:p>
            <a:pPr>
              <a:lnSpc>
                <a:spcPct val="200000"/>
              </a:lnSpc>
            </a:pPr>
            <a:endParaRPr lang="hu-HU" sz="20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Real FWHM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GE FWHM  (from variance) simulation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GE FWHM </a:t>
            </a:r>
            <a:r>
              <a:rPr lang="hu-HU" sz="2000" b="1" dirty="0"/>
              <a:t>(from variance) </a:t>
            </a:r>
            <a:r>
              <a:rPr lang="hu-HU" sz="2000" b="1" dirty="0" smtClean="0"/>
              <a:t>from calculation</a:t>
            </a:r>
            <a:endParaRPr lang="en-US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6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+mn-lt"/>
              </a:rPr>
              <a:t>Analitical / MC calcuations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866" y="1328078"/>
            <a:ext cx="5531790" cy="40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NDS 2023 Grenoble</a:t>
            </a:r>
            <a:endParaRPr lang="hu-HU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52" y="1316208"/>
            <a:ext cx="5235463" cy="207684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87" y="3415357"/>
            <a:ext cx="3862100" cy="267975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574" y="3415357"/>
            <a:ext cx="4427127" cy="264074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12863" y="768479"/>
            <a:ext cx="503900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Velocity selector</a:t>
            </a:r>
          </a:p>
          <a:p>
            <a:endParaRPr lang="hu-HU" dirty="0"/>
          </a:p>
          <a:p>
            <a:r>
              <a:rPr lang="hu-HU" sz="2400" b="1" dirty="0" smtClean="0"/>
              <a:t>For continuous mode </a:t>
            </a:r>
          </a:p>
          <a:p>
            <a:r>
              <a:rPr lang="hu-HU" sz="2400" b="1" dirty="0" smtClean="0"/>
              <a:t>with relaxed resolution</a:t>
            </a:r>
          </a:p>
          <a:p>
            <a:endParaRPr lang="hu-HU" sz="2400" b="1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8% resolution from 6Å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18% at 2Å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(40 % at 1.2Å)</a:t>
            </a:r>
          </a:p>
          <a:p>
            <a:endParaRPr lang="hu-HU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5860024" y="609600"/>
            <a:ext cx="468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Possible resolution / wawelength map for different tilt angle</a:t>
            </a:r>
            <a:endParaRPr lang="en-US" sz="2400" b="1" dirty="0"/>
          </a:p>
        </p:txBody>
      </p:sp>
      <p:sp>
        <p:nvSpPr>
          <p:cNvPr id="65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DESIGN GT1 SANS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6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NDS 2023 Grenoble</a:t>
            </a:r>
            <a:endParaRPr lang="hu-HU"/>
          </a:p>
        </p:txBody>
      </p:sp>
      <p:sp>
        <p:nvSpPr>
          <p:cNvPr id="2" name="TextBox 1"/>
          <p:cNvSpPr txBox="1"/>
          <p:nvPr/>
        </p:nvSpPr>
        <p:spPr>
          <a:xfrm>
            <a:off x="4256457" y="1091381"/>
            <a:ext cx="2254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Thanks to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37328" y="2591818"/>
            <a:ext cx="4054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Daniel Clemens (HZB)</a:t>
            </a:r>
          </a:p>
          <a:p>
            <a:endParaRPr lang="hu-HU" sz="2400" b="1" dirty="0"/>
          </a:p>
          <a:p>
            <a:r>
              <a:rPr lang="hu-HU" sz="2400" b="1" dirty="0" smtClean="0"/>
              <a:t>László Szentmiklósi (CER, BNC)</a:t>
            </a:r>
          </a:p>
          <a:p>
            <a:endParaRPr lang="hu-HU" sz="2400" b="1" dirty="0"/>
          </a:p>
          <a:p>
            <a:r>
              <a:rPr lang="hu-HU" sz="2400" b="1" dirty="0" smtClean="0"/>
              <a:t>László Almásy(CER, BNC)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4846" y="2591818"/>
            <a:ext cx="32928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Kenan Ünülü (PSU)</a:t>
            </a:r>
          </a:p>
          <a:p>
            <a:endParaRPr lang="hu-HU" sz="2400" b="1" dirty="0"/>
          </a:p>
          <a:p>
            <a:r>
              <a:rPr lang="hu-HU" sz="2400" b="1" dirty="0" smtClean="0"/>
              <a:t>Alex Szakál (CER, BNC)</a:t>
            </a:r>
          </a:p>
          <a:p>
            <a:endParaRPr lang="hu-HU" sz="2400" b="1" dirty="0"/>
          </a:p>
          <a:p>
            <a:r>
              <a:rPr lang="hu-HU" sz="2400" b="1" dirty="0" smtClean="0"/>
              <a:t>Péter Kárpáti (CER, BNC)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25531" y="5080237"/>
            <a:ext cx="304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MIRROTRON company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58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GOAL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025" y="923839"/>
            <a:ext cx="577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Breazeale Reactor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56" y="4082845"/>
            <a:ext cx="2880851" cy="2160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48" y="4079505"/>
            <a:ext cx="3057051" cy="2163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573" y="1817814"/>
            <a:ext cx="3834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1MW research reactor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built in 1955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Reconstructed in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>
              <a:lnSpc>
                <a:spcPct val="150000"/>
              </a:lnSpc>
            </a:pPr>
            <a:r>
              <a:rPr lang="hu-HU" sz="2000" b="1" dirty="0" smtClean="0"/>
              <a:t>Under installation: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Cold source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Guide system</a:t>
            </a:r>
            <a:endParaRPr lang="en-US" sz="2000" b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NDS 2023 Grenoble</a:t>
            </a:r>
            <a:endParaRPr lang="hu-HU"/>
          </a:p>
        </p:txBody>
      </p:sp>
      <p:pic>
        <p:nvPicPr>
          <p:cNvPr id="2050" name="Picture 2" descr="SW Drone Phot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3850" b="14414"/>
          <a:stretch/>
        </p:blipFill>
        <p:spPr bwMode="auto">
          <a:xfrm>
            <a:off x="6388018" y="774494"/>
            <a:ext cx="4292764" cy="32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5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8FDD6A2-31F6-4F23-80FB-69E75D06B7BC}"/>
              </a:ext>
            </a:extLst>
          </p:cNvPr>
          <p:cNvSpPr txBox="1"/>
          <p:nvPr/>
        </p:nvSpPr>
        <p:spPr>
          <a:xfrm>
            <a:off x="2995612" y="2467949"/>
            <a:ext cx="620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Thank you for your attention!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smtClean="0"/>
              <a:t>NDS 2023 Grenoble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08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NDS 2023 Grenoble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68064" y="730092"/>
            <a:ext cx="6862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GOAL OF THE NEUTRON GUIDE SYSTEM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156" y="1989310"/>
            <a:ext cx="451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3 + 1 COLD INSTRUMENTS: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6059" y="2817297"/>
            <a:ext cx="72380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PGAA &amp; NDP: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SANS </a:t>
            </a:r>
          </a:p>
          <a:p>
            <a:r>
              <a:rPr lang="hu-HU" sz="2000" b="1" dirty="0" smtClean="0"/>
              <a:t>     (V16 from Berlin)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TBD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40349" y="5773911"/>
            <a:ext cx="451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3 NEUTRON GUIDES</a:t>
            </a:r>
            <a:endParaRPr lang="en-US" sz="20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12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GOAL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3D8E93-8788-2246-94FB-D678AA9083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012" y="2232127"/>
            <a:ext cx="3666004" cy="462587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937" y="2771933"/>
            <a:ext cx="5240034" cy="27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NDS 2023 Grenoble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440414" y="966900"/>
            <a:ext cx="73308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400" b="1" dirty="0" smtClean="0"/>
              <a:t>PGAA &amp; NDP</a:t>
            </a:r>
            <a:r>
              <a:rPr lang="hu-HU" sz="2000" b="1" dirty="0" smtClean="0"/>
              <a:t>:</a:t>
            </a:r>
          </a:p>
          <a:p>
            <a:pPr>
              <a:lnSpc>
                <a:spcPct val="200000"/>
              </a:lnSpc>
            </a:pPr>
            <a:endParaRPr lang="hu-HU" sz="2000" b="1" dirty="0" smtClean="0"/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/>
              <a:t>White </a:t>
            </a:r>
            <a:r>
              <a:rPr lang="hu-HU" sz="2000" b="1" dirty="0" smtClean="0"/>
              <a:t>beam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Thermal equivalent intensity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∼ </a:t>
            </a: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cm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sample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Low bacground:    </a:t>
            </a:r>
            <a:r>
              <a:rPr lang="el-GR" sz="20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γ</a:t>
            </a:r>
            <a:r>
              <a:rPr lang="hu-HU" sz="20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n, </a:t>
            </a:r>
            <a:r>
              <a:rPr lang="hu-HU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 other </a:t>
            </a:r>
            <a:r>
              <a:rPr lang="hu-HU" sz="20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particles</a:t>
            </a: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Moderate </a:t>
            </a:r>
            <a:r>
              <a:rPr lang="hu-HU" sz="2000" b="1" dirty="0"/>
              <a:t>divergence  </a:t>
            </a: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28" name="Oval 27"/>
          <p:cNvSpPr/>
          <p:nvPr/>
        </p:nvSpPr>
        <p:spPr>
          <a:xfrm>
            <a:off x="8581275" y="4570189"/>
            <a:ext cx="2260232" cy="213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4158267">
            <a:off x="8115903" y="5214215"/>
            <a:ext cx="2469493" cy="257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6397225">
            <a:off x="9035170" y="5240244"/>
            <a:ext cx="591017" cy="1755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13158518">
            <a:off x="9984493" y="5249724"/>
            <a:ext cx="574633" cy="646888"/>
          </a:xfrm>
          <a:prstGeom prst="cho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429340" y="5210471"/>
            <a:ext cx="668793" cy="56484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350649" y="5478314"/>
            <a:ext cx="763388" cy="1467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421666" y="5359107"/>
            <a:ext cx="850143" cy="51613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0487519" y="3893465"/>
            <a:ext cx="154579" cy="14656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987109" y="3663656"/>
            <a:ext cx="105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Sample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098133" y="3524133"/>
            <a:ext cx="206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Detector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015663" y="3725006"/>
            <a:ext cx="714696" cy="7912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77368" y="3363377"/>
            <a:ext cx="186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Neutron beam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651253" y="4305143"/>
            <a:ext cx="478005" cy="72196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  <a:scene3d>
            <a:camera prst="orthographicFront">
              <a:rot lat="0" lon="300000" rev="18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+mn-lt"/>
              </a:rPr>
              <a:t>INSTRUMENTAL NEEDS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32" y="681499"/>
            <a:ext cx="3584032" cy="2120695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 flipV="1">
            <a:off x="8015663" y="1866546"/>
            <a:ext cx="1020184" cy="14880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9" idx="2"/>
          </p:cNvCxnSpPr>
          <p:nvPr/>
        </p:nvCxnSpPr>
        <p:spPr>
          <a:xfrm flipH="1">
            <a:off x="9425778" y="4032988"/>
            <a:ext cx="90295" cy="11450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622978" y="5140890"/>
            <a:ext cx="1259941" cy="7006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10332938" y="1917609"/>
            <a:ext cx="309160" cy="1630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535032" y="4577661"/>
            <a:ext cx="186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Vacuum chamber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9325640" y="2094271"/>
            <a:ext cx="190433" cy="14630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NDS 2023 Grenoble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88491" y="558408"/>
            <a:ext cx="7238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400" b="1" dirty="0" smtClean="0"/>
              <a:t>SANS</a:t>
            </a:r>
            <a:r>
              <a:rPr lang="hu-HU" sz="2000" b="1" dirty="0" smtClean="0"/>
              <a:t>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Moderate wavelength resolution (3-20 %)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Divergence: 0.3</a:t>
            </a:r>
            <a:r>
              <a:rPr lang="hu-HU" sz="2000" b="1" baseline="30000" dirty="0" smtClean="0"/>
              <a:t>o</a:t>
            </a:r>
            <a:r>
              <a:rPr lang="hu-HU" sz="2000" b="1" dirty="0" smtClean="0"/>
              <a:t>  – 1.2 </a:t>
            </a:r>
            <a:r>
              <a:rPr lang="hu-HU" sz="2000" b="1" baseline="30000" dirty="0" smtClean="0"/>
              <a:t>o</a:t>
            </a:r>
            <a:r>
              <a:rPr lang="hu-HU" sz="2000" b="1" dirty="0" smtClean="0"/>
              <a:t> </a:t>
            </a:r>
          </a:p>
          <a:p>
            <a:pPr lvl="1">
              <a:lnSpc>
                <a:spcPct val="200000"/>
              </a:lnSpc>
            </a:pPr>
            <a:r>
              <a:rPr lang="hu-HU" sz="2000" b="1" dirty="0"/>
              <a:t>	</a:t>
            </a:r>
            <a:r>
              <a:rPr lang="hu-HU" sz="2000" b="1" dirty="0" smtClean="0"/>
              <a:t>Beam spot: 2-8 cm total width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0.5 - 2cm  sample size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hu-HU" sz="20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min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 3Å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25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+mn-lt"/>
              </a:rPr>
              <a:t>INSTRUMENTAL NEEDS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6730" y="1756337"/>
            <a:ext cx="391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TOF mode: choppers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CW mode: velocity selector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6730" y="3555795"/>
            <a:ext cx="4098071" cy="2579533"/>
          </a:xfrm>
          <a:prstGeom prst="rect">
            <a:avLst/>
          </a:prstGeom>
        </p:spPr>
      </p:pic>
      <p:pic>
        <p:nvPicPr>
          <p:cNvPr id="1026" name="Picture 2" descr="S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98" y="3767266"/>
            <a:ext cx="5195580" cy="21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NDS 2023 Grenoble</a:t>
            </a:r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387150" y="735274"/>
            <a:ext cx="5771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CONSTRAINTS</a:t>
            </a:r>
          </a:p>
          <a:p>
            <a:pPr algn="ctr"/>
            <a:endParaRPr lang="hu-HU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1" dirty="0" smtClean="0"/>
              <a:t>In-pile section with vacuum jacket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1" dirty="0" smtClean="0"/>
              <a:t>Guide </a:t>
            </a:r>
            <a:r>
              <a:rPr lang="hu-HU" sz="2000" b="1" dirty="0"/>
              <a:t>hall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1" dirty="0"/>
              <a:t>SANS collimator house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b="1" dirty="0"/>
              <a:t>PGAA / NDP background</a:t>
            </a:r>
            <a:endParaRPr lang="en-US" sz="2000" b="1" dirty="0"/>
          </a:p>
          <a:p>
            <a:pPr algn="ctr"/>
            <a:endParaRPr lang="hu-HU" sz="2800" b="1" dirty="0" smtClean="0"/>
          </a:p>
          <a:p>
            <a:pPr algn="ctr"/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92" y="635326"/>
            <a:ext cx="3719208" cy="3405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360" y="1735208"/>
            <a:ext cx="2846434" cy="151927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9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+mn-lt"/>
              </a:rPr>
              <a:t>CONSTRAINTS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12396" r="1307" b="7850"/>
          <a:stretch/>
        </p:blipFill>
        <p:spPr>
          <a:xfrm>
            <a:off x="640080" y="4297680"/>
            <a:ext cx="11247120" cy="2468880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r="14257" b="11322"/>
          <a:stretch/>
        </p:blipFill>
        <p:spPr>
          <a:xfrm>
            <a:off x="437035" y="3067665"/>
            <a:ext cx="5232245" cy="191178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20416" y="3366555"/>
            <a:ext cx="1277210" cy="674503"/>
          </a:xfrm>
          <a:prstGeom prst="ellipse">
            <a:avLst/>
          </a:prstGeom>
          <a:noFill/>
          <a:ln w="920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50612" y="6301432"/>
            <a:ext cx="757084" cy="491613"/>
          </a:xfrm>
          <a:prstGeom prst="ellipse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69973" y="6012424"/>
            <a:ext cx="757084" cy="491613"/>
          </a:xfrm>
          <a:prstGeom prst="ellipse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33039" y="3957282"/>
            <a:ext cx="1277210" cy="1126069"/>
          </a:xfrm>
          <a:prstGeom prst="ellipse">
            <a:avLst/>
          </a:prstGeom>
          <a:noFill/>
          <a:ln w="920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5" idx="1"/>
            <a:endCxn id="13" idx="5"/>
          </p:cNvCxnSpPr>
          <p:nvPr/>
        </p:nvCxnSpPr>
        <p:spPr>
          <a:xfrm flipH="1" flipV="1">
            <a:off x="1710583" y="3942279"/>
            <a:ext cx="3970262" cy="2142140"/>
          </a:xfrm>
          <a:prstGeom prst="straightConnector1">
            <a:avLst/>
          </a:prstGeom>
          <a:ln w="53975"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  <a:endCxn id="16" idx="5"/>
          </p:cNvCxnSpPr>
          <p:nvPr/>
        </p:nvCxnSpPr>
        <p:spPr>
          <a:xfrm flipH="1" flipV="1">
            <a:off x="5323206" y="4918442"/>
            <a:ext cx="2538278" cy="1454985"/>
          </a:xfrm>
          <a:prstGeom prst="straightConnector1">
            <a:avLst/>
          </a:prstGeom>
          <a:ln w="53975"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NDS 2023 Grenoble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5215561" y="1007899"/>
            <a:ext cx="6862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Guide Shapes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908" y="1531119"/>
            <a:ext cx="4457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GT1:  SANS: 4X4cm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GT2:  Middle guide: 2.5 X 10 cm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GT3:  PGAA </a:t>
            </a: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&amp; NDP: 2.5 X 2.5 cm</a:t>
            </a:r>
          </a:p>
          <a:p>
            <a:pPr lvl="1">
              <a:lnSpc>
                <a:spcPct val="200000"/>
              </a:lnSpc>
            </a:pPr>
            <a:endParaRPr lang="hu-H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64690" y="950071"/>
            <a:ext cx="409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Guide cross-sections</a:t>
            </a:r>
          </a:p>
        </p:txBody>
      </p:sp>
      <p:sp>
        <p:nvSpPr>
          <p:cNvPr id="9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4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DESIGN – GENERAL OVERVIEW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12396" r="1307" b="7850"/>
          <a:stretch/>
        </p:blipFill>
        <p:spPr>
          <a:xfrm>
            <a:off x="838200" y="3845638"/>
            <a:ext cx="10365000" cy="2275244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>
            <a:off x="5309419" y="1531119"/>
            <a:ext cx="6372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SANS:     straight – bender – straight - focusing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Middle guide: 	curved – straight – flight tube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PGAA &amp; NDP: 	curved -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straight</a:t>
            </a:r>
            <a:endParaRPr lang="hu-H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NDS 2023 Grenoble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372908" y="1531119"/>
            <a:ext cx="57034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Will be built later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Designed for high intensity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70 X 25 mm (h,w)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Curved guide: 17.5m, m=3</a:t>
            </a:r>
          </a:p>
          <a:p>
            <a:pPr lvl="1">
              <a:lnSpc>
                <a:spcPct val="200000"/>
              </a:lnSpc>
            </a:pP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 = 1120 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Straight guide:  7m, m=3</a:t>
            </a:r>
          </a:p>
          <a:p>
            <a:pPr lvl="1">
              <a:lnSpc>
                <a:spcPct val="200000"/>
              </a:lnSpc>
            </a:pP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flux: 9.8e7 n/s/cm</a:t>
            </a:r>
            <a:r>
              <a:rPr lang="hu-HU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hu-HU" sz="2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64690" y="950071"/>
            <a:ext cx="409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GT2 middle guide</a:t>
            </a:r>
          </a:p>
        </p:txBody>
      </p:sp>
      <p:sp>
        <p:nvSpPr>
          <p:cNvPr id="9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DESIGN GT2 guide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4235" y="2985079"/>
            <a:ext cx="290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Phase space: curved guide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02956" y="2985079"/>
            <a:ext cx="270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Phase space: at the end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88" y="914399"/>
            <a:ext cx="4023368" cy="27432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914400"/>
            <a:ext cx="4023368" cy="27432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657600"/>
            <a:ext cx="4023368" cy="27432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88" y="3657605"/>
            <a:ext cx="4023368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NDS 2023 Grenoble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372908" y="1531119"/>
            <a:ext cx="57034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Will be built later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Designed for high intensity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70 X 25 mm (h,w)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Curved guide: 17.5m, m=3</a:t>
            </a:r>
          </a:p>
          <a:p>
            <a:pPr lvl="1">
              <a:lnSpc>
                <a:spcPct val="200000"/>
              </a:lnSpc>
            </a:pP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 = 1120 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Straight guide:  7m, m=3</a:t>
            </a:r>
          </a:p>
          <a:p>
            <a:pPr lvl="1">
              <a:lnSpc>
                <a:spcPct val="200000"/>
              </a:lnSpc>
            </a:pP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flux: 9.8e7 n/s/cm</a:t>
            </a:r>
            <a:r>
              <a:rPr lang="hu-HU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hu-HU" sz="2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July 2023</a:t>
            </a:r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64690" y="950071"/>
            <a:ext cx="409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GT2 middle guide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74235" y="2985079"/>
            <a:ext cx="290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Phase space: curved guide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02956" y="2985079"/>
            <a:ext cx="270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Phase space: at the end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88" y="914400"/>
            <a:ext cx="4023368" cy="27432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914400"/>
            <a:ext cx="4023368" cy="27432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657605"/>
            <a:ext cx="4023368" cy="2743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88" y="3657600"/>
            <a:ext cx="4023368" cy="2743205"/>
          </a:xfrm>
          <a:prstGeom prst="rect">
            <a:avLst/>
          </a:prstGeom>
        </p:spPr>
      </p:pic>
      <p:sp>
        <p:nvSpPr>
          <p:cNvPr id="14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315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DESIGN GT2 guide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62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843B81-792A-46AD-82EE-D17754240462}" vid="{0287F088-6E5E-4A04-8C4E-5F68CA9EB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5AB988F4A5A4D8E58CABC8FED1032" ma:contentTypeVersion="11" ma:contentTypeDescription="Create a new document." ma:contentTypeScope="" ma:versionID="f3b92c698006debc38b9f3037c8545b3">
  <xsd:schema xmlns:xsd="http://www.w3.org/2001/XMLSchema" xmlns:xs="http://www.w3.org/2001/XMLSchema" xmlns:p="http://schemas.microsoft.com/office/2006/metadata/properties" xmlns:ns2="c64f131e-929c-43a4-ad69-6fcea5eea6b5" xmlns:ns3="a248daa9-fd56-449d-8d47-6229dd8a7ee0" targetNamespace="http://schemas.microsoft.com/office/2006/metadata/properties" ma:root="true" ma:fieldsID="6111db674a9d62fd1b6cac8ffbc5be06" ns2:_="" ns3:_="">
    <xsd:import namespace="c64f131e-929c-43a4-ad69-6fcea5eea6b5"/>
    <xsd:import namespace="a248daa9-fd56-449d-8d47-6229dd8a7e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f131e-929c-43a4-ad69-6fcea5eea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8daa9-fd56-449d-8d47-6229dd8a7ee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64f131e-929c-43a4-ad69-6fcea5eea6b5" xsi:nil="true"/>
  </documentManagement>
</p:properties>
</file>

<file path=customXml/itemProps1.xml><?xml version="1.0" encoding="utf-8"?>
<ds:datastoreItem xmlns:ds="http://schemas.openxmlformats.org/officeDocument/2006/customXml" ds:itemID="{ECDBE7CF-0580-484A-9845-231EF01865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3FEFB0-4A9F-477F-A4DA-B143DBF34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4f131e-929c-43a4-ad69-6fcea5eea6b5"/>
    <ds:schemaRef ds:uri="a248daa9-fd56-449d-8d47-6229dd8a7e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0753C9-BF52-4F9F-BEE9-CED36AE64609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c64f131e-929c-43a4-ad69-6fcea5eea6b5"/>
    <ds:schemaRef ds:uri="a248daa9-fd56-449d-8d47-6229dd8a7e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7090</TotalTime>
  <Words>822</Words>
  <Application>Microsoft Office PowerPoint</Application>
  <PresentationFormat>Widescreen</PresentationFormat>
  <Paragraphs>275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Design and expected performance of the neutron guide systems at Breazeale Reactor at Penn State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Tomzi</dc:creator>
  <cp:lastModifiedBy>Márton Markó</cp:lastModifiedBy>
  <cp:revision>125</cp:revision>
  <dcterms:created xsi:type="dcterms:W3CDTF">2016-11-26T14:36:45Z</dcterms:created>
  <dcterms:modified xsi:type="dcterms:W3CDTF">2023-07-11T07:08:16Z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0x010100FF15AB988F4A5A4D8E58CABC8FED1032</vt:lpwstr>
  </property>
</Properties>
</file>