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68" r:id="rId2"/>
    <p:sldId id="390" r:id="rId3"/>
    <p:sldId id="406" r:id="rId4"/>
    <p:sldId id="338" r:id="rId5"/>
    <p:sldId id="953" r:id="rId6"/>
    <p:sldId id="343" r:id="rId7"/>
    <p:sldId id="310" r:id="rId8"/>
    <p:sldId id="939" r:id="rId9"/>
    <p:sldId id="954" r:id="rId10"/>
    <p:sldId id="293" r:id="rId11"/>
    <p:sldId id="964" r:id="rId12"/>
    <p:sldId id="936" r:id="rId13"/>
    <p:sldId id="966" r:id="rId14"/>
    <p:sldId id="963" r:id="rId15"/>
    <p:sldId id="937" r:id="rId16"/>
    <p:sldId id="968" r:id="rId17"/>
    <p:sldId id="965" r:id="rId18"/>
    <p:sldId id="950" r:id="rId19"/>
    <p:sldId id="967" r:id="rId20"/>
    <p:sldId id="949" r:id="rId21"/>
    <p:sldId id="294" r:id="rId22"/>
    <p:sldId id="434" r:id="rId23"/>
    <p:sldId id="938" r:id="rId24"/>
    <p:sldId id="951" r:id="rId25"/>
    <p:sldId id="961" r:id="rId26"/>
    <p:sldId id="942" r:id="rId27"/>
    <p:sldId id="943" r:id="rId28"/>
    <p:sldId id="296" r:id="rId29"/>
    <p:sldId id="944" r:id="rId30"/>
    <p:sldId id="952" r:id="rId31"/>
    <p:sldId id="957" r:id="rId32"/>
    <p:sldId id="935" r:id="rId33"/>
    <p:sldId id="925" r:id="rId34"/>
    <p:sldId id="371" r:id="rId35"/>
    <p:sldId id="956" r:id="rId36"/>
    <p:sldId id="958" r:id="rId37"/>
    <p:sldId id="959" r:id="rId38"/>
    <p:sldId id="955" r:id="rId39"/>
    <p:sldId id="940" r:id="rId40"/>
    <p:sldId id="291" r:id="rId41"/>
    <p:sldId id="962" r:id="rId42"/>
    <p:sldId id="348" r:id="rId43"/>
    <p:sldId id="941" r:id="rId44"/>
    <p:sldId id="934" r:id="rId45"/>
    <p:sldId id="410" r:id="rId46"/>
    <p:sldId id="947" r:id="rId47"/>
    <p:sldId id="931" r:id="rId48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CC"/>
    <a:srgbClr val="99FF99"/>
    <a:srgbClr val="0000FF"/>
    <a:srgbClr val="00FFFF"/>
    <a:srgbClr val="66FF33"/>
    <a:srgbClr val="00FF00"/>
    <a:srgbClr val="3333CC"/>
    <a:srgbClr val="FF9933"/>
    <a:srgbClr val="E2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3" autoAdjust="0"/>
    <p:restoredTop sz="97362" autoAdjust="0"/>
  </p:normalViewPr>
  <p:slideViewPr>
    <p:cSldViewPr showGuides="1">
      <p:cViewPr varScale="1">
        <p:scale>
          <a:sx n="169" d="100"/>
          <a:sy n="169" d="100"/>
        </p:scale>
        <p:origin x="1836" y="162"/>
      </p:cViewPr>
      <p:guideLst>
        <p:guide orient="horz" pos="102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2282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V:\NeutronData\Reflectivities\All_reflectivities_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V:\NeutronData\Reflectivities\All_reflectivities_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m=3.0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Company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'NiTi m=3.0'!$B$8:$B$72</c:f>
              <c:numCache>
                <c:formatCode>0.0000</c:formatCode>
                <c:ptCount val="65"/>
                <c:pt idx="0">
                  <c:v>0.29465999999999998</c:v>
                </c:pt>
                <c:pt idx="1">
                  <c:v>0.34571000000000002</c:v>
                </c:pt>
                <c:pt idx="2">
                  <c:v>0.39674999999999999</c:v>
                </c:pt>
                <c:pt idx="3">
                  <c:v>0.43386999999999998</c:v>
                </c:pt>
                <c:pt idx="4">
                  <c:v>0.49884000000000001</c:v>
                </c:pt>
                <c:pt idx="5">
                  <c:v>0.54756000000000005</c:v>
                </c:pt>
                <c:pt idx="6">
                  <c:v>0.59860999999999998</c:v>
                </c:pt>
                <c:pt idx="7">
                  <c:v>0.64964999999999995</c:v>
                </c:pt>
                <c:pt idx="8">
                  <c:v>0.70069999999999999</c:v>
                </c:pt>
                <c:pt idx="9">
                  <c:v>0.75173999999999996</c:v>
                </c:pt>
                <c:pt idx="10">
                  <c:v>0.79117999999999999</c:v>
                </c:pt>
                <c:pt idx="11">
                  <c:v>0.85382999999999998</c:v>
                </c:pt>
                <c:pt idx="12">
                  <c:v>0.89327000000000001</c:v>
                </c:pt>
                <c:pt idx="13">
                  <c:v>0.95591999999999999</c:v>
                </c:pt>
                <c:pt idx="14">
                  <c:v>1.0069600000000001</c:v>
                </c:pt>
                <c:pt idx="15">
                  <c:v>1.0580000000000001</c:v>
                </c:pt>
                <c:pt idx="16">
                  <c:v>1.09745</c:v>
                </c:pt>
                <c:pt idx="17">
                  <c:v>1.1600900000000001</c:v>
                </c:pt>
                <c:pt idx="18">
                  <c:v>1.2111400000000001</c:v>
                </c:pt>
                <c:pt idx="19">
                  <c:v>1.2621800000000001</c:v>
                </c:pt>
                <c:pt idx="20">
                  <c:v>1.3132299999999999</c:v>
                </c:pt>
                <c:pt idx="21">
                  <c:v>1.3642700000000001</c:v>
                </c:pt>
                <c:pt idx="22">
                  <c:v>1.4153100000000001</c:v>
                </c:pt>
                <c:pt idx="23">
                  <c:v>1.4663600000000001</c:v>
                </c:pt>
                <c:pt idx="24">
                  <c:v>1.5034799999999999</c:v>
                </c:pt>
                <c:pt idx="25">
                  <c:v>1.5545199999999999</c:v>
                </c:pt>
                <c:pt idx="26">
                  <c:v>1.6194900000000001</c:v>
                </c:pt>
                <c:pt idx="27">
                  <c:v>1.6566099999999999</c:v>
                </c:pt>
                <c:pt idx="28">
                  <c:v>1.70766</c:v>
                </c:pt>
                <c:pt idx="29">
                  <c:v>1.7586999999999999</c:v>
                </c:pt>
                <c:pt idx="30">
                  <c:v>1.8236699999999999</c:v>
                </c:pt>
                <c:pt idx="31">
                  <c:v>1.8607899999999999</c:v>
                </c:pt>
                <c:pt idx="32">
                  <c:v>1.9257500000000001</c:v>
                </c:pt>
                <c:pt idx="33">
                  <c:v>1.9767999999999999</c:v>
                </c:pt>
                <c:pt idx="34">
                  <c:v>2.0278399999999999</c:v>
                </c:pt>
                <c:pt idx="35">
                  <c:v>2.0788899999999999</c:v>
                </c:pt>
                <c:pt idx="36">
                  <c:v>2.1160100000000002</c:v>
                </c:pt>
                <c:pt idx="37">
                  <c:v>2.1809699999999999</c:v>
                </c:pt>
                <c:pt idx="38">
                  <c:v>2.2320199999999999</c:v>
                </c:pt>
                <c:pt idx="39">
                  <c:v>2.2830599999999999</c:v>
                </c:pt>
                <c:pt idx="40">
                  <c:v>2.3341099999999999</c:v>
                </c:pt>
                <c:pt idx="41">
                  <c:v>2.3851499999999999</c:v>
                </c:pt>
                <c:pt idx="42">
                  <c:v>2.4338700000000002</c:v>
                </c:pt>
                <c:pt idx="43">
                  <c:v>2.4849199999999998</c:v>
                </c:pt>
                <c:pt idx="44">
                  <c:v>2.5359600000000002</c:v>
                </c:pt>
                <c:pt idx="45">
                  <c:v>2.5870099999999998</c:v>
                </c:pt>
                <c:pt idx="46">
                  <c:v>2.6380499999999998</c:v>
                </c:pt>
                <c:pt idx="47">
                  <c:v>2.6890999999999998</c:v>
                </c:pt>
                <c:pt idx="48">
                  <c:v>2.7401399999999998</c:v>
                </c:pt>
                <c:pt idx="49">
                  <c:v>2.7911800000000002</c:v>
                </c:pt>
                <c:pt idx="50">
                  <c:v>2.8422299999999998</c:v>
                </c:pt>
                <c:pt idx="51">
                  <c:v>2.8932699999999998</c:v>
                </c:pt>
                <c:pt idx="52">
                  <c:v>2.9443199999999998</c:v>
                </c:pt>
                <c:pt idx="53">
                  <c:v>2.9953599999999998</c:v>
                </c:pt>
                <c:pt idx="54">
                  <c:v>3.0348000000000002</c:v>
                </c:pt>
                <c:pt idx="55">
                  <c:v>3.0858500000000002</c:v>
                </c:pt>
                <c:pt idx="56">
                  <c:v>3.1624099999999999</c:v>
                </c:pt>
                <c:pt idx="57">
                  <c:v>3.1995399999999998</c:v>
                </c:pt>
                <c:pt idx="58">
                  <c:v>3.2389800000000002</c:v>
                </c:pt>
                <c:pt idx="59">
                  <c:v>3.2900200000000002</c:v>
                </c:pt>
                <c:pt idx="60">
                  <c:v>3.3526699999999998</c:v>
                </c:pt>
                <c:pt idx="61">
                  <c:v>3.4037099999999998</c:v>
                </c:pt>
                <c:pt idx="62">
                  <c:v>3.4547599999999998</c:v>
                </c:pt>
                <c:pt idx="63">
                  <c:v>3.5057999999999998</c:v>
                </c:pt>
                <c:pt idx="64">
                  <c:v>3.5568399999999998</c:v>
                </c:pt>
              </c:numCache>
            </c:numRef>
          </c:xVal>
          <c:yVal>
            <c:numRef>
              <c:f>'NiTi m=3.0'!$C$8:$C$72</c:f>
              <c:numCache>
                <c:formatCode>0.0000</c:formatCode>
                <c:ptCount val="65"/>
                <c:pt idx="0">
                  <c:v>1.0009577000000001</c:v>
                </c:pt>
                <c:pt idx="1">
                  <c:v>0.99947390000000003</c:v>
                </c:pt>
                <c:pt idx="2">
                  <c:v>1.0012802000000001</c:v>
                </c:pt>
                <c:pt idx="3">
                  <c:v>0.99108669999999999</c:v>
                </c:pt>
                <c:pt idx="4">
                  <c:v>0.99673219999999996</c:v>
                </c:pt>
                <c:pt idx="5">
                  <c:v>1.0018288</c:v>
                </c:pt>
                <c:pt idx="6">
                  <c:v>0.99289330000000009</c:v>
                </c:pt>
                <c:pt idx="7">
                  <c:v>1.0010223999999999</c:v>
                </c:pt>
                <c:pt idx="8">
                  <c:v>0.99640950000000006</c:v>
                </c:pt>
                <c:pt idx="9">
                  <c:v>0.99999009999999999</c:v>
                </c:pt>
                <c:pt idx="10">
                  <c:v>1.0006674</c:v>
                </c:pt>
                <c:pt idx="11">
                  <c:v>0.99476439999999999</c:v>
                </c:pt>
                <c:pt idx="12">
                  <c:v>1.0008934</c:v>
                </c:pt>
                <c:pt idx="13">
                  <c:v>0.99863560000000007</c:v>
                </c:pt>
                <c:pt idx="14">
                  <c:v>0.99224860000000004</c:v>
                </c:pt>
                <c:pt idx="15">
                  <c:v>0.98599040000000004</c:v>
                </c:pt>
                <c:pt idx="16">
                  <c:v>0.9713773</c:v>
                </c:pt>
                <c:pt idx="17">
                  <c:v>0.97899029999999998</c:v>
                </c:pt>
                <c:pt idx="18">
                  <c:v>0.98289360000000003</c:v>
                </c:pt>
                <c:pt idx="19">
                  <c:v>0.97831299999999999</c:v>
                </c:pt>
                <c:pt idx="20">
                  <c:v>0.9759582</c:v>
                </c:pt>
                <c:pt idx="21">
                  <c:v>0.97082920000000006</c:v>
                </c:pt>
                <c:pt idx="22">
                  <c:v>0.96811970000000003</c:v>
                </c:pt>
                <c:pt idx="23">
                  <c:v>0.96657129999999991</c:v>
                </c:pt>
                <c:pt idx="24">
                  <c:v>0.97060349999999995</c:v>
                </c:pt>
                <c:pt idx="25">
                  <c:v>0.96989389999999998</c:v>
                </c:pt>
                <c:pt idx="26">
                  <c:v>0.96486189999999994</c:v>
                </c:pt>
                <c:pt idx="27">
                  <c:v>0.9531843000000001</c:v>
                </c:pt>
                <c:pt idx="28">
                  <c:v>0.96299090000000009</c:v>
                </c:pt>
                <c:pt idx="29">
                  <c:v>0.96066829999999992</c:v>
                </c:pt>
                <c:pt idx="30">
                  <c:v>0.95747470000000012</c:v>
                </c:pt>
                <c:pt idx="31">
                  <c:v>0.95228120000000005</c:v>
                </c:pt>
                <c:pt idx="32">
                  <c:v>0.94779759999999991</c:v>
                </c:pt>
                <c:pt idx="33">
                  <c:v>0.94347480000000006</c:v>
                </c:pt>
                <c:pt idx="34">
                  <c:v>0.95273289999999999</c:v>
                </c:pt>
                <c:pt idx="35">
                  <c:v>0.94879740000000001</c:v>
                </c:pt>
                <c:pt idx="36">
                  <c:v>0.94279740000000001</c:v>
                </c:pt>
                <c:pt idx="37">
                  <c:v>0.93195849999999991</c:v>
                </c:pt>
                <c:pt idx="38">
                  <c:v>0.93741020000000008</c:v>
                </c:pt>
                <c:pt idx="39">
                  <c:v>0.94024889999999994</c:v>
                </c:pt>
                <c:pt idx="40">
                  <c:v>0.94373279999999993</c:v>
                </c:pt>
                <c:pt idx="41">
                  <c:v>0.93231330000000001</c:v>
                </c:pt>
                <c:pt idx="42">
                  <c:v>0.93599100000000002</c:v>
                </c:pt>
                <c:pt idx="43">
                  <c:v>0.92947489999999999</c:v>
                </c:pt>
                <c:pt idx="44">
                  <c:v>0.93837819999999994</c:v>
                </c:pt>
                <c:pt idx="45">
                  <c:v>0.92973309999999998</c:v>
                </c:pt>
                <c:pt idx="46">
                  <c:v>0.91524910000000004</c:v>
                </c:pt>
                <c:pt idx="47">
                  <c:v>0.90586230000000001</c:v>
                </c:pt>
                <c:pt idx="48">
                  <c:v>0.91312020000000005</c:v>
                </c:pt>
                <c:pt idx="49">
                  <c:v>0.91992649999999998</c:v>
                </c:pt>
                <c:pt idx="50">
                  <c:v>0.90734599999999999</c:v>
                </c:pt>
                <c:pt idx="51">
                  <c:v>0.90099109999999993</c:v>
                </c:pt>
                <c:pt idx="52">
                  <c:v>0.89257169999999997</c:v>
                </c:pt>
                <c:pt idx="53">
                  <c:v>0.88992630000000006</c:v>
                </c:pt>
                <c:pt idx="54">
                  <c:v>0.88466840000000002</c:v>
                </c:pt>
                <c:pt idx="55">
                  <c:v>0.68734759999999995</c:v>
                </c:pt>
                <c:pt idx="56">
                  <c:v>0.25751360000000001</c:v>
                </c:pt>
                <c:pt idx="57">
                  <c:v>0.1109989</c:v>
                </c:pt>
                <c:pt idx="58">
                  <c:v>6.6289699999999993E-2</c:v>
                </c:pt>
                <c:pt idx="59">
                  <c:v>4.1225399999999995E-2</c:v>
                </c:pt>
                <c:pt idx="60">
                  <c:v>2.4483600000000001E-2</c:v>
                </c:pt>
                <c:pt idx="61">
                  <c:v>1.5967599999999998E-2</c:v>
                </c:pt>
                <c:pt idx="62">
                  <c:v>1.28708E-2</c:v>
                </c:pt>
                <c:pt idx="63">
                  <c:v>1.20967E-2</c:v>
                </c:pt>
                <c:pt idx="64">
                  <c:v>1.3354699999999999E-2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5F-4E07-9EE4-C6C7B1EDF35F}"/>
            </c:ext>
          </c:extLst>
        </c:ser>
        <c:ser>
          <c:idx val="2"/>
          <c:order val="1"/>
          <c:tx>
            <c:v>Company 2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'NiTi m=3.0'!$D$8:$D$66</c:f>
              <c:numCache>
                <c:formatCode>General</c:formatCode>
                <c:ptCount val="59"/>
                <c:pt idx="0">
                  <c:v>0.51</c:v>
                </c:pt>
                <c:pt idx="1">
                  <c:v>0.56000000000000005</c:v>
                </c:pt>
                <c:pt idx="2">
                  <c:v>0.62</c:v>
                </c:pt>
                <c:pt idx="3">
                  <c:v>0.66</c:v>
                </c:pt>
                <c:pt idx="4">
                  <c:v>0.71</c:v>
                </c:pt>
                <c:pt idx="5">
                  <c:v>0.76</c:v>
                </c:pt>
                <c:pt idx="6">
                  <c:v>0.81</c:v>
                </c:pt>
                <c:pt idx="7">
                  <c:v>0.86</c:v>
                </c:pt>
                <c:pt idx="8">
                  <c:v>0.91</c:v>
                </c:pt>
                <c:pt idx="9">
                  <c:v>0.96</c:v>
                </c:pt>
                <c:pt idx="10">
                  <c:v>1.01</c:v>
                </c:pt>
                <c:pt idx="11">
                  <c:v>1.06</c:v>
                </c:pt>
                <c:pt idx="12">
                  <c:v>1.1100000000000001</c:v>
                </c:pt>
                <c:pt idx="13">
                  <c:v>1.1599999999999999</c:v>
                </c:pt>
                <c:pt idx="14">
                  <c:v>1.21</c:v>
                </c:pt>
                <c:pt idx="15">
                  <c:v>1.26</c:v>
                </c:pt>
                <c:pt idx="16">
                  <c:v>1.31</c:v>
                </c:pt>
                <c:pt idx="17">
                  <c:v>1.36</c:v>
                </c:pt>
                <c:pt idx="18">
                  <c:v>1.42</c:v>
                </c:pt>
                <c:pt idx="19">
                  <c:v>1.47</c:v>
                </c:pt>
                <c:pt idx="20">
                  <c:v>1.52</c:v>
                </c:pt>
                <c:pt idx="21">
                  <c:v>1.57</c:v>
                </c:pt>
                <c:pt idx="22">
                  <c:v>1.62</c:v>
                </c:pt>
                <c:pt idx="23">
                  <c:v>1.67</c:v>
                </c:pt>
                <c:pt idx="24">
                  <c:v>1.72</c:v>
                </c:pt>
                <c:pt idx="25">
                  <c:v>1.77</c:v>
                </c:pt>
                <c:pt idx="26">
                  <c:v>1.82</c:v>
                </c:pt>
                <c:pt idx="27">
                  <c:v>1.87</c:v>
                </c:pt>
                <c:pt idx="28">
                  <c:v>1.92</c:v>
                </c:pt>
                <c:pt idx="29">
                  <c:v>1.97</c:v>
                </c:pt>
                <c:pt idx="30">
                  <c:v>2.02</c:v>
                </c:pt>
                <c:pt idx="31">
                  <c:v>2.0699999999999998</c:v>
                </c:pt>
                <c:pt idx="32">
                  <c:v>2.12</c:v>
                </c:pt>
                <c:pt idx="33">
                  <c:v>2.17</c:v>
                </c:pt>
                <c:pt idx="34">
                  <c:v>2.2200000000000002</c:v>
                </c:pt>
                <c:pt idx="35">
                  <c:v>2.27</c:v>
                </c:pt>
                <c:pt idx="36">
                  <c:v>2.3199999999999998</c:v>
                </c:pt>
                <c:pt idx="37">
                  <c:v>2.37</c:v>
                </c:pt>
                <c:pt idx="38">
                  <c:v>2.42</c:v>
                </c:pt>
                <c:pt idx="39">
                  <c:v>2.4700000000000002</c:v>
                </c:pt>
                <c:pt idx="40">
                  <c:v>2.52</c:v>
                </c:pt>
                <c:pt idx="41">
                  <c:v>2.57</c:v>
                </c:pt>
                <c:pt idx="42">
                  <c:v>2.62</c:v>
                </c:pt>
                <c:pt idx="43">
                  <c:v>2.67</c:v>
                </c:pt>
                <c:pt idx="44">
                  <c:v>2.72</c:v>
                </c:pt>
                <c:pt idx="45">
                  <c:v>2.77</c:v>
                </c:pt>
                <c:pt idx="46">
                  <c:v>2.82</c:v>
                </c:pt>
                <c:pt idx="47">
                  <c:v>2.87</c:v>
                </c:pt>
                <c:pt idx="48">
                  <c:v>2.92</c:v>
                </c:pt>
                <c:pt idx="49">
                  <c:v>2.97</c:v>
                </c:pt>
                <c:pt idx="50">
                  <c:v>3.02</c:v>
                </c:pt>
                <c:pt idx="51">
                  <c:v>3.07</c:v>
                </c:pt>
                <c:pt idx="52">
                  <c:v>3.12</c:v>
                </c:pt>
                <c:pt idx="53">
                  <c:v>3.17</c:v>
                </c:pt>
                <c:pt idx="54">
                  <c:v>3.22</c:v>
                </c:pt>
                <c:pt idx="55">
                  <c:v>3.28</c:v>
                </c:pt>
                <c:pt idx="56">
                  <c:v>3.32</c:v>
                </c:pt>
                <c:pt idx="57">
                  <c:v>3.38</c:v>
                </c:pt>
                <c:pt idx="58">
                  <c:v>3.43</c:v>
                </c:pt>
              </c:numCache>
            </c:numRef>
          </c:xVal>
          <c:yVal>
            <c:numRef>
              <c:f>'NiTi m=3.0'!$E$8:$E$66</c:f>
              <c:numCache>
                <c:formatCode>0.000</c:formatCode>
                <c:ptCount val="59"/>
                <c:pt idx="0">
                  <c:v>0.99399999999999999</c:v>
                </c:pt>
                <c:pt idx="1">
                  <c:v>1.02</c:v>
                </c:pt>
                <c:pt idx="2">
                  <c:v>1.01</c:v>
                </c:pt>
                <c:pt idx="3">
                  <c:v>0.98699999999999999</c:v>
                </c:pt>
                <c:pt idx="4">
                  <c:v>1.0169999999999999</c:v>
                </c:pt>
                <c:pt idx="5">
                  <c:v>0.98599999999999999</c:v>
                </c:pt>
                <c:pt idx="6">
                  <c:v>1.012</c:v>
                </c:pt>
                <c:pt idx="7">
                  <c:v>1.01</c:v>
                </c:pt>
                <c:pt idx="8">
                  <c:v>1.006</c:v>
                </c:pt>
                <c:pt idx="9">
                  <c:v>0.99199999999999999</c:v>
                </c:pt>
                <c:pt idx="10">
                  <c:v>0.98699999999999999</c:v>
                </c:pt>
                <c:pt idx="11">
                  <c:v>1.01</c:v>
                </c:pt>
                <c:pt idx="12">
                  <c:v>0.99399999999999999</c:v>
                </c:pt>
                <c:pt idx="13">
                  <c:v>0.998</c:v>
                </c:pt>
                <c:pt idx="14">
                  <c:v>0.99</c:v>
                </c:pt>
                <c:pt idx="15">
                  <c:v>0.97899999999999998</c:v>
                </c:pt>
                <c:pt idx="16">
                  <c:v>0.98299999999999998</c:v>
                </c:pt>
                <c:pt idx="17">
                  <c:v>1.0049999999999999</c:v>
                </c:pt>
                <c:pt idx="18">
                  <c:v>0.98399999999999999</c:v>
                </c:pt>
                <c:pt idx="19">
                  <c:v>0.998</c:v>
                </c:pt>
                <c:pt idx="20">
                  <c:v>0.97199999999999998</c:v>
                </c:pt>
                <c:pt idx="21">
                  <c:v>0.96799999999999997</c:v>
                </c:pt>
                <c:pt idx="22">
                  <c:v>0.97699999999999998</c:v>
                </c:pt>
                <c:pt idx="23">
                  <c:v>0.97699999999999998</c:v>
                </c:pt>
                <c:pt idx="24">
                  <c:v>0.97699999999999998</c:v>
                </c:pt>
                <c:pt idx="25">
                  <c:v>0.97199999999999998</c:v>
                </c:pt>
                <c:pt idx="26">
                  <c:v>0.96499999999999997</c:v>
                </c:pt>
                <c:pt idx="27">
                  <c:v>0.95099999999999996</c:v>
                </c:pt>
                <c:pt idx="28">
                  <c:v>0.94199999999999995</c:v>
                </c:pt>
                <c:pt idx="29">
                  <c:v>0.95499999999999996</c:v>
                </c:pt>
                <c:pt idx="30">
                  <c:v>0.94799999999999995</c:v>
                </c:pt>
                <c:pt idx="31">
                  <c:v>0.96199999999999997</c:v>
                </c:pt>
                <c:pt idx="32">
                  <c:v>0.94199999999999995</c:v>
                </c:pt>
                <c:pt idx="33">
                  <c:v>0.94399999999999995</c:v>
                </c:pt>
                <c:pt idx="34">
                  <c:v>0.93</c:v>
                </c:pt>
                <c:pt idx="35">
                  <c:v>0.95499999999999996</c:v>
                </c:pt>
                <c:pt idx="36">
                  <c:v>0.92900000000000005</c:v>
                </c:pt>
                <c:pt idx="37">
                  <c:v>0.91600000000000004</c:v>
                </c:pt>
                <c:pt idx="38">
                  <c:v>0.93500000000000005</c:v>
                </c:pt>
                <c:pt idx="39">
                  <c:v>0.93400000000000005</c:v>
                </c:pt>
                <c:pt idx="40">
                  <c:v>0.91200000000000003</c:v>
                </c:pt>
                <c:pt idx="41">
                  <c:v>0.92900000000000005</c:v>
                </c:pt>
                <c:pt idx="42">
                  <c:v>0.93600000000000005</c:v>
                </c:pt>
                <c:pt idx="43">
                  <c:v>0.91700000000000004</c:v>
                </c:pt>
                <c:pt idx="44">
                  <c:v>0.92500000000000004</c:v>
                </c:pt>
                <c:pt idx="45">
                  <c:v>0.92600000000000005</c:v>
                </c:pt>
                <c:pt idx="46">
                  <c:v>0.92</c:v>
                </c:pt>
                <c:pt idx="47">
                  <c:v>0.93</c:v>
                </c:pt>
                <c:pt idx="48">
                  <c:v>0.92600000000000005</c:v>
                </c:pt>
                <c:pt idx="49">
                  <c:v>0.88800000000000001</c:v>
                </c:pt>
                <c:pt idx="50">
                  <c:v>0.79600000000000004</c:v>
                </c:pt>
                <c:pt idx="51">
                  <c:v>0.51100000000000001</c:v>
                </c:pt>
                <c:pt idx="52">
                  <c:v>0.20799999999999999</c:v>
                </c:pt>
                <c:pt idx="53">
                  <c:v>7.0999999999999994E-2</c:v>
                </c:pt>
                <c:pt idx="54">
                  <c:v>4.5999999999999999E-2</c:v>
                </c:pt>
                <c:pt idx="55">
                  <c:v>3.5999999999999997E-2</c:v>
                </c:pt>
                <c:pt idx="56">
                  <c:v>2.5000000000000001E-2</c:v>
                </c:pt>
                <c:pt idx="57">
                  <c:v>2.1000000000000001E-2</c:v>
                </c:pt>
                <c:pt idx="58">
                  <c:v>1.7999999999999999E-2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5F-4E07-9EE4-C6C7B1EDF35F}"/>
            </c:ext>
          </c:extLst>
        </c:ser>
        <c:ser>
          <c:idx val="3"/>
          <c:order val="2"/>
          <c:tx>
            <c:v>Company 3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'NiTi m=3.0'!$F$8:$F$82</c:f>
              <c:numCache>
                <c:formatCode>0.000</c:formatCode>
                <c:ptCount val="75"/>
                <c:pt idx="0">
                  <c:v>0.41253474437354232</c:v>
                </c:pt>
                <c:pt idx="1">
                  <c:v>0.45378802528624923</c:v>
                </c:pt>
                <c:pt idx="2">
                  <c:v>0.49504125090626172</c:v>
                </c:pt>
                <c:pt idx="3">
                  <c:v>0.53629441620699947</c:v>
                </c:pt>
                <c:pt idx="4">
                  <c:v>0.57754751616188937</c:v>
                </c:pt>
                <c:pt idx="5">
                  <c:v>0.61880054574436627</c:v>
                </c:pt>
                <c:pt idx="6">
                  <c:v>0.66005349992787377</c:v>
                </c:pt>
                <c:pt idx="7">
                  <c:v>0.70130637368586435</c:v>
                </c:pt>
                <c:pt idx="8">
                  <c:v>0.74255916199180072</c:v>
                </c:pt>
                <c:pt idx="9">
                  <c:v>0.78381185981915547</c:v>
                </c:pt>
                <c:pt idx="10">
                  <c:v>0.82506446214141271</c:v>
                </c:pt>
                <c:pt idx="11">
                  <c:v>0.86631696393206803</c:v>
                </c:pt>
                <c:pt idx="12">
                  <c:v>0.90756936016462897</c:v>
                </c:pt>
                <c:pt idx="13">
                  <c:v>0.94882164581261641</c:v>
                </c:pt>
                <c:pt idx="14">
                  <c:v>0.99007381584956444</c:v>
                </c:pt>
                <c:pt idx="15">
                  <c:v>1.0313258652490211</c:v>
                </c:pt>
                <c:pt idx="16">
                  <c:v>1.0725777889845494</c:v>
                </c:pt>
                <c:pt idx="17">
                  <c:v>1.1138295820297277</c:v>
                </c:pt>
                <c:pt idx="18">
                  <c:v>1.15508123935815</c:v>
                </c:pt>
                <c:pt idx="19">
                  <c:v>1.1963327559434271</c:v>
                </c:pt>
                <c:pt idx="20">
                  <c:v>1.2375841267591867</c:v>
                </c:pt>
                <c:pt idx="21">
                  <c:v>1.2788353467790743</c:v>
                </c:pt>
                <c:pt idx="22">
                  <c:v>1.3200864109767541</c:v>
                </c:pt>
                <c:pt idx="23">
                  <c:v>1.3613373143259091</c:v>
                </c:pt>
                <c:pt idx="24">
                  <c:v>1.4025880518002416</c:v>
                </c:pt>
                <c:pt idx="25">
                  <c:v>1.4438386183734744</c:v>
                </c:pt>
                <c:pt idx="26">
                  <c:v>1.4850890090193514</c:v>
                </c:pt>
                <c:pt idx="27">
                  <c:v>1.5263392187116374</c:v>
                </c:pt>
                <c:pt idx="28">
                  <c:v>1.5675892424241191</c:v>
                </c:pt>
                <c:pt idx="29">
                  <c:v>1.608839075130607</c:v>
                </c:pt>
                <c:pt idx="30">
                  <c:v>1.6500887118049337</c:v>
                </c:pt>
                <c:pt idx="31">
                  <c:v>1.6913381474209559</c:v>
                </c:pt>
                <c:pt idx="32">
                  <c:v>1.7325873769525553</c:v>
                </c:pt>
                <c:pt idx="33">
                  <c:v>1.7738363953736385</c:v>
                </c:pt>
                <c:pt idx="34">
                  <c:v>1.8150851976581375</c:v>
                </c:pt>
                <c:pt idx="35">
                  <c:v>1.8563337787800107</c:v>
                </c:pt>
                <c:pt idx="36">
                  <c:v>1.8975821337132439</c:v>
                </c:pt>
                <c:pt idx="37">
                  <c:v>1.9388302574318499</c:v>
                </c:pt>
                <c:pt idx="38">
                  <c:v>1.9800781449098706</c:v>
                </c:pt>
                <c:pt idx="39">
                  <c:v>2.0213257911213751</c:v>
                </c:pt>
                <c:pt idx="40">
                  <c:v>2.0625731910404634</c:v>
                </c:pt>
                <c:pt idx="41">
                  <c:v>2.1038203396412651</c:v>
                </c:pt>
                <c:pt idx="42">
                  <c:v>2.1450672318979396</c:v>
                </c:pt>
                <c:pt idx="43">
                  <c:v>2.1863138627846785</c:v>
                </c:pt>
                <c:pt idx="44">
                  <c:v>2.2275602272757058</c:v>
                </c:pt>
                <c:pt idx="45">
                  <c:v>2.2688063203452757</c:v>
                </c:pt>
                <c:pt idx="46">
                  <c:v>2.3100521369676774</c:v>
                </c:pt>
                <c:pt idx="47">
                  <c:v>2.3512976721172336</c:v>
                </c:pt>
                <c:pt idx="48">
                  <c:v>2.3925429207683004</c:v>
                </c:pt>
                <c:pt idx="49">
                  <c:v>2.43378787789527</c:v>
                </c:pt>
                <c:pt idx="50">
                  <c:v>2.4750325384725693</c:v>
                </c:pt>
                <c:pt idx="51">
                  <c:v>2.5162768974746608</c:v>
                </c:pt>
                <c:pt idx="52">
                  <c:v>2.5575209498760456</c:v>
                </c:pt>
                <c:pt idx="53">
                  <c:v>2.5987646906512598</c:v>
                </c:pt>
                <c:pt idx="54">
                  <c:v>2.6400081147748797</c:v>
                </c:pt>
                <c:pt idx="55">
                  <c:v>2.681251217221519</c:v>
                </c:pt>
                <c:pt idx="56">
                  <c:v>2.7224939929658301</c:v>
                </c:pt>
                <c:pt idx="57">
                  <c:v>2.7637364369825064</c:v>
                </c:pt>
                <c:pt idx="58">
                  <c:v>2.8049785442462816</c:v>
                </c:pt>
                <c:pt idx="59">
                  <c:v>2.8462203097319292</c:v>
                </c:pt>
                <c:pt idx="60">
                  <c:v>2.8874617284142658</c:v>
                </c:pt>
                <c:pt idx="61">
                  <c:v>2.9287027952681495</c:v>
                </c:pt>
                <c:pt idx="62">
                  <c:v>2.9699435052684811</c:v>
                </c:pt>
                <c:pt idx="63">
                  <c:v>3.0111838533902051</c:v>
                </c:pt>
                <c:pt idx="64">
                  <c:v>3.052423834608311</c:v>
                </c:pt>
                <c:pt idx="65">
                  <c:v>3.0936634438978312</c:v>
                </c:pt>
                <c:pt idx="66">
                  <c:v>3.1349026762338452</c:v>
                </c:pt>
                <c:pt idx="67">
                  <c:v>3.1761415265914774</c:v>
                </c:pt>
                <c:pt idx="68">
                  <c:v>3.2173799899458979</c:v>
                </c:pt>
                <c:pt idx="69">
                  <c:v>3.258618061272327</c:v>
                </c:pt>
                <c:pt idx="70">
                  <c:v>3.2998557355460294</c:v>
                </c:pt>
                <c:pt idx="71">
                  <c:v>3.34109300774232</c:v>
                </c:pt>
                <c:pt idx="72">
                  <c:v>3.3823298728365625</c:v>
                </c:pt>
                <c:pt idx="73">
                  <c:v>3.4235663258041691</c:v>
                </c:pt>
                <c:pt idx="74">
                  <c:v>3.4648023616206034</c:v>
                </c:pt>
              </c:numCache>
            </c:numRef>
          </c:xVal>
          <c:yVal>
            <c:numRef>
              <c:f>'NiTi m=3.0'!$G$8:$G$82</c:f>
              <c:numCache>
                <c:formatCode>0.0000</c:formatCode>
                <c:ptCount val="75"/>
                <c:pt idx="0">
                  <c:v>0.99750000000000005</c:v>
                </c:pt>
                <c:pt idx="1">
                  <c:v>1.0013888888888889</c:v>
                </c:pt>
                <c:pt idx="2">
                  <c:v>1.006388888888889</c:v>
                </c:pt>
                <c:pt idx="3">
                  <c:v>0.98833333333333329</c:v>
                </c:pt>
                <c:pt idx="4">
                  <c:v>1.0031481481481481</c:v>
                </c:pt>
                <c:pt idx="5">
                  <c:v>1.0040740740740741</c:v>
                </c:pt>
                <c:pt idx="6">
                  <c:v>1.0118518518518518</c:v>
                </c:pt>
                <c:pt idx="7">
                  <c:v>0.98277777777777775</c:v>
                </c:pt>
                <c:pt idx="8">
                  <c:v>0.97361111111111109</c:v>
                </c:pt>
                <c:pt idx="9">
                  <c:v>1.0053703703703705</c:v>
                </c:pt>
                <c:pt idx="10">
                  <c:v>0.98916666666666664</c:v>
                </c:pt>
                <c:pt idx="11">
                  <c:v>0.99611111111111106</c:v>
                </c:pt>
                <c:pt idx="12">
                  <c:v>0.99870370370370365</c:v>
                </c:pt>
                <c:pt idx="13">
                  <c:v>1.0140740740740741</c:v>
                </c:pt>
                <c:pt idx="14">
                  <c:v>0.97768518518518521</c:v>
                </c:pt>
                <c:pt idx="15">
                  <c:v>0.97018518518518515</c:v>
                </c:pt>
                <c:pt idx="16">
                  <c:v>0.9681481481481482</c:v>
                </c:pt>
                <c:pt idx="17">
                  <c:v>0.99064814814814817</c:v>
                </c:pt>
                <c:pt idx="18">
                  <c:v>0.99814814814814812</c:v>
                </c:pt>
                <c:pt idx="19">
                  <c:v>0.99388888888888893</c:v>
                </c:pt>
                <c:pt idx="20">
                  <c:v>0.97712962962962968</c:v>
                </c:pt>
                <c:pt idx="21">
                  <c:v>0.97037037037037033</c:v>
                </c:pt>
                <c:pt idx="22">
                  <c:v>0.97407407407407409</c:v>
                </c:pt>
                <c:pt idx="23">
                  <c:v>0.97212962962962968</c:v>
                </c:pt>
                <c:pt idx="24">
                  <c:v>0.9698148148148148</c:v>
                </c:pt>
                <c:pt idx="25">
                  <c:v>0.9534259259259259</c:v>
                </c:pt>
                <c:pt idx="26">
                  <c:v>0.97324074074074074</c:v>
                </c:pt>
                <c:pt idx="27">
                  <c:v>0.95675925925925931</c:v>
                </c:pt>
                <c:pt idx="28">
                  <c:v>0.97601851851851851</c:v>
                </c:pt>
                <c:pt idx="29">
                  <c:v>0.96101851851851849</c:v>
                </c:pt>
                <c:pt idx="30">
                  <c:v>0.95212962962962966</c:v>
                </c:pt>
                <c:pt idx="31">
                  <c:v>0.96083333333333332</c:v>
                </c:pt>
                <c:pt idx="32">
                  <c:v>0.96574074074074079</c:v>
                </c:pt>
                <c:pt idx="33">
                  <c:v>0.95250000000000001</c:v>
                </c:pt>
                <c:pt idx="34">
                  <c:v>0.95148148148148148</c:v>
                </c:pt>
                <c:pt idx="35">
                  <c:v>0.94796296296296301</c:v>
                </c:pt>
                <c:pt idx="36">
                  <c:v>0.9408333333333333</c:v>
                </c:pt>
                <c:pt idx="37">
                  <c:v>0.95287037037037037</c:v>
                </c:pt>
                <c:pt idx="38">
                  <c:v>0.94324074074074071</c:v>
                </c:pt>
                <c:pt idx="39">
                  <c:v>0.94092592592592594</c:v>
                </c:pt>
                <c:pt idx="40">
                  <c:v>0.94194444444444447</c:v>
                </c:pt>
                <c:pt idx="41">
                  <c:v>0.93453703703703705</c:v>
                </c:pt>
                <c:pt idx="42">
                  <c:v>0.92787037037037035</c:v>
                </c:pt>
                <c:pt idx="43">
                  <c:v>0.94037037037037041</c:v>
                </c:pt>
                <c:pt idx="44">
                  <c:v>0.94166666666666665</c:v>
                </c:pt>
                <c:pt idx="45">
                  <c:v>0.94731481481481483</c:v>
                </c:pt>
                <c:pt idx="46">
                  <c:v>0.93092592592592593</c:v>
                </c:pt>
                <c:pt idx="47">
                  <c:v>0.93740740740740736</c:v>
                </c:pt>
                <c:pt idx="48">
                  <c:v>0.94888888888888889</c:v>
                </c:pt>
                <c:pt idx="49">
                  <c:v>0.9584259259259259</c:v>
                </c:pt>
                <c:pt idx="50">
                  <c:v>0.92648148148148146</c:v>
                </c:pt>
                <c:pt idx="51">
                  <c:v>0.95240740740740737</c:v>
                </c:pt>
                <c:pt idx="52">
                  <c:v>0.92055555555555557</c:v>
                </c:pt>
                <c:pt idx="53">
                  <c:v>0.93712962962962965</c:v>
                </c:pt>
                <c:pt idx="54">
                  <c:v>0.91759259259259263</c:v>
                </c:pt>
                <c:pt idx="55">
                  <c:v>0.93657407407407411</c:v>
                </c:pt>
                <c:pt idx="56">
                  <c:v>0.92055555555555557</c:v>
                </c:pt>
                <c:pt idx="57">
                  <c:v>0.91870370370370369</c:v>
                </c:pt>
                <c:pt idx="58">
                  <c:v>0.91018518518518521</c:v>
                </c:pt>
                <c:pt idx="59">
                  <c:v>0.89731481481481479</c:v>
                </c:pt>
                <c:pt idx="60">
                  <c:v>0.89398148148148149</c:v>
                </c:pt>
                <c:pt idx="61">
                  <c:v>0.87407407407407411</c:v>
                </c:pt>
                <c:pt idx="62">
                  <c:v>0.88749999999999996</c:v>
                </c:pt>
                <c:pt idx="63">
                  <c:v>0.91824074074074069</c:v>
                </c:pt>
                <c:pt idx="64">
                  <c:v>0.92</c:v>
                </c:pt>
                <c:pt idx="65">
                  <c:v>0.9089814814814815</c:v>
                </c:pt>
                <c:pt idx="66">
                  <c:v>0.87888888888888894</c:v>
                </c:pt>
                <c:pt idx="67">
                  <c:v>0.73120370370370369</c:v>
                </c:pt>
                <c:pt idx="68">
                  <c:v>0.4437962962962963</c:v>
                </c:pt>
                <c:pt idx="69">
                  <c:v>0.20277777777777778</c:v>
                </c:pt>
                <c:pt idx="70">
                  <c:v>8.4537037037037036E-2</c:v>
                </c:pt>
                <c:pt idx="71">
                  <c:v>4.490740740740741E-2</c:v>
                </c:pt>
                <c:pt idx="72">
                  <c:v>2.6203703703703705E-2</c:v>
                </c:pt>
                <c:pt idx="73">
                  <c:v>2.2314814814814815E-2</c:v>
                </c:pt>
                <c:pt idx="74">
                  <c:v>1.8425925925925925E-2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5F-4E07-9EE4-C6C7B1EDF35F}"/>
            </c:ext>
          </c:extLst>
        </c:ser>
        <c:ser>
          <c:idx val="1"/>
          <c:order val="3"/>
          <c:tx>
            <c:v>Fit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'NiTi m=3.0'!$H$8:$H$79</c:f>
              <c:numCache>
                <c:formatCode>0.00</c:formatCode>
                <c:ptCount val="72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0.20000000000000004</c:v>
                </c:pt>
                <c:pt idx="4">
                  <c:v>0.25000000000000006</c:v>
                </c:pt>
                <c:pt idx="5">
                  <c:v>0.30000000000000004</c:v>
                </c:pt>
                <c:pt idx="6">
                  <c:v>0.35000000000000003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0.60000000000000009</c:v>
                </c:pt>
                <c:pt idx="12">
                  <c:v>0.65000000000000013</c:v>
                </c:pt>
                <c:pt idx="13">
                  <c:v>0.70000000000000018</c:v>
                </c:pt>
                <c:pt idx="14">
                  <c:v>0.75000000000000022</c:v>
                </c:pt>
                <c:pt idx="15">
                  <c:v>0.80000000000000027</c:v>
                </c:pt>
                <c:pt idx="16">
                  <c:v>0.85000000000000031</c:v>
                </c:pt>
                <c:pt idx="17">
                  <c:v>0.90000000000000036</c:v>
                </c:pt>
                <c:pt idx="18">
                  <c:v>0.9500000000000004</c:v>
                </c:pt>
                <c:pt idx="19">
                  <c:v>1.0000000000000004</c:v>
                </c:pt>
                <c:pt idx="20">
                  <c:v>1.0500000000000005</c:v>
                </c:pt>
                <c:pt idx="21">
                  <c:v>1.1000000000000005</c:v>
                </c:pt>
                <c:pt idx="22">
                  <c:v>1.1500000000000006</c:v>
                </c:pt>
                <c:pt idx="23">
                  <c:v>1.2000000000000006</c:v>
                </c:pt>
                <c:pt idx="24">
                  <c:v>1.2500000000000007</c:v>
                </c:pt>
                <c:pt idx="25">
                  <c:v>1.3000000000000007</c:v>
                </c:pt>
                <c:pt idx="26">
                  <c:v>1.3500000000000008</c:v>
                </c:pt>
                <c:pt idx="27">
                  <c:v>1.4000000000000008</c:v>
                </c:pt>
                <c:pt idx="28">
                  <c:v>1.4500000000000008</c:v>
                </c:pt>
                <c:pt idx="29">
                  <c:v>1.5000000000000009</c:v>
                </c:pt>
                <c:pt idx="30">
                  <c:v>1.5500000000000009</c:v>
                </c:pt>
                <c:pt idx="31">
                  <c:v>1.600000000000001</c:v>
                </c:pt>
                <c:pt idx="32">
                  <c:v>1.650000000000001</c:v>
                </c:pt>
                <c:pt idx="33">
                  <c:v>1.7000000000000011</c:v>
                </c:pt>
                <c:pt idx="34">
                  <c:v>1.7500000000000011</c:v>
                </c:pt>
                <c:pt idx="35">
                  <c:v>1.8000000000000012</c:v>
                </c:pt>
                <c:pt idx="36">
                  <c:v>1.8500000000000012</c:v>
                </c:pt>
                <c:pt idx="37">
                  <c:v>1.9000000000000012</c:v>
                </c:pt>
                <c:pt idx="38">
                  <c:v>1.9500000000000013</c:v>
                </c:pt>
                <c:pt idx="39">
                  <c:v>2.0000000000000013</c:v>
                </c:pt>
                <c:pt idx="40">
                  <c:v>2.0500000000000016</c:v>
                </c:pt>
                <c:pt idx="41">
                  <c:v>2.1000000000000019</c:v>
                </c:pt>
                <c:pt idx="42">
                  <c:v>2.1500000000000021</c:v>
                </c:pt>
                <c:pt idx="43">
                  <c:v>2.2000000000000024</c:v>
                </c:pt>
                <c:pt idx="44">
                  <c:v>2.2500000000000027</c:v>
                </c:pt>
                <c:pt idx="45">
                  <c:v>2.3000000000000029</c:v>
                </c:pt>
                <c:pt idx="46">
                  <c:v>2.3500000000000032</c:v>
                </c:pt>
                <c:pt idx="47">
                  <c:v>2.4000000000000035</c:v>
                </c:pt>
                <c:pt idx="48">
                  <c:v>2.4500000000000037</c:v>
                </c:pt>
                <c:pt idx="49">
                  <c:v>2.500000000000004</c:v>
                </c:pt>
                <c:pt idx="50">
                  <c:v>2.5500000000000043</c:v>
                </c:pt>
                <c:pt idx="51">
                  <c:v>2.6000000000000045</c:v>
                </c:pt>
                <c:pt idx="52">
                  <c:v>2.6500000000000048</c:v>
                </c:pt>
                <c:pt idx="53">
                  <c:v>2.7000000000000051</c:v>
                </c:pt>
                <c:pt idx="54">
                  <c:v>2.7500000000000053</c:v>
                </c:pt>
                <c:pt idx="55">
                  <c:v>2.8000000000000056</c:v>
                </c:pt>
                <c:pt idx="56">
                  <c:v>2.8500000000000059</c:v>
                </c:pt>
                <c:pt idx="57">
                  <c:v>2.9000000000000061</c:v>
                </c:pt>
                <c:pt idx="58">
                  <c:v>2.9500000000000064</c:v>
                </c:pt>
                <c:pt idx="59">
                  <c:v>3.0000000000000067</c:v>
                </c:pt>
                <c:pt idx="60">
                  <c:v>3.0500000000000069</c:v>
                </c:pt>
                <c:pt idx="61">
                  <c:v>3.1000000000000072</c:v>
                </c:pt>
                <c:pt idx="62">
                  <c:v>3.1500000000000075</c:v>
                </c:pt>
                <c:pt idx="63">
                  <c:v>3.2000000000000077</c:v>
                </c:pt>
                <c:pt idx="64">
                  <c:v>3.250000000000008</c:v>
                </c:pt>
                <c:pt idx="65">
                  <c:v>3.3000000000000083</c:v>
                </c:pt>
                <c:pt idx="66">
                  <c:v>3.3500000000000085</c:v>
                </c:pt>
                <c:pt idx="67">
                  <c:v>3.4000000000000088</c:v>
                </c:pt>
                <c:pt idx="68">
                  <c:v>3.4500000000000091</c:v>
                </c:pt>
                <c:pt idx="69">
                  <c:v>3.5000000000000093</c:v>
                </c:pt>
                <c:pt idx="70">
                  <c:v>3.5500000000000096</c:v>
                </c:pt>
                <c:pt idx="71">
                  <c:v>3.6000000000000099</c:v>
                </c:pt>
              </c:numCache>
            </c:numRef>
          </c:xVal>
          <c:yVal>
            <c:numRef>
              <c:f>'NiTi m=3.0'!$J$8:$J$79</c:f>
              <c:numCache>
                <c:formatCode>0.0000</c:formatCode>
                <c:ptCount val="72"/>
                <c:pt idx="0">
                  <c:v>0.995</c:v>
                </c:pt>
                <c:pt idx="1">
                  <c:v>0.995</c:v>
                </c:pt>
                <c:pt idx="2">
                  <c:v>0.995</c:v>
                </c:pt>
                <c:pt idx="3">
                  <c:v>0.995</c:v>
                </c:pt>
                <c:pt idx="4">
                  <c:v>0.995</c:v>
                </c:pt>
                <c:pt idx="5">
                  <c:v>0.995</c:v>
                </c:pt>
                <c:pt idx="6">
                  <c:v>0.995</c:v>
                </c:pt>
                <c:pt idx="7">
                  <c:v>0.995</c:v>
                </c:pt>
                <c:pt idx="8">
                  <c:v>0.995</c:v>
                </c:pt>
                <c:pt idx="9">
                  <c:v>0.995</c:v>
                </c:pt>
                <c:pt idx="10">
                  <c:v>0.995</c:v>
                </c:pt>
                <c:pt idx="11">
                  <c:v>0.995</c:v>
                </c:pt>
                <c:pt idx="12">
                  <c:v>0.995</c:v>
                </c:pt>
                <c:pt idx="13">
                  <c:v>0.995</c:v>
                </c:pt>
                <c:pt idx="14">
                  <c:v>0.995</c:v>
                </c:pt>
                <c:pt idx="15">
                  <c:v>0.995</c:v>
                </c:pt>
                <c:pt idx="16">
                  <c:v>0.995</c:v>
                </c:pt>
                <c:pt idx="17">
                  <c:v>0.995</c:v>
                </c:pt>
                <c:pt idx="18">
                  <c:v>0.995</c:v>
                </c:pt>
                <c:pt idx="19">
                  <c:v>0.995</c:v>
                </c:pt>
                <c:pt idx="20">
                  <c:v>0.99206149532710275</c:v>
                </c:pt>
                <c:pt idx="21">
                  <c:v>0.98912299065420561</c:v>
                </c:pt>
                <c:pt idx="22">
                  <c:v>0.98618448598130837</c:v>
                </c:pt>
                <c:pt idx="23">
                  <c:v>0.98324598130841123</c:v>
                </c:pt>
                <c:pt idx="24">
                  <c:v>0.98030747663551399</c:v>
                </c:pt>
                <c:pt idx="25">
                  <c:v>0.97736897196261685</c:v>
                </c:pt>
                <c:pt idx="26">
                  <c:v>0.9744304672897196</c:v>
                </c:pt>
                <c:pt idx="27">
                  <c:v>0.97149196261682236</c:v>
                </c:pt>
                <c:pt idx="28">
                  <c:v>0.96855345794392511</c:v>
                </c:pt>
                <c:pt idx="29">
                  <c:v>0.96561495327102798</c:v>
                </c:pt>
                <c:pt idx="30">
                  <c:v>0.96267644859813073</c:v>
                </c:pt>
                <c:pt idx="31">
                  <c:v>0.95973794392523359</c:v>
                </c:pt>
                <c:pt idx="32">
                  <c:v>0.95679943925233635</c:v>
                </c:pt>
                <c:pt idx="33">
                  <c:v>0.95386093457943921</c:v>
                </c:pt>
                <c:pt idx="34">
                  <c:v>0.95092242990654197</c:v>
                </c:pt>
                <c:pt idx="35">
                  <c:v>0.94798392523364472</c:v>
                </c:pt>
                <c:pt idx="36">
                  <c:v>0.94504542056074736</c:v>
                </c:pt>
                <c:pt idx="37">
                  <c:v>0.94210691588784912</c:v>
                </c:pt>
                <c:pt idx="38">
                  <c:v>0.93916841121494821</c:v>
                </c:pt>
                <c:pt idx="39">
                  <c:v>0.93622990654203675</c:v>
                </c:pt>
                <c:pt idx="40">
                  <c:v>0.93329140186908222</c:v>
                </c:pt>
                <c:pt idx="41">
                  <c:v>0.93035289719595748</c:v>
                </c:pt>
                <c:pt idx="42">
                  <c:v>0.92741439252215663</c:v>
                </c:pt>
                <c:pt idx="43">
                  <c:v>0.92447588784567125</c:v>
                </c:pt>
                <c:pt idx="44">
                  <c:v>0.92153738315852585</c:v>
                </c:pt>
                <c:pt idx="45">
                  <c:v>0.91859887842905175</c:v>
                </c:pt>
                <c:pt idx="46">
                  <c:v>0.91566037353150176</c:v>
                </c:pt>
                <c:pt idx="47">
                  <c:v>0.91272186796657051</c:v>
                </c:pt>
                <c:pt idx="48">
                  <c:v>0.90978335975169133</c:v>
                </c:pt>
                <c:pt idx="49">
                  <c:v>0.90684484101486407</c:v>
                </c:pt>
                <c:pt idx="50">
                  <c:v>0.90390628049977284</c:v>
                </c:pt>
                <c:pt idx="51">
                  <c:v>0.90096755410244767</c:v>
                </c:pt>
                <c:pt idx="52">
                  <c:v>0.89802816907100513</c:v>
                </c:pt>
                <c:pt idx="53">
                  <c:v>0.89508616897806037</c:v>
                </c:pt>
                <c:pt idx="54">
                  <c:v>0.89213378626539497</c:v>
                </c:pt>
                <c:pt idx="55">
                  <c:v>0.88914018472660461</c:v>
                </c:pt>
                <c:pt idx="56">
                  <c:v>0.88598299440603345</c:v>
                </c:pt>
                <c:pt idx="57">
                  <c:v>0.88217731166127844</c:v>
                </c:pt>
                <c:pt idx="58">
                  <c:v>0.8758127085535099</c:v>
                </c:pt>
                <c:pt idx="59">
                  <c:v>0.85953250839395268</c:v>
                </c:pt>
                <c:pt idx="60">
                  <c:v>0.80743596057782496</c:v>
                </c:pt>
                <c:pt idx="61">
                  <c:v>0.65484862530671828</c:v>
                </c:pt>
                <c:pt idx="62">
                  <c:v>0.37467100781479534</c:v>
                </c:pt>
                <c:pt idx="63">
                  <c:v>0.13846980714836568</c:v>
                </c:pt>
                <c:pt idx="64">
                  <c:v>3.9357616951005231E-2</c:v>
                </c:pt>
                <c:pt idx="65">
                  <c:v>1.0194779129264005E-2</c:v>
                </c:pt>
                <c:pt idx="66">
                  <c:v>2.5733452391339677E-3</c:v>
                </c:pt>
                <c:pt idx="67">
                  <c:v>6.4523396302543971E-4</c:v>
                </c:pt>
                <c:pt idx="68">
                  <c:v>1.6150990096196863E-4</c:v>
                </c:pt>
                <c:pt idx="69">
                  <c:v>4.0410274482639377E-5</c:v>
                </c:pt>
                <c:pt idx="70">
                  <c:v>1.0109577338124454E-5</c:v>
                </c:pt>
                <c:pt idx="71">
                  <c:v>2.5290495535635555E-6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5F-4E07-9EE4-C6C7B1E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812624"/>
        <c:axId val="253813016"/>
      </c:scatterChart>
      <c:valAx>
        <c:axId val="253812624"/>
        <c:scaling>
          <c:orientation val="minMax"/>
          <c:max val="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53813016"/>
        <c:crosses val="autoZero"/>
        <c:crossBetween val="midCat"/>
      </c:valAx>
      <c:valAx>
        <c:axId val="25381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53812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m=5.0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Company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'NiTi m=5.0'!$B$9:$B$117</c:f>
              <c:numCache>
                <c:formatCode>0.0000</c:formatCode>
                <c:ptCount val="109"/>
                <c:pt idx="0">
                  <c:v>0.29465999999999998</c:v>
                </c:pt>
                <c:pt idx="1">
                  <c:v>0.35731000000000002</c:v>
                </c:pt>
                <c:pt idx="2">
                  <c:v>0.39674999999999999</c:v>
                </c:pt>
                <c:pt idx="3">
                  <c:v>0.43386999999999998</c:v>
                </c:pt>
                <c:pt idx="4">
                  <c:v>0.49884000000000001</c:v>
                </c:pt>
                <c:pt idx="5">
                  <c:v>0.53595999999999999</c:v>
                </c:pt>
                <c:pt idx="6">
                  <c:v>0.59860999999999998</c:v>
                </c:pt>
                <c:pt idx="7">
                  <c:v>0.63805000000000001</c:v>
                </c:pt>
                <c:pt idx="8">
                  <c:v>0.70069999999999999</c:v>
                </c:pt>
                <c:pt idx="9">
                  <c:v>0.75173999999999996</c:v>
                </c:pt>
                <c:pt idx="10">
                  <c:v>0.80278000000000005</c:v>
                </c:pt>
                <c:pt idx="11">
                  <c:v>0.85382999999999998</c:v>
                </c:pt>
                <c:pt idx="12">
                  <c:v>0.90486999999999995</c:v>
                </c:pt>
                <c:pt idx="13">
                  <c:v>0.95591999999999999</c:v>
                </c:pt>
                <c:pt idx="14">
                  <c:v>1.0069600000000001</c:v>
                </c:pt>
                <c:pt idx="15">
                  <c:v>1.0580000000000001</c:v>
                </c:pt>
                <c:pt idx="16">
                  <c:v>1.09745</c:v>
                </c:pt>
                <c:pt idx="17">
                  <c:v>1.14849</c:v>
                </c:pt>
                <c:pt idx="18">
                  <c:v>1.2111400000000001</c:v>
                </c:pt>
                <c:pt idx="19">
                  <c:v>1.2621800000000001</c:v>
                </c:pt>
                <c:pt idx="20">
                  <c:v>1.30162</c:v>
                </c:pt>
                <c:pt idx="21">
                  <c:v>1.35267</c:v>
                </c:pt>
                <c:pt idx="22">
                  <c:v>1.4153100000000001</c:v>
                </c:pt>
                <c:pt idx="23">
                  <c:v>1.4663600000000001</c:v>
                </c:pt>
                <c:pt idx="24">
                  <c:v>1.5174000000000001</c:v>
                </c:pt>
                <c:pt idx="25">
                  <c:v>1.5684499999999999</c:v>
                </c:pt>
                <c:pt idx="26">
                  <c:v>1.6194900000000001</c:v>
                </c:pt>
                <c:pt idx="27">
                  <c:v>1.6705300000000001</c:v>
                </c:pt>
                <c:pt idx="28">
                  <c:v>1.7215800000000001</c:v>
                </c:pt>
                <c:pt idx="29">
                  <c:v>1.7726200000000001</c:v>
                </c:pt>
                <c:pt idx="30">
                  <c:v>1.8236699999999999</c:v>
                </c:pt>
                <c:pt idx="31">
                  <c:v>1.8747100000000001</c:v>
                </c:pt>
                <c:pt idx="32">
                  <c:v>1.9257500000000001</c:v>
                </c:pt>
                <c:pt idx="33">
                  <c:v>1.9883999999999999</c:v>
                </c:pt>
                <c:pt idx="34">
                  <c:v>2.0139200000000002</c:v>
                </c:pt>
                <c:pt idx="35">
                  <c:v>2.0788899999999999</c:v>
                </c:pt>
                <c:pt idx="36">
                  <c:v>2.1299299999999999</c:v>
                </c:pt>
                <c:pt idx="37">
                  <c:v>2.1809699999999999</c:v>
                </c:pt>
                <c:pt idx="38">
                  <c:v>2.2436199999999999</c:v>
                </c:pt>
                <c:pt idx="39">
                  <c:v>2.2691400000000002</c:v>
                </c:pt>
                <c:pt idx="40">
                  <c:v>2.34571</c:v>
                </c:pt>
                <c:pt idx="41">
                  <c:v>2.3712300000000002</c:v>
                </c:pt>
                <c:pt idx="42">
                  <c:v>2.4222700000000001</c:v>
                </c:pt>
                <c:pt idx="43">
                  <c:v>2.4849199999999998</c:v>
                </c:pt>
                <c:pt idx="44">
                  <c:v>2.5243600000000002</c:v>
                </c:pt>
                <c:pt idx="45">
                  <c:v>2.60093</c:v>
                </c:pt>
                <c:pt idx="46">
                  <c:v>2.6380499999999998</c:v>
                </c:pt>
                <c:pt idx="47">
                  <c:v>2.6890999999999998</c:v>
                </c:pt>
                <c:pt idx="48">
                  <c:v>2.7285400000000002</c:v>
                </c:pt>
                <c:pt idx="49">
                  <c:v>2.76566</c:v>
                </c:pt>
                <c:pt idx="50">
                  <c:v>2.8306300000000002</c:v>
                </c:pt>
                <c:pt idx="51">
                  <c:v>2.8816700000000002</c:v>
                </c:pt>
                <c:pt idx="52">
                  <c:v>2.9443199999999998</c:v>
                </c:pt>
                <c:pt idx="53">
                  <c:v>2.9953599999999998</c:v>
                </c:pt>
                <c:pt idx="54">
                  <c:v>3.0348000000000002</c:v>
                </c:pt>
                <c:pt idx="55">
                  <c:v>3.0974499999999998</c:v>
                </c:pt>
                <c:pt idx="56">
                  <c:v>3.1484899999999998</c:v>
                </c:pt>
                <c:pt idx="57">
                  <c:v>3.1995399999999998</c:v>
                </c:pt>
                <c:pt idx="58">
                  <c:v>3.2645</c:v>
                </c:pt>
                <c:pt idx="59">
                  <c:v>3.3016200000000002</c:v>
                </c:pt>
                <c:pt idx="60">
                  <c:v>3.3526699999999998</c:v>
                </c:pt>
                <c:pt idx="61">
                  <c:v>3.4037099999999998</c:v>
                </c:pt>
                <c:pt idx="62">
                  <c:v>3.4408400000000001</c:v>
                </c:pt>
                <c:pt idx="63">
                  <c:v>3.5057999999999998</c:v>
                </c:pt>
                <c:pt idx="64">
                  <c:v>3.5684499999999999</c:v>
                </c:pt>
                <c:pt idx="65">
                  <c:v>3.6078899999999998</c:v>
                </c:pt>
                <c:pt idx="66">
                  <c:v>3.6589299999999998</c:v>
                </c:pt>
                <c:pt idx="67">
                  <c:v>3.6960600000000001</c:v>
                </c:pt>
                <c:pt idx="68">
                  <c:v>3.7471000000000001</c:v>
                </c:pt>
                <c:pt idx="69">
                  <c:v>3.8120599999999998</c:v>
                </c:pt>
                <c:pt idx="70">
                  <c:v>3.8491900000000001</c:v>
                </c:pt>
                <c:pt idx="71">
                  <c:v>3.9141499999999998</c:v>
                </c:pt>
                <c:pt idx="72">
                  <c:v>3.9651999999999998</c:v>
                </c:pt>
                <c:pt idx="73">
                  <c:v>4.0278400000000003</c:v>
                </c:pt>
                <c:pt idx="74">
                  <c:v>4.0533599999999996</c:v>
                </c:pt>
                <c:pt idx="75">
                  <c:v>4.1183300000000003</c:v>
                </c:pt>
                <c:pt idx="76">
                  <c:v>4.1554500000000001</c:v>
                </c:pt>
                <c:pt idx="77">
                  <c:v>4.2320200000000003</c:v>
                </c:pt>
                <c:pt idx="78">
                  <c:v>4.2691400000000002</c:v>
                </c:pt>
                <c:pt idx="79">
                  <c:v>4.3201900000000002</c:v>
                </c:pt>
                <c:pt idx="80">
                  <c:v>4.3596300000000001</c:v>
                </c:pt>
                <c:pt idx="81">
                  <c:v>4.4106699999999996</c:v>
                </c:pt>
                <c:pt idx="82">
                  <c:v>4.4733200000000002</c:v>
                </c:pt>
                <c:pt idx="83">
                  <c:v>4.5382800000000003</c:v>
                </c:pt>
                <c:pt idx="84">
                  <c:v>4.5893300000000004</c:v>
                </c:pt>
                <c:pt idx="85">
                  <c:v>4.6148499999999997</c:v>
                </c:pt>
                <c:pt idx="86">
                  <c:v>4.6774899999999997</c:v>
                </c:pt>
                <c:pt idx="87">
                  <c:v>4.7169400000000001</c:v>
                </c:pt>
                <c:pt idx="88">
                  <c:v>4.7795800000000002</c:v>
                </c:pt>
                <c:pt idx="89">
                  <c:v>4.8445499999999999</c:v>
                </c:pt>
                <c:pt idx="90">
                  <c:v>4.8700700000000001</c:v>
                </c:pt>
                <c:pt idx="91">
                  <c:v>4.9466400000000004</c:v>
                </c:pt>
                <c:pt idx="92">
                  <c:v>4.9837600000000002</c:v>
                </c:pt>
                <c:pt idx="93">
                  <c:v>5.0347999999999997</c:v>
                </c:pt>
                <c:pt idx="94">
                  <c:v>5.0742500000000001</c:v>
                </c:pt>
                <c:pt idx="95">
                  <c:v>5.1368900000000002</c:v>
                </c:pt>
                <c:pt idx="96">
                  <c:v>5.1879400000000002</c:v>
                </c:pt>
                <c:pt idx="97">
                  <c:v>5.2389799999999997</c:v>
                </c:pt>
                <c:pt idx="98">
                  <c:v>5.2900200000000002</c:v>
                </c:pt>
                <c:pt idx="99">
                  <c:v>5.3410700000000002</c:v>
                </c:pt>
                <c:pt idx="100">
                  <c:v>5.3921099999999997</c:v>
                </c:pt>
                <c:pt idx="101">
                  <c:v>5.4292299999999996</c:v>
                </c:pt>
                <c:pt idx="102">
                  <c:v>5.4942000000000002</c:v>
                </c:pt>
                <c:pt idx="103">
                  <c:v>5.5452399999999997</c:v>
                </c:pt>
                <c:pt idx="104">
                  <c:v>5.5962899999999998</c:v>
                </c:pt>
                <c:pt idx="105">
                  <c:v>5.6589299999999998</c:v>
                </c:pt>
                <c:pt idx="106">
                  <c:v>5.6983800000000002</c:v>
                </c:pt>
                <c:pt idx="107">
                  <c:v>5.7494199999999998</c:v>
                </c:pt>
                <c:pt idx="108">
                  <c:v>5.8120599999999998</c:v>
                </c:pt>
              </c:numCache>
            </c:numRef>
          </c:xVal>
          <c:yVal>
            <c:numRef>
              <c:f>'NiTi m=5.0'!$C$9:$C$117</c:f>
              <c:numCache>
                <c:formatCode>0.0000</c:formatCode>
                <c:ptCount val="109"/>
                <c:pt idx="0">
                  <c:v>1.0001091</c:v>
                </c:pt>
                <c:pt idx="1">
                  <c:v>0.99087740000000002</c:v>
                </c:pt>
                <c:pt idx="2">
                  <c:v>0.99925770000000003</c:v>
                </c:pt>
                <c:pt idx="3">
                  <c:v>1.0012189999999999</c:v>
                </c:pt>
                <c:pt idx="4">
                  <c:v>0.99369770000000002</c:v>
                </c:pt>
                <c:pt idx="5">
                  <c:v>0.99201289999999998</c:v>
                </c:pt>
                <c:pt idx="6">
                  <c:v>1.0019955</c:v>
                </c:pt>
                <c:pt idx="7">
                  <c:v>0.9974826</c:v>
                </c:pt>
                <c:pt idx="8">
                  <c:v>1.0001097999999999</c:v>
                </c:pt>
                <c:pt idx="9">
                  <c:v>0.99727080000000001</c:v>
                </c:pt>
                <c:pt idx="10">
                  <c:v>0.99717299999999998</c:v>
                </c:pt>
                <c:pt idx="11">
                  <c:v>1.0015518999999999</c:v>
                </c:pt>
                <c:pt idx="12">
                  <c:v>0.9891137000000001</c:v>
                </c:pt>
                <c:pt idx="13">
                  <c:v>0.99772710000000009</c:v>
                </c:pt>
                <c:pt idx="14">
                  <c:v>0.98346689999999992</c:v>
                </c:pt>
                <c:pt idx="15">
                  <c:v>0.98681439999999998</c:v>
                </c:pt>
                <c:pt idx="16">
                  <c:v>0.97311490000000012</c:v>
                </c:pt>
                <c:pt idx="17">
                  <c:v>0.98217940000000004</c:v>
                </c:pt>
                <c:pt idx="18">
                  <c:v>0.97253129999999999</c:v>
                </c:pt>
                <c:pt idx="19">
                  <c:v>0.9737536</c:v>
                </c:pt>
                <c:pt idx="20">
                  <c:v>0.96624049999999995</c:v>
                </c:pt>
                <c:pt idx="21">
                  <c:v>0.9641381</c:v>
                </c:pt>
                <c:pt idx="22">
                  <c:v>0.96131870000000008</c:v>
                </c:pt>
                <c:pt idx="23">
                  <c:v>0.95372410000000007</c:v>
                </c:pt>
                <c:pt idx="24">
                  <c:v>0.95983560000000001</c:v>
                </c:pt>
                <c:pt idx="25">
                  <c:v>0.94816670000000003</c:v>
                </c:pt>
                <c:pt idx="26">
                  <c:v>0.93933350000000004</c:v>
                </c:pt>
                <c:pt idx="27">
                  <c:v>0.92895210000000006</c:v>
                </c:pt>
                <c:pt idx="28">
                  <c:v>0.92994619999999995</c:v>
                </c:pt>
                <c:pt idx="29">
                  <c:v>0.92592070000000004</c:v>
                </c:pt>
                <c:pt idx="30">
                  <c:v>0.92502440000000008</c:v>
                </c:pt>
                <c:pt idx="31">
                  <c:v>0.93216260000000006</c:v>
                </c:pt>
                <c:pt idx="32">
                  <c:v>0.92033069999999995</c:v>
                </c:pt>
                <c:pt idx="33">
                  <c:v>0.92337829999999999</c:v>
                </c:pt>
                <c:pt idx="34">
                  <c:v>0.93299379999999998</c:v>
                </c:pt>
                <c:pt idx="35">
                  <c:v>0.93535690000000005</c:v>
                </c:pt>
                <c:pt idx="36">
                  <c:v>0.92878910000000003</c:v>
                </c:pt>
                <c:pt idx="37">
                  <c:v>0.9252688</c:v>
                </c:pt>
                <c:pt idx="38">
                  <c:v>0.92510589999999993</c:v>
                </c:pt>
                <c:pt idx="39">
                  <c:v>0.92090109999999992</c:v>
                </c:pt>
                <c:pt idx="40">
                  <c:v>0.91247540000000005</c:v>
                </c:pt>
                <c:pt idx="41">
                  <c:v>0.9099330000000001</c:v>
                </c:pt>
                <c:pt idx="42">
                  <c:v>0.90290880000000007</c:v>
                </c:pt>
                <c:pt idx="43">
                  <c:v>0.9056305</c:v>
                </c:pt>
                <c:pt idx="44">
                  <c:v>0.89409189999999994</c:v>
                </c:pt>
                <c:pt idx="45">
                  <c:v>0.89567279999999994</c:v>
                </c:pt>
                <c:pt idx="46">
                  <c:v>0.89262510000000006</c:v>
                </c:pt>
                <c:pt idx="47">
                  <c:v>0.88809450000000001</c:v>
                </c:pt>
                <c:pt idx="48">
                  <c:v>0.88964270000000001</c:v>
                </c:pt>
                <c:pt idx="49">
                  <c:v>0.90189839999999999</c:v>
                </c:pt>
                <c:pt idx="50">
                  <c:v>0.89062059999999998</c:v>
                </c:pt>
                <c:pt idx="51">
                  <c:v>0.88719809999999999</c:v>
                </c:pt>
                <c:pt idx="52">
                  <c:v>0.88226000000000004</c:v>
                </c:pt>
                <c:pt idx="53">
                  <c:v>0.88304230000000006</c:v>
                </c:pt>
                <c:pt idx="54">
                  <c:v>0.87745230000000007</c:v>
                </c:pt>
                <c:pt idx="55">
                  <c:v>0.8680486999999999</c:v>
                </c:pt>
                <c:pt idx="56">
                  <c:v>0.85375579999999995</c:v>
                </c:pt>
                <c:pt idx="57">
                  <c:v>0.84875249999999991</c:v>
                </c:pt>
                <c:pt idx="58">
                  <c:v>0.85685230000000001</c:v>
                </c:pt>
                <c:pt idx="59">
                  <c:v>0.84516710000000006</c:v>
                </c:pt>
                <c:pt idx="60">
                  <c:v>0.84793769999999991</c:v>
                </c:pt>
                <c:pt idx="61">
                  <c:v>0.8460472</c:v>
                </c:pt>
                <c:pt idx="62">
                  <c:v>0.83957710000000008</c:v>
                </c:pt>
                <c:pt idx="63">
                  <c:v>0.8316403</c:v>
                </c:pt>
                <c:pt idx="64">
                  <c:v>0.83560050000000008</c:v>
                </c:pt>
                <c:pt idx="65">
                  <c:v>0.82420860000000007</c:v>
                </c:pt>
                <c:pt idx="66">
                  <c:v>0.83600800000000008</c:v>
                </c:pt>
                <c:pt idx="67">
                  <c:v>0.83089060000000003</c:v>
                </c:pt>
                <c:pt idx="68">
                  <c:v>0.82204109999999997</c:v>
                </c:pt>
                <c:pt idx="69">
                  <c:v>0.81297970000000008</c:v>
                </c:pt>
                <c:pt idx="70">
                  <c:v>0.80272869999999996</c:v>
                </c:pt>
                <c:pt idx="71">
                  <c:v>0.80600440000000007</c:v>
                </c:pt>
                <c:pt idx="72">
                  <c:v>0.80377170000000009</c:v>
                </c:pt>
                <c:pt idx="73">
                  <c:v>0.79989290000000002</c:v>
                </c:pt>
                <c:pt idx="74">
                  <c:v>0.79565560000000002</c:v>
                </c:pt>
                <c:pt idx="75">
                  <c:v>0.79638900000000001</c:v>
                </c:pt>
                <c:pt idx="76">
                  <c:v>0.78920840000000003</c:v>
                </c:pt>
                <c:pt idx="77">
                  <c:v>0.78050560000000002</c:v>
                </c:pt>
                <c:pt idx="78">
                  <c:v>0.77635949999999998</c:v>
                </c:pt>
                <c:pt idx="79">
                  <c:v>0.77901589999999998</c:v>
                </c:pt>
                <c:pt idx="80">
                  <c:v>0.76104650000000007</c:v>
                </c:pt>
                <c:pt idx="81">
                  <c:v>0.7572721</c:v>
                </c:pt>
                <c:pt idx="82">
                  <c:v>0.76662989999999998</c:v>
                </c:pt>
                <c:pt idx="83">
                  <c:v>0.76177329999999999</c:v>
                </c:pt>
                <c:pt idx="84">
                  <c:v>0.75120949999999997</c:v>
                </c:pt>
                <c:pt idx="85">
                  <c:v>0.75385930000000001</c:v>
                </c:pt>
                <c:pt idx="86">
                  <c:v>0.74514020000000003</c:v>
                </c:pt>
                <c:pt idx="87">
                  <c:v>0.74909700000000001</c:v>
                </c:pt>
                <c:pt idx="88">
                  <c:v>0.73068709999999992</c:v>
                </c:pt>
                <c:pt idx="89">
                  <c:v>0.73412279999999996</c:v>
                </c:pt>
                <c:pt idx="90">
                  <c:v>0.72787780000000002</c:v>
                </c:pt>
                <c:pt idx="91">
                  <c:v>0.72340260000000001</c:v>
                </c:pt>
                <c:pt idx="92">
                  <c:v>0.71276700000000004</c:v>
                </c:pt>
                <c:pt idx="93">
                  <c:v>0.70823220000000009</c:v>
                </c:pt>
                <c:pt idx="94">
                  <c:v>0.63134520000000005</c:v>
                </c:pt>
                <c:pt idx="95">
                  <c:v>0.46982160000000001</c:v>
                </c:pt>
                <c:pt idx="96">
                  <c:v>0.3411862</c:v>
                </c:pt>
                <c:pt idx="97">
                  <c:v>0.24010970000000001</c:v>
                </c:pt>
                <c:pt idx="98">
                  <c:v>0.1654187</c:v>
                </c:pt>
                <c:pt idx="99">
                  <c:v>0.1090459</c:v>
                </c:pt>
                <c:pt idx="100">
                  <c:v>6.1587900000000001E-2</c:v>
                </c:pt>
                <c:pt idx="101">
                  <c:v>3.7728499999999998E-2</c:v>
                </c:pt>
                <c:pt idx="102">
                  <c:v>3.1339899999999997E-2</c:v>
                </c:pt>
                <c:pt idx="103">
                  <c:v>2.7330699999999999E-2</c:v>
                </c:pt>
                <c:pt idx="104">
                  <c:v>2.51795E-2</c:v>
                </c:pt>
                <c:pt idx="105">
                  <c:v>2.3826800000000002E-2</c:v>
                </c:pt>
                <c:pt idx="106">
                  <c:v>2.3289000000000001E-2</c:v>
                </c:pt>
                <c:pt idx="107">
                  <c:v>2.3663799999999999E-2</c:v>
                </c:pt>
                <c:pt idx="108">
                  <c:v>2.2213400000000001E-2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72-49A7-BA9D-716933F7BCAA}"/>
            </c:ext>
          </c:extLst>
        </c:ser>
        <c:ser>
          <c:idx val="2"/>
          <c:order val="1"/>
          <c:tx>
            <c:v>Company 2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'NiTi m=5.0'!$D$9:$D$107</c:f>
              <c:numCache>
                <c:formatCode>General</c:formatCode>
                <c:ptCount val="99"/>
                <c:pt idx="0">
                  <c:v>0.5</c:v>
                </c:pt>
                <c:pt idx="1">
                  <c:v>0.56000000000000005</c:v>
                </c:pt>
                <c:pt idx="2">
                  <c:v>0.61</c:v>
                </c:pt>
                <c:pt idx="3">
                  <c:v>0.66</c:v>
                </c:pt>
                <c:pt idx="4">
                  <c:v>0.71</c:v>
                </c:pt>
                <c:pt idx="5">
                  <c:v>0.76</c:v>
                </c:pt>
                <c:pt idx="6">
                  <c:v>0.81</c:v>
                </c:pt>
                <c:pt idx="7">
                  <c:v>0.86</c:v>
                </c:pt>
                <c:pt idx="8">
                  <c:v>0.91</c:v>
                </c:pt>
                <c:pt idx="9">
                  <c:v>0.96</c:v>
                </c:pt>
                <c:pt idx="10">
                  <c:v>1.01</c:v>
                </c:pt>
                <c:pt idx="11">
                  <c:v>1.07</c:v>
                </c:pt>
                <c:pt idx="12">
                  <c:v>1.1200000000000001</c:v>
                </c:pt>
                <c:pt idx="13">
                  <c:v>1.1599999999999999</c:v>
                </c:pt>
                <c:pt idx="14">
                  <c:v>1.21</c:v>
                </c:pt>
                <c:pt idx="15">
                  <c:v>1.27</c:v>
                </c:pt>
                <c:pt idx="16">
                  <c:v>1.31</c:v>
                </c:pt>
                <c:pt idx="17">
                  <c:v>1.36</c:v>
                </c:pt>
                <c:pt idx="18">
                  <c:v>1.41</c:v>
                </c:pt>
                <c:pt idx="19">
                  <c:v>1.46</c:v>
                </c:pt>
                <c:pt idx="20">
                  <c:v>1.52</c:v>
                </c:pt>
                <c:pt idx="21">
                  <c:v>1.57</c:v>
                </c:pt>
                <c:pt idx="22">
                  <c:v>1.62</c:v>
                </c:pt>
                <c:pt idx="23">
                  <c:v>1.67</c:v>
                </c:pt>
                <c:pt idx="24">
                  <c:v>1.72</c:v>
                </c:pt>
                <c:pt idx="25">
                  <c:v>1.77</c:v>
                </c:pt>
                <c:pt idx="26">
                  <c:v>1.82</c:v>
                </c:pt>
                <c:pt idx="27">
                  <c:v>1.87</c:v>
                </c:pt>
                <c:pt idx="28">
                  <c:v>1.92</c:v>
                </c:pt>
                <c:pt idx="29">
                  <c:v>1.97</c:v>
                </c:pt>
                <c:pt idx="30">
                  <c:v>2.02</c:v>
                </c:pt>
                <c:pt idx="31">
                  <c:v>2.0699999999999998</c:v>
                </c:pt>
                <c:pt idx="32">
                  <c:v>2.12</c:v>
                </c:pt>
                <c:pt idx="33">
                  <c:v>2.17</c:v>
                </c:pt>
                <c:pt idx="34">
                  <c:v>2.2200000000000002</c:v>
                </c:pt>
                <c:pt idx="35">
                  <c:v>2.27</c:v>
                </c:pt>
                <c:pt idx="36">
                  <c:v>2.3199999999999998</c:v>
                </c:pt>
                <c:pt idx="37">
                  <c:v>2.37</c:v>
                </c:pt>
                <c:pt idx="38">
                  <c:v>2.42</c:v>
                </c:pt>
                <c:pt idx="39">
                  <c:v>2.4700000000000002</c:v>
                </c:pt>
                <c:pt idx="40">
                  <c:v>2.52</c:v>
                </c:pt>
                <c:pt idx="41">
                  <c:v>2.57</c:v>
                </c:pt>
                <c:pt idx="42">
                  <c:v>2.62</c:v>
                </c:pt>
                <c:pt idx="43">
                  <c:v>2.67</c:v>
                </c:pt>
                <c:pt idx="44">
                  <c:v>2.72</c:v>
                </c:pt>
                <c:pt idx="45">
                  <c:v>2.77</c:v>
                </c:pt>
                <c:pt idx="46">
                  <c:v>2.82</c:v>
                </c:pt>
                <c:pt idx="47">
                  <c:v>2.87</c:v>
                </c:pt>
                <c:pt idx="48">
                  <c:v>2.92</c:v>
                </c:pt>
                <c:pt idx="49">
                  <c:v>2.97</c:v>
                </c:pt>
                <c:pt idx="50">
                  <c:v>3.02</c:v>
                </c:pt>
                <c:pt idx="51">
                  <c:v>3.08</c:v>
                </c:pt>
                <c:pt idx="52">
                  <c:v>3.13</c:v>
                </c:pt>
                <c:pt idx="53">
                  <c:v>3.18</c:v>
                </c:pt>
                <c:pt idx="54">
                  <c:v>3.22</c:v>
                </c:pt>
                <c:pt idx="55">
                  <c:v>3.27</c:v>
                </c:pt>
                <c:pt idx="56">
                  <c:v>3.32</c:v>
                </c:pt>
                <c:pt idx="57">
                  <c:v>3.37</c:v>
                </c:pt>
                <c:pt idx="58">
                  <c:v>3.42</c:v>
                </c:pt>
                <c:pt idx="59">
                  <c:v>3.48</c:v>
                </c:pt>
                <c:pt idx="60">
                  <c:v>3.53</c:v>
                </c:pt>
                <c:pt idx="61">
                  <c:v>3.58</c:v>
                </c:pt>
                <c:pt idx="62">
                  <c:v>3.63</c:v>
                </c:pt>
                <c:pt idx="63">
                  <c:v>3.68</c:v>
                </c:pt>
                <c:pt idx="64">
                  <c:v>3.73</c:v>
                </c:pt>
                <c:pt idx="65">
                  <c:v>3.78</c:v>
                </c:pt>
                <c:pt idx="66">
                  <c:v>3.83</c:v>
                </c:pt>
                <c:pt idx="67">
                  <c:v>3.88</c:v>
                </c:pt>
                <c:pt idx="68">
                  <c:v>3.93</c:v>
                </c:pt>
                <c:pt idx="69">
                  <c:v>3.98</c:v>
                </c:pt>
                <c:pt idx="70">
                  <c:v>4.03</c:v>
                </c:pt>
                <c:pt idx="71">
                  <c:v>4.08</c:v>
                </c:pt>
                <c:pt idx="72">
                  <c:v>4.13</c:v>
                </c:pt>
                <c:pt idx="73">
                  <c:v>4.1900000000000004</c:v>
                </c:pt>
                <c:pt idx="74">
                  <c:v>4.2300000000000004</c:v>
                </c:pt>
                <c:pt idx="75">
                  <c:v>4.28</c:v>
                </c:pt>
                <c:pt idx="76">
                  <c:v>4.33</c:v>
                </c:pt>
                <c:pt idx="77">
                  <c:v>4.38</c:v>
                </c:pt>
                <c:pt idx="78">
                  <c:v>4.4400000000000004</c:v>
                </c:pt>
                <c:pt idx="79">
                  <c:v>4.49</c:v>
                </c:pt>
                <c:pt idx="80">
                  <c:v>4.54</c:v>
                </c:pt>
                <c:pt idx="81">
                  <c:v>4.59</c:v>
                </c:pt>
                <c:pt idx="82">
                  <c:v>4.6399999999999997</c:v>
                </c:pt>
                <c:pt idx="83">
                  <c:v>4.6900000000000004</c:v>
                </c:pt>
                <c:pt idx="84">
                  <c:v>4.74</c:v>
                </c:pt>
                <c:pt idx="85">
                  <c:v>4.79</c:v>
                </c:pt>
                <c:pt idx="86">
                  <c:v>4.84</c:v>
                </c:pt>
                <c:pt idx="87">
                  <c:v>4.8899999999999997</c:v>
                </c:pt>
                <c:pt idx="88">
                  <c:v>4.9400000000000004</c:v>
                </c:pt>
                <c:pt idx="89">
                  <c:v>4.99</c:v>
                </c:pt>
                <c:pt idx="90">
                  <c:v>5.04</c:v>
                </c:pt>
                <c:pt idx="91">
                  <c:v>5.09</c:v>
                </c:pt>
                <c:pt idx="92">
                  <c:v>5.14</c:v>
                </c:pt>
                <c:pt idx="93">
                  <c:v>5.19</c:v>
                </c:pt>
                <c:pt idx="94">
                  <c:v>5.25</c:v>
                </c:pt>
                <c:pt idx="95">
                  <c:v>5.29</c:v>
                </c:pt>
                <c:pt idx="96">
                  <c:v>5.34</c:v>
                </c:pt>
                <c:pt idx="97">
                  <c:v>5.39</c:v>
                </c:pt>
                <c:pt idx="98">
                  <c:v>5.45</c:v>
                </c:pt>
              </c:numCache>
            </c:numRef>
          </c:xVal>
          <c:yVal>
            <c:numRef>
              <c:f>'NiTi m=5.0'!$E$9:$E$107</c:f>
              <c:numCache>
                <c:formatCode>0.000</c:formatCode>
                <c:ptCount val="99"/>
                <c:pt idx="0">
                  <c:v>1.004</c:v>
                </c:pt>
                <c:pt idx="1">
                  <c:v>1.0089999999999999</c:v>
                </c:pt>
                <c:pt idx="2">
                  <c:v>1.0149999999999999</c:v>
                </c:pt>
                <c:pt idx="3">
                  <c:v>1.0089999999999999</c:v>
                </c:pt>
                <c:pt idx="4">
                  <c:v>0.997</c:v>
                </c:pt>
                <c:pt idx="5">
                  <c:v>0.99299999999999999</c:v>
                </c:pt>
                <c:pt idx="6">
                  <c:v>1.002</c:v>
                </c:pt>
                <c:pt idx="7">
                  <c:v>1.008</c:v>
                </c:pt>
                <c:pt idx="8">
                  <c:v>1.002</c:v>
                </c:pt>
                <c:pt idx="9">
                  <c:v>0.98199999999999998</c:v>
                </c:pt>
                <c:pt idx="10">
                  <c:v>0.99</c:v>
                </c:pt>
                <c:pt idx="11">
                  <c:v>0.999</c:v>
                </c:pt>
                <c:pt idx="12">
                  <c:v>0.98799999999999999</c:v>
                </c:pt>
                <c:pt idx="13">
                  <c:v>1.01</c:v>
                </c:pt>
                <c:pt idx="14">
                  <c:v>0.98899999999999999</c:v>
                </c:pt>
                <c:pt idx="15">
                  <c:v>0.96499999999999997</c:v>
                </c:pt>
                <c:pt idx="16">
                  <c:v>0.96</c:v>
                </c:pt>
                <c:pt idx="17">
                  <c:v>0.97199999999999998</c:v>
                </c:pt>
                <c:pt idx="18">
                  <c:v>0.95299999999999996</c:v>
                </c:pt>
                <c:pt idx="19">
                  <c:v>0.96099999999999997</c:v>
                </c:pt>
                <c:pt idx="20">
                  <c:v>0.96499999999999997</c:v>
                </c:pt>
                <c:pt idx="21">
                  <c:v>0.95099999999999996</c:v>
                </c:pt>
                <c:pt idx="22">
                  <c:v>0.95399999999999996</c:v>
                </c:pt>
                <c:pt idx="23">
                  <c:v>0.93200000000000005</c:v>
                </c:pt>
                <c:pt idx="24">
                  <c:v>0.92400000000000004</c:v>
                </c:pt>
                <c:pt idx="25">
                  <c:v>0.93600000000000005</c:v>
                </c:pt>
                <c:pt idx="26">
                  <c:v>0.92900000000000005</c:v>
                </c:pt>
                <c:pt idx="27">
                  <c:v>0.91100000000000003</c:v>
                </c:pt>
                <c:pt idx="28">
                  <c:v>0.94799999999999995</c:v>
                </c:pt>
                <c:pt idx="29">
                  <c:v>0.90600000000000003</c:v>
                </c:pt>
                <c:pt idx="30">
                  <c:v>0.89400000000000002</c:v>
                </c:pt>
                <c:pt idx="31">
                  <c:v>0.89200000000000002</c:v>
                </c:pt>
                <c:pt idx="32">
                  <c:v>0.89600000000000002</c:v>
                </c:pt>
                <c:pt idx="33">
                  <c:v>0.88600000000000001</c:v>
                </c:pt>
                <c:pt idx="34">
                  <c:v>0.89100000000000001</c:v>
                </c:pt>
                <c:pt idx="35">
                  <c:v>0.89300000000000002</c:v>
                </c:pt>
                <c:pt idx="36">
                  <c:v>0.90100000000000002</c:v>
                </c:pt>
                <c:pt idx="37">
                  <c:v>0.89700000000000002</c:v>
                </c:pt>
                <c:pt idx="38">
                  <c:v>0.89</c:v>
                </c:pt>
                <c:pt idx="39">
                  <c:v>0.878</c:v>
                </c:pt>
                <c:pt idx="40">
                  <c:v>0.86499999999999999</c:v>
                </c:pt>
                <c:pt idx="41">
                  <c:v>0.88400000000000001</c:v>
                </c:pt>
                <c:pt idx="42">
                  <c:v>0.86699999999999999</c:v>
                </c:pt>
                <c:pt idx="43">
                  <c:v>0.88500000000000001</c:v>
                </c:pt>
                <c:pt idx="44">
                  <c:v>0.871</c:v>
                </c:pt>
                <c:pt idx="45">
                  <c:v>0.85899999999999999</c:v>
                </c:pt>
                <c:pt idx="46">
                  <c:v>0.84199999999999997</c:v>
                </c:pt>
                <c:pt idx="47">
                  <c:v>0.85899999999999999</c:v>
                </c:pt>
                <c:pt idx="48">
                  <c:v>0.876</c:v>
                </c:pt>
                <c:pt idx="49">
                  <c:v>0.878</c:v>
                </c:pt>
                <c:pt idx="50">
                  <c:v>0.86099999999999999</c:v>
                </c:pt>
                <c:pt idx="51">
                  <c:v>0.86</c:v>
                </c:pt>
                <c:pt idx="52">
                  <c:v>0.85299999999999998</c:v>
                </c:pt>
                <c:pt idx="53">
                  <c:v>0.83799999999999997</c:v>
                </c:pt>
                <c:pt idx="54">
                  <c:v>0.83</c:v>
                </c:pt>
                <c:pt idx="55">
                  <c:v>0.84399999999999997</c:v>
                </c:pt>
                <c:pt idx="56">
                  <c:v>0.82899999999999996</c:v>
                </c:pt>
                <c:pt idx="57">
                  <c:v>0.83099999999999996</c:v>
                </c:pt>
                <c:pt idx="58">
                  <c:v>0.84199999999999997</c:v>
                </c:pt>
                <c:pt idx="59">
                  <c:v>0.81499999999999995</c:v>
                </c:pt>
                <c:pt idx="60">
                  <c:v>0.82799999999999996</c:v>
                </c:pt>
                <c:pt idx="61">
                  <c:v>0.82799999999999996</c:v>
                </c:pt>
                <c:pt idx="62">
                  <c:v>0.80500000000000005</c:v>
                </c:pt>
                <c:pt idx="63">
                  <c:v>0.80400000000000005</c:v>
                </c:pt>
                <c:pt idx="64">
                  <c:v>0.82299999999999995</c:v>
                </c:pt>
                <c:pt idx="65">
                  <c:v>0.82799999999999996</c:v>
                </c:pt>
                <c:pt idx="66">
                  <c:v>0.78900000000000003</c:v>
                </c:pt>
                <c:pt idx="67">
                  <c:v>0.79700000000000004</c:v>
                </c:pt>
                <c:pt idx="68">
                  <c:v>0.79100000000000004</c:v>
                </c:pt>
                <c:pt idx="69">
                  <c:v>0.81200000000000006</c:v>
                </c:pt>
                <c:pt idx="70">
                  <c:v>0.80100000000000005</c:v>
                </c:pt>
                <c:pt idx="71">
                  <c:v>0.79900000000000004</c:v>
                </c:pt>
                <c:pt idx="72">
                  <c:v>0.79</c:v>
                </c:pt>
                <c:pt idx="73">
                  <c:v>0.78700000000000003</c:v>
                </c:pt>
                <c:pt idx="74">
                  <c:v>0.79400000000000004</c:v>
                </c:pt>
                <c:pt idx="75">
                  <c:v>0.78900000000000003</c:v>
                </c:pt>
                <c:pt idx="76">
                  <c:v>0.79200000000000004</c:v>
                </c:pt>
                <c:pt idx="77">
                  <c:v>0.77700000000000002</c:v>
                </c:pt>
                <c:pt idx="78">
                  <c:v>0.76900000000000002</c:v>
                </c:pt>
                <c:pt idx="79">
                  <c:v>0.77600000000000002</c:v>
                </c:pt>
                <c:pt idx="80">
                  <c:v>0.78100000000000003</c:v>
                </c:pt>
                <c:pt idx="81">
                  <c:v>0.79100000000000004</c:v>
                </c:pt>
                <c:pt idx="82">
                  <c:v>0.76200000000000001</c:v>
                </c:pt>
                <c:pt idx="83">
                  <c:v>0.74199999999999999</c:v>
                </c:pt>
                <c:pt idx="84">
                  <c:v>0.73299999999999998</c:v>
                </c:pt>
                <c:pt idx="85">
                  <c:v>0.76200000000000001</c:v>
                </c:pt>
                <c:pt idx="86">
                  <c:v>0.76300000000000001</c:v>
                </c:pt>
                <c:pt idx="87">
                  <c:v>0.755</c:v>
                </c:pt>
                <c:pt idx="88">
                  <c:v>0.754</c:v>
                </c:pt>
                <c:pt idx="89">
                  <c:v>0.626</c:v>
                </c:pt>
                <c:pt idx="90">
                  <c:v>0.40699999999999997</c:v>
                </c:pt>
                <c:pt idx="91">
                  <c:v>0.17</c:v>
                </c:pt>
                <c:pt idx="92">
                  <c:v>5.2999999999999999E-2</c:v>
                </c:pt>
                <c:pt idx="93">
                  <c:v>1.6E-2</c:v>
                </c:pt>
                <c:pt idx="94">
                  <c:v>1.4E-2</c:v>
                </c:pt>
                <c:pt idx="95">
                  <c:v>1.2999999999999999E-2</c:v>
                </c:pt>
                <c:pt idx="96">
                  <c:v>1.0999999999999999E-2</c:v>
                </c:pt>
                <c:pt idx="97">
                  <c:v>0.01</c:v>
                </c:pt>
                <c:pt idx="98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72-49A7-BA9D-716933F7BCAA}"/>
            </c:ext>
          </c:extLst>
        </c:ser>
        <c:ser>
          <c:idx val="1"/>
          <c:order val="2"/>
          <c:tx>
            <c:v>Fit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'NiTi m=5.0'!$H$9:$H$122</c:f>
              <c:numCache>
                <c:formatCode>0.00</c:formatCode>
                <c:ptCount val="114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0.20000000000000004</c:v>
                </c:pt>
                <c:pt idx="4">
                  <c:v>0.25000000000000006</c:v>
                </c:pt>
                <c:pt idx="5">
                  <c:v>0.30000000000000004</c:v>
                </c:pt>
                <c:pt idx="6">
                  <c:v>0.35000000000000003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0.60000000000000009</c:v>
                </c:pt>
                <c:pt idx="12">
                  <c:v>0.65000000000000013</c:v>
                </c:pt>
                <c:pt idx="13">
                  <c:v>0.70000000000000018</c:v>
                </c:pt>
                <c:pt idx="14">
                  <c:v>0.75000000000000022</c:v>
                </c:pt>
                <c:pt idx="15">
                  <c:v>0.80000000000000027</c:v>
                </c:pt>
                <c:pt idx="16">
                  <c:v>0.85000000000000031</c:v>
                </c:pt>
                <c:pt idx="17">
                  <c:v>0.90000000000000036</c:v>
                </c:pt>
                <c:pt idx="18">
                  <c:v>0.9500000000000004</c:v>
                </c:pt>
                <c:pt idx="19">
                  <c:v>1.0000000000000004</c:v>
                </c:pt>
                <c:pt idx="20">
                  <c:v>1.0500000000000005</c:v>
                </c:pt>
                <c:pt idx="21">
                  <c:v>1.1000000000000005</c:v>
                </c:pt>
                <c:pt idx="22">
                  <c:v>1.1500000000000006</c:v>
                </c:pt>
                <c:pt idx="23">
                  <c:v>1.2000000000000006</c:v>
                </c:pt>
                <c:pt idx="24">
                  <c:v>1.2500000000000007</c:v>
                </c:pt>
                <c:pt idx="25">
                  <c:v>1.3000000000000007</c:v>
                </c:pt>
                <c:pt idx="26">
                  <c:v>1.3500000000000008</c:v>
                </c:pt>
                <c:pt idx="27">
                  <c:v>1.4000000000000008</c:v>
                </c:pt>
                <c:pt idx="28">
                  <c:v>1.4500000000000008</c:v>
                </c:pt>
                <c:pt idx="29">
                  <c:v>1.5000000000000009</c:v>
                </c:pt>
                <c:pt idx="30">
                  <c:v>1.5500000000000009</c:v>
                </c:pt>
                <c:pt idx="31">
                  <c:v>1.600000000000001</c:v>
                </c:pt>
                <c:pt idx="32">
                  <c:v>1.650000000000001</c:v>
                </c:pt>
                <c:pt idx="33">
                  <c:v>1.7000000000000011</c:v>
                </c:pt>
                <c:pt idx="34">
                  <c:v>1.7500000000000011</c:v>
                </c:pt>
                <c:pt idx="35">
                  <c:v>1.8000000000000012</c:v>
                </c:pt>
                <c:pt idx="36">
                  <c:v>1.8500000000000012</c:v>
                </c:pt>
                <c:pt idx="37">
                  <c:v>1.9000000000000012</c:v>
                </c:pt>
                <c:pt idx="38">
                  <c:v>1.9500000000000013</c:v>
                </c:pt>
                <c:pt idx="39">
                  <c:v>2.0000000000000013</c:v>
                </c:pt>
                <c:pt idx="40">
                  <c:v>2.0500000000000016</c:v>
                </c:pt>
                <c:pt idx="41">
                  <c:v>2.1000000000000019</c:v>
                </c:pt>
                <c:pt idx="42">
                  <c:v>2.1500000000000021</c:v>
                </c:pt>
                <c:pt idx="43">
                  <c:v>2.2000000000000024</c:v>
                </c:pt>
                <c:pt idx="44">
                  <c:v>2.2500000000000027</c:v>
                </c:pt>
                <c:pt idx="45">
                  <c:v>2.3000000000000029</c:v>
                </c:pt>
                <c:pt idx="46">
                  <c:v>2.3500000000000032</c:v>
                </c:pt>
                <c:pt idx="47">
                  <c:v>2.4000000000000035</c:v>
                </c:pt>
                <c:pt idx="48">
                  <c:v>2.4500000000000037</c:v>
                </c:pt>
                <c:pt idx="49">
                  <c:v>2.500000000000004</c:v>
                </c:pt>
                <c:pt idx="50">
                  <c:v>2.5500000000000043</c:v>
                </c:pt>
                <c:pt idx="51">
                  <c:v>2.6000000000000045</c:v>
                </c:pt>
                <c:pt idx="52">
                  <c:v>2.6500000000000048</c:v>
                </c:pt>
                <c:pt idx="53">
                  <c:v>2.7000000000000051</c:v>
                </c:pt>
                <c:pt idx="54">
                  <c:v>2.7500000000000053</c:v>
                </c:pt>
                <c:pt idx="55">
                  <c:v>2.8000000000000056</c:v>
                </c:pt>
                <c:pt idx="56">
                  <c:v>2.8500000000000059</c:v>
                </c:pt>
                <c:pt idx="57">
                  <c:v>2.9000000000000061</c:v>
                </c:pt>
                <c:pt idx="58">
                  <c:v>2.9500000000000064</c:v>
                </c:pt>
                <c:pt idx="59">
                  <c:v>3.0000000000000067</c:v>
                </c:pt>
                <c:pt idx="60">
                  <c:v>3.0500000000000069</c:v>
                </c:pt>
                <c:pt idx="61">
                  <c:v>3.1000000000000072</c:v>
                </c:pt>
                <c:pt idx="62">
                  <c:v>3.1500000000000075</c:v>
                </c:pt>
                <c:pt idx="63">
                  <c:v>3.2000000000000077</c:v>
                </c:pt>
                <c:pt idx="64">
                  <c:v>3.250000000000008</c:v>
                </c:pt>
                <c:pt idx="65">
                  <c:v>3.3000000000000083</c:v>
                </c:pt>
                <c:pt idx="66">
                  <c:v>3.3500000000000085</c:v>
                </c:pt>
                <c:pt idx="67">
                  <c:v>3.4000000000000088</c:v>
                </c:pt>
                <c:pt idx="68">
                  <c:v>3.4500000000000091</c:v>
                </c:pt>
                <c:pt idx="69">
                  <c:v>3.5000000000000093</c:v>
                </c:pt>
                <c:pt idx="70">
                  <c:v>3.5500000000000096</c:v>
                </c:pt>
                <c:pt idx="71">
                  <c:v>3.6000000000000099</c:v>
                </c:pt>
                <c:pt idx="72">
                  <c:v>3.6500000000000101</c:v>
                </c:pt>
                <c:pt idx="73">
                  <c:v>3.7000000000000104</c:v>
                </c:pt>
                <c:pt idx="74">
                  <c:v>3.7500000000000107</c:v>
                </c:pt>
                <c:pt idx="75">
                  <c:v>3.8000000000000109</c:v>
                </c:pt>
                <c:pt idx="76">
                  <c:v>3.8500000000000112</c:v>
                </c:pt>
                <c:pt idx="77">
                  <c:v>3.9000000000000115</c:v>
                </c:pt>
                <c:pt idx="78">
                  <c:v>3.9500000000000117</c:v>
                </c:pt>
                <c:pt idx="79">
                  <c:v>4.0000000000000124</c:v>
                </c:pt>
                <c:pt idx="80">
                  <c:v>4.0500000000000131</c:v>
                </c:pt>
                <c:pt idx="81">
                  <c:v>4.1000000000000139</c:v>
                </c:pt>
                <c:pt idx="82">
                  <c:v>4.1500000000000146</c:v>
                </c:pt>
                <c:pt idx="83">
                  <c:v>4.2000000000000153</c:v>
                </c:pt>
                <c:pt idx="84">
                  <c:v>4.250000000000016</c:v>
                </c:pt>
                <c:pt idx="85">
                  <c:v>4.3000000000000167</c:v>
                </c:pt>
                <c:pt idx="86">
                  <c:v>4.3500000000000174</c:v>
                </c:pt>
                <c:pt idx="87">
                  <c:v>4.4000000000000181</c:v>
                </c:pt>
                <c:pt idx="88">
                  <c:v>4.4500000000000188</c:v>
                </c:pt>
                <c:pt idx="89">
                  <c:v>4.5000000000000195</c:v>
                </c:pt>
                <c:pt idx="90">
                  <c:v>4.5500000000000203</c:v>
                </c:pt>
                <c:pt idx="91">
                  <c:v>4.600000000000021</c:v>
                </c:pt>
                <c:pt idx="92">
                  <c:v>4.6500000000000217</c:v>
                </c:pt>
                <c:pt idx="93">
                  <c:v>4.7000000000000224</c:v>
                </c:pt>
                <c:pt idx="94">
                  <c:v>4.7500000000000231</c:v>
                </c:pt>
                <c:pt idx="95">
                  <c:v>4.8000000000000238</c:v>
                </c:pt>
                <c:pt idx="96">
                  <c:v>4.8500000000000245</c:v>
                </c:pt>
                <c:pt idx="97">
                  <c:v>4.9000000000000252</c:v>
                </c:pt>
                <c:pt idx="98">
                  <c:v>4.9500000000000259</c:v>
                </c:pt>
                <c:pt idx="99">
                  <c:v>5.0000000000000266</c:v>
                </c:pt>
                <c:pt idx="100">
                  <c:v>5.0500000000000274</c:v>
                </c:pt>
                <c:pt idx="101">
                  <c:v>5.1000000000000281</c:v>
                </c:pt>
                <c:pt idx="102">
                  <c:v>5.1500000000000288</c:v>
                </c:pt>
                <c:pt idx="103">
                  <c:v>5.2000000000000295</c:v>
                </c:pt>
                <c:pt idx="104">
                  <c:v>5.2500000000000302</c:v>
                </c:pt>
                <c:pt idx="105">
                  <c:v>5.3000000000000309</c:v>
                </c:pt>
                <c:pt idx="106">
                  <c:v>5.3500000000000316</c:v>
                </c:pt>
                <c:pt idx="107">
                  <c:v>5.4000000000000323</c:v>
                </c:pt>
                <c:pt idx="108">
                  <c:v>5.450000000000033</c:v>
                </c:pt>
                <c:pt idx="109">
                  <c:v>5.5000000000000338</c:v>
                </c:pt>
                <c:pt idx="110">
                  <c:v>5.5500000000000345</c:v>
                </c:pt>
                <c:pt idx="111">
                  <c:v>5.6000000000000352</c:v>
                </c:pt>
                <c:pt idx="112">
                  <c:v>5.6500000000000359</c:v>
                </c:pt>
                <c:pt idx="113">
                  <c:v>5.7000000000000366</c:v>
                </c:pt>
              </c:numCache>
            </c:numRef>
          </c:xVal>
          <c:yVal>
            <c:numRef>
              <c:f>'NiTi m=5.0'!$J$9:$J$122</c:f>
              <c:numCache>
                <c:formatCode>0.0000</c:formatCode>
                <c:ptCount val="114"/>
                <c:pt idx="0">
                  <c:v>0.995</c:v>
                </c:pt>
                <c:pt idx="1">
                  <c:v>0.995</c:v>
                </c:pt>
                <c:pt idx="2">
                  <c:v>0.995</c:v>
                </c:pt>
                <c:pt idx="3">
                  <c:v>0.995</c:v>
                </c:pt>
                <c:pt idx="4">
                  <c:v>0.995</c:v>
                </c:pt>
                <c:pt idx="5">
                  <c:v>0.995</c:v>
                </c:pt>
                <c:pt idx="6">
                  <c:v>0.995</c:v>
                </c:pt>
                <c:pt idx="7">
                  <c:v>0.995</c:v>
                </c:pt>
                <c:pt idx="8">
                  <c:v>0.995</c:v>
                </c:pt>
                <c:pt idx="9">
                  <c:v>0.995</c:v>
                </c:pt>
                <c:pt idx="10">
                  <c:v>0.995</c:v>
                </c:pt>
                <c:pt idx="11">
                  <c:v>0.995</c:v>
                </c:pt>
                <c:pt idx="12">
                  <c:v>0.995</c:v>
                </c:pt>
                <c:pt idx="13">
                  <c:v>0.995</c:v>
                </c:pt>
                <c:pt idx="14">
                  <c:v>0.995</c:v>
                </c:pt>
                <c:pt idx="15">
                  <c:v>0.995</c:v>
                </c:pt>
                <c:pt idx="16">
                  <c:v>0.995</c:v>
                </c:pt>
                <c:pt idx="17">
                  <c:v>0.995</c:v>
                </c:pt>
                <c:pt idx="18">
                  <c:v>0.995</c:v>
                </c:pt>
                <c:pt idx="19">
                  <c:v>0.995</c:v>
                </c:pt>
                <c:pt idx="20">
                  <c:v>0.99165929951690823</c:v>
                </c:pt>
                <c:pt idx="21">
                  <c:v>0.98831859903381636</c:v>
                </c:pt>
                <c:pt idx="22">
                  <c:v>0.9849778985507246</c:v>
                </c:pt>
                <c:pt idx="23">
                  <c:v>0.98163719806763283</c:v>
                </c:pt>
                <c:pt idx="24">
                  <c:v>0.97829649758454107</c:v>
                </c:pt>
                <c:pt idx="25">
                  <c:v>0.9749557971014492</c:v>
                </c:pt>
                <c:pt idx="26">
                  <c:v>0.97161509661835743</c:v>
                </c:pt>
                <c:pt idx="27">
                  <c:v>0.96827439613526567</c:v>
                </c:pt>
                <c:pt idx="28">
                  <c:v>0.96493369565217391</c:v>
                </c:pt>
                <c:pt idx="29">
                  <c:v>0.96159299516908214</c:v>
                </c:pt>
                <c:pt idx="30">
                  <c:v>0.95825229468599027</c:v>
                </c:pt>
                <c:pt idx="31">
                  <c:v>0.95491159420289851</c:v>
                </c:pt>
                <c:pt idx="32">
                  <c:v>0.95157089371980674</c:v>
                </c:pt>
                <c:pt idx="33">
                  <c:v>0.94823019323671498</c:v>
                </c:pt>
                <c:pt idx="34">
                  <c:v>0.94488949275362311</c:v>
                </c:pt>
                <c:pt idx="35">
                  <c:v>0.94154879227053123</c:v>
                </c:pt>
                <c:pt idx="36">
                  <c:v>0.93820809178743947</c:v>
                </c:pt>
                <c:pt idx="37">
                  <c:v>0.93486739130434771</c:v>
                </c:pt>
                <c:pt idx="38">
                  <c:v>0.93152669082125594</c:v>
                </c:pt>
                <c:pt idx="39">
                  <c:v>0.92818599033816418</c:v>
                </c:pt>
                <c:pt idx="40">
                  <c:v>0.92484528985507231</c:v>
                </c:pt>
                <c:pt idx="41">
                  <c:v>0.92150458937198054</c:v>
                </c:pt>
                <c:pt idx="42">
                  <c:v>0.91816388888888878</c:v>
                </c:pt>
                <c:pt idx="43">
                  <c:v>0.91482318840579691</c:v>
                </c:pt>
                <c:pt idx="44">
                  <c:v>0.91148248792270514</c:v>
                </c:pt>
                <c:pt idx="45">
                  <c:v>0.90814178743961338</c:v>
                </c:pt>
                <c:pt idx="46">
                  <c:v>0.90480108695652151</c:v>
                </c:pt>
                <c:pt idx="47">
                  <c:v>0.90146038647342974</c:v>
                </c:pt>
                <c:pt idx="48">
                  <c:v>0.89811968599033798</c:v>
                </c:pt>
                <c:pt idx="49">
                  <c:v>0.89477898550724611</c:v>
                </c:pt>
                <c:pt idx="50">
                  <c:v>0.89143828502415434</c:v>
                </c:pt>
                <c:pt idx="51">
                  <c:v>0.88809758454106258</c:v>
                </c:pt>
                <c:pt idx="52">
                  <c:v>0.88475688405797071</c:v>
                </c:pt>
                <c:pt idx="53">
                  <c:v>0.88141618357487894</c:v>
                </c:pt>
                <c:pt idx="54">
                  <c:v>0.87807548309178718</c:v>
                </c:pt>
                <c:pt idx="55">
                  <c:v>0.8747347826086953</c:v>
                </c:pt>
                <c:pt idx="56">
                  <c:v>0.87139408212560354</c:v>
                </c:pt>
                <c:pt idx="57">
                  <c:v>0.86805338164251178</c:v>
                </c:pt>
                <c:pt idx="58">
                  <c:v>0.8647126811594199</c:v>
                </c:pt>
                <c:pt idx="59">
                  <c:v>0.86137198067632814</c:v>
                </c:pt>
                <c:pt idx="60">
                  <c:v>0.85803128019323638</c:v>
                </c:pt>
                <c:pt idx="61">
                  <c:v>0.8546905797101445</c:v>
                </c:pt>
                <c:pt idx="62">
                  <c:v>0.85134987922705274</c:v>
                </c:pt>
                <c:pt idx="63">
                  <c:v>0.84800917874396098</c:v>
                </c:pt>
                <c:pt idx="64">
                  <c:v>0.84466847826086899</c:v>
                </c:pt>
                <c:pt idx="65">
                  <c:v>0.84132777777777723</c:v>
                </c:pt>
                <c:pt idx="66">
                  <c:v>0.83798707729468547</c:v>
                </c:pt>
                <c:pt idx="67">
                  <c:v>0.83464637681159359</c:v>
                </c:pt>
                <c:pt idx="68">
                  <c:v>0.83130567632850183</c:v>
                </c:pt>
                <c:pt idx="69">
                  <c:v>0.82796497584541007</c:v>
                </c:pt>
                <c:pt idx="70">
                  <c:v>0.82462427536231819</c:v>
                </c:pt>
                <c:pt idx="71">
                  <c:v>0.82128357487922643</c:v>
                </c:pt>
                <c:pt idx="72">
                  <c:v>0.81794287439613467</c:v>
                </c:pt>
                <c:pt idx="73">
                  <c:v>0.81460217391304279</c:v>
                </c:pt>
                <c:pt idx="74">
                  <c:v>0.81126147342995103</c:v>
                </c:pt>
                <c:pt idx="75">
                  <c:v>0.80792077294685916</c:v>
                </c:pt>
                <c:pt idx="76">
                  <c:v>0.80458007246376717</c:v>
                </c:pt>
                <c:pt idx="77">
                  <c:v>0.80123937198067441</c:v>
                </c:pt>
                <c:pt idx="78">
                  <c:v>0.79789867149757954</c:v>
                </c:pt>
                <c:pt idx="79">
                  <c:v>0.79455797101447556</c:v>
                </c:pt>
                <c:pt idx="80">
                  <c:v>0.79121727053133528</c:v>
                </c:pt>
                <c:pt idx="81">
                  <c:v>0.78787657004805067</c:v>
                </c:pt>
                <c:pt idx="82">
                  <c:v>0.78453586956419485</c:v>
                </c:pt>
                <c:pt idx="83">
                  <c:v>0.78119516907807196</c:v>
                </c:pt>
                <c:pt idx="84">
                  <c:v>0.77785446858295793</c:v>
                </c:pt>
                <c:pt idx="85">
                  <c:v>0.77451376805218131</c:v>
                </c:pt>
                <c:pt idx="86">
                  <c:v>0.77117306737995728</c:v>
                </c:pt>
                <c:pt idx="87">
                  <c:v>0.76783236614672168</c:v>
                </c:pt>
                <c:pt idx="88">
                  <c:v>0.76449166268843805</c:v>
                </c:pt>
                <c:pt idx="89">
                  <c:v>0.76115095040547986</c:v>
                </c:pt>
                <c:pt idx="90">
                  <c:v>0.7578102031240086</c:v>
                </c:pt>
                <c:pt idx="91">
                  <c:v>0.75446931704177156</c:v>
                </c:pt>
                <c:pt idx="92">
                  <c:v>0.75112788050042423</c:v>
                </c:pt>
                <c:pt idx="93">
                  <c:v>0.74778426098976991</c:v>
                </c:pt>
                <c:pt idx="94">
                  <c:v>0.74443198475598427</c:v>
                </c:pt>
                <c:pt idx="95">
                  <c:v>0.74104538285634425</c:v>
                </c:pt>
                <c:pt idx="96">
                  <c:v>0.73752271501131861</c:v>
                </c:pt>
                <c:pt idx="97">
                  <c:v>0.73346131995726283</c:v>
                </c:pt>
                <c:pt idx="98">
                  <c:v>0.72727676206329661</c:v>
                </c:pt>
                <c:pt idx="99">
                  <c:v>0.7128754881336441</c:v>
                </c:pt>
                <c:pt idx="100">
                  <c:v>0.66883360892432908</c:v>
                </c:pt>
                <c:pt idx="101">
                  <c:v>0.54175785066420701</c:v>
                </c:pt>
                <c:pt idx="102">
                  <c:v>0.30957386454954938</c:v>
                </c:pt>
                <c:pt idx="103">
                  <c:v>0.11426540288403145</c:v>
                </c:pt>
                <c:pt idx="104">
                  <c:v>3.2436160194013235E-2</c:v>
                </c:pt>
                <c:pt idx="105">
                  <c:v>8.3910225532591171E-3</c:v>
                </c:pt>
                <c:pt idx="106">
                  <c:v>2.1152755142451398E-3</c:v>
                </c:pt>
                <c:pt idx="107">
                  <c:v>5.2967962105820207E-4</c:v>
                </c:pt>
                <c:pt idx="108">
                  <c:v>1.3240903887426107E-4</c:v>
                </c:pt>
                <c:pt idx="109">
                  <c:v>3.3084756332361056E-5</c:v>
                </c:pt>
                <c:pt idx="110">
                  <c:v>8.2657441261272393E-6</c:v>
                </c:pt>
                <c:pt idx="111">
                  <c:v>2.0649722245270397E-6</c:v>
                </c:pt>
                <c:pt idx="112">
                  <c:v>5.1586172687225735E-7</c:v>
                </c:pt>
                <c:pt idx="113">
                  <c:v>1.2886688140186867E-7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72-49A7-BA9D-716933F7BCAA}"/>
            </c:ext>
          </c:extLst>
        </c:ser>
        <c:ser>
          <c:idx val="3"/>
          <c:order val="3"/>
          <c:tx>
            <c:v>Fit quadratic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'NiTi m=5.0'!$H$9:$H$122</c:f>
              <c:numCache>
                <c:formatCode>0.00</c:formatCode>
                <c:ptCount val="114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0.20000000000000004</c:v>
                </c:pt>
                <c:pt idx="4">
                  <c:v>0.25000000000000006</c:v>
                </c:pt>
                <c:pt idx="5">
                  <c:v>0.30000000000000004</c:v>
                </c:pt>
                <c:pt idx="6">
                  <c:v>0.35000000000000003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0.60000000000000009</c:v>
                </c:pt>
                <c:pt idx="12">
                  <c:v>0.65000000000000013</c:v>
                </c:pt>
                <c:pt idx="13">
                  <c:v>0.70000000000000018</c:v>
                </c:pt>
                <c:pt idx="14">
                  <c:v>0.75000000000000022</c:v>
                </c:pt>
                <c:pt idx="15">
                  <c:v>0.80000000000000027</c:v>
                </c:pt>
                <c:pt idx="16">
                  <c:v>0.85000000000000031</c:v>
                </c:pt>
                <c:pt idx="17">
                  <c:v>0.90000000000000036</c:v>
                </c:pt>
                <c:pt idx="18">
                  <c:v>0.9500000000000004</c:v>
                </c:pt>
                <c:pt idx="19">
                  <c:v>1.0000000000000004</c:v>
                </c:pt>
                <c:pt idx="20">
                  <c:v>1.0500000000000005</c:v>
                </c:pt>
                <c:pt idx="21">
                  <c:v>1.1000000000000005</c:v>
                </c:pt>
                <c:pt idx="22">
                  <c:v>1.1500000000000006</c:v>
                </c:pt>
                <c:pt idx="23">
                  <c:v>1.2000000000000006</c:v>
                </c:pt>
                <c:pt idx="24">
                  <c:v>1.2500000000000007</c:v>
                </c:pt>
                <c:pt idx="25">
                  <c:v>1.3000000000000007</c:v>
                </c:pt>
                <c:pt idx="26">
                  <c:v>1.3500000000000008</c:v>
                </c:pt>
                <c:pt idx="27">
                  <c:v>1.4000000000000008</c:v>
                </c:pt>
                <c:pt idx="28">
                  <c:v>1.4500000000000008</c:v>
                </c:pt>
                <c:pt idx="29">
                  <c:v>1.5000000000000009</c:v>
                </c:pt>
                <c:pt idx="30">
                  <c:v>1.5500000000000009</c:v>
                </c:pt>
                <c:pt idx="31">
                  <c:v>1.600000000000001</c:v>
                </c:pt>
                <c:pt idx="32">
                  <c:v>1.650000000000001</c:v>
                </c:pt>
                <c:pt idx="33">
                  <c:v>1.7000000000000011</c:v>
                </c:pt>
                <c:pt idx="34">
                  <c:v>1.7500000000000011</c:v>
                </c:pt>
                <c:pt idx="35">
                  <c:v>1.8000000000000012</c:v>
                </c:pt>
                <c:pt idx="36">
                  <c:v>1.8500000000000012</c:v>
                </c:pt>
                <c:pt idx="37">
                  <c:v>1.9000000000000012</c:v>
                </c:pt>
                <c:pt idx="38">
                  <c:v>1.9500000000000013</c:v>
                </c:pt>
                <c:pt idx="39">
                  <c:v>2.0000000000000013</c:v>
                </c:pt>
                <c:pt idx="40">
                  <c:v>2.0500000000000016</c:v>
                </c:pt>
                <c:pt idx="41">
                  <c:v>2.1000000000000019</c:v>
                </c:pt>
                <c:pt idx="42">
                  <c:v>2.1500000000000021</c:v>
                </c:pt>
                <c:pt idx="43">
                  <c:v>2.2000000000000024</c:v>
                </c:pt>
                <c:pt idx="44">
                  <c:v>2.2500000000000027</c:v>
                </c:pt>
                <c:pt idx="45">
                  <c:v>2.3000000000000029</c:v>
                </c:pt>
                <c:pt idx="46">
                  <c:v>2.3500000000000032</c:v>
                </c:pt>
                <c:pt idx="47">
                  <c:v>2.4000000000000035</c:v>
                </c:pt>
                <c:pt idx="48">
                  <c:v>2.4500000000000037</c:v>
                </c:pt>
                <c:pt idx="49">
                  <c:v>2.500000000000004</c:v>
                </c:pt>
                <c:pt idx="50">
                  <c:v>2.5500000000000043</c:v>
                </c:pt>
                <c:pt idx="51">
                  <c:v>2.6000000000000045</c:v>
                </c:pt>
                <c:pt idx="52">
                  <c:v>2.6500000000000048</c:v>
                </c:pt>
                <c:pt idx="53">
                  <c:v>2.7000000000000051</c:v>
                </c:pt>
                <c:pt idx="54">
                  <c:v>2.7500000000000053</c:v>
                </c:pt>
                <c:pt idx="55">
                  <c:v>2.8000000000000056</c:v>
                </c:pt>
                <c:pt idx="56">
                  <c:v>2.8500000000000059</c:v>
                </c:pt>
                <c:pt idx="57">
                  <c:v>2.9000000000000061</c:v>
                </c:pt>
                <c:pt idx="58">
                  <c:v>2.9500000000000064</c:v>
                </c:pt>
                <c:pt idx="59">
                  <c:v>3.0000000000000067</c:v>
                </c:pt>
                <c:pt idx="60">
                  <c:v>3.0500000000000069</c:v>
                </c:pt>
                <c:pt idx="61">
                  <c:v>3.1000000000000072</c:v>
                </c:pt>
                <c:pt idx="62">
                  <c:v>3.1500000000000075</c:v>
                </c:pt>
                <c:pt idx="63">
                  <c:v>3.2000000000000077</c:v>
                </c:pt>
                <c:pt idx="64">
                  <c:v>3.250000000000008</c:v>
                </c:pt>
                <c:pt idx="65">
                  <c:v>3.3000000000000083</c:v>
                </c:pt>
                <c:pt idx="66">
                  <c:v>3.3500000000000085</c:v>
                </c:pt>
                <c:pt idx="67">
                  <c:v>3.4000000000000088</c:v>
                </c:pt>
                <c:pt idx="68">
                  <c:v>3.4500000000000091</c:v>
                </c:pt>
                <c:pt idx="69">
                  <c:v>3.5000000000000093</c:v>
                </c:pt>
                <c:pt idx="70">
                  <c:v>3.5500000000000096</c:v>
                </c:pt>
                <c:pt idx="71">
                  <c:v>3.6000000000000099</c:v>
                </c:pt>
                <c:pt idx="72">
                  <c:v>3.6500000000000101</c:v>
                </c:pt>
                <c:pt idx="73">
                  <c:v>3.7000000000000104</c:v>
                </c:pt>
                <c:pt idx="74">
                  <c:v>3.7500000000000107</c:v>
                </c:pt>
                <c:pt idx="75">
                  <c:v>3.8000000000000109</c:v>
                </c:pt>
                <c:pt idx="76">
                  <c:v>3.8500000000000112</c:v>
                </c:pt>
                <c:pt idx="77">
                  <c:v>3.9000000000000115</c:v>
                </c:pt>
                <c:pt idx="78">
                  <c:v>3.9500000000000117</c:v>
                </c:pt>
                <c:pt idx="79">
                  <c:v>4.0000000000000124</c:v>
                </c:pt>
                <c:pt idx="80">
                  <c:v>4.0500000000000131</c:v>
                </c:pt>
                <c:pt idx="81">
                  <c:v>4.1000000000000139</c:v>
                </c:pt>
                <c:pt idx="82">
                  <c:v>4.1500000000000146</c:v>
                </c:pt>
                <c:pt idx="83">
                  <c:v>4.2000000000000153</c:v>
                </c:pt>
                <c:pt idx="84">
                  <c:v>4.250000000000016</c:v>
                </c:pt>
                <c:pt idx="85">
                  <c:v>4.3000000000000167</c:v>
                </c:pt>
                <c:pt idx="86">
                  <c:v>4.3500000000000174</c:v>
                </c:pt>
                <c:pt idx="87">
                  <c:v>4.4000000000000181</c:v>
                </c:pt>
                <c:pt idx="88">
                  <c:v>4.4500000000000188</c:v>
                </c:pt>
                <c:pt idx="89">
                  <c:v>4.5000000000000195</c:v>
                </c:pt>
                <c:pt idx="90">
                  <c:v>4.5500000000000203</c:v>
                </c:pt>
                <c:pt idx="91">
                  <c:v>4.600000000000021</c:v>
                </c:pt>
                <c:pt idx="92">
                  <c:v>4.6500000000000217</c:v>
                </c:pt>
                <c:pt idx="93">
                  <c:v>4.7000000000000224</c:v>
                </c:pt>
                <c:pt idx="94">
                  <c:v>4.7500000000000231</c:v>
                </c:pt>
                <c:pt idx="95">
                  <c:v>4.8000000000000238</c:v>
                </c:pt>
                <c:pt idx="96">
                  <c:v>4.8500000000000245</c:v>
                </c:pt>
                <c:pt idx="97">
                  <c:v>4.9000000000000252</c:v>
                </c:pt>
                <c:pt idx="98">
                  <c:v>4.9500000000000259</c:v>
                </c:pt>
                <c:pt idx="99">
                  <c:v>5.0000000000000266</c:v>
                </c:pt>
                <c:pt idx="100">
                  <c:v>5.0500000000000274</c:v>
                </c:pt>
                <c:pt idx="101">
                  <c:v>5.1000000000000281</c:v>
                </c:pt>
                <c:pt idx="102">
                  <c:v>5.1500000000000288</c:v>
                </c:pt>
                <c:pt idx="103">
                  <c:v>5.2000000000000295</c:v>
                </c:pt>
                <c:pt idx="104">
                  <c:v>5.2500000000000302</c:v>
                </c:pt>
                <c:pt idx="105">
                  <c:v>5.3000000000000309</c:v>
                </c:pt>
                <c:pt idx="106">
                  <c:v>5.3500000000000316</c:v>
                </c:pt>
                <c:pt idx="107">
                  <c:v>5.4000000000000323</c:v>
                </c:pt>
                <c:pt idx="108">
                  <c:v>5.450000000000033</c:v>
                </c:pt>
                <c:pt idx="109">
                  <c:v>5.5000000000000338</c:v>
                </c:pt>
                <c:pt idx="110">
                  <c:v>5.5500000000000345</c:v>
                </c:pt>
                <c:pt idx="111">
                  <c:v>5.6000000000000352</c:v>
                </c:pt>
                <c:pt idx="112">
                  <c:v>5.6500000000000359</c:v>
                </c:pt>
                <c:pt idx="113">
                  <c:v>5.7000000000000366</c:v>
                </c:pt>
              </c:numCache>
            </c:numRef>
          </c:xVal>
          <c:yVal>
            <c:numRef>
              <c:f>'NiTi m=5.0'!$K$9:$K$122</c:f>
              <c:numCache>
                <c:formatCode>0.0000</c:formatCode>
                <c:ptCount val="114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0.99</c:v>
                </c:pt>
                <c:pt idx="11">
                  <c:v>0.99</c:v>
                </c:pt>
                <c:pt idx="12">
                  <c:v>0.99</c:v>
                </c:pt>
                <c:pt idx="13">
                  <c:v>0.99</c:v>
                </c:pt>
                <c:pt idx="14">
                  <c:v>0.99</c:v>
                </c:pt>
                <c:pt idx="15">
                  <c:v>0.99</c:v>
                </c:pt>
                <c:pt idx="16">
                  <c:v>0.99</c:v>
                </c:pt>
                <c:pt idx="17">
                  <c:v>0.99</c:v>
                </c:pt>
                <c:pt idx="18">
                  <c:v>0.99</c:v>
                </c:pt>
                <c:pt idx="19">
                  <c:v>0.98999999999999988</c:v>
                </c:pt>
                <c:pt idx="20">
                  <c:v>0.9839161617701575</c:v>
                </c:pt>
                <c:pt idx="21">
                  <c:v>0.97790222320063014</c:v>
                </c:pt>
                <c:pt idx="22">
                  <c:v>0.97195818429141789</c:v>
                </c:pt>
                <c:pt idx="23">
                  <c:v>0.96608404504252077</c:v>
                </c:pt>
                <c:pt idx="24">
                  <c:v>0.96027980545393865</c:v>
                </c:pt>
                <c:pt idx="25">
                  <c:v>0.95454546552567165</c:v>
                </c:pt>
                <c:pt idx="26">
                  <c:v>0.94888102525771989</c:v>
                </c:pt>
                <c:pt idx="27">
                  <c:v>0.94328648465008313</c:v>
                </c:pt>
                <c:pt idx="28">
                  <c:v>0.9377618437027615</c:v>
                </c:pt>
                <c:pt idx="29">
                  <c:v>0.93230710241575476</c:v>
                </c:pt>
                <c:pt idx="30">
                  <c:v>0.92692226078906348</c:v>
                </c:pt>
                <c:pt idx="31">
                  <c:v>0.92160731882268709</c:v>
                </c:pt>
                <c:pt idx="32">
                  <c:v>0.91636227651662572</c:v>
                </c:pt>
                <c:pt idx="33">
                  <c:v>0.9111871338708798</c:v>
                </c:pt>
                <c:pt idx="34">
                  <c:v>0.90608189088544866</c:v>
                </c:pt>
                <c:pt idx="35">
                  <c:v>0.90104654756033264</c:v>
                </c:pt>
                <c:pt idx="36">
                  <c:v>0.89608110389553186</c:v>
                </c:pt>
                <c:pt idx="37">
                  <c:v>0.89118555989104609</c:v>
                </c:pt>
                <c:pt idx="38">
                  <c:v>0.88635991554687543</c:v>
                </c:pt>
                <c:pt idx="39">
                  <c:v>0.8816041708630199</c:v>
                </c:pt>
                <c:pt idx="40">
                  <c:v>0.87691832583947926</c:v>
                </c:pt>
                <c:pt idx="41">
                  <c:v>0.87230238047625408</c:v>
                </c:pt>
                <c:pt idx="42">
                  <c:v>0.86775633477334357</c:v>
                </c:pt>
                <c:pt idx="43">
                  <c:v>0.86328018873074852</c:v>
                </c:pt>
                <c:pt idx="44">
                  <c:v>0.85887394234846859</c:v>
                </c:pt>
                <c:pt idx="45">
                  <c:v>0.85453759562650355</c:v>
                </c:pt>
                <c:pt idx="46">
                  <c:v>0.85027114856485364</c:v>
                </c:pt>
                <c:pt idx="47">
                  <c:v>0.84607460116351896</c:v>
                </c:pt>
                <c:pt idx="48">
                  <c:v>0.84194795342249917</c:v>
                </c:pt>
                <c:pt idx="49">
                  <c:v>0.83789120534179462</c:v>
                </c:pt>
                <c:pt idx="50">
                  <c:v>0.83390435692140519</c:v>
                </c:pt>
                <c:pt idx="51">
                  <c:v>0.82998740816133088</c:v>
                </c:pt>
                <c:pt idx="52">
                  <c:v>0.82614035906157146</c:v>
                </c:pt>
                <c:pt idx="53">
                  <c:v>0.82236320962212728</c:v>
                </c:pt>
                <c:pt idx="54">
                  <c:v>0.81865595984299833</c:v>
                </c:pt>
                <c:pt idx="55">
                  <c:v>0.81501860972418427</c:v>
                </c:pt>
                <c:pt idx="56">
                  <c:v>0.81145115926568556</c:v>
                </c:pt>
                <c:pt idx="57">
                  <c:v>0.80795360846750175</c:v>
                </c:pt>
                <c:pt idx="58">
                  <c:v>0.80452595732963306</c:v>
                </c:pt>
                <c:pt idx="59">
                  <c:v>0.80116820585207948</c:v>
                </c:pt>
                <c:pt idx="60">
                  <c:v>0.79788035403484114</c:v>
                </c:pt>
                <c:pt idx="61">
                  <c:v>0.7946624018779177</c:v>
                </c:pt>
                <c:pt idx="62">
                  <c:v>0.79151434938130949</c:v>
                </c:pt>
                <c:pt idx="63">
                  <c:v>0.78843619654501618</c:v>
                </c:pt>
                <c:pt idx="64">
                  <c:v>0.78542794336903821</c:v>
                </c:pt>
                <c:pt idx="65">
                  <c:v>0.78248958985337524</c:v>
                </c:pt>
                <c:pt idx="66">
                  <c:v>0.7796211359980274</c:v>
                </c:pt>
                <c:pt idx="67">
                  <c:v>0.77682258180299457</c:v>
                </c:pt>
                <c:pt idx="68">
                  <c:v>0.77409392726827697</c:v>
                </c:pt>
                <c:pt idx="69">
                  <c:v>0.77143517239387449</c:v>
                </c:pt>
                <c:pt idx="70">
                  <c:v>0.76884631717978702</c:v>
                </c:pt>
                <c:pt idx="71">
                  <c:v>0.76632736162601467</c:v>
                </c:pt>
                <c:pt idx="72">
                  <c:v>0.76387830573255744</c:v>
                </c:pt>
                <c:pt idx="73">
                  <c:v>0.76149914949941522</c:v>
                </c:pt>
                <c:pt idx="74">
                  <c:v>0.75918989292658823</c:v>
                </c:pt>
                <c:pt idx="75">
                  <c:v>0.75695053601407625</c:v>
                </c:pt>
                <c:pt idx="76">
                  <c:v>0.75478107876187939</c:v>
                </c:pt>
                <c:pt idx="77">
                  <c:v>0.75268152116999776</c:v>
                </c:pt>
                <c:pt idx="78">
                  <c:v>0.75065186323843103</c:v>
                </c:pt>
                <c:pt idx="79">
                  <c:v>0.74869210496717942</c:v>
                </c:pt>
                <c:pt idx="80">
                  <c:v>0.74680224635624304</c:v>
                </c:pt>
                <c:pt idx="81">
                  <c:v>0.74498228740562156</c:v>
                </c:pt>
                <c:pt idx="82">
                  <c:v>0.74323222811531497</c:v>
                </c:pt>
                <c:pt idx="83">
                  <c:v>0.74155206848532196</c:v>
                </c:pt>
                <c:pt idx="84">
                  <c:v>0.73994180851563462</c:v>
                </c:pt>
                <c:pt idx="85">
                  <c:v>0.73840144820620379</c:v>
                </c:pt>
                <c:pt idx="86">
                  <c:v>0.73693098755673359</c:v>
                </c:pt>
                <c:pt idx="87">
                  <c:v>0.73553042656542011</c:v>
                </c:pt>
                <c:pt idx="88">
                  <c:v>0.73419976522127617</c:v>
                </c:pt>
                <c:pt idx="89">
                  <c:v>0.73293900345739094</c:v>
                </c:pt>
                <c:pt idx="90">
                  <c:v>0.73174814086623241</c:v>
                </c:pt>
                <c:pt idx="91">
                  <c:v>0.73062717496541429</c:v>
                </c:pt>
                <c:pt idx="92">
                  <c:v>0.7295760906326586</c:v>
                </c:pt>
                <c:pt idx="93">
                  <c:v>0.72859479573694685</c:v>
                </c:pt>
                <c:pt idx="94">
                  <c:v>0.7276827289267388</c:v>
                </c:pt>
                <c:pt idx="95">
                  <c:v>0.72683646961001769</c:v>
                </c:pt>
                <c:pt idx="96">
                  <c:v>0.72603517357839065</c:v>
                </c:pt>
                <c:pt idx="97">
                  <c:v>0.72515185145817573</c:v>
                </c:pt>
                <c:pt idx="98">
                  <c:v>0.72341432862865751</c:v>
                </c:pt>
                <c:pt idx="99">
                  <c:v>0.71618403240687822</c:v>
                </c:pt>
                <c:pt idx="100">
                  <c:v>0.67756080781206041</c:v>
                </c:pt>
                <c:pt idx="101">
                  <c:v>0.51104527916778708</c:v>
                </c:pt>
                <c:pt idx="102">
                  <c:v>0.20460488140998623</c:v>
                </c:pt>
                <c:pt idx="103">
                  <c:v>4.3920174863378646E-2</c:v>
                </c:pt>
                <c:pt idx="104">
                  <c:v>7.5829204842851683E-3</c:v>
                </c:pt>
                <c:pt idx="105">
                  <c:v>1.2538046687482929E-3</c:v>
                </c:pt>
                <c:pt idx="106">
                  <c:v>2.058106717847372E-4</c:v>
                </c:pt>
                <c:pt idx="107">
                  <c:v>3.3745871313004172E-5</c:v>
                </c:pt>
                <c:pt idx="108">
                  <c:v>5.5325954210526096E-6</c:v>
                </c:pt>
                <c:pt idx="109">
                  <c:v>9.0712056966189128E-7</c:v>
                </c:pt>
                <c:pt idx="110">
                  <c:v>1.4874445622741433E-7</c:v>
                </c:pt>
                <c:pt idx="111">
                  <c:v>2.4392602571433388E-8</c:v>
                </c:pt>
                <c:pt idx="112">
                  <c:v>4.000528238127757E-9</c:v>
                </c:pt>
                <c:pt idx="113">
                  <c:v>6.5617309954076357E-10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72-49A7-BA9D-716933F7B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812624"/>
        <c:axId val="253813016"/>
      </c:scatterChart>
      <c:valAx>
        <c:axId val="253812624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53813016"/>
        <c:crosses val="autoZero"/>
        <c:crossBetween val="midCat"/>
      </c:valAx>
      <c:valAx>
        <c:axId val="25381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53812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96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0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36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70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600"/>
            </a:lvl2pPr>
            <a:lvl3pPr marL="539750" indent="-177800">
              <a:defRPr sz="1400"/>
            </a:lvl3pPr>
            <a:lvl4pPr marL="717550" indent="-177800">
              <a:defRPr sz="1200"/>
            </a:lvl4pPr>
            <a:lvl5pPr marL="895350" indent="-1778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634359"/>
            <a:ext cx="8424672" cy="346369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875563-0529-42C2-9984-E5F23A746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fld id="{A52F4D17-1AD6-42D9-B93A-EB002C62F43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97E41C-A88B-47B0-B79C-28D81C4A9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fld id="{A52F4D17-1AD6-42D9-B93A-EB002C62F43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 userDrawn="1"/>
        </p:nvSpPr>
        <p:spPr>
          <a:xfrm>
            <a:off x="6865200" y="6595201"/>
            <a:ext cx="2027400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8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8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292803"/>
            <a:ext cx="5867867" cy="543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75" b="1">
                <a:solidFill>
                  <a:srgbClr val="0A2D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FOLIENTITEL, INSGESAMT ZWEIZEILIG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4" y="836643"/>
            <a:ext cx="6589556" cy="672093"/>
          </a:xfrm>
          <a:prstGeom prst="rect">
            <a:avLst/>
          </a:prstGeom>
        </p:spPr>
        <p:txBody>
          <a:bodyPr lIns="0" tIns="0" rIns="47999" bIns="0"/>
          <a:lstStyle>
            <a:lvl1pPr marL="0" indent="0">
              <a:buNone/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Entweder zweizeiliger Titel oder Titel mit Subheadline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88001" y="1748367"/>
            <a:ext cx="4092575" cy="4563533"/>
          </a:xfrm>
          <a:prstGeom prst="rect">
            <a:avLst/>
          </a:prstGeom>
          <a:solidFill>
            <a:srgbClr val="5A696E">
              <a:alpha val="20000"/>
            </a:srgb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748367"/>
            <a:ext cx="3995970" cy="4563533"/>
          </a:xfrm>
          <a:prstGeom prst="rect">
            <a:avLst/>
          </a:prstGeom>
        </p:spPr>
        <p:txBody>
          <a:bodyPr lIns="0" tIns="0" rIns="47999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25">
                <a:solidFill>
                  <a:srgbClr val="005A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Hervorhebungen erfolgen in der Arial </a:t>
            </a:r>
            <a:r>
              <a:rPr lang="de-DE" dirty="0" err="1"/>
              <a:t>Bold</a:t>
            </a:r>
            <a:r>
              <a:rPr lang="de-DE" dirty="0"/>
              <a:t>. Der Fließtext kann auch in einem zweispaltigen Layout stattfinden. </a:t>
            </a:r>
            <a:br>
              <a:rPr lang="de-DE" dirty="0"/>
            </a:br>
            <a:r>
              <a:rPr lang="de-DE" dirty="0"/>
              <a:t>Es können beide Spalten mit Text bespielt werden, oder aber man nutzt eine Spalte für den Einsatz von Bildern </a:t>
            </a:r>
            <a:br>
              <a:rPr lang="de-DE" dirty="0"/>
            </a:br>
            <a:r>
              <a:rPr lang="de-DE" dirty="0"/>
              <a:t>oder Info-grafiken. Entweder über die ganze Fläche, </a:t>
            </a:r>
            <a:br>
              <a:rPr lang="de-DE" dirty="0"/>
            </a:br>
            <a:r>
              <a:rPr lang="de-DE" dirty="0"/>
              <a:t>oder mehrere kleine Bilder unterteilt in einzelne Flächen.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Subheadlines im Text werden in Blau gesetzt. Danach kann wieder Fließtext folgen, oder aber es werden </a:t>
            </a:r>
            <a:r>
              <a:rPr lang="de-DE" dirty="0" err="1"/>
              <a:t>Bulletpoints</a:t>
            </a:r>
            <a:r>
              <a:rPr lang="de-DE" dirty="0"/>
              <a:t> eingesetzt. Hier kann individuell je nach</a:t>
            </a:r>
            <a:br>
              <a:rPr lang="de-DE" dirty="0"/>
            </a:br>
            <a:r>
              <a:rPr lang="de-DE" dirty="0"/>
              <a:t> Inhalt entschieden werden.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301" y="6497652"/>
            <a:ext cx="5143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A19BA-913F-4CC4-9676-ECC1885047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6868515" y="6497652"/>
            <a:ext cx="7201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C4C96-D521-4038-99B7-19AE10D0BC20}" type="datetime1">
              <a:rPr lang="en-US" smtClean="0"/>
              <a:t>7/11/2023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3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5B6F71C-5F68-4765-9167-2DF971FD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48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5FEE-6A87-4DEF-BA8B-86445D5B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798B0-0FB4-4AC2-9649-A79DAC1D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1DCB-E2E8-4056-971B-4BEFCC2AC38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BEF4D-04BB-4965-A296-B2687488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F328E-2F8A-4BCA-A829-F99E90D2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2BB-E9A4-4BDC-ACB1-C4514B1DB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2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00" y="116632"/>
            <a:ext cx="8398738" cy="533400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AF8C3A5-6BC9-40A3-A5B0-DD65B9B7A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A133190-7729-4CF4-A952-D696AB24B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84066-64E2-417F-A610-3332DD3D973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4149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984" y="6636891"/>
            <a:ext cx="32246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fld id="{A52F4D17-1AD6-42D9-B93A-EB002C62F43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219" y="82453"/>
            <a:ext cx="8425562" cy="4426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B6CB968-4FF1-45BC-BA3C-E1CAF26A678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51" y="6669360"/>
            <a:ext cx="2303553" cy="91462"/>
          </a:xfrm>
          <a:prstGeom prst="rect">
            <a:avLst/>
          </a:prstGeom>
        </p:spPr>
      </p:pic>
      <p:pic>
        <p:nvPicPr>
          <p:cNvPr id="10" name="Picture 12" descr="JCNS_600dpi">
            <a:extLst>
              <a:ext uri="{FF2B5EF4-FFF2-40B4-BE49-F238E27FC236}">
                <a16:creationId xmlns:a16="http://schemas.microsoft.com/office/drawing/2014/main" id="{0AFA7C99-9C06-4886-A132-FE5C657C6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/>
          <a:srcRect l="5072" t="7591" b="7591"/>
          <a:stretch>
            <a:fillRect/>
          </a:stretch>
        </p:blipFill>
        <p:spPr bwMode="auto">
          <a:xfrm>
            <a:off x="5292080" y="6001992"/>
            <a:ext cx="1565105" cy="5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66" r:id="rId4"/>
    <p:sldLayoutId id="2147483673" r:id="rId5"/>
    <p:sldLayoutId id="2147483674" r:id="rId6"/>
    <p:sldLayoutId id="2147483675" r:id="rId7"/>
    <p:sldLayoutId id="2147483676" r:id="rId8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28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18" Type="http://schemas.openxmlformats.org/officeDocument/2006/relationships/image" Target="../media/image22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1.jp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620688"/>
            <a:ext cx="6696744" cy="936104"/>
          </a:xfrm>
        </p:spPr>
        <p:txBody>
          <a:bodyPr/>
          <a:lstStyle/>
          <a:p>
            <a:pPr algn="ctr"/>
            <a:r>
              <a:rPr lang="en-US" sz="2400" dirty="0"/>
              <a:t>The new versions 3.5 and 4.0 of</a:t>
            </a:r>
            <a:br>
              <a:rPr lang="en-US" sz="2400" dirty="0"/>
            </a:br>
            <a:r>
              <a:rPr lang="en-US" sz="2400" dirty="0"/>
              <a:t> the </a:t>
            </a:r>
            <a:r>
              <a:rPr lang="en-US" sz="2400" dirty="0" err="1"/>
              <a:t>vitess</a:t>
            </a:r>
            <a:r>
              <a:rPr lang="en-US" sz="2400" dirty="0"/>
              <a:t> simulation package</a:t>
            </a:r>
            <a:br>
              <a:rPr lang="en-US" sz="2400" dirty="0"/>
            </a:br>
            <a:endParaRPr lang="en-US" sz="24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5" y="3212976"/>
            <a:ext cx="1305041" cy="1584176"/>
          </a:xfrm>
        </p:spPr>
        <p:txBody>
          <a:bodyPr>
            <a:noAutofit/>
          </a:bodyPr>
          <a:lstStyle/>
          <a:p>
            <a:r>
              <a:rPr lang="en-US" sz="1400" u="sng" cap="none" dirty="0"/>
              <a:t>K. Lieutenant</a:t>
            </a:r>
          </a:p>
          <a:p>
            <a:r>
              <a:rPr lang="en-US" sz="1400" cap="none" dirty="0"/>
              <a:t>F. Beule</a:t>
            </a:r>
          </a:p>
          <a:p>
            <a:r>
              <a:rPr lang="en-US" sz="1400" cap="none" dirty="0"/>
              <a:t>J. Voigt</a:t>
            </a:r>
          </a:p>
          <a:p>
            <a:r>
              <a:rPr lang="en-US" sz="1400" cap="none" dirty="0"/>
              <a:t>P. Zakalek</a:t>
            </a:r>
          </a:p>
          <a:p>
            <a:r>
              <a:rPr lang="en-US" sz="1400" cap="none" dirty="0"/>
              <a:t>Z. Ma</a:t>
            </a:r>
          </a:p>
          <a:p>
            <a:endParaRPr lang="en-US" sz="1200" cap="non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9832" y="2129959"/>
            <a:ext cx="5904658" cy="1011009"/>
          </a:xfrm>
        </p:spPr>
        <p:txBody>
          <a:bodyPr/>
          <a:lstStyle/>
          <a:p>
            <a:pPr algn="ctr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International Workshop</a:t>
            </a:r>
            <a:br>
              <a:rPr lang="en-US" dirty="0"/>
            </a:br>
            <a:r>
              <a:rPr lang="en-US" sz="2400" dirty="0"/>
              <a:t>Neutron Delivery Systems, NDS 2023</a:t>
            </a:r>
          </a:p>
          <a:p>
            <a:pPr algn="ctr"/>
            <a:r>
              <a:rPr lang="en-US" dirty="0"/>
              <a:t>Grenoble, 11 - 14 Oct 2022</a:t>
            </a:r>
            <a:endParaRPr lang="en-US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6D3FD03-CA96-4403-857E-4059431D7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698DB60F-3E7D-4231-B77E-FBF5B7F9B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>
            <a:fillRect/>
          </a:stretch>
        </p:blipFill>
        <p:spPr>
          <a:xfrm>
            <a:off x="3059832" y="3241260"/>
            <a:ext cx="5904657" cy="21636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2112B-06E2-4186-B8B3-08E789586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978059"/>
            <a:ext cx="2331333" cy="6161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18E4879-DE21-4636-BB39-682B7353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68796"/>
            <a:ext cx="1593073" cy="67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5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8E4132-AB22-4FE2-ACBE-794E9C751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8171"/>
            <a:ext cx="3600000" cy="21587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Updating of monitor output</a:t>
            </a:r>
            <a:endParaRPr lang="en-US" sz="2400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628894"/>
            <a:ext cx="3852936" cy="16849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300" dirty="0"/>
              <a:t>Simulation split into a number of bunches,</a:t>
            </a:r>
            <a:br>
              <a:rPr lang="en-US" sz="1300" dirty="0"/>
            </a:br>
            <a:r>
              <a:rPr lang="en-US" sz="1300" dirty="0"/>
              <a:t>e.g. 10 x 1 Mio trajectories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All monitor outputs are updated after each bunch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Estimated intensity in the monitor channels roughly constant by considering the fraction of the simulated trajectories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Update triggered by special ‘trajectory’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C7E80-BDAE-4626-A61C-5F53670B6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75" y="1814942"/>
            <a:ext cx="3600000" cy="2158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2CAD6-49E1-47DD-B769-752683066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583" y="3153211"/>
            <a:ext cx="3600000" cy="2158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E9717-00D5-4BC1-8555-E3F7FAE3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84" y="4505049"/>
            <a:ext cx="3600000" cy="21587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C8CA0D-C307-41ED-B6B2-30CC7039DA9B}"/>
              </a:ext>
            </a:extLst>
          </p:cNvPr>
          <p:cNvSpPr/>
          <p:nvPr/>
        </p:nvSpPr>
        <p:spPr>
          <a:xfrm>
            <a:off x="251520" y="1391005"/>
            <a:ext cx="2448272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F3293A-B568-4839-B9FF-19592D452A4E}"/>
              </a:ext>
            </a:extLst>
          </p:cNvPr>
          <p:cNvSpPr/>
          <p:nvPr/>
        </p:nvSpPr>
        <p:spPr>
          <a:xfrm>
            <a:off x="1554447" y="2716177"/>
            <a:ext cx="2448272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564FE6-636C-4894-9D09-42D5B655FE44}"/>
              </a:ext>
            </a:extLst>
          </p:cNvPr>
          <p:cNvSpPr/>
          <p:nvPr/>
        </p:nvSpPr>
        <p:spPr>
          <a:xfrm>
            <a:off x="2843808" y="4067945"/>
            <a:ext cx="2448272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16806E-438C-46AB-9FDD-0ACF512519F2}"/>
              </a:ext>
            </a:extLst>
          </p:cNvPr>
          <p:cNvSpPr/>
          <p:nvPr/>
        </p:nvSpPr>
        <p:spPr>
          <a:xfrm>
            <a:off x="4139952" y="5416196"/>
            <a:ext cx="2448272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69F8EF8A-3898-41E3-9C10-584A9018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27C26-0F52-4A35-9C7E-73877DEF4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864" y="2322980"/>
            <a:ext cx="3806351" cy="12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5868144" cy="396000"/>
          </a:xfrm>
        </p:spPr>
        <p:txBody>
          <a:bodyPr>
            <a:normAutofit/>
          </a:bodyPr>
          <a:lstStyle/>
          <a:p>
            <a:r>
              <a:rPr lang="en-US" sz="2400" dirty="0"/>
              <a:t>guide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3D6569-D6F2-414E-9352-67BAEB28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81E74-5789-4D0E-B2D3-FAB29D39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27" y="556508"/>
            <a:ext cx="7740365" cy="63014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A091CA-205C-495F-86CD-E4604B6CC235}"/>
              </a:ext>
            </a:extLst>
          </p:cNvPr>
          <p:cNvSpPr/>
          <p:nvPr/>
        </p:nvSpPr>
        <p:spPr>
          <a:xfrm>
            <a:off x="2987824" y="4293096"/>
            <a:ext cx="4248472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9EAAE0-D95C-4BD6-902D-5DF9DA289859}"/>
              </a:ext>
            </a:extLst>
          </p:cNvPr>
          <p:cNvSpPr/>
          <p:nvPr/>
        </p:nvSpPr>
        <p:spPr>
          <a:xfrm>
            <a:off x="2915816" y="3690140"/>
            <a:ext cx="4032448" cy="288032"/>
          </a:xfrm>
          <a:prstGeom prst="ellipse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367214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5868144" cy="396000"/>
          </a:xfrm>
        </p:spPr>
        <p:txBody>
          <a:bodyPr>
            <a:normAutofit/>
          </a:bodyPr>
          <a:lstStyle/>
          <a:p>
            <a:r>
              <a:rPr lang="en-US" sz="2400" dirty="0"/>
              <a:t>Coating described by m-value 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3D6569-D6F2-414E-9352-67BAEB28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DC0547-A177-4B6A-A2A4-59D3B9FA2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47460"/>
              </p:ext>
            </p:extLst>
          </p:nvPr>
        </p:nvGraphicFramePr>
        <p:xfrm>
          <a:off x="0" y="3932270"/>
          <a:ext cx="4824536" cy="291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DA466C-7247-4424-831A-1ACC001E0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748"/>
              </p:ext>
            </p:extLst>
          </p:nvPr>
        </p:nvGraphicFramePr>
        <p:xfrm>
          <a:off x="1" y="502193"/>
          <a:ext cx="5292080" cy="307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949ED50-11F7-42CD-8AAB-AD4A40D06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977" y="4005064"/>
            <a:ext cx="4956319" cy="18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7D1AF-097A-463E-8300-7592B86FDD02}"/>
              </a:ext>
            </a:extLst>
          </p:cNvPr>
          <p:cNvSpPr txBox="1"/>
          <p:nvPr/>
        </p:nvSpPr>
        <p:spPr>
          <a:xfrm>
            <a:off x="5796136" y="724156"/>
            <a:ext cx="2808376" cy="10572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R</a:t>
            </a:r>
            <a:r>
              <a:rPr lang="en-US" sz="1400" baseline="-25000" dirty="0"/>
              <a:t>0</a:t>
            </a:r>
            <a:r>
              <a:rPr lang="en-US" sz="1400" dirty="0"/>
              <a:t>  = 0.995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W   = 0.00157 Å</a:t>
            </a:r>
            <a:r>
              <a:rPr lang="en-US" sz="1400" baseline="30000" dirty="0"/>
              <a:t>-1</a:t>
            </a:r>
          </a:p>
          <a:p>
            <a:pPr algn="l">
              <a:lnSpc>
                <a:spcPct val="95000"/>
              </a:lnSpc>
            </a:pPr>
            <a:r>
              <a:rPr lang="en-US" sz="1400" dirty="0"/>
              <a:t>m   = m</a:t>
            </a:r>
            <a:r>
              <a:rPr lang="en-US" sz="1400" baseline="-25000" dirty="0"/>
              <a:t>nom</a:t>
            </a:r>
            <a:r>
              <a:rPr lang="en-US" sz="1400" dirty="0"/>
              <a:t>+0.14</a:t>
            </a:r>
          </a:p>
          <a:p>
            <a:pPr algn="l">
              <a:lnSpc>
                <a:spcPct val="95000"/>
              </a:lnSpc>
            </a:pPr>
            <a:r>
              <a:rPr lang="en-US" sz="1400" dirty="0" err="1"/>
              <a:t>R</a:t>
            </a:r>
            <a:r>
              <a:rPr lang="en-US" sz="1400" baseline="-25000" dirty="0" err="1"/>
              <a:t>cut</a:t>
            </a:r>
            <a:r>
              <a:rPr lang="en-US" sz="1400" baseline="-25000" dirty="0"/>
              <a:t> </a:t>
            </a:r>
            <a:r>
              <a:rPr lang="en-US" sz="1400" dirty="0"/>
              <a:t>= Min(R</a:t>
            </a:r>
            <a:r>
              <a:rPr lang="en-US" sz="1400" baseline="-25000" dirty="0"/>
              <a:t>0</a:t>
            </a:r>
            <a:r>
              <a:rPr lang="en-US" sz="1400" dirty="0"/>
              <a:t>,1.096 – 0.0758 m)</a:t>
            </a:r>
            <a:r>
              <a:rPr lang="en-US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BBE30-B73D-41B4-BD74-6E378737C7AF}"/>
              </a:ext>
            </a:extLst>
          </p:cNvPr>
          <p:cNvSpPr txBox="1"/>
          <p:nvPr/>
        </p:nvSpPr>
        <p:spPr>
          <a:xfrm>
            <a:off x="4283968" y="1616166"/>
            <a:ext cx="540568" cy="29700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 err="1"/>
              <a:t>R</a:t>
            </a:r>
            <a:r>
              <a:rPr lang="en-US" sz="1400" baseline="-25000" dirty="0" err="1"/>
              <a:t>cut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B34972-8DD0-4E25-B053-459013752927}"/>
              </a:ext>
            </a:extLst>
          </p:cNvPr>
          <p:cNvSpPr txBox="1"/>
          <p:nvPr/>
        </p:nvSpPr>
        <p:spPr>
          <a:xfrm>
            <a:off x="395536" y="1052736"/>
            <a:ext cx="540568" cy="29700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R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421E29-370C-41D2-8F2E-74211672390C}"/>
                  </a:ext>
                </a:extLst>
              </p:cNvPr>
              <p:cNvSpPr txBox="1"/>
              <p:nvPr/>
            </p:nvSpPr>
            <p:spPr>
              <a:xfrm>
                <a:off x="5821488" y="2023262"/>
                <a:ext cx="2350911" cy="49532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421E29-370C-41D2-8F2E-742116723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88" y="2023262"/>
                <a:ext cx="2350911" cy="495328"/>
              </a:xfrm>
              <a:prstGeom prst="rect">
                <a:avLst/>
              </a:prstGeom>
              <a:blipFill>
                <a:blip r:embed="rId6"/>
                <a:stretch>
                  <a:fillRect t="-3571" b="-1190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ED1BA-C866-4063-AD39-4DB434640F6A}"/>
                  </a:ext>
                </a:extLst>
              </p:cNvPr>
              <p:cNvSpPr txBox="1"/>
              <p:nvPr/>
            </p:nvSpPr>
            <p:spPr>
              <a:xfrm>
                <a:off x="5281990" y="2773753"/>
                <a:ext cx="3744416" cy="4392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𝑁𝑖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ED1BA-C866-4063-AD39-4DB434640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990" y="2773753"/>
                <a:ext cx="3744416" cy="439223"/>
              </a:xfrm>
              <a:prstGeom prst="rect">
                <a:avLst/>
              </a:prstGeom>
              <a:blipFill>
                <a:blip r:embed="rId7"/>
                <a:stretch>
                  <a:fillRect t="-4000" b="-1333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79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5868144" cy="396000"/>
          </a:xfrm>
        </p:spPr>
        <p:txBody>
          <a:bodyPr>
            <a:normAutofit/>
          </a:bodyPr>
          <a:lstStyle/>
          <a:p>
            <a:r>
              <a:rPr lang="en-US" sz="2400" dirty="0" err="1"/>
              <a:t>Sm</a:t>
            </a:r>
            <a:r>
              <a:rPr lang="en-US" sz="2400" dirty="0"/>
              <a:t> ensemble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13</a:t>
            </a:fld>
            <a:endParaRPr lang="en-US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3D6569-D6F2-414E-9352-67BAEB28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48D772-6443-4A57-B30A-126E8EC8E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3731"/>
            <a:ext cx="5056807" cy="3167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80DA5-EE27-4A42-9E69-BF2575ED7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27" y="981763"/>
            <a:ext cx="3744416" cy="2304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D5B80-499E-4031-A6B7-0CB77F61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895" y="4149080"/>
            <a:ext cx="9144000" cy="1469765"/>
          </a:xfrm>
          <a:prstGeom prst="rect">
            <a:avLst/>
          </a:prstGeom>
        </p:spPr>
      </p:pic>
      <p:pic>
        <p:nvPicPr>
          <p:cNvPr id="11" name="Picture 12" descr="JCNS_600dpi">
            <a:extLst>
              <a:ext uri="{FF2B5EF4-FFF2-40B4-BE49-F238E27FC236}">
                <a16:creationId xmlns:a16="http://schemas.microsoft.com/office/drawing/2014/main" id="{6CA6F701-B62B-48BC-84F5-0CCBE57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072" t="7591" b="7591"/>
          <a:stretch>
            <a:fillRect/>
          </a:stretch>
        </p:blipFill>
        <p:spPr bwMode="auto">
          <a:xfrm>
            <a:off x="5292080" y="6001992"/>
            <a:ext cx="1565105" cy="5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16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5868144" cy="443892"/>
          </a:xfrm>
        </p:spPr>
        <p:txBody>
          <a:bodyPr>
            <a:normAutofit/>
          </a:bodyPr>
          <a:lstStyle/>
          <a:p>
            <a:r>
              <a:rPr lang="en-US" sz="2400" dirty="0"/>
              <a:t>rotating monochromator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3D6569-D6F2-414E-9352-67BAEB28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8E3FF1-C263-4E1F-9365-A0E4648A4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46484"/>
            <a:ext cx="6120680" cy="50717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81DDAC-DA85-4CD4-9475-8CB797A9950D}"/>
              </a:ext>
            </a:extLst>
          </p:cNvPr>
          <p:cNvGrpSpPr/>
          <p:nvPr/>
        </p:nvGrpSpPr>
        <p:grpSpPr>
          <a:xfrm>
            <a:off x="1979006" y="620688"/>
            <a:ext cx="6985482" cy="3618328"/>
            <a:chOff x="1979006" y="620688"/>
            <a:chExt cx="6985482" cy="3618328"/>
          </a:xfrm>
        </p:grpSpPr>
        <p:pic>
          <p:nvPicPr>
            <p:cNvPr id="1026" name="1E8E420F-87AD-4442-B806-C976E591F0D9" descr="FF8783B2-2680-436C-84D5-CFB1779ECC08@fritz">
              <a:extLst>
                <a:ext uri="{FF2B5EF4-FFF2-40B4-BE49-F238E27FC236}">
                  <a16:creationId xmlns:a16="http://schemas.microsoft.com/office/drawing/2014/main" id="{06A84F61-642E-4E9A-9D20-168A4D48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620688"/>
              <a:ext cx="3960440" cy="181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22E7C46-D554-430F-AE1E-B0DBDB420C5B}"/>
                </a:ext>
              </a:extLst>
            </p:cNvPr>
            <p:cNvSpPr/>
            <p:nvPr/>
          </p:nvSpPr>
          <p:spPr>
            <a:xfrm>
              <a:off x="1979006" y="3950984"/>
              <a:ext cx="2570584" cy="28803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2049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noProof="0" dirty="0"/>
              <a:t>Reading </a:t>
            </a:r>
            <a:r>
              <a:rPr lang="en-US" sz="2400" dirty="0"/>
              <a:t>and writing of </a:t>
            </a:r>
            <a:r>
              <a:rPr lang="en-US" sz="2400" noProof="0" dirty="0" err="1"/>
              <a:t>Mcnp</a:t>
            </a:r>
            <a:r>
              <a:rPr lang="en-US" sz="2400" noProof="0" dirty="0"/>
              <a:t> data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5ECF8-00EE-4F7E-89A8-CEB91BBA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6" y="2276872"/>
            <a:ext cx="2736303" cy="1857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0310E2-DD7E-4873-9688-182D9D7C51D3}"/>
              </a:ext>
            </a:extLst>
          </p:cNvPr>
          <p:cNvSpPr txBox="1"/>
          <p:nvPr/>
        </p:nvSpPr>
        <p:spPr>
          <a:xfrm>
            <a:off x="1517129" y="4206547"/>
            <a:ext cx="770031" cy="4139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100" dirty="0" err="1"/>
              <a:t>VITESSMcStas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550B1-015E-4DC2-94BB-4344EA3A6E3E}"/>
              </a:ext>
            </a:extLst>
          </p:cNvPr>
          <p:cNvSpPr txBox="1"/>
          <p:nvPr/>
        </p:nvSpPr>
        <p:spPr>
          <a:xfrm>
            <a:off x="319355" y="4710903"/>
            <a:ext cx="2313772" cy="4431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Simulation of instrument part M</a:t>
            </a:r>
            <a:br>
              <a:rPr lang="en-US" sz="1200" dirty="0"/>
            </a:br>
            <a:r>
              <a:rPr lang="en-US" sz="1200" dirty="0"/>
              <a:t>using VITESS or </a:t>
            </a:r>
            <a:r>
              <a:rPr lang="en-US" sz="1200" dirty="0" err="1"/>
              <a:t>McStas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6203D-F3A7-4EE8-ABC0-3625387EA42D}"/>
              </a:ext>
            </a:extLst>
          </p:cNvPr>
          <p:cNvSpPr txBox="1"/>
          <p:nvPr/>
        </p:nvSpPr>
        <p:spPr>
          <a:xfrm>
            <a:off x="3060040" y="2340116"/>
            <a:ext cx="1872000" cy="1332000"/>
          </a:xfrm>
          <a:prstGeom prst="rect">
            <a:avLst/>
          </a:prstGeom>
          <a:solidFill>
            <a:srgbClr val="E2E5FF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endParaRPr lang="en-US" sz="2400" dirty="0"/>
          </a:p>
          <a:p>
            <a:pPr algn="l">
              <a:lnSpc>
                <a:spcPct val="95000"/>
              </a:lnSpc>
            </a:pPr>
            <a:endParaRPr lang="en-US" sz="2400" dirty="0"/>
          </a:p>
          <a:p>
            <a:pPr algn="l">
              <a:lnSpc>
                <a:spcPct val="95000"/>
              </a:lnSpc>
            </a:pP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DA76A-4904-485D-A8F0-8C0255075D32}"/>
              </a:ext>
            </a:extLst>
          </p:cNvPr>
          <p:cNvSpPr txBox="1"/>
          <p:nvPr/>
        </p:nvSpPr>
        <p:spPr>
          <a:xfrm>
            <a:off x="5112000" y="2340116"/>
            <a:ext cx="1872000" cy="1332000"/>
          </a:xfrm>
          <a:prstGeom prst="rect">
            <a:avLst/>
          </a:prstGeom>
          <a:solidFill>
            <a:srgbClr val="E2E5FF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ct val="95000"/>
              </a:lnSpc>
            </a:pPr>
            <a:endParaRPr lang="en-US" sz="2400" dirty="0"/>
          </a:p>
          <a:p>
            <a:pPr algn="l">
              <a:lnSpc>
                <a:spcPct val="95000"/>
              </a:lnSpc>
            </a:pPr>
            <a:endParaRPr lang="en-US" sz="2400" dirty="0"/>
          </a:p>
          <a:p>
            <a:pPr algn="l">
              <a:lnSpc>
                <a:spcPct val="95000"/>
              </a:lnSpc>
            </a:pP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9EAE7F-7076-438A-A76E-292C3D47F956}"/>
              </a:ext>
            </a:extLst>
          </p:cNvPr>
          <p:cNvSpPr txBox="1"/>
          <p:nvPr/>
        </p:nvSpPr>
        <p:spPr>
          <a:xfrm>
            <a:off x="7164288" y="2340116"/>
            <a:ext cx="1872000" cy="1332000"/>
          </a:xfrm>
          <a:prstGeom prst="rect">
            <a:avLst/>
          </a:prstGeom>
          <a:solidFill>
            <a:srgbClr val="E2E5FF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 </a:t>
            </a:r>
          </a:p>
          <a:p>
            <a:pPr algn="l">
              <a:lnSpc>
                <a:spcPct val="95000"/>
              </a:lnSpc>
            </a:pPr>
            <a:endParaRPr lang="en-US" sz="2400" dirty="0"/>
          </a:p>
          <a:p>
            <a:pPr algn="l">
              <a:lnSpc>
                <a:spcPct val="95000"/>
              </a:lnSpc>
            </a:pPr>
            <a:endParaRPr lang="en-US" sz="2400" dirty="0"/>
          </a:p>
          <a:p>
            <a:pPr algn="l">
              <a:lnSpc>
                <a:spcPct val="95000"/>
              </a:lnSpc>
            </a:pP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70B967-05B1-4900-9196-0378B0DE36E7}"/>
              </a:ext>
            </a:extLst>
          </p:cNvPr>
          <p:cNvSpPr txBox="1"/>
          <p:nvPr/>
        </p:nvSpPr>
        <p:spPr>
          <a:xfrm>
            <a:off x="6830228" y="4710903"/>
            <a:ext cx="2313772" cy="4431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Simulation of instrument part N</a:t>
            </a:r>
            <a:br>
              <a:rPr lang="en-US" sz="1200" dirty="0"/>
            </a:br>
            <a:r>
              <a:rPr lang="en-US" sz="1200" dirty="0"/>
              <a:t>using VITESS or </a:t>
            </a:r>
            <a:r>
              <a:rPr lang="en-US" sz="1200" dirty="0" err="1"/>
              <a:t>McStas</a:t>
            </a:r>
            <a:endParaRPr lang="en-US" sz="12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307F7B-DC36-4345-ABD1-FEA0470A8376}"/>
              </a:ext>
            </a:extLst>
          </p:cNvPr>
          <p:cNvCxnSpPr>
            <a:cxnSpLocks/>
          </p:cNvCxnSpPr>
          <p:nvPr/>
        </p:nvCxnSpPr>
        <p:spPr>
          <a:xfrm flipV="1">
            <a:off x="8100288" y="5929559"/>
            <a:ext cx="0" cy="64788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350492-C424-4EDB-A582-737CFD020CE0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8100288" y="3672116"/>
            <a:ext cx="6491" cy="103878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B688AC9-354E-481B-B458-A5D784BB42BE}"/>
              </a:ext>
            </a:extLst>
          </p:cNvPr>
          <p:cNvSpPr txBox="1"/>
          <p:nvPr/>
        </p:nvSpPr>
        <p:spPr>
          <a:xfrm>
            <a:off x="8100287" y="6077153"/>
            <a:ext cx="770031" cy="4139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100" dirty="0" err="1"/>
              <a:t>VITESSMcStas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1691B1-9297-413E-BC58-E33CCF6E4A27}"/>
              </a:ext>
            </a:extLst>
          </p:cNvPr>
          <p:cNvSpPr/>
          <p:nvPr/>
        </p:nvSpPr>
        <p:spPr>
          <a:xfrm>
            <a:off x="3078040" y="2340116"/>
            <a:ext cx="1836000" cy="14401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7593D3-4057-49CF-BE6A-B383C787600F}"/>
              </a:ext>
            </a:extLst>
          </p:cNvPr>
          <p:cNvSpPr/>
          <p:nvPr/>
        </p:nvSpPr>
        <p:spPr>
          <a:xfrm>
            <a:off x="5126875" y="2349792"/>
            <a:ext cx="1836000" cy="14401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1100" dirty="0">
                <a:solidFill>
                  <a:schemeClr val="tx1"/>
                </a:solidFill>
              </a:rPr>
              <a:t>guide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346950-2693-4B8F-A949-7787EAB731D7}"/>
              </a:ext>
            </a:extLst>
          </p:cNvPr>
          <p:cNvSpPr/>
          <p:nvPr/>
        </p:nvSpPr>
        <p:spPr>
          <a:xfrm>
            <a:off x="7188779" y="2352864"/>
            <a:ext cx="1836000" cy="14401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1100" dirty="0" err="1">
                <a:solidFill>
                  <a:schemeClr val="tx1"/>
                </a:solidFill>
              </a:rPr>
              <a:t>writeout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BF8225-009D-4F61-88CB-DC1010E546EC}"/>
              </a:ext>
            </a:extLst>
          </p:cNvPr>
          <p:cNvSpPr/>
          <p:nvPr/>
        </p:nvSpPr>
        <p:spPr>
          <a:xfrm>
            <a:off x="288040" y="2300996"/>
            <a:ext cx="1836000" cy="12600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en-US" sz="1100" dirty="0" err="1">
                <a:solidFill>
                  <a:schemeClr val="tx1"/>
                </a:solidFill>
              </a:rPr>
              <a:t>read_in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172272-8C5F-437D-A4EE-286B514835F3}"/>
              </a:ext>
            </a:extLst>
          </p:cNvPr>
          <p:cNvSpPr txBox="1"/>
          <p:nvPr/>
        </p:nvSpPr>
        <p:spPr>
          <a:xfrm>
            <a:off x="467544" y="5757868"/>
            <a:ext cx="1871993" cy="44319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Binary and Ascii files can be read and written now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2A3011-3E2B-40A5-91FD-A654445557C1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4040407" y="3672116"/>
            <a:ext cx="3126" cy="1041878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726EEEF-EC1C-478A-AB37-C4952C6BCCF1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4932040" y="3006116"/>
            <a:ext cx="17996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CA0359-9F5E-4420-AE7F-D5863880B453}"/>
              </a:ext>
            </a:extLst>
          </p:cNvPr>
          <p:cNvCxnSpPr/>
          <p:nvPr/>
        </p:nvCxnSpPr>
        <p:spPr>
          <a:xfrm>
            <a:off x="6984000" y="3029641"/>
            <a:ext cx="17996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85F151-6F58-47DC-8C91-33DFC68EB549}"/>
              </a:ext>
            </a:extLst>
          </p:cNvPr>
          <p:cNvCxnSpPr/>
          <p:nvPr/>
        </p:nvCxnSpPr>
        <p:spPr>
          <a:xfrm>
            <a:off x="2879872" y="3012406"/>
            <a:ext cx="17996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2101DA4-5DC3-491F-B48D-87756927E7CD}"/>
              </a:ext>
            </a:extLst>
          </p:cNvPr>
          <p:cNvSpPr txBox="1"/>
          <p:nvPr/>
        </p:nvSpPr>
        <p:spPr>
          <a:xfrm>
            <a:off x="3322632" y="4713994"/>
            <a:ext cx="1435550" cy="4431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Data evaluation</a:t>
            </a:r>
          </a:p>
          <a:p>
            <a:pPr algn="l">
              <a:lnSpc>
                <a:spcPct val="95000"/>
              </a:lnSpc>
            </a:pPr>
            <a:endParaRPr lang="en-US" sz="120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D59DD6D-B83B-4507-840F-EFCA8AB4B224}"/>
              </a:ext>
            </a:extLst>
          </p:cNvPr>
          <p:cNvCxnSpPr>
            <a:stCxn id="17" idx="0"/>
          </p:cNvCxnSpPr>
          <p:nvPr/>
        </p:nvCxnSpPr>
        <p:spPr>
          <a:xfrm flipV="1">
            <a:off x="1476241" y="4158719"/>
            <a:ext cx="0" cy="55218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E903A49-A82C-4542-8814-3DBD5BF8B070}"/>
              </a:ext>
            </a:extLst>
          </p:cNvPr>
          <p:cNvSpPr txBox="1"/>
          <p:nvPr/>
        </p:nvSpPr>
        <p:spPr>
          <a:xfrm>
            <a:off x="8174660" y="3984530"/>
            <a:ext cx="770031" cy="4139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100" dirty="0" err="1"/>
              <a:t>VITESSMcStas</a:t>
            </a:r>
            <a:endParaRPr lang="en-US" sz="11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9260AE-09A9-4CB6-BD6F-4244E4C81417}"/>
              </a:ext>
            </a:extLst>
          </p:cNvPr>
          <p:cNvGrpSpPr/>
          <p:nvPr/>
        </p:nvGrpSpPr>
        <p:grpSpPr>
          <a:xfrm>
            <a:off x="237232" y="1112226"/>
            <a:ext cx="8599596" cy="1240638"/>
            <a:chOff x="237232" y="1112226"/>
            <a:chExt cx="8599596" cy="12406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7A757-6B83-4926-90F3-AD19AAF0C1B1}"/>
                </a:ext>
              </a:extLst>
            </p:cNvPr>
            <p:cNvSpPr txBox="1"/>
            <p:nvPr/>
          </p:nvSpPr>
          <p:spPr>
            <a:xfrm>
              <a:off x="237232" y="1112226"/>
              <a:ext cx="2520280" cy="44319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/>
                <a:t>Simulation of the TMR unit</a:t>
              </a:r>
              <a:br>
                <a:rPr lang="en-US" sz="1200" dirty="0"/>
              </a:br>
              <a:r>
                <a:rPr lang="en-US" sz="1200" dirty="0"/>
                <a:t>using MCNP or any other program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E9752EE-A4B0-441A-85AA-9A08EE4522C8}"/>
                </a:ext>
              </a:extLst>
            </p:cNvPr>
            <p:cNvCxnSpPr>
              <a:cxnSpLocks/>
              <a:stCxn id="6" idx="2"/>
              <a:endCxn id="4" idx="0"/>
            </p:cNvCxnSpPr>
            <p:nvPr/>
          </p:nvCxnSpPr>
          <p:spPr>
            <a:xfrm flipH="1">
              <a:off x="1497088" y="1555424"/>
              <a:ext cx="284" cy="72144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551BB0-5402-41B8-A640-4AAF213D908C}"/>
                </a:ext>
              </a:extLst>
            </p:cNvPr>
            <p:cNvSpPr txBox="1"/>
            <p:nvPr/>
          </p:nvSpPr>
          <p:spPr>
            <a:xfrm>
              <a:off x="1476241" y="1772001"/>
              <a:ext cx="770031" cy="4139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100" dirty="0"/>
                <a:t>MCPL</a:t>
              </a:r>
              <a:br>
                <a:rPr lang="en-US" sz="1100" dirty="0"/>
              </a:br>
              <a:r>
                <a:rPr lang="en-US" sz="1100" dirty="0"/>
                <a:t>WSSA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D83AA7-59C8-4A84-9DBA-931A0647269F}"/>
                </a:ext>
              </a:extLst>
            </p:cNvPr>
            <p:cNvSpPr txBox="1"/>
            <p:nvPr/>
          </p:nvSpPr>
          <p:spPr>
            <a:xfrm>
              <a:off x="5364504" y="1113594"/>
              <a:ext cx="3448070" cy="44319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/>
                <a:t>Simulation of shielding, radiation background, …</a:t>
              </a:r>
            </a:p>
            <a:p>
              <a:pPr algn="l">
                <a:lnSpc>
                  <a:spcPct val="95000"/>
                </a:lnSpc>
              </a:pPr>
              <a:r>
                <a:rPr lang="en-US" sz="1200" dirty="0"/>
                <a:t>using MCNP </a:t>
              </a:r>
              <a:r>
                <a:rPr lang="en-US" sz="1200" dirty="0" err="1"/>
                <a:t>etc</a:t>
              </a:r>
              <a:endParaRPr lang="en-US" sz="12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69A77C-E8BD-4784-ACBA-92D426B7D05D}"/>
                </a:ext>
              </a:extLst>
            </p:cNvPr>
            <p:cNvSpPr txBox="1"/>
            <p:nvPr/>
          </p:nvSpPr>
          <p:spPr>
            <a:xfrm>
              <a:off x="6060197" y="1789575"/>
              <a:ext cx="770031" cy="25314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100" dirty="0"/>
                <a:t>MCPL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BBA5F4-FF1D-4F1F-A703-7D8D4889D703}"/>
                </a:ext>
              </a:extLst>
            </p:cNvPr>
            <p:cNvSpPr txBox="1"/>
            <p:nvPr/>
          </p:nvSpPr>
          <p:spPr>
            <a:xfrm>
              <a:off x="8066797" y="1804190"/>
              <a:ext cx="770031" cy="25314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100" dirty="0"/>
                <a:t>MCPL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939486-CAAB-4C58-A2E7-D3574145EB82}"/>
                </a:ext>
              </a:extLst>
            </p:cNvPr>
            <p:cNvSpPr txBox="1"/>
            <p:nvPr/>
          </p:nvSpPr>
          <p:spPr>
            <a:xfrm>
              <a:off x="3059832" y="1113332"/>
              <a:ext cx="1872000" cy="44319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/>
                <a:t>Determination of source characteristics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A815EE4-9240-467A-8DDC-CE93719CEE7F}"/>
                </a:ext>
              </a:extLst>
            </p:cNvPr>
            <p:cNvCxnSpPr>
              <a:cxnSpLocks/>
              <a:stCxn id="45" idx="0"/>
              <a:endCxn id="61" idx="2"/>
            </p:cNvCxnSpPr>
            <p:nvPr/>
          </p:nvCxnSpPr>
          <p:spPr>
            <a:xfrm flipH="1" flipV="1">
              <a:off x="3995832" y="1556530"/>
              <a:ext cx="208" cy="78358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1245B07-21C7-47E8-937B-C31E9328CC94}"/>
                </a:ext>
              </a:extLst>
            </p:cNvPr>
            <p:cNvCxnSpPr>
              <a:stCxn id="46" idx="0"/>
            </p:cNvCxnSpPr>
            <p:nvPr/>
          </p:nvCxnSpPr>
          <p:spPr>
            <a:xfrm flipV="1">
              <a:off x="6044875" y="1555424"/>
              <a:ext cx="0" cy="79436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01017A9-0F82-4550-8E80-689B0ECE45DC}"/>
                </a:ext>
              </a:extLst>
            </p:cNvPr>
            <p:cNvCxnSpPr>
              <a:stCxn id="47" idx="0"/>
            </p:cNvCxnSpPr>
            <p:nvPr/>
          </p:nvCxnSpPr>
          <p:spPr>
            <a:xfrm flipV="1">
              <a:off x="8106779" y="1555424"/>
              <a:ext cx="0" cy="79744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7">
            <a:extLst>
              <a:ext uri="{FF2B5EF4-FFF2-40B4-BE49-F238E27FC236}">
                <a16:creationId xmlns:a16="http://schemas.microsoft.com/office/drawing/2014/main" id="{317AA779-EBB5-434C-A9B3-813DEC14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43452"/>
            <a:ext cx="7776000" cy="433220"/>
          </a:xfrm>
        </p:spPr>
        <p:txBody>
          <a:bodyPr>
            <a:normAutofit fontScale="90000"/>
          </a:bodyPr>
          <a:lstStyle/>
          <a:p>
            <a:r>
              <a:rPr lang="en-US" sz="2400" noProof="0" dirty="0"/>
              <a:t>Example: Reading </a:t>
            </a:r>
            <a:r>
              <a:rPr lang="en-US" sz="2400" noProof="0" dirty="0" err="1"/>
              <a:t>Mcnp</a:t>
            </a:r>
            <a:r>
              <a:rPr lang="en-US" sz="2400" noProof="0" dirty="0"/>
              <a:t> data of HBS simulation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16</a:t>
            </a:fld>
            <a:endParaRPr lang="en-US" noProof="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307F7B-DC36-4345-ABD1-FEA0470A8376}"/>
              </a:ext>
            </a:extLst>
          </p:cNvPr>
          <p:cNvCxnSpPr>
            <a:cxnSpLocks/>
          </p:cNvCxnSpPr>
          <p:nvPr/>
        </p:nvCxnSpPr>
        <p:spPr>
          <a:xfrm flipV="1">
            <a:off x="8100288" y="5929559"/>
            <a:ext cx="0" cy="64788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B688AC9-354E-481B-B458-A5D784BB42BE}"/>
              </a:ext>
            </a:extLst>
          </p:cNvPr>
          <p:cNvSpPr txBox="1"/>
          <p:nvPr/>
        </p:nvSpPr>
        <p:spPr>
          <a:xfrm>
            <a:off x="8100287" y="6077153"/>
            <a:ext cx="770031" cy="4139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100" dirty="0" err="1"/>
              <a:t>VITESSMcStas</a:t>
            </a:r>
            <a:endParaRPr lang="en-US" sz="1100" dirty="0"/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317AA779-EBB5-434C-A9B3-813DEC14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2FDF5F2-46A9-489A-AA3B-62C2D1E2EBA4}"/>
              </a:ext>
            </a:extLst>
          </p:cNvPr>
          <p:cNvGrpSpPr/>
          <p:nvPr/>
        </p:nvGrpSpPr>
        <p:grpSpPr>
          <a:xfrm>
            <a:off x="423925" y="1052736"/>
            <a:ext cx="4176464" cy="4327900"/>
            <a:chOff x="3979008" y="1840488"/>
            <a:chExt cx="3423684" cy="35478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99B1DF8-44C8-49AA-BEE8-01C0CFF8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7808" y="1934627"/>
              <a:ext cx="3034884" cy="345368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ACC061-99B9-434F-B8AF-F84C8CB40C14}"/>
                </a:ext>
              </a:extLst>
            </p:cNvPr>
            <p:cNvSpPr txBox="1"/>
            <p:nvPr/>
          </p:nvSpPr>
          <p:spPr>
            <a:xfrm>
              <a:off x="6244698" y="2808329"/>
              <a:ext cx="3877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CBE73D-C6DE-4664-8CE1-1309FED34B2A}"/>
                </a:ext>
              </a:extLst>
            </p:cNvPr>
            <p:cNvSpPr txBox="1"/>
            <p:nvPr/>
          </p:nvSpPr>
          <p:spPr>
            <a:xfrm>
              <a:off x="3979008" y="1840488"/>
              <a:ext cx="1082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Top view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D966533-3547-4D4F-BC97-A23B3B34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17" y="2780928"/>
            <a:ext cx="3984001" cy="27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5868144" cy="396000"/>
          </a:xfrm>
        </p:spPr>
        <p:txBody>
          <a:bodyPr>
            <a:normAutofit/>
          </a:bodyPr>
          <a:lstStyle/>
          <a:p>
            <a:r>
              <a:rPr lang="en-US" sz="2400" dirty="0"/>
              <a:t>Visualization completed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3D6569-D6F2-414E-9352-67BAEB28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4FA70-56E1-474D-8C67-C1842DB41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8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noProof="0" dirty="0"/>
              <a:t>Blow-up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18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575930-7596-4DAB-8DCB-C89E6733FC32}"/>
              </a:ext>
            </a:extLst>
          </p:cNvPr>
          <p:cNvSpPr txBox="1"/>
          <p:nvPr/>
        </p:nvSpPr>
        <p:spPr>
          <a:xfrm>
            <a:off x="150733" y="5004204"/>
            <a:ext cx="8785225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lnSpc>
                <a:spcPct val="95000"/>
              </a:lnSpc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trajectories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visualized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blow-up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100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17DFD4-7402-49AB-85BA-5C8073D4D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2" y="1511994"/>
            <a:ext cx="8786553" cy="980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8BF7EF-6940-4DCF-9659-3E85E378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" y="3716943"/>
            <a:ext cx="8786553" cy="1288473"/>
          </a:xfrm>
          <a:prstGeom prst="rect">
            <a:avLst/>
          </a:prstGeom>
        </p:spPr>
      </p:pic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D8162F6C-7157-4EAA-B62F-4CC00E77313B}"/>
              </a:ext>
            </a:extLst>
          </p:cNvPr>
          <p:cNvSpPr txBox="1">
            <a:spLocks/>
          </p:cNvSpPr>
          <p:nvPr/>
        </p:nvSpPr>
        <p:spPr>
          <a:xfrm>
            <a:off x="251520" y="616166"/>
            <a:ext cx="8065524" cy="3316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Neutron scattering instruments are often very long, especially on long pulse sources. The length can be a factor of 1000 larger than width and height. This makes a visualization in 1:1:1 scale quite useless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A blow-up factor for width and height enables trajectory visualization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64D046-0C17-491C-B862-8CD1B802B599}"/>
              </a:ext>
            </a:extLst>
          </p:cNvPr>
          <p:cNvSpPr txBox="1"/>
          <p:nvPr/>
        </p:nvSpPr>
        <p:spPr>
          <a:xfrm>
            <a:off x="107504" y="2492896"/>
            <a:ext cx="9036496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lnSpc>
                <a:spcPct val="95000"/>
              </a:lnSpc>
            </a:pP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trajectories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double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elliptic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neuton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2x50 m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100 mm maximal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visualized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1:1:1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7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Visualization by GR graphics</a:t>
            </a:r>
            <a:endParaRPr lang="en-US" sz="2400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95" y="6155982"/>
            <a:ext cx="3946943" cy="3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Instrument simulations for HBS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19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57C313-A332-41D2-8AC9-1ADC414A1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" y="950761"/>
            <a:ext cx="904115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Foliennummernplatzhalter 5">
            <a:extLst>
              <a:ext uri="{FF2B5EF4-FFF2-40B4-BE49-F238E27FC236}">
                <a16:creationId xmlns:a16="http://schemas.microsoft.com/office/drawing/2014/main" id="{A8538866-4D59-4078-9CD6-9D80B771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D21BA5E6-D92F-4970-97E6-FED1CC3EB2AE}" type="slidenum">
              <a:rPr lang="en-GB" altLang="en-US" sz="1400"/>
              <a:pPr eaLnBrk="1" hangingPunct="1"/>
              <a:t>2</a:t>
            </a:fld>
            <a:endParaRPr lang="en-GB" altLang="en-US" sz="14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E0C9EC65-C1C5-4954-AFC1-0E3F5AE7D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36000"/>
            <a:ext cx="8398738" cy="3960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Aim and Features of </a:t>
            </a:r>
            <a:r>
              <a:rPr lang="en-GB" altLang="en-US" sz="2400" dirty="0" err="1"/>
              <a:t>Vitess</a:t>
            </a:r>
            <a:endParaRPr lang="en-GB" altLang="en-US" sz="2400" dirty="0"/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3A544C2D-A0D6-4AED-A13C-B571B0058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980728"/>
            <a:ext cx="7560642" cy="4896173"/>
          </a:xfrm>
        </p:spPr>
        <p:txBody>
          <a:bodyPr/>
          <a:lstStyle/>
          <a:p>
            <a:pPr eaLnBrk="1" hangingPunct="1"/>
            <a:r>
              <a:rPr lang="en-GB" altLang="en-US" sz="1800" dirty="0"/>
              <a:t>Aims</a:t>
            </a:r>
          </a:p>
          <a:p>
            <a:pPr lvl="1"/>
            <a:r>
              <a:rPr lang="en-GB" altLang="en-US" dirty="0"/>
              <a:t>Simulation of neutron scattering instruments</a:t>
            </a:r>
          </a:p>
          <a:p>
            <a:pPr lvl="1"/>
            <a:r>
              <a:rPr lang="en-GB" altLang="en-US" dirty="0"/>
              <a:t>Virtual neutron scattering experiments</a:t>
            </a:r>
          </a:p>
          <a:p>
            <a:pPr lvl="1"/>
            <a:endParaRPr lang="en-GB" altLang="en-US" dirty="0"/>
          </a:p>
          <a:p>
            <a:pPr eaLnBrk="1" hangingPunct="1"/>
            <a:r>
              <a:rPr lang="en-GB" altLang="en-US" sz="1800" dirty="0"/>
              <a:t>Options</a:t>
            </a:r>
          </a:p>
          <a:p>
            <a:pPr lvl="1" eaLnBrk="1" hangingPunct="1"/>
            <a:r>
              <a:rPr lang="en-GB" altLang="en-US" sz="1600" dirty="0"/>
              <a:t>GUI</a:t>
            </a:r>
          </a:p>
          <a:p>
            <a:pPr lvl="1"/>
            <a:r>
              <a:rPr lang="en-GB" altLang="en-US" dirty="0"/>
              <a:t>Modular structure</a:t>
            </a:r>
          </a:p>
          <a:p>
            <a:pPr lvl="1"/>
            <a:r>
              <a:rPr lang="en-GB" altLang="en-US" dirty="0"/>
              <a:t>Polarisation included</a:t>
            </a:r>
          </a:p>
          <a:p>
            <a:pPr lvl="1"/>
            <a:r>
              <a:rPr lang="en-GB" altLang="en-US" dirty="0"/>
              <a:t>Absolute flux values calculated</a:t>
            </a:r>
          </a:p>
          <a:p>
            <a:pPr lvl="1"/>
            <a:r>
              <a:rPr lang="en-GB" altLang="en-US" dirty="0"/>
              <a:t>…</a:t>
            </a:r>
            <a:endParaRPr lang="en-GB" altLang="en-US" sz="16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C45F3A9-7FC9-42B9-BAC2-A5066B06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Visualization by GR graphics</a:t>
            </a:r>
            <a:endParaRPr lang="en-US" sz="2400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95" y="6155982"/>
            <a:ext cx="3946943" cy="3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Instrument simulations for HBS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20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7A5DC2-7283-4FFF-97D7-FB6C84B40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1"/>
            <a:ext cx="5184576" cy="331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C6E30-CD77-4165-9831-8FAFC5807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83" y="1196752"/>
            <a:ext cx="384161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7344-CDE6-4406-AEC1-D8ACBB48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GUI of VITESS 4.0 using Qt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FF6C5-A8A6-42AD-941F-C1118934E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0" y="548680"/>
            <a:ext cx="7152104" cy="54348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98108B-7D90-4510-865A-89F7949857AA}"/>
              </a:ext>
            </a:extLst>
          </p:cNvPr>
          <p:cNvSpPr/>
          <p:nvPr/>
        </p:nvSpPr>
        <p:spPr>
          <a:xfrm>
            <a:off x="1835696" y="1124744"/>
            <a:ext cx="1080120" cy="5760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906D6-28CB-4696-BD2E-F375E9D7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63081"/>
            <a:ext cx="7152104" cy="540040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6D97914-FB0E-4844-98E0-E642C910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>
            <a:extLst>
              <a:ext uri="{FF2B5EF4-FFF2-40B4-BE49-F238E27FC236}">
                <a16:creationId xmlns:a16="http://schemas.microsoft.com/office/drawing/2014/main" id="{B39FE9EF-2CC4-40E2-9F4B-7308154E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36" y="4805421"/>
            <a:ext cx="5976664" cy="196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D4420-E075-44BD-8A4A-0AFF4D08D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0"/>
            <a:ext cx="5977740" cy="3789040"/>
          </a:xfrm>
          <a:prstGeom prst="rect">
            <a:avLst/>
          </a:prstGeom>
        </p:spPr>
      </p:pic>
      <p:sp>
        <p:nvSpPr>
          <p:cNvPr id="18434" name="Foliennummernplatzhalter 5">
            <a:extLst>
              <a:ext uri="{FF2B5EF4-FFF2-40B4-BE49-F238E27FC236}">
                <a16:creationId xmlns:a16="http://schemas.microsoft.com/office/drawing/2014/main" id="{F674016F-36BF-4C8B-9000-C827ABC4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646C16AF-CB10-47E2-B013-F01F393F2866}" type="slidenum">
              <a:rPr lang="de-DE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de-DE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99804F9-6B16-4F51-9ADC-644B948B2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/>
          <a:lstStyle/>
          <a:p>
            <a:pPr eaLnBrk="1" hangingPunct="1"/>
            <a:r>
              <a:rPr lang="nb-NO" altLang="en-US" sz="2400" dirty="0"/>
              <a:t>Virtual experiments at mlz (example maria)</a:t>
            </a:r>
          </a:p>
        </p:txBody>
      </p:sp>
      <p:sp>
        <p:nvSpPr>
          <p:cNvPr id="18439" name="Rectangle 51">
            <a:extLst>
              <a:ext uri="{FF2B5EF4-FFF2-40B4-BE49-F238E27FC236}">
                <a16:creationId xmlns:a16="http://schemas.microsoft.com/office/drawing/2014/main" id="{C60D0314-D43B-45E4-8F3E-B88CB9DC8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GB" altLang="en-US" sz="1200" b="0" dirty="0">
              <a:solidFill>
                <a:srgbClr val="595959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C1BCE08-B135-4980-A5BD-2851F89BB816}"/>
              </a:ext>
            </a:extLst>
          </p:cNvPr>
          <p:cNvSpPr txBox="1">
            <a:spLocks noChangeArrowheads="1"/>
          </p:cNvSpPr>
          <p:nvPr/>
        </p:nvSpPr>
        <p:spPr>
          <a:xfrm>
            <a:off x="212738" y="4149080"/>
            <a:ext cx="5976664" cy="1800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600" dirty="0"/>
              <a:t>Requirements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Describe MARIA with all details in a VITESS simulation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Enable all movements and settings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Enable continuous monitor output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Include simulation in NICOS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Web application</a:t>
            </a:r>
          </a:p>
          <a:p>
            <a:pPr lvl="1">
              <a:lnSpc>
                <a:spcPct val="90000"/>
              </a:lnSpc>
            </a:pPr>
            <a:endParaRPr lang="en-GB" altLang="en-US" sz="1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EBABD9F-E5B1-466F-86FB-12A23C07C4DE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492896"/>
            <a:ext cx="5760640" cy="1512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600" dirty="0"/>
              <a:t>Goals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Training of the instrument operation for new users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Assessment of proper instrument settings for a sample of interest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Estimation of required beamtime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/>
              <a:t>Replacement of real experiments in case of reactor failure</a:t>
            </a:r>
          </a:p>
          <a:p>
            <a:pPr lvl="1">
              <a:lnSpc>
                <a:spcPct val="90000"/>
              </a:lnSpc>
            </a:pPr>
            <a:endParaRPr lang="en-GB" altLang="en-US" sz="1600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948DCE9-01A9-40B3-81C5-FE48DB0A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68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63FB51-DF42-4505-9DF4-54645C10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520" y="977917"/>
            <a:ext cx="4926984" cy="4947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ED6155-36F5-4149-81CF-9485E974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18939"/>
            <a:ext cx="4075585" cy="6486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200" dirty="0" err="1"/>
              <a:t>yaml</a:t>
            </a:r>
            <a:r>
              <a:rPr lang="en-US" sz="2200" dirty="0"/>
              <a:t> files to store instruments and define </a:t>
            </a:r>
            <a:r>
              <a:rPr lang="en-US" sz="2200" dirty="0" err="1"/>
              <a:t>gui</a:t>
            </a:r>
            <a:endParaRPr lang="en-US" sz="22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23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933A5-900A-47B5-BAF3-D63562CB820E}"/>
              </a:ext>
            </a:extLst>
          </p:cNvPr>
          <p:cNvSpPr txBox="1"/>
          <p:nvPr/>
        </p:nvSpPr>
        <p:spPr>
          <a:xfrm>
            <a:off x="5573642" y="936998"/>
            <a:ext cx="1872208" cy="26776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dirty="0">
                <a:solidFill>
                  <a:srgbClr val="00FFFF"/>
                </a:solidFill>
              </a:rPr>
              <a:t>Module ‘</a:t>
            </a:r>
            <a:r>
              <a:rPr lang="en-US" sz="1200" dirty="0" err="1">
                <a:solidFill>
                  <a:srgbClr val="00FFFF"/>
                </a:solidFill>
              </a:rPr>
              <a:t>velselect</a:t>
            </a:r>
            <a:r>
              <a:rPr lang="en-US" sz="1200" dirty="0">
                <a:solidFill>
                  <a:srgbClr val="00FFFF"/>
                </a:solidFill>
              </a:rPr>
              <a:t>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1DE74-5C59-4FA2-A96A-A457EE5D1CD9}"/>
              </a:ext>
            </a:extLst>
          </p:cNvPr>
          <p:cNvSpPr txBox="1"/>
          <p:nvPr/>
        </p:nvSpPr>
        <p:spPr>
          <a:xfrm>
            <a:off x="755576" y="476672"/>
            <a:ext cx="2952328" cy="26776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dirty="0">
                <a:solidFill>
                  <a:srgbClr val="00FFFF"/>
                </a:solidFill>
              </a:rPr>
              <a:t>Part of a SANS instrument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EA6FCD-8DAB-44DD-B574-7AC1A9E67EC7}"/>
              </a:ext>
            </a:extLst>
          </p:cNvPr>
          <p:cNvSpPr/>
          <p:nvPr/>
        </p:nvSpPr>
        <p:spPr>
          <a:xfrm>
            <a:off x="1043608" y="4725144"/>
            <a:ext cx="540000" cy="180000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EC0592-C8B3-4D2E-9826-F2AA2193AA9B}"/>
              </a:ext>
            </a:extLst>
          </p:cNvPr>
          <p:cNvSpPr/>
          <p:nvPr/>
        </p:nvSpPr>
        <p:spPr>
          <a:xfrm>
            <a:off x="4744433" y="3789040"/>
            <a:ext cx="648072" cy="216024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48B198-30BF-466A-A925-726F281A57F1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1504527" y="3973428"/>
            <a:ext cx="3334814" cy="778076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7C92A97-A0A7-4E45-83C1-42C83A1D6FD6}"/>
              </a:ext>
            </a:extLst>
          </p:cNvPr>
          <p:cNvSpPr/>
          <p:nvPr/>
        </p:nvSpPr>
        <p:spPr>
          <a:xfrm>
            <a:off x="971600" y="4208784"/>
            <a:ext cx="720080" cy="25390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64240E-AF5D-4C09-924F-A36677E26E55}"/>
              </a:ext>
            </a:extLst>
          </p:cNvPr>
          <p:cNvSpPr/>
          <p:nvPr/>
        </p:nvSpPr>
        <p:spPr>
          <a:xfrm>
            <a:off x="4644008" y="1268486"/>
            <a:ext cx="648072" cy="26776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EAA2EA-81EE-4E29-B7D4-989501F930C8}"/>
              </a:ext>
            </a:extLst>
          </p:cNvPr>
          <p:cNvCxnSpPr>
            <a:cxnSpLocks/>
            <a:stCxn id="17" idx="7"/>
            <a:endCxn id="18" idx="3"/>
          </p:cNvCxnSpPr>
          <p:nvPr/>
        </p:nvCxnSpPr>
        <p:spPr>
          <a:xfrm flipV="1">
            <a:off x="1586227" y="1497039"/>
            <a:ext cx="3152689" cy="27489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7">
            <a:extLst>
              <a:ext uri="{FF2B5EF4-FFF2-40B4-BE49-F238E27FC236}">
                <a16:creationId xmlns:a16="http://schemas.microsoft.com/office/drawing/2014/main" id="{F4A5CD39-14F6-46FF-9799-604CA4A2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381BB0B4-89C6-419C-A7AF-7E3CF750280A}"/>
              </a:ext>
            </a:extLst>
          </p:cNvPr>
          <p:cNvSpPr/>
          <p:nvPr/>
        </p:nvSpPr>
        <p:spPr>
          <a:xfrm>
            <a:off x="1619672" y="3140968"/>
            <a:ext cx="1008112" cy="432048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300879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noProof="0" dirty="0"/>
              <a:t>Less Parameters from file in </a:t>
            </a:r>
            <a:r>
              <a:rPr lang="en-US" sz="2400" noProof="0" dirty="0" err="1"/>
              <a:t>vitess</a:t>
            </a:r>
            <a:r>
              <a:rPr lang="en-US" sz="2400" noProof="0"/>
              <a:t> 4</a:t>
            </a:r>
            <a:endParaRPr lang="en-US" sz="2400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93" y="5789487"/>
            <a:ext cx="4282908" cy="7358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Parameters in files are difficult to control by NICOS or in numerical optimization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24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F9DCE8-4402-4A2D-AE44-6B657BE3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08" y="476672"/>
            <a:ext cx="5724128" cy="3861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6A50DA-76F1-4D09-985F-93B0FB727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988840"/>
            <a:ext cx="4863348" cy="36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6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Status 3.5 and 4.0</a:t>
            </a:r>
            <a:endParaRPr lang="en-US" sz="2400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76919"/>
            <a:ext cx="6696744" cy="51283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VITESS 3.5</a:t>
            </a:r>
          </a:p>
          <a:p>
            <a:pPr lvl="1">
              <a:lnSpc>
                <a:spcPct val="100000"/>
              </a:lnSpc>
            </a:pP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finished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finished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en-US" dirty="0"/>
              <a:t>2 problem left with instrument visualization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Blow-up has to be tested still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Planned Release: July 2023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VITESS 4.0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GUI completed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Kernel completed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Code to ensure unique component name has to be implemented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Updating monitor files during run has to be improved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Intensive testing necessary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Planned Release: in September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25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10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3C69B11-AA96-4294-B756-F0D7D69CDD37}"/>
              </a:ext>
            </a:extLst>
          </p:cNvPr>
          <p:cNvSpPr/>
          <p:nvPr/>
        </p:nvSpPr>
        <p:spPr>
          <a:xfrm>
            <a:off x="4137024" y="5877272"/>
            <a:ext cx="1803128" cy="96698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05BE47-E8CB-4D6D-9370-728AFCE9D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200" dirty="0"/>
              <a:t>Modules </a:t>
            </a:r>
            <a:r>
              <a:rPr lang="fr-FR" altLang="en-US" sz="2200" dirty="0" err="1"/>
              <a:t>representing</a:t>
            </a:r>
            <a:r>
              <a:rPr lang="fr-FR" altLang="en-US" sz="2200" dirty="0"/>
              <a:t> Components in </a:t>
            </a:r>
            <a:r>
              <a:rPr lang="fr-FR" altLang="en-US" sz="2200" dirty="0" err="1"/>
              <a:t>vitess</a:t>
            </a:r>
            <a:r>
              <a:rPr lang="fr-FR" altLang="en-US" sz="2200" dirty="0"/>
              <a:t> 3.4</a:t>
            </a:r>
            <a:endParaRPr lang="en-GB" altLang="en-US" sz="2200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93C7DDC9-FC02-404F-BB28-034EA815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92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E851C5BE-A514-4B82-9374-7334FE3B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reactor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5B9E61-7475-4A21-8379-3863C64C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SPSS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F664561A-812C-4B8B-9776-5CEC2617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LPSS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C9B248EF-C56E-4DA4-A165-B990BCBF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155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223B7291-C8BD-4441-B51F-78529B96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97F9AD2C-7F6B-4BE6-8D8B-E645DE0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34382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res. Drabkin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06A6ED50-973E-40C9-B2D7-3859D51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simple coll.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551996A9-DB42-4FF4-86CB-FCA10FD6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894433"/>
            <a:ext cx="1139825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768D8D9D-58C7-47ED-BFE7-35D6D45C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799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10B9A391-4222-47F3-A5A4-395F7F6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223FB22A-0E79-4072-B858-4514D4EE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4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09EA8720-B900-473E-B6EF-3BCC55E0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2" y="54218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FFDD17C5-ED36-44F9-A549-74330CA7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54091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1944C3C8-61C6-4C80-B8B2-4F3E5014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994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00DD23B3-0F6A-42A7-823B-5BF70D87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4" y="39216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863FC15B-7FE5-447B-ADA0-9FB87B17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47BE1BED-ABCB-4867-BF3D-B75BADD8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2684DD85-A7AD-470D-A948-9D138D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05EA031B-1F5B-4851-8B1A-787C712D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505FEB7-95B9-499A-AA84-EE53D60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62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3E5DDE13-0A65-4804-800A-ED08FCC8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B66D6BE-D65A-4055-8099-8F832338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051721"/>
            <a:ext cx="113823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C61D001C-42F2-45FC-A438-50B2260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97DBBB8B-9226-4F63-BCE5-BF70BE59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08412748-CC78-42E7-957C-0D64A6E1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BC7EF3E6-EAFE-4D54-A69D-1C7B3A07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2C66BEF4-A461-4EA1-9F3A-3BEFF892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541074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4ED08956-6CE2-42B7-8364-FC1A1184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Soller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071748C-F575-46D1-8767-F53284A6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181646"/>
            <a:ext cx="114458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3B9011C5-A31A-4737-80ED-3AD94B60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1181646"/>
            <a:ext cx="1080000" cy="584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501975C6-53CA-444B-8830-EE9C16AC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181646"/>
            <a:ext cx="1080000" cy="584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window/ beamstop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C0FD6C01-DC99-4C09-BD07-45DB29E9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251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6934FD11-265B-480F-910A-458E5B5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2721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19189073-8F9A-46D7-8442-FF08A2CF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A1D9C9B4-B0DD-4B1A-840B-A7E69D99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C54360D1-D45D-4C82-A66D-78BDFEC7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12626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FDACB40A-4E2F-479E-9AC4-FF6D270B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99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D0ED8822-FE5E-4471-B922-8A8C5778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888458"/>
            <a:ext cx="1138238" cy="32543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2E1CDC1-83B9-437F-A16E-40E6E87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environm.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E9AD6F3A-D622-4029-9698-2FF3B7F4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31071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 err="1">
                <a:latin typeface="Arial Narrow" panose="020B0606020202030204" pitchFamily="34" charset="0"/>
              </a:rPr>
              <a:t>quadr.field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995B00D7-AF11-45AE-86B1-0D7411F6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0B6A4F83-0E9D-449D-83CF-A8DF3464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89602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60B69771-EFA0-40C5-9E83-C8C9F2B1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99" y="54155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22A780-A038-45A1-BC5F-F0F7DD03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5929"/>
            <a:ext cx="1138237" cy="5461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0F63D428-5E41-4275-9325-8EDBEADA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12721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7C28646-8BBF-4852-95CC-FCB453D1FE44}"/>
              </a:ext>
            </a:extLst>
          </p:cNvPr>
          <p:cNvSpPr txBox="1">
            <a:spLocks/>
          </p:cNvSpPr>
          <p:nvPr/>
        </p:nvSpPr>
        <p:spPr bwMode="auto">
          <a:xfrm>
            <a:off x="4428000" y="6638400"/>
            <a:ext cx="360000" cy="2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2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sz="12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70D6746C-09BF-4DD5-A180-3C593344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00" y="5868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D94CD28D-0D4F-4E0B-9BC3-C7F2EF5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4C817CB3-334D-405A-9A13-8696DAC9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2400846"/>
            <a:ext cx="1138237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51C76C1D-8EEF-4AE6-B776-6F0F7E0A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old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2441F6CC-E327-463A-A097-1B7920DC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1EE5944C-683F-481B-B19E-4E5939EF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6372000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5D1563B8-40CD-4B7A-9789-6F448BBF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372000"/>
            <a:ext cx="1138238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60" name="Picture 7">
            <a:extLst>
              <a:ext uri="{FF2B5EF4-FFF2-40B4-BE49-F238E27FC236}">
                <a16:creationId xmlns:a16="http://schemas.microsoft.com/office/drawing/2014/main" id="{AB63F9C9-9247-4049-81ED-ABC9D4D6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7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21AB6-9580-490B-B42E-C7562A981AB2}"/>
              </a:ext>
            </a:extLst>
          </p:cNvPr>
          <p:cNvSpPr/>
          <p:nvPr/>
        </p:nvSpPr>
        <p:spPr>
          <a:xfrm>
            <a:off x="4137024" y="5877272"/>
            <a:ext cx="1803128" cy="96698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05BE47-E8CB-4D6D-9370-728AFCE9D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200" dirty="0"/>
              <a:t>Modules </a:t>
            </a:r>
            <a:r>
              <a:rPr lang="fr-FR" altLang="en-US" sz="2200" dirty="0" err="1"/>
              <a:t>representing</a:t>
            </a:r>
            <a:r>
              <a:rPr lang="fr-FR" altLang="en-US" sz="2200" dirty="0"/>
              <a:t> Components in </a:t>
            </a:r>
            <a:r>
              <a:rPr lang="fr-FR" altLang="en-US" sz="2200" dirty="0" err="1"/>
              <a:t>vitess</a:t>
            </a:r>
            <a:r>
              <a:rPr lang="fr-FR" altLang="en-US" sz="2200" dirty="0"/>
              <a:t> 3.5</a:t>
            </a:r>
            <a:endParaRPr lang="en-GB" altLang="en-US" sz="2200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93C7DDC9-FC02-404F-BB28-034EA815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92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E851C5BE-A514-4B82-9374-7334FE3B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reactor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5B9E61-7475-4A21-8379-3863C64C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SPSS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F664561A-812C-4B8B-9776-5CEC2617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LPSS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C9B248EF-C56E-4DA4-A165-B990BCBF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155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223B7291-C8BD-4441-B51F-78529B96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97F9AD2C-7F6B-4BE6-8D8B-E645DE0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34382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res. Drabkin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06A6ED50-973E-40C9-B2D7-3859D51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simple coll.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551996A9-DB42-4FF4-86CB-FCA10FD6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894433"/>
            <a:ext cx="1139825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768D8D9D-58C7-47ED-BFE7-35D6D45C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799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10B9A391-4222-47F3-A5A4-395F7F6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223FB22A-0E79-4072-B858-4514D4EE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4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09EA8720-B900-473E-B6EF-3BCC55E0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2" y="54218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FFDD17C5-ED36-44F9-A549-74330CA7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54091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1944C3C8-61C6-4C80-B8B2-4F3E5014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994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00DD23B3-0F6A-42A7-823B-5BF70D87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4" y="39216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863FC15B-7FE5-447B-ADA0-9FB87B17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47BE1BED-ABCB-4867-BF3D-B75BADD8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2684DD85-A7AD-470D-A948-9D138D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05EA031B-1F5B-4851-8B1A-787C712D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505FEB7-95B9-499A-AA84-EE53D60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62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3E5DDE13-0A65-4804-800A-ED08FCC8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B66D6BE-D65A-4055-8099-8F832338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051721"/>
            <a:ext cx="113823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C61D001C-42F2-45FC-A438-50B2260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97DBBB8B-9226-4F63-BCE5-BF70BE59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08412748-CC78-42E7-957C-0D64A6E1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BC7EF3E6-EAFE-4D54-A69D-1C7B3A07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2C66BEF4-A461-4EA1-9F3A-3BEFF892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541074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4ED08956-6CE2-42B7-8364-FC1A1184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Soller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071748C-F575-46D1-8767-F53284A6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181646"/>
            <a:ext cx="114458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3B9011C5-A31A-4737-80ED-3AD94B60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1181646"/>
            <a:ext cx="1080000" cy="584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501975C6-53CA-444B-8830-EE9C16AC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181646"/>
            <a:ext cx="1080000" cy="584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window/ beamstop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C0FD6C01-DC99-4C09-BD07-45DB29E9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251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6934FD11-265B-480F-910A-458E5B5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2721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19189073-8F9A-46D7-8442-FF08A2CF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A1D9C9B4-B0DD-4B1A-840B-A7E69D99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C54360D1-D45D-4C82-A66D-78BDFEC7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12626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FDACB40A-4E2F-479E-9AC4-FF6D270B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99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D0ED8822-FE5E-4471-B922-8A8C5778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888458"/>
            <a:ext cx="1138238" cy="32543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2E1CDC1-83B9-437F-A16E-40E6E87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environm.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E9AD6F3A-D622-4029-9698-2FF3B7F4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31071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 err="1">
                <a:latin typeface="Arial Narrow" panose="020B0606020202030204" pitchFamily="34" charset="0"/>
              </a:rPr>
              <a:t>quadr.field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995B00D7-AF11-45AE-86B1-0D7411F6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0B6A4F83-0E9D-449D-83CF-A8DF3464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89602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60B69771-EFA0-40C5-9E83-C8C9F2B1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99" y="54155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22A780-A038-45A1-BC5F-F0F7DD03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5929"/>
            <a:ext cx="1138237" cy="5461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0F63D428-5E41-4275-9325-8EDBEADA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12721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7C28646-8BBF-4852-95CC-FCB453D1FE44}"/>
              </a:ext>
            </a:extLst>
          </p:cNvPr>
          <p:cNvSpPr txBox="1">
            <a:spLocks/>
          </p:cNvSpPr>
          <p:nvPr/>
        </p:nvSpPr>
        <p:spPr bwMode="auto">
          <a:xfrm>
            <a:off x="4428000" y="6638400"/>
            <a:ext cx="360000" cy="2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2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sz="12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70D6746C-09BF-4DD5-A180-3C593344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00" y="5868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D94CD28D-0D4F-4E0B-9BC3-C7F2EF5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4C817CB3-334D-405A-9A13-8696DAC9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2400846"/>
            <a:ext cx="1138237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51C76C1D-8EEF-4AE6-B776-6F0F7E0A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old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2441F6CC-E327-463A-A097-1B7920DC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1EE5944C-683F-481B-B19E-4E5939EF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6372000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24CB7D8A-694A-46CB-835F-50AC7A49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6372000"/>
            <a:ext cx="1080000" cy="339725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dirty="0">
                <a:latin typeface="Arial Narrow" panose="020B0606020202030204" pitchFamily="34" charset="0"/>
              </a:rPr>
              <a:t>f</a:t>
            </a:r>
            <a:r>
              <a:rPr lang="en-IE" altLang="en-US" sz="1600" b="0" dirty="0">
                <a:latin typeface="Arial Narrow" panose="020B0606020202030204" pitchFamily="34" charset="0"/>
              </a:rPr>
              <a:t>ilter 2D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5D1563B8-40CD-4B7A-9789-6F448BBF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372000"/>
            <a:ext cx="1138238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62" name="Picture 7">
            <a:extLst>
              <a:ext uri="{FF2B5EF4-FFF2-40B4-BE49-F238E27FC236}">
                <a16:creationId xmlns:a16="http://schemas.microsoft.com/office/drawing/2014/main" id="{7C6D49AC-4FD1-4617-B899-2C4AA3DB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2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AC8D74F-7A67-489B-9161-71088CDF7B3B}"/>
              </a:ext>
            </a:extLst>
          </p:cNvPr>
          <p:cNvSpPr/>
          <p:nvPr/>
        </p:nvSpPr>
        <p:spPr>
          <a:xfrm>
            <a:off x="4137024" y="5877272"/>
            <a:ext cx="1803128" cy="96698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05BE47-E8CB-4D6D-9370-728AFCE9D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200" dirty="0"/>
              <a:t>Modules </a:t>
            </a:r>
            <a:r>
              <a:rPr lang="fr-FR" altLang="en-US" sz="2200" dirty="0" err="1"/>
              <a:t>representing</a:t>
            </a:r>
            <a:r>
              <a:rPr lang="fr-FR" altLang="en-US" sz="2200" dirty="0"/>
              <a:t> Components in </a:t>
            </a:r>
            <a:r>
              <a:rPr lang="fr-FR" altLang="en-US" sz="2200" dirty="0" err="1"/>
              <a:t>vitess</a:t>
            </a:r>
            <a:r>
              <a:rPr lang="fr-FR" altLang="en-US" sz="2200" dirty="0"/>
              <a:t> 4.0</a:t>
            </a:r>
            <a:endParaRPr lang="en-GB" altLang="en-US" sz="2200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93C7DDC9-FC02-404F-BB28-034EA815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92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E851C5BE-A514-4B82-9374-7334FE3B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92696"/>
            <a:ext cx="1080000" cy="329977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s</a:t>
            </a:r>
            <a:r>
              <a:rPr lang="en-GB" altLang="en-US" sz="1600" b="0" dirty="0">
                <a:latin typeface="Arial Narrow" panose="020B0606020202030204" pitchFamily="34" charset="0"/>
              </a:rPr>
              <a:t>impl</a:t>
            </a:r>
            <a:r>
              <a:rPr lang="en-GB" altLang="en-US" sz="1600" dirty="0">
                <a:latin typeface="Arial Narrow" panose="020B0606020202030204" pitchFamily="34" charset="0"/>
              </a:rPr>
              <a:t>e</a:t>
            </a:r>
            <a:r>
              <a:rPr lang="en-GB" altLang="en-US" sz="1600" b="0" dirty="0">
                <a:latin typeface="Arial Narrow" panose="020B0606020202030204" pitchFamily="34" charset="0"/>
              </a:rPr>
              <a:t> </a:t>
            </a:r>
            <a:r>
              <a:rPr lang="en-GB" altLang="en-US" sz="1600" b="0" dirty="0" err="1">
                <a:latin typeface="Arial Narrow" panose="020B0606020202030204" pitchFamily="34" charset="0"/>
              </a:rPr>
              <a:t>src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5B9E61-7475-4A21-8379-3863C64C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92696"/>
            <a:ext cx="1080000" cy="329977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CW source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F664561A-812C-4B8B-9776-5CEC2617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692696"/>
            <a:ext cx="1080000" cy="329977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pulsed </a:t>
            </a:r>
            <a:r>
              <a:rPr lang="en-GB" altLang="en-US" sz="1600" dirty="0" err="1">
                <a:latin typeface="Arial Narrow" panose="020B0606020202030204" pitchFamily="34" charset="0"/>
              </a:rPr>
              <a:t>src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39" name="Text Box 6">
            <a:extLst>
              <a:ext uri="{FF2B5EF4-FFF2-40B4-BE49-F238E27FC236}">
                <a16:creationId xmlns:a16="http://schemas.microsoft.com/office/drawing/2014/main" id="{50E5FD01-255C-46C2-9E95-63D8699FE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2409558"/>
            <a:ext cx="1138237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2" name="Text Box 9">
            <a:extLst>
              <a:ext uri="{FF2B5EF4-FFF2-40B4-BE49-F238E27FC236}">
                <a16:creationId xmlns:a16="http://schemas.microsoft.com/office/drawing/2014/main" id="{2A1A22FE-9F15-4155-9C03-7BC3DD15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4159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06A6ED50-973E-40C9-B2D7-3859D51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9130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simple coll.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551996A9-DB42-4FF4-86CB-FCA10FD6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903145"/>
            <a:ext cx="1139825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768D8D9D-58C7-47ED-BFE7-35D6D45C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9031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10B9A391-4222-47F3-A5A4-395F7F6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9031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223FB22A-0E79-4072-B858-4514D4EE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19031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FFDD17C5-ED36-44F9-A549-74330CA7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541787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1944C3C8-61C6-4C80-B8B2-4F3E5014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4003408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00DD23B3-0F6A-42A7-823B-5BF70D87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9303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863FC15B-7FE5-447B-ADA0-9FB87B17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47BE1BED-ABCB-4867-BF3D-B75BADD8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2684DD85-A7AD-470D-A948-9D138D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38282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05EA031B-1F5B-4851-8B1A-787C712D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505FEB7-95B9-499A-AA84-EE53D60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436059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3E5DDE13-0A65-4804-800A-ED08FCC8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6059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B66D6BE-D65A-4055-8099-8F832338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060433"/>
            <a:ext cx="113823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2C66BEF4-A461-4EA1-9F3A-3BEFF892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194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071748C-F575-46D1-8767-F53284A6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190358"/>
            <a:ext cx="114458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501975C6-53CA-444B-8830-EE9C16AC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277472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window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C0FD6C01-DC99-4C09-BD07-45DB29E9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260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C54360D1-D45D-4C82-A66D-78BDFEC7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127132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D0ED8822-FE5E-4471-B922-8A8C5778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897170"/>
            <a:ext cx="1138238" cy="32543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2E1CDC1-83B9-437F-A16E-40E6E87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environm.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995B00D7-AF11-45AE-86B1-0D7411F6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49130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0B6A4F83-0E9D-449D-83CF-A8DF3464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9047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22A780-A038-45A1-BC5F-F0F7DD03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4641"/>
            <a:ext cx="1138237" cy="5461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0F63D428-5E41-4275-9325-8EDBEADA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12808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7C28646-8BBF-4852-95CC-FCB453D1FE44}"/>
              </a:ext>
            </a:extLst>
          </p:cNvPr>
          <p:cNvSpPr txBox="1">
            <a:spLocks/>
          </p:cNvSpPr>
          <p:nvPr/>
        </p:nvSpPr>
        <p:spPr bwMode="auto">
          <a:xfrm>
            <a:off x="4428000" y="6638400"/>
            <a:ext cx="36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2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en-US" sz="1200" dirty="0"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550C1D45-8B14-4C7B-BBC0-F6426572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288" y="692696"/>
            <a:ext cx="1080000" cy="329977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ESS source</a:t>
            </a: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E5C50CC5-E77C-4721-964A-E36ACCCC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692696"/>
            <a:ext cx="1080000" cy="329977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ISIS source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9EC654BD-1E1F-4C3C-8FF2-ECBCB3CF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04805E45-90AA-4608-A753-ECF6F7A23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dirty="0">
                <a:latin typeface="Arial Narrow" panose="020B0606020202030204" pitchFamily="34" charset="0"/>
              </a:rPr>
              <a:t>f</a:t>
            </a:r>
            <a:r>
              <a:rPr lang="en-IE" altLang="en-US" sz="1600" b="0" dirty="0">
                <a:latin typeface="Arial Narrow" panose="020B0606020202030204" pitchFamily="34" charset="0"/>
              </a:rPr>
              <a:t>ilter 2D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1992F801-FEFC-4484-B206-B95EA600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372000"/>
            <a:ext cx="1138238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47" name="Picture 7">
            <a:extLst>
              <a:ext uri="{FF2B5EF4-FFF2-40B4-BE49-F238E27FC236}">
                <a16:creationId xmlns:a16="http://schemas.microsoft.com/office/drawing/2014/main" id="{6A536761-43CE-4D3E-BC89-DDD7DF78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29">
            <a:extLst>
              <a:ext uri="{FF2B5EF4-FFF2-40B4-BE49-F238E27FC236}">
                <a16:creationId xmlns:a16="http://schemas.microsoft.com/office/drawing/2014/main" id="{A524E3B5-C845-4837-8628-BD91071B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715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SM-polar.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AC8D74F-7A67-489B-9161-71088CDF7B3B}"/>
              </a:ext>
            </a:extLst>
          </p:cNvPr>
          <p:cNvSpPr/>
          <p:nvPr/>
        </p:nvSpPr>
        <p:spPr>
          <a:xfrm>
            <a:off x="4137024" y="5877272"/>
            <a:ext cx="1803128" cy="96698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05BE47-E8CB-4D6D-9370-728AFCE9D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200" dirty="0"/>
              <a:t>Modules </a:t>
            </a:r>
            <a:r>
              <a:rPr lang="fr-FR" altLang="en-US" sz="2200" dirty="0" err="1"/>
              <a:t>representing</a:t>
            </a:r>
            <a:r>
              <a:rPr lang="fr-FR" altLang="en-US" sz="2200" dirty="0"/>
              <a:t> Components in </a:t>
            </a:r>
            <a:r>
              <a:rPr lang="fr-FR" altLang="en-US" sz="2200" dirty="0" err="1"/>
              <a:t>vitess</a:t>
            </a:r>
            <a:r>
              <a:rPr lang="fr-FR" altLang="en-US" sz="2200" dirty="0"/>
              <a:t> 4.1</a:t>
            </a:r>
            <a:endParaRPr lang="en-GB" altLang="en-US" sz="2200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93C7DDC9-FC02-404F-BB28-034EA815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92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E851C5BE-A514-4B82-9374-7334FE3B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92696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s</a:t>
            </a:r>
            <a:r>
              <a:rPr lang="en-GB" altLang="en-US" sz="1600" b="0" dirty="0">
                <a:latin typeface="Arial Narrow" panose="020B0606020202030204" pitchFamily="34" charset="0"/>
              </a:rPr>
              <a:t>impl</a:t>
            </a:r>
            <a:r>
              <a:rPr lang="en-GB" altLang="en-US" sz="1600" dirty="0">
                <a:latin typeface="Arial Narrow" panose="020B0606020202030204" pitchFamily="34" charset="0"/>
              </a:rPr>
              <a:t>e</a:t>
            </a:r>
            <a:r>
              <a:rPr lang="en-GB" altLang="en-US" sz="1600" b="0" dirty="0">
                <a:latin typeface="Arial Narrow" panose="020B0606020202030204" pitchFamily="34" charset="0"/>
              </a:rPr>
              <a:t> </a:t>
            </a:r>
            <a:r>
              <a:rPr lang="en-GB" altLang="en-US" sz="1600" b="0" dirty="0" err="1">
                <a:latin typeface="Arial Narrow" panose="020B0606020202030204" pitchFamily="34" charset="0"/>
              </a:rPr>
              <a:t>src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5B9E61-7475-4A21-8379-3863C64C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92696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CW source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F664561A-812C-4B8B-9776-5CEC2617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692696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pulsed </a:t>
            </a:r>
            <a:r>
              <a:rPr lang="en-GB" altLang="en-US" sz="1600" dirty="0" err="1">
                <a:latin typeface="Arial Narrow" panose="020B0606020202030204" pitchFamily="34" charset="0"/>
              </a:rPr>
              <a:t>src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39" name="Text Box 6">
            <a:extLst>
              <a:ext uri="{FF2B5EF4-FFF2-40B4-BE49-F238E27FC236}">
                <a16:creationId xmlns:a16="http://schemas.microsoft.com/office/drawing/2014/main" id="{50E5FD01-255C-46C2-9E95-63D8699FE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2409558"/>
            <a:ext cx="1138237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2" name="Text Box 9">
            <a:extLst>
              <a:ext uri="{FF2B5EF4-FFF2-40B4-BE49-F238E27FC236}">
                <a16:creationId xmlns:a16="http://schemas.microsoft.com/office/drawing/2014/main" id="{2A1A22FE-9F15-4155-9C03-7BC3DD15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41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C9B248EF-C56E-4DA4-A165-B990BCBF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2422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97F9AD2C-7F6B-4BE6-8D8B-E645DE0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3525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 err="1">
                <a:latin typeface="Arial Narrow" panose="020B0606020202030204" pitchFamily="34" charset="0"/>
              </a:rPr>
              <a:t>cylindr</a:t>
            </a:r>
            <a:r>
              <a:rPr lang="en-GB" altLang="en-US" sz="1600" dirty="0">
                <a:latin typeface="Arial Narrow" panose="020B0606020202030204" pitchFamily="34" charset="0"/>
              </a:rPr>
              <a:t>. field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06A6ED50-973E-40C9-B2D7-3859D51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9130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simple coll.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551996A9-DB42-4FF4-86CB-FCA10FD6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903145"/>
            <a:ext cx="1139825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768D8D9D-58C7-47ED-BFE7-35D6D45C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9031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10B9A391-4222-47F3-A5A4-395F7F6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9031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223FB22A-0E79-4072-B858-4514D4EE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19031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09EA8720-B900-473E-B6EF-3BCC55E0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43057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FFDD17C5-ED36-44F9-A549-74330CA7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00" y="541787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1944C3C8-61C6-4C80-B8B2-4F3E5014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4003408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00DD23B3-0F6A-42A7-823B-5BF70D87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9303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863FC15B-7FE5-447B-ADA0-9FB87B17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47BE1BED-ABCB-4867-BF3D-B75BADD8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2684DD85-A7AD-470D-A948-9D138D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38282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05EA031B-1F5B-4851-8B1A-787C712D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505FEB7-95B9-499A-AA84-EE53D60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436059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3E5DDE13-0A65-4804-800A-ED08FCC8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6059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B66D6BE-D65A-4055-8099-8F832338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060433"/>
            <a:ext cx="113823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C61D001C-42F2-45FC-A438-50B2260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715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97DBBB8B-9226-4F63-BCE5-BF70BE59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94137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08412748-CC78-42E7-957C-0D64A6E1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94137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BC7EF3E6-EAFE-4D54-A69D-1C7B3A07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33715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2C66BEF4-A461-4EA1-9F3A-3BEFF892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194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4ED08956-6CE2-42B7-8364-FC1A1184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4913045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virtual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071748C-F575-46D1-8767-F53284A6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190358"/>
            <a:ext cx="114458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3B9011C5-A31A-4737-80ED-3AD94B60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1190358"/>
            <a:ext cx="1080000" cy="584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501975C6-53CA-444B-8830-EE9C16AC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277472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window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C0FD6C01-DC99-4C09-BD07-45DB29E9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260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6934FD11-265B-480F-910A-458E5B5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2808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19189073-8F9A-46D7-8442-FF08A2CF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3715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A1D9C9B4-B0DD-4B1A-840B-A7E69D99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4137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C54360D1-D45D-4C82-A66D-78BDFEC7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127132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FDACB40A-4E2F-479E-9AC4-FF6D270B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294137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D0ED8822-FE5E-4471-B922-8A8C5778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897170"/>
            <a:ext cx="1138238" cy="32543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2E1CDC1-83B9-437F-A16E-40E6E87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39272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environm.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E9AD6F3A-D622-4029-9698-2FF3B7F4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397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 err="1">
                <a:latin typeface="Arial Narrow" panose="020B0606020202030204" pitchFamily="34" charset="0"/>
              </a:rPr>
              <a:t>quadr</a:t>
            </a:r>
            <a:r>
              <a:rPr lang="en-GB" altLang="en-US" sz="1600" b="0" dirty="0">
                <a:latin typeface="Arial Narrow" panose="020B0606020202030204" pitchFamily="34" charset="0"/>
              </a:rPr>
              <a:t>. field</a:t>
            </a: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995B00D7-AF11-45AE-86B1-0D7411F6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49130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0B6A4F83-0E9D-449D-83CF-A8DF3464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9047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60B69771-EFA0-40C5-9E83-C8C9F2B1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542422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22A780-A038-45A1-BC5F-F0F7DD03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4641"/>
            <a:ext cx="1138237" cy="5461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0F63D428-5E41-4275-9325-8EDBEADA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1280845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7C28646-8BBF-4852-95CC-FCB453D1FE44}"/>
              </a:ext>
            </a:extLst>
          </p:cNvPr>
          <p:cNvSpPr txBox="1">
            <a:spLocks/>
          </p:cNvSpPr>
          <p:nvPr/>
        </p:nvSpPr>
        <p:spPr bwMode="auto">
          <a:xfrm>
            <a:off x="4428000" y="6638400"/>
            <a:ext cx="36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2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en-US" sz="12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70D6746C-09BF-4DD5-A180-3C593344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868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D94CD28D-0D4F-4E0B-9BC3-C7F2EF5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387693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19">
            <a:extLst>
              <a:ext uri="{FF2B5EF4-FFF2-40B4-BE49-F238E27FC236}">
                <a16:creationId xmlns:a16="http://schemas.microsoft.com/office/drawing/2014/main" id="{77AD00B9-A3AF-4D83-B949-7E4E978D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722" y="5868000"/>
            <a:ext cx="1080000" cy="329977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 err="1">
                <a:latin typeface="Arial Narrow" panose="020B0606020202030204" pitchFamily="34" charset="0"/>
              </a:rPr>
              <a:t>s</a:t>
            </a:r>
            <a:r>
              <a:rPr lang="en-GB" altLang="en-US" sz="1600" b="0" dirty="0" err="1">
                <a:latin typeface="Arial Narrow" panose="020B0606020202030204" pitchFamily="34" charset="0"/>
              </a:rPr>
              <a:t>impl</a:t>
            </a:r>
            <a:r>
              <a:rPr lang="en-GB" altLang="en-US" sz="1600" b="0" dirty="0">
                <a:latin typeface="Arial Narrow" panose="020B0606020202030204" pitchFamily="34" charset="0"/>
              </a:rPr>
              <a:t>. guide</a:t>
            </a:r>
          </a:p>
        </p:txBody>
      </p:sp>
      <p:sp>
        <p:nvSpPr>
          <p:cNvPr id="57" name="Text Box 19">
            <a:extLst>
              <a:ext uri="{FF2B5EF4-FFF2-40B4-BE49-F238E27FC236}">
                <a16:creationId xmlns:a16="http://schemas.microsoft.com/office/drawing/2014/main" id="{1E149482-91C8-4E8D-AF1C-152A6ECEE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72" y="5868000"/>
            <a:ext cx="1080000" cy="329977"/>
          </a:xfrm>
          <a:prstGeom prst="rect">
            <a:avLst/>
          </a:prstGeom>
          <a:solidFill>
            <a:srgbClr val="00FF00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twist. g</a:t>
            </a:r>
            <a:r>
              <a:rPr lang="en-GB" altLang="en-US" sz="1600" b="0" dirty="0">
                <a:latin typeface="Arial Narrow" panose="020B0606020202030204" pitchFamily="34" charset="0"/>
              </a:rPr>
              <a:t>uide</a:t>
            </a: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550C1D45-8B14-4C7B-BBC0-F6426572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288" y="692696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ESS source</a:t>
            </a: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E5C50CC5-E77C-4721-964A-E36ACCCC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692696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ISIS source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9EC654BD-1E1F-4C3C-8FF2-ECBCB3CF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62" name="Text Box 11">
            <a:extLst>
              <a:ext uri="{FF2B5EF4-FFF2-40B4-BE49-F238E27FC236}">
                <a16:creationId xmlns:a16="http://schemas.microsoft.com/office/drawing/2014/main" id="{AC8A0CF6-A1D1-4F62-8C32-DED1CB6B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6372000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04805E45-90AA-4608-A753-ECF6F7A23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dirty="0">
                <a:latin typeface="Arial Narrow" panose="020B0606020202030204" pitchFamily="34" charset="0"/>
              </a:rPr>
              <a:t>f</a:t>
            </a:r>
            <a:r>
              <a:rPr lang="en-IE" altLang="en-US" sz="1600" b="0" dirty="0">
                <a:latin typeface="Arial Narrow" panose="020B0606020202030204" pitchFamily="34" charset="0"/>
              </a:rPr>
              <a:t>ilter 2D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1992F801-FEFC-4484-B206-B95EA600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372000"/>
            <a:ext cx="1138238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154F3E67-7E06-460B-BD8F-9AEDA93A1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2412000"/>
            <a:ext cx="1080000" cy="339725"/>
          </a:xfrm>
          <a:prstGeom prst="rect">
            <a:avLst/>
          </a:prstGeom>
          <a:solidFill>
            <a:srgbClr val="00FF00">
              <a:alpha val="10000"/>
            </a:srgbClr>
          </a:solidFill>
          <a:ln w="63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old</a:t>
            </a:r>
          </a:p>
        </p:txBody>
      </p:sp>
      <p:pic>
        <p:nvPicPr>
          <p:cNvPr id="67" name="Picture 7">
            <a:extLst>
              <a:ext uri="{FF2B5EF4-FFF2-40B4-BE49-F238E27FC236}">
                <a16:creationId xmlns:a16="http://schemas.microsoft.com/office/drawing/2014/main" id="{8DFD6CEB-6ACE-4D66-ADDD-50EE8E11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Box 12">
            <a:extLst>
              <a:ext uri="{FF2B5EF4-FFF2-40B4-BE49-F238E27FC236}">
                <a16:creationId xmlns:a16="http://schemas.microsoft.com/office/drawing/2014/main" id="{480DB8B4-7555-4A1F-898E-89348F1C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3356992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res. </a:t>
            </a:r>
            <a:r>
              <a:rPr lang="en-GB" altLang="en-US" sz="1600" b="0" dirty="0" err="1">
                <a:latin typeface="Arial Narrow" panose="020B0606020202030204" pitchFamily="34" charset="0"/>
              </a:rPr>
              <a:t>Drabkin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290F5D52-A231-4CE8-87CA-A8E4E980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8752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prism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754127-0928-434E-A515-BE14063B3733}"/>
              </a:ext>
            </a:extLst>
          </p:cNvPr>
          <p:cNvSpPr/>
          <p:nvPr/>
        </p:nvSpPr>
        <p:spPr>
          <a:xfrm>
            <a:off x="4345335" y="5517232"/>
            <a:ext cx="4680396" cy="1119659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62468" name="Foliennummernplatzhalter 5">
            <a:extLst>
              <a:ext uri="{FF2B5EF4-FFF2-40B4-BE49-F238E27FC236}">
                <a16:creationId xmlns:a16="http://schemas.microsoft.com/office/drawing/2014/main" id="{2D58968F-03D8-4C49-926D-4D4CEF0E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AD1F3B8B-9F38-49B1-ADC7-448503ADF9C4}" type="slidenum">
              <a:rPr lang="de-DE" altLang="en-US" sz="1400"/>
              <a:pPr eaLnBrk="1" hangingPunct="1"/>
              <a:t>3</a:t>
            </a:fld>
            <a:endParaRPr lang="de-DE" altLang="en-US" sz="1400"/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69457DDA-BAF7-4E49-B139-BE5681A98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36000"/>
            <a:ext cx="6735763" cy="3960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VITESS Team</a:t>
            </a:r>
          </a:p>
        </p:txBody>
      </p:sp>
      <p:pic>
        <p:nvPicPr>
          <p:cNvPr id="62471" name="Picture 6" descr="AndreasHouben">
            <a:extLst>
              <a:ext uri="{FF2B5EF4-FFF2-40B4-BE49-F238E27FC236}">
                <a16:creationId xmlns:a16="http://schemas.microsoft.com/office/drawing/2014/main" id="{143571BD-5AF8-418C-B55C-4F3386BE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924425"/>
            <a:ext cx="9572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7" descr="CarolinZendler">
            <a:extLst>
              <a:ext uri="{FF2B5EF4-FFF2-40B4-BE49-F238E27FC236}">
                <a16:creationId xmlns:a16="http://schemas.microsoft.com/office/drawing/2014/main" id="{FD35FBA9-1969-47AC-9E46-75037E74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856388"/>
            <a:ext cx="10255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0" descr="MichaelFromme">
            <a:extLst>
              <a:ext uri="{FF2B5EF4-FFF2-40B4-BE49-F238E27FC236}">
                <a16:creationId xmlns:a16="http://schemas.microsoft.com/office/drawing/2014/main" id="{C2A6FEBF-37FF-47DE-9996-6B518696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6" y="2835750"/>
            <a:ext cx="11509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1" descr="MirkoBoin">
            <a:extLst>
              <a:ext uri="{FF2B5EF4-FFF2-40B4-BE49-F238E27FC236}">
                <a16:creationId xmlns:a16="http://schemas.microsoft.com/office/drawing/2014/main" id="{C8976645-381F-4A67-98D4-04519624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924425"/>
            <a:ext cx="10255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 Box 12">
            <a:extLst>
              <a:ext uri="{FF2B5EF4-FFF2-40B4-BE49-F238E27FC236}">
                <a16:creationId xmlns:a16="http://schemas.microsoft.com/office/drawing/2014/main" id="{77D10E40-591D-428E-A216-C48632AC7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664"/>
            <a:ext cx="396081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dirty="0"/>
              <a:t>Current developer team (FZJ, since 2019) </a:t>
            </a:r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id="{CED790FF-FEDA-412F-96BB-69E2D1EE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33452"/>
            <a:ext cx="84978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1400" b="0" dirty="0"/>
              <a:t>  Klaus Lieutenant         Fabian Beule      Paul Zakalek          Jörg Voigt     </a:t>
            </a:r>
            <a:endParaRPr lang="en-GB" altLang="en-US" sz="1400" b="0" dirty="0">
              <a:solidFill>
                <a:srgbClr val="292929"/>
              </a:solidFill>
            </a:endParaRPr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55962433-51F2-416C-8B73-5F70227B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27550"/>
            <a:ext cx="396081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dirty="0"/>
              <a:t>Contributing authors</a:t>
            </a:r>
          </a:p>
        </p:txBody>
      </p:sp>
      <p:pic>
        <p:nvPicPr>
          <p:cNvPr id="62481" name="Picture 17" descr="d1000008">
            <a:extLst>
              <a:ext uri="{FF2B5EF4-FFF2-40B4-BE49-F238E27FC236}">
                <a16:creationId xmlns:a16="http://schemas.microsoft.com/office/drawing/2014/main" id="{BD000FEF-B768-4217-BDDE-F222C307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78659"/>
            <a:ext cx="10255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8" descr="jennifer">
            <a:extLst>
              <a:ext uri="{FF2B5EF4-FFF2-40B4-BE49-F238E27FC236}">
                <a16:creationId xmlns:a16="http://schemas.microsoft.com/office/drawing/2014/main" id="{1BFF79D5-8D67-4CA7-9D8E-4721FCFC0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3" y="4924425"/>
            <a:ext cx="1025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19" descr="SergeyManoshin">
            <a:extLst>
              <a:ext uri="{FF2B5EF4-FFF2-40B4-BE49-F238E27FC236}">
                <a16:creationId xmlns:a16="http://schemas.microsoft.com/office/drawing/2014/main" id="{6D2D4425-EB85-49CE-B5C7-18214421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6388"/>
            <a:ext cx="11001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5" name="Text Box 21">
            <a:extLst>
              <a:ext uri="{FF2B5EF4-FFF2-40B4-BE49-F238E27FC236}">
                <a16:creationId xmlns:a16="http://schemas.microsoft.com/office/drawing/2014/main" id="{C247DA30-C4FD-4382-808A-5AC908AA6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44" y="2492896"/>
            <a:ext cx="878395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dirty="0"/>
              <a:t>                     First developers  (1999 – 2005)                                 ESS Upgrade phase (2011 – 2014)</a:t>
            </a:r>
          </a:p>
        </p:txBody>
      </p:sp>
      <p:sp>
        <p:nvSpPr>
          <p:cNvPr id="62486" name="Text Box 22">
            <a:extLst>
              <a:ext uri="{FF2B5EF4-FFF2-40B4-BE49-F238E27FC236}">
                <a16:creationId xmlns:a16="http://schemas.microsoft.com/office/drawing/2014/main" id="{0D88F07C-C432-4614-9951-26A23C76E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204221"/>
            <a:ext cx="896448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400" b="0" dirty="0"/>
              <a:t>  Geza Zsigmond       Dietmar Wechsler      Friedrich </a:t>
            </a:r>
            <a:r>
              <a:rPr lang="en-GB" altLang="en-US" sz="1400" b="0" dirty="0" err="1"/>
              <a:t>Streffer</a:t>
            </a:r>
            <a:r>
              <a:rPr lang="en-GB" altLang="en-US" sz="1400" b="0" dirty="0"/>
              <a:t>  Michael Fromme    Sergey </a:t>
            </a:r>
            <a:r>
              <a:rPr lang="en-GB" altLang="en-US" sz="1400" b="0" dirty="0" err="1"/>
              <a:t>Manoshin</a:t>
            </a:r>
            <a:r>
              <a:rPr lang="en-GB" altLang="en-US" sz="1400" b="0" dirty="0"/>
              <a:t>   Daniil Nekrassov   </a:t>
            </a:r>
            <a:r>
              <a:rPr lang="en-GB" altLang="en-US" sz="1400" b="0" dirty="0" err="1">
                <a:solidFill>
                  <a:srgbClr val="292929"/>
                </a:solidFill>
              </a:rPr>
              <a:t>Carolin</a:t>
            </a:r>
            <a:r>
              <a:rPr lang="en-GB" altLang="en-US" sz="1400" b="0" dirty="0">
                <a:solidFill>
                  <a:srgbClr val="292929"/>
                </a:solidFill>
              </a:rPr>
              <a:t> </a:t>
            </a:r>
            <a:r>
              <a:rPr lang="en-GB" altLang="en-US" sz="1400" b="0" dirty="0" err="1">
                <a:solidFill>
                  <a:srgbClr val="292929"/>
                </a:solidFill>
              </a:rPr>
              <a:t>Zendler</a:t>
            </a:r>
            <a:endParaRPr lang="en-GB" altLang="en-US" sz="1400" b="0" dirty="0"/>
          </a:p>
        </p:txBody>
      </p:sp>
      <p:pic>
        <p:nvPicPr>
          <p:cNvPr id="62487" name="Picture 23" descr="GezaZsigmond">
            <a:extLst>
              <a:ext uri="{FF2B5EF4-FFF2-40B4-BE49-F238E27FC236}">
                <a16:creationId xmlns:a16="http://schemas.microsoft.com/office/drawing/2014/main" id="{2CC59FC8-98F1-4972-88DE-132532BF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3259"/>
            <a:ext cx="952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8" name="Picture 24" descr="Phil-Bentley-150">
            <a:extLst>
              <a:ext uri="{FF2B5EF4-FFF2-40B4-BE49-F238E27FC236}">
                <a16:creationId xmlns:a16="http://schemas.microsoft.com/office/drawing/2014/main" id="{B94B7321-4ACB-48F9-B104-099B0202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05732"/>
            <a:ext cx="11445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25" descr="wechsler">
            <a:extLst>
              <a:ext uri="{FF2B5EF4-FFF2-40B4-BE49-F238E27FC236}">
                <a16:creationId xmlns:a16="http://schemas.microsoft.com/office/drawing/2014/main" id="{F1354AAF-82E9-42ED-96CB-A6F9ADC6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06" y="2853259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6" descr="Streffer">
            <a:extLst>
              <a:ext uri="{FF2B5EF4-FFF2-40B4-BE49-F238E27FC236}">
                <a16:creationId xmlns:a16="http://schemas.microsoft.com/office/drawing/2014/main" id="{A69D41A0-D147-40D9-B3BB-4CFF0B51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06" y="2853259"/>
            <a:ext cx="10429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Text Box 15">
            <a:extLst>
              <a:ext uri="{FF2B5EF4-FFF2-40B4-BE49-F238E27FC236}">
                <a16:creationId xmlns:a16="http://schemas.microsoft.com/office/drawing/2014/main" id="{B55014AC-E9F1-49C0-B9C2-8D2B81FA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0825"/>
            <a:ext cx="882015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GB" altLang="en-US" sz="1400" b="0" dirty="0">
                <a:solidFill>
                  <a:srgbClr val="292929"/>
                </a:solidFill>
              </a:rPr>
              <a:t>Andreas Houben        Mirko </a:t>
            </a:r>
            <a:r>
              <a:rPr lang="en-GB" altLang="en-US" sz="1400" b="0" dirty="0" err="1">
                <a:solidFill>
                  <a:srgbClr val="292929"/>
                </a:solidFill>
              </a:rPr>
              <a:t>Boin</a:t>
            </a:r>
            <a:r>
              <a:rPr lang="en-GB" altLang="en-US" sz="1400" b="0" dirty="0">
                <a:solidFill>
                  <a:srgbClr val="292929"/>
                </a:solidFill>
              </a:rPr>
              <a:t>               Jennifer Schulz          </a:t>
            </a:r>
            <a:r>
              <a:rPr lang="en-GB" altLang="en-US" sz="1400" b="0" dirty="0"/>
              <a:t>Phillip Bentley      Dickon Champion</a:t>
            </a:r>
            <a:r>
              <a:rPr lang="en-GB" altLang="en-US" sz="1400" b="0" dirty="0">
                <a:solidFill>
                  <a:srgbClr val="292929"/>
                </a:solidFill>
              </a:rPr>
              <a:t>     </a:t>
            </a:r>
            <a:endParaRPr lang="de-DE" altLang="en-US" sz="1400" b="0" dirty="0">
              <a:solidFill>
                <a:srgbClr val="2929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9D652-B6E5-42AB-888E-BDD89DBB4E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99" y="5004405"/>
            <a:ext cx="1230312" cy="1230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A8D7F-1B13-4099-8147-C4F579B777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77653"/>
            <a:ext cx="1059488" cy="1387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778D6-38CE-408F-A847-3FE49F9BCD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0" y="811409"/>
            <a:ext cx="931624" cy="1298451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4CA0B65A-484E-4E85-A284-5397B4460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E9411D-5B6A-454D-BC08-18E0DFA93F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0624"/>
            <a:ext cx="734650" cy="1369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C322E-5A0D-41CF-B037-779F9EFCC9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77" y="794374"/>
            <a:ext cx="985203" cy="13216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Tiding up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30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7EA7FD-BE9C-4046-ADDF-BA7C465D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5" y="434046"/>
            <a:ext cx="6440457" cy="2130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7C9F2-4572-462F-B027-7661E112E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2457980"/>
            <a:ext cx="6444232" cy="43553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FF668-7B2E-479E-8731-D08AC25226AF}"/>
              </a:ext>
            </a:extLst>
          </p:cNvPr>
          <p:cNvSpPr txBox="1"/>
          <p:nvPr/>
        </p:nvSpPr>
        <p:spPr>
          <a:xfrm>
            <a:off x="7092280" y="1275148"/>
            <a:ext cx="1296144" cy="443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Vsn</a:t>
            </a:r>
            <a:r>
              <a:rPr lang="en-US" sz="2400" dirty="0"/>
              <a:t> 3.4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EB413-6075-4A4E-9BBC-59EC20282918}"/>
              </a:ext>
            </a:extLst>
          </p:cNvPr>
          <p:cNvSpPr txBox="1"/>
          <p:nvPr/>
        </p:nvSpPr>
        <p:spPr>
          <a:xfrm>
            <a:off x="7092280" y="4293096"/>
            <a:ext cx="1296144" cy="443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Vsn</a:t>
            </a:r>
            <a:r>
              <a:rPr lang="en-US" sz="2400" dirty="0"/>
              <a:t> 3.5</a:t>
            </a:r>
          </a:p>
        </p:txBody>
      </p:sp>
    </p:spTree>
    <p:extLst>
      <p:ext uri="{BB962C8B-B14F-4D97-AF65-F5344CB8AC3E}">
        <p14:creationId xmlns:p14="http://schemas.microsoft.com/office/powerpoint/2010/main" val="2169522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Tiding up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31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0EB413-6075-4A4E-9BBC-59EC20282918}"/>
              </a:ext>
            </a:extLst>
          </p:cNvPr>
          <p:cNvSpPr txBox="1"/>
          <p:nvPr/>
        </p:nvSpPr>
        <p:spPr>
          <a:xfrm>
            <a:off x="6660232" y="2780928"/>
            <a:ext cx="1296144" cy="443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Vsn</a:t>
            </a:r>
            <a:r>
              <a:rPr lang="en-US" sz="2400" dirty="0"/>
              <a:t> 3.5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27E39-7F34-40B5-98BF-C374B3FF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548680"/>
            <a:ext cx="5987735" cy="60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46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5188-4FF0-4089-9812-3756248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4219"/>
          </a:xfrm>
        </p:spPr>
        <p:txBody>
          <a:bodyPr/>
          <a:lstStyle/>
          <a:p>
            <a:r>
              <a:rPr lang="en-US" sz="2400" dirty="0"/>
              <a:t>Single crystal diffractometer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E0D3-5819-4B31-9EED-8A22F600E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32</a:t>
            </a:fld>
            <a:endParaRPr lang="en-US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C1F0B1CD-1779-46D7-941F-495B824DE0A7}"/>
              </a:ext>
            </a:extLst>
          </p:cNvPr>
          <p:cNvSpPr txBox="1">
            <a:spLocks/>
          </p:cNvSpPr>
          <p:nvPr/>
        </p:nvSpPr>
        <p:spPr>
          <a:xfrm>
            <a:off x="5976000" y="900000"/>
            <a:ext cx="3132504" cy="5049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1200" dirty="0"/>
              <a:t>Applications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Single crystals of proteins and other biological molecules (Laue diffraction)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1200" dirty="0"/>
              <a:t>Concept and Requirements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TOF diffractometer using whole pulse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Medium resolution </a:t>
            </a:r>
            <a:r>
              <a:rPr lang="el-GR" sz="1100" dirty="0"/>
              <a:t>Δλ</a:t>
            </a:r>
            <a:r>
              <a:rPr lang="en-US" sz="1100" dirty="0"/>
              <a:t>/</a:t>
            </a:r>
            <a:r>
              <a:rPr lang="el-GR" sz="1100" dirty="0"/>
              <a:t>λ</a:t>
            </a:r>
            <a:r>
              <a:rPr lang="en-US" sz="1100" dirty="0"/>
              <a:t> &lt; 3%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High flux in 1 x 1 mm²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Low background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Variable divergence and ‘clean’ distribution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1200" dirty="0"/>
              <a:t>Choices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TS 1, LH</a:t>
            </a:r>
            <a:r>
              <a:rPr lang="en-US" sz="1100" baseline="-25000" dirty="0"/>
              <a:t>2</a:t>
            </a:r>
            <a:r>
              <a:rPr lang="en-US" sz="1100" dirty="0"/>
              <a:t> moderator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Medium frequency (96 Hz, 250 µs pulse)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20.4 m total length 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SELENE optics (no direct line of sight)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Large detector coverage (3° - 170° ?)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1200" dirty="0"/>
              <a:t>Characteristics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Bandwidth: 2 Å, standard: 2 – 4 Å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d-range    : 1.0 – 76 Å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l-GR" sz="1100" dirty="0"/>
              <a:t>λ</a:t>
            </a:r>
            <a:r>
              <a:rPr lang="en-US" sz="1100" dirty="0"/>
              <a:t>-resolution: 1.3% - 2.4%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Estimated flux at sample: 4·10</a:t>
            </a:r>
            <a:r>
              <a:rPr lang="en-US" sz="1100" baseline="30000" dirty="0"/>
              <a:t>7</a:t>
            </a:r>
            <a:r>
              <a:rPr lang="en-US" sz="1100" dirty="0"/>
              <a:t> n/(cm²s)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1200" dirty="0"/>
              <a:t>Staff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Design: Tobias Schrader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US" sz="1100" dirty="0"/>
              <a:t>Simulations: Zhanwen Ma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FDC46-63A1-4B20-B644-81A4C043D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48680"/>
            <a:ext cx="5580000" cy="2159415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A74692A0-5CC0-4F8B-A30A-BE57A2B3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6BD91A-4BBF-4506-A4D7-7762BAB73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295184" cy="3430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274A96-B0D5-45B3-8ED1-86530B9F78AF}"/>
              </a:ext>
            </a:extLst>
          </p:cNvPr>
          <p:cNvSpPr txBox="1"/>
          <p:nvPr/>
        </p:nvSpPr>
        <p:spPr>
          <a:xfrm>
            <a:off x="539552" y="3717032"/>
            <a:ext cx="2848294" cy="26776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dirty="0"/>
              <a:t>TOF-Laue diagram for myoglobin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7E0CA-EB4E-488F-A830-BD3099A5E60A}"/>
              </a:ext>
            </a:extLst>
          </p:cNvPr>
          <p:cNvSpPr txBox="1"/>
          <p:nvPr/>
        </p:nvSpPr>
        <p:spPr>
          <a:xfrm>
            <a:off x="611560" y="6564147"/>
            <a:ext cx="2160000" cy="22680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000" dirty="0"/>
              <a:t>Ma et al., publication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779812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EA19BA-913F-4CC4-9676-ECC1885047A5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976BC1-5936-4E48-8457-6AD7736FE6F4}"/>
              </a:ext>
            </a:extLst>
          </p:cNvPr>
          <p:cNvSpPr txBox="1"/>
          <p:nvPr/>
        </p:nvSpPr>
        <p:spPr>
          <a:xfrm>
            <a:off x="1691680" y="4221088"/>
            <a:ext cx="607952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dirty="0"/>
              <a:t>Thank you for your attention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B32C03BE-6388-42B5-927F-B7154FC3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07" y="4283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E307B9FE-8E6D-4AA1-A5EF-4FA8B6A47022}"/>
              </a:ext>
            </a:extLst>
          </p:cNvPr>
          <p:cNvSpPr txBox="1">
            <a:spLocks/>
          </p:cNvSpPr>
          <p:nvPr/>
        </p:nvSpPr>
        <p:spPr>
          <a:xfrm>
            <a:off x="755575" y="820935"/>
            <a:ext cx="7622725" cy="25360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dirty="0"/>
              <a:t>Union Module: </a:t>
            </a:r>
            <a:r>
              <a:rPr lang="de-DE" dirty="0" err="1"/>
              <a:t>combining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in 1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Multiple scattering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Parallel components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…..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1000 minor improvements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Transition to C++ 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0DE67F4-14AB-4181-97FF-3F12018B97DA}"/>
              </a:ext>
            </a:extLst>
          </p:cNvPr>
          <p:cNvSpPr txBox="1">
            <a:spLocks/>
          </p:cNvSpPr>
          <p:nvPr/>
        </p:nvSpPr>
        <p:spPr>
          <a:xfrm>
            <a:off x="360000" y="36000"/>
            <a:ext cx="8424000" cy="396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Plans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8752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>
            <a:extLst>
              <a:ext uri="{FF2B5EF4-FFF2-40B4-BE49-F238E27FC236}">
                <a16:creationId xmlns:a16="http://schemas.microsoft.com/office/drawing/2014/main" id="{96C1305D-844C-442D-964C-D7CEA31C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1019EF-F554-48BC-927F-507C2050C9C8}" type="slidenum">
              <a:rPr lang="en-GB" altLang="en-US" sz="1400"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GB" altLang="en-US" sz="1400">
              <a:latin typeface="Arial Narrow" panose="020B060602020203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A0DBB79-930F-4558-8F18-612890356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398738" cy="396000"/>
          </a:xfrm>
        </p:spPr>
        <p:txBody>
          <a:bodyPr/>
          <a:lstStyle/>
          <a:p>
            <a:pPr eaLnBrk="1" hangingPunct="1"/>
            <a:r>
              <a:rPr lang="de-DE" altLang="en-US" sz="2400" dirty="0"/>
              <a:t>The Pipe Command and Export in </a:t>
            </a:r>
            <a:r>
              <a:rPr lang="de-DE" altLang="en-US" sz="2400" dirty="0" err="1"/>
              <a:t>version</a:t>
            </a:r>
            <a:r>
              <a:rPr lang="de-DE" altLang="en-US" sz="2400" dirty="0"/>
              <a:t> 3</a:t>
            </a:r>
          </a:p>
        </p:txBody>
      </p:sp>
      <p:pic>
        <p:nvPicPr>
          <p:cNvPr id="30726" name="Picture 9">
            <a:extLst>
              <a:ext uri="{FF2B5EF4-FFF2-40B4-BE49-F238E27FC236}">
                <a16:creationId xmlns:a16="http://schemas.microsoft.com/office/drawing/2014/main" id="{7E2152B9-A5FF-4FD9-95BE-34BFC488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836613"/>
            <a:ext cx="86804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FA5BD7-A05D-4A17-BB76-03820C9CF09C}"/>
              </a:ext>
            </a:extLst>
          </p:cNvPr>
          <p:cNvGrpSpPr/>
          <p:nvPr/>
        </p:nvGrpSpPr>
        <p:grpSpPr>
          <a:xfrm>
            <a:off x="250825" y="2276475"/>
            <a:ext cx="5113338" cy="4162425"/>
            <a:chOff x="250825" y="2276475"/>
            <a:chExt cx="5113338" cy="4162425"/>
          </a:xfrm>
        </p:grpSpPr>
        <p:pic>
          <p:nvPicPr>
            <p:cNvPr id="30725" name="Picture 7">
              <a:extLst>
                <a:ext uri="{FF2B5EF4-FFF2-40B4-BE49-F238E27FC236}">
                  <a16:creationId xmlns:a16="http://schemas.microsoft.com/office/drawing/2014/main" id="{9A255C41-03F4-4344-9FA4-A79BDF649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437063"/>
              <a:ext cx="3394075" cy="200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27" name="Rectangle 3">
              <a:extLst>
                <a:ext uri="{FF2B5EF4-FFF2-40B4-BE49-F238E27FC236}">
                  <a16:creationId xmlns:a16="http://schemas.microsoft.com/office/drawing/2014/main" id="{2F310E02-408B-4235-AF01-D2D5ABD1D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2328863"/>
              <a:ext cx="4537075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>
              <a:lvl1pPr marL="342900" indent="-3429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 dirty="0"/>
                <a:t>Instrument can be exported from GUI to</a:t>
              </a:r>
            </a:p>
            <a:p>
              <a:pPr lvl="1" eaLnBrk="1" hangingPunct="1"/>
              <a:r>
                <a:rPr lang="en-GB" altLang="en-US" sz="1400" dirty="0"/>
                <a:t>Batch file</a:t>
              </a:r>
            </a:p>
            <a:p>
              <a:pPr lvl="1" eaLnBrk="1" hangingPunct="1"/>
              <a:r>
                <a:rPr lang="en-GB" altLang="en-US" sz="1400" dirty="0"/>
                <a:t>Perl script</a:t>
              </a:r>
            </a:p>
            <a:p>
              <a:pPr lvl="1" eaLnBrk="1" hangingPunct="1"/>
              <a:r>
                <a:rPr lang="en-GB" altLang="en-US" sz="1400" b="1" dirty="0"/>
                <a:t>Python script</a:t>
              </a:r>
            </a:p>
            <a:p>
              <a:pPr lvl="1" eaLnBrk="1" hangingPunct="1"/>
              <a:r>
                <a:rPr lang="en-GB" altLang="en-US" sz="1400" dirty="0"/>
                <a:t>Shell script</a:t>
              </a:r>
              <a:endParaRPr lang="en-GB" altLang="en-US" sz="1400" baseline="-25000" dirty="0"/>
            </a:p>
            <a:p>
              <a:pPr lvl="1" eaLnBrk="1" hangingPunct="1"/>
              <a:r>
                <a:rPr lang="en-GB" altLang="en-US" sz="1400" dirty="0" err="1"/>
                <a:t>Tcl</a:t>
              </a:r>
              <a:r>
                <a:rPr lang="en-GB" altLang="en-US" sz="1400" dirty="0"/>
                <a:t> script</a:t>
              </a:r>
              <a:endParaRPr lang="en-GB" altLang="en-US" sz="1400" baseline="-25000" dirty="0"/>
            </a:p>
            <a:p>
              <a:pPr lvl="1" eaLnBrk="1" hangingPunct="1"/>
              <a:r>
                <a:rPr lang="en-GB" altLang="en-US" sz="1400" dirty="0"/>
                <a:t>Grid shell </a:t>
              </a:r>
              <a:r>
                <a:rPr lang="en-GB" altLang="en-US" sz="1400" dirty="0" err="1"/>
                <a:t>sript</a:t>
              </a:r>
              <a:endParaRPr lang="en-GB" altLang="en-US" sz="1400" dirty="0"/>
            </a:p>
          </p:txBody>
        </p:sp>
        <p:cxnSp>
          <p:nvCxnSpPr>
            <p:cNvPr id="30729" name="Gerade Verbindung mit Pfeil 5">
              <a:extLst>
                <a:ext uri="{FF2B5EF4-FFF2-40B4-BE49-F238E27FC236}">
                  <a16:creationId xmlns:a16="http://schemas.microsoft.com/office/drawing/2014/main" id="{45606129-E45F-43C5-BDB5-7E6374DB63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1188" y="2276475"/>
              <a:ext cx="0" cy="204946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FB5578-58D2-4BF9-9AF3-80E534B187C4}"/>
              </a:ext>
            </a:extLst>
          </p:cNvPr>
          <p:cNvGrpSpPr/>
          <p:nvPr/>
        </p:nvGrpSpPr>
        <p:grpSpPr>
          <a:xfrm>
            <a:off x="3779838" y="2341563"/>
            <a:ext cx="5256212" cy="4262114"/>
            <a:chOff x="3779838" y="2341563"/>
            <a:chExt cx="5256212" cy="4262114"/>
          </a:xfrm>
        </p:grpSpPr>
        <p:pic>
          <p:nvPicPr>
            <p:cNvPr id="30724" name="Picture 13">
              <a:extLst>
                <a:ext uri="{FF2B5EF4-FFF2-40B4-BE49-F238E27FC236}">
                  <a16:creationId xmlns:a16="http://schemas.microsoft.com/office/drawing/2014/main" id="{29A51F5D-D582-4BBE-9686-B140B78A6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789040"/>
              <a:ext cx="4470400" cy="281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728" name="Gerade Verbindung mit Pfeil 3">
              <a:extLst>
                <a:ext uri="{FF2B5EF4-FFF2-40B4-BE49-F238E27FC236}">
                  <a16:creationId xmlns:a16="http://schemas.microsoft.com/office/drawing/2014/main" id="{56DA9BCB-EF3D-4CD5-A6DD-166E116E13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9838" y="5373688"/>
              <a:ext cx="57600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730" name="Rectangle 3">
              <a:extLst>
                <a:ext uri="{FF2B5EF4-FFF2-40B4-BE49-F238E27FC236}">
                  <a16:creationId xmlns:a16="http://schemas.microsoft.com/office/drawing/2014/main" id="{625C9C7D-69B9-440D-BCC7-6F16BF4EF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0988" y="2341563"/>
              <a:ext cx="3675062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>
              <a:lvl1pPr marL="342900" indent="-3429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 dirty="0"/>
                <a:t>This can be edited to</a:t>
              </a:r>
            </a:p>
            <a:p>
              <a:pPr lvl="1" eaLnBrk="1" hangingPunct="1"/>
              <a:r>
                <a:rPr lang="en-GB" altLang="en-US" sz="1400" dirty="0"/>
                <a:t>Calculate parameters</a:t>
              </a:r>
              <a:endParaRPr lang="en-GB" altLang="en-US" sz="1400" baseline="-25000" dirty="0"/>
            </a:p>
            <a:p>
              <a:pPr lvl="1" eaLnBrk="1" hangingPunct="1"/>
              <a:r>
                <a:rPr lang="en-GB" altLang="en-US" sz="1400" dirty="0"/>
                <a:t>Run a series</a:t>
              </a:r>
              <a:endParaRPr lang="en-GB" altLang="en-US" sz="1400" baseline="-25000" dirty="0"/>
            </a:p>
            <a:p>
              <a:pPr lvl="1" eaLnBrk="1" hangingPunct="1"/>
              <a:r>
                <a:rPr lang="en-GB" altLang="en-US" sz="1400" dirty="0"/>
                <a:t>Run an optimization</a:t>
              </a:r>
            </a:p>
          </p:txBody>
        </p:sp>
      </p:grpSp>
      <p:pic>
        <p:nvPicPr>
          <p:cNvPr id="13" name="Picture 7">
            <a:extLst>
              <a:ext uri="{FF2B5EF4-FFF2-40B4-BE49-F238E27FC236}">
                <a16:creationId xmlns:a16="http://schemas.microsoft.com/office/drawing/2014/main" id="{77F853B4-8084-4D62-8FF0-65771F20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0">
            <a:extLst>
              <a:ext uri="{FF2B5EF4-FFF2-40B4-BE49-F238E27FC236}">
                <a16:creationId xmlns:a16="http://schemas.microsoft.com/office/drawing/2014/main" id="{2207F3B6-6DCA-46EF-82F6-7368E1F09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de-DE" altLang="en-US" sz="1400" dirty="0"/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30FBFD0B-6D65-40D3-8AE7-12645F63CB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9219" y="36000"/>
            <a:ext cx="8425562" cy="396000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GB" altLang="en-US" sz="2400" dirty="0"/>
              <a:t>Structure of Functions and Classes</a:t>
            </a:r>
          </a:p>
        </p:txBody>
      </p:sp>
      <p:sp>
        <p:nvSpPr>
          <p:cNvPr id="44038" name="Text Box 3">
            <a:extLst>
              <a:ext uri="{FF2B5EF4-FFF2-40B4-BE49-F238E27FC236}">
                <a16:creationId xmlns:a16="http://schemas.microsoft.com/office/drawing/2014/main" id="{DB7ECAB4-5565-4360-8C76-27A4AF361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2420938"/>
            <a:ext cx="1066800" cy="349250"/>
          </a:xfrm>
          <a:prstGeom prst="rect">
            <a:avLst/>
          </a:prstGeom>
          <a:solidFill>
            <a:srgbClr val="66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Sample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39" name="Text Box 5">
            <a:extLst>
              <a:ext uri="{FF2B5EF4-FFF2-40B4-BE49-F238E27FC236}">
                <a16:creationId xmlns:a16="http://schemas.microsoft.com/office/drawing/2014/main" id="{BF3F6C1D-F610-493D-B950-5E396F9F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125538"/>
            <a:ext cx="1066800" cy="34925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SANS</a:t>
            </a:r>
          </a:p>
        </p:txBody>
      </p:sp>
      <p:grpSp>
        <p:nvGrpSpPr>
          <p:cNvPr id="44040" name="Group 6">
            <a:extLst>
              <a:ext uri="{FF2B5EF4-FFF2-40B4-BE49-F238E27FC236}">
                <a16:creationId xmlns:a16="http://schemas.microsoft.com/office/drawing/2014/main" id="{A1471DE4-1F08-4BF5-9AE2-D7E6E215CD21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3563938"/>
            <a:ext cx="4343400" cy="349250"/>
            <a:chOff x="960" y="3168"/>
            <a:chExt cx="2736" cy="220"/>
          </a:xfrm>
        </p:grpSpPr>
        <p:sp>
          <p:nvSpPr>
            <p:cNvPr id="44076" name="Text Box 7">
              <a:extLst>
                <a:ext uri="{FF2B5EF4-FFF2-40B4-BE49-F238E27FC236}">
                  <a16:creationId xmlns:a16="http://schemas.microsoft.com/office/drawing/2014/main" id="{94A688F0-2F59-498E-9301-5DABF59F1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672" cy="220"/>
            </a:xfrm>
            <a:prstGeom prst="rect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0">
                  <a:latin typeface="Tahoma" panose="020B0604030504040204" pitchFamily="34" charset="0"/>
                </a:rPr>
                <a:t>Init</a:t>
              </a:r>
            </a:p>
          </p:txBody>
        </p:sp>
        <p:sp>
          <p:nvSpPr>
            <p:cNvPr id="44077" name="Text Box 8">
              <a:extLst>
                <a:ext uri="{FF2B5EF4-FFF2-40B4-BE49-F238E27FC236}">
                  <a16:creationId xmlns:a16="http://schemas.microsoft.com/office/drawing/2014/main" id="{C891CA0A-2086-4A9B-B983-EE8A02F64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168"/>
              <a:ext cx="672" cy="220"/>
            </a:xfrm>
            <a:prstGeom prst="rect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0">
                  <a:latin typeface="Tahoma" panose="020B0604030504040204" pitchFamily="34" charset="0"/>
                </a:rPr>
                <a:t>Matrix</a:t>
              </a:r>
              <a:endParaRPr lang="en-GB" altLang="en-US" sz="2400" b="0">
                <a:latin typeface="Tahoma" panose="020B0604030504040204" pitchFamily="34" charset="0"/>
              </a:endParaRPr>
            </a:p>
          </p:txBody>
        </p:sp>
        <p:sp>
          <p:nvSpPr>
            <p:cNvPr id="44078" name="Text Box 9">
              <a:extLst>
                <a:ext uri="{FF2B5EF4-FFF2-40B4-BE49-F238E27FC236}">
                  <a16:creationId xmlns:a16="http://schemas.microsoft.com/office/drawing/2014/main" id="{551240B9-60BA-4144-BD13-41CE9866A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68"/>
              <a:ext cx="816" cy="220"/>
            </a:xfrm>
            <a:prstGeom prst="rect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0">
                  <a:latin typeface="Tahoma" panose="020B0604030504040204" pitchFamily="34" charset="0"/>
                </a:rPr>
                <a:t>Intersection</a:t>
              </a:r>
              <a:endParaRPr lang="en-GB" altLang="en-US" sz="2400" b="0">
                <a:latin typeface="Tahoma" panose="020B0604030504040204" pitchFamily="34" charset="0"/>
              </a:endParaRPr>
            </a:p>
          </p:txBody>
        </p:sp>
      </p:grpSp>
      <p:sp>
        <p:nvSpPr>
          <p:cNvPr id="44041" name="Text Box 10">
            <a:extLst>
              <a:ext uri="{FF2B5EF4-FFF2-40B4-BE49-F238E27FC236}">
                <a16:creationId xmlns:a16="http://schemas.microsoft.com/office/drawing/2014/main" id="{880CA8CF-7EE2-4487-8B22-C42CF556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1125538"/>
            <a:ext cx="1066800" cy="34925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Source</a:t>
            </a:r>
          </a:p>
        </p:txBody>
      </p:sp>
      <p:sp>
        <p:nvSpPr>
          <p:cNvPr id="44042" name="Text Box 11">
            <a:extLst>
              <a:ext uri="{FF2B5EF4-FFF2-40B4-BE49-F238E27FC236}">
                <a16:creationId xmlns:a16="http://schemas.microsoft.com/office/drawing/2014/main" id="{3936D330-BEA8-45DC-8D5C-4FD2F9DD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5538"/>
            <a:ext cx="1066800" cy="34925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Powder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43" name="Text Box 12">
            <a:extLst>
              <a:ext uri="{FF2B5EF4-FFF2-40B4-BE49-F238E27FC236}">
                <a16:creationId xmlns:a16="http://schemas.microsoft.com/office/drawing/2014/main" id="{964557AC-E313-4912-85E3-26E0267C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2492375"/>
            <a:ext cx="1371600" cy="349250"/>
          </a:xfrm>
          <a:prstGeom prst="rect">
            <a:avLst/>
          </a:prstGeom>
          <a:solidFill>
            <a:srgbClr val="66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Src_modchar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44" name="Text Box 14">
            <a:extLst>
              <a:ext uri="{FF2B5EF4-FFF2-40B4-BE49-F238E27FC236}">
                <a16:creationId xmlns:a16="http://schemas.microsoft.com/office/drawing/2014/main" id="{EFCC91AF-BF4F-446D-ABEE-4A5B1ED6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664075"/>
            <a:ext cx="1066800" cy="349250"/>
          </a:xfrm>
          <a:prstGeom prst="rect">
            <a:avLst/>
          </a:prstGeom>
          <a:solidFill>
            <a:srgbClr val="00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General</a:t>
            </a:r>
          </a:p>
        </p:txBody>
      </p:sp>
      <p:sp>
        <p:nvSpPr>
          <p:cNvPr id="44045" name="Text Box 16">
            <a:extLst>
              <a:ext uri="{FF2B5EF4-FFF2-40B4-BE49-F238E27FC236}">
                <a16:creationId xmlns:a16="http://schemas.microsoft.com/office/drawing/2014/main" id="{F59C9EBF-B48D-4281-A465-9D4D39F9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52963"/>
            <a:ext cx="1295400" cy="349250"/>
          </a:xfrm>
          <a:prstGeom prst="rect">
            <a:avLst/>
          </a:prstGeom>
          <a:solidFill>
            <a:srgbClr val="00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Softabort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46" name="Text Box 14">
            <a:extLst>
              <a:ext uri="{FF2B5EF4-FFF2-40B4-BE49-F238E27FC236}">
                <a16:creationId xmlns:a16="http://schemas.microsoft.com/office/drawing/2014/main" id="{D2547E52-6FF8-4783-9E73-8B2B723A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64075"/>
            <a:ext cx="1066800" cy="349250"/>
          </a:xfrm>
          <a:prstGeom prst="rect">
            <a:avLst/>
          </a:prstGeom>
          <a:solidFill>
            <a:srgbClr val="00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Message</a:t>
            </a:r>
          </a:p>
        </p:txBody>
      </p:sp>
      <p:sp>
        <p:nvSpPr>
          <p:cNvPr id="44047" name="Oval 17">
            <a:extLst>
              <a:ext uri="{FF2B5EF4-FFF2-40B4-BE49-F238E27FC236}">
                <a16:creationId xmlns:a16="http://schemas.microsoft.com/office/drawing/2014/main" id="{4C87EF8F-5D06-465E-805B-A1774C6E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1412875"/>
            <a:ext cx="71438" cy="71438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8" name="Oval 18">
            <a:extLst>
              <a:ext uri="{FF2B5EF4-FFF2-40B4-BE49-F238E27FC236}">
                <a16:creationId xmlns:a16="http://schemas.microsoft.com/office/drawing/2014/main" id="{88E87EFB-B3D9-4B04-AF8B-23D6E9EA9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412875"/>
            <a:ext cx="71438" cy="71438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9" name="Oval 20">
            <a:extLst>
              <a:ext uri="{FF2B5EF4-FFF2-40B4-BE49-F238E27FC236}">
                <a16:creationId xmlns:a16="http://schemas.microsoft.com/office/drawing/2014/main" id="{C70DC4DA-93B2-414E-BC1A-EB399AA1A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1412875"/>
            <a:ext cx="71437" cy="71438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50" name="Oval 21">
            <a:extLst>
              <a:ext uri="{FF2B5EF4-FFF2-40B4-BE49-F238E27FC236}">
                <a16:creationId xmlns:a16="http://schemas.microsoft.com/office/drawing/2014/main" id="{124C8A35-AE49-4B80-9C8A-B2B7C3E29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1412875"/>
            <a:ext cx="71437" cy="71438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51" name="Oval 22">
            <a:extLst>
              <a:ext uri="{FF2B5EF4-FFF2-40B4-BE49-F238E27FC236}">
                <a16:creationId xmlns:a16="http://schemas.microsoft.com/office/drawing/2014/main" id="{3FDEE0E3-1981-4FDE-B76D-56AB141CC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1412875"/>
            <a:ext cx="71438" cy="71438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52" name="Oval 23">
            <a:extLst>
              <a:ext uri="{FF2B5EF4-FFF2-40B4-BE49-F238E27FC236}">
                <a16:creationId xmlns:a16="http://schemas.microsoft.com/office/drawing/2014/main" id="{6FF7CB10-D463-4AAF-955F-939D64231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1412875"/>
            <a:ext cx="71438" cy="71438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53" name="Line 24">
            <a:extLst>
              <a:ext uri="{FF2B5EF4-FFF2-40B4-BE49-F238E27FC236}">
                <a16:creationId xmlns:a16="http://schemas.microsoft.com/office/drawing/2014/main" id="{422DD7D1-ADEF-4CA9-AF5A-293C8719D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8" y="1484313"/>
            <a:ext cx="720725" cy="936625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54" name="Line 25">
            <a:extLst>
              <a:ext uri="{FF2B5EF4-FFF2-40B4-BE49-F238E27FC236}">
                <a16:creationId xmlns:a16="http://schemas.microsoft.com/office/drawing/2014/main" id="{09E599BE-37FC-4BBC-8359-0B22D616D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1138" y="1482725"/>
            <a:ext cx="576262" cy="935038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55" name="Line 26">
            <a:extLst>
              <a:ext uri="{FF2B5EF4-FFF2-40B4-BE49-F238E27FC236}">
                <a16:creationId xmlns:a16="http://schemas.microsoft.com/office/drawing/2014/main" id="{96947AF9-02F8-4B32-BF6E-7D576FFF1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9700" y="2781300"/>
            <a:ext cx="576263" cy="792163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56" name="Line 27">
            <a:extLst>
              <a:ext uri="{FF2B5EF4-FFF2-40B4-BE49-F238E27FC236}">
                <a16:creationId xmlns:a16="http://schemas.microsoft.com/office/drawing/2014/main" id="{29213AA4-F758-4DF3-96D6-146B3E797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988" y="3933825"/>
            <a:ext cx="647700" cy="719138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57" name="Line 28">
            <a:extLst>
              <a:ext uri="{FF2B5EF4-FFF2-40B4-BE49-F238E27FC236}">
                <a16:creationId xmlns:a16="http://schemas.microsoft.com/office/drawing/2014/main" id="{0B50E656-5ECE-438C-8A97-E4FD647A02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8125" y="3933825"/>
            <a:ext cx="792163" cy="719138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58" name="Line 29">
            <a:extLst>
              <a:ext uri="{FF2B5EF4-FFF2-40B4-BE49-F238E27FC236}">
                <a16:creationId xmlns:a16="http://schemas.microsoft.com/office/drawing/2014/main" id="{D95A5DDA-8E18-4CCD-B5CC-D6D1A0F74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2313" y="1484313"/>
            <a:ext cx="576262" cy="1008062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59" name="Line 30">
            <a:extLst>
              <a:ext uri="{FF2B5EF4-FFF2-40B4-BE49-F238E27FC236}">
                <a16:creationId xmlns:a16="http://schemas.microsoft.com/office/drawing/2014/main" id="{288ABE8E-7DDF-4C90-8A96-A66985945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425" y="1484313"/>
            <a:ext cx="1439863" cy="2089150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60" name="Line 31">
            <a:extLst>
              <a:ext uri="{FF2B5EF4-FFF2-40B4-BE49-F238E27FC236}">
                <a16:creationId xmlns:a16="http://schemas.microsoft.com/office/drawing/2014/main" id="{DF8E739D-2C1A-4788-B4CD-892F4E31B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" y="1484313"/>
            <a:ext cx="504825" cy="3168650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61" name="Line 32">
            <a:extLst>
              <a:ext uri="{FF2B5EF4-FFF2-40B4-BE49-F238E27FC236}">
                <a16:creationId xmlns:a16="http://schemas.microsoft.com/office/drawing/2014/main" id="{197E13E0-1993-446C-9D47-7F55BA5A4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4750" y="1484313"/>
            <a:ext cx="1871663" cy="2089150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62" name="Line 33">
            <a:extLst>
              <a:ext uri="{FF2B5EF4-FFF2-40B4-BE49-F238E27FC236}">
                <a16:creationId xmlns:a16="http://schemas.microsoft.com/office/drawing/2014/main" id="{1F40E5D2-E950-4804-92B3-D6CC705CD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8713" y="1484313"/>
            <a:ext cx="720725" cy="2089150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63" name="Line 34">
            <a:extLst>
              <a:ext uri="{FF2B5EF4-FFF2-40B4-BE49-F238E27FC236}">
                <a16:creationId xmlns:a16="http://schemas.microsoft.com/office/drawing/2014/main" id="{A57E1AEB-A93F-46C5-BEC3-0C29E7E6A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1150" y="3933825"/>
            <a:ext cx="2159000" cy="719138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64" name="Line 35">
            <a:extLst>
              <a:ext uri="{FF2B5EF4-FFF2-40B4-BE49-F238E27FC236}">
                <a16:creationId xmlns:a16="http://schemas.microsoft.com/office/drawing/2014/main" id="{F4183F73-C18C-4098-83DC-FE054A071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9838" y="1484313"/>
            <a:ext cx="1951037" cy="3168650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65" name="Text Box 36">
            <a:extLst>
              <a:ext uri="{FF2B5EF4-FFF2-40B4-BE49-F238E27FC236}">
                <a16:creationId xmlns:a16="http://schemas.microsoft.com/office/drawing/2014/main" id="{5619C1FF-81DF-4AD7-904E-8CBD28DBE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908050"/>
            <a:ext cx="1368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/>
              <a:t>main</a:t>
            </a:r>
            <a:br>
              <a:rPr lang="de-DE" altLang="en-US" sz="1800"/>
            </a:br>
            <a:r>
              <a:rPr lang="de-DE" altLang="en-US" sz="1800"/>
              <a:t> C functions</a:t>
            </a:r>
            <a:br>
              <a:rPr lang="de-DE" altLang="en-US" sz="1800"/>
            </a:br>
            <a:r>
              <a:rPr lang="de-DE" altLang="en-US" sz="1800"/>
              <a:t>of a module</a:t>
            </a:r>
          </a:p>
        </p:txBody>
      </p:sp>
      <p:sp>
        <p:nvSpPr>
          <p:cNvPr id="44066" name="Text Box 38">
            <a:extLst>
              <a:ext uri="{FF2B5EF4-FFF2-40B4-BE49-F238E27FC236}">
                <a16:creationId xmlns:a16="http://schemas.microsoft.com/office/drawing/2014/main" id="{DB924E63-313A-4457-9704-2B7368CF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2205038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/>
              <a:t>application specific</a:t>
            </a:r>
            <a:br>
              <a:rPr lang="de-DE" altLang="en-US" sz="1800"/>
            </a:br>
            <a:r>
              <a:rPr lang="de-DE" altLang="en-US" sz="1800"/>
              <a:t> C functions</a:t>
            </a:r>
          </a:p>
        </p:txBody>
      </p:sp>
      <p:sp>
        <p:nvSpPr>
          <p:cNvPr id="44067" name="Text Box 39">
            <a:extLst>
              <a:ext uri="{FF2B5EF4-FFF2-40B4-BE49-F238E27FC236}">
                <a16:creationId xmlns:a16="http://schemas.microsoft.com/office/drawing/2014/main" id="{1D73A919-3B4C-498F-A636-E11A4E57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429000"/>
            <a:ext cx="1368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/>
              <a:t>general (complex)</a:t>
            </a:r>
            <a:br>
              <a:rPr lang="de-DE" altLang="en-US" sz="1800"/>
            </a:br>
            <a:r>
              <a:rPr lang="de-DE" altLang="en-US" sz="1800"/>
              <a:t> C functions</a:t>
            </a:r>
          </a:p>
        </p:txBody>
      </p:sp>
      <p:sp>
        <p:nvSpPr>
          <p:cNvPr id="44068" name="Text Box 40">
            <a:extLst>
              <a:ext uri="{FF2B5EF4-FFF2-40B4-BE49-F238E27FC236}">
                <a16:creationId xmlns:a16="http://schemas.microsoft.com/office/drawing/2014/main" id="{2B22C578-00E0-4A30-9AF2-276647BB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581525"/>
            <a:ext cx="1368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/>
              <a:t>basic</a:t>
            </a:r>
            <a:br>
              <a:rPr lang="de-DE" altLang="en-US" sz="1800"/>
            </a:br>
            <a:r>
              <a:rPr lang="de-DE" altLang="en-US" sz="1800"/>
              <a:t> C functions and classes</a:t>
            </a:r>
          </a:p>
        </p:txBody>
      </p:sp>
      <p:sp>
        <p:nvSpPr>
          <p:cNvPr id="44069" name="Text Box 3">
            <a:extLst>
              <a:ext uri="{FF2B5EF4-FFF2-40B4-BE49-F238E27FC236}">
                <a16:creationId xmlns:a16="http://schemas.microsoft.com/office/drawing/2014/main" id="{95FE761C-EE1A-48C5-BA87-92A70CA1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559175"/>
            <a:ext cx="1366838" cy="37465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mathmatrix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70" name="Text Box 3">
            <a:extLst>
              <a:ext uri="{FF2B5EF4-FFF2-40B4-BE49-F238E27FC236}">
                <a16:creationId xmlns:a16="http://schemas.microsoft.com/office/drawing/2014/main" id="{6FC3644D-4767-423A-AD18-E8057972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125538"/>
            <a:ext cx="1150938" cy="374650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mon2D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71" name="Text Box 3">
            <a:extLst>
              <a:ext uri="{FF2B5EF4-FFF2-40B4-BE49-F238E27FC236}">
                <a16:creationId xmlns:a16="http://schemas.microsoft.com/office/drawing/2014/main" id="{06F55C02-DB83-4F16-A459-5AFEAE97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652963"/>
            <a:ext cx="1366837" cy="37465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mathvector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72" name="Text Box 3">
            <a:extLst>
              <a:ext uri="{FF2B5EF4-FFF2-40B4-BE49-F238E27FC236}">
                <a16:creationId xmlns:a16="http://schemas.microsoft.com/office/drawing/2014/main" id="{79B214E2-A7E1-4D77-BCF1-27756E5D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1366838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class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44073" name="Text Box 14">
            <a:extLst>
              <a:ext uri="{FF2B5EF4-FFF2-40B4-BE49-F238E27FC236}">
                <a16:creationId xmlns:a16="http://schemas.microsoft.com/office/drawing/2014/main" id="{D37ACD91-E4E0-496B-B3F2-3EBFC8CF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1368425" cy="3492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0">
                <a:latin typeface="Tahoma" panose="020B0604030504040204" pitchFamily="34" charset="0"/>
              </a:rPr>
              <a:t>functions</a:t>
            </a:r>
          </a:p>
        </p:txBody>
      </p:sp>
      <p:sp>
        <p:nvSpPr>
          <p:cNvPr id="44074" name="Line 48">
            <a:extLst>
              <a:ext uri="{FF2B5EF4-FFF2-40B4-BE49-F238E27FC236}">
                <a16:creationId xmlns:a16="http://schemas.microsoft.com/office/drawing/2014/main" id="{EC27A00D-D734-4CCD-9FAD-A6EB2F020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3788" y="1482725"/>
            <a:ext cx="287337" cy="20907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4075" name="Line 49">
            <a:extLst>
              <a:ext uri="{FF2B5EF4-FFF2-40B4-BE49-F238E27FC236}">
                <a16:creationId xmlns:a16="http://schemas.microsoft.com/office/drawing/2014/main" id="{EE72972C-2FFA-4703-AE26-CD0513AFD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1412875"/>
            <a:ext cx="360363" cy="3240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47" name="Foliennummernplatzhalter 4">
            <a:extLst>
              <a:ext uri="{FF2B5EF4-FFF2-40B4-BE49-F238E27FC236}">
                <a16:creationId xmlns:a16="http://schemas.microsoft.com/office/drawing/2014/main" id="{86F36A91-C6B3-4D04-BE84-12A1A9797BAC}"/>
              </a:ext>
            </a:extLst>
          </p:cNvPr>
          <p:cNvSpPr txBox="1">
            <a:spLocks/>
          </p:cNvSpPr>
          <p:nvPr/>
        </p:nvSpPr>
        <p:spPr>
          <a:xfrm>
            <a:off x="4427984" y="6636891"/>
            <a:ext cx="322468" cy="221109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rgbClr val="FD7347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7347"/>
              </a:buClr>
              <a:buChar char="•"/>
              <a:defRPr sz="1800" kern="1200">
                <a:solidFill>
                  <a:srgbClr val="292929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7347"/>
              </a:buClr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7347"/>
              </a:buClr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7347"/>
              </a:buClr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D9A036-7988-45A9-98B6-17B56DC4650B}" type="slidenum">
              <a:rPr lang="en-GB" altLang="en-US" sz="1400" smtClean="0"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GB" altLang="en-US" sz="1400">
              <a:latin typeface="Arial Narrow" panose="020B0606020202030204" pitchFamily="34" charset="0"/>
            </a:endParaRPr>
          </a:p>
        </p:txBody>
      </p:sp>
      <p:pic>
        <p:nvPicPr>
          <p:cNvPr id="46" name="Picture 7">
            <a:extLst>
              <a:ext uri="{FF2B5EF4-FFF2-40B4-BE49-F238E27FC236}">
                <a16:creationId xmlns:a16="http://schemas.microsoft.com/office/drawing/2014/main" id="{58A3DB79-CBB2-459D-9C76-9B7D9697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 err="1"/>
              <a:t>Gui</a:t>
            </a:r>
            <a:r>
              <a:rPr lang="en-US" sz="2400" dirty="0"/>
              <a:t> – kernel connection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36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0EB413-6075-4A4E-9BBC-59EC20282918}"/>
              </a:ext>
            </a:extLst>
          </p:cNvPr>
          <p:cNvSpPr txBox="1"/>
          <p:nvPr/>
        </p:nvSpPr>
        <p:spPr>
          <a:xfrm>
            <a:off x="6660232" y="55799"/>
            <a:ext cx="1296144" cy="443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err="1"/>
              <a:t>Vsn</a:t>
            </a:r>
            <a:r>
              <a:rPr lang="en-US" sz="2400" dirty="0"/>
              <a:t> 3.5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FFDF4-4982-4975-8103-3128DDFA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2411304"/>
            <a:ext cx="5471147" cy="173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4E69A-218D-415E-9F23-941B3741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4" y="2411305"/>
            <a:ext cx="2664296" cy="3828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25F02-46B7-4D55-91DB-01C9AC323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66773"/>
            <a:ext cx="8928992" cy="13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55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 err="1"/>
              <a:t>Gui</a:t>
            </a:r>
            <a:r>
              <a:rPr lang="en-US" sz="2400" dirty="0"/>
              <a:t> – kernel connection</a:t>
            </a:r>
            <a:endParaRPr lang="en-US" sz="24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37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0EB413-6075-4A4E-9BBC-59EC20282918}"/>
              </a:ext>
            </a:extLst>
          </p:cNvPr>
          <p:cNvSpPr txBox="1"/>
          <p:nvPr/>
        </p:nvSpPr>
        <p:spPr>
          <a:xfrm>
            <a:off x="6444208" y="916813"/>
            <a:ext cx="1296144" cy="443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/>
              <a:t>GUI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75451-8A31-4744-BF9C-092E4D43B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63648"/>
            <a:ext cx="5540905" cy="329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D9AB8-6B4D-4770-8D15-230A00A04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486229"/>
            <a:ext cx="5720417" cy="1849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8B6225-814B-464D-BF2B-AB7203040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64904"/>
            <a:ext cx="7921940" cy="1664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2A638A-32A9-42BF-89CD-928D1EF63B1C}"/>
              </a:ext>
            </a:extLst>
          </p:cNvPr>
          <p:cNvSpPr txBox="1"/>
          <p:nvPr/>
        </p:nvSpPr>
        <p:spPr>
          <a:xfrm>
            <a:off x="6444208" y="4569978"/>
            <a:ext cx="1296144" cy="443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35355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noProof="0" dirty="0"/>
              <a:t>Less Parameters from file in </a:t>
            </a:r>
            <a:r>
              <a:rPr lang="en-US" sz="2400" noProof="0" dirty="0" err="1"/>
              <a:t>vitess</a:t>
            </a:r>
            <a:r>
              <a:rPr lang="en-US" sz="2400" noProof="0" dirty="0"/>
              <a:t> 4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221088"/>
            <a:ext cx="4968552" cy="720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 they are reduced to the minimum</a:t>
            </a:r>
          </a:p>
          <a:p>
            <a:pPr>
              <a:lnSpc>
                <a:spcPct val="100000"/>
              </a:lnSpc>
            </a:pPr>
            <a:r>
              <a:rPr lang="en-US" dirty="0"/>
              <a:t>Current kernel can handle both ways of input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38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484C8-B680-4969-A888-64C8D0FC8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3" y="1484783"/>
            <a:ext cx="8940833" cy="19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99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B68DE7-9409-44A7-BC84-34038622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9897"/>
            <a:ext cx="5791270" cy="439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B6F87-5B85-4118-9CE7-FAEB9F0E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r>
              <a:rPr lang="en-US" sz="2400" dirty="0" err="1"/>
              <a:t>Hbs</a:t>
            </a:r>
            <a:r>
              <a:rPr lang="en-US" sz="2400" dirty="0"/>
              <a:t> source In </a:t>
            </a:r>
            <a:r>
              <a:rPr lang="en-US" sz="2400" dirty="0" err="1"/>
              <a:t>vitess</a:t>
            </a:r>
            <a:r>
              <a:rPr lang="en-US" sz="2400" dirty="0"/>
              <a:t> and </a:t>
            </a:r>
            <a:r>
              <a:rPr lang="en-US" sz="2400" dirty="0" err="1"/>
              <a:t>mcstas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0C69-158C-485E-B4FE-73E0EB8832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39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0D00C9-894C-48A6-8D83-134061044CAE}"/>
              </a:ext>
            </a:extLst>
          </p:cNvPr>
          <p:cNvSpPr/>
          <p:nvPr/>
        </p:nvSpPr>
        <p:spPr>
          <a:xfrm>
            <a:off x="1764714" y="2528928"/>
            <a:ext cx="2664295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F623E7-0C03-4DB3-81A1-5312614E973C}"/>
              </a:ext>
            </a:extLst>
          </p:cNvPr>
          <p:cNvSpPr txBox="1">
            <a:spLocks/>
          </p:cNvSpPr>
          <p:nvPr/>
        </p:nvSpPr>
        <p:spPr>
          <a:xfrm>
            <a:off x="360000" y="540000"/>
            <a:ext cx="8424000" cy="34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Example: parameters of the thermal source at the 1</a:t>
            </a:r>
            <a:r>
              <a:rPr lang="en-US" sz="1700" baseline="30000" dirty="0"/>
              <a:t>st</a:t>
            </a:r>
            <a:r>
              <a:rPr lang="en-US" sz="1700" dirty="0"/>
              <a:t> target station (96 Hz)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563CBCF-A182-4CBE-8512-35ECD6A8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43" y="1484784"/>
            <a:ext cx="3744000" cy="2400779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E68D1DCB-0BCC-4D14-A1C5-8BD8ED7FE1CC}"/>
              </a:ext>
            </a:extLst>
          </p:cNvPr>
          <p:cNvSpPr/>
          <p:nvPr/>
        </p:nvSpPr>
        <p:spPr>
          <a:xfrm>
            <a:off x="5088616" y="2438556"/>
            <a:ext cx="1037199" cy="288032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12662E9-DFFE-4851-86F0-1CAAC2AD5878}"/>
              </a:ext>
            </a:extLst>
          </p:cNvPr>
          <p:cNvSpPr/>
          <p:nvPr/>
        </p:nvSpPr>
        <p:spPr>
          <a:xfrm>
            <a:off x="5041387" y="3161137"/>
            <a:ext cx="1084428" cy="202988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0A82706-3420-4A53-81A3-EFD35CF3ADD6}"/>
              </a:ext>
            </a:extLst>
          </p:cNvPr>
          <p:cNvSpPr/>
          <p:nvPr/>
        </p:nvSpPr>
        <p:spPr>
          <a:xfrm>
            <a:off x="5048329" y="1934949"/>
            <a:ext cx="2144511" cy="288032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6FB6D80-689D-4865-9863-B0998B908828}"/>
              </a:ext>
            </a:extLst>
          </p:cNvPr>
          <p:cNvSpPr/>
          <p:nvPr/>
        </p:nvSpPr>
        <p:spPr>
          <a:xfrm>
            <a:off x="6661533" y="1711550"/>
            <a:ext cx="1091641" cy="263793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7BAD7C-476F-463F-8CD8-DFED3D6720FB}"/>
              </a:ext>
            </a:extLst>
          </p:cNvPr>
          <p:cNvSpPr/>
          <p:nvPr/>
        </p:nvSpPr>
        <p:spPr>
          <a:xfrm>
            <a:off x="5041387" y="3686622"/>
            <a:ext cx="2165967" cy="18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BDC794E-4836-4787-B2DD-CFCBE1125D2A}"/>
              </a:ext>
            </a:extLst>
          </p:cNvPr>
          <p:cNvSpPr/>
          <p:nvPr/>
        </p:nvSpPr>
        <p:spPr>
          <a:xfrm>
            <a:off x="5030318" y="2699425"/>
            <a:ext cx="3179421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7D7C516-3E6D-475A-901F-F4D5A4FFAA85}"/>
              </a:ext>
            </a:extLst>
          </p:cNvPr>
          <p:cNvSpPr/>
          <p:nvPr/>
        </p:nvSpPr>
        <p:spPr>
          <a:xfrm>
            <a:off x="5045963" y="3517422"/>
            <a:ext cx="2165967" cy="180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3450C7-0892-448D-B39C-AFDE4BBC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523580"/>
            <a:ext cx="4896544" cy="20840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81EE7C-A610-4FFE-AF68-3C076A4BBCAC}"/>
              </a:ext>
            </a:extLst>
          </p:cNvPr>
          <p:cNvSpPr txBox="1"/>
          <p:nvPr/>
        </p:nvSpPr>
        <p:spPr>
          <a:xfrm>
            <a:off x="1224701" y="4552328"/>
            <a:ext cx="3311067" cy="2970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 err="1"/>
              <a:t>McStas</a:t>
            </a:r>
            <a:r>
              <a:rPr lang="en-US" sz="1400" dirty="0"/>
              <a:t> component: </a:t>
            </a:r>
            <a:r>
              <a:rPr lang="en-US" sz="1400" dirty="0" err="1"/>
              <a:t>Source_pulsed</a:t>
            </a:r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F0CE68-D9EB-4CB8-8F72-8EDDE8806F83}"/>
              </a:ext>
            </a:extLst>
          </p:cNvPr>
          <p:cNvSpPr/>
          <p:nvPr/>
        </p:nvSpPr>
        <p:spPr>
          <a:xfrm>
            <a:off x="179512" y="2250000"/>
            <a:ext cx="1368152" cy="180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D722FB-A7A7-46CD-A118-5FE126A7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89" y="-57556"/>
            <a:ext cx="1747403" cy="700954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945B8545-3B3F-44A2-9F03-1A85460F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40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liennummernplatzhalter 5">
            <a:extLst>
              <a:ext uri="{FF2B5EF4-FFF2-40B4-BE49-F238E27FC236}">
                <a16:creationId xmlns:a16="http://schemas.microsoft.com/office/drawing/2014/main" id="{295382CA-A91E-4D07-A23B-A3DA6556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4F41B105-1E4A-477F-8135-6A4504384080}" type="slidenum">
              <a:rPr lang="en-GB" altLang="en-US" sz="1400"/>
              <a:pPr eaLnBrk="1" hangingPunct="1"/>
              <a:t>4</a:t>
            </a:fld>
            <a:endParaRPr lang="en-GB" altLang="en-US" sz="14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032F1156-EFB0-44A4-9AC2-40DBE4596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36000"/>
            <a:ext cx="8398738" cy="3960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Realization by Monte Carlo Simulations</a:t>
            </a:r>
          </a:p>
        </p:txBody>
      </p:sp>
      <p:pic>
        <p:nvPicPr>
          <p:cNvPr id="5126" name="Picture 3" descr="R2D2">
            <a:extLst>
              <a:ext uri="{FF2B5EF4-FFF2-40B4-BE49-F238E27FC236}">
                <a16:creationId xmlns:a16="http://schemas.microsoft.com/office/drawing/2014/main" id="{B31EB916-9CC8-4FB1-A656-2D9FCCBD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21258"/>
            <a:ext cx="5113337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>
            <a:extLst>
              <a:ext uri="{FF2B5EF4-FFF2-40B4-BE49-F238E27FC236}">
                <a16:creationId xmlns:a16="http://schemas.microsoft.com/office/drawing/2014/main" id="{1C7476CB-5AD5-4316-8A1A-50FBEEF5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628800"/>
            <a:ext cx="3240359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nb-NO" altLang="en-US" sz="1600" b="0" dirty="0">
                <a:latin typeface="Arial" panose="020B0604020202020204" pitchFamily="34" charset="0"/>
              </a:rPr>
              <a:t>free parameters: </a:t>
            </a:r>
          </a:p>
          <a:p>
            <a:pPr algn="l" eaLnBrk="1" hangingPunct="1"/>
            <a:r>
              <a:rPr lang="nb-NO" altLang="en-US" sz="1600" b="0" dirty="0">
                <a:latin typeface="Arial" panose="020B0604020202020204" pitchFamily="34" charset="0"/>
              </a:rPr>
              <a:t>wavelength 		</a:t>
            </a:r>
            <a:r>
              <a:rPr lang="el-GR" altLang="en-US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λ</a:t>
            </a:r>
            <a:r>
              <a:rPr lang="nb-NO" altLang="en-US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/>
            <a:r>
              <a:rPr lang="nb-NO" altLang="en-US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initial position 		x,y</a:t>
            </a:r>
          </a:p>
          <a:p>
            <a:pPr algn="l" eaLnBrk="1" hangingPunct="1"/>
            <a:r>
              <a:rPr lang="nb-NO" altLang="en-US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initial direction		v</a:t>
            </a:r>
            <a:r>
              <a:rPr lang="nb-NO" altLang="en-US" sz="1600" b="0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hor</a:t>
            </a:r>
            <a:r>
              <a:rPr lang="nb-NO" altLang="en-US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/v, v</a:t>
            </a:r>
            <a:r>
              <a:rPr lang="nb-NO" altLang="en-US" sz="1600" b="0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vert</a:t>
            </a:r>
            <a:r>
              <a:rPr lang="nb-NO" altLang="en-US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/v</a:t>
            </a:r>
            <a:endParaRPr lang="nb-NO" altLang="en-US" sz="1600" b="0" dirty="0">
              <a:latin typeface="Arial" panose="020B0604020202020204" pitchFamily="34" charset="0"/>
            </a:endParaRPr>
          </a:p>
          <a:p>
            <a:pPr algn="l" eaLnBrk="1" hangingPunct="1"/>
            <a:r>
              <a:rPr lang="nb-NO" altLang="en-US" sz="1600" b="0" dirty="0">
                <a:latin typeface="Arial" panose="020B0604020202020204" pitchFamily="34" charset="0"/>
              </a:rPr>
              <a:t>d</a:t>
            </a:r>
            <a:r>
              <a:rPr lang="el-GR" altLang="en-US" sz="1600" b="0" dirty="0">
                <a:latin typeface="Arial" panose="020B0604020202020204" pitchFamily="34" charset="0"/>
              </a:rPr>
              <a:t>ir</a:t>
            </a:r>
            <a:r>
              <a:rPr lang="nb-NO" altLang="en-US" sz="1600" b="0" dirty="0">
                <a:latin typeface="Arial" panose="020B0604020202020204" pitchFamily="34" charset="0"/>
              </a:rPr>
              <a:t>. after monochr.</a:t>
            </a:r>
            <a:r>
              <a:rPr lang="el-GR" altLang="en-US" sz="1600" b="0" dirty="0">
                <a:latin typeface="Arial" panose="020B0604020202020204" pitchFamily="34" charset="0"/>
              </a:rPr>
              <a:t>	θ</a:t>
            </a:r>
            <a:r>
              <a:rPr lang="nb-NO" altLang="en-US" sz="1600" b="0" baseline="-25000" dirty="0">
                <a:latin typeface="Arial" panose="020B0604020202020204" pitchFamily="34" charset="0"/>
              </a:rPr>
              <a:t>m</a:t>
            </a:r>
            <a:r>
              <a:rPr lang="el-GR" altLang="en-US" sz="1600" b="0" dirty="0">
                <a:latin typeface="Arial" panose="020B0604020202020204" pitchFamily="34" charset="0"/>
              </a:rPr>
              <a:t>, φ</a:t>
            </a:r>
            <a:r>
              <a:rPr lang="nb-NO" altLang="en-US" sz="1600" b="0" baseline="-25000" dirty="0">
                <a:latin typeface="Arial" panose="020B0604020202020204" pitchFamily="34" charset="0"/>
              </a:rPr>
              <a:t>m</a:t>
            </a:r>
            <a:endParaRPr lang="el-GR" altLang="en-US" sz="1600" b="0" baseline="-25000" dirty="0">
              <a:latin typeface="Arial" panose="020B0604020202020204" pitchFamily="34" charset="0"/>
            </a:endParaRPr>
          </a:p>
          <a:p>
            <a:pPr algn="l" eaLnBrk="1" hangingPunct="1"/>
            <a:r>
              <a:rPr lang="el-GR" altLang="en-US" sz="1600" b="0" dirty="0">
                <a:latin typeface="Arial" panose="020B0604020202020204" pitchFamily="34" charset="0"/>
              </a:rPr>
              <a:t>scattering direction	θ</a:t>
            </a:r>
            <a:r>
              <a:rPr lang="nb-NO" altLang="en-US" sz="1600" b="0" baseline="-25000" dirty="0">
                <a:latin typeface="Arial" panose="020B0604020202020204" pitchFamily="34" charset="0"/>
              </a:rPr>
              <a:t>s</a:t>
            </a:r>
            <a:r>
              <a:rPr lang="el-GR" altLang="en-US" sz="1600" b="0" dirty="0">
                <a:latin typeface="Arial" panose="020B0604020202020204" pitchFamily="34" charset="0"/>
              </a:rPr>
              <a:t>, φ</a:t>
            </a:r>
            <a:r>
              <a:rPr lang="nb-NO" altLang="en-US" sz="1600" b="0" baseline="-25000" dirty="0">
                <a:latin typeface="Arial" panose="020B0604020202020204" pitchFamily="34" charset="0"/>
              </a:rPr>
              <a:t>s</a:t>
            </a:r>
            <a:endParaRPr lang="el-GR" altLang="en-US" sz="1600" b="0" baseline="-25000" dirty="0">
              <a:latin typeface="Arial" panose="020B0604020202020204" pitchFamily="34" charset="0"/>
            </a:endParaRPr>
          </a:p>
        </p:txBody>
      </p:sp>
      <p:sp>
        <p:nvSpPr>
          <p:cNvPr id="5128" name="Rectangle 5">
            <a:extLst>
              <a:ext uri="{FF2B5EF4-FFF2-40B4-BE49-F238E27FC236}">
                <a16:creationId xmlns:a16="http://schemas.microsoft.com/office/drawing/2014/main" id="{4A748CCA-53B0-484D-BEC6-512E1FE89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9952" y="757903"/>
            <a:ext cx="4248472" cy="582866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600" dirty="0"/>
              <a:t>Basic Idea: Random choice of parameters instead of scanning through parameter space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E4F8B10-E19B-4EE0-A889-9960385B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666249-F7FA-4599-B9F3-8640B41E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2796200"/>
            <a:ext cx="9015917" cy="2729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855188-4FF0-4089-9812-37562483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r>
              <a:rPr lang="en-US" sz="2400" dirty="0"/>
              <a:t>Disordered materials diffractometer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E0D3-5819-4B31-9EED-8A22F600E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EB755-EB96-4C5C-8AA7-7F25C86E1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" y="840670"/>
            <a:ext cx="5760128" cy="18972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0BA09A-1805-43AC-8175-2BFFF89C7661}"/>
              </a:ext>
            </a:extLst>
          </p:cNvPr>
          <p:cNvSpPr/>
          <p:nvPr/>
        </p:nvSpPr>
        <p:spPr>
          <a:xfrm>
            <a:off x="5796136" y="2636912"/>
            <a:ext cx="3312368" cy="324036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C1F0B1CD-1779-46D7-941F-495B824DE0A7}"/>
              </a:ext>
            </a:extLst>
          </p:cNvPr>
          <p:cNvSpPr txBox="1">
            <a:spLocks/>
          </p:cNvSpPr>
          <p:nvPr/>
        </p:nvSpPr>
        <p:spPr>
          <a:xfrm>
            <a:off x="5976000" y="900000"/>
            <a:ext cx="3059984" cy="51125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200" dirty="0"/>
              <a:t>Application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PDF measurements on liquids, amorphous materials and </a:t>
            </a:r>
            <a:r>
              <a:rPr lang="en-US" sz="1100" dirty="0" err="1"/>
              <a:t>nano</a:t>
            </a:r>
            <a:r>
              <a:rPr lang="en-US" sz="1100" dirty="0"/>
              <a:t>-particles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200" dirty="0"/>
              <a:t>Concept and Requirements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TOF diffractometer using whole pulse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Medium resolution by long instrument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Short min. wavelength for high Q-values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200" dirty="0"/>
              <a:t>Choices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TS 3, D</a:t>
            </a:r>
            <a:r>
              <a:rPr lang="en-US" sz="1100" baseline="-25000" dirty="0"/>
              <a:t>2</a:t>
            </a:r>
            <a:r>
              <a:rPr lang="en-US" sz="1100" dirty="0"/>
              <a:t>O moderator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Frequency (96 Hz, 167 µs neutron pulse)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85 m length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Detector range: 10° - 140°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200" dirty="0"/>
              <a:t>Characteristics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Bandwidth: 0.69 Å, standard 0.1 – 0.79 Å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Resolution: 1.3% - 7.8%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Q-range    : 1.9 – 118 Å</a:t>
            </a:r>
            <a:r>
              <a:rPr lang="en-US" sz="1100" baseline="30000" dirty="0"/>
              <a:t>-1</a:t>
            </a:r>
            <a:endParaRPr lang="en-US" sz="1100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Estimated flux at sample: 10</a:t>
            </a:r>
            <a:r>
              <a:rPr lang="en-US" sz="1100" baseline="30000" dirty="0"/>
              <a:t>7</a:t>
            </a:r>
            <a:r>
              <a:rPr lang="en-US" sz="1100" dirty="0"/>
              <a:t> n/(cm²s)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1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200" dirty="0"/>
              <a:t>Staff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Design: Mikhail Feygenson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100" dirty="0"/>
              <a:t>Simulations: Zhanwen Ma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400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400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63BC7-B3AD-40D7-8C23-CC5592A2747E}"/>
              </a:ext>
            </a:extLst>
          </p:cNvPr>
          <p:cNvSpPr txBox="1"/>
          <p:nvPr/>
        </p:nvSpPr>
        <p:spPr>
          <a:xfrm>
            <a:off x="683568" y="5661248"/>
            <a:ext cx="3168352" cy="5016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Strong flux gain by short distance between moderator and 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D4B0B-BD3B-4B45-98D6-ED8792BCBD4E}"/>
              </a:ext>
            </a:extLst>
          </p:cNvPr>
          <p:cNvSpPr txBox="1"/>
          <p:nvPr/>
        </p:nvSpPr>
        <p:spPr>
          <a:xfrm>
            <a:off x="107503" y="6525344"/>
            <a:ext cx="4392489" cy="24583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/>
              <a:t>Z. Ma et al., </a:t>
            </a:r>
            <a:r>
              <a:rPr lang="en-US" sz="1000" dirty="0" err="1"/>
              <a:t>Nucl</a:t>
            </a:r>
            <a:r>
              <a:rPr lang="en-US" sz="1000" dirty="0"/>
              <a:t>. </a:t>
            </a:r>
            <a:r>
              <a:rPr lang="en-US" sz="1000" dirty="0" err="1"/>
              <a:t>Instrum</a:t>
            </a:r>
            <a:r>
              <a:rPr lang="en-US" sz="1000" dirty="0"/>
              <a:t>. Methods Phys. Res. A 1008 (2021) 165479.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105C19F-F276-49E8-9EB8-3ECFF5AF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22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21AB6-9580-490B-B42E-C7562A981AB2}"/>
              </a:ext>
            </a:extLst>
          </p:cNvPr>
          <p:cNvSpPr/>
          <p:nvPr/>
        </p:nvSpPr>
        <p:spPr>
          <a:xfrm>
            <a:off x="4137024" y="5877272"/>
            <a:ext cx="2595216" cy="96698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05BE47-E8CB-4D6D-9370-728AFCE9D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200" dirty="0" err="1"/>
              <a:t>Status</a:t>
            </a:r>
            <a:r>
              <a:rPr lang="fr-FR" altLang="en-US" sz="2200" dirty="0"/>
              <a:t> of </a:t>
            </a:r>
            <a:r>
              <a:rPr lang="fr-FR" altLang="en-US" sz="2200" dirty="0" err="1"/>
              <a:t>vitess</a:t>
            </a:r>
            <a:r>
              <a:rPr lang="fr-FR" altLang="en-US" sz="2200" dirty="0"/>
              <a:t> 3.5</a:t>
            </a:r>
            <a:endParaRPr lang="en-GB" altLang="en-US" sz="2200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93C7DDC9-FC02-404F-BB28-034EA815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92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E851C5BE-A514-4B82-9374-7334FE3B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92696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reactor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5B9E61-7475-4A21-8379-3863C64C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692696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SPSS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F664561A-812C-4B8B-9776-5CEC2617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692696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LPSS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C9B248EF-C56E-4DA4-A165-B990BCBF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00" y="5415508"/>
            <a:ext cx="1080000" cy="339725"/>
          </a:xfrm>
          <a:prstGeom prst="rect">
            <a:avLst/>
          </a:prstGeom>
          <a:solidFill>
            <a:srgbClr val="FF0000">
              <a:alpha val="45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223B7291-C8BD-4441-B51F-78529B96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97F9AD2C-7F6B-4BE6-8D8B-E645DE0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343821"/>
            <a:ext cx="1080000" cy="339725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res. Drabkin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06A6ED50-973E-40C9-B2D7-3859D51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simple coll.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551996A9-DB42-4FF4-86CB-FCA10FD6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894433"/>
            <a:ext cx="1139825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768D8D9D-58C7-47ED-BFE7-35D6D45C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799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10B9A391-4222-47F3-A5A4-395F7F6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223FB22A-0E79-4072-B858-4514D4EE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4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09EA8720-B900-473E-B6EF-3BCC55E0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2" y="54218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FFDD17C5-ED36-44F9-A549-74330CA7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54091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1944C3C8-61C6-4C80-B8B2-4F3E5014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994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00DD23B3-0F6A-42A7-823B-5BF70D87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4" y="39216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863FC15B-7FE5-447B-ADA0-9FB87B17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47BE1BED-ABCB-4867-BF3D-B75BADD8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2684DD85-A7AD-470D-A948-9D138D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05EA031B-1F5B-4851-8B1A-787C712D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505FEB7-95B9-499A-AA84-EE53D60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62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3E5DDE13-0A65-4804-800A-ED08FCC8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B66D6BE-D65A-4055-8099-8F832338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051721"/>
            <a:ext cx="113823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C61D001C-42F2-45FC-A438-50B2260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62871"/>
            <a:ext cx="1080000" cy="33972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97DBBB8B-9226-4F63-BCE5-BF70BE59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932658"/>
            <a:ext cx="1080000" cy="33972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08412748-CC78-42E7-957C-0D64A6E1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932658"/>
            <a:ext cx="1080000" cy="33972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BC7EF3E6-EAFE-4D54-A69D-1C7B3A07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3362871"/>
            <a:ext cx="1080000" cy="339725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2C66BEF4-A461-4EA1-9F3A-3BEFF892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5410746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4ED08956-6CE2-42B7-8364-FC1A1184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Soller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071748C-F575-46D1-8767-F53284A6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181646"/>
            <a:ext cx="114458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3B9011C5-A31A-4737-80ED-3AD94B60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1181646"/>
            <a:ext cx="1080000" cy="584200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501975C6-53CA-444B-8830-EE9C16AC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181646"/>
            <a:ext cx="1080000" cy="584200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window/ beamstop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C0FD6C01-DC99-4C09-BD07-45DB29E9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251496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6934FD11-265B-480F-910A-458E5B5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272133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19189073-8F9A-46D7-8442-FF08A2CF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362871"/>
            <a:ext cx="1080000" cy="339725"/>
          </a:xfrm>
          <a:prstGeom prst="rect">
            <a:avLst/>
          </a:prstGeom>
          <a:solidFill>
            <a:srgbClr val="FF0000">
              <a:alpha val="45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A1D9C9B4-B0DD-4B1A-840B-A7E69D99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32658"/>
            <a:ext cx="1080000" cy="33972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C54360D1-D45D-4C82-A66D-78BDFEC7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1262608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FDACB40A-4E2F-479E-9AC4-FF6D270B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99" y="2932658"/>
            <a:ext cx="1080000" cy="339725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D0ED8822-FE5E-4471-B922-8A8C5778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888458"/>
            <a:ext cx="1138238" cy="32543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2E1CDC1-83B9-437F-A16E-40E6E87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environm.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E9AD6F3A-D622-4029-9698-2FF3B7F4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31071"/>
            <a:ext cx="1080000" cy="329977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 err="1">
                <a:latin typeface="Arial Narrow" panose="020B0606020202030204" pitchFamily="34" charset="0"/>
              </a:rPr>
              <a:t>quadr.field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995B00D7-AF11-45AE-86B1-0D7411F6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0B6A4F83-0E9D-449D-83CF-A8DF3464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896021"/>
            <a:ext cx="1080000" cy="339725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60B69771-EFA0-40C5-9E83-C8C9F2B1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00" y="5868000"/>
            <a:ext cx="1080000" cy="339725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22A780-A038-45A1-BC5F-F0F7DD03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5929"/>
            <a:ext cx="1138237" cy="5461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0F63D428-5E41-4275-9325-8EDBEADA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12721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7C28646-8BBF-4852-95CC-FCB453D1FE44}"/>
              </a:ext>
            </a:extLst>
          </p:cNvPr>
          <p:cNvSpPr txBox="1">
            <a:spLocks/>
          </p:cNvSpPr>
          <p:nvPr/>
        </p:nvSpPr>
        <p:spPr bwMode="auto">
          <a:xfrm>
            <a:off x="4428000" y="6638400"/>
            <a:ext cx="360000" cy="2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2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GB" altLang="en-US" sz="12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70D6746C-09BF-4DD5-A180-3C593344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00" y="5868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D94CD28D-0D4F-4E0B-9BC3-C7F2EF5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4C817CB3-334D-405A-9A13-8696DAC9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2400846"/>
            <a:ext cx="1138237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51C76C1D-8EEF-4AE6-B776-6F0F7E0A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old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2441F6CC-E327-463A-A097-1B7920DC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1EE5944C-683F-481B-B19E-4E5939EF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6372000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24CB7D8A-694A-46CB-835F-50AC7A49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dirty="0">
                <a:latin typeface="Arial Narrow" panose="020B0606020202030204" pitchFamily="34" charset="0"/>
              </a:rPr>
              <a:t>f</a:t>
            </a:r>
            <a:r>
              <a:rPr lang="en-IE" altLang="en-US" sz="1600" b="0" dirty="0">
                <a:latin typeface="Arial Narrow" panose="020B0606020202030204" pitchFamily="34" charset="0"/>
              </a:rPr>
              <a:t>ilter 2D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5D1563B8-40CD-4B7A-9789-6F448BBF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372000"/>
            <a:ext cx="1138238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62" name="Picture 7">
            <a:extLst>
              <a:ext uri="{FF2B5EF4-FFF2-40B4-BE49-F238E27FC236}">
                <a16:creationId xmlns:a16="http://schemas.microsoft.com/office/drawing/2014/main" id="{7C6D49AC-4FD1-4617-B899-2C4AA3DB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49">
            <a:extLst>
              <a:ext uri="{FF2B5EF4-FFF2-40B4-BE49-F238E27FC236}">
                <a16:creationId xmlns:a16="http://schemas.microsoft.com/office/drawing/2014/main" id="{92D1FD24-2878-477A-B54B-0263C49A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5537547"/>
            <a:ext cx="1116000" cy="329977"/>
          </a:xfrm>
          <a:prstGeom prst="rect">
            <a:avLst/>
          </a:prstGeom>
          <a:solidFill>
            <a:srgbClr val="00FF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complete</a:t>
            </a:r>
          </a:p>
        </p:txBody>
      </p:sp>
      <p:sp>
        <p:nvSpPr>
          <p:cNvPr id="64" name="Text Box 54">
            <a:extLst>
              <a:ext uri="{FF2B5EF4-FFF2-40B4-BE49-F238E27FC236}">
                <a16:creationId xmlns:a16="http://schemas.microsoft.com/office/drawing/2014/main" id="{DCE6F679-B2C5-4E0C-9C43-91FD5730A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5109939"/>
            <a:ext cx="1116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36000" tIns="41473" rIns="36000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v</a:t>
            </a:r>
            <a:r>
              <a:rPr lang="en-GB" altLang="en-US" sz="1600" b="0" dirty="0">
                <a:latin typeface="Arial Narrow" panose="020B0606020202030204" pitchFamily="34" charset="0"/>
              </a:rPr>
              <a:t>is. </a:t>
            </a:r>
            <a:r>
              <a:rPr lang="en-GB" altLang="en-US" sz="1600" dirty="0">
                <a:latin typeface="Arial Narrow" panose="020B0606020202030204" pitchFamily="34" charset="0"/>
              </a:rPr>
              <a:t>t</a:t>
            </a:r>
            <a:r>
              <a:rPr lang="en-GB" altLang="en-US" sz="1600" b="0" dirty="0">
                <a:latin typeface="Arial Narrow" panose="020B0606020202030204" pitchFamily="34" charset="0"/>
              </a:rPr>
              <a:t>est miss.</a:t>
            </a:r>
          </a:p>
        </p:txBody>
      </p:sp>
      <p:sp>
        <p:nvSpPr>
          <p:cNvPr id="65" name="Text Box 43">
            <a:extLst>
              <a:ext uri="{FF2B5EF4-FFF2-40B4-BE49-F238E27FC236}">
                <a16:creationId xmlns:a16="http://schemas.microsoft.com/office/drawing/2014/main" id="{0551DE8E-E9D1-4BDA-9C93-B424FE51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697187"/>
            <a:ext cx="1116000" cy="339725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dirty="0">
                <a:latin typeface="Arial Narrow" panose="020B0606020202030204" pitchFamily="34" charset="0"/>
              </a:rPr>
              <a:t>v</a:t>
            </a:r>
            <a:r>
              <a:rPr lang="en-GB" altLang="en-US" sz="1600" b="0" dirty="0">
                <a:latin typeface="Arial Narrow" panose="020B0606020202030204" pitchFamily="34" charset="0"/>
              </a:rPr>
              <a:t>is. missing</a:t>
            </a:r>
          </a:p>
        </p:txBody>
      </p:sp>
      <p:sp>
        <p:nvSpPr>
          <p:cNvPr id="66" name="Text Box 40">
            <a:extLst>
              <a:ext uri="{FF2B5EF4-FFF2-40B4-BE49-F238E27FC236}">
                <a16:creationId xmlns:a16="http://schemas.microsoft.com/office/drawing/2014/main" id="{8701E138-E71E-43CB-8183-36EC5FFD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000" y="3861048"/>
            <a:ext cx="1116000" cy="339725"/>
          </a:xfrm>
          <a:prstGeom prst="rect">
            <a:avLst/>
          </a:prstGeom>
          <a:solidFill>
            <a:srgbClr val="FF0000">
              <a:alpha val="45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bug</a:t>
            </a:r>
          </a:p>
        </p:txBody>
      </p:sp>
      <p:sp>
        <p:nvSpPr>
          <p:cNvPr id="67" name="Text Box 41">
            <a:extLst>
              <a:ext uri="{FF2B5EF4-FFF2-40B4-BE49-F238E27FC236}">
                <a16:creationId xmlns:a16="http://schemas.microsoft.com/office/drawing/2014/main" id="{288C282C-9EE1-4577-84DA-49CC176AA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000" y="4280346"/>
            <a:ext cx="1116000" cy="329977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tIns="41473" rIns="36000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not yet tested</a:t>
            </a:r>
          </a:p>
        </p:txBody>
      </p:sp>
    </p:spTree>
    <p:extLst>
      <p:ext uri="{BB962C8B-B14F-4D97-AF65-F5344CB8AC3E}">
        <p14:creationId xmlns:p14="http://schemas.microsoft.com/office/powerpoint/2010/main" val="1408794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liennummernplatzhalter 4">
            <a:extLst>
              <a:ext uri="{FF2B5EF4-FFF2-40B4-BE49-F238E27FC236}">
                <a16:creationId xmlns:a16="http://schemas.microsoft.com/office/drawing/2014/main" id="{A46B707D-A933-4443-968B-E1F7CFFA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2E9C2C2-FDC5-49AB-8EC3-EA95C7B436A3}" type="slidenum">
              <a:rPr lang="en-GB" altLang="en-US" sz="1400"/>
              <a:pPr eaLnBrk="1" hangingPunct="1"/>
              <a:t>42</a:t>
            </a:fld>
            <a:endParaRPr lang="en-GB" altLang="en-US" sz="14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96722859-56D2-4318-8CF8-CDEF7F44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219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400" dirty="0" err="1"/>
              <a:t>Parameter</a:t>
            </a:r>
            <a:r>
              <a:rPr lang="fr-FR" altLang="en-US" sz="2400" dirty="0"/>
              <a:t> set </a:t>
            </a:r>
            <a:r>
              <a:rPr lang="fr-FR" altLang="en-US" sz="2400" dirty="0" err="1"/>
              <a:t>transferred</a:t>
            </a:r>
            <a:endParaRPr lang="en-GB" altLang="en-US" sz="2400" dirty="0"/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00F22955-1BC1-408A-96A0-2C3338C6CA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2873" y="1157064"/>
            <a:ext cx="3962400" cy="5440288"/>
          </a:xfrm>
        </p:spPr>
        <p:txBody>
          <a:bodyPr lIns="91430" tIns="45715" rIns="91430" bIns="45715"/>
          <a:lstStyle/>
          <a:p>
            <a:pPr defTabSz="449263" eaLnBrk="1" hangingPunct="1"/>
            <a:r>
              <a:rPr lang="en-GB" altLang="en-US" sz="1600" b="1" dirty="0"/>
              <a:t>ID</a:t>
            </a:r>
          </a:p>
          <a:p>
            <a:pPr defTabSz="449263" eaLnBrk="1" hangingPunct="1"/>
            <a:r>
              <a:rPr lang="en-GB" altLang="en-US" sz="1600" b="1" dirty="0"/>
              <a:t>criterion ‘ray tracing’</a:t>
            </a:r>
          </a:p>
          <a:p>
            <a:pPr defTabSz="449263" eaLnBrk="1" hangingPunct="1"/>
            <a:r>
              <a:rPr lang="en-GB" altLang="en-US" sz="1600" b="1" dirty="0"/>
              <a:t>‘colour’</a:t>
            </a:r>
          </a:p>
          <a:p>
            <a:pPr defTabSz="449263" eaLnBrk="1" hangingPunct="1"/>
            <a:r>
              <a:rPr lang="en-GB" altLang="en-US" sz="1600" b="1" dirty="0"/>
              <a:t>Time of flight t [</a:t>
            </a:r>
            <a:r>
              <a:rPr lang="en-GB" altLang="en-US" sz="1600" b="1" dirty="0" err="1"/>
              <a:t>ms</a:t>
            </a:r>
            <a:r>
              <a:rPr lang="en-GB" altLang="en-US" sz="1600" b="1" dirty="0"/>
              <a:t>]</a:t>
            </a:r>
          </a:p>
          <a:p>
            <a:pPr defTabSz="449263" eaLnBrk="1" hangingPunct="1"/>
            <a:r>
              <a:rPr lang="en-GB" altLang="en-US" sz="1600" b="1" dirty="0"/>
              <a:t>wavelength λ [Å]</a:t>
            </a:r>
          </a:p>
          <a:p>
            <a:pPr defTabSz="449263" eaLnBrk="1" hangingPunct="1"/>
            <a:r>
              <a:rPr lang="en-GB" altLang="en-US" sz="1600" b="1" dirty="0"/>
              <a:t>intensity p [n/s]</a:t>
            </a:r>
          </a:p>
          <a:p>
            <a:pPr defTabSz="449263" eaLnBrk="1" hangingPunct="1"/>
            <a:r>
              <a:rPr lang="en-GB" altLang="en-US" sz="1600" b="1" dirty="0"/>
              <a:t>location of neutron x [cm]</a:t>
            </a:r>
          </a:p>
          <a:p>
            <a:pPr defTabSz="449263" eaLnBrk="1" hangingPunct="1"/>
            <a:r>
              <a:rPr lang="en-GB" altLang="en-US" sz="1600" b="1" dirty="0"/>
              <a:t>location of neutron y [cm]</a:t>
            </a:r>
          </a:p>
          <a:p>
            <a:pPr defTabSz="449263" eaLnBrk="1" hangingPunct="1"/>
            <a:r>
              <a:rPr lang="en-GB" altLang="en-US" sz="1600" b="1" dirty="0"/>
              <a:t>location of neutron z [cm]</a:t>
            </a:r>
          </a:p>
          <a:p>
            <a:pPr defTabSz="449263" eaLnBrk="1" hangingPunct="1"/>
            <a:r>
              <a:rPr lang="en-GB" altLang="en-US" sz="1600" b="1" dirty="0"/>
              <a:t>flight direction </a:t>
            </a:r>
            <a:r>
              <a:rPr lang="en-GB" altLang="en-US" sz="1600" b="1" dirty="0" err="1"/>
              <a:t>v</a:t>
            </a:r>
            <a:r>
              <a:rPr lang="en-GB" altLang="en-US" sz="1600" b="1" baseline="-25000" dirty="0" err="1"/>
              <a:t>x</a:t>
            </a:r>
            <a:r>
              <a:rPr lang="en-GB" altLang="en-US" sz="1600" b="1" dirty="0"/>
              <a:t>/|</a:t>
            </a:r>
            <a:r>
              <a:rPr lang="en-GB" altLang="en-US" sz="1600" b="1" u="sng" dirty="0"/>
              <a:t>v</a:t>
            </a:r>
            <a:r>
              <a:rPr lang="en-GB" altLang="en-US" sz="1600" b="1" dirty="0"/>
              <a:t>| = cos α</a:t>
            </a:r>
          </a:p>
          <a:p>
            <a:pPr defTabSz="449263" eaLnBrk="1" hangingPunct="1"/>
            <a:r>
              <a:rPr lang="en-GB" altLang="en-US" sz="1600" b="1" dirty="0"/>
              <a:t>flight direction </a:t>
            </a:r>
            <a:r>
              <a:rPr lang="en-GB" altLang="en-US" sz="1600" b="1" dirty="0" err="1"/>
              <a:t>v</a:t>
            </a:r>
            <a:r>
              <a:rPr lang="en-GB" altLang="en-US" sz="1600" b="1" baseline="-25000" dirty="0" err="1"/>
              <a:t>y</a:t>
            </a:r>
            <a:r>
              <a:rPr lang="en-GB" altLang="en-US" sz="1600" b="1" dirty="0"/>
              <a:t>/|</a:t>
            </a:r>
            <a:r>
              <a:rPr lang="en-GB" altLang="en-US" sz="1600" b="1" u="sng" dirty="0"/>
              <a:t>v</a:t>
            </a:r>
            <a:r>
              <a:rPr lang="en-GB" altLang="en-US" sz="1600" b="1" dirty="0"/>
              <a:t>| = cos β</a:t>
            </a:r>
          </a:p>
          <a:p>
            <a:pPr defTabSz="449263" eaLnBrk="1" hangingPunct="1"/>
            <a:r>
              <a:rPr lang="en-GB" altLang="en-US" sz="1600" b="1" dirty="0"/>
              <a:t>flight direction </a:t>
            </a:r>
            <a:r>
              <a:rPr lang="en-GB" altLang="en-US" sz="1600" b="1" dirty="0" err="1"/>
              <a:t>v</a:t>
            </a:r>
            <a:r>
              <a:rPr lang="en-GB" altLang="en-US" sz="1600" b="1" baseline="-25000" dirty="0" err="1"/>
              <a:t>z</a:t>
            </a:r>
            <a:r>
              <a:rPr lang="en-GB" altLang="en-US" sz="1600" b="1" dirty="0"/>
              <a:t>/|</a:t>
            </a:r>
            <a:r>
              <a:rPr lang="en-GB" altLang="en-US" sz="1600" b="1" u="sng" dirty="0"/>
              <a:t>v</a:t>
            </a:r>
            <a:r>
              <a:rPr lang="en-GB" altLang="en-US" sz="1600" b="1" dirty="0"/>
              <a:t>| = cos γ</a:t>
            </a:r>
          </a:p>
          <a:p>
            <a:pPr defTabSz="449263" eaLnBrk="1" hangingPunct="1"/>
            <a:r>
              <a:rPr lang="en-GB" altLang="en-US" sz="1600" b="1" dirty="0"/>
              <a:t>Spin </a:t>
            </a:r>
            <a:r>
              <a:rPr lang="en-GB" altLang="en-US" sz="1600" b="1" dirty="0" err="1"/>
              <a:t>S</a:t>
            </a:r>
            <a:r>
              <a:rPr lang="en-GB" altLang="en-US" sz="1600" b="1" baseline="-25000" dirty="0" err="1"/>
              <a:t>x</a:t>
            </a:r>
            <a:endParaRPr lang="en-GB" altLang="en-US" sz="1600" b="1" baseline="-25000" dirty="0"/>
          </a:p>
          <a:p>
            <a:pPr defTabSz="449263" eaLnBrk="1" hangingPunct="1"/>
            <a:r>
              <a:rPr lang="en-GB" altLang="en-US" sz="1600" b="1" dirty="0"/>
              <a:t>Spin S</a:t>
            </a:r>
            <a:r>
              <a:rPr lang="en-GB" altLang="en-US" sz="1600" b="1" baseline="-25000" dirty="0"/>
              <a:t>y</a:t>
            </a:r>
          </a:p>
          <a:p>
            <a:pPr defTabSz="449263" eaLnBrk="1" hangingPunct="1"/>
            <a:r>
              <a:rPr lang="en-GB" altLang="en-US" sz="1600" b="1" dirty="0"/>
              <a:t>Spin </a:t>
            </a:r>
            <a:r>
              <a:rPr lang="en-GB" altLang="en-US" sz="1600" b="1" dirty="0" err="1"/>
              <a:t>S</a:t>
            </a:r>
            <a:r>
              <a:rPr lang="en-GB" altLang="en-US" sz="1600" b="1" baseline="-25000" dirty="0" err="1"/>
              <a:t>z</a:t>
            </a:r>
            <a:endParaRPr lang="en-GB" altLang="en-US" sz="1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BFB549-F4A0-4024-80F7-C00F0184705E}"/>
              </a:ext>
            </a:extLst>
          </p:cNvPr>
          <p:cNvGrpSpPr/>
          <p:nvPr/>
        </p:nvGrpSpPr>
        <p:grpSpPr>
          <a:xfrm>
            <a:off x="5076056" y="764704"/>
            <a:ext cx="3960812" cy="3822700"/>
            <a:chOff x="179388" y="1341438"/>
            <a:chExt cx="3960812" cy="3822700"/>
          </a:xfrm>
        </p:grpSpPr>
        <p:sp>
          <p:nvSpPr>
            <p:cNvPr id="21511" name="Text Box 4">
              <a:extLst>
                <a:ext uri="{FF2B5EF4-FFF2-40B4-BE49-F238E27FC236}">
                  <a16:creationId xmlns:a16="http://schemas.microsoft.com/office/drawing/2014/main" id="{B5087582-F7FC-420D-B501-2D3CD461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13" y="1341438"/>
              <a:ext cx="2613025" cy="1252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945" tIns="41473" rIns="82945" bIns="41473">
              <a:spAutoFit/>
            </a:bodyPr>
            <a:lstStyle>
              <a:lvl1pPr defTabSz="828675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defTabSz="828675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defTabSz="828675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defTabSz="828675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defTabSz="828675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b-NO" altLang="en-US" sz="1800" b="0">
                  <a:latin typeface="Arial" panose="020B0604020202020204" pitchFamily="34" charset="0"/>
                </a:rPr>
                <a:t>Right-handed system</a:t>
              </a:r>
            </a:p>
            <a:p>
              <a:pPr algn="l" eaLnBrk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nb-NO" altLang="en-US" sz="1800" b="0">
                  <a:latin typeface="Arial" panose="020B0604020202020204" pitchFamily="34" charset="0"/>
                </a:rPr>
                <a:t>x: along the beamline</a:t>
              </a:r>
              <a:br>
                <a:rPr lang="nb-NO" altLang="en-US" sz="1800" b="0">
                  <a:latin typeface="Arial" panose="020B0604020202020204" pitchFamily="34" charset="0"/>
                </a:rPr>
              </a:br>
              <a:r>
                <a:rPr lang="nb-NO" altLang="en-US" sz="1800" b="0">
                  <a:latin typeface="Arial" panose="020B0604020202020204" pitchFamily="34" charset="0"/>
                </a:rPr>
                <a:t>y: to the left</a:t>
              </a:r>
              <a:br>
                <a:rPr lang="nb-NO" altLang="en-US" sz="1800" b="0">
                  <a:latin typeface="Arial" panose="020B0604020202020204" pitchFamily="34" charset="0"/>
                </a:rPr>
              </a:br>
              <a:r>
                <a:rPr lang="nb-NO" altLang="en-US" sz="1800" b="0">
                  <a:latin typeface="Arial" panose="020B0604020202020204" pitchFamily="34" charset="0"/>
                </a:rPr>
                <a:t>z: (vertically) up</a:t>
              </a:r>
            </a:p>
          </p:txBody>
        </p:sp>
        <p:grpSp>
          <p:nvGrpSpPr>
            <p:cNvPr id="21512" name="Group 5">
              <a:extLst>
                <a:ext uri="{FF2B5EF4-FFF2-40B4-BE49-F238E27FC236}">
                  <a16:creationId xmlns:a16="http://schemas.microsoft.com/office/drawing/2014/main" id="{21254FF6-CFB3-4860-91A3-7FE0E4D412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3068638"/>
              <a:ext cx="1582737" cy="1489075"/>
              <a:chOff x="658" y="1888"/>
              <a:chExt cx="997" cy="938"/>
            </a:xfrm>
          </p:grpSpPr>
          <p:sp>
            <p:nvSpPr>
              <p:cNvPr id="21515" name="Line 6">
                <a:extLst>
                  <a:ext uri="{FF2B5EF4-FFF2-40B4-BE49-F238E27FC236}">
                    <a16:creationId xmlns:a16="http://schemas.microsoft.com/office/drawing/2014/main" id="{3308F534-66B3-4DB5-9185-9D0504BC0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34" y="2409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Line 7">
                <a:extLst>
                  <a:ext uri="{FF2B5EF4-FFF2-40B4-BE49-F238E27FC236}">
                    <a16:creationId xmlns:a16="http://schemas.microsoft.com/office/drawing/2014/main" id="{4D6A3C2C-5A73-4D7E-823A-A61CA8A7C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9" y="2114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AutoShape 8">
                <a:extLst>
                  <a:ext uri="{FF2B5EF4-FFF2-40B4-BE49-F238E27FC236}">
                    <a16:creationId xmlns:a16="http://schemas.microsoft.com/office/drawing/2014/main" id="{9D70EA92-6FA0-4145-9B75-EACF2FFD1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2659"/>
                <a:ext cx="91" cy="91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18" name="Text Box 9">
                <a:extLst>
                  <a:ext uri="{FF2B5EF4-FFF2-40B4-BE49-F238E27FC236}">
                    <a16:creationId xmlns:a16="http://schemas.microsoft.com/office/drawing/2014/main" id="{885ECDCF-5B79-437C-B152-144E2D73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" y="2583"/>
                <a:ext cx="1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nb-NO" altLang="en-US" sz="1600" b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1519" name="Text Box 10">
                <a:extLst>
                  <a:ext uri="{FF2B5EF4-FFF2-40B4-BE49-F238E27FC236}">
                    <a16:creationId xmlns:a16="http://schemas.microsoft.com/office/drawing/2014/main" id="{CE0408C3-BFD5-41AD-A606-6A6092B997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2614"/>
                <a:ext cx="1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nb-NO" altLang="en-US" sz="1600" b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1520" name="Text Box 11">
                <a:extLst>
                  <a:ext uri="{FF2B5EF4-FFF2-40B4-BE49-F238E27FC236}">
                    <a16:creationId xmlns:a16="http://schemas.microsoft.com/office/drawing/2014/main" id="{C5D4FE39-E475-488A-BA1F-BD73C000D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1888"/>
                <a:ext cx="1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nb-NO" altLang="en-US" sz="1600" b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z</a:t>
                </a:r>
              </a:p>
            </p:txBody>
          </p:sp>
        </p:grpSp>
        <p:sp>
          <p:nvSpPr>
            <p:cNvPr id="21513" name="Text Box 12">
              <a:extLst>
                <a:ext uri="{FF2B5EF4-FFF2-40B4-BE49-F238E27FC236}">
                  <a16:creationId xmlns:a16="http://schemas.microsoft.com/office/drawing/2014/main" id="{272721ED-976B-4857-92C3-9931BE0B3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88" y="4797425"/>
              <a:ext cx="3960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b-NO" altLang="en-US" sz="1800" b="0">
                  <a:latin typeface="Arial" panose="020B0604020202020204" pitchFamily="34" charset="0"/>
                </a:rPr>
                <a:t>view from moderator towards sample</a:t>
              </a:r>
            </a:p>
          </p:txBody>
        </p:sp>
      </p:grpSp>
      <p:sp>
        <p:nvSpPr>
          <p:cNvPr id="21514" name="Text Box 13">
            <a:extLst>
              <a:ext uri="{FF2B5EF4-FFF2-40B4-BE49-F238E27FC236}">
                <a16:creationId xmlns:a16="http://schemas.microsoft.com/office/drawing/2014/main" id="{D9FF36CD-1584-4A9B-9526-A29CAEA7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25016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 b="0" dirty="0">
                <a:latin typeface="Arial" panose="020B0604020202020204" pitchFamily="34" charset="0"/>
              </a:rPr>
              <a:t>Data set of each trajectory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AA4255-55D3-4405-9409-4796EDC1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8" y="1026676"/>
            <a:ext cx="3816000" cy="2575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70813-4D83-486B-AA6B-00B77870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88" y="44624"/>
            <a:ext cx="3816000" cy="5891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B6F87-5B85-4118-9CE7-FAEB9F0E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19" y="36000"/>
            <a:ext cx="8425562" cy="396000"/>
          </a:xfrm>
        </p:spPr>
        <p:txBody>
          <a:bodyPr/>
          <a:lstStyle/>
          <a:p>
            <a:r>
              <a:rPr lang="en-US" sz="2400" dirty="0" err="1"/>
              <a:t>Hbs</a:t>
            </a:r>
            <a:r>
              <a:rPr lang="en-US" sz="2400" dirty="0"/>
              <a:t> source In </a:t>
            </a:r>
            <a:r>
              <a:rPr lang="en-US" sz="2400" dirty="0" err="1"/>
              <a:t>vitess</a:t>
            </a:r>
            <a:r>
              <a:rPr lang="en-US" sz="2400" dirty="0"/>
              <a:t> &amp; </a:t>
            </a:r>
            <a:r>
              <a:rPr lang="en-US" sz="2400" dirty="0" err="1"/>
              <a:t>Mcstas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0C69-158C-485E-B4FE-73E0EB8832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43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0D00C9-894C-48A6-8D83-134061044CAE}"/>
              </a:ext>
            </a:extLst>
          </p:cNvPr>
          <p:cNvSpPr/>
          <p:nvPr/>
        </p:nvSpPr>
        <p:spPr>
          <a:xfrm>
            <a:off x="456475" y="1425235"/>
            <a:ext cx="2664295" cy="2880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F623E7-0C03-4DB3-81A1-5312614E973C}"/>
              </a:ext>
            </a:extLst>
          </p:cNvPr>
          <p:cNvSpPr txBox="1">
            <a:spLocks/>
          </p:cNvSpPr>
          <p:nvPr/>
        </p:nvSpPr>
        <p:spPr>
          <a:xfrm>
            <a:off x="179513" y="548680"/>
            <a:ext cx="8856984" cy="34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VITESS Source and Moderator Parameters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70874F-F63C-434E-96CF-65B9CED41122}"/>
              </a:ext>
            </a:extLst>
          </p:cNvPr>
          <p:cNvSpPr/>
          <p:nvPr/>
        </p:nvSpPr>
        <p:spPr>
          <a:xfrm>
            <a:off x="5118978" y="1709926"/>
            <a:ext cx="1087500" cy="243282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8AF706-B751-42F1-9AFC-95B34806A39F}"/>
              </a:ext>
            </a:extLst>
          </p:cNvPr>
          <p:cNvSpPr/>
          <p:nvPr/>
        </p:nvSpPr>
        <p:spPr>
          <a:xfrm>
            <a:off x="5120735" y="4169744"/>
            <a:ext cx="1084428" cy="202988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DFD8B2-B11D-4687-BE46-A5A1C8D12F29}"/>
              </a:ext>
            </a:extLst>
          </p:cNvPr>
          <p:cNvSpPr/>
          <p:nvPr/>
        </p:nvSpPr>
        <p:spPr>
          <a:xfrm>
            <a:off x="5081997" y="487395"/>
            <a:ext cx="1362212" cy="288032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AC60D0-CA2E-4261-920D-3168D80E7C45}"/>
              </a:ext>
            </a:extLst>
          </p:cNvPr>
          <p:cNvSpPr/>
          <p:nvPr/>
        </p:nvSpPr>
        <p:spPr>
          <a:xfrm>
            <a:off x="6660231" y="272352"/>
            <a:ext cx="936105" cy="263793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B44EBB-0137-410F-AF10-0EE91BB766F6}"/>
              </a:ext>
            </a:extLst>
          </p:cNvPr>
          <p:cNvSpPr/>
          <p:nvPr/>
        </p:nvSpPr>
        <p:spPr>
          <a:xfrm>
            <a:off x="5109924" y="4695876"/>
            <a:ext cx="2195686" cy="2029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EA55EE0-E5A3-4FD9-BA66-776382402B8A}"/>
              </a:ext>
            </a:extLst>
          </p:cNvPr>
          <p:cNvSpPr/>
          <p:nvPr/>
        </p:nvSpPr>
        <p:spPr>
          <a:xfrm>
            <a:off x="5004049" y="3709318"/>
            <a:ext cx="3312368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526353-696E-4BA3-BCBE-F34A30568229}"/>
              </a:ext>
            </a:extLst>
          </p:cNvPr>
          <p:cNvSpPr/>
          <p:nvPr/>
        </p:nvSpPr>
        <p:spPr>
          <a:xfrm>
            <a:off x="5144218" y="4526676"/>
            <a:ext cx="2165967" cy="180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68F5E5-132A-49BE-BD66-265168DBE1AF}"/>
              </a:ext>
            </a:extLst>
          </p:cNvPr>
          <p:cNvCxnSpPr>
            <a:cxnSpLocks/>
            <a:stCxn id="11" idx="3"/>
            <a:endCxn id="10" idx="7"/>
          </p:cNvCxnSpPr>
          <p:nvPr/>
        </p:nvCxnSpPr>
        <p:spPr>
          <a:xfrm flipH="1">
            <a:off x="6244718" y="497513"/>
            <a:ext cx="552602" cy="3206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550897D-D83F-40DC-8A6E-E1C857E6FD7E}"/>
              </a:ext>
            </a:extLst>
          </p:cNvPr>
          <p:cNvSpPr/>
          <p:nvPr/>
        </p:nvSpPr>
        <p:spPr>
          <a:xfrm>
            <a:off x="5109923" y="1023967"/>
            <a:ext cx="1083705" cy="288032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71358E8-2AE1-4B0F-815B-3F04C9864CDE}"/>
              </a:ext>
            </a:extLst>
          </p:cNvPr>
          <p:cNvSpPr/>
          <p:nvPr/>
        </p:nvSpPr>
        <p:spPr>
          <a:xfrm>
            <a:off x="5109923" y="3472687"/>
            <a:ext cx="1095239" cy="23663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F2F53D3-49AB-4278-A937-326AE1DA52BB}"/>
              </a:ext>
            </a:extLst>
          </p:cNvPr>
          <p:cNvSpPr/>
          <p:nvPr/>
        </p:nvSpPr>
        <p:spPr>
          <a:xfrm>
            <a:off x="5004049" y="1278419"/>
            <a:ext cx="3312368" cy="2944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18192E-FA50-4A42-8FC5-F1452704C4B7}"/>
              </a:ext>
            </a:extLst>
          </p:cNvPr>
          <p:cNvSpPr/>
          <p:nvPr/>
        </p:nvSpPr>
        <p:spPr>
          <a:xfrm>
            <a:off x="5109923" y="2269571"/>
            <a:ext cx="2165967" cy="18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68E9408-DC6F-4943-940B-0354DCAE235F}"/>
              </a:ext>
            </a:extLst>
          </p:cNvPr>
          <p:cNvSpPr/>
          <p:nvPr/>
        </p:nvSpPr>
        <p:spPr>
          <a:xfrm>
            <a:off x="5123475" y="2093619"/>
            <a:ext cx="2165967" cy="180000"/>
          </a:xfrm>
          <a:prstGeom prst="ellipse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0365EEB-AB6E-496B-9281-10CDAF7659F9}"/>
              </a:ext>
            </a:extLst>
          </p:cNvPr>
          <p:cNvSpPr/>
          <p:nvPr/>
        </p:nvSpPr>
        <p:spPr>
          <a:xfrm>
            <a:off x="5109923" y="2923808"/>
            <a:ext cx="1262277" cy="288032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17FC00-EA25-4725-B5CF-BDEEDAFDCCB8}"/>
              </a:ext>
            </a:extLst>
          </p:cNvPr>
          <p:cNvSpPr/>
          <p:nvPr/>
        </p:nvSpPr>
        <p:spPr>
          <a:xfrm>
            <a:off x="7812360" y="2708765"/>
            <a:ext cx="867430" cy="263793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2E52CF-C0DD-4474-B224-433D5DC11C89}"/>
              </a:ext>
            </a:extLst>
          </p:cNvPr>
          <p:cNvCxnSpPr>
            <a:cxnSpLocks/>
            <a:stCxn id="42" idx="3"/>
            <a:endCxn id="41" idx="7"/>
          </p:cNvCxnSpPr>
          <p:nvPr/>
        </p:nvCxnSpPr>
        <p:spPr>
          <a:xfrm flipH="1">
            <a:off x="6187344" y="2933926"/>
            <a:ext cx="1752048" cy="3206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927CAE2-6590-4DD2-9661-925588CB3759}"/>
              </a:ext>
            </a:extLst>
          </p:cNvPr>
          <p:cNvSpPr txBox="1">
            <a:spLocks/>
          </p:cNvSpPr>
          <p:nvPr/>
        </p:nvSpPr>
        <p:spPr>
          <a:xfrm>
            <a:off x="5892107" y="6401966"/>
            <a:ext cx="2472351" cy="34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HBS Source in </a:t>
            </a:r>
            <a:r>
              <a:rPr lang="en-US" sz="1700" dirty="0" err="1"/>
              <a:t>McStas</a:t>
            </a:r>
            <a:endParaRPr lang="en-US" sz="1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E328E5-5617-419B-9818-92A6D7BEB544}"/>
              </a:ext>
            </a:extLst>
          </p:cNvPr>
          <p:cNvSpPr/>
          <p:nvPr/>
        </p:nvSpPr>
        <p:spPr>
          <a:xfrm>
            <a:off x="7452320" y="529575"/>
            <a:ext cx="795764" cy="219517"/>
          </a:xfrm>
          <a:prstGeom prst="ellipse">
            <a:avLst/>
          </a:prstGeom>
          <a:noFill/>
          <a:ln w="222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23ECDC-06F1-4092-930D-2523B30B9AA2}"/>
              </a:ext>
            </a:extLst>
          </p:cNvPr>
          <p:cNvSpPr/>
          <p:nvPr/>
        </p:nvSpPr>
        <p:spPr>
          <a:xfrm>
            <a:off x="7450311" y="2953647"/>
            <a:ext cx="795764" cy="219517"/>
          </a:xfrm>
          <a:prstGeom prst="ellipse">
            <a:avLst/>
          </a:prstGeom>
          <a:noFill/>
          <a:ln w="222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1C56C1-E065-4958-98D1-D0DF92162582}"/>
              </a:ext>
            </a:extLst>
          </p:cNvPr>
          <p:cNvCxnSpPr>
            <a:endCxn id="44" idx="2"/>
          </p:cNvCxnSpPr>
          <p:nvPr/>
        </p:nvCxnSpPr>
        <p:spPr>
          <a:xfrm flipH="1">
            <a:off x="7450311" y="686452"/>
            <a:ext cx="2009" cy="2376954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73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4C41-D16C-46EF-9D6A-198754D6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/>
          <a:lstStyle/>
          <a:p>
            <a:r>
              <a:rPr lang="en-US" sz="2400" dirty="0"/>
              <a:t>Instruments presented in the TDR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48EC-8C1F-4460-841D-9A445441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6" y="2790770"/>
            <a:ext cx="3545573" cy="150232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Single crystal diffractometer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Disordered materials diffractometer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Thermal powder diffractometer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Engineering diffractometer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Diffuse elastic scattering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Polarized diffuse neutron spectrometer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E58A0-FA6C-464D-9E10-E24CB2647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219" y="2492896"/>
            <a:ext cx="1836961" cy="288000"/>
          </a:xfrm>
        </p:spPr>
        <p:txBody>
          <a:bodyPr/>
          <a:lstStyle/>
          <a:p>
            <a:r>
              <a:rPr lang="en-US" sz="1600" dirty="0"/>
              <a:t>6 Diffractometers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B3815-8CAC-4F6F-9007-89750354F0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427984" y="6592267"/>
            <a:ext cx="322468" cy="221109"/>
          </a:xfrm>
        </p:spPr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44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53B6F-7DEE-4914-8105-965729A1FF81}"/>
              </a:ext>
            </a:extLst>
          </p:cNvPr>
          <p:cNvGrpSpPr/>
          <p:nvPr/>
        </p:nvGrpSpPr>
        <p:grpSpPr>
          <a:xfrm>
            <a:off x="359219" y="4537328"/>
            <a:ext cx="3997201" cy="1699984"/>
            <a:chOff x="323528" y="3700632"/>
            <a:chExt cx="3997201" cy="1584144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69914688-B09C-4328-8457-B9FDFEBC0C89}"/>
                </a:ext>
              </a:extLst>
            </p:cNvPr>
            <p:cNvSpPr txBox="1">
              <a:spLocks/>
            </p:cNvSpPr>
            <p:nvPr/>
          </p:nvSpPr>
          <p:spPr>
            <a:xfrm>
              <a:off x="504305" y="3998506"/>
              <a:ext cx="3816424" cy="128627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415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75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53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1400" dirty="0">
                  <a:solidFill>
                    <a:srgbClr val="00B050"/>
                  </a:solidFill>
                </a:rPr>
                <a:t>Specular reflectometer (using SELENE optics)</a:t>
              </a:r>
            </a:p>
            <a:p>
              <a:pPr>
                <a:spcAft>
                  <a:spcPts val="0"/>
                </a:spcAft>
              </a:pPr>
              <a:r>
                <a:rPr lang="en-US" sz="1400" dirty="0"/>
                <a:t>Off-specular reflectometer</a:t>
              </a:r>
            </a:p>
            <a:p>
              <a:pPr>
                <a:spcAft>
                  <a:spcPts val="0"/>
                </a:spcAft>
              </a:pPr>
              <a:r>
                <a:rPr lang="en-US" sz="1400" dirty="0">
                  <a:solidFill>
                    <a:srgbClr val="00B050"/>
                  </a:solidFill>
                </a:rPr>
                <a:t>Hi Throughput SANS</a:t>
              </a:r>
            </a:p>
            <a:p>
              <a:pPr>
                <a:spcAft>
                  <a:spcPts val="0"/>
                </a:spcAft>
              </a:pPr>
              <a:r>
                <a:rPr lang="en-US" sz="1400" dirty="0">
                  <a:solidFill>
                    <a:srgbClr val="00B050"/>
                  </a:solidFill>
                </a:rPr>
                <a:t>SANS with GISANS option</a:t>
              </a:r>
            </a:p>
            <a:p>
              <a:pPr>
                <a:spcAft>
                  <a:spcPts val="0"/>
                </a:spcAft>
              </a:pPr>
              <a:r>
                <a:rPr lang="en-US" sz="1400" dirty="0"/>
                <a:t>SANS with VSANS option</a:t>
              </a:r>
            </a:p>
            <a:p>
              <a:pPr>
                <a:spcAft>
                  <a:spcPts val="0"/>
                </a:spcAft>
              </a:pPr>
              <a:r>
                <a:rPr lang="en-US" sz="1400" dirty="0"/>
                <a:t>(</a:t>
              </a:r>
              <a:r>
                <a:rPr lang="en-US" sz="1400" dirty="0" err="1"/>
                <a:t>LoQ</a:t>
              </a:r>
              <a:r>
                <a:rPr lang="en-US" sz="1400" dirty="0"/>
                <a:t> diffractometer)</a:t>
              </a:r>
            </a:p>
            <a:p>
              <a:pPr>
                <a:spcAft>
                  <a:spcPts val="0"/>
                </a:spcAft>
              </a:pPr>
              <a:endParaRPr lang="en-US" sz="1400" dirty="0"/>
            </a:p>
          </p:txBody>
        </p:sp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6BFF910C-DBB7-4DC7-85DD-F64B3E1AF354}"/>
                </a:ext>
              </a:extLst>
            </p:cNvPr>
            <p:cNvSpPr txBox="1">
              <a:spLocks/>
            </p:cNvSpPr>
            <p:nvPr/>
          </p:nvSpPr>
          <p:spPr>
            <a:xfrm>
              <a:off x="323528" y="3700632"/>
              <a:ext cx="3816424" cy="288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None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0850" indent="-23495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675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760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6 Large Scale Structure Instruments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841A74-464F-4F5F-9BA8-736B3D4665C4}"/>
              </a:ext>
            </a:extLst>
          </p:cNvPr>
          <p:cNvGrpSpPr/>
          <p:nvPr/>
        </p:nvGrpSpPr>
        <p:grpSpPr>
          <a:xfrm>
            <a:off x="4914634" y="1340768"/>
            <a:ext cx="3312368" cy="1296144"/>
            <a:chOff x="4860032" y="3717032"/>
            <a:chExt cx="3312368" cy="1296144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19A667C2-2422-4F05-8F42-95364D448431}"/>
                </a:ext>
              </a:extLst>
            </p:cNvPr>
            <p:cNvSpPr txBox="1">
              <a:spLocks/>
            </p:cNvSpPr>
            <p:nvPr/>
          </p:nvSpPr>
          <p:spPr>
            <a:xfrm>
              <a:off x="5040809" y="4014906"/>
              <a:ext cx="3131591" cy="99827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415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75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53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1400" dirty="0"/>
                <a:t>Cold imaging instrument</a:t>
              </a:r>
            </a:p>
            <a:p>
              <a:pPr>
                <a:spcAft>
                  <a:spcPts val="0"/>
                </a:spcAft>
              </a:pPr>
              <a:r>
                <a:rPr lang="en-US" sz="1400" dirty="0"/>
                <a:t>Refractive imaging instrument</a:t>
              </a:r>
            </a:p>
            <a:p>
              <a:pPr>
                <a:spcAft>
                  <a:spcPts val="0"/>
                </a:spcAft>
              </a:pPr>
              <a:r>
                <a:rPr lang="en-US" sz="1400" dirty="0"/>
                <a:t>Thermal imaging instrument</a:t>
              </a:r>
            </a:p>
            <a:p>
              <a:pPr>
                <a:spcAft>
                  <a:spcPts val="0"/>
                </a:spcAft>
              </a:pPr>
              <a:r>
                <a:rPr lang="en-US" sz="1400" dirty="0"/>
                <a:t>Epithermal imaging instrument</a:t>
              </a:r>
            </a:p>
          </p:txBody>
        </p:sp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6CE29B0D-50D9-4EEB-9765-476631D4D1E6}"/>
                </a:ext>
              </a:extLst>
            </p:cNvPr>
            <p:cNvSpPr txBox="1">
              <a:spLocks/>
            </p:cNvSpPr>
            <p:nvPr/>
          </p:nvSpPr>
          <p:spPr>
            <a:xfrm>
              <a:off x="4860032" y="3717032"/>
              <a:ext cx="3024336" cy="288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None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0850" indent="-23495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675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760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4 Imaging Instruments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10B3A2C-D607-4790-9407-FE6BDBAAECCF}"/>
              </a:ext>
            </a:extLst>
          </p:cNvPr>
          <p:cNvSpPr txBox="1">
            <a:spLocks/>
          </p:cNvSpPr>
          <p:nvPr/>
        </p:nvSpPr>
        <p:spPr>
          <a:xfrm>
            <a:off x="5058432" y="3123442"/>
            <a:ext cx="3726349" cy="2033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400" dirty="0"/>
              <a:t>Neutron resonance spin echo instrument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Neutron spin echo spectrometer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Backscattering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spectrometer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Cold chopper spectrometer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Thermal chopper spectrometer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X-TOF spectrometer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B050"/>
                </a:solidFill>
              </a:rPr>
              <a:t>Inverted Geometry spectrometer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</a:rPr>
              <a:t>(Vibrational spectrometer)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82325E9-E79C-4060-BB79-7B305FD27562}"/>
              </a:ext>
            </a:extLst>
          </p:cNvPr>
          <p:cNvSpPr txBox="1">
            <a:spLocks/>
          </p:cNvSpPr>
          <p:nvPr/>
        </p:nvSpPr>
        <p:spPr>
          <a:xfrm>
            <a:off x="4877655" y="2825568"/>
            <a:ext cx="1836961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 Spectrometers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8734AA-ACB9-4FF2-ABCE-FC9660EF89B3}"/>
              </a:ext>
            </a:extLst>
          </p:cNvPr>
          <p:cNvGrpSpPr/>
          <p:nvPr/>
        </p:nvGrpSpPr>
        <p:grpSpPr>
          <a:xfrm>
            <a:off x="323528" y="1340768"/>
            <a:ext cx="4426923" cy="1100649"/>
            <a:chOff x="323528" y="5253263"/>
            <a:chExt cx="4426923" cy="1100649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8B14A2E-12FE-476E-8AF9-B85B5875E46E}"/>
                </a:ext>
              </a:extLst>
            </p:cNvPr>
            <p:cNvSpPr txBox="1">
              <a:spLocks/>
            </p:cNvSpPr>
            <p:nvPr/>
          </p:nvSpPr>
          <p:spPr>
            <a:xfrm>
              <a:off x="504304" y="5551137"/>
              <a:ext cx="4246147" cy="80277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415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75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5350" indent="-1778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1400" dirty="0"/>
                <a:t>Prompt gamma neutron activation analysis</a:t>
              </a:r>
            </a:p>
            <a:p>
              <a:pPr>
                <a:spcAft>
                  <a:spcPts val="0"/>
                </a:spcAft>
              </a:pPr>
              <a:r>
                <a:rPr lang="en-US" sz="1400" dirty="0">
                  <a:solidFill>
                    <a:srgbClr val="0000FF"/>
                  </a:solidFill>
                </a:rPr>
                <a:t>TOF prompt gamma neutron activation analysis</a:t>
              </a:r>
            </a:p>
            <a:p>
              <a:pPr>
                <a:spcAft>
                  <a:spcPts val="0"/>
                </a:spcAft>
              </a:pPr>
              <a:r>
                <a:rPr lang="en-US" sz="1400" dirty="0"/>
                <a:t>Neutron depth profiling</a:t>
              </a:r>
            </a:p>
            <a:p>
              <a:pPr>
                <a:spcAft>
                  <a:spcPts val="0"/>
                </a:spcAft>
              </a:pPr>
              <a:endParaRPr lang="en-US" sz="1400" dirty="0"/>
            </a:p>
          </p:txBody>
        </p: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CFA8EC3F-569E-49D2-971C-9F2F846A6E29}"/>
                </a:ext>
              </a:extLst>
            </p:cNvPr>
            <p:cNvSpPr txBox="1">
              <a:spLocks/>
            </p:cNvSpPr>
            <p:nvPr/>
          </p:nvSpPr>
          <p:spPr>
            <a:xfrm>
              <a:off x="323528" y="5253263"/>
              <a:ext cx="3816424" cy="288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None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0850" indent="-23495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675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7600" indent="-215900" algn="l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3 Analytics Instruments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0A6ABC-EFFD-49AB-889D-3021687496E6}"/>
              </a:ext>
            </a:extLst>
          </p:cNvPr>
          <p:cNvSpPr txBox="1"/>
          <p:nvPr/>
        </p:nvSpPr>
        <p:spPr>
          <a:xfrm>
            <a:off x="323528" y="620688"/>
            <a:ext cx="835292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The TDR will comprise performance studies of </a:t>
            </a:r>
            <a:r>
              <a:rPr lang="en-US" sz="1400" b="1" dirty="0"/>
              <a:t>27</a:t>
            </a:r>
            <a:r>
              <a:rPr lang="en-US" sz="1400" dirty="0"/>
              <a:t> instruments installed on the three target stations. 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Based on these results, it will be chosen at a later stage, which instruments will be built in which order.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BF096-CD53-47D7-83E4-53B7F1C3AD7B}"/>
              </a:ext>
            </a:extLst>
          </p:cNvPr>
          <p:cNvSpPr txBox="1"/>
          <p:nvPr/>
        </p:nvSpPr>
        <p:spPr>
          <a:xfrm>
            <a:off x="5940371" y="5267071"/>
            <a:ext cx="2663634" cy="56015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dirty="0">
                <a:solidFill>
                  <a:srgbClr val="0000FF"/>
                </a:solidFill>
              </a:rPr>
              <a:t>Simulated using VITESS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rgbClr val="00B050"/>
                </a:solidFill>
              </a:rPr>
              <a:t>Simulated using </a:t>
            </a:r>
            <a:r>
              <a:rPr lang="en-US" sz="1600" dirty="0" err="1">
                <a:solidFill>
                  <a:srgbClr val="00B050"/>
                </a:solidFill>
              </a:rPr>
              <a:t>McStas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86DC4-B697-448C-BF84-FB323AAC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89" y="-57556"/>
            <a:ext cx="1747403" cy="700954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D5C7B3AB-896D-421D-99E8-8F44BD95A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990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6DFA-EAD8-47C8-A640-E8E6D198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677277" cy="396000"/>
          </a:xfrm>
        </p:spPr>
        <p:txBody>
          <a:bodyPr/>
          <a:lstStyle/>
          <a:p>
            <a:r>
              <a:rPr lang="en-US" sz="2400" dirty="0"/>
              <a:t>pulse shape and peak brilliance of the </a:t>
            </a:r>
            <a:r>
              <a:rPr lang="en-US" sz="2400" dirty="0" err="1"/>
              <a:t>hbs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2282-5386-4B01-9726-45484DFF01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553" y="620688"/>
            <a:ext cx="7128792" cy="288032"/>
          </a:xfrm>
        </p:spPr>
        <p:txBody>
          <a:bodyPr/>
          <a:lstStyle/>
          <a:p>
            <a:pPr algn="ctr"/>
            <a:r>
              <a:rPr lang="en-US" sz="1600" dirty="0"/>
              <a:t>96 Hz                                             24 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17DB4-4AE6-4F32-AC14-80D75685C1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fld id="{A52F4D17-1AD6-42D9-B93A-EB002C62F438}" type="slidenum">
              <a:rPr lang="en-US" smtClean="0"/>
              <a:pPr algn="ctr"/>
              <a:t>45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C328CF7-C1DD-4EFD-ADB7-B89D75791B7C}"/>
              </a:ext>
            </a:extLst>
          </p:cNvPr>
          <p:cNvSpPr txBox="1">
            <a:spLocks/>
          </p:cNvSpPr>
          <p:nvPr/>
        </p:nvSpPr>
        <p:spPr>
          <a:xfrm>
            <a:off x="7348752" y="1610021"/>
            <a:ext cx="1548485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1.6% duty cycle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21444-3D0A-481A-9CBE-983D33C0D763}"/>
              </a:ext>
            </a:extLst>
          </p:cNvPr>
          <p:cNvSpPr txBox="1"/>
          <p:nvPr/>
        </p:nvSpPr>
        <p:spPr>
          <a:xfrm>
            <a:off x="2422667" y="1849382"/>
            <a:ext cx="106584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900" baseline="-25000" dirty="0"/>
              <a:t>proton</a:t>
            </a:r>
            <a:r>
              <a:rPr lang="en-US" sz="900" dirty="0"/>
              <a:t> :	167 µs</a:t>
            </a:r>
            <a:r>
              <a:rPr lang="en-US" sz="900" baseline="30000" dirty="0"/>
              <a:t> </a:t>
            </a:r>
          </a:p>
          <a:p>
            <a:pPr>
              <a:lnSpc>
                <a:spcPct val="95000"/>
              </a:lnSpc>
            </a:pP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900" baseline="-25000" dirty="0"/>
              <a:t>neutron</a:t>
            </a:r>
            <a:r>
              <a:rPr lang="en-US" sz="900" dirty="0"/>
              <a:t>:	252 µs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80660F-09F9-4F64-AC57-39D8A30351F7}"/>
              </a:ext>
            </a:extLst>
          </p:cNvPr>
          <p:cNvSpPr txBox="1"/>
          <p:nvPr/>
        </p:nvSpPr>
        <p:spPr>
          <a:xfrm>
            <a:off x="5599879" y="1849382"/>
            <a:ext cx="106584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900" baseline="-25000" dirty="0"/>
              <a:t>proton</a:t>
            </a:r>
            <a:r>
              <a:rPr lang="en-US" sz="900" dirty="0"/>
              <a:t> :	667 µs</a:t>
            </a:r>
            <a:r>
              <a:rPr lang="en-US" sz="900" baseline="30000" dirty="0"/>
              <a:t> </a:t>
            </a:r>
          </a:p>
          <a:p>
            <a:pPr>
              <a:lnSpc>
                <a:spcPct val="95000"/>
              </a:lnSpc>
            </a:pPr>
            <a:r>
              <a:rPr lang="el-GR" sz="9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900" baseline="-25000" dirty="0"/>
              <a:t>neutron</a:t>
            </a:r>
            <a:r>
              <a:rPr lang="en-US" sz="900" dirty="0"/>
              <a:t>:	665 µs</a:t>
            </a:r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FFB6CA87-FAB9-41A7-9B67-4DEB44A20B51}"/>
              </a:ext>
            </a:extLst>
          </p:cNvPr>
          <p:cNvSpPr txBox="1">
            <a:spLocks/>
          </p:cNvSpPr>
          <p:nvPr/>
        </p:nvSpPr>
        <p:spPr>
          <a:xfrm>
            <a:off x="539238" y="5898640"/>
            <a:ext cx="4032762" cy="770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First target-moderator simulations showed that HBS will have about the same peak brilliance as FRM-2</a:t>
            </a:r>
          </a:p>
          <a:p>
            <a:endParaRPr lang="en-US" sz="16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520497-A575-44FD-8C3C-CE655C2EB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14742"/>
              </p:ext>
            </p:extLst>
          </p:nvPr>
        </p:nvGraphicFramePr>
        <p:xfrm>
          <a:off x="4298898" y="721207"/>
          <a:ext cx="2822857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8898" y="721207"/>
                        <a:ext cx="2822857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3625EEC-BC75-43B4-8E40-A01CE47CA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015451"/>
              </p:ext>
            </p:extLst>
          </p:nvPr>
        </p:nvGraphicFramePr>
        <p:xfrm>
          <a:off x="1265694" y="725051"/>
          <a:ext cx="2822857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5694" y="725051"/>
                        <a:ext cx="2822857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B5887FB-9DEE-4F64-BAFA-7BD884F33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770947"/>
              </p:ext>
            </p:extLst>
          </p:nvPr>
        </p:nvGraphicFramePr>
        <p:xfrm>
          <a:off x="4589218" y="2873630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9218" y="2873630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3D3A4A-0626-44D0-85A6-875EABC0F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144849"/>
              </p:ext>
            </p:extLst>
          </p:nvPr>
        </p:nvGraphicFramePr>
        <p:xfrm>
          <a:off x="600872" y="2873515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872" y="2873515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>
            <a:extLst>
              <a:ext uri="{FF2B5EF4-FFF2-40B4-BE49-F238E27FC236}">
                <a16:creationId xmlns:a16="http://schemas.microsoft.com/office/drawing/2014/main" id="{CD591AE0-7CB0-400C-8AE2-C292C5A0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38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35325D-A1B5-407F-B485-BB560EE852A4}"/>
              </a:ext>
            </a:extLst>
          </p:cNvPr>
          <p:cNvSpPr/>
          <p:nvPr/>
        </p:nvSpPr>
        <p:spPr>
          <a:xfrm>
            <a:off x="4211960" y="5855557"/>
            <a:ext cx="1800200" cy="88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507FA2FF-1F4A-4F67-B9C1-205C79BFB1E3}"/>
              </a:ext>
            </a:extLst>
          </p:cNvPr>
          <p:cNvSpPr txBox="1">
            <a:spLocks/>
          </p:cNvSpPr>
          <p:nvPr/>
        </p:nvSpPr>
        <p:spPr>
          <a:xfrm>
            <a:off x="216000" y="36000"/>
            <a:ext cx="8424000" cy="3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Hbs</a:t>
            </a:r>
            <a:r>
              <a:rPr lang="en-US" sz="2400" dirty="0"/>
              <a:t> floor </a:t>
            </a:r>
            <a:r>
              <a:rPr lang="en-US" sz="2400" dirty="0" err="1"/>
              <a:t>PLan</a:t>
            </a:r>
            <a:endParaRPr lang="en-US" sz="2400" dirty="0"/>
          </a:p>
        </p:txBody>
      </p:sp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2FFD15BF-E324-4E0E-8962-6D514AF18164}"/>
              </a:ext>
            </a:extLst>
          </p:cNvPr>
          <p:cNvSpPr txBox="1">
            <a:spLocks/>
          </p:cNvSpPr>
          <p:nvPr/>
        </p:nvSpPr>
        <p:spPr>
          <a:xfrm>
            <a:off x="4069512" y="6592267"/>
            <a:ext cx="1006544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52F4D17-1AD6-42D9-B93A-EB002C62F438}" type="slidenum">
              <a:rPr lang="en-US" sz="1200" smtClean="0"/>
              <a:pPr algn="ctr"/>
              <a:t>46</a:t>
            </a:fld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15988-24C0-4E99-8AD8-5E619061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1681"/>
            <a:ext cx="8302698" cy="6257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76555-4A0D-419B-BF8E-9634E4737F44}"/>
              </a:ext>
            </a:extLst>
          </p:cNvPr>
          <p:cNvSpPr txBox="1"/>
          <p:nvPr/>
        </p:nvSpPr>
        <p:spPr>
          <a:xfrm>
            <a:off x="5292080" y="4653136"/>
            <a:ext cx="793546" cy="50167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TS 1</a:t>
            </a:r>
            <a:br>
              <a:rPr lang="en-US" sz="1400" dirty="0"/>
            </a:br>
            <a:r>
              <a:rPr lang="en-US" sz="1400" dirty="0"/>
              <a:t>96 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F032C-7B37-45A9-A7A7-00A44891FD38}"/>
              </a:ext>
            </a:extLst>
          </p:cNvPr>
          <p:cNvSpPr txBox="1"/>
          <p:nvPr/>
        </p:nvSpPr>
        <p:spPr>
          <a:xfrm>
            <a:off x="5323672" y="2998395"/>
            <a:ext cx="730361" cy="50167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TS 2</a:t>
            </a:r>
            <a:br>
              <a:rPr lang="en-US" sz="1400" dirty="0"/>
            </a:br>
            <a:r>
              <a:rPr lang="en-US" sz="1400" dirty="0"/>
              <a:t>24 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D7AC4-3053-4017-899C-CAF1F2EDFD79}"/>
              </a:ext>
            </a:extLst>
          </p:cNvPr>
          <p:cNvSpPr txBox="1"/>
          <p:nvPr/>
        </p:nvSpPr>
        <p:spPr>
          <a:xfrm>
            <a:off x="2050262" y="5373216"/>
            <a:ext cx="864096" cy="50167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TS 3</a:t>
            </a:r>
            <a:br>
              <a:rPr lang="en-US" sz="1400" dirty="0"/>
            </a:br>
            <a:r>
              <a:rPr lang="en-US" sz="1400" dirty="0"/>
              <a:t>96 Hz?</a:t>
            </a:r>
          </a:p>
        </p:txBody>
      </p:sp>
    </p:spTree>
    <p:extLst>
      <p:ext uri="{BB962C8B-B14F-4D97-AF65-F5344CB8AC3E}">
        <p14:creationId xmlns:p14="http://schemas.microsoft.com/office/powerpoint/2010/main" val="113549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18" y="36000"/>
            <a:ext cx="8425562" cy="3960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hbs</a:t>
            </a:r>
            <a:r>
              <a:rPr lang="en-US" sz="2400" dirty="0"/>
              <a:t> performance</a:t>
            </a:r>
            <a:endParaRPr lang="en-US" sz="2400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F4EA4E2-1BBD-4677-9285-9782C76181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432000"/>
            <a:ext cx="8424672" cy="360040"/>
          </a:xfrm>
        </p:spPr>
        <p:txBody>
          <a:bodyPr/>
          <a:lstStyle/>
          <a:p>
            <a:r>
              <a:rPr lang="en-US" sz="2000" dirty="0"/>
              <a:t>Time averaged </a:t>
            </a:r>
            <a:r>
              <a:rPr lang="en-US" dirty="0"/>
              <a:t>b</a:t>
            </a:r>
            <a:r>
              <a:rPr lang="en-US" sz="2000" dirty="0"/>
              <a:t>rilliance of the </a:t>
            </a:r>
            <a:r>
              <a:rPr lang="en-US" dirty="0"/>
              <a:t>two moderators</a:t>
            </a:r>
            <a:endParaRPr lang="en-US" sz="20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25CDD-182A-454B-82F5-D9CC89E1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4067262" cy="30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C3699-F255-45B5-847F-3FF1B921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41" y="1628800"/>
            <a:ext cx="43568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3C69B11-AA96-4294-B756-F0D7D69CDD37}"/>
              </a:ext>
            </a:extLst>
          </p:cNvPr>
          <p:cNvSpPr/>
          <p:nvPr/>
        </p:nvSpPr>
        <p:spPr>
          <a:xfrm>
            <a:off x="4137024" y="5877272"/>
            <a:ext cx="1803128" cy="966986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4034" name="Rectangle 48">
            <a:extLst>
              <a:ext uri="{FF2B5EF4-FFF2-40B4-BE49-F238E27FC236}">
                <a16:creationId xmlns:a16="http://schemas.microsoft.com/office/drawing/2014/main" id="{3C05BE47-E8CB-4D6D-9370-728AFCE9D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200" dirty="0"/>
              <a:t>Modules </a:t>
            </a:r>
            <a:r>
              <a:rPr lang="fr-FR" altLang="en-US" sz="2200" dirty="0" err="1"/>
              <a:t>representing</a:t>
            </a:r>
            <a:r>
              <a:rPr lang="fr-FR" altLang="en-US" sz="2200" dirty="0"/>
              <a:t> Components in </a:t>
            </a:r>
            <a:r>
              <a:rPr lang="fr-FR" altLang="en-US" sz="2200" dirty="0" err="1"/>
              <a:t>vitess</a:t>
            </a:r>
            <a:r>
              <a:rPr lang="fr-FR" altLang="en-US" sz="2200" dirty="0"/>
              <a:t> 3.4</a:t>
            </a:r>
            <a:endParaRPr lang="en-GB" altLang="en-US" sz="2200" dirty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93C7DDC9-FC02-404F-BB28-034EA815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92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Sources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E851C5BE-A514-4B82-9374-7334FE3B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reactor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65B9E61-7475-4A21-8379-3863C64C8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SPSS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F664561A-812C-4B8B-9776-5CEC2617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6926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LPSS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C9B248EF-C56E-4DA4-A165-B990BCBF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155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lens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223B7291-C8BD-4441-B51F-78529B96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6372000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detector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97F9AD2C-7F6B-4BE6-8D8B-E645DE0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34382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res. Drabkin</a:t>
            </a:r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06A6ED50-973E-40C9-B2D7-3859D51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simple coll.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47" name="Text Box 14">
            <a:extLst>
              <a:ext uri="{FF2B5EF4-FFF2-40B4-BE49-F238E27FC236}">
                <a16:creationId xmlns:a16="http://schemas.microsoft.com/office/drawing/2014/main" id="{551996A9-DB42-4FF4-86CB-FCA10FD6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894433"/>
            <a:ext cx="1139825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Choppers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768D8D9D-58C7-47ED-BFE7-35D6D45C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799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str.</a:t>
            </a:r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10B9A391-4222-47F3-A5A4-395F7F6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disc</a:t>
            </a:r>
          </a:p>
        </p:txBody>
      </p:sp>
      <p:sp>
        <p:nvSpPr>
          <p:cNvPr id="44050" name="Text Box 17">
            <a:extLst>
              <a:ext uri="{FF2B5EF4-FFF2-40B4-BE49-F238E27FC236}">
                <a16:creationId xmlns:a16="http://schemas.microsoft.com/office/drawing/2014/main" id="{223FB22A-0E79-4072-B858-4514D4EE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4" y="18944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Fermi curv.</a:t>
            </a:r>
          </a:p>
        </p:txBody>
      </p:sp>
      <p:sp>
        <p:nvSpPr>
          <p:cNvPr id="44051" name="Text Box 18">
            <a:extLst>
              <a:ext uri="{FF2B5EF4-FFF2-40B4-BE49-F238E27FC236}">
                <a16:creationId xmlns:a16="http://schemas.microsoft.com/office/drawing/2014/main" id="{09EA8720-B900-473E-B6EF-3BCC55E0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2" y="54218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bender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FFDD17C5-ED36-44F9-A549-74330CA7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54091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guide</a:t>
            </a:r>
          </a:p>
        </p:txBody>
      </p:sp>
      <p:sp>
        <p:nvSpPr>
          <p:cNvPr id="44053" name="Text Box 20">
            <a:extLst>
              <a:ext uri="{FF2B5EF4-FFF2-40B4-BE49-F238E27FC236}">
                <a16:creationId xmlns:a16="http://schemas.microsoft.com/office/drawing/2014/main" id="{1944C3C8-61C6-4C80-B8B2-4F3E5014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994696"/>
            <a:ext cx="1138237" cy="3238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Samples</a:t>
            </a:r>
          </a:p>
        </p:txBody>
      </p:sp>
      <p:sp>
        <p:nvSpPr>
          <p:cNvPr id="44054" name="Text Box 21">
            <a:extLst>
              <a:ext uri="{FF2B5EF4-FFF2-40B4-BE49-F238E27FC236}">
                <a16:creationId xmlns:a16="http://schemas.microsoft.com/office/drawing/2014/main" id="{00DD23B3-0F6A-42A7-823B-5BF70D87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4" y="39216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elast. isotr.</a:t>
            </a:r>
          </a:p>
        </p:txBody>
      </p:sp>
      <p:sp>
        <p:nvSpPr>
          <p:cNvPr id="44055" name="Text Box 22">
            <a:extLst>
              <a:ext uri="{FF2B5EF4-FFF2-40B4-BE49-F238E27FC236}">
                <a16:creationId xmlns:a16="http://schemas.microsoft.com/office/drawing/2014/main" id="{863FC15B-7FE5-447B-ADA0-9FB87B17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SANS</a:t>
            </a:r>
          </a:p>
        </p:txBody>
      </p:sp>
      <p:sp>
        <p:nvSpPr>
          <p:cNvPr id="44056" name="Text Box 23">
            <a:extLst>
              <a:ext uri="{FF2B5EF4-FFF2-40B4-BE49-F238E27FC236}">
                <a16:creationId xmlns:a16="http://schemas.microsoft.com/office/drawing/2014/main" id="{47BE1BED-ABCB-4867-BF3D-B75BADD8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powder</a:t>
            </a:r>
          </a:p>
        </p:txBody>
      </p:sp>
      <p:sp>
        <p:nvSpPr>
          <p:cNvPr id="44057" name="Text Box 24">
            <a:extLst>
              <a:ext uri="{FF2B5EF4-FFF2-40B4-BE49-F238E27FC236}">
                <a16:creationId xmlns:a16="http://schemas.microsoft.com/office/drawing/2014/main" id="{2684DD85-A7AD-470D-A948-9D138DDB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inelastic</a:t>
            </a:r>
          </a:p>
        </p:txBody>
      </p:sp>
      <p:sp>
        <p:nvSpPr>
          <p:cNvPr id="44058" name="Text Box 25">
            <a:extLst>
              <a:ext uri="{FF2B5EF4-FFF2-40B4-BE49-F238E27FC236}">
                <a16:creationId xmlns:a16="http://schemas.microsoft.com/office/drawing/2014/main" id="{05EA031B-1F5B-4851-8B1A-787C712D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reflectom.</a:t>
            </a:r>
          </a:p>
        </p:txBody>
      </p:sp>
      <p:sp>
        <p:nvSpPr>
          <p:cNvPr id="44059" name="Text Box 26">
            <a:extLst>
              <a:ext uri="{FF2B5EF4-FFF2-40B4-BE49-F238E27FC236}">
                <a16:creationId xmlns:a16="http://schemas.microsoft.com/office/drawing/2014/main" id="{9505FEB7-95B9-499A-AA84-EE53D605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62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sngl.crys.</a:t>
            </a:r>
          </a:p>
        </p:txBody>
      </p:sp>
      <p:sp>
        <p:nvSpPr>
          <p:cNvPr id="44060" name="Text Box 27">
            <a:extLst>
              <a:ext uri="{FF2B5EF4-FFF2-40B4-BE49-F238E27FC236}">
                <a16:creationId xmlns:a16="http://schemas.microsoft.com/office/drawing/2014/main" id="{3E5DDE13-0A65-4804-800A-ED08FCC8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5188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S(Q)</a:t>
            </a:r>
          </a:p>
        </p:txBody>
      </p:sp>
      <p:sp>
        <p:nvSpPr>
          <p:cNvPr id="44061" name="Text Box 28">
            <a:extLst>
              <a:ext uri="{FF2B5EF4-FFF2-40B4-BE49-F238E27FC236}">
                <a16:creationId xmlns:a16="http://schemas.microsoft.com/office/drawing/2014/main" id="{FB66D6BE-D65A-4055-8099-8F832338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3051721"/>
            <a:ext cx="113823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Modules f. Polaris.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62" name="Text Box 29">
            <a:extLst>
              <a:ext uri="{FF2B5EF4-FFF2-40B4-BE49-F238E27FC236}">
                <a16:creationId xmlns:a16="http://schemas.microsoft.com/office/drawing/2014/main" id="{C61D001C-42F2-45FC-A438-50B2260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SM-polar.</a:t>
            </a:r>
          </a:p>
        </p:txBody>
      </p:sp>
      <p:sp>
        <p:nvSpPr>
          <p:cNvPr id="44063" name="Text Box 30">
            <a:extLst>
              <a:ext uri="{FF2B5EF4-FFF2-40B4-BE49-F238E27FC236}">
                <a16:creationId xmlns:a16="http://schemas.microsoft.com/office/drawing/2014/main" id="{97DBBB8B-9226-4F63-BCE5-BF70BE59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³He-polar.</a:t>
            </a:r>
          </a:p>
        </p:txBody>
      </p:sp>
      <p:sp>
        <p:nvSpPr>
          <p:cNvPr id="44064" name="Text Box 31">
            <a:extLst>
              <a:ext uri="{FF2B5EF4-FFF2-40B4-BE49-F238E27FC236}">
                <a16:creationId xmlns:a16="http://schemas.microsoft.com/office/drawing/2014/main" id="{08412748-CC78-42E7-957C-0D64A6E1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coil flipper</a:t>
            </a:r>
          </a:p>
        </p:txBody>
      </p:sp>
      <p:sp>
        <p:nvSpPr>
          <p:cNvPr id="44065" name="Text Box 32">
            <a:extLst>
              <a:ext uri="{FF2B5EF4-FFF2-40B4-BE49-F238E27FC236}">
                <a16:creationId xmlns:a16="http://schemas.microsoft.com/office/drawing/2014/main" id="{BC7EF3E6-EAFE-4D54-A69D-1C7B3A07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grad. flipper</a:t>
            </a:r>
          </a:p>
        </p:txBody>
      </p:sp>
      <p:sp>
        <p:nvSpPr>
          <p:cNvPr id="44066" name="Text Box 33">
            <a:extLst>
              <a:ext uri="{FF2B5EF4-FFF2-40B4-BE49-F238E27FC236}">
                <a16:creationId xmlns:a16="http://schemas.microsoft.com/office/drawing/2014/main" id="{2C66BEF4-A461-4EA1-9F3A-3BEFF892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000" y="541074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SM ensemb</a:t>
            </a:r>
          </a:p>
        </p:txBody>
      </p:sp>
      <p:sp>
        <p:nvSpPr>
          <p:cNvPr id="44067" name="Text Box 34">
            <a:extLst>
              <a:ext uri="{FF2B5EF4-FFF2-40B4-BE49-F238E27FC236}">
                <a16:creationId xmlns:a16="http://schemas.microsoft.com/office/drawing/2014/main" id="{4ED08956-6CE2-42B7-8364-FC1A1184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Soller coll.</a:t>
            </a:r>
          </a:p>
        </p:txBody>
      </p:sp>
      <p:sp>
        <p:nvSpPr>
          <p:cNvPr id="44068" name="Text Box 35">
            <a:extLst>
              <a:ext uri="{FF2B5EF4-FFF2-40B4-BE49-F238E27FC236}">
                <a16:creationId xmlns:a16="http://schemas.microsoft.com/office/drawing/2014/main" id="{6071748C-F575-46D1-8767-F53284A6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181646"/>
            <a:ext cx="1144587" cy="55245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Space + Windows</a:t>
            </a:r>
          </a:p>
        </p:txBody>
      </p:sp>
      <p:sp>
        <p:nvSpPr>
          <p:cNvPr id="44069" name="Text Box 36">
            <a:extLst>
              <a:ext uri="{FF2B5EF4-FFF2-40B4-BE49-F238E27FC236}">
                <a16:creationId xmlns:a16="http://schemas.microsoft.com/office/drawing/2014/main" id="{3B9011C5-A31A-4737-80ED-3AD94B60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1181646"/>
            <a:ext cx="1080000" cy="584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multiple windows</a:t>
            </a:r>
          </a:p>
        </p:txBody>
      </p:sp>
      <p:sp>
        <p:nvSpPr>
          <p:cNvPr id="44070" name="Text Box 37">
            <a:extLst>
              <a:ext uri="{FF2B5EF4-FFF2-40B4-BE49-F238E27FC236}">
                <a16:creationId xmlns:a16="http://schemas.microsoft.com/office/drawing/2014/main" id="{501975C6-53CA-444B-8830-EE9C16AC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181646"/>
            <a:ext cx="1080000" cy="584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window/ beamstop</a:t>
            </a:r>
          </a:p>
        </p:txBody>
      </p:sp>
      <p:sp>
        <p:nvSpPr>
          <p:cNvPr id="44071" name="Text Box 38">
            <a:extLst>
              <a:ext uri="{FF2B5EF4-FFF2-40B4-BE49-F238E27FC236}">
                <a16:creationId xmlns:a16="http://schemas.microsoft.com/office/drawing/2014/main" id="{C0FD6C01-DC99-4C09-BD07-45DB29E9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251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space</a:t>
            </a:r>
          </a:p>
        </p:txBody>
      </p:sp>
      <p:sp>
        <p:nvSpPr>
          <p:cNvPr id="44072" name="Text Box 39">
            <a:extLst>
              <a:ext uri="{FF2B5EF4-FFF2-40B4-BE49-F238E27FC236}">
                <a16:creationId xmlns:a16="http://schemas.microsoft.com/office/drawing/2014/main" id="{6934FD11-265B-480F-910A-458E5B51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2721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grid</a:t>
            </a:r>
          </a:p>
        </p:txBody>
      </p:sp>
      <p:sp>
        <p:nvSpPr>
          <p:cNvPr id="44073" name="Text Box 40">
            <a:extLst>
              <a:ext uri="{FF2B5EF4-FFF2-40B4-BE49-F238E27FC236}">
                <a16:creationId xmlns:a16="http://schemas.microsoft.com/office/drawing/2014/main" id="{19189073-8F9A-46D7-8442-FF08A2CF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36287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rot. field</a:t>
            </a:r>
          </a:p>
        </p:txBody>
      </p:sp>
      <p:sp>
        <p:nvSpPr>
          <p:cNvPr id="44074" name="Text Box 41">
            <a:extLst>
              <a:ext uri="{FF2B5EF4-FFF2-40B4-BE49-F238E27FC236}">
                <a16:creationId xmlns:a16="http://schemas.microsoft.com/office/drawing/2014/main" id="{A1D9C9B4-B0DD-4B1A-840B-A7E69D99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prec. field</a:t>
            </a:r>
          </a:p>
        </p:txBody>
      </p:sp>
      <p:sp>
        <p:nvSpPr>
          <p:cNvPr id="44075" name="Text Box 42">
            <a:extLst>
              <a:ext uri="{FF2B5EF4-FFF2-40B4-BE49-F238E27FC236}">
                <a16:creationId xmlns:a16="http://schemas.microsoft.com/office/drawing/2014/main" id="{C54360D1-D45D-4C82-A66D-78BDFEC7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12626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slit</a:t>
            </a:r>
          </a:p>
        </p:txBody>
      </p:sp>
      <p:sp>
        <p:nvSpPr>
          <p:cNvPr id="44076" name="Text Box 43">
            <a:extLst>
              <a:ext uri="{FF2B5EF4-FFF2-40B4-BE49-F238E27FC236}">
                <a16:creationId xmlns:a16="http://schemas.microsoft.com/office/drawing/2014/main" id="{FDACB40A-4E2F-479E-9AC4-FF6D270B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99" y="29326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pol. mirror</a:t>
            </a:r>
          </a:p>
        </p:txBody>
      </p:sp>
      <p:sp>
        <p:nvSpPr>
          <p:cNvPr id="44077" name="Text Box 44">
            <a:extLst>
              <a:ext uri="{FF2B5EF4-FFF2-40B4-BE49-F238E27FC236}">
                <a16:creationId xmlns:a16="http://schemas.microsoft.com/office/drawing/2014/main" id="{D0ED8822-FE5E-4471-B922-8A8C5778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888458"/>
            <a:ext cx="1138238" cy="32543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Collimator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78" name="Text Box 45">
            <a:extLst>
              <a:ext uri="{FF2B5EF4-FFF2-40B4-BE49-F238E27FC236}">
                <a16:creationId xmlns:a16="http://schemas.microsoft.com/office/drawing/2014/main" id="{42E1CDC1-83B9-437F-A16E-40E6E87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39184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IE" altLang="en-US" sz="1600" b="0">
                <a:latin typeface="Arial Narrow" panose="020B0606020202030204" pitchFamily="34" charset="0"/>
              </a:rPr>
              <a:t>environm.</a:t>
            </a:r>
            <a:endParaRPr lang="en-GB" altLang="en-US" sz="1600" b="0">
              <a:latin typeface="Arial Narrow" panose="020B0606020202030204" pitchFamily="34" charset="0"/>
            </a:endParaRPr>
          </a:p>
        </p:txBody>
      </p:sp>
      <p:sp>
        <p:nvSpPr>
          <p:cNvPr id="44079" name="Text Box 46">
            <a:extLst>
              <a:ext uri="{FF2B5EF4-FFF2-40B4-BE49-F238E27FC236}">
                <a16:creationId xmlns:a16="http://schemas.microsoft.com/office/drawing/2014/main" id="{E9AD6F3A-D622-4029-9698-2FF3B7F4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31071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 err="1">
                <a:latin typeface="Arial Narrow" panose="020B0606020202030204" pitchFamily="34" charset="0"/>
              </a:rPr>
              <a:t>quadr.field</a:t>
            </a:r>
            <a:endParaRPr lang="en-GB" alt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4080" name="Text Box 47">
            <a:extLst>
              <a:ext uri="{FF2B5EF4-FFF2-40B4-BE49-F238E27FC236}">
                <a16:creationId xmlns:a16="http://schemas.microsoft.com/office/drawing/2014/main" id="{995B00D7-AF11-45AE-86B1-0D7411F6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4" y="49043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radial coll.</a:t>
            </a:r>
          </a:p>
        </p:txBody>
      </p:sp>
      <p:sp>
        <p:nvSpPr>
          <p:cNvPr id="44081" name="Text Box 49">
            <a:extLst>
              <a:ext uri="{FF2B5EF4-FFF2-40B4-BE49-F238E27FC236}">
                <a16:creationId xmlns:a16="http://schemas.microsoft.com/office/drawing/2014/main" id="{0B6A4F83-0E9D-449D-83CF-A8DF3464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00" y="1896021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vel.select</a:t>
            </a:r>
          </a:p>
        </p:txBody>
      </p:sp>
      <p:sp>
        <p:nvSpPr>
          <p:cNvPr id="44082" name="Text Box 50">
            <a:extLst>
              <a:ext uri="{FF2B5EF4-FFF2-40B4-BE49-F238E27FC236}">
                <a16:creationId xmlns:a16="http://schemas.microsoft.com/office/drawing/2014/main" id="{60B69771-EFA0-40C5-9E83-C8C9F2B1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99" y="54155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ellipt. mirror</a:t>
            </a:r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22A780-A038-45A1-BC5F-F0F7DD03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5929"/>
            <a:ext cx="1138237" cy="5461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>
                <a:solidFill>
                  <a:schemeClr val="bg1"/>
                </a:solidFill>
                <a:latin typeface="Tahoma" panose="020B0604030504040204" pitchFamily="34" charset="0"/>
              </a:rPr>
              <a:t>Optics / Transport	</a:t>
            </a:r>
            <a:endParaRPr lang="en-GB" altLang="en-US" sz="22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84" name="Text Box 54">
            <a:extLst>
              <a:ext uri="{FF2B5EF4-FFF2-40B4-BE49-F238E27FC236}">
                <a16:creationId xmlns:a16="http://schemas.microsoft.com/office/drawing/2014/main" id="{0F63D428-5E41-4275-9325-8EDBEADA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1272133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beamstop</a:t>
            </a:r>
          </a:p>
        </p:txBody>
      </p:sp>
      <p:sp>
        <p:nvSpPr>
          <p:cNvPr id="44085" name="Foliennummernplatzhalter 5">
            <a:extLst>
              <a:ext uri="{FF2B5EF4-FFF2-40B4-BE49-F238E27FC236}">
                <a16:creationId xmlns:a16="http://schemas.microsoft.com/office/drawing/2014/main" id="{97C28646-8BBF-4852-95CC-FCB453D1FE44}"/>
              </a:ext>
            </a:extLst>
          </p:cNvPr>
          <p:cNvSpPr txBox="1">
            <a:spLocks/>
          </p:cNvSpPr>
          <p:nvPr/>
        </p:nvSpPr>
        <p:spPr bwMode="auto">
          <a:xfrm>
            <a:off x="4428000" y="6638400"/>
            <a:ext cx="360000" cy="2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76848F-88BD-4429-803F-B582A0B3C432}" type="slidenum">
              <a:rPr lang="en-GB" altLang="en-US" sz="12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200" dirty="0">
              <a:cs typeface="Arial" panose="020B0604020202020204" pitchFamily="34" charset="0"/>
            </a:endParaRPr>
          </a:p>
        </p:txBody>
      </p:sp>
      <p:sp>
        <p:nvSpPr>
          <p:cNvPr id="44086" name="Text Box 50">
            <a:extLst>
              <a:ext uri="{FF2B5EF4-FFF2-40B4-BE49-F238E27FC236}">
                <a16:creationId xmlns:a16="http://schemas.microsoft.com/office/drawing/2014/main" id="{70D6746C-09BF-4DD5-A180-3C593344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49" y="540915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Arial Narrow" panose="020B0606020202030204" pitchFamily="34" charset="0"/>
              </a:rPr>
              <a:t>ideal guide</a:t>
            </a:r>
          </a:p>
        </p:txBody>
      </p:sp>
      <p:sp>
        <p:nvSpPr>
          <p:cNvPr id="44087" name="Text Box 25">
            <a:extLst>
              <a:ext uri="{FF2B5EF4-FFF2-40B4-BE49-F238E27FC236}">
                <a16:creationId xmlns:a16="http://schemas.microsoft.com/office/drawing/2014/main" id="{D94CD28D-0D4F-4E0B-9BC3-C7F2EF5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4374108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NXS</a:t>
            </a: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4C817CB3-334D-405A-9A13-8696DAC9F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2400846"/>
            <a:ext cx="1138237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 err="1">
                <a:solidFill>
                  <a:schemeClr val="bg1"/>
                </a:solidFill>
                <a:latin typeface="Tahoma" panose="020B0604030504040204" pitchFamily="34" charset="0"/>
              </a:rPr>
              <a:t>Monochr</a:t>
            </a: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51C76C1D-8EEF-4AE6-B776-6F0F7E0A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4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old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2441F6CC-E327-463A-A097-1B7920DC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2407196"/>
            <a:ext cx="1080000" cy="339725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new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1EE5944C-683F-481B-B19E-4E5939EF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00" y="6372000"/>
            <a:ext cx="1080000" cy="329977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 dirty="0">
                <a:latin typeface="Arial Narrow" panose="020B0606020202030204" pitchFamily="34" charset="0"/>
              </a:rPr>
              <a:t>capture flux</a:t>
            </a:r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5D1563B8-40CD-4B7A-9789-6F448BBF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372000"/>
            <a:ext cx="1138238" cy="314588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500" b="0" dirty="0">
                <a:solidFill>
                  <a:schemeClr val="bg1"/>
                </a:solidFill>
                <a:latin typeface="Tahoma" panose="020B0604030504040204" pitchFamily="34" charset="0"/>
              </a:rPr>
              <a:t>Various</a:t>
            </a:r>
            <a:endParaRPr lang="en-GB" altLang="en-US" sz="2200" b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60" name="Picture 7">
            <a:extLst>
              <a:ext uri="{FF2B5EF4-FFF2-40B4-BE49-F238E27FC236}">
                <a16:creationId xmlns:a16="http://schemas.microsoft.com/office/drawing/2014/main" id="{AB63F9C9-9247-4049-81ED-ABC9D4D6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2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4">
            <a:extLst>
              <a:ext uri="{FF2B5EF4-FFF2-40B4-BE49-F238E27FC236}">
                <a16:creationId xmlns:a16="http://schemas.microsoft.com/office/drawing/2014/main" id="{4DF1B7EE-25B9-4B41-91D6-1FDC1B61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D9A036-7988-45A9-98B6-17B56DC4650B}" type="slidenum">
              <a:rPr lang="en-GB" altLang="en-US" sz="1400"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400">
              <a:latin typeface="Arial Narrow" panose="020B0606020202030204" pitchFamily="34" charset="0"/>
            </a:endParaRP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2205D5D4-9733-477E-9D7F-97101B7B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87813"/>
            <a:ext cx="1066800" cy="34925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Evaluate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B1BA87B1-FDA1-403A-84CF-D1EB8AC7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0878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elast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BEB3B44B-BC45-4487-B8C6-EFAC0DFD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092575"/>
            <a:ext cx="1152525" cy="33972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elast_sans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22F09B29-D0D5-4762-A4AF-3BD1DE2C6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1066800" cy="34925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Monitor 1</a:t>
            </a:r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id="{4CE3A19A-01E8-4731-8F3C-AA25B14B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8366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Time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584" name="Text Box 10">
            <a:extLst>
              <a:ext uri="{FF2B5EF4-FFF2-40B4-BE49-F238E27FC236}">
                <a16:creationId xmlns:a16="http://schemas.microsoft.com/office/drawing/2014/main" id="{6FFF45C9-68C6-4C40-9EC7-1EF43153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8366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Wavelen</a:t>
            </a:r>
          </a:p>
        </p:txBody>
      </p:sp>
      <p:sp>
        <p:nvSpPr>
          <p:cNvPr id="24585" name="Text Box 11">
            <a:extLst>
              <a:ext uri="{FF2B5EF4-FFF2-40B4-BE49-F238E27FC236}">
                <a16:creationId xmlns:a16="http://schemas.microsoft.com/office/drawing/2014/main" id="{44FFA2DB-AF15-4916-AA1F-7388FA9E0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8366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y-/z-pos</a:t>
            </a:r>
          </a:p>
        </p:txBody>
      </p:sp>
      <p:sp>
        <p:nvSpPr>
          <p:cNvPr id="24586" name="Text Box 12">
            <a:extLst>
              <a:ext uri="{FF2B5EF4-FFF2-40B4-BE49-F238E27FC236}">
                <a16:creationId xmlns:a16="http://schemas.microsoft.com/office/drawing/2014/main" id="{E13BD703-59AD-4823-906D-2378A6BD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836613"/>
            <a:ext cx="1052512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div-y/-z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587" name="Text Box 13">
            <a:extLst>
              <a:ext uri="{FF2B5EF4-FFF2-40B4-BE49-F238E27FC236}">
                <a16:creationId xmlns:a16="http://schemas.microsoft.com/office/drawing/2014/main" id="{1A61F113-2CE7-442B-9302-F29BE293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88038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visualize</a:t>
            </a:r>
          </a:p>
        </p:txBody>
      </p:sp>
      <p:sp>
        <p:nvSpPr>
          <p:cNvPr id="24588" name="Text Box 14">
            <a:extLst>
              <a:ext uri="{FF2B5EF4-FFF2-40B4-BE49-F238E27FC236}">
                <a16:creationId xmlns:a16="http://schemas.microsoft.com/office/drawing/2014/main" id="{ACC796B8-4B88-400B-A1BA-C8EC2834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7355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frame</a:t>
            </a:r>
          </a:p>
        </p:txBody>
      </p:sp>
      <p:sp>
        <p:nvSpPr>
          <p:cNvPr id="24589" name="Text Box 15">
            <a:extLst>
              <a:ext uri="{FF2B5EF4-FFF2-40B4-BE49-F238E27FC236}">
                <a16:creationId xmlns:a16="http://schemas.microsoft.com/office/drawing/2014/main" id="{829B9444-BDF9-42D7-9413-E21013FEB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3451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writeout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BB754B4-77FD-45F3-AB3F-5852C5B3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9388"/>
            <a:ext cx="1066800" cy="34925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MonPol 1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E269A93D-DB1A-43DA-891F-6D161F3C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719388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Time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592" name="Text Box 19">
            <a:extLst>
              <a:ext uri="{FF2B5EF4-FFF2-40B4-BE49-F238E27FC236}">
                <a16:creationId xmlns:a16="http://schemas.microsoft.com/office/drawing/2014/main" id="{721C5C2A-47D0-4975-B47D-3D8878A5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719388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Wavelen</a:t>
            </a:r>
          </a:p>
        </p:txBody>
      </p:sp>
      <p:sp>
        <p:nvSpPr>
          <p:cNvPr id="24593" name="Text Box 20">
            <a:extLst>
              <a:ext uri="{FF2B5EF4-FFF2-40B4-BE49-F238E27FC236}">
                <a16:creationId xmlns:a16="http://schemas.microsoft.com/office/drawing/2014/main" id="{A23550EF-3185-4C0F-8FE3-A5D131E6A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719388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y-/z-pos</a:t>
            </a:r>
          </a:p>
        </p:txBody>
      </p:sp>
      <p:sp>
        <p:nvSpPr>
          <p:cNvPr id="24594" name="Text Box 21">
            <a:extLst>
              <a:ext uri="{FF2B5EF4-FFF2-40B4-BE49-F238E27FC236}">
                <a16:creationId xmlns:a16="http://schemas.microsoft.com/office/drawing/2014/main" id="{1FFB00B7-24A0-4907-A18C-1FE4D0CE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2719388"/>
            <a:ext cx="1052512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div_y/-z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grpSp>
        <p:nvGrpSpPr>
          <p:cNvPr id="24595" name="Group 22">
            <a:extLst>
              <a:ext uri="{FF2B5EF4-FFF2-40B4-BE49-F238E27FC236}">
                <a16:creationId xmlns:a16="http://schemas.microsoft.com/office/drawing/2014/main" id="{C7FEDA08-B2D8-4D5B-AE27-7BAC6460CFC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290888"/>
            <a:ext cx="2363787" cy="495300"/>
            <a:chOff x="204" y="1977"/>
            <a:chExt cx="1489" cy="312"/>
          </a:xfrm>
        </p:grpSpPr>
        <p:sp>
          <p:nvSpPr>
            <p:cNvPr id="24618" name="Text Box 23">
              <a:extLst>
                <a:ext uri="{FF2B5EF4-FFF2-40B4-BE49-F238E27FC236}">
                  <a16:creationId xmlns:a16="http://schemas.microsoft.com/office/drawing/2014/main" id="{A5C1D54D-7175-44F5-9850-3B9E73D57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024"/>
              <a:ext cx="672" cy="221"/>
            </a:xfrm>
            <a:prstGeom prst="rect">
              <a:avLst/>
            </a:prstGeom>
            <a:solidFill>
              <a:srgbClr val="CC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>
              <a:spAutoFit/>
            </a:bodyPr>
            <a:lstStyle>
              <a:lvl1pPr defTabSz="449263"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MonPol 2</a:t>
              </a:r>
            </a:p>
          </p:txBody>
        </p:sp>
        <p:sp>
          <p:nvSpPr>
            <p:cNvPr id="24619" name="Text Box 24">
              <a:extLst>
                <a:ext uri="{FF2B5EF4-FFF2-40B4-BE49-F238E27FC236}">
                  <a16:creationId xmlns:a16="http://schemas.microsoft.com/office/drawing/2014/main" id="{1E59F7D3-AB53-4669-B155-2F273E5ED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1977"/>
              <a:ext cx="671" cy="312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5" rIns="91430" bIns="45715">
              <a:spAutoFit/>
            </a:bodyPr>
            <a:lstStyle>
              <a:lvl1pPr defTabSz="449263"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y-pos    z-pos</a:t>
              </a:r>
            </a:p>
          </p:txBody>
        </p:sp>
      </p:grpSp>
      <p:sp>
        <p:nvSpPr>
          <p:cNvPr id="24596" name="Text Box 25">
            <a:extLst>
              <a:ext uri="{FF2B5EF4-FFF2-40B4-BE49-F238E27FC236}">
                <a16:creationId xmlns:a16="http://schemas.microsoft.com/office/drawing/2014/main" id="{7AA211D5-EDDD-4640-AAB7-40D28580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1066800" cy="34925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Monitor 2</a:t>
            </a:r>
          </a:p>
        </p:txBody>
      </p:sp>
      <p:sp>
        <p:nvSpPr>
          <p:cNvPr id="24597" name="Text Box 26">
            <a:extLst>
              <a:ext uri="{FF2B5EF4-FFF2-40B4-BE49-F238E27FC236}">
                <a16:creationId xmlns:a16="http://schemas.microsoft.com/office/drawing/2014/main" id="{3B9E8F54-A7FE-41D4-8AD8-035B9CB9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1411288"/>
            <a:ext cx="1066800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y-pos    z-pos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598" name="Text Box 27">
            <a:extLst>
              <a:ext uri="{FF2B5EF4-FFF2-40B4-BE49-F238E27FC236}">
                <a16:creationId xmlns:a16="http://schemas.microsoft.com/office/drawing/2014/main" id="{84F1CA8A-8AB3-49A6-9841-E6A2485D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411288"/>
            <a:ext cx="1066800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div-y  div-z</a:t>
            </a:r>
          </a:p>
        </p:txBody>
      </p:sp>
      <p:sp>
        <p:nvSpPr>
          <p:cNvPr id="24599" name="Text Box 28">
            <a:extLst>
              <a:ext uri="{FF2B5EF4-FFF2-40B4-BE49-F238E27FC236}">
                <a16:creationId xmlns:a16="http://schemas.microsoft.com/office/drawing/2014/main" id="{CD54DB33-BBBC-48ED-8DDB-4D7C7619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411288"/>
            <a:ext cx="1066800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TOF       λ</a:t>
            </a:r>
          </a:p>
        </p:txBody>
      </p:sp>
      <p:sp>
        <p:nvSpPr>
          <p:cNvPr id="24600" name="Text Box 29">
            <a:extLst>
              <a:ext uri="{FF2B5EF4-FFF2-40B4-BE49-F238E27FC236}">
                <a16:creationId xmlns:a16="http://schemas.microsoft.com/office/drawing/2014/main" id="{8F63C184-C73D-4AF0-AB14-7397650FA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1411288"/>
            <a:ext cx="1065213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z        div-z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01" name="Text Box 30">
            <a:extLst>
              <a:ext uri="{FF2B5EF4-FFF2-40B4-BE49-F238E27FC236}">
                <a16:creationId xmlns:a16="http://schemas.microsoft.com/office/drawing/2014/main" id="{3DB24BF6-C975-4225-AC5B-4A071101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1411288"/>
            <a:ext cx="1044575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λ   div_y/-z</a:t>
            </a:r>
          </a:p>
        </p:txBody>
      </p:sp>
      <p:sp>
        <p:nvSpPr>
          <p:cNvPr id="24602" name="Text Box 31">
            <a:extLst>
              <a:ext uri="{FF2B5EF4-FFF2-40B4-BE49-F238E27FC236}">
                <a16:creationId xmlns:a16="http://schemas.microsoft.com/office/drawing/2014/main" id="{602E2875-8B0D-474C-9564-7599FB17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1411288"/>
            <a:ext cx="1065212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y        div-y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03" name="Rectangle 32">
            <a:extLst>
              <a:ext uri="{FF2B5EF4-FFF2-40B4-BE49-F238E27FC236}">
                <a16:creationId xmlns:a16="http://schemas.microsoft.com/office/drawing/2014/main" id="{C7C50442-172E-464C-9B4C-244288BD9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425562" cy="396000"/>
          </a:xfrm>
        </p:spPr>
        <p:txBody>
          <a:bodyPr/>
          <a:lstStyle/>
          <a:p>
            <a:pPr eaLnBrk="1" hangingPunct="1"/>
            <a:r>
              <a:rPr lang="fr-FR" altLang="en-US" sz="2400" dirty="0"/>
              <a:t>Modules for Data Evaluation</a:t>
            </a:r>
            <a:endParaRPr lang="en-GB" altLang="en-US" sz="2400" dirty="0"/>
          </a:p>
        </p:txBody>
      </p:sp>
      <p:sp>
        <p:nvSpPr>
          <p:cNvPr id="24604" name="Text Box 33">
            <a:extLst>
              <a:ext uri="{FF2B5EF4-FFF2-40B4-BE49-F238E27FC236}">
                <a16:creationId xmlns:a16="http://schemas.microsoft.com/office/drawing/2014/main" id="{D3834161-528C-495A-A180-6CF3BE49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345113"/>
            <a:ext cx="1152525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spin_reset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05" name="Text Box 34">
            <a:extLst>
              <a:ext uri="{FF2B5EF4-FFF2-40B4-BE49-F238E27FC236}">
                <a16:creationId xmlns:a16="http://schemas.microsoft.com/office/drawing/2014/main" id="{1C72ED11-6E9D-4500-8B20-33A7BF03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888038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capt_flux</a:t>
            </a:r>
          </a:p>
        </p:txBody>
      </p:sp>
      <p:sp>
        <p:nvSpPr>
          <p:cNvPr id="24606" name="Text Box 35">
            <a:extLst>
              <a:ext uri="{FF2B5EF4-FFF2-40B4-BE49-F238E27FC236}">
                <a16:creationId xmlns:a16="http://schemas.microsoft.com/office/drawing/2014/main" id="{680A5EB4-368C-4EFF-A410-41090AFC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46700"/>
            <a:ext cx="1066800" cy="34925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Trajector.</a:t>
            </a:r>
          </a:p>
        </p:txBody>
      </p:sp>
      <p:sp>
        <p:nvSpPr>
          <p:cNvPr id="24607" name="Text Box 36">
            <a:extLst>
              <a:ext uri="{FF2B5EF4-FFF2-40B4-BE49-F238E27FC236}">
                <a16:creationId xmlns:a16="http://schemas.microsoft.com/office/drawing/2014/main" id="{AB1BDB1E-4495-47B5-B628-23E3EE4CB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37100"/>
            <a:ext cx="1066800" cy="34925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Geometr.</a:t>
            </a:r>
          </a:p>
        </p:txBody>
      </p:sp>
      <p:sp>
        <p:nvSpPr>
          <p:cNvPr id="24608" name="Text Box 37">
            <a:extLst>
              <a:ext uri="{FF2B5EF4-FFF2-40B4-BE49-F238E27FC236}">
                <a16:creationId xmlns:a16="http://schemas.microsoft.com/office/drawing/2014/main" id="{E30A9667-A006-4077-8163-6CB7F5DF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0878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elast2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11" name="Text Box 6">
            <a:extLst>
              <a:ext uri="{FF2B5EF4-FFF2-40B4-BE49-F238E27FC236}">
                <a16:creationId xmlns:a16="http://schemas.microsoft.com/office/drawing/2014/main" id="{D3319C0A-12FA-4C88-AD80-8643A2C15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087813"/>
            <a:ext cx="1066800" cy="34925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inelast</a:t>
            </a:r>
          </a:p>
        </p:txBody>
      </p:sp>
      <p:sp>
        <p:nvSpPr>
          <p:cNvPr id="24612" name="Text Box 6">
            <a:extLst>
              <a:ext uri="{FF2B5EF4-FFF2-40B4-BE49-F238E27FC236}">
                <a16:creationId xmlns:a16="http://schemas.microsoft.com/office/drawing/2014/main" id="{8DD5D8ED-0B14-4119-971E-480D61B25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4087813"/>
            <a:ext cx="1066800" cy="33813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runtime</a:t>
            </a:r>
          </a:p>
        </p:txBody>
      </p:sp>
      <p:sp>
        <p:nvSpPr>
          <p:cNvPr id="24613" name="Text Box 26">
            <a:extLst>
              <a:ext uri="{FF2B5EF4-FFF2-40B4-BE49-F238E27FC236}">
                <a16:creationId xmlns:a16="http://schemas.microsoft.com/office/drawing/2014/main" id="{0936BF00-B209-4F26-8D60-00163550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997075"/>
            <a:ext cx="1066800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k-y    </a:t>
            </a:r>
            <a:br>
              <a:rPr lang="en-GB" altLang="en-US" sz="1600" b="0">
                <a:latin typeface="Tahoma" panose="020B0604030504040204" pitchFamily="34" charset="0"/>
              </a:rPr>
            </a:br>
            <a:r>
              <a:rPr lang="en-GB" altLang="en-US" sz="1600" b="0">
                <a:latin typeface="Tahoma" panose="020B0604030504040204" pitchFamily="34" charset="0"/>
              </a:rPr>
              <a:t>k-z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14" name="Text Box 26">
            <a:extLst>
              <a:ext uri="{FF2B5EF4-FFF2-40B4-BE49-F238E27FC236}">
                <a16:creationId xmlns:a16="http://schemas.microsoft.com/office/drawing/2014/main" id="{D043AD44-ACA3-459A-8ACD-C90E05A6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997075"/>
            <a:ext cx="1066800" cy="4953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rad   </a:t>
            </a:r>
            <a:br>
              <a:rPr lang="en-GB" altLang="en-US" sz="1600" b="0">
                <a:latin typeface="Tahoma" panose="020B0604030504040204" pitchFamily="34" charset="0"/>
              </a:rPr>
            </a:br>
            <a:r>
              <a:rPr lang="en-GB" altLang="en-US" sz="1600" b="0">
                <a:latin typeface="Tahoma" panose="020B0604030504040204" pitchFamily="34" charset="0"/>
              </a:rPr>
              <a:t>div-rad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15" name="Text Box 9">
            <a:extLst>
              <a:ext uri="{FF2B5EF4-FFF2-40B4-BE49-F238E27FC236}">
                <a16:creationId xmlns:a16="http://schemas.microsoft.com/office/drawing/2014/main" id="{80A4F0D6-9667-4461-8D80-74955D00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846138"/>
            <a:ext cx="1065213" cy="349250"/>
          </a:xfrm>
          <a:prstGeom prst="rect">
            <a:avLst/>
          </a:prstGeom>
          <a:solidFill>
            <a:srgbClr val="FFFF00">
              <a:alpha val="39999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Mon1D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16" name="Text Box 9">
            <a:extLst>
              <a:ext uri="{FF2B5EF4-FFF2-40B4-BE49-F238E27FC236}">
                <a16:creationId xmlns:a16="http://schemas.microsoft.com/office/drawing/2014/main" id="{7ACE307B-06A3-4EE7-B33D-838CBE41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836613"/>
            <a:ext cx="1065213" cy="338137"/>
          </a:xfrm>
          <a:prstGeom prst="rect">
            <a:avLst/>
          </a:prstGeom>
          <a:solidFill>
            <a:srgbClr val="FFFF00">
              <a:alpha val="39999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MonBrill</a:t>
            </a:r>
            <a:endParaRPr lang="en-GB" altLang="en-US" sz="2400" b="0">
              <a:latin typeface="Tahoma" panose="020B0604030504040204" pitchFamily="34" charset="0"/>
            </a:endParaRPr>
          </a:p>
        </p:txBody>
      </p:sp>
      <p:sp>
        <p:nvSpPr>
          <p:cNvPr id="24617" name="Text Box 28">
            <a:extLst>
              <a:ext uri="{FF2B5EF4-FFF2-40B4-BE49-F238E27FC236}">
                <a16:creationId xmlns:a16="http://schemas.microsoft.com/office/drawing/2014/main" id="{0B00FB38-5DCC-404A-BCCC-37681A8A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89138"/>
            <a:ext cx="1066800" cy="48577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49263"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600" b="0">
                <a:latin typeface="Tahoma" panose="020B0604030504040204" pitchFamily="34" charset="0"/>
              </a:rPr>
              <a:t>Mon2D</a:t>
            </a:r>
            <a:br>
              <a:rPr lang="en-GB" altLang="en-US" sz="1600" b="0">
                <a:latin typeface="Tahoma" panose="020B0604030504040204" pitchFamily="34" charset="0"/>
              </a:rPr>
            </a:br>
            <a:endParaRPr lang="en-GB" altLang="en-US" sz="1600" b="0">
              <a:latin typeface="Tahoma" panose="020B0604030504040204" pitchFamily="34" charset="0"/>
            </a:endParaRPr>
          </a:p>
        </p:txBody>
      </p:sp>
      <p:pic>
        <p:nvPicPr>
          <p:cNvPr id="42" name="Picture 7">
            <a:extLst>
              <a:ext uri="{FF2B5EF4-FFF2-40B4-BE49-F238E27FC236}">
                <a16:creationId xmlns:a16="http://schemas.microsoft.com/office/drawing/2014/main" id="{392252DE-13DB-409E-9868-D73FB9CC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5">
            <a:extLst>
              <a:ext uri="{FF2B5EF4-FFF2-40B4-BE49-F238E27FC236}">
                <a16:creationId xmlns:a16="http://schemas.microsoft.com/office/drawing/2014/main" id="{120F1FEA-CBC5-46FF-8336-A29D94EE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7984" y="6636891"/>
            <a:ext cx="322468" cy="2160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D7347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347"/>
              </a:buClr>
              <a:buChar char="•"/>
              <a:defRPr>
                <a:solidFill>
                  <a:srgbClr val="595959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52AB0F-0A2B-45B0-A83A-EF13E4291F7E}" type="slidenum">
              <a:rPr lang="en-GB" altLang="en-US" sz="1400"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400">
              <a:latin typeface="Arial Narrow" panose="020B060602020203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E631D97-9B1D-4C84-A75F-A198AA602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00" y="36000"/>
            <a:ext cx="8398738" cy="3960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Concept of VITESS</a:t>
            </a:r>
          </a:p>
        </p:txBody>
      </p:sp>
      <p:grpSp>
        <p:nvGrpSpPr>
          <p:cNvPr id="26628" name="Group 41">
            <a:extLst>
              <a:ext uri="{FF2B5EF4-FFF2-40B4-BE49-F238E27FC236}">
                <a16:creationId xmlns:a16="http://schemas.microsoft.com/office/drawing/2014/main" id="{C339B22F-4C0F-42EE-AC18-8973E1A4115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765175"/>
            <a:ext cx="8424863" cy="4211638"/>
            <a:chOff x="114" y="799"/>
            <a:chExt cx="5534" cy="2767"/>
          </a:xfrm>
        </p:grpSpPr>
        <p:sp>
          <p:nvSpPr>
            <p:cNvPr id="26632" name="Text Box 4">
              <a:extLst>
                <a:ext uri="{FF2B5EF4-FFF2-40B4-BE49-F238E27FC236}">
                  <a16:creationId xmlns:a16="http://schemas.microsoft.com/office/drawing/2014/main" id="{72D592DA-B6E2-4E23-8EE2-B4B063549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160"/>
              <a:ext cx="669" cy="220"/>
            </a:xfrm>
            <a:prstGeom prst="rect">
              <a:avLst/>
            </a:prstGeom>
            <a:solidFill>
              <a:srgbClr val="99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source</a:t>
              </a:r>
            </a:p>
          </p:txBody>
        </p:sp>
        <p:sp>
          <p:nvSpPr>
            <p:cNvPr id="26633" name="Text Box 5">
              <a:extLst>
                <a:ext uri="{FF2B5EF4-FFF2-40B4-BE49-F238E27FC236}">
                  <a16:creationId xmlns:a16="http://schemas.microsoft.com/office/drawing/2014/main" id="{48F3AFA1-6FF8-4540-BCB3-BA372A2C6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160"/>
              <a:ext cx="676" cy="220"/>
            </a:xfrm>
            <a:prstGeom prst="rect">
              <a:avLst/>
            </a:prstGeom>
            <a:solidFill>
              <a:srgbClr val="99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module 2</a:t>
              </a:r>
              <a:endParaRPr lang="en-GB" altLang="en-US" sz="2400" b="0">
                <a:latin typeface="Tahoma" panose="020B0604030504040204" pitchFamily="34" charset="0"/>
              </a:endParaRPr>
            </a:p>
          </p:txBody>
        </p:sp>
        <p:sp>
          <p:nvSpPr>
            <p:cNvPr id="26634" name="Text Box 6">
              <a:extLst>
                <a:ext uri="{FF2B5EF4-FFF2-40B4-BE49-F238E27FC236}">
                  <a16:creationId xmlns:a16="http://schemas.microsoft.com/office/drawing/2014/main" id="{5F35FCD7-9570-425F-9359-04D6541C7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160"/>
              <a:ext cx="673" cy="220"/>
            </a:xfrm>
            <a:prstGeom prst="rect">
              <a:avLst/>
            </a:prstGeom>
            <a:solidFill>
              <a:srgbClr val="99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module n</a:t>
              </a:r>
              <a:endParaRPr lang="en-GB" altLang="en-US" sz="2400" b="0">
                <a:latin typeface="Tahoma" panose="020B0604030504040204" pitchFamily="34" charset="0"/>
              </a:endParaRPr>
            </a:p>
          </p:txBody>
        </p:sp>
        <p:sp>
          <p:nvSpPr>
            <p:cNvPr id="26635" name="Line 7">
              <a:extLst>
                <a:ext uri="{FF2B5EF4-FFF2-40B4-BE49-F238E27FC236}">
                  <a16:creationId xmlns:a16="http://schemas.microsoft.com/office/drawing/2014/main" id="{C8553AEF-AA2B-4F2F-AD18-8453F68B0E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4" y="2179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AutoShape 8">
              <a:extLst>
                <a:ext uri="{FF2B5EF4-FFF2-40B4-BE49-F238E27FC236}">
                  <a16:creationId xmlns:a16="http://schemas.microsoft.com/office/drawing/2014/main" id="{8A6E6FC0-33DA-4DA1-98D8-2D082844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976"/>
              <a:ext cx="1104" cy="192"/>
            </a:xfrm>
            <a:prstGeom prst="parallelogram">
              <a:avLst>
                <a:gd name="adj" fmla="val 143750"/>
              </a:avLst>
            </a:prstGeom>
            <a:solidFill>
              <a:srgbClr val="00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b="0">
                  <a:latin typeface="Tahoma" panose="020B0604030504040204" pitchFamily="34" charset="0"/>
                </a:rPr>
                <a:t>I(par)</a:t>
              </a:r>
            </a:p>
          </p:txBody>
        </p:sp>
        <p:sp>
          <p:nvSpPr>
            <p:cNvPr id="26637" name="AutoShape 9">
              <a:extLst>
                <a:ext uri="{FF2B5EF4-FFF2-40B4-BE49-F238E27FC236}">
                  <a16:creationId xmlns:a16="http://schemas.microsoft.com/office/drawing/2014/main" id="{D0EFC8D9-C2AC-4139-A373-BE81BEFC9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890"/>
              <a:ext cx="4127" cy="362"/>
            </a:xfrm>
            <a:prstGeom prst="flowChartProcess">
              <a:avLst/>
            </a:prstGeom>
            <a:solidFill>
              <a:srgbClr val="FFFF66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en-GB" altLang="en-US" sz="2400" b="0">
                  <a:latin typeface="Tahoma" panose="020B0604030504040204" pitchFamily="34" charset="0"/>
                </a:rPr>
                <a:t>graphical user interface</a:t>
              </a:r>
            </a:p>
          </p:txBody>
        </p:sp>
        <p:sp>
          <p:nvSpPr>
            <p:cNvPr id="26638" name="Text Box 10">
              <a:extLst>
                <a:ext uri="{FF2B5EF4-FFF2-40B4-BE49-F238E27FC236}">
                  <a16:creationId xmlns:a16="http://schemas.microsoft.com/office/drawing/2014/main" id="{6C111987-DDCB-4165-A005-A3E205A02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160"/>
              <a:ext cx="676" cy="220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monitor</a:t>
              </a:r>
              <a:endParaRPr lang="en-GB" altLang="en-US" sz="2400" b="0">
                <a:latin typeface="Tahoma" panose="020B0604030504040204" pitchFamily="34" charset="0"/>
              </a:endParaRPr>
            </a:p>
          </p:txBody>
        </p:sp>
        <p:sp>
          <p:nvSpPr>
            <p:cNvPr id="26639" name="AutoShape 11">
              <a:extLst>
                <a:ext uri="{FF2B5EF4-FFF2-40B4-BE49-F238E27FC236}">
                  <a16:creationId xmlns:a16="http://schemas.microsoft.com/office/drawing/2014/main" id="{DA400422-F206-4E80-BE62-FFDA0EA1F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976"/>
              <a:ext cx="1020" cy="192"/>
            </a:xfrm>
            <a:prstGeom prst="parallelogram">
              <a:avLst>
                <a:gd name="adj" fmla="val 132813"/>
              </a:avLst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param. file</a:t>
              </a:r>
            </a:p>
          </p:txBody>
        </p:sp>
        <p:sp>
          <p:nvSpPr>
            <p:cNvPr id="26640" name="Line 12">
              <a:extLst>
                <a:ext uri="{FF2B5EF4-FFF2-40B4-BE49-F238E27FC236}">
                  <a16:creationId xmlns:a16="http://schemas.microsoft.com/office/drawing/2014/main" id="{C2571DDE-A594-4B4A-B0F1-FDDEF4FC61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42" y="2179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3">
              <a:extLst>
                <a:ext uri="{FF2B5EF4-FFF2-40B4-BE49-F238E27FC236}">
                  <a16:creationId xmlns:a16="http://schemas.microsoft.com/office/drawing/2014/main" id="{F65C369D-7939-49E6-AED0-45E0BF54AB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95" y="2179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14">
              <a:extLst>
                <a:ext uri="{FF2B5EF4-FFF2-40B4-BE49-F238E27FC236}">
                  <a16:creationId xmlns:a16="http://schemas.microsoft.com/office/drawing/2014/main" id="{C19E16C2-2822-4952-BFDF-5237E7BF77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71" y="2179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5">
              <a:extLst>
                <a:ext uri="{FF2B5EF4-FFF2-40B4-BE49-F238E27FC236}">
                  <a16:creationId xmlns:a16="http://schemas.microsoft.com/office/drawing/2014/main" id="{678092E1-C244-44C6-AE80-494A7DC02F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34" y="2179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16">
              <a:extLst>
                <a:ext uri="{FF2B5EF4-FFF2-40B4-BE49-F238E27FC236}">
                  <a16:creationId xmlns:a16="http://schemas.microsoft.com/office/drawing/2014/main" id="{A00C341E-6B76-4F9F-A206-BFCA9C289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1253"/>
              <a:ext cx="0" cy="90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17">
              <a:extLst>
                <a:ext uri="{FF2B5EF4-FFF2-40B4-BE49-F238E27FC236}">
                  <a16:creationId xmlns:a16="http://schemas.microsoft.com/office/drawing/2014/main" id="{8C5124D6-D663-4AAB-BAA2-25DA9B8836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701" y="2387"/>
              <a:ext cx="0" cy="58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AutoShape 18">
              <a:extLst>
                <a:ext uri="{FF2B5EF4-FFF2-40B4-BE49-F238E27FC236}">
                  <a16:creationId xmlns:a16="http://schemas.microsoft.com/office/drawing/2014/main" id="{0730A6A7-2882-47EF-A7A5-CA98AC81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3294"/>
              <a:ext cx="1247" cy="192"/>
            </a:xfrm>
            <a:prstGeom prst="parallelogram">
              <a:avLst>
                <a:gd name="adj" fmla="val 162370"/>
              </a:avLst>
            </a:prstGeom>
            <a:solidFill>
              <a:srgbClr val="00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instrument.inf</a:t>
              </a:r>
            </a:p>
          </p:txBody>
        </p:sp>
        <p:cxnSp>
          <p:nvCxnSpPr>
            <p:cNvPr id="26647" name="AutoShape 19">
              <a:extLst>
                <a:ext uri="{FF2B5EF4-FFF2-40B4-BE49-F238E27FC236}">
                  <a16:creationId xmlns:a16="http://schemas.microsoft.com/office/drawing/2014/main" id="{415B515D-8CDA-4A26-A8EF-9F050B2860B6}"/>
                </a:ext>
              </a:extLst>
            </p:cNvPr>
            <p:cNvCxnSpPr>
              <a:cxnSpLocks noChangeShapeType="1"/>
              <a:stCxn id="26632" idx="2"/>
              <a:endCxn id="26646" idx="0"/>
            </p:cNvCxnSpPr>
            <p:nvPr/>
          </p:nvCxnSpPr>
          <p:spPr bwMode="auto">
            <a:xfrm rot="16200000" flipH="1">
              <a:off x="2414" y="868"/>
              <a:ext cx="914" cy="3937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8" name="AutoShape 20">
              <a:extLst>
                <a:ext uri="{FF2B5EF4-FFF2-40B4-BE49-F238E27FC236}">
                  <a16:creationId xmlns:a16="http://schemas.microsoft.com/office/drawing/2014/main" id="{78EC203B-28EB-4344-9166-319586B09C21}"/>
                </a:ext>
              </a:extLst>
            </p:cNvPr>
            <p:cNvCxnSpPr>
              <a:cxnSpLocks noChangeShapeType="1"/>
              <a:stCxn id="26633" idx="2"/>
              <a:endCxn id="26646" idx="0"/>
            </p:cNvCxnSpPr>
            <p:nvPr/>
          </p:nvCxnSpPr>
          <p:spPr bwMode="auto">
            <a:xfrm rot="16200000" flipH="1">
              <a:off x="2869" y="1323"/>
              <a:ext cx="914" cy="3027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9" name="AutoShape 21">
              <a:extLst>
                <a:ext uri="{FF2B5EF4-FFF2-40B4-BE49-F238E27FC236}">
                  <a16:creationId xmlns:a16="http://schemas.microsoft.com/office/drawing/2014/main" id="{D34A8EBA-FA85-40DC-A7BC-228A294B9223}"/>
                </a:ext>
              </a:extLst>
            </p:cNvPr>
            <p:cNvCxnSpPr>
              <a:cxnSpLocks noChangeShapeType="1"/>
              <a:stCxn id="26638" idx="2"/>
              <a:endCxn id="26646" idx="0"/>
            </p:cNvCxnSpPr>
            <p:nvPr/>
          </p:nvCxnSpPr>
          <p:spPr bwMode="auto">
            <a:xfrm rot="16200000" flipH="1">
              <a:off x="3504" y="1958"/>
              <a:ext cx="914" cy="1757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50" name="AutoShape 22">
              <a:extLst>
                <a:ext uri="{FF2B5EF4-FFF2-40B4-BE49-F238E27FC236}">
                  <a16:creationId xmlns:a16="http://schemas.microsoft.com/office/drawing/2014/main" id="{3DC6E6D7-053E-4A90-9910-4CF438C4A132}"/>
                </a:ext>
              </a:extLst>
            </p:cNvPr>
            <p:cNvCxnSpPr>
              <a:cxnSpLocks noChangeShapeType="1"/>
              <a:stCxn id="26634" idx="2"/>
              <a:endCxn id="26646" idx="0"/>
            </p:cNvCxnSpPr>
            <p:nvPr/>
          </p:nvCxnSpPr>
          <p:spPr bwMode="auto">
            <a:xfrm rot="16200000" flipH="1">
              <a:off x="4184" y="2638"/>
              <a:ext cx="914" cy="397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51" name="AutoShape 23">
              <a:extLst>
                <a:ext uri="{FF2B5EF4-FFF2-40B4-BE49-F238E27FC236}">
                  <a16:creationId xmlns:a16="http://schemas.microsoft.com/office/drawing/2014/main" id="{68876C8C-854F-4031-B438-B481F5E1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2976"/>
              <a:ext cx="1020" cy="192"/>
            </a:xfrm>
            <a:prstGeom prst="parallelogram">
              <a:avLst>
                <a:gd name="adj" fmla="val 132813"/>
              </a:avLst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param.file</a:t>
              </a:r>
            </a:p>
          </p:txBody>
        </p:sp>
        <p:sp>
          <p:nvSpPr>
            <p:cNvPr id="26652" name="Line 24">
              <a:extLst>
                <a:ext uri="{FF2B5EF4-FFF2-40B4-BE49-F238E27FC236}">
                  <a16:creationId xmlns:a16="http://schemas.microsoft.com/office/drawing/2014/main" id="{7C00E169-9526-4F3D-81C9-BF043BD729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03" y="2387"/>
              <a:ext cx="0" cy="58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25">
              <a:extLst>
                <a:ext uri="{FF2B5EF4-FFF2-40B4-BE49-F238E27FC236}">
                  <a16:creationId xmlns:a16="http://schemas.microsoft.com/office/drawing/2014/main" id="{9D50BDF6-7FC3-4EBD-8FE1-5F32118C73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02" y="2179"/>
              <a:ext cx="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26">
              <a:extLst>
                <a:ext uri="{FF2B5EF4-FFF2-40B4-BE49-F238E27FC236}">
                  <a16:creationId xmlns:a16="http://schemas.microsoft.com/office/drawing/2014/main" id="{9CBA3DBF-D36F-4170-AF21-793D44C01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253"/>
              <a:ext cx="0" cy="90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27">
              <a:extLst>
                <a:ext uri="{FF2B5EF4-FFF2-40B4-BE49-F238E27FC236}">
                  <a16:creationId xmlns:a16="http://schemas.microsoft.com/office/drawing/2014/main" id="{E5F8961D-F58F-48F9-B20F-5296EF43A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253"/>
              <a:ext cx="0" cy="90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8">
              <a:extLst>
                <a:ext uri="{FF2B5EF4-FFF2-40B4-BE49-F238E27FC236}">
                  <a16:creationId xmlns:a16="http://schemas.microsoft.com/office/drawing/2014/main" id="{66BC00BE-1086-469A-B161-2DAF7357B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53"/>
              <a:ext cx="0" cy="90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AutoShape 29">
              <a:extLst>
                <a:ext uri="{FF2B5EF4-FFF2-40B4-BE49-F238E27FC236}">
                  <a16:creationId xmlns:a16="http://schemas.microsoft.com/office/drawing/2014/main" id="{A728C21F-D471-4461-9F08-F2D73E8CE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570"/>
              <a:ext cx="725" cy="273"/>
            </a:xfrm>
            <a:prstGeom prst="flowChartManualInput">
              <a:avLst/>
            </a:prstGeom>
            <a:solidFill>
              <a:srgbClr val="FFCC66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en-GB" altLang="en-US" sz="1600" b="0">
                  <a:latin typeface="Tahoma" panose="020B0604030504040204" pitchFamily="34" charset="0"/>
                </a:rPr>
                <a:t>parameters</a:t>
              </a:r>
            </a:p>
          </p:txBody>
        </p:sp>
        <p:sp>
          <p:nvSpPr>
            <p:cNvPr id="26658" name="AutoShape 30">
              <a:extLst>
                <a:ext uri="{FF2B5EF4-FFF2-40B4-BE49-F238E27FC236}">
                  <a16:creationId xmlns:a16="http://schemas.microsoft.com/office/drawing/2014/main" id="{FA70A9F7-CB2C-42C7-9EDF-716730D67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570"/>
              <a:ext cx="725" cy="273"/>
            </a:xfrm>
            <a:prstGeom prst="flowChartManualInput">
              <a:avLst/>
            </a:prstGeom>
            <a:solidFill>
              <a:srgbClr val="FFCC66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en-GB" altLang="en-US" sz="1600" b="0">
                  <a:latin typeface="Tahoma" panose="020B0604030504040204" pitchFamily="34" charset="0"/>
                </a:rPr>
                <a:t>parameters</a:t>
              </a:r>
            </a:p>
          </p:txBody>
        </p:sp>
        <p:sp>
          <p:nvSpPr>
            <p:cNvPr id="26659" name="AutoShape 31">
              <a:extLst>
                <a:ext uri="{FF2B5EF4-FFF2-40B4-BE49-F238E27FC236}">
                  <a16:creationId xmlns:a16="http://schemas.microsoft.com/office/drawing/2014/main" id="{918290F5-54E8-4E33-BEE5-200C7FE30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570"/>
              <a:ext cx="725" cy="273"/>
            </a:xfrm>
            <a:prstGeom prst="flowChartManualInput">
              <a:avLst/>
            </a:prstGeom>
            <a:solidFill>
              <a:srgbClr val="FFCC66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en-GB" altLang="en-US" sz="1600" b="0">
                  <a:latin typeface="Tahoma" panose="020B0604030504040204" pitchFamily="34" charset="0"/>
                </a:rPr>
                <a:t>parameters</a:t>
              </a:r>
            </a:p>
          </p:txBody>
        </p:sp>
        <p:sp>
          <p:nvSpPr>
            <p:cNvPr id="26660" name="AutoShape 32">
              <a:extLst>
                <a:ext uri="{FF2B5EF4-FFF2-40B4-BE49-F238E27FC236}">
                  <a16:creationId xmlns:a16="http://schemas.microsoft.com/office/drawing/2014/main" id="{317837E3-A1D5-475D-A7E6-FAA774DE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570"/>
              <a:ext cx="725" cy="273"/>
            </a:xfrm>
            <a:prstGeom prst="flowChartManualInput">
              <a:avLst/>
            </a:prstGeom>
            <a:solidFill>
              <a:srgbClr val="FFCC66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en-GB" altLang="en-US" sz="1600" b="0">
                  <a:latin typeface="Tahoma" panose="020B0604030504040204" pitchFamily="34" charset="0"/>
                </a:rPr>
                <a:t>parameters</a:t>
              </a:r>
            </a:p>
          </p:txBody>
        </p:sp>
        <p:cxnSp>
          <p:nvCxnSpPr>
            <p:cNvPr id="26661" name="AutoShape 33">
              <a:extLst>
                <a:ext uri="{FF2B5EF4-FFF2-40B4-BE49-F238E27FC236}">
                  <a16:creationId xmlns:a16="http://schemas.microsoft.com/office/drawing/2014/main" id="{ADE07273-3160-4707-8A9B-D8E9540285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8" y="2387"/>
              <a:ext cx="1" cy="589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62" name="AutoShape 34">
              <a:extLst>
                <a:ext uri="{FF2B5EF4-FFF2-40B4-BE49-F238E27FC236}">
                  <a16:creationId xmlns:a16="http://schemas.microsoft.com/office/drawing/2014/main" id="{1BE658E8-95EF-4884-8480-2E2FBED32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813"/>
              <a:ext cx="45" cy="45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600">
                <a:latin typeface="Arial Narrow" panose="020B0606020202030204" pitchFamily="34" charset="0"/>
              </a:endParaRPr>
            </a:p>
          </p:txBody>
        </p:sp>
        <p:sp>
          <p:nvSpPr>
            <p:cNvPr id="26663" name="AutoShape 35">
              <a:extLst>
                <a:ext uri="{FF2B5EF4-FFF2-40B4-BE49-F238E27FC236}">
                  <a16:creationId xmlns:a16="http://schemas.microsoft.com/office/drawing/2014/main" id="{64555B10-18EC-4183-A91F-9A9DBE6C9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813"/>
              <a:ext cx="45" cy="45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600">
                <a:latin typeface="Arial Narrow" panose="020B0606020202030204" pitchFamily="34" charset="0"/>
              </a:endParaRPr>
            </a:p>
          </p:txBody>
        </p:sp>
        <p:sp>
          <p:nvSpPr>
            <p:cNvPr id="26664" name="AutoShape 36">
              <a:extLst>
                <a:ext uri="{FF2B5EF4-FFF2-40B4-BE49-F238E27FC236}">
                  <a16:creationId xmlns:a16="http://schemas.microsoft.com/office/drawing/2014/main" id="{2C3BC23A-8B88-4D12-BF42-8702AAF3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816"/>
              <a:ext cx="45" cy="45"/>
            </a:xfrm>
            <a:prstGeom prst="flowChartConnector">
              <a:avLst/>
            </a:prstGeom>
            <a:solidFill>
              <a:schemeClr val="accent1">
                <a:alpha val="0"/>
              </a:schemeClr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600">
                <a:latin typeface="Arial Narrow" panose="020B0606020202030204" pitchFamily="34" charset="0"/>
              </a:endParaRPr>
            </a:p>
          </p:txBody>
        </p:sp>
        <p:sp>
          <p:nvSpPr>
            <p:cNvPr id="26665" name="AutoShape 37">
              <a:extLst>
                <a:ext uri="{FF2B5EF4-FFF2-40B4-BE49-F238E27FC236}">
                  <a16:creationId xmlns:a16="http://schemas.microsoft.com/office/drawing/2014/main" id="{C3904C81-D528-4759-B80A-C1528B12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2115"/>
              <a:ext cx="544" cy="272"/>
            </a:xfrm>
            <a:prstGeom prst="flowChartMagneticDisk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en-GB" altLang="en-US" sz="1600" b="0">
                  <a:latin typeface="Tahoma" panose="020B0604030504040204" pitchFamily="34" charset="0"/>
                </a:rPr>
                <a:t>sim_data</a:t>
              </a:r>
            </a:p>
          </p:txBody>
        </p:sp>
        <p:sp>
          <p:nvSpPr>
            <p:cNvPr id="26666" name="Rectangle 38">
              <a:extLst>
                <a:ext uri="{FF2B5EF4-FFF2-40B4-BE49-F238E27FC236}">
                  <a16:creationId xmlns:a16="http://schemas.microsoft.com/office/drawing/2014/main" id="{7C81975A-F73F-463B-A4EB-5E2200237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799"/>
              <a:ext cx="5534" cy="2767"/>
            </a:xfrm>
            <a:prstGeom prst="rect">
              <a:avLst/>
            </a:prstGeom>
            <a:noFill/>
            <a:ln w="25400" cap="sq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3600">
                <a:latin typeface="Arial Narrow" panose="020B0606020202030204" pitchFamily="34" charset="0"/>
              </a:endParaRPr>
            </a:p>
          </p:txBody>
        </p:sp>
        <p:sp>
          <p:nvSpPr>
            <p:cNvPr id="26667" name="AutoShape 39">
              <a:extLst>
                <a:ext uri="{FF2B5EF4-FFF2-40B4-BE49-F238E27FC236}">
                  <a16:creationId xmlns:a16="http://schemas.microsoft.com/office/drawing/2014/main" id="{4ADB64DA-498C-4DA4-B3A1-A6118FAC3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301"/>
              <a:ext cx="1247" cy="192"/>
            </a:xfrm>
            <a:prstGeom prst="parallelogram">
              <a:avLst>
                <a:gd name="adj" fmla="val 162370"/>
              </a:avLst>
            </a:prstGeom>
            <a:solidFill>
              <a:srgbClr val="00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D7347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29292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D7347"/>
                </a:buClr>
                <a:buChar char="•"/>
                <a:defRPr>
                  <a:solidFill>
                    <a:srgbClr val="595959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0">
                  <a:latin typeface="Tahoma" panose="020B0604030504040204" pitchFamily="34" charset="0"/>
                </a:rPr>
                <a:t>log_file</a:t>
              </a:r>
            </a:p>
          </p:txBody>
        </p:sp>
        <p:cxnSp>
          <p:nvCxnSpPr>
            <p:cNvPr id="26668" name="AutoShape 40">
              <a:extLst>
                <a:ext uri="{FF2B5EF4-FFF2-40B4-BE49-F238E27FC236}">
                  <a16:creationId xmlns:a16="http://schemas.microsoft.com/office/drawing/2014/main" id="{06EA3E48-C308-4C71-88AD-0B0CDA57CA0D}"/>
                </a:ext>
              </a:extLst>
            </p:cNvPr>
            <p:cNvCxnSpPr>
              <a:cxnSpLocks noChangeShapeType="1"/>
              <a:endCxn id="26667" idx="0"/>
            </p:cNvCxnSpPr>
            <p:nvPr/>
          </p:nvCxnSpPr>
          <p:spPr bwMode="auto">
            <a:xfrm rot="16200000" flipH="1">
              <a:off x="2963" y="2514"/>
              <a:ext cx="907" cy="667"/>
            </a:xfrm>
            <a:prstGeom prst="bentConnector3">
              <a:avLst>
                <a:gd name="adj1" fmla="val 49171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1" name="Picture 44">
            <a:extLst>
              <a:ext uri="{FF2B5EF4-FFF2-40B4-BE49-F238E27FC236}">
                <a16:creationId xmlns:a16="http://schemas.microsoft.com/office/drawing/2014/main" id="{A3D3A8B2-4FD7-496D-9D02-59659305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241925"/>
            <a:ext cx="89662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7745B193-1711-418F-8425-85DB84AE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New features in </a:t>
            </a:r>
            <a:r>
              <a:rPr lang="en-US" sz="2400" dirty="0" err="1"/>
              <a:t>Vitess</a:t>
            </a:r>
            <a:r>
              <a:rPr lang="en-US" sz="2400" dirty="0"/>
              <a:t> 3.5 and 4.0</a:t>
            </a:r>
            <a:endParaRPr lang="en-US" sz="2400" noProof="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76919"/>
            <a:ext cx="6696744" cy="49123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e-DE" dirty="0"/>
              <a:t>General</a:t>
            </a:r>
          </a:p>
          <a:p>
            <a:pPr lvl="1">
              <a:lnSpc>
                <a:spcPct val="100000"/>
              </a:lnSpc>
            </a:pPr>
            <a:r>
              <a:rPr lang="de-DE" dirty="0" err="1"/>
              <a:t>Reflectivity</a:t>
            </a:r>
            <a:r>
              <a:rPr lang="de-DE" dirty="0"/>
              <a:t> </a:t>
            </a:r>
            <a:r>
              <a:rPr lang="de-DE" dirty="0" err="1"/>
              <a:t>curves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supermirror</a:t>
            </a:r>
            <a:r>
              <a:rPr lang="de-DE" dirty="0"/>
              <a:t> </a:t>
            </a:r>
            <a:r>
              <a:rPr lang="de-DE" dirty="0" err="1"/>
              <a:t>coating</a:t>
            </a:r>
            <a:r>
              <a:rPr lang="de-DE" dirty="0"/>
              <a:t> </a:t>
            </a:r>
            <a:r>
              <a:rPr lang="de-DE" dirty="0" err="1"/>
              <a:t>updated</a:t>
            </a:r>
            <a:r>
              <a:rPr lang="de-DE" dirty="0"/>
              <a:t>	3.5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Code </a:t>
            </a:r>
            <a:r>
              <a:rPr lang="de-DE" dirty="0" err="1"/>
              <a:t>tided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					3.5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Safe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GUI and </a:t>
            </a:r>
            <a:r>
              <a:rPr lang="de-DE" dirty="0" err="1"/>
              <a:t>kernel</a:t>
            </a:r>
            <a:r>
              <a:rPr lang="de-DE" dirty="0"/>
              <a:t>		3.5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Blow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width</a:t>
            </a:r>
            <a:r>
              <a:rPr lang="de-DE" dirty="0"/>
              <a:t> and </a:t>
            </a:r>
            <a:r>
              <a:rPr lang="de-DE" dirty="0" err="1"/>
              <a:t>height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	            3.5 </a:t>
            </a:r>
            <a:r>
              <a:rPr lang="de-DE" dirty="0" err="1"/>
              <a:t>or</a:t>
            </a:r>
            <a:r>
              <a:rPr lang="de-DE" dirty="0"/>
              <a:t> 4.0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New visualization tool (GR from FZ </a:t>
            </a:r>
            <a:r>
              <a:rPr lang="en-US" dirty="0" err="1"/>
              <a:t>Jülich</a:t>
            </a:r>
            <a:r>
              <a:rPr lang="en-US" dirty="0"/>
              <a:t>)	            3.5 or 4.0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New GUI (Qt)					4.0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Instrument simulations for HBS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Source module for CANS				3.5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Rotating monochromator				3.5	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Improved import and export of neutron trajectories	3.5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Virtual experiments at MLZ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Improved reflectometer sample			3.5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Monitor update during run				3.5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Instrument saved as YAML file			4.0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Avoiding parameters from file			4.0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314ED7-3F30-426A-93BF-8E5196D208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2F4D17-1AD6-42D9-B93A-EB002C62F438}" type="slidenum">
              <a:rPr lang="en-US" smtClean="0"/>
              <a:pPr/>
              <a:t>8</a:t>
            </a:fld>
            <a:endParaRPr lang="en-US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651CAF7-B8A0-415F-A99B-B4DB6E12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9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7344-CDE6-4406-AEC1-D8ACBB48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6000"/>
            <a:ext cx="8424000" cy="396000"/>
          </a:xfrm>
        </p:spPr>
        <p:txBody>
          <a:bodyPr>
            <a:normAutofit/>
          </a:bodyPr>
          <a:lstStyle/>
          <a:p>
            <a:r>
              <a:rPr lang="en-US" sz="2400" dirty="0"/>
              <a:t>GUI of VITESS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6D97914-FB0E-4844-98E0-E642C910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190"/>
            <a:ext cx="1152000" cy="4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CFAEB-4A02-4C15-9171-8BECCB14F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3507"/>
            <a:ext cx="8136904" cy="54890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668CD5D-BAA8-4015-959B-3EA1D1DF9859}"/>
              </a:ext>
            </a:extLst>
          </p:cNvPr>
          <p:cNvSpPr/>
          <p:nvPr/>
        </p:nvSpPr>
        <p:spPr>
          <a:xfrm>
            <a:off x="4283968" y="2996952"/>
            <a:ext cx="1584176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21017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2225">
          <a:solidFill>
            <a:srgbClr val="FF0000"/>
          </a:solidFill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solidFill>
            <a:srgbClr val="FF0000"/>
          </a:solidFill>
        </a:ln>
      </a:spPr>
      <a:bodyPr wrap="squar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8A1FDA6-DFB2-4243-A71A-C5FB0D70CDC5}" vid="{7AE32FC1-EB18-E145-AFB2-713A015724E4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2018_FZJ_Presentation</Template>
  <TotalTime>9</TotalTime>
  <Words>2522</Words>
  <Application>Microsoft Office PowerPoint</Application>
  <PresentationFormat>On-screen Show (4:3)</PresentationFormat>
  <Paragraphs>762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 Narrow</vt:lpstr>
      <vt:lpstr>Calibri</vt:lpstr>
      <vt:lpstr>Cambria Math</vt:lpstr>
      <vt:lpstr>Tahoma</vt:lpstr>
      <vt:lpstr>Times New Roman</vt:lpstr>
      <vt:lpstr>Jülich</vt:lpstr>
      <vt:lpstr>Graph</vt:lpstr>
      <vt:lpstr>The new versions 3.5 and 4.0 of  the vitess simulation package </vt:lpstr>
      <vt:lpstr>Aim and Features of Vitess</vt:lpstr>
      <vt:lpstr>VITESS Team</vt:lpstr>
      <vt:lpstr>Realization by Monte Carlo Simulations</vt:lpstr>
      <vt:lpstr>Modules representing Components in vitess 3.4</vt:lpstr>
      <vt:lpstr>Modules for Data Evaluation</vt:lpstr>
      <vt:lpstr>Concept of VITESS</vt:lpstr>
      <vt:lpstr>New features in Vitess 3.5 and 4.0</vt:lpstr>
      <vt:lpstr>GUI of VITESS</vt:lpstr>
      <vt:lpstr>Updating of monitor output</vt:lpstr>
      <vt:lpstr>guide</vt:lpstr>
      <vt:lpstr>Coating described by m-value </vt:lpstr>
      <vt:lpstr>Sm ensemble</vt:lpstr>
      <vt:lpstr>rotating monochromator</vt:lpstr>
      <vt:lpstr>Reading and writing of Mcnp data</vt:lpstr>
      <vt:lpstr>Example: Reading Mcnp data of HBS simulation</vt:lpstr>
      <vt:lpstr>Visualization completed</vt:lpstr>
      <vt:lpstr>Blow-up</vt:lpstr>
      <vt:lpstr>Visualization by GR graphics</vt:lpstr>
      <vt:lpstr>Visualization by GR graphics</vt:lpstr>
      <vt:lpstr>GUI of VITESS 4.0 using Qt</vt:lpstr>
      <vt:lpstr>Virtual experiments at mlz (example maria)</vt:lpstr>
      <vt:lpstr>yaml files to store instruments and define gui</vt:lpstr>
      <vt:lpstr>Less Parameters from file in vitess 4</vt:lpstr>
      <vt:lpstr>Status 3.5 and 4.0</vt:lpstr>
      <vt:lpstr>Modules representing Components in vitess 3.4</vt:lpstr>
      <vt:lpstr>Modules representing Components in vitess 3.5</vt:lpstr>
      <vt:lpstr>Modules representing Components in vitess 4.0</vt:lpstr>
      <vt:lpstr>Modules representing Components in vitess 4.1</vt:lpstr>
      <vt:lpstr>Tiding up</vt:lpstr>
      <vt:lpstr>Tiding up</vt:lpstr>
      <vt:lpstr>Single crystal diffractometer</vt:lpstr>
      <vt:lpstr>PowerPoint Presentation</vt:lpstr>
      <vt:lpstr>The Pipe Command and Export in version 3</vt:lpstr>
      <vt:lpstr>Structure of Functions and Classes</vt:lpstr>
      <vt:lpstr>Gui – kernel connection</vt:lpstr>
      <vt:lpstr>Gui – kernel connection</vt:lpstr>
      <vt:lpstr>Less Parameters from file in vitess 4</vt:lpstr>
      <vt:lpstr>Hbs source In vitess and mcstas</vt:lpstr>
      <vt:lpstr>Disordered materials diffractometer</vt:lpstr>
      <vt:lpstr>Status of vitess 3.5</vt:lpstr>
      <vt:lpstr>Parameter set transferred</vt:lpstr>
      <vt:lpstr>Hbs source In vitess &amp; Mcstas</vt:lpstr>
      <vt:lpstr>Instruments presented in the TDR</vt:lpstr>
      <vt:lpstr>pulse shape and peak brilliance of the hbs</vt:lpstr>
      <vt:lpstr>PowerPoint Presentation</vt:lpstr>
      <vt:lpstr>The hbs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Jörg Voigt</dc:creator>
  <cp:lastModifiedBy>Paul Zakalek</cp:lastModifiedBy>
  <cp:revision>653</cp:revision>
  <cp:lastPrinted>2019-07-05T12:35:07Z</cp:lastPrinted>
  <dcterms:created xsi:type="dcterms:W3CDTF">2019-06-18T08:12:50Z</dcterms:created>
  <dcterms:modified xsi:type="dcterms:W3CDTF">2023-07-11T11:21:23Z</dcterms:modified>
</cp:coreProperties>
</file>