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emf" ContentType="image/x-em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38"/>
  </p:notesMasterIdLst>
  <p:handoutMasterIdLst>
    <p:handoutMasterId r:id="rId39"/>
  </p:handoutMasterIdLst>
  <p:sldIdLst>
    <p:sldId id="532" r:id="rId2"/>
    <p:sldId id="383" r:id="rId3"/>
    <p:sldId id="588" r:id="rId4"/>
    <p:sldId id="395" r:id="rId5"/>
    <p:sldId id="687" r:id="rId6"/>
    <p:sldId id="599" r:id="rId7"/>
    <p:sldId id="688" r:id="rId8"/>
    <p:sldId id="679" r:id="rId9"/>
    <p:sldId id="685" r:id="rId10"/>
    <p:sldId id="686" r:id="rId11"/>
    <p:sldId id="590" r:id="rId12"/>
    <p:sldId id="682" r:id="rId13"/>
    <p:sldId id="675" r:id="rId14"/>
    <p:sldId id="502" r:id="rId15"/>
    <p:sldId id="501" r:id="rId16"/>
    <p:sldId id="503" r:id="rId17"/>
    <p:sldId id="603" r:id="rId18"/>
    <p:sldId id="674" r:id="rId19"/>
    <p:sldId id="526" r:id="rId20"/>
    <p:sldId id="683" r:id="rId21"/>
    <p:sldId id="604" r:id="rId22"/>
    <p:sldId id="311" r:id="rId23"/>
    <p:sldId id="375" r:id="rId24"/>
    <p:sldId id="376" r:id="rId25"/>
    <p:sldId id="509" r:id="rId26"/>
    <p:sldId id="510" r:id="rId27"/>
    <p:sldId id="511" r:id="rId28"/>
    <p:sldId id="534" r:id="rId29"/>
    <p:sldId id="689" r:id="rId30"/>
    <p:sldId id="630" r:id="rId31"/>
    <p:sldId id="621" r:id="rId32"/>
    <p:sldId id="623" r:id="rId33"/>
    <p:sldId id="672" r:id="rId34"/>
    <p:sldId id="586" r:id="rId35"/>
    <p:sldId id="587" r:id="rId36"/>
    <p:sldId id="681" r:id="rId37"/>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1576"/>
    <a:srgbClr val="182D6C"/>
    <a:srgbClr val="0F1526"/>
    <a:srgbClr val="E7FFFF"/>
    <a:srgbClr val="CCFFFF"/>
    <a:srgbClr val="E2E4E4"/>
    <a:srgbClr val="0077D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126"/>
    <p:restoredTop sz="94456"/>
  </p:normalViewPr>
  <p:slideViewPr>
    <p:cSldViewPr snapToGrid="0" snapToObjects="1">
      <p:cViewPr varScale="1">
        <p:scale>
          <a:sx n="77" d="100"/>
          <a:sy n="77" d="100"/>
        </p:scale>
        <p:origin x="256" y="192"/>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notesViewPr>
    <p:cSldViewPr snapToGrid="0" snapToObjects="1">
      <p:cViewPr varScale="1">
        <p:scale>
          <a:sx n="112" d="100"/>
          <a:sy n="112" d="100"/>
        </p:scale>
        <p:origin x="-1320"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notesMaster" Target="notesMasters/notesMaster1.xml"/><Relationship Id="rId39" Type="http://schemas.openxmlformats.org/officeDocument/2006/relationships/handoutMaster" Target="handoutMasters/handoutMaster1.xml"/><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cs typeface="+mn-cs"/>
              </a:defRPr>
            </a:lvl1pPr>
          </a:lstStyle>
          <a:p>
            <a:pPr>
              <a:defRPr/>
            </a:pPr>
            <a:fld id="{7DC9B2AF-FF93-9443-8132-C0BAE0160594}" type="datetimeFigureOut">
              <a:rPr lang="en-US"/>
              <a:pPr>
                <a:defRPr/>
              </a:pPr>
              <a:t>7/10/23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ea typeface="+mn-ea"/>
                <a:cs typeface="+mn-cs"/>
              </a:defRPr>
            </a:lvl1pPr>
          </a:lstStyle>
          <a:p>
            <a:pPr>
              <a:defRPr/>
            </a:pPr>
            <a:fld id="{7D5BBCF3-B909-0E47-AFC1-794F620114CB}" type="slidenum">
              <a:rPr lang="en-US"/>
              <a:pPr>
                <a:defRPr/>
              </a:pPr>
              <a:t>‹#›</a:t>
            </a:fld>
            <a:endParaRPr lang="en-US"/>
          </a:p>
        </p:txBody>
      </p:sp>
    </p:spTree>
    <p:extLst>
      <p:ext uri="{BB962C8B-B14F-4D97-AF65-F5344CB8AC3E}">
        <p14:creationId xmlns:p14="http://schemas.microsoft.com/office/powerpoint/2010/main" val="20841901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cs typeface="+mn-cs"/>
              </a:defRPr>
            </a:lvl1pPr>
          </a:lstStyle>
          <a:p>
            <a:pPr>
              <a:defRPr/>
            </a:pPr>
            <a:fld id="{A96D589F-5847-1648-9C0C-18AD595551BD}" type="datetimeFigureOut">
              <a:rPr lang="en-US"/>
              <a:pPr>
                <a:defRPr/>
              </a:pPr>
              <a:t>7/10/23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ea typeface="+mn-ea"/>
                <a:cs typeface="+mn-cs"/>
              </a:defRPr>
            </a:lvl1pPr>
          </a:lstStyle>
          <a:p>
            <a:pPr>
              <a:defRPr/>
            </a:pPr>
            <a:fld id="{2DB5684E-388A-574C-9362-1C84C7B37B81}" type="slidenum">
              <a:rPr lang="en-US"/>
              <a:pPr>
                <a:defRPr/>
              </a:pPr>
              <a:t>‹#›</a:t>
            </a:fld>
            <a:endParaRPr lang="en-US"/>
          </a:p>
        </p:txBody>
      </p:sp>
    </p:spTree>
    <p:extLst>
      <p:ext uri="{BB962C8B-B14F-4D97-AF65-F5344CB8AC3E}">
        <p14:creationId xmlns:p14="http://schemas.microsoft.com/office/powerpoint/2010/main" val="375669519"/>
      </p:ext>
    </p:extLst>
  </p:cSld>
  <p:clrMap bg1="lt1" tx1="dk1" bg2="lt2" tx2="dk2" accent1="accent1" accent2="accent2" accent3="accent3" accent4="accent4" accent5="accent5" accent6="accent6" hlink="hlink" folHlink="folHlink"/>
  <p:hf hdr="0" ftr="0" dt="0"/>
  <p:notesStyle>
    <a:lvl1pPr algn="l" defTabSz="457200" rtl="0" fontAlgn="base">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fontAlgn="base">
      <a:spcBef>
        <a:spcPct val="30000"/>
      </a:spcBef>
      <a:spcAft>
        <a:spcPct val="0"/>
      </a:spcAft>
      <a:defRPr sz="1200" kern="1200">
        <a:solidFill>
          <a:schemeClr val="tx1"/>
        </a:solidFill>
        <a:latin typeface="+mn-lt"/>
        <a:ea typeface="ＭＳ Ｐゴシック" charset="0"/>
        <a:cs typeface="+mn-cs"/>
      </a:defRPr>
    </a:lvl2pPr>
    <a:lvl3pPr marL="914400" algn="l" defTabSz="457200" rtl="0" fontAlgn="base">
      <a:spcBef>
        <a:spcPct val="30000"/>
      </a:spcBef>
      <a:spcAft>
        <a:spcPct val="0"/>
      </a:spcAft>
      <a:defRPr sz="1200" kern="1200">
        <a:solidFill>
          <a:schemeClr val="tx1"/>
        </a:solidFill>
        <a:latin typeface="+mn-lt"/>
        <a:ea typeface="ＭＳ Ｐゴシック" charset="0"/>
        <a:cs typeface="+mn-cs"/>
      </a:defRPr>
    </a:lvl3pPr>
    <a:lvl4pPr marL="1371600" algn="l" defTabSz="457200" rtl="0" fontAlgn="base">
      <a:spcBef>
        <a:spcPct val="30000"/>
      </a:spcBef>
      <a:spcAft>
        <a:spcPct val="0"/>
      </a:spcAft>
      <a:defRPr sz="1200" kern="1200">
        <a:solidFill>
          <a:schemeClr val="tx1"/>
        </a:solidFill>
        <a:latin typeface="+mn-lt"/>
        <a:ea typeface="ＭＳ Ｐゴシック" charset="0"/>
        <a:cs typeface="+mn-cs"/>
      </a:defRPr>
    </a:lvl4pPr>
    <a:lvl5pPr marL="1828800" algn="l" defTabSz="457200" rtl="0" fontAlgn="base">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2DB5684E-388A-574C-9362-1C84C7B37B81}" type="slidenum">
              <a:rPr lang="en-US" smtClean="0"/>
              <a:pPr>
                <a:defRPr/>
              </a:pPr>
              <a:t>1</a:t>
            </a:fld>
            <a:endParaRPr lang="en-US"/>
          </a:p>
        </p:txBody>
      </p:sp>
    </p:spTree>
    <p:extLst>
      <p:ext uri="{BB962C8B-B14F-4D97-AF65-F5344CB8AC3E}">
        <p14:creationId xmlns:p14="http://schemas.microsoft.com/office/powerpoint/2010/main" val="28706131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DB5684E-388A-574C-9362-1C84C7B37B81}" type="slidenum">
              <a:rPr lang="en-US" smtClean="0"/>
              <a:pPr>
                <a:defRPr/>
              </a:pPr>
              <a:t>2</a:t>
            </a:fld>
            <a:endParaRPr lang="en-US"/>
          </a:p>
        </p:txBody>
      </p:sp>
    </p:spTree>
    <p:extLst>
      <p:ext uri="{BB962C8B-B14F-4D97-AF65-F5344CB8AC3E}">
        <p14:creationId xmlns:p14="http://schemas.microsoft.com/office/powerpoint/2010/main" val="17310834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4"/>
          <p:cNvSpPr/>
          <p:nvPr/>
        </p:nvSpPr>
        <p:spPr>
          <a:xfrm>
            <a:off x="0" y="0"/>
            <a:ext cx="9144000" cy="6129338"/>
          </a:xfrm>
          <a:prstGeom prst="rect">
            <a:avLst/>
          </a:prstGeom>
          <a:solidFill>
            <a:srgbClr val="0F152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 name="Rectangle 3"/>
          <p:cNvSpPr/>
          <p:nvPr/>
        </p:nvSpPr>
        <p:spPr>
          <a:xfrm>
            <a:off x="0" y="6108700"/>
            <a:ext cx="9144000" cy="74930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Title Placeholder 1"/>
          <p:cNvSpPr>
            <a:spLocks noGrp="1"/>
          </p:cNvSpPr>
          <p:nvPr>
            <p:ph type="title"/>
          </p:nvPr>
        </p:nvSpPr>
        <p:spPr>
          <a:xfrm>
            <a:off x="704477" y="1950247"/>
            <a:ext cx="7053981" cy="1941442"/>
          </a:xfrm>
          <a:prstGeom prst="rect">
            <a:avLst/>
          </a:prstGeom>
        </p:spPr>
        <p:txBody>
          <a:bodyPr rtlCol="0" anchor="b">
            <a:normAutofit/>
          </a:bodyPr>
          <a:lstStyle>
            <a:lvl1pPr>
              <a:lnSpc>
                <a:spcPts val="6000"/>
              </a:lnSpc>
              <a:defRPr sz="5400">
                <a:solidFill>
                  <a:srgbClr val="0077D4"/>
                </a:solidFill>
                <a:latin typeface="Cambria"/>
                <a:cs typeface="Cambria"/>
              </a:defRPr>
            </a:lvl1pPr>
          </a:lstStyle>
          <a:p>
            <a:r>
              <a:rPr lang="en-US"/>
              <a:t>Click to edit Master title style</a:t>
            </a:r>
            <a:endParaRPr lang="en-US" dirty="0"/>
          </a:p>
        </p:txBody>
      </p:sp>
      <p:sp>
        <p:nvSpPr>
          <p:cNvPr id="3" name="Text Placeholder 2"/>
          <p:cNvSpPr>
            <a:spLocks noGrp="1"/>
          </p:cNvSpPr>
          <p:nvPr>
            <p:ph type="body" sz="quarter" idx="10"/>
          </p:nvPr>
        </p:nvSpPr>
        <p:spPr>
          <a:xfrm>
            <a:off x="704477" y="3991883"/>
            <a:ext cx="7053262" cy="758825"/>
          </a:xfrm>
        </p:spPr>
        <p:txBody>
          <a:bodyPr>
            <a:normAutofit/>
          </a:bodyPr>
          <a:lstStyle>
            <a:lvl1pPr marL="0" indent="0">
              <a:buNone/>
              <a:defRPr sz="2600" i="1">
                <a:solidFill>
                  <a:srgbClr val="FFFFF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pic>
        <p:nvPicPr>
          <p:cNvPr id="8" name="Picture 7" descr="rsec-duo.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765813" y="6274948"/>
            <a:ext cx="4094256" cy="429768"/>
          </a:xfrm>
          <a:prstGeom prst="rect">
            <a:avLst/>
          </a:prstGeom>
        </p:spPr>
      </p:pic>
    </p:spTree>
    <p:extLst>
      <p:ext uri="{BB962C8B-B14F-4D97-AF65-F5344CB8AC3E}">
        <p14:creationId xmlns:p14="http://schemas.microsoft.com/office/powerpoint/2010/main" val="29137542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417742"/>
            <a:ext cx="8229600" cy="1143000"/>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921444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751317"/>
            <a:ext cx="5486400" cy="3976258"/>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846239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4285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a:xfrm>
            <a:off x="4436939" y="6545461"/>
            <a:ext cx="260077" cy="250031"/>
          </a:xfrm>
          <a:prstGeom prst="rect">
            <a:avLst/>
          </a:prstGeom>
        </p:spPr>
        <p:txBody>
          <a:bodyPr/>
          <a:lstStyle>
            <a:lvl1pPr>
              <a:defRPr/>
            </a:lvl1pPr>
          </a:lstStyle>
          <a:p>
            <a:fld id="{4133C25E-CF4D-43E1-A3B1-84ABC395176C}" type="slidenum">
              <a:rPr lang="en-US"/>
              <a:pPr/>
              <a:t>‹#›</a:t>
            </a:fld>
            <a:endParaRPr lang="en-US"/>
          </a:p>
        </p:txBody>
      </p:sp>
    </p:spTree>
    <p:extLst>
      <p:ext uri="{BB962C8B-B14F-4D97-AF65-F5344CB8AC3E}">
        <p14:creationId xmlns:p14="http://schemas.microsoft.com/office/powerpoint/2010/main" val="118439193"/>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ullet Text Slide">
    <p:spTree>
      <p:nvGrpSpPr>
        <p:cNvPr id="1" name=""/>
        <p:cNvGrpSpPr/>
        <p:nvPr/>
      </p:nvGrpSpPr>
      <p:grpSpPr>
        <a:xfrm>
          <a:off x="0" y="0"/>
          <a:ext cx="0" cy="0"/>
          <a:chOff x="0" y="0"/>
          <a:chExt cx="0" cy="0"/>
        </a:xfrm>
      </p:grpSpPr>
      <p:sp>
        <p:nvSpPr>
          <p:cNvPr id="2" name="Title 1"/>
          <p:cNvSpPr>
            <a:spLocks noGrp="1"/>
          </p:cNvSpPr>
          <p:nvPr>
            <p:ph type="title"/>
          </p:nvPr>
        </p:nvSpPr>
        <p:spPr>
          <a:xfrm>
            <a:off x="457200" y="328439"/>
            <a:ext cx="8229600" cy="101451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457200" y="1488927"/>
            <a:ext cx="8229600" cy="4277012"/>
          </a:xfrm>
          <a:prstGeom prst="rect">
            <a:avLst/>
          </a:prstGeom>
        </p:spPr>
        <p:txBody>
          <a:bodyPr>
            <a:normAutofit/>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49501" y="1969810"/>
            <a:ext cx="4160096" cy="1239353"/>
          </a:xfrm>
          <a:prstGeom prst="rect">
            <a:avLst/>
          </a:prstGeom>
        </p:spPr>
      </p:pic>
    </p:spTree>
    <p:extLst>
      <p:ext uri="{BB962C8B-B14F-4D97-AF65-F5344CB8AC3E}">
        <p14:creationId xmlns:p14="http://schemas.microsoft.com/office/powerpoint/2010/main" val="21967501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on-bullet Text Slide">
    <p:spTree>
      <p:nvGrpSpPr>
        <p:cNvPr id="1" name=""/>
        <p:cNvGrpSpPr/>
        <p:nvPr/>
      </p:nvGrpSpPr>
      <p:grpSpPr>
        <a:xfrm>
          <a:off x="0" y="0"/>
          <a:ext cx="0" cy="0"/>
          <a:chOff x="0" y="0"/>
          <a:chExt cx="0" cy="0"/>
        </a:xfrm>
      </p:grpSpPr>
      <p:sp>
        <p:nvSpPr>
          <p:cNvPr id="2" name="Title 1"/>
          <p:cNvSpPr>
            <a:spLocks noGrp="1"/>
          </p:cNvSpPr>
          <p:nvPr>
            <p:ph type="title"/>
          </p:nvPr>
        </p:nvSpPr>
        <p:spPr>
          <a:xfrm>
            <a:off x="457200" y="321703"/>
            <a:ext cx="8229600" cy="1028588"/>
          </a:xfrm>
          <a:prstGeom prst="rect">
            <a:avLst/>
          </a:prstGeom>
        </p:spPr>
        <p:txBody>
          <a:bodyPr/>
          <a:lstStyle>
            <a:lvl1pPr>
              <a:defRPr/>
            </a:lvl1pPr>
          </a:lstStyle>
          <a:p>
            <a:r>
              <a:rPr lang="en-US"/>
              <a:t>Click to edit Master title style</a:t>
            </a:r>
          </a:p>
        </p:txBody>
      </p:sp>
      <p:sp>
        <p:nvSpPr>
          <p:cNvPr id="4" name="Content Placeholder 3"/>
          <p:cNvSpPr>
            <a:spLocks noGrp="1"/>
          </p:cNvSpPr>
          <p:nvPr>
            <p:ph sz="half" idx="2"/>
          </p:nvPr>
        </p:nvSpPr>
        <p:spPr>
          <a:xfrm>
            <a:off x="457200" y="1488925"/>
            <a:ext cx="8229600" cy="4444883"/>
          </a:xfrm>
          <a:prstGeom prst="rect">
            <a:avLst/>
          </a:prstGeom>
        </p:spPr>
        <p:txBody>
          <a:bodyPr>
            <a:normAutofit/>
          </a:bodyPr>
          <a:lstStyle>
            <a:lvl1pPr marL="0" indent="0">
              <a:buNone/>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p:txBody>
      </p:sp>
    </p:spTree>
    <p:extLst>
      <p:ext uri="{BB962C8B-B14F-4D97-AF65-F5344CB8AC3E}">
        <p14:creationId xmlns:p14="http://schemas.microsoft.com/office/powerpoint/2010/main" val="3911519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hoto Header Text Slide">
    <p:spTree>
      <p:nvGrpSpPr>
        <p:cNvPr id="1" name=""/>
        <p:cNvGrpSpPr/>
        <p:nvPr/>
      </p:nvGrpSpPr>
      <p:grpSpPr>
        <a:xfrm>
          <a:off x="0" y="0"/>
          <a:ext cx="0" cy="0"/>
          <a:chOff x="0" y="0"/>
          <a:chExt cx="0" cy="0"/>
        </a:xfrm>
      </p:grpSpPr>
      <p:sp>
        <p:nvSpPr>
          <p:cNvPr id="4" name="Rectangle 3"/>
          <p:cNvSpPr/>
          <p:nvPr/>
        </p:nvSpPr>
        <p:spPr>
          <a:xfrm>
            <a:off x="0" y="0"/>
            <a:ext cx="9144000" cy="1887538"/>
          </a:xfrm>
          <a:prstGeom prst="rect">
            <a:avLst/>
          </a:prstGeom>
          <a:solidFill>
            <a:srgbClr val="10157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TextBox 4"/>
          <p:cNvSpPr txBox="1"/>
          <p:nvPr/>
        </p:nvSpPr>
        <p:spPr>
          <a:xfrm>
            <a:off x="393700" y="752475"/>
            <a:ext cx="1862138" cy="312738"/>
          </a:xfrm>
          <a:prstGeom prst="rect">
            <a:avLst/>
          </a:prstGeom>
        </p:spPr>
        <p:txBody>
          <a:bodyPr anchor="b">
            <a:normAutofit fontScale="92500" lnSpcReduction="20000"/>
          </a:bodyPr>
          <a:lstStyle/>
          <a:p>
            <a:pPr fontAlgn="auto">
              <a:spcBef>
                <a:spcPts val="0"/>
              </a:spcBef>
              <a:spcAft>
                <a:spcPts val="0"/>
              </a:spcAft>
              <a:defRPr/>
            </a:pPr>
            <a:r>
              <a:rPr lang="en-US">
                <a:solidFill>
                  <a:srgbClr val="FFFFFF"/>
                </a:solidFill>
                <a:latin typeface="+mn-lt"/>
                <a:ea typeface="+mn-ea"/>
                <a:cs typeface="+mn-cs"/>
              </a:rPr>
              <a:t>Add photos</a:t>
            </a:r>
          </a:p>
        </p:txBody>
      </p:sp>
      <p:sp>
        <p:nvSpPr>
          <p:cNvPr id="2" name="Title 1"/>
          <p:cNvSpPr>
            <a:spLocks noGrp="1"/>
          </p:cNvSpPr>
          <p:nvPr>
            <p:ph type="title" hasCustomPrompt="1"/>
          </p:nvPr>
        </p:nvSpPr>
        <p:spPr>
          <a:xfrm>
            <a:off x="87581" y="3454112"/>
            <a:ext cx="8856625" cy="947270"/>
          </a:xfrm>
          <a:prstGeom prst="rect">
            <a:avLst/>
          </a:prstGeom>
        </p:spPr>
        <p:txBody>
          <a:bodyPr/>
          <a:lstStyle>
            <a:lvl1pPr algn="ctr">
              <a:defRPr sz="3600" baseline="0"/>
            </a:lvl1pPr>
          </a:lstStyle>
          <a:p>
            <a:r>
              <a:rPr lang="en-US" dirty="0"/>
              <a:t>Welcome to </a:t>
            </a:r>
            <a:br>
              <a:rPr lang="en-US" dirty="0"/>
            </a:br>
            <a:r>
              <a:rPr lang="en-US" dirty="0"/>
              <a:t>Annual Holiday Recognition, Award, </a:t>
            </a:r>
            <a:br>
              <a:rPr lang="en-US" dirty="0"/>
            </a:br>
            <a:r>
              <a:rPr lang="en-US" dirty="0"/>
              <a:t>and Appreciation Luncheon</a:t>
            </a:r>
            <a:br>
              <a:rPr lang="en-US" dirty="0"/>
            </a:br>
            <a:r>
              <a:rPr lang="en-US" dirty="0"/>
              <a:t/>
            </a:r>
            <a:br>
              <a:rPr lang="en-US" dirty="0"/>
            </a:br>
            <a:endParaRPr lang="en-US" dirty="0"/>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7742" y="240873"/>
            <a:ext cx="4878083" cy="1453252"/>
          </a:xfrm>
          <a:prstGeom prst="rect">
            <a:avLst/>
          </a:prstGeom>
        </p:spPr>
      </p:pic>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153707" y="240873"/>
            <a:ext cx="4878080" cy="1453251"/>
          </a:xfrm>
          <a:prstGeom prst="rect">
            <a:avLst/>
          </a:prstGeom>
        </p:spPr>
      </p:pic>
      <p:sp>
        <p:nvSpPr>
          <p:cNvPr id="8" name="TextBox 7"/>
          <p:cNvSpPr txBox="1"/>
          <p:nvPr userDrawn="1"/>
        </p:nvSpPr>
        <p:spPr>
          <a:xfrm>
            <a:off x="700648" y="4773639"/>
            <a:ext cx="914400" cy="914400"/>
          </a:xfrm>
          <a:prstGeom prst="rect">
            <a:avLst/>
          </a:prstGeom>
        </p:spPr>
        <p:txBody>
          <a:bodyPr vert="horz" wrap="none" lIns="91440" tIns="45720" rIns="91440" bIns="45720" rtlCol="0" anchor="b">
            <a:normAutofit/>
          </a:bodyPr>
          <a:lstStyle/>
          <a:p>
            <a:endParaRPr lang="en-US"/>
          </a:p>
        </p:txBody>
      </p:sp>
      <p:sp>
        <p:nvSpPr>
          <p:cNvPr id="9" name="TextBox 8"/>
          <p:cNvSpPr txBox="1"/>
          <p:nvPr userDrawn="1"/>
        </p:nvSpPr>
        <p:spPr>
          <a:xfrm>
            <a:off x="4153707" y="4831223"/>
            <a:ext cx="914400" cy="914400"/>
          </a:xfrm>
          <a:prstGeom prst="rect">
            <a:avLst/>
          </a:prstGeom>
        </p:spPr>
        <p:txBody>
          <a:bodyPr vert="horz" wrap="none" lIns="91440" tIns="45720" rIns="91440" bIns="45720" rtlCol="0" anchor="b">
            <a:normAutofit/>
          </a:bodyPr>
          <a:lstStyle/>
          <a:p>
            <a:pPr algn="ctr"/>
            <a:r>
              <a:rPr lang="en-US" sz="2400" err="1">
                <a:solidFill>
                  <a:schemeClr val="tx2"/>
                </a:solidFill>
              </a:rPr>
              <a:t>Toftrees</a:t>
            </a:r>
            <a:r>
              <a:rPr lang="en-US" sz="2400">
                <a:solidFill>
                  <a:schemeClr val="tx2"/>
                </a:solidFill>
              </a:rPr>
              <a:t> Golf Resort</a:t>
            </a:r>
            <a:br>
              <a:rPr lang="en-US" sz="2400">
                <a:solidFill>
                  <a:schemeClr val="tx2"/>
                </a:solidFill>
              </a:rPr>
            </a:br>
            <a:r>
              <a:rPr lang="en-US" sz="2400">
                <a:solidFill>
                  <a:schemeClr val="tx2"/>
                </a:solidFill>
              </a:rPr>
              <a:t>December 14, 2015</a:t>
            </a:r>
          </a:p>
        </p:txBody>
      </p:sp>
      <p:sp>
        <p:nvSpPr>
          <p:cNvPr id="10" name="TextBox 9"/>
          <p:cNvSpPr txBox="1"/>
          <p:nvPr userDrawn="1"/>
        </p:nvSpPr>
        <p:spPr>
          <a:xfrm>
            <a:off x="87581" y="4116716"/>
            <a:ext cx="914400" cy="914400"/>
          </a:xfrm>
          <a:prstGeom prst="rect">
            <a:avLst/>
          </a:prstGeom>
        </p:spPr>
        <p:txBody>
          <a:bodyPr vert="horz" wrap="none" lIns="91440" tIns="45720" rIns="91440" bIns="45720" rtlCol="0" anchor="b">
            <a:normAutofit/>
          </a:bodyPr>
          <a:lstStyle/>
          <a:p>
            <a:endParaRPr lang="en-US"/>
          </a:p>
        </p:txBody>
      </p:sp>
    </p:spTree>
    <p:extLst>
      <p:ext uri="{BB962C8B-B14F-4D97-AF65-F5344CB8AC3E}">
        <p14:creationId xmlns:p14="http://schemas.microsoft.com/office/powerpoint/2010/main" val="12726290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hoto Header 2 Column Text">
    <p:spTree>
      <p:nvGrpSpPr>
        <p:cNvPr id="1" name=""/>
        <p:cNvGrpSpPr/>
        <p:nvPr/>
      </p:nvGrpSpPr>
      <p:grpSpPr>
        <a:xfrm>
          <a:off x="0" y="0"/>
          <a:ext cx="0" cy="0"/>
          <a:chOff x="0" y="0"/>
          <a:chExt cx="0" cy="0"/>
        </a:xfrm>
      </p:grpSpPr>
      <p:sp>
        <p:nvSpPr>
          <p:cNvPr id="5" name="Rectangle 4"/>
          <p:cNvSpPr/>
          <p:nvPr/>
        </p:nvSpPr>
        <p:spPr>
          <a:xfrm>
            <a:off x="0" y="0"/>
            <a:ext cx="9144000" cy="1887538"/>
          </a:xfrm>
          <a:prstGeom prst="rect">
            <a:avLst/>
          </a:prstGeom>
          <a:solidFill>
            <a:srgbClr val="10157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TextBox 5"/>
          <p:cNvSpPr txBox="1"/>
          <p:nvPr/>
        </p:nvSpPr>
        <p:spPr>
          <a:xfrm>
            <a:off x="393700" y="752475"/>
            <a:ext cx="1862138" cy="312738"/>
          </a:xfrm>
          <a:prstGeom prst="rect">
            <a:avLst/>
          </a:prstGeom>
        </p:spPr>
        <p:txBody>
          <a:bodyPr anchor="b">
            <a:normAutofit fontScale="92500" lnSpcReduction="20000"/>
          </a:bodyPr>
          <a:lstStyle/>
          <a:p>
            <a:pPr fontAlgn="auto">
              <a:spcBef>
                <a:spcPts val="0"/>
              </a:spcBef>
              <a:spcAft>
                <a:spcPts val="0"/>
              </a:spcAft>
              <a:defRPr/>
            </a:pPr>
            <a:r>
              <a:rPr lang="en-US">
                <a:solidFill>
                  <a:srgbClr val="FFFFFF"/>
                </a:solidFill>
                <a:latin typeface="+mn-lt"/>
                <a:ea typeface="+mn-ea"/>
                <a:cs typeface="+mn-cs"/>
              </a:rPr>
              <a:t>Add photos</a:t>
            </a:r>
          </a:p>
        </p:txBody>
      </p:sp>
      <p:sp>
        <p:nvSpPr>
          <p:cNvPr id="2" name="Title 1"/>
          <p:cNvSpPr>
            <a:spLocks noGrp="1"/>
          </p:cNvSpPr>
          <p:nvPr>
            <p:ph type="title"/>
          </p:nvPr>
        </p:nvSpPr>
        <p:spPr>
          <a:xfrm>
            <a:off x="457200" y="2099301"/>
            <a:ext cx="8229600" cy="915042"/>
          </a:xfrm>
          <a:prstGeom prst="rect">
            <a:avLst/>
          </a:prstGeom>
        </p:spPr>
        <p:txBody>
          <a:bodyPr/>
          <a:lstStyle/>
          <a:p>
            <a:r>
              <a:rPr lang="en-US"/>
              <a:t>Click to edit Master title style</a:t>
            </a:r>
          </a:p>
        </p:txBody>
      </p:sp>
      <p:sp>
        <p:nvSpPr>
          <p:cNvPr id="8" name="Text Placeholder 7"/>
          <p:cNvSpPr>
            <a:spLocks noGrp="1"/>
          </p:cNvSpPr>
          <p:nvPr>
            <p:ph type="body" sz="quarter" idx="11"/>
          </p:nvPr>
        </p:nvSpPr>
        <p:spPr>
          <a:xfrm>
            <a:off x="457200" y="3203574"/>
            <a:ext cx="3959225" cy="2693739"/>
          </a:xfrm>
        </p:spPr>
        <p:txBody>
          <a:bodyPr>
            <a:normAutofit/>
          </a:bodyPr>
          <a:lstStyle>
            <a:lvl1pPr marL="0" indent="0">
              <a:buNone/>
              <a:defRPr sz="2400"/>
            </a:lvl1pPr>
          </a:lstStyle>
          <a:p>
            <a:pPr lvl="0"/>
            <a:r>
              <a:rPr lang="en-US"/>
              <a:t>Click to edit Master text styles</a:t>
            </a:r>
          </a:p>
        </p:txBody>
      </p:sp>
      <p:sp>
        <p:nvSpPr>
          <p:cNvPr id="10" name="Text Placeholder 9"/>
          <p:cNvSpPr>
            <a:spLocks noGrp="1"/>
          </p:cNvSpPr>
          <p:nvPr>
            <p:ph type="body" sz="quarter" idx="12"/>
          </p:nvPr>
        </p:nvSpPr>
        <p:spPr>
          <a:xfrm>
            <a:off x="4568825" y="3203575"/>
            <a:ext cx="4117975" cy="2693739"/>
          </a:xfrm>
        </p:spPr>
        <p:txBody>
          <a:bodyPr>
            <a:normAutofit/>
          </a:bodyPr>
          <a:lstStyle>
            <a:lvl1pPr marL="0" indent="0">
              <a:buNone/>
              <a:defRPr sz="2400"/>
            </a:lvl1pPr>
          </a:lstStyle>
          <a:p>
            <a:pPr lvl="0"/>
            <a:r>
              <a:rPr lang="en-US"/>
              <a:t>Click to edit Master text styles</a:t>
            </a:r>
          </a:p>
        </p:txBody>
      </p:sp>
    </p:spTree>
    <p:extLst>
      <p:ext uri="{BB962C8B-B14F-4D97-AF65-F5344CB8AC3E}">
        <p14:creationId xmlns:p14="http://schemas.microsoft.com/office/powerpoint/2010/main" val="42870624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Divider Slide">
    <p:spTree>
      <p:nvGrpSpPr>
        <p:cNvPr id="1" name=""/>
        <p:cNvGrpSpPr/>
        <p:nvPr/>
      </p:nvGrpSpPr>
      <p:grpSpPr>
        <a:xfrm>
          <a:off x="0" y="0"/>
          <a:ext cx="0" cy="0"/>
          <a:chOff x="0" y="0"/>
          <a:chExt cx="0" cy="0"/>
        </a:xfrm>
      </p:grpSpPr>
      <p:sp>
        <p:nvSpPr>
          <p:cNvPr id="3" name="Rectangle 2"/>
          <p:cNvSpPr/>
          <p:nvPr/>
        </p:nvSpPr>
        <p:spPr>
          <a:xfrm>
            <a:off x="3175" y="0"/>
            <a:ext cx="9140825" cy="6097588"/>
          </a:xfrm>
          <a:prstGeom prst="rect">
            <a:avLst/>
          </a:prstGeom>
          <a:solidFill>
            <a:srgbClr val="10157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457200" y="2922406"/>
            <a:ext cx="7403976" cy="1675748"/>
          </a:xfrm>
        </p:spPr>
        <p:txBody>
          <a:bodyPr>
            <a:noAutofit/>
          </a:bodyPr>
          <a:lstStyle>
            <a:lvl1pPr>
              <a:lnSpc>
                <a:spcPts val="6000"/>
              </a:lnSpc>
              <a:defRPr sz="6000">
                <a:solidFill>
                  <a:srgbClr val="FFFFFF"/>
                </a:solidFill>
              </a:defRPr>
            </a:lvl1pPr>
          </a:lstStyle>
          <a:p>
            <a:r>
              <a:rPr lang="en-US"/>
              <a:t>Click to edit Master title style</a:t>
            </a:r>
            <a:endParaRPr lang="en-US" dirty="0"/>
          </a:p>
        </p:txBody>
      </p:sp>
    </p:spTree>
    <p:extLst>
      <p:ext uri="{BB962C8B-B14F-4D97-AF65-F5344CB8AC3E}">
        <p14:creationId xmlns:p14="http://schemas.microsoft.com/office/powerpoint/2010/main" val="1276249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Statement Slide">
    <p:spTree>
      <p:nvGrpSpPr>
        <p:cNvPr id="1" name=""/>
        <p:cNvGrpSpPr/>
        <p:nvPr/>
      </p:nvGrpSpPr>
      <p:grpSpPr>
        <a:xfrm>
          <a:off x="0" y="0"/>
          <a:ext cx="0" cy="0"/>
          <a:chOff x="0" y="0"/>
          <a:chExt cx="0" cy="0"/>
        </a:xfrm>
      </p:grpSpPr>
      <p:sp>
        <p:nvSpPr>
          <p:cNvPr id="3" name="Rectangle 2"/>
          <p:cNvSpPr/>
          <p:nvPr/>
        </p:nvSpPr>
        <p:spPr>
          <a:xfrm>
            <a:off x="0" y="0"/>
            <a:ext cx="9144000" cy="6103938"/>
          </a:xfrm>
          <a:prstGeom prst="rect">
            <a:avLst/>
          </a:prstGeom>
          <a:solidFill>
            <a:srgbClr val="0077D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722313" y="1051007"/>
            <a:ext cx="7772400" cy="4138338"/>
          </a:xfrm>
          <a:prstGeom prst="rect">
            <a:avLst/>
          </a:prstGeom>
        </p:spPr>
        <p:txBody>
          <a:bodyPr anchor="t">
            <a:noAutofit/>
          </a:bodyPr>
          <a:lstStyle>
            <a:lvl1pPr algn="l">
              <a:defRPr sz="4400" b="0" cap="none">
                <a:solidFill>
                  <a:srgbClr val="FFFFFF"/>
                </a:solidFill>
              </a:defRPr>
            </a:lvl1pPr>
          </a:lstStyle>
          <a:p>
            <a:r>
              <a:rPr lang="en-US"/>
              <a:t>Click to edit Master title style</a:t>
            </a:r>
            <a:endParaRPr lang="en-US" dirty="0"/>
          </a:p>
        </p:txBody>
      </p:sp>
    </p:spTree>
    <p:extLst>
      <p:ext uri="{BB962C8B-B14F-4D97-AF65-F5344CB8AC3E}">
        <p14:creationId xmlns:p14="http://schemas.microsoft.com/office/powerpoint/2010/main" val="31964215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Kunkle Statement Slide">
    <p:spTree>
      <p:nvGrpSpPr>
        <p:cNvPr id="1" name=""/>
        <p:cNvGrpSpPr/>
        <p:nvPr/>
      </p:nvGrpSpPr>
      <p:grpSpPr>
        <a:xfrm>
          <a:off x="0" y="0"/>
          <a:ext cx="0" cy="0"/>
          <a:chOff x="0" y="0"/>
          <a:chExt cx="0" cy="0"/>
        </a:xfrm>
      </p:grpSpPr>
      <p:pic>
        <p:nvPicPr>
          <p:cNvPr id="3" name="Picture 15" descr="10574163466_67141bfa34_k.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103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3"/>
          <p:cNvSpPr/>
          <p:nvPr/>
        </p:nvSpPr>
        <p:spPr>
          <a:xfrm>
            <a:off x="465138" y="533400"/>
            <a:ext cx="3827462" cy="39116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664221" y="810151"/>
            <a:ext cx="3379503" cy="2131208"/>
          </a:xfrm>
        </p:spPr>
        <p:txBody>
          <a:bodyPr anchor="t">
            <a:normAutofit/>
          </a:bodyPr>
          <a:lstStyle>
            <a:lvl1pPr>
              <a:lnSpc>
                <a:spcPts val="2960"/>
              </a:lnSpc>
              <a:defRPr sz="2800"/>
            </a:lvl1pPr>
          </a:lstStyle>
          <a:p>
            <a:r>
              <a:rPr lang="en-US"/>
              <a:t>Click to edit Master title style</a:t>
            </a:r>
            <a:endParaRPr lang="en-US" dirty="0"/>
          </a:p>
        </p:txBody>
      </p:sp>
    </p:spTree>
    <p:extLst>
      <p:ext uri="{BB962C8B-B14F-4D97-AF65-F5344CB8AC3E}">
        <p14:creationId xmlns:p14="http://schemas.microsoft.com/office/powerpoint/2010/main" val="13717724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enn State Lives Here Statment Slide">
    <p:spTree>
      <p:nvGrpSpPr>
        <p:cNvPr id="1" name=""/>
        <p:cNvGrpSpPr/>
        <p:nvPr/>
      </p:nvGrpSpPr>
      <p:grpSpPr>
        <a:xfrm>
          <a:off x="0" y="0"/>
          <a:ext cx="0" cy="0"/>
          <a:chOff x="0" y="0"/>
          <a:chExt cx="0" cy="0"/>
        </a:xfrm>
      </p:grpSpPr>
      <p:pic>
        <p:nvPicPr>
          <p:cNvPr id="3" name="Picture 15" descr="10479979673_dde477bde5_k.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103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3"/>
          <p:cNvSpPr/>
          <p:nvPr/>
        </p:nvSpPr>
        <p:spPr>
          <a:xfrm>
            <a:off x="635000" y="2497138"/>
            <a:ext cx="7789863" cy="3094037"/>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914400" y="2739938"/>
            <a:ext cx="7231442" cy="2573483"/>
          </a:xfrm>
        </p:spPr>
        <p:txBody>
          <a:bodyPr anchor="t">
            <a:normAutofit/>
          </a:bodyPr>
          <a:lstStyle>
            <a:lvl1pPr>
              <a:lnSpc>
                <a:spcPts val="3060"/>
              </a:lnSpc>
              <a:defRPr sz="2800"/>
            </a:lvl1pPr>
          </a:lstStyle>
          <a:p>
            <a:r>
              <a:rPr lang="en-US"/>
              <a:t>Click to edit Master title style</a:t>
            </a:r>
            <a:endParaRPr lang="en-US" dirty="0"/>
          </a:p>
        </p:txBody>
      </p:sp>
    </p:spTree>
    <p:extLst>
      <p:ext uri="{BB962C8B-B14F-4D97-AF65-F5344CB8AC3E}">
        <p14:creationId xmlns:p14="http://schemas.microsoft.com/office/powerpoint/2010/main" val="148903641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 name="Rectangle 14"/>
          <p:cNvSpPr/>
          <p:nvPr/>
        </p:nvSpPr>
        <p:spPr>
          <a:xfrm>
            <a:off x="0" y="6108700"/>
            <a:ext cx="9144000" cy="74930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27" name="Title Placeholder 1"/>
          <p:cNvSpPr>
            <a:spLocks noGrp="1"/>
          </p:cNvSpPr>
          <p:nvPr>
            <p:ph type="title"/>
          </p:nvPr>
        </p:nvSpPr>
        <p:spPr bwMode="auto">
          <a:xfrm>
            <a:off x="457200" y="265113"/>
            <a:ext cx="82296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8" name="Text Placeholder 2"/>
          <p:cNvSpPr>
            <a:spLocks noGrp="1"/>
          </p:cNvSpPr>
          <p:nvPr>
            <p:ph type="body" idx="1"/>
          </p:nvPr>
        </p:nvSpPr>
        <p:spPr bwMode="auto">
          <a:xfrm>
            <a:off x="457200" y="1484313"/>
            <a:ext cx="8229600" cy="4194175"/>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p:txBody>
      </p:sp>
      <p:pic>
        <p:nvPicPr>
          <p:cNvPr id="3" name="Picture 2" descr="rsec-duo.png"/>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4765813" y="6274948"/>
            <a:ext cx="4094256" cy="429768"/>
          </a:xfrm>
          <a:prstGeom prst="rect">
            <a:avLst/>
          </a:prstGeom>
        </p:spPr>
      </p:pic>
    </p:spTree>
  </p:cSld>
  <p:clrMap bg1="lt1" tx1="dk1" bg2="lt2" tx2="dk2" accent1="accent1" accent2="accent2" accent3="accent3" accent4="accent4" accent5="accent5" accent6="accent6" hlink="hlink" folHlink="folHlink"/>
  <p:sldLayoutIdLst>
    <p:sldLayoutId id="2147483686" r:id="rId1"/>
    <p:sldLayoutId id="2147483681" r:id="rId2"/>
    <p:sldLayoutId id="2147483682" r:id="rId3"/>
    <p:sldLayoutId id="2147483687" r:id="rId4"/>
    <p:sldLayoutId id="2147483688" r:id="rId5"/>
    <p:sldLayoutId id="2147483689" r:id="rId6"/>
    <p:sldLayoutId id="2147483690" r:id="rId7"/>
    <p:sldLayoutId id="2147483691" r:id="rId8"/>
    <p:sldLayoutId id="2147483692" r:id="rId9"/>
    <p:sldLayoutId id="2147483683" r:id="rId10"/>
    <p:sldLayoutId id="2147483684" r:id="rId11"/>
    <p:sldLayoutId id="2147483685" r:id="rId12"/>
    <p:sldLayoutId id="2147483693" r:id="rId13"/>
  </p:sldLayoutIdLst>
  <p:hf sldNum="0" hdr="0" ftr="0" dt="0"/>
  <p:txStyles>
    <p:titleStyle>
      <a:lvl1pPr algn="l" defTabSz="457200" rtl="0" eaLnBrk="1" fontAlgn="base" hangingPunct="1">
        <a:spcBef>
          <a:spcPct val="0"/>
        </a:spcBef>
        <a:spcAft>
          <a:spcPct val="0"/>
        </a:spcAft>
        <a:defRPr sz="4000" kern="1200">
          <a:solidFill>
            <a:srgbClr val="101576"/>
          </a:solidFill>
          <a:latin typeface="Cambria"/>
          <a:ea typeface="ＭＳ Ｐゴシック" charset="0"/>
          <a:cs typeface="Cambria"/>
        </a:defRPr>
      </a:lvl1pPr>
      <a:lvl2pPr algn="l" defTabSz="457200" rtl="0" eaLnBrk="1" fontAlgn="base" hangingPunct="1">
        <a:spcBef>
          <a:spcPct val="0"/>
        </a:spcBef>
        <a:spcAft>
          <a:spcPct val="0"/>
        </a:spcAft>
        <a:defRPr sz="4400">
          <a:solidFill>
            <a:srgbClr val="101576"/>
          </a:solidFill>
          <a:latin typeface="Calibri" charset="0"/>
          <a:ea typeface="ＭＳ Ｐゴシック" charset="0"/>
        </a:defRPr>
      </a:lvl2pPr>
      <a:lvl3pPr algn="l" defTabSz="457200" rtl="0" eaLnBrk="1" fontAlgn="base" hangingPunct="1">
        <a:spcBef>
          <a:spcPct val="0"/>
        </a:spcBef>
        <a:spcAft>
          <a:spcPct val="0"/>
        </a:spcAft>
        <a:defRPr sz="4400">
          <a:solidFill>
            <a:srgbClr val="101576"/>
          </a:solidFill>
          <a:latin typeface="Calibri" charset="0"/>
          <a:ea typeface="ＭＳ Ｐゴシック" charset="0"/>
        </a:defRPr>
      </a:lvl3pPr>
      <a:lvl4pPr algn="l" defTabSz="457200" rtl="0" eaLnBrk="1" fontAlgn="base" hangingPunct="1">
        <a:spcBef>
          <a:spcPct val="0"/>
        </a:spcBef>
        <a:spcAft>
          <a:spcPct val="0"/>
        </a:spcAft>
        <a:defRPr sz="4400">
          <a:solidFill>
            <a:srgbClr val="101576"/>
          </a:solidFill>
          <a:latin typeface="Calibri" charset="0"/>
          <a:ea typeface="ＭＳ Ｐゴシック" charset="0"/>
        </a:defRPr>
      </a:lvl4pPr>
      <a:lvl5pPr algn="l" defTabSz="457200" rtl="0" eaLnBrk="1" fontAlgn="base" hangingPunct="1">
        <a:spcBef>
          <a:spcPct val="0"/>
        </a:spcBef>
        <a:spcAft>
          <a:spcPct val="0"/>
        </a:spcAft>
        <a:defRPr sz="4400">
          <a:solidFill>
            <a:srgbClr val="101576"/>
          </a:solidFill>
          <a:latin typeface="Calibri" charset="0"/>
          <a:ea typeface="ＭＳ Ｐゴシック" charset="0"/>
        </a:defRPr>
      </a:lvl5pPr>
      <a:lvl6pPr marL="457200" algn="l" defTabSz="457200" rtl="0" eaLnBrk="1" fontAlgn="base" hangingPunct="1">
        <a:spcBef>
          <a:spcPct val="0"/>
        </a:spcBef>
        <a:spcAft>
          <a:spcPct val="0"/>
        </a:spcAft>
        <a:defRPr sz="4400">
          <a:solidFill>
            <a:srgbClr val="101576"/>
          </a:solidFill>
          <a:latin typeface="Calibri" charset="0"/>
          <a:ea typeface="ＭＳ Ｐゴシック" charset="0"/>
        </a:defRPr>
      </a:lvl6pPr>
      <a:lvl7pPr marL="914400" algn="l" defTabSz="457200" rtl="0" eaLnBrk="1" fontAlgn="base" hangingPunct="1">
        <a:spcBef>
          <a:spcPct val="0"/>
        </a:spcBef>
        <a:spcAft>
          <a:spcPct val="0"/>
        </a:spcAft>
        <a:defRPr sz="4400">
          <a:solidFill>
            <a:srgbClr val="101576"/>
          </a:solidFill>
          <a:latin typeface="Calibri" charset="0"/>
          <a:ea typeface="ＭＳ Ｐゴシック" charset="0"/>
        </a:defRPr>
      </a:lvl7pPr>
      <a:lvl8pPr marL="1371600" algn="l" defTabSz="457200" rtl="0" eaLnBrk="1" fontAlgn="base" hangingPunct="1">
        <a:spcBef>
          <a:spcPct val="0"/>
        </a:spcBef>
        <a:spcAft>
          <a:spcPct val="0"/>
        </a:spcAft>
        <a:defRPr sz="4400">
          <a:solidFill>
            <a:srgbClr val="101576"/>
          </a:solidFill>
          <a:latin typeface="Calibri" charset="0"/>
          <a:ea typeface="ＭＳ Ｐゴシック" charset="0"/>
        </a:defRPr>
      </a:lvl8pPr>
      <a:lvl9pPr marL="1828800" algn="l" defTabSz="457200" rtl="0" eaLnBrk="1" fontAlgn="base" hangingPunct="1">
        <a:spcBef>
          <a:spcPct val="0"/>
        </a:spcBef>
        <a:spcAft>
          <a:spcPct val="0"/>
        </a:spcAft>
        <a:defRPr sz="4400">
          <a:solidFill>
            <a:srgbClr val="101576"/>
          </a:solidFill>
          <a:latin typeface="Calibri" charset="0"/>
          <a:ea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2400" kern="1200">
          <a:solidFill>
            <a:schemeClr val="tx1"/>
          </a:solidFill>
          <a:latin typeface="+mj-lt"/>
          <a:ea typeface="ＭＳ Ｐゴシック" charset="0"/>
          <a:cs typeface="Arial Rounded MT Bold"/>
        </a:defRPr>
      </a:lvl1pPr>
      <a:lvl2pPr marL="742950" indent="-285750" algn="l" defTabSz="457200" rtl="0" eaLnBrk="1" fontAlgn="base" hangingPunct="1">
        <a:spcBef>
          <a:spcPct val="20000"/>
        </a:spcBef>
        <a:spcAft>
          <a:spcPct val="0"/>
        </a:spcAft>
        <a:buFont typeface="Arial" charset="0"/>
        <a:buChar char="–"/>
        <a:defRPr sz="2400" kern="1200">
          <a:solidFill>
            <a:schemeClr val="tx1"/>
          </a:solidFill>
          <a:latin typeface="+mj-lt"/>
          <a:ea typeface="ＭＳ Ｐゴシック" charset="0"/>
          <a:cs typeface="Arial Rounded MT Bold"/>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j-lt"/>
          <a:ea typeface="ＭＳ Ｐゴシック" charset="0"/>
          <a:cs typeface="Arial Rounded MT Bold"/>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j-lt"/>
          <a:ea typeface="ＭＳ Ｐゴシック" charset="0"/>
          <a:cs typeface="Arial Rounded MT Bold"/>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j-lt"/>
          <a:ea typeface="ＭＳ Ｐゴシック" charset="0"/>
          <a:cs typeface="Arial Rounded MT Bold"/>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tiff"/><Relationship Id="rId4" Type="http://schemas.openxmlformats.org/officeDocument/2006/relationships/image" Target="../media/image7.png"/><Relationship Id="rId5" Type="http://schemas.openxmlformats.org/officeDocument/2006/relationships/image" Target="../media/image8.png"/><Relationship Id="rId1" Type="http://schemas.openxmlformats.org/officeDocument/2006/relationships/slideLayout" Target="../slideLayouts/slideLayout5.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7.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8.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1.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2.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4.jpe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jpeg"/><Relationship Id="rId1" Type="http://schemas.openxmlformats.org/officeDocument/2006/relationships/slideLayout" Target="../slideLayouts/slideLayout3.xml"/><Relationship Id="rId2" Type="http://schemas.openxmlformats.org/officeDocument/2006/relationships/image" Target="../media/image35.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3.tiff"/><Relationship Id="rId3" Type="http://schemas.openxmlformats.org/officeDocument/2006/relationships/image" Target="../media/image44.tiff"/></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jpeg"/><Relationship Id="rId5" Type="http://schemas.openxmlformats.org/officeDocument/2006/relationships/image" Target="../media/image16.tiff"/><Relationship Id="rId6" Type="http://schemas.openxmlformats.org/officeDocument/2006/relationships/image" Target="../media/image17.png"/><Relationship Id="rId1" Type="http://schemas.openxmlformats.org/officeDocument/2006/relationships/slideLayout" Target="../slideLayouts/slideLayout3.xml"/><Relationship Id="rId2" Type="http://schemas.openxmlformats.org/officeDocument/2006/relationships/image" Target="../media/image13.tif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6.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7.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8.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9.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0.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9.jpeg"/><Relationship Id="rId3" Type="http://schemas.openxmlformats.org/officeDocument/2006/relationships/image" Target="../media/image2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9.jpeg"/><Relationship Id="rId3" Type="http://schemas.openxmlformats.org/officeDocument/2006/relationships/image" Target="../media/image2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2.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3.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4.tiff"/><Relationship Id="rId3" Type="http://schemas.openxmlformats.org/officeDocument/2006/relationships/image" Target="../media/image25.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p:cNvSpPr>
            <a:spLocks noGrp="1"/>
          </p:cNvSpPr>
          <p:nvPr>
            <p:ph type="title"/>
          </p:nvPr>
        </p:nvSpPr>
        <p:spPr>
          <a:xfrm>
            <a:off x="-57083" y="2089916"/>
            <a:ext cx="9258166" cy="915988"/>
          </a:xfrm>
        </p:spPr>
        <p:txBody>
          <a:bodyPr/>
          <a:lstStyle/>
          <a:p>
            <a:pPr algn="ctr"/>
            <a:r>
              <a:rPr lang="en-US" sz="2400" b="1" dirty="0">
                <a:latin typeface="Arial" charset="0"/>
                <a:ea typeface="Arial" charset="0"/>
                <a:cs typeface="Arial" charset="0"/>
              </a:rPr>
              <a:t>An Update on the Development of a Cold Neutron Source </a:t>
            </a:r>
            <a:r>
              <a:rPr lang="en-US" sz="2400" b="1" dirty="0" smtClean="0">
                <a:latin typeface="Arial" charset="0"/>
                <a:ea typeface="Arial" charset="0"/>
                <a:cs typeface="Arial" charset="0"/>
              </a:rPr>
              <a:t/>
            </a:r>
            <a:br>
              <a:rPr lang="en-US" sz="2400" b="1" dirty="0" smtClean="0">
                <a:latin typeface="Arial" charset="0"/>
                <a:ea typeface="Arial" charset="0"/>
                <a:cs typeface="Arial" charset="0"/>
              </a:rPr>
            </a:br>
            <a:r>
              <a:rPr lang="en-US" sz="2400" b="1" dirty="0" smtClean="0">
                <a:latin typeface="Arial" charset="0"/>
                <a:ea typeface="Arial" charset="0"/>
                <a:cs typeface="Arial" charset="0"/>
              </a:rPr>
              <a:t>and </a:t>
            </a:r>
            <a:r>
              <a:rPr lang="en-US" sz="2400" b="1" dirty="0">
                <a:latin typeface="Arial" charset="0"/>
                <a:ea typeface="Arial" charset="0"/>
                <a:cs typeface="Arial" charset="0"/>
              </a:rPr>
              <a:t>Cold Neutron Beam Facilities at the </a:t>
            </a:r>
            <a:r>
              <a:rPr lang="en-US" sz="2400" b="1" dirty="0" smtClean="0">
                <a:latin typeface="Arial" charset="0"/>
                <a:ea typeface="Arial" charset="0"/>
                <a:cs typeface="Arial" charset="0"/>
              </a:rPr>
              <a:t/>
            </a:r>
            <a:br>
              <a:rPr lang="en-US" sz="2400" b="1" dirty="0" smtClean="0">
                <a:latin typeface="Arial" charset="0"/>
                <a:ea typeface="Arial" charset="0"/>
                <a:cs typeface="Arial" charset="0"/>
              </a:rPr>
            </a:br>
            <a:r>
              <a:rPr lang="en-US" sz="2400" b="1" dirty="0" smtClean="0">
                <a:latin typeface="Arial" charset="0"/>
                <a:ea typeface="Arial" charset="0"/>
                <a:cs typeface="Arial" charset="0"/>
              </a:rPr>
              <a:t>Penn </a:t>
            </a:r>
            <a:r>
              <a:rPr lang="en-US" sz="2400" b="1" dirty="0">
                <a:latin typeface="Arial" charset="0"/>
                <a:ea typeface="Arial" charset="0"/>
                <a:cs typeface="Arial" charset="0"/>
              </a:rPr>
              <a:t>State </a:t>
            </a:r>
            <a:r>
              <a:rPr lang="en-US" sz="2400" b="1" dirty="0" err="1">
                <a:latin typeface="Arial" charset="0"/>
                <a:ea typeface="Arial" charset="0"/>
                <a:cs typeface="Arial" charset="0"/>
              </a:rPr>
              <a:t>Breazeale</a:t>
            </a:r>
            <a:r>
              <a:rPr lang="en-US" sz="2400" b="1" dirty="0">
                <a:latin typeface="Arial" charset="0"/>
                <a:ea typeface="Arial" charset="0"/>
                <a:cs typeface="Arial" charset="0"/>
              </a:rPr>
              <a:t> Reactor</a:t>
            </a:r>
          </a:p>
        </p:txBody>
      </p:sp>
      <p:sp>
        <p:nvSpPr>
          <p:cNvPr id="5" name="TextBox 4"/>
          <p:cNvSpPr txBox="1"/>
          <p:nvPr/>
        </p:nvSpPr>
        <p:spPr>
          <a:xfrm>
            <a:off x="3101938" y="586128"/>
            <a:ext cx="914400" cy="914400"/>
          </a:xfrm>
          <a:prstGeom prst="rect">
            <a:avLst/>
          </a:prstGeom>
        </p:spPr>
        <p:txBody>
          <a:bodyPr vert="horz" wrap="none" lIns="91440" tIns="45720" rIns="91440" bIns="45720" rtlCol="0" anchor="b">
            <a:normAutofit/>
          </a:bodyPr>
          <a:lstStyle/>
          <a:p>
            <a:endParaRPr lang="en-US" dirty="0"/>
          </a:p>
        </p:txBody>
      </p:sp>
      <p:sp>
        <p:nvSpPr>
          <p:cNvPr id="6" name="TextBox 5"/>
          <p:cNvSpPr txBox="1"/>
          <p:nvPr/>
        </p:nvSpPr>
        <p:spPr>
          <a:xfrm>
            <a:off x="3346185" y="854770"/>
            <a:ext cx="914400" cy="914400"/>
          </a:xfrm>
          <a:prstGeom prst="rect">
            <a:avLst/>
          </a:prstGeom>
        </p:spPr>
        <p:txBody>
          <a:bodyPr vert="horz" wrap="none" lIns="91440" tIns="45720" rIns="91440" bIns="45720" rtlCol="0" anchor="b">
            <a:normAutofit/>
          </a:bodyPr>
          <a:lstStyle/>
          <a:p>
            <a:endParaRPr lang="en-US" dirty="0"/>
          </a:p>
        </p:txBody>
      </p:sp>
      <p:sp>
        <p:nvSpPr>
          <p:cNvPr id="7" name="TextBox 6"/>
          <p:cNvSpPr txBox="1"/>
          <p:nvPr/>
        </p:nvSpPr>
        <p:spPr>
          <a:xfrm>
            <a:off x="3163000" y="854770"/>
            <a:ext cx="914400" cy="914400"/>
          </a:xfrm>
          <a:prstGeom prst="rect">
            <a:avLst/>
          </a:prstGeom>
        </p:spPr>
        <p:txBody>
          <a:bodyPr vert="horz" wrap="none" lIns="91440" tIns="45720" rIns="91440" bIns="45720" rtlCol="0" anchor="b">
            <a:normAutofit/>
          </a:bodyPr>
          <a:lstStyle/>
          <a:p>
            <a:endParaRPr lang="en-US" dirty="0"/>
          </a:p>
        </p:txBody>
      </p:sp>
      <p:sp>
        <p:nvSpPr>
          <p:cNvPr id="8" name="TextBox 7"/>
          <p:cNvSpPr txBox="1"/>
          <p:nvPr/>
        </p:nvSpPr>
        <p:spPr>
          <a:xfrm>
            <a:off x="964776" y="1037935"/>
            <a:ext cx="914400" cy="914400"/>
          </a:xfrm>
          <a:prstGeom prst="rect">
            <a:avLst/>
          </a:prstGeom>
        </p:spPr>
        <p:txBody>
          <a:bodyPr vert="horz" wrap="none" lIns="91440" tIns="45720" rIns="91440" bIns="45720" rtlCol="0" anchor="b">
            <a:normAutofit/>
          </a:bodyPr>
          <a:lstStyle/>
          <a:p>
            <a:endParaRPr lang="en-US" dirty="0"/>
          </a:p>
        </p:txBody>
      </p:sp>
      <p:sp>
        <p:nvSpPr>
          <p:cNvPr id="3" name="TextBox 2"/>
          <p:cNvSpPr txBox="1"/>
          <p:nvPr/>
        </p:nvSpPr>
        <p:spPr>
          <a:xfrm>
            <a:off x="623087" y="3698060"/>
            <a:ext cx="962952" cy="962952"/>
          </a:xfrm>
          <a:prstGeom prst="rect">
            <a:avLst/>
          </a:prstGeom>
        </p:spPr>
        <p:txBody>
          <a:bodyPr vert="horz" wrap="none" lIns="91440" tIns="45720" rIns="91440" bIns="45720" rtlCol="0" anchor="b">
            <a:normAutofit/>
          </a:bodyPr>
          <a:lstStyle/>
          <a:p>
            <a:endParaRPr lang="en-US" dirty="0"/>
          </a:p>
        </p:txBody>
      </p:sp>
      <p:sp>
        <p:nvSpPr>
          <p:cNvPr id="9" name="Rectangle 8"/>
          <p:cNvSpPr/>
          <p:nvPr/>
        </p:nvSpPr>
        <p:spPr>
          <a:xfrm>
            <a:off x="267038" y="3368350"/>
            <a:ext cx="8529004" cy="2585323"/>
          </a:xfrm>
          <a:prstGeom prst="rect">
            <a:avLst/>
          </a:prstGeom>
        </p:spPr>
        <p:txBody>
          <a:bodyPr wrap="square">
            <a:spAutoFit/>
          </a:bodyPr>
          <a:lstStyle/>
          <a:p>
            <a:pPr algn="ctr">
              <a:spcBef>
                <a:spcPts val="0"/>
              </a:spcBef>
              <a:spcAft>
                <a:spcPts val="0"/>
              </a:spcAft>
            </a:pPr>
            <a:r>
              <a:rPr lang="en-US" b="1" dirty="0">
                <a:solidFill>
                  <a:srgbClr val="101576"/>
                </a:solidFill>
                <a:ea typeface="Calibri" charset="0"/>
                <a:cs typeface="Times New Roman" charset="0"/>
              </a:rPr>
              <a:t>Kenan </a:t>
            </a:r>
            <a:r>
              <a:rPr lang="en-US" b="1" dirty="0" err="1">
                <a:solidFill>
                  <a:srgbClr val="101576"/>
                </a:solidFill>
                <a:ea typeface="Calibri" charset="0"/>
                <a:cs typeface="Times New Roman" charset="0"/>
              </a:rPr>
              <a:t>Ünlü</a:t>
            </a:r>
            <a:r>
              <a:rPr lang="en-US" b="1" dirty="0">
                <a:solidFill>
                  <a:srgbClr val="101576"/>
                </a:solidFill>
                <a:ea typeface="Calibri" charset="0"/>
                <a:cs typeface="Times New Roman" charset="0"/>
              </a:rPr>
              <a:t>, Daniel </a:t>
            </a:r>
            <a:r>
              <a:rPr lang="en-US" b="1" dirty="0" smtClean="0">
                <a:solidFill>
                  <a:srgbClr val="101576"/>
                </a:solidFill>
                <a:ea typeface="Calibri" charset="0"/>
                <a:cs typeface="Times New Roman" charset="0"/>
              </a:rPr>
              <a:t>Beck</a:t>
            </a:r>
            <a:endParaRPr lang="en-US" b="1" dirty="0"/>
          </a:p>
          <a:p>
            <a:pPr marL="0" marR="0" algn="ctr">
              <a:spcBef>
                <a:spcPts val="0"/>
              </a:spcBef>
              <a:spcAft>
                <a:spcPts val="0"/>
              </a:spcAft>
            </a:pPr>
            <a:endParaRPr lang="en-US" b="1" dirty="0">
              <a:solidFill>
                <a:srgbClr val="101576"/>
              </a:solidFill>
              <a:ea typeface="Calibri" charset="0"/>
              <a:cs typeface="Times New Roman" charset="0"/>
            </a:endParaRPr>
          </a:p>
          <a:p>
            <a:pPr marL="0" marR="0" algn="ctr">
              <a:spcBef>
                <a:spcPts val="0"/>
              </a:spcBef>
              <a:spcAft>
                <a:spcPts val="0"/>
              </a:spcAft>
            </a:pPr>
            <a:r>
              <a:rPr lang="en-US" b="1" dirty="0">
                <a:solidFill>
                  <a:srgbClr val="101576"/>
                </a:solidFill>
                <a:ea typeface="Calibri" charset="0"/>
                <a:cs typeface="Times New Roman" charset="0"/>
              </a:rPr>
              <a:t>Penn State University</a:t>
            </a:r>
          </a:p>
          <a:p>
            <a:pPr marL="0" marR="0" algn="ctr">
              <a:spcBef>
                <a:spcPts val="0"/>
              </a:spcBef>
              <a:spcAft>
                <a:spcPts val="0"/>
              </a:spcAft>
            </a:pPr>
            <a:r>
              <a:rPr lang="en-US" b="1" dirty="0">
                <a:solidFill>
                  <a:srgbClr val="101576"/>
                </a:solidFill>
                <a:ea typeface="Calibri" charset="0"/>
                <a:cs typeface="Times New Roman" charset="0"/>
              </a:rPr>
              <a:t>Radiation Science and Engineering Center</a:t>
            </a:r>
          </a:p>
          <a:p>
            <a:pPr marL="0" marR="0" algn="ctr">
              <a:spcBef>
                <a:spcPts val="0"/>
              </a:spcBef>
              <a:spcAft>
                <a:spcPts val="0"/>
              </a:spcAft>
            </a:pPr>
            <a:endParaRPr lang="en-US" b="1" dirty="0">
              <a:solidFill>
                <a:srgbClr val="101576"/>
              </a:solidFill>
              <a:ea typeface="Calibri" charset="0"/>
              <a:cs typeface="Times New Roman" charset="0"/>
            </a:endParaRPr>
          </a:p>
          <a:p>
            <a:pPr marL="0" marR="0" algn="ctr">
              <a:spcBef>
                <a:spcPts val="0"/>
              </a:spcBef>
              <a:spcAft>
                <a:spcPts val="0"/>
              </a:spcAft>
            </a:pPr>
            <a:endParaRPr lang="en-US" b="1" dirty="0">
              <a:solidFill>
                <a:srgbClr val="101576"/>
              </a:solidFill>
              <a:ea typeface="Calibri" charset="0"/>
              <a:cs typeface="Times New Roman" charset="0"/>
            </a:endParaRPr>
          </a:p>
          <a:p>
            <a:pPr marL="0" marR="0" algn="ctr">
              <a:spcBef>
                <a:spcPts val="0"/>
              </a:spcBef>
              <a:spcAft>
                <a:spcPts val="0"/>
              </a:spcAft>
            </a:pPr>
            <a:r>
              <a:rPr lang="en-US" b="1" dirty="0">
                <a:solidFill>
                  <a:srgbClr val="101576"/>
                </a:solidFill>
                <a:ea typeface="Calibri" charset="0"/>
                <a:cs typeface="Times New Roman" charset="0"/>
              </a:rPr>
              <a:t>6th International workshop on NEUTRON DELIVERY </a:t>
            </a:r>
            <a:r>
              <a:rPr lang="en-US" b="1" dirty="0" smtClean="0">
                <a:solidFill>
                  <a:srgbClr val="101576"/>
                </a:solidFill>
                <a:ea typeface="Calibri" charset="0"/>
                <a:cs typeface="Times New Roman" charset="0"/>
              </a:rPr>
              <a:t>SYSTEMS (NDS 2023) </a:t>
            </a:r>
            <a:endParaRPr lang="en-US" b="1" dirty="0">
              <a:solidFill>
                <a:srgbClr val="101576"/>
              </a:solidFill>
              <a:ea typeface="Calibri" charset="0"/>
              <a:cs typeface="Times New Roman" charset="0"/>
            </a:endParaRPr>
          </a:p>
          <a:p>
            <a:pPr marL="0" marR="0" algn="ctr">
              <a:spcBef>
                <a:spcPts val="0"/>
              </a:spcBef>
              <a:spcAft>
                <a:spcPts val="0"/>
              </a:spcAft>
            </a:pPr>
            <a:r>
              <a:rPr lang="en-US" b="1" dirty="0" err="1" smtClean="0">
                <a:solidFill>
                  <a:srgbClr val="101576"/>
                </a:solidFill>
                <a:ea typeface="Calibri" charset="0"/>
                <a:cs typeface="Times New Roman" charset="0"/>
              </a:rPr>
              <a:t>Institut</a:t>
            </a:r>
            <a:r>
              <a:rPr lang="en-US" b="1" dirty="0" smtClean="0">
                <a:solidFill>
                  <a:srgbClr val="101576"/>
                </a:solidFill>
                <a:ea typeface="Calibri" charset="0"/>
                <a:cs typeface="Times New Roman" charset="0"/>
              </a:rPr>
              <a:t> </a:t>
            </a:r>
            <a:r>
              <a:rPr lang="en-US" b="1" dirty="0">
                <a:solidFill>
                  <a:srgbClr val="101576"/>
                </a:solidFill>
                <a:ea typeface="Calibri" charset="0"/>
                <a:cs typeface="Times New Roman" charset="0"/>
              </a:rPr>
              <a:t>Laue-</a:t>
            </a:r>
            <a:r>
              <a:rPr lang="en-US" b="1" dirty="0" err="1">
                <a:solidFill>
                  <a:srgbClr val="101576"/>
                </a:solidFill>
                <a:ea typeface="Calibri" charset="0"/>
                <a:cs typeface="Times New Roman" charset="0"/>
              </a:rPr>
              <a:t>Langevin</a:t>
            </a:r>
            <a:r>
              <a:rPr lang="en-US" b="1" dirty="0">
                <a:solidFill>
                  <a:srgbClr val="101576"/>
                </a:solidFill>
                <a:ea typeface="Calibri" charset="0"/>
                <a:cs typeface="Times New Roman" charset="0"/>
              </a:rPr>
              <a:t> - </a:t>
            </a:r>
            <a:r>
              <a:rPr lang="en-US" b="1" dirty="0" smtClean="0">
                <a:solidFill>
                  <a:srgbClr val="101576"/>
                </a:solidFill>
                <a:ea typeface="Calibri" charset="0"/>
                <a:cs typeface="Times New Roman" charset="0"/>
              </a:rPr>
              <a:t>GRENOBLE </a:t>
            </a:r>
            <a:r>
              <a:rPr lang="en-US" b="1" dirty="0">
                <a:solidFill>
                  <a:srgbClr val="101576"/>
                </a:solidFill>
                <a:ea typeface="Calibri" charset="0"/>
                <a:cs typeface="Times New Roman" charset="0"/>
              </a:rPr>
              <a:t>- France </a:t>
            </a:r>
            <a:endParaRPr lang="en-US" b="1" dirty="0" smtClean="0">
              <a:solidFill>
                <a:srgbClr val="101576"/>
              </a:solidFill>
              <a:ea typeface="Calibri" charset="0"/>
              <a:cs typeface="Times New Roman" charset="0"/>
            </a:endParaRPr>
          </a:p>
          <a:p>
            <a:pPr marL="0" marR="0" algn="ctr">
              <a:spcBef>
                <a:spcPts val="0"/>
              </a:spcBef>
              <a:spcAft>
                <a:spcPts val="0"/>
              </a:spcAft>
            </a:pPr>
            <a:r>
              <a:rPr lang="en-US" b="1" dirty="0" smtClean="0">
                <a:solidFill>
                  <a:srgbClr val="101576"/>
                </a:solidFill>
                <a:ea typeface="Calibri" charset="0"/>
                <a:cs typeface="Times New Roman" charset="0"/>
              </a:rPr>
              <a:t>10th </a:t>
            </a:r>
            <a:r>
              <a:rPr lang="en-US" b="1" dirty="0">
                <a:solidFill>
                  <a:srgbClr val="101576"/>
                </a:solidFill>
                <a:ea typeface="Calibri" charset="0"/>
                <a:cs typeface="Times New Roman" charset="0"/>
              </a:rPr>
              <a:t>- 12th July 2023</a:t>
            </a:r>
          </a:p>
        </p:txBody>
      </p:sp>
      <p:sp>
        <p:nvSpPr>
          <p:cNvPr id="10" name="TextBox 9"/>
          <p:cNvSpPr txBox="1"/>
          <p:nvPr/>
        </p:nvSpPr>
        <p:spPr>
          <a:xfrm>
            <a:off x="4531540" y="5114166"/>
            <a:ext cx="914400" cy="914400"/>
          </a:xfrm>
          <a:prstGeom prst="rect">
            <a:avLst/>
          </a:prstGeom>
        </p:spPr>
        <p:txBody>
          <a:bodyPr vert="horz" wrap="none" lIns="91440" tIns="45720" rIns="91440" bIns="45720" rtlCol="0" anchor="b">
            <a:normAutofit/>
          </a:bodyPr>
          <a:lstStyle/>
          <a:p>
            <a:endParaRPr lang="en-US"/>
          </a:p>
        </p:txBody>
      </p:sp>
      <p:sp>
        <p:nvSpPr>
          <p:cNvPr id="11" name="TextBox 10"/>
          <p:cNvSpPr txBox="1"/>
          <p:nvPr/>
        </p:nvSpPr>
        <p:spPr>
          <a:xfrm>
            <a:off x="4232135" y="5000878"/>
            <a:ext cx="914400" cy="914400"/>
          </a:xfrm>
          <a:prstGeom prst="rect">
            <a:avLst/>
          </a:prstGeom>
        </p:spPr>
        <p:txBody>
          <a:bodyPr vert="horz" wrap="none" lIns="91440" tIns="45720" rIns="91440" bIns="45720" rtlCol="0" anchor="b">
            <a:normAutofit/>
          </a:bodyPr>
          <a:lstStyle/>
          <a:p>
            <a:endParaRPr lang="en-US"/>
          </a:p>
        </p:txBody>
      </p:sp>
      <p:pic>
        <p:nvPicPr>
          <p:cNvPr id="16" name="Picture 1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8153" y="134343"/>
            <a:ext cx="7250464" cy="1649531"/>
          </a:xfrm>
          <a:prstGeom prst="rect">
            <a:avLst/>
          </a:prstGeom>
        </p:spPr>
      </p:pic>
      <p:pic>
        <p:nvPicPr>
          <p:cNvPr id="2" name="Picture 1">
            <a:extLst>
              <a:ext uri="{FF2B5EF4-FFF2-40B4-BE49-F238E27FC236}">
                <a16:creationId xmlns="" xmlns:a16="http://schemas.microsoft.com/office/drawing/2014/main" id="{9D6775AC-FA67-2694-3D91-A7D8C3FD8E00}"/>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bwMode="auto">
          <a:xfrm>
            <a:off x="7511453" y="139747"/>
            <a:ext cx="1454394" cy="1817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descr="ccueil du sit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253" y="6185204"/>
            <a:ext cx="836647" cy="7420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66879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3"/>
          <p:cNvSpPr>
            <a:spLocks noGrp="1"/>
          </p:cNvSpPr>
          <p:nvPr>
            <p:ph type="title"/>
          </p:nvPr>
        </p:nvSpPr>
        <p:spPr>
          <a:xfrm>
            <a:off x="457200" y="373528"/>
            <a:ext cx="8229600" cy="655171"/>
          </a:xfrm>
        </p:spPr>
        <p:txBody>
          <a:bodyPr/>
          <a:lstStyle/>
          <a:p>
            <a:pPr algn="ctr"/>
            <a:r>
              <a:rPr lang="en-US" sz="3200" b="1">
                <a:latin typeface="Arial"/>
                <a:cs typeface="Arial"/>
              </a:rPr>
              <a:t>PSBR New Core/Moderator Assembly and New Beam Port Installations (2018)</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99268" y="1314078"/>
            <a:ext cx="7734761" cy="4784201"/>
          </a:xfrm>
          <a:prstGeom prst="rect">
            <a:avLst/>
          </a:prstGeom>
        </p:spPr>
      </p:pic>
    </p:spTree>
    <p:extLst>
      <p:ext uri="{BB962C8B-B14F-4D97-AF65-F5344CB8AC3E}">
        <p14:creationId xmlns:p14="http://schemas.microsoft.com/office/powerpoint/2010/main" val="14851876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3"/>
          <p:cNvSpPr>
            <a:spLocks noGrp="1"/>
          </p:cNvSpPr>
          <p:nvPr>
            <p:ph type="title"/>
          </p:nvPr>
        </p:nvSpPr>
        <p:spPr>
          <a:xfrm>
            <a:off x="457200" y="373528"/>
            <a:ext cx="8229600" cy="655171"/>
          </a:xfrm>
        </p:spPr>
        <p:txBody>
          <a:bodyPr/>
          <a:lstStyle/>
          <a:p>
            <a:pPr algn="ctr"/>
            <a:r>
              <a:rPr lang="en-US" sz="3200" b="1">
                <a:latin typeface="Arial"/>
                <a:cs typeface="Arial"/>
              </a:rPr>
              <a:t>PSBR New Core/Moderator Assembly and New Beam Port Installations (2018)</a:t>
            </a:r>
          </a:p>
        </p:txBody>
      </p:sp>
      <p:pic>
        <p:nvPicPr>
          <p:cNvPr id="2" name="Picture 1">
            <a:extLst>
              <a:ext uri="{FF2B5EF4-FFF2-40B4-BE49-F238E27FC236}">
                <a16:creationId xmlns="" xmlns:a16="http://schemas.microsoft.com/office/drawing/2014/main" id="{18A507D0-0532-B24E-800D-C0742682E0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83997" y="1257375"/>
            <a:ext cx="5836306" cy="4817605"/>
          </a:xfrm>
          <a:prstGeom prst="rect">
            <a:avLst/>
          </a:prstGeom>
        </p:spPr>
      </p:pic>
    </p:spTree>
    <p:extLst>
      <p:ext uri="{BB962C8B-B14F-4D97-AF65-F5344CB8AC3E}">
        <p14:creationId xmlns:p14="http://schemas.microsoft.com/office/powerpoint/2010/main" val="28113220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3"/>
          <p:cNvSpPr>
            <a:spLocks noGrp="1"/>
          </p:cNvSpPr>
          <p:nvPr>
            <p:ph type="title"/>
          </p:nvPr>
        </p:nvSpPr>
        <p:spPr>
          <a:xfrm>
            <a:off x="457200" y="168981"/>
            <a:ext cx="8229600" cy="1028700"/>
          </a:xfrm>
        </p:spPr>
        <p:txBody>
          <a:bodyPr/>
          <a:lstStyle/>
          <a:p>
            <a:pPr algn="ctr"/>
            <a:r>
              <a:rPr lang="en-US" sz="3200" b="1" dirty="0">
                <a:latin typeface="Arial"/>
                <a:cs typeface="Arial"/>
              </a:rPr>
              <a:t>PSBR New Neutron Beam Ports</a:t>
            </a:r>
          </a:p>
        </p:txBody>
      </p:sp>
      <p:pic>
        <p:nvPicPr>
          <p:cNvPr id="2" name="Content Placeholder 1"/>
          <p:cNvPicPr>
            <a:picLocks noGrp="1" noChangeAspect="1"/>
          </p:cNvPicPr>
          <p:nvPr>
            <p:ph sz="half" idx="2"/>
          </p:nvPr>
        </p:nvPicPr>
        <p:blipFill>
          <a:blip r:embed="rId2" cstate="email">
            <a:extLst>
              <a:ext uri="{28A0092B-C50C-407E-A947-70E740481C1C}">
                <a14:useLocalDpi xmlns:a14="http://schemas.microsoft.com/office/drawing/2010/main"/>
              </a:ext>
            </a:extLst>
          </a:blip>
          <a:stretch>
            <a:fillRect/>
          </a:stretch>
        </p:blipFill>
        <p:spPr>
          <a:xfrm>
            <a:off x="0" y="2379663"/>
            <a:ext cx="4172511" cy="2888661"/>
          </a:xfrm>
          <a:prstGeom prst="rect">
            <a:avLst/>
          </a:prstGeom>
        </p:spPr>
      </p:pic>
      <p:sp>
        <p:nvSpPr>
          <p:cNvPr id="3" name="TextBox 2"/>
          <p:cNvSpPr txBox="1"/>
          <p:nvPr/>
        </p:nvSpPr>
        <p:spPr>
          <a:xfrm>
            <a:off x="4794578" y="2322786"/>
            <a:ext cx="3536219" cy="307266"/>
          </a:xfrm>
          <a:prstGeom prst="rect">
            <a:avLst/>
          </a:prstGeom>
        </p:spPr>
        <p:txBody>
          <a:bodyPr vert="horz" wrap="none" lIns="91440" tIns="45720" rIns="91440" bIns="45720" rtlCol="0" anchor="b">
            <a:normAutofit fontScale="92500" lnSpcReduction="20000"/>
          </a:bodyPr>
          <a:lstStyle/>
          <a:p>
            <a:endParaRPr lang="en-US"/>
          </a:p>
        </p:txBody>
      </p:sp>
      <p:sp>
        <p:nvSpPr>
          <p:cNvPr id="4" name="TextBox 3"/>
          <p:cNvSpPr txBox="1"/>
          <p:nvPr/>
        </p:nvSpPr>
        <p:spPr>
          <a:xfrm>
            <a:off x="4172511" y="1350963"/>
            <a:ext cx="3630627" cy="4331889"/>
          </a:xfrm>
          <a:prstGeom prst="rect">
            <a:avLst/>
          </a:prstGeom>
        </p:spPr>
        <p:txBody>
          <a:bodyPr vert="horz" wrap="none" lIns="91440" tIns="45720" rIns="91440" bIns="45720" rtlCol="0" anchor="b">
            <a:normAutofit fontScale="92500" lnSpcReduction="10000"/>
          </a:bodyPr>
          <a:lstStyle/>
          <a:p>
            <a:r>
              <a:rPr lang="en-US" sz="2000" b="1" dirty="0">
                <a:solidFill>
                  <a:schemeClr val="accent2"/>
                </a:solidFill>
                <a:latin typeface="Arial" charset="0"/>
                <a:ea typeface="Arial" charset="0"/>
                <a:cs typeface="Arial" charset="0"/>
              </a:rPr>
              <a:t>NBP1</a:t>
            </a:r>
            <a:r>
              <a:rPr lang="en-US" sz="2000" dirty="0">
                <a:latin typeface="Arial" charset="0"/>
                <a:ea typeface="Arial" charset="0"/>
                <a:cs typeface="Arial" charset="0"/>
              </a:rPr>
              <a:t> : Triple Axis Student Spectrometer</a:t>
            </a:r>
          </a:p>
          <a:p>
            <a:r>
              <a:rPr lang="en-US" sz="2000" dirty="0">
                <a:latin typeface="Arial" charset="0"/>
                <a:ea typeface="Arial" charset="0"/>
                <a:cs typeface="Arial" charset="0"/>
              </a:rPr>
              <a:t>		(Epithermal Beam Facility)</a:t>
            </a:r>
          </a:p>
          <a:p>
            <a:endParaRPr lang="en-US" sz="2000" dirty="0">
              <a:latin typeface="Arial" charset="0"/>
              <a:ea typeface="Arial" charset="0"/>
              <a:cs typeface="Arial" charset="0"/>
            </a:endParaRPr>
          </a:p>
          <a:p>
            <a:r>
              <a:rPr lang="en-US" sz="2000" b="1" u="sng" dirty="0">
                <a:solidFill>
                  <a:schemeClr val="accent2"/>
                </a:solidFill>
                <a:latin typeface="Arial" charset="0"/>
                <a:ea typeface="Arial" charset="0"/>
                <a:cs typeface="Arial" charset="0"/>
              </a:rPr>
              <a:t>NBP2</a:t>
            </a:r>
            <a:r>
              <a:rPr lang="en-US" sz="2000" u="sng" dirty="0">
                <a:latin typeface="Arial" charset="0"/>
                <a:ea typeface="Arial" charset="0"/>
                <a:cs typeface="Arial" charset="0"/>
              </a:rPr>
              <a:t> : Thermal Neutron Beam Port for </a:t>
            </a:r>
          </a:p>
          <a:p>
            <a:r>
              <a:rPr lang="en-US" sz="2000" u="sng" dirty="0">
                <a:latin typeface="Arial" charset="0"/>
                <a:ea typeface="Arial" charset="0"/>
                <a:cs typeface="Arial" charset="0"/>
              </a:rPr>
              <a:t>Exploratory Research Projects</a:t>
            </a:r>
          </a:p>
          <a:p>
            <a:endParaRPr lang="en-US" sz="2000" u="sng" dirty="0">
              <a:latin typeface="Arial" charset="0"/>
              <a:ea typeface="Arial" charset="0"/>
              <a:cs typeface="Arial" charset="0"/>
            </a:endParaRPr>
          </a:p>
          <a:p>
            <a:r>
              <a:rPr lang="en-US" sz="2000" b="1" u="sng" dirty="0">
                <a:solidFill>
                  <a:schemeClr val="accent2"/>
                </a:solidFill>
                <a:latin typeface="Arial" charset="0"/>
                <a:ea typeface="Arial" charset="0"/>
                <a:cs typeface="Arial" charset="0"/>
              </a:rPr>
              <a:t>NBP3</a:t>
            </a:r>
            <a:r>
              <a:rPr lang="en-US" sz="2000" u="sng" dirty="0">
                <a:latin typeface="Arial" charset="0"/>
                <a:ea typeface="Arial" charset="0"/>
                <a:cs typeface="Arial" charset="0"/>
              </a:rPr>
              <a:t> : Neutron Transmission </a:t>
            </a:r>
          </a:p>
          <a:p>
            <a:r>
              <a:rPr lang="en-US" sz="2000" u="sng" dirty="0">
                <a:latin typeface="Arial" charset="0"/>
                <a:ea typeface="Arial" charset="0"/>
                <a:cs typeface="Arial" charset="0"/>
              </a:rPr>
              <a:t>(Service Activities)</a:t>
            </a:r>
          </a:p>
          <a:p>
            <a:endParaRPr lang="en-US" sz="2000" u="sng" dirty="0">
              <a:latin typeface="Arial" charset="0"/>
              <a:ea typeface="Arial" charset="0"/>
              <a:cs typeface="Arial" charset="0"/>
            </a:endParaRPr>
          </a:p>
          <a:p>
            <a:r>
              <a:rPr lang="en-US" sz="2000" b="1" u="sng" dirty="0">
                <a:solidFill>
                  <a:schemeClr val="accent2"/>
                </a:solidFill>
                <a:latin typeface="Arial" charset="0"/>
                <a:ea typeface="Arial" charset="0"/>
                <a:cs typeface="Arial" charset="0"/>
              </a:rPr>
              <a:t>NBP4</a:t>
            </a:r>
            <a:r>
              <a:rPr lang="en-US" sz="2000" u="sng" dirty="0">
                <a:latin typeface="Arial" charset="0"/>
                <a:ea typeface="Arial" charset="0"/>
                <a:cs typeface="Arial" charset="0"/>
              </a:rPr>
              <a:t> : Neutron Imaging Facility</a:t>
            </a:r>
          </a:p>
          <a:p>
            <a:endParaRPr lang="en-US" sz="2000" dirty="0">
              <a:latin typeface="Arial" charset="0"/>
              <a:ea typeface="Arial" charset="0"/>
              <a:cs typeface="Arial" charset="0"/>
            </a:endParaRPr>
          </a:p>
          <a:p>
            <a:r>
              <a:rPr lang="en-US" sz="2000" b="1" dirty="0">
                <a:solidFill>
                  <a:schemeClr val="accent2"/>
                </a:solidFill>
                <a:latin typeface="Arial" charset="0"/>
                <a:ea typeface="Arial" charset="0"/>
                <a:cs typeface="Arial" charset="0"/>
              </a:rPr>
              <a:t>GT1</a:t>
            </a:r>
            <a:r>
              <a:rPr lang="en-US" sz="2000" dirty="0">
                <a:latin typeface="Arial" charset="0"/>
                <a:ea typeface="Arial" charset="0"/>
                <a:cs typeface="Arial" charset="0"/>
              </a:rPr>
              <a:t> : Small Angle Neutron Scattering</a:t>
            </a:r>
          </a:p>
          <a:p>
            <a:endParaRPr lang="en-US" sz="2000" dirty="0">
              <a:latin typeface="Arial" charset="0"/>
              <a:ea typeface="Arial" charset="0"/>
              <a:cs typeface="Arial" charset="0"/>
            </a:endParaRPr>
          </a:p>
          <a:p>
            <a:r>
              <a:rPr lang="en-US" sz="2000" b="1" dirty="0">
                <a:solidFill>
                  <a:schemeClr val="accent2"/>
                </a:solidFill>
                <a:latin typeface="Arial" charset="0"/>
                <a:ea typeface="Arial" charset="0"/>
                <a:cs typeface="Arial" charset="0"/>
              </a:rPr>
              <a:t>GT2</a:t>
            </a:r>
            <a:r>
              <a:rPr lang="en-US" sz="2000" dirty="0">
                <a:latin typeface="Arial" charset="0"/>
                <a:ea typeface="Arial" charset="0"/>
                <a:cs typeface="Arial" charset="0"/>
              </a:rPr>
              <a:t> : TOF Neutron Depth Profiling</a:t>
            </a:r>
          </a:p>
          <a:p>
            <a:endParaRPr lang="en-US" sz="2000" dirty="0">
              <a:latin typeface="Arial" charset="0"/>
              <a:ea typeface="Arial" charset="0"/>
              <a:cs typeface="Arial" charset="0"/>
            </a:endParaRPr>
          </a:p>
          <a:p>
            <a:r>
              <a:rPr lang="en-US" sz="2000" b="1" dirty="0">
                <a:solidFill>
                  <a:schemeClr val="accent2"/>
                </a:solidFill>
                <a:latin typeface="Arial" charset="0"/>
                <a:ea typeface="Arial" charset="0"/>
                <a:cs typeface="Arial" charset="0"/>
              </a:rPr>
              <a:t>GT3</a:t>
            </a:r>
            <a:r>
              <a:rPr lang="en-US" sz="2000" dirty="0">
                <a:latin typeface="Arial" charset="0"/>
                <a:ea typeface="Arial" charset="0"/>
                <a:cs typeface="Arial" charset="0"/>
              </a:rPr>
              <a:t> : Prompt Gamma Activation Analysis</a:t>
            </a:r>
          </a:p>
        </p:txBody>
      </p:sp>
    </p:spTree>
    <p:extLst>
      <p:ext uri="{BB962C8B-B14F-4D97-AF65-F5344CB8AC3E}">
        <p14:creationId xmlns:p14="http://schemas.microsoft.com/office/powerpoint/2010/main" val="5042077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3"/>
          <p:cNvSpPr>
            <a:spLocks noGrp="1"/>
          </p:cNvSpPr>
          <p:nvPr>
            <p:ph type="title"/>
          </p:nvPr>
        </p:nvSpPr>
        <p:spPr>
          <a:xfrm>
            <a:off x="1728652" y="265113"/>
            <a:ext cx="6866709" cy="577368"/>
          </a:xfrm>
        </p:spPr>
        <p:txBody>
          <a:bodyPr wrap="square" anchor="ctr">
            <a:noAutofit/>
          </a:bodyPr>
          <a:lstStyle/>
          <a:p>
            <a:r>
              <a:rPr lang="en-US" sz="3200" b="1">
                <a:latin typeface="Arial"/>
                <a:cs typeface="Arial"/>
              </a:rPr>
              <a:t>PSBR – Neutron Beam Ports</a:t>
            </a:r>
            <a:endParaRPr lang="en-US" sz="3200" b="1"/>
          </a:p>
        </p:txBody>
      </p:sp>
      <p:pic>
        <p:nvPicPr>
          <p:cNvPr id="2" name="Picture 1">
            <a:extLst>
              <a:ext uri="{FF2B5EF4-FFF2-40B4-BE49-F238E27FC236}">
                <a16:creationId xmlns="" xmlns:a16="http://schemas.microsoft.com/office/drawing/2014/main" id="{370BFF73-B822-CF44-C52A-B2277A8ACFFD}"/>
              </a:ext>
            </a:extLst>
          </p:cNvPr>
          <p:cNvPicPr>
            <a:picLocks noChangeAspect="1"/>
          </p:cNvPicPr>
          <p:nvPr/>
        </p:nvPicPr>
        <p:blipFill>
          <a:blip r:embed="rId2"/>
          <a:stretch>
            <a:fillRect/>
          </a:stretch>
        </p:blipFill>
        <p:spPr>
          <a:xfrm>
            <a:off x="698945" y="842481"/>
            <a:ext cx="7582025" cy="5345327"/>
          </a:xfrm>
          <a:prstGeom prst="rect">
            <a:avLst/>
          </a:prstGeom>
          <a:noFill/>
        </p:spPr>
      </p:pic>
    </p:spTree>
    <p:extLst>
      <p:ext uri="{BB962C8B-B14F-4D97-AF65-F5344CB8AC3E}">
        <p14:creationId xmlns:p14="http://schemas.microsoft.com/office/powerpoint/2010/main" val="55790885"/>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3"/>
          <p:cNvSpPr>
            <a:spLocks noGrp="1"/>
          </p:cNvSpPr>
          <p:nvPr>
            <p:ph type="title"/>
          </p:nvPr>
        </p:nvSpPr>
        <p:spPr>
          <a:xfrm>
            <a:off x="457200" y="217907"/>
            <a:ext cx="8229600" cy="655171"/>
          </a:xfrm>
        </p:spPr>
        <p:txBody>
          <a:bodyPr/>
          <a:lstStyle/>
          <a:p>
            <a:pPr algn="ctr"/>
            <a:r>
              <a:rPr lang="en-US" sz="3200" b="1">
                <a:latin typeface="Arial"/>
                <a:cs typeface="Arial"/>
              </a:rPr>
              <a:t>PSBR Cold Neutron Source (2019)</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32465" y="873078"/>
            <a:ext cx="6734859" cy="5195573"/>
          </a:xfrm>
          <a:prstGeom prst="rect">
            <a:avLst/>
          </a:prstGeom>
        </p:spPr>
      </p:pic>
    </p:spTree>
    <p:extLst>
      <p:ext uri="{BB962C8B-B14F-4D97-AF65-F5344CB8AC3E}">
        <p14:creationId xmlns:p14="http://schemas.microsoft.com/office/powerpoint/2010/main" val="19096736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563908" y="3228722"/>
            <a:ext cx="914400" cy="914400"/>
          </a:xfrm>
          <a:prstGeom prst="rect">
            <a:avLst/>
          </a:prstGeom>
        </p:spPr>
        <p:txBody>
          <a:bodyPr vert="horz" wrap="none" lIns="91440" tIns="45720" rIns="91440" bIns="45720" rtlCol="0" anchor="b">
            <a:normAutofit/>
          </a:bodyPr>
          <a:lstStyle/>
          <a:p>
            <a:endParaRPr lang="en-US" dirty="0"/>
          </a:p>
        </p:txBody>
      </p:sp>
      <p:sp>
        <p:nvSpPr>
          <p:cNvPr id="13" name="TextBox 12"/>
          <p:cNvSpPr txBox="1"/>
          <p:nvPr/>
        </p:nvSpPr>
        <p:spPr>
          <a:xfrm>
            <a:off x="5915278" y="3981281"/>
            <a:ext cx="914400" cy="914400"/>
          </a:xfrm>
          <a:prstGeom prst="rect">
            <a:avLst/>
          </a:prstGeom>
        </p:spPr>
        <p:txBody>
          <a:bodyPr vert="horz" wrap="none" lIns="91440" tIns="45720" rIns="91440" bIns="45720" rtlCol="0" anchor="b">
            <a:normAutofit/>
          </a:bodyPr>
          <a:lstStyle/>
          <a:p>
            <a:endParaRPr lang="en-US" dirty="0"/>
          </a:p>
        </p:txBody>
      </p:sp>
      <p:sp>
        <p:nvSpPr>
          <p:cNvPr id="14" name="TextBox 13"/>
          <p:cNvSpPr txBox="1"/>
          <p:nvPr/>
        </p:nvSpPr>
        <p:spPr>
          <a:xfrm>
            <a:off x="5850542" y="3997465"/>
            <a:ext cx="914400" cy="914400"/>
          </a:xfrm>
          <a:prstGeom prst="rect">
            <a:avLst/>
          </a:prstGeom>
        </p:spPr>
        <p:txBody>
          <a:bodyPr vert="horz" wrap="none" lIns="91440" tIns="45720" rIns="91440" bIns="45720" rtlCol="0" anchor="b">
            <a:normAutofit/>
          </a:bodyPr>
          <a:lstStyle/>
          <a:p>
            <a:endParaRPr lang="en-US" dirty="0"/>
          </a:p>
        </p:txBody>
      </p:sp>
      <p:sp>
        <p:nvSpPr>
          <p:cNvPr id="11265" name="Title 3"/>
          <p:cNvSpPr>
            <a:spLocks noGrp="1"/>
          </p:cNvSpPr>
          <p:nvPr>
            <p:ph type="title"/>
          </p:nvPr>
        </p:nvSpPr>
        <p:spPr>
          <a:xfrm>
            <a:off x="449108" y="373529"/>
            <a:ext cx="8229600" cy="469522"/>
          </a:xfrm>
        </p:spPr>
        <p:txBody>
          <a:bodyPr/>
          <a:lstStyle/>
          <a:p>
            <a:pPr algn="ctr"/>
            <a:r>
              <a:rPr lang="en-US" sz="3200" b="1" dirty="0">
                <a:latin typeface="Arial"/>
                <a:cs typeface="Arial"/>
              </a:rPr>
              <a:t>PSBR – Cold Neutron Source</a:t>
            </a:r>
          </a:p>
        </p:txBody>
      </p:sp>
      <p:sp>
        <p:nvSpPr>
          <p:cNvPr id="2" name="TextBox 1"/>
          <p:cNvSpPr txBox="1"/>
          <p:nvPr/>
        </p:nvSpPr>
        <p:spPr>
          <a:xfrm>
            <a:off x="260234" y="4303059"/>
            <a:ext cx="7261412" cy="1509058"/>
          </a:xfrm>
          <a:prstGeom prst="rect">
            <a:avLst/>
          </a:prstGeom>
        </p:spPr>
        <p:txBody>
          <a:bodyPr vert="horz" wrap="none" lIns="91440" tIns="45720" rIns="91440" bIns="45720" rtlCol="0" anchor="b">
            <a:noAutofit/>
          </a:bodyPr>
          <a:lstStyle/>
          <a:p>
            <a:pPr marL="342900" indent="-342900">
              <a:buClr>
                <a:srgbClr val="FF0000"/>
              </a:buClr>
              <a:buFont typeface="Wingdings" charset="2"/>
              <a:buChar char="§"/>
            </a:pPr>
            <a:r>
              <a:rPr lang="en-US" sz="2200" dirty="0">
                <a:latin typeface="Arial"/>
                <a:cs typeface="Arial"/>
              </a:rPr>
              <a:t>10 cm diameter, 2.5 cm thick mesitylene moderator chamber</a:t>
            </a:r>
          </a:p>
          <a:p>
            <a:pPr marL="342900" indent="-342900">
              <a:buClr>
                <a:srgbClr val="FF0000"/>
              </a:buClr>
              <a:buFont typeface="Wingdings" charset="2"/>
              <a:buChar char="§"/>
            </a:pPr>
            <a:r>
              <a:rPr lang="en-US" sz="2200" dirty="0">
                <a:latin typeface="Arial"/>
                <a:cs typeface="Arial"/>
              </a:rPr>
              <a:t>Moderator Chamber is in D</a:t>
            </a:r>
            <a:r>
              <a:rPr lang="en-US" sz="2200" baseline="-25000" dirty="0">
                <a:latin typeface="Arial"/>
                <a:cs typeface="Arial"/>
              </a:rPr>
              <a:t>2</a:t>
            </a:r>
            <a:r>
              <a:rPr lang="en-US" sz="2200" dirty="0">
                <a:latin typeface="Arial"/>
                <a:cs typeface="Arial"/>
              </a:rPr>
              <a:t>O Tank very close to the </a:t>
            </a:r>
          </a:p>
          <a:p>
            <a:pPr>
              <a:buClr>
                <a:srgbClr val="FF0000"/>
              </a:buClr>
            </a:pPr>
            <a:r>
              <a:rPr lang="en-US" sz="2200" dirty="0">
                <a:latin typeface="Arial"/>
                <a:cs typeface="Arial"/>
              </a:rPr>
              <a:t>	reactor </a:t>
            </a:r>
            <a:r>
              <a:rPr lang="en-US" sz="2200" dirty="0" smtClean="0">
                <a:latin typeface="Arial"/>
                <a:cs typeface="Arial"/>
              </a:rPr>
              <a:t>core.</a:t>
            </a:r>
            <a:endParaRPr lang="en-US" sz="2200" dirty="0">
              <a:latin typeface="Arial"/>
              <a:cs typeface="Arial"/>
            </a:endParaRPr>
          </a:p>
          <a:p>
            <a:pPr marL="342900" indent="-342900">
              <a:buClr>
                <a:srgbClr val="FF0000"/>
              </a:buClr>
              <a:buFont typeface="Wingdings" charset="2"/>
              <a:buChar char="§"/>
            </a:pPr>
            <a:r>
              <a:rPr lang="en-US" sz="2200" dirty="0" err="1">
                <a:latin typeface="Arial"/>
                <a:cs typeface="Arial"/>
              </a:rPr>
              <a:t>Cryomech</a:t>
            </a:r>
            <a:r>
              <a:rPr lang="en-US" sz="2200" dirty="0">
                <a:latin typeface="Arial"/>
                <a:cs typeface="Arial"/>
              </a:rPr>
              <a:t> Helium </a:t>
            </a:r>
            <a:r>
              <a:rPr lang="en-US" sz="2200" dirty="0" err="1">
                <a:latin typeface="Arial"/>
                <a:cs typeface="Arial"/>
              </a:rPr>
              <a:t>Cryoregrigerator</a:t>
            </a:r>
            <a:r>
              <a:rPr lang="en-US" sz="2200" dirty="0">
                <a:latin typeface="Arial"/>
                <a:cs typeface="Arial"/>
              </a:rPr>
              <a:t> with AL325 Cold Head</a:t>
            </a:r>
          </a:p>
          <a:p>
            <a:pPr marL="342900" indent="-342900">
              <a:buClr>
                <a:srgbClr val="FF0000"/>
              </a:buClr>
              <a:buFont typeface="Wingdings" charset="2"/>
              <a:buChar char="§"/>
            </a:pPr>
            <a:r>
              <a:rPr lang="en-US" sz="2200" dirty="0">
                <a:latin typeface="Arial"/>
                <a:cs typeface="Arial"/>
              </a:rPr>
              <a:t>Cold Head cooling capacity 60 W at 20 </a:t>
            </a:r>
            <a:r>
              <a:rPr lang="en-US" sz="2200" dirty="0" smtClean="0">
                <a:latin typeface="Arial"/>
                <a:cs typeface="Arial"/>
              </a:rPr>
              <a:t>K.</a:t>
            </a:r>
          </a:p>
          <a:p>
            <a:pPr marL="342900" indent="-342900">
              <a:buClr>
                <a:srgbClr val="FF0000"/>
              </a:buClr>
              <a:buFont typeface="Wingdings" charset="2"/>
              <a:buChar char="§"/>
            </a:pPr>
            <a:r>
              <a:rPr lang="en-US" sz="2200" dirty="0" smtClean="0">
                <a:latin typeface="Arial"/>
                <a:cs typeface="Arial"/>
              </a:rPr>
              <a:t>Cold </a:t>
            </a:r>
            <a:r>
              <a:rPr lang="en-US" sz="2200" dirty="0">
                <a:latin typeface="Arial"/>
                <a:cs typeface="Arial"/>
              </a:rPr>
              <a:t>Helium Circulating System integrated into Cold Head</a:t>
            </a:r>
          </a:p>
          <a:p>
            <a:pPr marL="342900" indent="-342900">
              <a:buClr>
                <a:srgbClr val="FF0000"/>
              </a:buClr>
              <a:buFont typeface="Wingdings" charset="2"/>
              <a:buChar char="§"/>
            </a:pPr>
            <a:r>
              <a:rPr lang="en-US" sz="2200" dirty="0">
                <a:latin typeface="Arial"/>
                <a:cs typeface="Arial"/>
              </a:rPr>
              <a:t>Three straight supermirror in-pile neutron guides close </a:t>
            </a:r>
            <a:r>
              <a:rPr lang="en-US" sz="2200" dirty="0" smtClean="0">
                <a:latin typeface="Arial"/>
                <a:cs typeface="Arial"/>
              </a:rPr>
              <a:t>to </a:t>
            </a:r>
          </a:p>
          <a:p>
            <a:pPr>
              <a:buClr>
                <a:srgbClr val="FF0000"/>
              </a:buClr>
            </a:pPr>
            <a:r>
              <a:rPr lang="en-US" sz="2200" dirty="0" smtClean="0">
                <a:latin typeface="Arial"/>
                <a:cs typeface="Arial"/>
              </a:rPr>
              <a:t>	the </a:t>
            </a:r>
            <a:r>
              <a:rPr lang="en-US" sz="2200" dirty="0">
                <a:latin typeface="Arial"/>
                <a:cs typeface="Arial"/>
              </a:rPr>
              <a:t>moderator </a:t>
            </a:r>
            <a:r>
              <a:rPr lang="en-US" sz="2200" dirty="0" smtClean="0">
                <a:latin typeface="Arial"/>
                <a:cs typeface="Arial"/>
              </a:rPr>
              <a:t>chamber.</a:t>
            </a:r>
            <a:endParaRPr lang="en-US" sz="2200" dirty="0">
              <a:latin typeface="Arial"/>
              <a:cs typeface="Arial"/>
            </a:endParaRPr>
          </a:p>
          <a:p>
            <a:pPr marL="342900" indent="-342900">
              <a:buClr>
                <a:srgbClr val="FF0000"/>
              </a:buClr>
              <a:buFont typeface="Wingdings" charset="2"/>
              <a:buChar char="§"/>
            </a:pPr>
            <a:r>
              <a:rPr lang="en-US" sz="2200" dirty="0">
                <a:latin typeface="Arial"/>
                <a:cs typeface="Arial"/>
              </a:rPr>
              <a:t>Three supermirror </a:t>
            </a:r>
            <a:r>
              <a:rPr lang="en-US" sz="2200" dirty="0" smtClean="0">
                <a:latin typeface="Arial"/>
                <a:cs typeface="Arial"/>
              </a:rPr>
              <a:t>out-of</a:t>
            </a:r>
            <a:r>
              <a:rPr lang="en-US" sz="2200" dirty="0">
                <a:latin typeface="Arial"/>
                <a:cs typeface="Arial"/>
              </a:rPr>
              <a:t>-</a:t>
            </a:r>
            <a:r>
              <a:rPr lang="en-US" sz="2200" dirty="0" smtClean="0">
                <a:latin typeface="Arial"/>
                <a:cs typeface="Arial"/>
              </a:rPr>
              <a:t>pile straight, curved </a:t>
            </a:r>
            <a:r>
              <a:rPr lang="en-US" sz="2200" dirty="0">
                <a:latin typeface="Arial"/>
                <a:cs typeface="Arial"/>
              </a:rPr>
              <a:t>neutron </a:t>
            </a:r>
            <a:r>
              <a:rPr lang="en-US" sz="2200" dirty="0" smtClean="0">
                <a:latin typeface="Arial"/>
                <a:cs typeface="Arial"/>
              </a:rPr>
              <a:t>guides </a:t>
            </a:r>
          </a:p>
          <a:p>
            <a:pPr>
              <a:buClr>
                <a:srgbClr val="FF0000"/>
              </a:buClr>
            </a:pPr>
            <a:r>
              <a:rPr lang="en-US" sz="2200" dirty="0" smtClean="0">
                <a:latin typeface="Arial"/>
                <a:cs typeface="Arial"/>
              </a:rPr>
              <a:t>	and/or beam benders </a:t>
            </a:r>
            <a:r>
              <a:rPr lang="en-US" sz="2200" dirty="0">
                <a:latin typeface="Arial"/>
                <a:cs typeface="Arial"/>
              </a:rPr>
              <a:t>extend to experiment </a:t>
            </a:r>
            <a:r>
              <a:rPr lang="en-US" sz="2200" dirty="0" smtClean="0">
                <a:latin typeface="Arial"/>
                <a:cs typeface="Arial"/>
              </a:rPr>
              <a:t>locations. </a:t>
            </a:r>
            <a:endParaRPr lang="en-US" sz="2200" dirty="0">
              <a:latin typeface="Arial"/>
              <a:cs typeface="Arial"/>
            </a:endParaRPr>
          </a:p>
        </p:txBody>
      </p:sp>
      <p:sp>
        <p:nvSpPr>
          <p:cNvPr id="3" name="TextBox 2"/>
          <p:cNvSpPr txBox="1"/>
          <p:nvPr/>
        </p:nvSpPr>
        <p:spPr>
          <a:xfrm>
            <a:off x="911411" y="1045883"/>
            <a:ext cx="7455647" cy="612588"/>
          </a:xfrm>
          <a:prstGeom prst="rect">
            <a:avLst/>
          </a:prstGeom>
        </p:spPr>
        <p:txBody>
          <a:bodyPr vert="horz" wrap="none" lIns="91440" tIns="45720" rIns="91440" bIns="45720" rtlCol="0" anchor="b">
            <a:normAutofit/>
          </a:bodyPr>
          <a:lstStyle/>
          <a:p>
            <a:endParaRPr lang="en-US"/>
          </a:p>
        </p:txBody>
      </p:sp>
      <p:sp>
        <p:nvSpPr>
          <p:cNvPr id="4" name="TextBox 3"/>
          <p:cNvSpPr txBox="1"/>
          <p:nvPr/>
        </p:nvSpPr>
        <p:spPr>
          <a:xfrm>
            <a:off x="1568824" y="1658471"/>
            <a:ext cx="914400" cy="403411"/>
          </a:xfrm>
          <a:prstGeom prst="rect">
            <a:avLst/>
          </a:prstGeom>
        </p:spPr>
        <p:txBody>
          <a:bodyPr vert="horz" wrap="none" lIns="91440" tIns="45720" rIns="91440" bIns="45720" rtlCol="0" anchor="b">
            <a:normAutofit/>
          </a:bodyPr>
          <a:lstStyle/>
          <a:p>
            <a:endParaRPr lang="en-US"/>
          </a:p>
        </p:txBody>
      </p:sp>
      <p:sp>
        <p:nvSpPr>
          <p:cNvPr id="7" name="TextBox 6"/>
          <p:cNvSpPr txBox="1"/>
          <p:nvPr/>
        </p:nvSpPr>
        <p:spPr>
          <a:xfrm>
            <a:off x="146896" y="1219676"/>
            <a:ext cx="8834024" cy="914400"/>
          </a:xfrm>
          <a:prstGeom prst="rect">
            <a:avLst/>
          </a:prstGeom>
        </p:spPr>
        <p:txBody>
          <a:bodyPr vert="horz" wrap="none" lIns="91440" tIns="45720" rIns="91440" bIns="45720" rtlCol="0" anchor="b">
            <a:noAutofit/>
          </a:bodyPr>
          <a:lstStyle/>
          <a:p>
            <a:r>
              <a:rPr lang="en-US" sz="2200">
                <a:latin typeface="Arial"/>
                <a:cs typeface="Arial"/>
              </a:rPr>
              <a:t>A third generation of mesitylene moderated university research reactor</a:t>
            </a:r>
          </a:p>
          <a:p>
            <a:r>
              <a:rPr lang="en-US" sz="2200">
                <a:latin typeface="Arial"/>
                <a:cs typeface="Arial"/>
              </a:rPr>
              <a:t>cold neutron source (CNS) has been built and factory tested and will </a:t>
            </a:r>
          </a:p>
          <a:p>
            <a:r>
              <a:rPr lang="en-US" sz="2200">
                <a:latin typeface="Arial"/>
                <a:cs typeface="Arial"/>
              </a:rPr>
              <a:t>be installed at the Penn State Breazeale Reactor in July/August 2023. </a:t>
            </a:r>
          </a:p>
        </p:txBody>
      </p:sp>
    </p:spTree>
    <p:extLst>
      <p:ext uri="{BB962C8B-B14F-4D97-AF65-F5344CB8AC3E}">
        <p14:creationId xmlns:p14="http://schemas.microsoft.com/office/powerpoint/2010/main" val="11073959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3"/>
          <p:cNvSpPr>
            <a:spLocks noGrp="1"/>
          </p:cNvSpPr>
          <p:nvPr>
            <p:ph type="title"/>
          </p:nvPr>
        </p:nvSpPr>
        <p:spPr>
          <a:xfrm>
            <a:off x="457200" y="373528"/>
            <a:ext cx="8229600" cy="655171"/>
          </a:xfrm>
        </p:spPr>
        <p:txBody>
          <a:bodyPr/>
          <a:lstStyle/>
          <a:p>
            <a:pPr algn="ctr"/>
            <a:r>
              <a:rPr lang="en-US" sz="3200" b="1">
                <a:latin typeface="Arial"/>
                <a:cs typeface="Arial"/>
              </a:rPr>
              <a:t>PSBR - Cold Neutron Source</a:t>
            </a:r>
          </a:p>
        </p:txBody>
      </p:sp>
      <p:pic>
        <p:nvPicPr>
          <p:cNvPr id="2" name="Picture 1">
            <a:extLst>
              <a:ext uri="{FF2B5EF4-FFF2-40B4-BE49-F238E27FC236}">
                <a16:creationId xmlns="" xmlns:a16="http://schemas.microsoft.com/office/drawing/2014/main" id="{5BC726DD-F5F7-F871-1B9E-3532B3DECC29}"/>
              </a:ext>
            </a:extLst>
          </p:cNvPr>
          <p:cNvPicPr>
            <a:picLocks noChangeAspect="1"/>
          </p:cNvPicPr>
          <p:nvPr/>
        </p:nvPicPr>
        <p:blipFill>
          <a:blip r:embed="rId2"/>
          <a:stretch>
            <a:fillRect/>
          </a:stretch>
        </p:blipFill>
        <p:spPr>
          <a:xfrm>
            <a:off x="1357256" y="944881"/>
            <a:ext cx="6666156" cy="5151120"/>
          </a:xfrm>
          <a:prstGeom prst="rect">
            <a:avLst/>
          </a:prstGeom>
        </p:spPr>
      </p:pic>
    </p:spTree>
    <p:extLst>
      <p:ext uri="{BB962C8B-B14F-4D97-AF65-F5344CB8AC3E}">
        <p14:creationId xmlns:p14="http://schemas.microsoft.com/office/powerpoint/2010/main" val="17415277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3"/>
          <p:cNvSpPr>
            <a:spLocks noGrp="1"/>
          </p:cNvSpPr>
          <p:nvPr>
            <p:ph type="title"/>
          </p:nvPr>
        </p:nvSpPr>
        <p:spPr>
          <a:xfrm>
            <a:off x="457200" y="373528"/>
            <a:ext cx="8229600" cy="655171"/>
          </a:xfrm>
        </p:spPr>
        <p:txBody>
          <a:bodyPr/>
          <a:lstStyle/>
          <a:p>
            <a:pPr algn="ctr"/>
            <a:r>
              <a:rPr lang="en-US" sz="3200" b="1">
                <a:latin typeface="Arial"/>
                <a:cs typeface="Arial"/>
              </a:rPr>
              <a:t>PSBR - Cold Neutron Source</a:t>
            </a:r>
          </a:p>
        </p:txBody>
      </p:sp>
      <p:pic>
        <p:nvPicPr>
          <p:cNvPr id="3" name="Picture 2">
            <a:extLst>
              <a:ext uri="{FF2B5EF4-FFF2-40B4-BE49-F238E27FC236}">
                <a16:creationId xmlns="" xmlns:a16="http://schemas.microsoft.com/office/drawing/2014/main" id="{97E8DAA3-13BC-D0A6-73F6-6EE0D4112DC0}"/>
              </a:ext>
            </a:extLst>
          </p:cNvPr>
          <p:cNvPicPr>
            <a:picLocks noChangeAspect="1"/>
          </p:cNvPicPr>
          <p:nvPr/>
        </p:nvPicPr>
        <p:blipFill>
          <a:blip r:embed="rId2"/>
          <a:stretch>
            <a:fillRect/>
          </a:stretch>
        </p:blipFill>
        <p:spPr>
          <a:xfrm>
            <a:off x="173919" y="1361440"/>
            <a:ext cx="8796162" cy="4378959"/>
          </a:xfrm>
          <a:prstGeom prst="rect">
            <a:avLst/>
          </a:prstGeom>
        </p:spPr>
      </p:pic>
    </p:spTree>
    <p:extLst>
      <p:ext uri="{BB962C8B-B14F-4D97-AF65-F5344CB8AC3E}">
        <p14:creationId xmlns:p14="http://schemas.microsoft.com/office/powerpoint/2010/main" val="1027799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3"/>
          <p:cNvSpPr>
            <a:spLocks noGrp="1"/>
          </p:cNvSpPr>
          <p:nvPr>
            <p:ph type="title"/>
          </p:nvPr>
        </p:nvSpPr>
        <p:spPr>
          <a:xfrm>
            <a:off x="1691640" y="130114"/>
            <a:ext cx="5760720" cy="1028588"/>
          </a:xfrm>
        </p:spPr>
        <p:txBody>
          <a:bodyPr wrap="square" anchor="ctr">
            <a:normAutofit/>
          </a:bodyPr>
          <a:lstStyle/>
          <a:p>
            <a:r>
              <a:rPr lang="en-US" sz="3200" b="1">
                <a:latin typeface="Arial"/>
                <a:cs typeface="Arial"/>
              </a:rPr>
              <a:t>PSBR - Cold Neutron Source</a:t>
            </a:r>
            <a:endParaRPr lang="en-US" sz="3200" b="1"/>
          </a:p>
        </p:txBody>
      </p:sp>
      <p:pic>
        <p:nvPicPr>
          <p:cNvPr id="3" name="Picture 2">
            <a:extLst>
              <a:ext uri="{FF2B5EF4-FFF2-40B4-BE49-F238E27FC236}">
                <a16:creationId xmlns="" xmlns:a16="http://schemas.microsoft.com/office/drawing/2014/main" id="{D549E730-A2A8-BD99-C721-2EA5517CADE4}"/>
              </a:ext>
            </a:extLst>
          </p:cNvPr>
          <p:cNvPicPr>
            <a:picLocks noChangeAspect="1"/>
          </p:cNvPicPr>
          <p:nvPr/>
        </p:nvPicPr>
        <p:blipFill rotWithShape="1">
          <a:blip r:embed="rId2"/>
          <a:srcRect t="2846" b="23419"/>
          <a:stretch/>
        </p:blipFill>
        <p:spPr>
          <a:xfrm>
            <a:off x="121411" y="1158702"/>
            <a:ext cx="8857125" cy="4783815"/>
          </a:xfrm>
          <a:prstGeom prst="rect">
            <a:avLst/>
          </a:prstGeom>
          <a:noFill/>
        </p:spPr>
      </p:pic>
    </p:spTree>
    <p:extLst>
      <p:ext uri="{BB962C8B-B14F-4D97-AF65-F5344CB8AC3E}">
        <p14:creationId xmlns:p14="http://schemas.microsoft.com/office/powerpoint/2010/main" val="32559574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3"/>
          <p:cNvSpPr>
            <a:spLocks noGrp="1"/>
          </p:cNvSpPr>
          <p:nvPr>
            <p:ph type="title"/>
          </p:nvPr>
        </p:nvSpPr>
        <p:spPr>
          <a:xfrm>
            <a:off x="499404" y="0"/>
            <a:ext cx="8229600" cy="655171"/>
          </a:xfrm>
        </p:spPr>
        <p:txBody>
          <a:bodyPr/>
          <a:lstStyle/>
          <a:p>
            <a:pPr algn="ctr"/>
            <a:r>
              <a:rPr lang="en-US" sz="3200" b="1">
                <a:latin typeface="Arial"/>
                <a:cs typeface="Arial"/>
              </a:rPr>
              <a:t>PSBR - Cold Neutron Source</a:t>
            </a:r>
          </a:p>
        </p:txBody>
      </p:sp>
      <p:pic>
        <p:nvPicPr>
          <p:cNvPr id="2" name="Picture 1">
            <a:extLst>
              <a:ext uri="{FF2B5EF4-FFF2-40B4-BE49-F238E27FC236}">
                <a16:creationId xmlns="" xmlns:a16="http://schemas.microsoft.com/office/drawing/2014/main" id="{36E9AF48-80AF-4944-D7F5-257E343F0D52}"/>
              </a:ext>
            </a:extLst>
          </p:cNvPr>
          <p:cNvPicPr>
            <a:picLocks noChangeAspect="1"/>
          </p:cNvPicPr>
          <p:nvPr/>
        </p:nvPicPr>
        <p:blipFill>
          <a:blip r:embed="rId2"/>
          <a:stretch>
            <a:fillRect/>
          </a:stretch>
        </p:blipFill>
        <p:spPr>
          <a:xfrm>
            <a:off x="499404" y="655171"/>
            <a:ext cx="8149124" cy="5412171"/>
          </a:xfrm>
          <a:prstGeom prst="rect">
            <a:avLst/>
          </a:prstGeom>
        </p:spPr>
      </p:pic>
    </p:spTree>
    <p:extLst>
      <p:ext uri="{BB962C8B-B14F-4D97-AF65-F5344CB8AC3E}">
        <p14:creationId xmlns:p14="http://schemas.microsoft.com/office/powerpoint/2010/main" val="17240914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3"/>
          <p:cNvSpPr>
            <a:spLocks noGrp="1"/>
          </p:cNvSpPr>
          <p:nvPr>
            <p:ph type="title"/>
          </p:nvPr>
        </p:nvSpPr>
        <p:spPr>
          <a:xfrm>
            <a:off x="416740" y="0"/>
            <a:ext cx="8229600" cy="1028700"/>
          </a:xfrm>
        </p:spPr>
        <p:txBody>
          <a:bodyPr/>
          <a:lstStyle/>
          <a:p>
            <a:pPr algn="ctr"/>
            <a:r>
              <a:rPr lang="en-US" sz="3200" b="1">
                <a:latin typeface="Arial"/>
                <a:cs typeface="Arial"/>
              </a:rPr>
              <a:t>The Pennsylvania State University</a:t>
            </a:r>
          </a:p>
        </p:txBody>
      </p:sp>
      <p:sp>
        <p:nvSpPr>
          <p:cNvPr id="2" name="Rectangle 1"/>
          <p:cNvSpPr/>
          <p:nvPr/>
        </p:nvSpPr>
        <p:spPr>
          <a:xfrm>
            <a:off x="343910" y="740610"/>
            <a:ext cx="5110795" cy="5632311"/>
          </a:xfrm>
          <a:prstGeom prst="rect">
            <a:avLst/>
          </a:prstGeom>
        </p:spPr>
        <p:txBody>
          <a:bodyPr wrap="square">
            <a:spAutoFit/>
          </a:bodyPr>
          <a:lstStyle/>
          <a:p>
            <a:endParaRPr lang="en-US">
              <a:latin typeface="Tahoma"/>
              <a:cs typeface="Tahoma"/>
            </a:endParaRPr>
          </a:p>
          <a:p>
            <a:r>
              <a:rPr lang="en-US">
                <a:latin typeface="Arial" charset="0"/>
                <a:ea typeface="Arial" charset="0"/>
                <a:cs typeface="Arial" charset="0"/>
              </a:rPr>
              <a:t>Established in1855 as Land Grand University</a:t>
            </a:r>
          </a:p>
          <a:p>
            <a:endParaRPr lang="en-US">
              <a:latin typeface="Arial" charset="0"/>
              <a:ea typeface="Arial" charset="0"/>
              <a:cs typeface="Arial" charset="0"/>
            </a:endParaRPr>
          </a:p>
          <a:p>
            <a:r>
              <a:rPr lang="en-US">
                <a:latin typeface="Arial" charset="0"/>
                <a:ea typeface="Arial" charset="0"/>
                <a:cs typeface="Arial" charset="0"/>
              </a:rPr>
              <a:t>Campuses: (2022)</a:t>
            </a:r>
          </a:p>
          <a:p>
            <a:r>
              <a:rPr lang="en-US">
                <a:latin typeface="Arial" charset="0"/>
                <a:ea typeface="Arial" charset="0"/>
                <a:cs typeface="Arial" charset="0"/>
              </a:rPr>
              <a:t>     University Park (48,765 students)</a:t>
            </a:r>
          </a:p>
          <a:p>
            <a:r>
              <a:rPr lang="en-US">
                <a:latin typeface="Arial" charset="0"/>
                <a:ea typeface="Arial" charset="0"/>
                <a:cs typeface="Arial" charset="0"/>
              </a:rPr>
              <a:t>     24 Other Campuses</a:t>
            </a:r>
          </a:p>
          <a:p>
            <a:r>
              <a:rPr lang="en-US">
                <a:latin typeface="Arial" charset="0"/>
                <a:ea typeface="Arial" charset="0"/>
                <a:cs typeface="Arial" charset="0"/>
              </a:rPr>
              <a:t>     World Campus</a:t>
            </a:r>
          </a:p>
          <a:p>
            <a:endParaRPr lang="en-US">
              <a:latin typeface="Arial" charset="0"/>
              <a:ea typeface="Arial" charset="0"/>
              <a:cs typeface="Arial" charset="0"/>
            </a:endParaRPr>
          </a:p>
          <a:p>
            <a:r>
              <a:rPr lang="en-US">
                <a:latin typeface="Arial" charset="0"/>
                <a:ea typeface="Arial" charset="0"/>
                <a:cs typeface="Arial" charset="0"/>
              </a:rPr>
              <a:t>Total Enrollment: 88,116 students (Fall 2022)</a:t>
            </a:r>
          </a:p>
          <a:p>
            <a:r>
              <a:rPr lang="en-US">
                <a:latin typeface="Arial" charset="0"/>
                <a:ea typeface="Arial" charset="0"/>
                <a:cs typeface="Arial" charset="0"/>
              </a:rPr>
              <a:t>	73,159 undergraduate</a:t>
            </a:r>
          </a:p>
          <a:p>
            <a:r>
              <a:rPr lang="en-US">
                <a:latin typeface="Arial" charset="0"/>
                <a:ea typeface="Arial" charset="0"/>
                <a:cs typeface="Arial" charset="0"/>
              </a:rPr>
              <a:t>	14,957 graduate</a:t>
            </a:r>
          </a:p>
          <a:p>
            <a:endParaRPr lang="en-US">
              <a:latin typeface="Arial" charset="0"/>
              <a:ea typeface="Arial" charset="0"/>
              <a:cs typeface="Arial" charset="0"/>
            </a:endParaRPr>
          </a:p>
          <a:p>
            <a:r>
              <a:rPr lang="en-US">
                <a:latin typeface="Arial" charset="0"/>
                <a:ea typeface="Arial" charset="0"/>
                <a:cs typeface="Arial" charset="0"/>
              </a:rPr>
              <a:t>Operating Budget:  $8.6 Billions (2022-2023)</a:t>
            </a:r>
          </a:p>
          <a:p>
            <a:r>
              <a:rPr lang="en-US">
                <a:latin typeface="Arial" charset="0"/>
                <a:ea typeface="Arial" charset="0"/>
                <a:cs typeface="Arial" charset="0"/>
              </a:rPr>
              <a:t>R&amp;D Expenditure: $1.034 Billions</a:t>
            </a:r>
          </a:p>
          <a:p>
            <a:endParaRPr lang="en-US">
              <a:latin typeface="Arial" charset="0"/>
              <a:ea typeface="Arial" charset="0"/>
              <a:cs typeface="Arial" charset="0"/>
            </a:endParaRPr>
          </a:p>
          <a:p>
            <a:r>
              <a:rPr lang="en-US">
                <a:latin typeface="Arial" charset="0"/>
                <a:ea typeface="Arial" charset="0"/>
                <a:cs typeface="Arial" charset="0"/>
              </a:rPr>
              <a:t>Ranking (2022):</a:t>
            </a:r>
          </a:p>
          <a:p>
            <a:r>
              <a:rPr lang="en-US">
                <a:latin typeface="Arial" charset="0"/>
                <a:ea typeface="Arial" charset="0"/>
                <a:cs typeface="Arial" charset="0"/>
              </a:rPr>
              <a:t>    U.S. News &amp; World Report </a:t>
            </a:r>
          </a:p>
          <a:p>
            <a:r>
              <a:rPr lang="en-US">
                <a:latin typeface="Arial" charset="0"/>
                <a:ea typeface="Arial" charset="0"/>
                <a:cs typeface="Arial" charset="0"/>
              </a:rPr>
              <a:t>	Best Global University:  80</a:t>
            </a:r>
            <a:r>
              <a:rPr lang="en-US" baseline="30000">
                <a:latin typeface="Arial" charset="0"/>
                <a:ea typeface="Arial" charset="0"/>
                <a:cs typeface="Arial" charset="0"/>
              </a:rPr>
              <a:t>th</a:t>
            </a:r>
            <a:endParaRPr lang="en-US">
              <a:latin typeface="Arial" charset="0"/>
              <a:ea typeface="Arial" charset="0"/>
              <a:cs typeface="Arial" charset="0"/>
            </a:endParaRPr>
          </a:p>
          <a:p>
            <a:r>
              <a:rPr lang="en-US">
                <a:latin typeface="Arial" charset="0"/>
                <a:ea typeface="Arial" charset="0"/>
                <a:cs typeface="Arial" charset="0"/>
              </a:rPr>
              <a:t>	National Public University: 31</a:t>
            </a:r>
            <a:r>
              <a:rPr lang="en-US" baseline="30000">
                <a:latin typeface="Arial" charset="0"/>
                <a:ea typeface="Arial" charset="0"/>
                <a:cs typeface="Arial" charset="0"/>
              </a:rPr>
              <a:t>st</a:t>
            </a:r>
            <a:endParaRPr lang="en-US">
              <a:latin typeface="Arial" charset="0"/>
              <a:ea typeface="Arial" charset="0"/>
              <a:cs typeface="Arial" charset="0"/>
            </a:endParaRPr>
          </a:p>
          <a:p>
            <a:r>
              <a:rPr lang="en-US">
                <a:latin typeface="Arial" charset="0"/>
                <a:ea typeface="Arial" charset="0"/>
                <a:cs typeface="Arial" charset="0"/>
              </a:rPr>
              <a:t>    </a:t>
            </a: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29478" y="1140303"/>
            <a:ext cx="1524000" cy="1637591"/>
          </a:xfrm>
          <a:prstGeom prst="rect">
            <a:avLst/>
          </a:prstGeom>
        </p:spPr>
      </p:pic>
      <p:pic>
        <p:nvPicPr>
          <p:cNvPr id="6" name="Picture 5"/>
          <p:cNvPicPr>
            <a:picLocks noChangeAspect="1"/>
          </p:cNvPicPr>
          <p:nvPr/>
        </p:nvPicPr>
        <p:blipFill>
          <a:blip r:embed="rId4"/>
          <a:stretch>
            <a:fillRect/>
          </a:stretch>
        </p:blipFill>
        <p:spPr>
          <a:xfrm>
            <a:off x="6905878" y="1140303"/>
            <a:ext cx="1981200" cy="1600200"/>
          </a:xfrm>
          <a:prstGeom prst="rect">
            <a:avLst/>
          </a:prstGeom>
        </p:spPr>
      </p:pic>
      <p:pic>
        <p:nvPicPr>
          <p:cNvPr id="7" name="Picture 6"/>
          <p:cNvPicPr>
            <a:picLocks noChangeAspect="1"/>
          </p:cNvPicPr>
          <p:nvPr/>
        </p:nvPicPr>
        <p:blipFill>
          <a:blip r:embed="rId5"/>
          <a:stretch>
            <a:fillRect/>
          </a:stretch>
        </p:blipFill>
        <p:spPr>
          <a:xfrm>
            <a:off x="5607106" y="2852106"/>
            <a:ext cx="2514600" cy="1740104"/>
          </a:xfrm>
          <a:prstGeom prst="rect">
            <a:avLst/>
          </a:prstGeom>
        </p:spPr>
      </p:pic>
      <p:pic>
        <p:nvPicPr>
          <p:cNvPr id="8" name="Picture 7"/>
          <p:cNvPicPr>
            <a:picLocks noChangeAspect="1"/>
          </p:cNvPicPr>
          <p:nvPr/>
        </p:nvPicPr>
        <p:blipFill>
          <a:blip r:embed="rId6"/>
          <a:stretch>
            <a:fillRect/>
          </a:stretch>
        </p:blipFill>
        <p:spPr>
          <a:xfrm>
            <a:off x="5607106" y="4601300"/>
            <a:ext cx="2514600" cy="1494622"/>
          </a:xfrm>
          <a:prstGeom prst="rect">
            <a:avLst/>
          </a:prstGeom>
        </p:spPr>
      </p:pic>
    </p:spTree>
    <p:extLst>
      <p:ext uri="{BB962C8B-B14F-4D97-AF65-F5344CB8AC3E}">
        <p14:creationId xmlns:p14="http://schemas.microsoft.com/office/powerpoint/2010/main" val="12253330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3"/>
          <p:cNvSpPr>
            <a:spLocks noGrp="1"/>
          </p:cNvSpPr>
          <p:nvPr>
            <p:ph type="title"/>
          </p:nvPr>
        </p:nvSpPr>
        <p:spPr>
          <a:xfrm>
            <a:off x="499404" y="0"/>
            <a:ext cx="8229600" cy="655171"/>
          </a:xfrm>
        </p:spPr>
        <p:txBody>
          <a:bodyPr/>
          <a:lstStyle/>
          <a:p>
            <a:pPr algn="ctr"/>
            <a:r>
              <a:rPr lang="en-US" sz="3200" b="1">
                <a:latin typeface="Arial"/>
                <a:cs typeface="Arial"/>
              </a:rPr>
              <a:t>PSBR - Cold Neutron Source</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71280" y="1432685"/>
            <a:ext cx="5365474" cy="4024106"/>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244907" y="1111673"/>
            <a:ext cx="2920230" cy="219017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47855" y="3758348"/>
            <a:ext cx="3158836" cy="2369127"/>
          </a:xfrm>
          <a:prstGeom prst="rect">
            <a:avLst/>
          </a:prstGeom>
        </p:spPr>
      </p:pic>
    </p:spTree>
    <p:extLst>
      <p:ext uri="{BB962C8B-B14F-4D97-AF65-F5344CB8AC3E}">
        <p14:creationId xmlns:p14="http://schemas.microsoft.com/office/powerpoint/2010/main" val="17136591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3"/>
          <p:cNvSpPr>
            <a:spLocks noGrp="1"/>
          </p:cNvSpPr>
          <p:nvPr>
            <p:ph type="title"/>
          </p:nvPr>
        </p:nvSpPr>
        <p:spPr>
          <a:xfrm>
            <a:off x="457200" y="373528"/>
            <a:ext cx="8229600" cy="655171"/>
          </a:xfrm>
        </p:spPr>
        <p:txBody>
          <a:bodyPr/>
          <a:lstStyle/>
          <a:p>
            <a:pPr algn="ctr"/>
            <a:r>
              <a:rPr lang="en-US" sz="3200" b="1">
                <a:latin typeface="Arial"/>
                <a:cs typeface="Arial"/>
              </a:rPr>
              <a:t>PSBR - Cold Neutron Source</a:t>
            </a:r>
          </a:p>
        </p:txBody>
      </p:sp>
      <p:pic>
        <p:nvPicPr>
          <p:cNvPr id="2" name="Picture 1">
            <a:extLst>
              <a:ext uri="{FF2B5EF4-FFF2-40B4-BE49-F238E27FC236}">
                <a16:creationId xmlns="" xmlns:a16="http://schemas.microsoft.com/office/drawing/2014/main" id="{0DEAF346-3F15-1A1E-5582-4D0705DD10DE}"/>
              </a:ext>
            </a:extLst>
          </p:cNvPr>
          <p:cNvPicPr>
            <a:picLocks noChangeAspect="1"/>
          </p:cNvPicPr>
          <p:nvPr/>
        </p:nvPicPr>
        <p:blipFill>
          <a:blip r:embed="rId2"/>
          <a:stretch>
            <a:fillRect/>
          </a:stretch>
        </p:blipFill>
        <p:spPr>
          <a:xfrm>
            <a:off x="186731" y="1137920"/>
            <a:ext cx="8848327" cy="4622799"/>
          </a:xfrm>
          <a:prstGeom prst="rect">
            <a:avLst/>
          </a:prstGeom>
        </p:spPr>
      </p:pic>
    </p:spTree>
    <p:extLst>
      <p:ext uri="{BB962C8B-B14F-4D97-AF65-F5344CB8AC3E}">
        <p14:creationId xmlns:p14="http://schemas.microsoft.com/office/powerpoint/2010/main" val="2976503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3"/>
          <p:cNvSpPr>
            <a:spLocks noGrp="1"/>
          </p:cNvSpPr>
          <p:nvPr>
            <p:ph type="title"/>
          </p:nvPr>
        </p:nvSpPr>
        <p:spPr>
          <a:xfrm>
            <a:off x="570678" y="210206"/>
            <a:ext cx="7919545" cy="793915"/>
          </a:xfrm>
        </p:spPr>
        <p:txBody>
          <a:bodyPr/>
          <a:lstStyle/>
          <a:p>
            <a:pPr algn="ctr"/>
            <a:r>
              <a:rPr lang="en-US" sz="3200" b="1">
                <a:latin typeface="+mn-lt"/>
                <a:cs typeface="Arial"/>
              </a:rPr>
              <a:t>Moderating Materials</a:t>
            </a:r>
          </a:p>
        </p:txBody>
      </p:sp>
      <p:pic>
        <p:nvPicPr>
          <p:cNvPr id="4" name="Picture 7"/>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67252" y="1086473"/>
            <a:ext cx="7526395" cy="47788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3"/>
          <p:cNvSpPr>
            <a:spLocks noGrp="1"/>
          </p:cNvSpPr>
          <p:nvPr>
            <p:ph type="title"/>
          </p:nvPr>
        </p:nvSpPr>
        <p:spPr>
          <a:xfrm>
            <a:off x="457200" y="96153"/>
            <a:ext cx="8229600" cy="1028700"/>
          </a:xfrm>
        </p:spPr>
        <p:txBody>
          <a:bodyPr/>
          <a:lstStyle/>
          <a:p>
            <a:pPr algn="ctr"/>
            <a:r>
              <a:rPr lang="en-US" sz="3200" b="1">
                <a:latin typeface="+mn-lt"/>
                <a:cs typeface="Arial"/>
              </a:rPr>
              <a:t>Mesitylene</a:t>
            </a:r>
          </a:p>
        </p:txBody>
      </p:sp>
      <p:sp>
        <p:nvSpPr>
          <p:cNvPr id="4" name="Rectangle 7"/>
          <p:cNvSpPr>
            <a:spLocks noChangeArrowheads="1"/>
          </p:cNvSpPr>
          <p:nvPr/>
        </p:nvSpPr>
        <p:spPr bwMode="auto">
          <a:xfrm>
            <a:off x="3183639" y="764862"/>
            <a:ext cx="2776722" cy="86177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b="1">
                <a:effectLst>
                  <a:outerShdw blurRad="38100" dist="38100" dir="2700000" algn="tl">
                    <a:srgbClr val="000000"/>
                  </a:outerShdw>
                </a:effectLst>
              </a:rPr>
              <a:t>   </a:t>
            </a:r>
          </a:p>
          <a:p>
            <a:r>
              <a:rPr lang="en-US" altLang="en-US" sz="2400" b="1">
                <a:effectLst>
                  <a:outerShdw blurRad="38100" dist="38100" dir="2700000" algn="tl">
                    <a:srgbClr val="000000"/>
                  </a:outerShdw>
                </a:effectLst>
              </a:rPr>
              <a:t> </a:t>
            </a:r>
            <a:r>
              <a:rPr lang="en-US" altLang="en-US" sz="3200" b="1">
                <a:solidFill>
                  <a:schemeClr val="accent2"/>
                </a:solidFill>
                <a:effectLst>
                  <a:outerShdw blurRad="38100" dist="38100" dir="2700000" algn="tl">
                    <a:srgbClr val="000000"/>
                  </a:outerShdw>
                </a:effectLst>
                <a:latin typeface="Arial" charset="0"/>
                <a:ea typeface="Arial" charset="0"/>
                <a:cs typeface="Arial" charset="0"/>
              </a:rPr>
              <a:t>C</a:t>
            </a:r>
            <a:r>
              <a:rPr lang="en-US" altLang="en-US" sz="3200" b="1" baseline="-25000">
                <a:solidFill>
                  <a:schemeClr val="accent2"/>
                </a:solidFill>
                <a:effectLst>
                  <a:outerShdw blurRad="38100" dist="38100" dir="2700000" algn="tl">
                    <a:srgbClr val="000000"/>
                  </a:outerShdw>
                </a:effectLst>
                <a:latin typeface="Arial" charset="0"/>
                <a:ea typeface="Arial" charset="0"/>
                <a:cs typeface="Arial" charset="0"/>
              </a:rPr>
              <a:t>6</a:t>
            </a:r>
            <a:r>
              <a:rPr lang="en-US" altLang="en-US" sz="3200" b="1">
                <a:solidFill>
                  <a:schemeClr val="accent2"/>
                </a:solidFill>
                <a:effectLst>
                  <a:outerShdw blurRad="38100" dist="38100" dir="2700000" algn="tl">
                    <a:srgbClr val="000000"/>
                  </a:outerShdw>
                </a:effectLst>
                <a:latin typeface="Arial" charset="0"/>
                <a:ea typeface="Arial" charset="0"/>
                <a:cs typeface="Arial" charset="0"/>
              </a:rPr>
              <a:t>  H</a:t>
            </a:r>
            <a:r>
              <a:rPr lang="en-US" altLang="en-US" sz="3200" b="1" baseline="-25000">
                <a:solidFill>
                  <a:schemeClr val="accent2"/>
                </a:solidFill>
                <a:effectLst>
                  <a:outerShdw blurRad="38100" dist="38100" dir="2700000" algn="tl">
                    <a:srgbClr val="000000"/>
                  </a:outerShdw>
                </a:effectLst>
                <a:latin typeface="Arial" charset="0"/>
                <a:ea typeface="Arial" charset="0"/>
                <a:cs typeface="Arial" charset="0"/>
              </a:rPr>
              <a:t>3</a:t>
            </a:r>
            <a:r>
              <a:rPr lang="en-US" altLang="en-US" sz="3200" b="1">
                <a:solidFill>
                  <a:schemeClr val="accent2"/>
                </a:solidFill>
                <a:effectLst>
                  <a:outerShdw blurRad="38100" dist="38100" dir="2700000" algn="tl">
                    <a:srgbClr val="000000"/>
                  </a:outerShdw>
                </a:effectLst>
                <a:latin typeface="Arial" charset="0"/>
                <a:ea typeface="Arial" charset="0"/>
                <a:cs typeface="Arial" charset="0"/>
              </a:rPr>
              <a:t>  (CH</a:t>
            </a:r>
            <a:r>
              <a:rPr lang="en-US" altLang="en-US" sz="3200" b="1" baseline="-25000">
                <a:solidFill>
                  <a:schemeClr val="accent2"/>
                </a:solidFill>
                <a:effectLst>
                  <a:outerShdw blurRad="38100" dist="38100" dir="2700000" algn="tl">
                    <a:srgbClr val="000000"/>
                  </a:outerShdw>
                </a:effectLst>
                <a:latin typeface="Arial" charset="0"/>
                <a:ea typeface="Arial" charset="0"/>
                <a:cs typeface="Arial" charset="0"/>
              </a:rPr>
              <a:t>3</a:t>
            </a:r>
            <a:r>
              <a:rPr lang="en-US" altLang="en-US" sz="3200" b="1">
                <a:solidFill>
                  <a:schemeClr val="accent2"/>
                </a:solidFill>
                <a:effectLst>
                  <a:outerShdw blurRad="38100" dist="38100" dir="2700000" algn="tl">
                    <a:srgbClr val="000000"/>
                  </a:outerShdw>
                </a:effectLst>
                <a:latin typeface="Arial" charset="0"/>
                <a:ea typeface="Arial" charset="0"/>
                <a:cs typeface="Arial" charset="0"/>
              </a:rPr>
              <a:t>)</a:t>
            </a:r>
            <a:r>
              <a:rPr lang="en-US" altLang="en-US" sz="3200" b="1" baseline="-25000">
                <a:solidFill>
                  <a:schemeClr val="accent2"/>
                </a:solidFill>
                <a:effectLst>
                  <a:outerShdw blurRad="38100" dist="38100" dir="2700000" algn="tl">
                    <a:srgbClr val="000000"/>
                  </a:outerShdw>
                </a:effectLst>
                <a:latin typeface="Arial" charset="0"/>
                <a:ea typeface="Arial" charset="0"/>
                <a:cs typeface="Arial" charset="0"/>
              </a:rPr>
              <a:t>3</a:t>
            </a:r>
            <a:endParaRPr lang="en-US" altLang="en-US" sz="3200" b="1">
              <a:solidFill>
                <a:schemeClr val="accent2"/>
              </a:solidFill>
              <a:effectLst>
                <a:outerShdw blurRad="38100" dist="38100" dir="2700000" algn="tl">
                  <a:srgbClr val="000000"/>
                </a:outerShdw>
              </a:effectLst>
              <a:latin typeface="Arial" charset="0"/>
              <a:ea typeface="Arial" charset="0"/>
              <a:cs typeface="Arial" charset="0"/>
            </a:endParaRPr>
          </a:p>
        </p:txBody>
      </p:sp>
      <p:sp>
        <p:nvSpPr>
          <p:cNvPr id="5" name="Rectangle 8"/>
          <p:cNvSpPr>
            <a:spLocks noChangeArrowheads="1"/>
          </p:cNvSpPr>
          <p:nvPr/>
        </p:nvSpPr>
        <p:spPr bwMode="auto">
          <a:xfrm>
            <a:off x="2770323" y="1826690"/>
            <a:ext cx="3927678"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400" b="1">
                <a:solidFill>
                  <a:schemeClr val="accent2"/>
                </a:solidFill>
                <a:latin typeface="Arial" charset="0"/>
                <a:ea typeface="Arial" charset="0"/>
                <a:cs typeface="Arial" charset="0"/>
              </a:rPr>
              <a:t>1, 3, 5 -  trimethylbenzene</a:t>
            </a:r>
          </a:p>
        </p:txBody>
      </p:sp>
      <p:sp>
        <p:nvSpPr>
          <p:cNvPr id="6" name="Rectangle 9"/>
          <p:cNvSpPr>
            <a:spLocks noChangeArrowheads="1"/>
          </p:cNvSpPr>
          <p:nvPr/>
        </p:nvSpPr>
        <p:spPr bwMode="auto">
          <a:xfrm>
            <a:off x="2296509" y="2640808"/>
            <a:ext cx="5412059" cy="33239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400">
                <a:solidFill>
                  <a:srgbClr val="000000"/>
                </a:solidFill>
                <a:latin typeface="Arial" charset="0"/>
                <a:ea typeface="Arial" charset="0"/>
                <a:cs typeface="Arial" charset="0"/>
              </a:rPr>
              <a:t>Freezing point  :  228.3 K</a:t>
            </a:r>
          </a:p>
          <a:p>
            <a:endParaRPr lang="en-US" altLang="en-US" sz="2400">
              <a:solidFill>
                <a:srgbClr val="000000"/>
              </a:solidFill>
              <a:latin typeface="Arial" charset="0"/>
              <a:ea typeface="Arial" charset="0"/>
              <a:cs typeface="Arial" charset="0"/>
            </a:endParaRPr>
          </a:p>
          <a:p>
            <a:r>
              <a:rPr lang="en-US" altLang="en-US" sz="2400">
                <a:solidFill>
                  <a:srgbClr val="000000"/>
                </a:solidFill>
                <a:latin typeface="Arial" charset="0"/>
                <a:ea typeface="Arial" charset="0"/>
                <a:cs typeface="Arial" charset="0"/>
              </a:rPr>
              <a:t>Boiling point     :  437.0 K</a:t>
            </a:r>
          </a:p>
          <a:p>
            <a:endParaRPr lang="en-US" altLang="en-US" sz="2400">
              <a:solidFill>
                <a:srgbClr val="000000"/>
              </a:solidFill>
              <a:latin typeface="Arial" charset="0"/>
              <a:ea typeface="Arial" charset="0"/>
              <a:cs typeface="Arial" charset="0"/>
            </a:endParaRPr>
          </a:p>
          <a:p>
            <a:r>
              <a:rPr lang="en-US" altLang="en-US" sz="2400">
                <a:solidFill>
                  <a:srgbClr val="000000"/>
                </a:solidFill>
                <a:latin typeface="Arial" charset="0"/>
                <a:ea typeface="Arial" charset="0"/>
                <a:cs typeface="Arial" charset="0"/>
              </a:rPr>
              <a:t>Ignition  point   :  823.0 K</a:t>
            </a:r>
          </a:p>
          <a:p>
            <a:endParaRPr lang="en-US" altLang="en-US" sz="2400">
              <a:solidFill>
                <a:srgbClr val="000000"/>
              </a:solidFill>
              <a:latin typeface="Arial" charset="0"/>
              <a:ea typeface="Arial" charset="0"/>
              <a:cs typeface="Arial" charset="0"/>
            </a:endParaRPr>
          </a:p>
          <a:p>
            <a:r>
              <a:rPr lang="en-US" altLang="en-US" sz="2400">
                <a:solidFill>
                  <a:srgbClr val="000000"/>
                </a:solidFill>
                <a:latin typeface="Arial" charset="0"/>
                <a:ea typeface="Arial" charset="0"/>
                <a:cs typeface="Arial" charset="0"/>
              </a:rPr>
              <a:t>Density              :  0.865  gr/cm</a:t>
            </a:r>
            <a:r>
              <a:rPr lang="en-US" altLang="en-US" sz="2400" baseline="30000">
                <a:solidFill>
                  <a:srgbClr val="000000"/>
                </a:solidFill>
                <a:latin typeface="Arial" charset="0"/>
                <a:ea typeface="Arial" charset="0"/>
                <a:cs typeface="Arial" charset="0"/>
              </a:rPr>
              <a:t>3</a:t>
            </a:r>
            <a:r>
              <a:rPr lang="en-US" altLang="en-US" sz="2400">
                <a:solidFill>
                  <a:srgbClr val="000000"/>
                </a:solidFill>
                <a:latin typeface="Arial" charset="0"/>
                <a:ea typeface="Arial" charset="0"/>
                <a:cs typeface="Arial" charset="0"/>
              </a:rPr>
              <a:t>   (</a:t>
            </a:r>
            <a:r>
              <a:rPr lang="en-US" altLang="en-US" sz="2400" err="1">
                <a:solidFill>
                  <a:srgbClr val="000000"/>
                </a:solidFill>
                <a:latin typeface="Arial" charset="0"/>
                <a:ea typeface="Arial" charset="0"/>
                <a:cs typeface="Arial" charset="0"/>
              </a:rPr>
              <a:t>liq</a:t>
            </a:r>
            <a:r>
              <a:rPr lang="en-US" altLang="en-US" sz="2400">
                <a:solidFill>
                  <a:srgbClr val="000000"/>
                </a:solidFill>
                <a:latin typeface="Arial" charset="0"/>
                <a:ea typeface="Arial" charset="0"/>
                <a:cs typeface="Arial" charset="0"/>
              </a:rPr>
              <a:t>)</a:t>
            </a:r>
          </a:p>
          <a:p>
            <a:r>
              <a:rPr lang="en-US" altLang="en-US" sz="2400">
                <a:solidFill>
                  <a:srgbClr val="000000"/>
                </a:solidFill>
                <a:latin typeface="Arial" charset="0"/>
                <a:ea typeface="Arial" charset="0"/>
                <a:cs typeface="Arial" charset="0"/>
              </a:rPr>
              <a:t>                             0.928  gr/cm</a:t>
            </a:r>
            <a:r>
              <a:rPr lang="en-US" altLang="en-US" sz="2400" baseline="30000">
                <a:solidFill>
                  <a:srgbClr val="000000"/>
                </a:solidFill>
                <a:latin typeface="Arial" charset="0"/>
                <a:ea typeface="Arial" charset="0"/>
                <a:cs typeface="Arial" charset="0"/>
              </a:rPr>
              <a:t>3</a:t>
            </a:r>
            <a:r>
              <a:rPr lang="en-US" altLang="en-US" sz="2400">
                <a:solidFill>
                  <a:srgbClr val="000000"/>
                </a:solidFill>
                <a:latin typeface="Arial" charset="0"/>
                <a:ea typeface="Arial" charset="0"/>
                <a:cs typeface="Arial" charset="0"/>
              </a:rPr>
              <a:t>   (sol)</a:t>
            </a:r>
          </a:p>
          <a:p>
            <a:endParaRPr lang="en-US" altLang="en-US" sz="1800" b="1">
              <a:solidFill>
                <a:srgbClr val="000000"/>
              </a:solidFill>
            </a:endParaRPr>
          </a:p>
        </p:txBody>
      </p:sp>
    </p:spTree>
    <p:extLst>
      <p:ext uri="{BB962C8B-B14F-4D97-AF65-F5344CB8AC3E}">
        <p14:creationId xmlns:p14="http://schemas.microsoft.com/office/powerpoint/2010/main" val="19849506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3"/>
          <p:cNvSpPr>
            <a:spLocks noGrp="1"/>
          </p:cNvSpPr>
          <p:nvPr>
            <p:ph type="title"/>
          </p:nvPr>
        </p:nvSpPr>
        <p:spPr>
          <a:xfrm>
            <a:off x="457200" y="322263"/>
            <a:ext cx="8229600" cy="1028700"/>
          </a:xfrm>
        </p:spPr>
        <p:txBody>
          <a:bodyPr/>
          <a:lstStyle/>
          <a:p>
            <a:pPr algn="ctr"/>
            <a:r>
              <a:rPr lang="en-US" sz="3200" b="1" err="1">
                <a:latin typeface="+mn-lt"/>
                <a:cs typeface="Arial"/>
              </a:rPr>
              <a:t>Mesitylene</a:t>
            </a:r>
            <a:r>
              <a:rPr lang="en-US" sz="3200" b="1">
                <a:latin typeface="+mn-lt"/>
                <a:cs typeface="Arial"/>
              </a:rPr>
              <a:t> Properties</a:t>
            </a:r>
            <a:r>
              <a:rPr lang="en-US" b="1">
                <a:latin typeface="Arial"/>
                <a:cs typeface="Arial"/>
              </a:rPr>
              <a:t/>
            </a:r>
            <a:br>
              <a:rPr lang="en-US" b="1">
                <a:latin typeface="Arial"/>
                <a:cs typeface="Arial"/>
              </a:rPr>
            </a:br>
            <a:endParaRPr lang="en-US" b="1">
              <a:latin typeface="Arial"/>
              <a:cs typeface="Arial"/>
            </a:endParaRPr>
          </a:p>
        </p:txBody>
      </p:sp>
      <p:sp>
        <p:nvSpPr>
          <p:cNvPr id="2" name="Rectangle 1"/>
          <p:cNvSpPr/>
          <p:nvPr/>
        </p:nvSpPr>
        <p:spPr>
          <a:xfrm>
            <a:off x="557048" y="1166843"/>
            <a:ext cx="8282152" cy="4524315"/>
          </a:xfrm>
          <a:prstGeom prst="rect">
            <a:avLst/>
          </a:prstGeom>
        </p:spPr>
        <p:txBody>
          <a:bodyPr wrap="square">
            <a:spAutoFit/>
          </a:bodyPr>
          <a:lstStyle/>
          <a:p>
            <a:pPr marL="457200" indent="-457200">
              <a:buClr>
                <a:srgbClr val="FF0000"/>
              </a:buClr>
              <a:buSzPct val="150000"/>
              <a:buFont typeface="Wingdings" charset="2"/>
              <a:buChar char="§"/>
            </a:pPr>
            <a:r>
              <a:rPr lang="en-US" altLang="en-US" sz="2400">
                <a:solidFill>
                  <a:srgbClr val="000000"/>
                </a:solidFill>
                <a:latin typeface="Arial" charset="0"/>
                <a:ea typeface="Arial" charset="0"/>
                <a:cs typeface="Arial" charset="0"/>
              </a:rPr>
              <a:t>hydrogenous</a:t>
            </a:r>
          </a:p>
          <a:p>
            <a:pPr marL="285750" indent="-285750">
              <a:buClr>
                <a:srgbClr val="FF0000"/>
              </a:buClr>
              <a:buSzPct val="150000"/>
              <a:buFont typeface="Wingdings" charset="2"/>
              <a:buChar char="§"/>
            </a:pPr>
            <a:endParaRPr lang="en-US" altLang="en-US" sz="2400">
              <a:solidFill>
                <a:srgbClr val="000000"/>
              </a:solidFill>
              <a:latin typeface="Arial" charset="0"/>
              <a:ea typeface="Arial" charset="0"/>
              <a:cs typeface="Arial" charset="0"/>
            </a:endParaRPr>
          </a:p>
          <a:p>
            <a:pPr marL="457200" indent="-457200">
              <a:buClr>
                <a:srgbClr val="FF0000"/>
              </a:buClr>
              <a:buSzPct val="150000"/>
              <a:buFont typeface="Wingdings" charset="2"/>
              <a:buChar char="§"/>
            </a:pPr>
            <a:r>
              <a:rPr lang="en-US" altLang="en-US" sz="2400">
                <a:solidFill>
                  <a:srgbClr val="000000"/>
                </a:solidFill>
                <a:latin typeface="Arial" charset="0"/>
                <a:ea typeface="Arial" charset="0"/>
                <a:cs typeface="Arial" charset="0"/>
              </a:rPr>
              <a:t>liquid at room temperature</a:t>
            </a:r>
          </a:p>
          <a:p>
            <a:pPr>
              <a:buClr>
                <a:srgbClr val="FF0000"/>
              </a:buClr>
              <a:buSzPct val="150000"/>
            </a:pPr>
            <a:endParaRPr lang="en-US" altLang="en-US" sz="2400">
              <a:solidFill>
                <a:srgbClr val="000000"/>
              </a:solidFill>
              <a:latin typeface="Arial" charset="0"/>
              <a:ea typeface="Arial" charset="0"/>
              <a:cs typeface="Arial" charset="0"/>
            </a:endParaRPr>
          </a:p>
          <a:p>
            <a:pPr marL="457200" indent="-457200">
              <a:buClr>
                <a:srgbClr val="FF0000"/>
              </a:buClr>
              <a:buSzPct val="150000"/>
              <a:buFont typeface="Wingdings" charset="2"/>
              <a:buChar char="§"/>
            </a:pPr>
            <a:r>
              <a:rPr lang="en-US" altLang="en-US" sz="2400">
                <a:latin typeface="Arial" charset="0"/>
                <a:ea typeface="Arial" charset="0"/>
                <a:cs typeface="Arial" charset="0"/>
              </a:rPr>
              <a:t>c</a:t>
            </a:r>
            <a:r>
              <a:rPr lang="en-US" altLang="en-US" sz="2400">
                <a:solidFill>
                  <a:srgbClr val="000000"/>
                </a:solidFill>
                <a:latin typeface="Arial" charset="0"/>
                <a:ea typeface="Arial" charset="0"/>
                <a:cs typeface="Arial" charset="0"/>
              </a:rPr>
              <a:t>an be left free-standing at room or cold temperature.  </a:t>
            </a:r>
          </a:p>
          <a:p>
            <a:pPr>
              <a:buClr>
                <a:srgbClr val="FF0000"/>
              </a:buClr>
              <a:buSzPct val="150000"/>
            </a:pPr>
            <a:r>
              <a:rPr lang="en-US" altLang="en-US" sz="2400">
                <a:solidFill>
                  <a:srgbClr val="000000"/>
                </a:solidFill>
                <a:latin typeface="Arial" charset="0"/>
                <a:ea typeface="Arial" charset="0"/>
                <a:cs typeface="Arial" charset="0"/>
              </a:rPr>
              <a:t>      Not present a hazardous fire situation (</a:t>
            </a:r>
            <a:r>
              <a:rPr lang="en-US" altLang="en-US" sz="2400" err="1">
                <a:solidFill>
                  <a:srgbClr val="000000"/>
                </a:solidFill>
                <a:latin typeface="Arial" charset="0"/>
                <a:ea typeface="Arial" charset="0"/>
                <a:cs typeface="Arial" charset="0"/>
              </a:rPr>
              <a:t>i</a:t>
            </a:r>
            <a:r>
              <a:rPr lang="en-US" altLang="en-US" sz="2400">
                <a:solidFill>
                  <a:srgbClr val="000000"/>
                </a:solidFill>
                <a:latin typeface="Arial" charset="0"/>
                <a:ea typeface="Arial" charset="0"/>
                <a:cs typeface="Arial" charset="0"/>
              </a:rPr>
              <a:t>. p. = 823 K)</a:t>
            </a:r>
          </a:p>
          <a:p>
            <a:pPr marL="285750" indent="-285750">
              <a:buClr>
                <a:srgbClr val="FF0000"/>
              </a:buClr>
              <a:buSzPct val="150000"/>
              <a:buFont typeface="Wingdings" charset="2"/>
              <a:buChar char="§"/>
            </a:pPr>
            <a:endParaRPr lang="en-US" altLang="en-US" sz="2400">
              <a:solidFill>
                <a:srgbClr val="000000"/>
              </a:solidFill>
              <a:latin typeface="Arial" charset="0"/>
              <a:ea typeface="Arial" charset="0"/>
              <a:cs typeface="Arial" charset="0"/>
            </a:endParaRPr>
          </a:p>
          <a:p>
            <a:pPr marL="457200" indent="-457200">
              <a:buClr>
                <a:srgbClr val="FF0000"/>
              </a:buClr>
              <a:buSzPct val="150000"/>
              <a:buFont typeface="Wingdings" charset="2"/>
              <a:buChar char="§"/>
            </a:pPr>
            <a:r>
              <a:rPr lang="en-US" altLang="en-US" sz="2400">
                <a:solidFill>
                  <a:srgbClr val="000000"/>
                </a:solidFill>
                <a:latin typeface="Arial" charset="0"/>
                <a:ea typeface="Arial" charset="0"/>
                <a:cs typeface="Arial" charset="0"/>
              </a:rPr>
              <a:t>causes no increase in pressure  like other moderators due to change in state from solid or liquid to gas</a:t>
            </a:r>
          </a:p>
          <a:p>
            <a:pPr marL="285750" indent="-285750">
              <a:buClr>
                <a:srgbClr val="FF0000"/>
              </a:buClr>
              <a:buSzPct val="150000"/>
              <a:buFont typeface="Wingdings" charset="2"/>
              <a:buChar char="§"/>
            </a:pPr>
            <a:endParaRPr lang="en-US" altLang="en-US" sz="2400">
              <a:solidFill>
                <a:srgbClr val="000000"/>
              </a:solidFill>
              <a:latin typeface="Arial" charset="0"/>
              <a:ea typeface="Arial" charset="0"/>
              <a:cs typeface="Arial" charset="0"/>
            </a:endParaRPr>
          </a:p>
          <a:p>
            <a:pPr marL="457200" indent="-457200">
              <a:buClr>
                <a:srgbClr val="FF0000"/>
              </a:buClr>
              <a:buSzPct val="150000"/>
              <a:buFont typeface="Wingdings" charset="2"/>
              <a:buChar char="§"/>
            </a:pPr>
            <a:r>
              <a:rPr lang="en-US" altLang="en-US" sz="2400">
                <a:solidFill>
                  <a:srgbClr val="000000"/>
                </a:solidFill>
                <a:latin typeface="Arial" charset="0"/>
                <a:ea typeface="Arial" charset="0"/>
                <a:cs typeface="Arial" charset="0"/>
              </a:rPr>
              <a:t>has energy loss mechanism to allow moderation to very low energies (low potential barrier to rotation)</a:t>
            </a:r>
          </a:p>
        </p:txBody>
      </p:sp>
    </p:spTree>
    <p:extLst>
      <p:ext uri="{BB962C8B-B14F-4D97-AF65-F5344CB8AC3E}">
        <p14:creationId xmlns:p14="http://schemas.microsoft.com/office/powerpoint/2010/main" val="13507425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3"/>
          <p:cNvSpPr>
            <a:spLocks noGrp="1"/>
          </p:cNvSpPr>
          <p:nvPr>
            <p:ph type="title"/>
          </p:nvPr>
        </p:nvSpPr>
        <p:spPr>
          <a:xfrm>
            <a:off x="387722" y="413595"/>
            <a:ext cx="8229600" cy="400908"/>
          </a:xfrm>
        </p:spPr>
        <p:txBody>
          <a:bodyPr/>
          <a:lstStyle/>
          <a:p>
            <a:pPr algn="ctr"/>
            <a:r>
              <a:rPr lang="en-US" sz="2800" b="1">
                <a:latin typeface="Arial"/>
                <a:cs typeface="Arial"/>
              </a:rPr>
              <a:t>Empty PSBR Cold Neutron Beam Port </a:t>
            </a:r>
            <a:br>
              <a:rPr lang="en-US" sz="2800" b="1">
                <a:latin typeface="Arial"/>
                <a:cs typeface="Arial"/>
              </a:rPr>
            </a:br>
            <a:r>
              <a:rPr lang="en-US" sz="2800" b="1">
                <a:latin typeface="Arial"/>
                <a:cs typeface="Arial"/>
              </a:rPr>
              <a:t>Flux Measurements</a:t>
            </a:r>
          </a:p>
        </p:txBody>
      </p:sp>
      <p:pic>
        <p:nvPicPr>
          <p:cNvPr id="3" name="Picture 2"/>
          <p:cNvPicPr/>
          <p:nvPr/>
        </p:nvPicPr>
        <p:blipFill>
          <a:blip r:embed="rId2">
            <a:extLst>
              <a:ext uri="{28A0092B-C50C-407E-A947-70E740481C1C}">
                <a14:useLocalDpi xmlns:a14="http://schemas.microsoft.com/office/drawing/2010/main" val="0"/>
              </a:ext>
            </a:extLst>
          </a:blip>
          <a:srcRect/>
          <a:stretch>
            <a:fillRect/>
          </a:stretch>
        </p:blipFill>
        <p:spPr bwMode="auto">
          <a:xfrm>
            <a:off x="1482436" y="1136073"/>
            <a:ext cx="5786767" cy="4932217"/>
          </a:xfrm>
          <a:prstGeom prst="rect">
            <a:avLst/>
          </a:prstGeom>
          <a:noFill/>
          <a:ln>
            <a:noFill/>
          </a:ln>
        </p:spPr>
      </p:pic>
    </p:spTree>
    <p:extLst>
      <p:ext uri="{BB962C8B-B14F-4D97-AF65-F5344CB8AC3E}">
        <p14:creationId xmlns:p14="http://schemas.microsoft.com/office/powerpoint/2010/main" val="2674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3"/>
          <p:cNvSpPr>
            <a:spLocks noGrp="1"/>
          </p:cNvSpPr>
          <p:nvPr>
            <p:ph type="title"/>
          </p:nvPr>
        </p:nvSpPr>
        <p:spPr>
          <a:xfrm>
            <a:off x="339128" y="359342"/>
            <a:ext cx="8229600" cy="400908"/>
          </a:xfrm>
        </p:spPr>
        <p:txBody>
          <a:bodyPr/>
          <a:lstStyle/>
          <a:p>
            <a:pPr algn="ctr"/>
            <a:r>
              <a:rPr lang="en-US" sz="2800" b="1">
                <a:latin typeface="Arial"/>
                <a:cs typeface="Arial"/>
              </a:rPr>
              <a:t>Empty PSBR Cold Neutron Beam Port Entry</a:t>
            </a:r>
            <a:br>
              <a:rPr lang="en-US" sz="2800" b="1">
                <a:latin typeface="Arial"/>
                <a:cs typeface="Arial"/>
              </a:rPr>
            </a:br>
            <a:r>
              <a:rPr lang="en-US" sz="2800" b="1">
                <a:latin typeface="Arial"/>
                <a:cs typeface="Arial"/>
              </a:rPr>
              <a:t>Flux Measurements (P1)</a:t>
            </a:r>
          </a:p>
        </p:txBody>
      </p:sp>
      <p:pic>
        <p:nvPicPr>
          <p:cNvPr id="3" name="Picture 2"/>
          <p:cNvPicPr/>
          <p:nvPr/>
        </p:nvPicPr>
        <p:blipFill>
          <a:blip r:embed="rId2">
            <a:extLst>
              <a:ext uri="{28A0092B-C50C-407E-A947-70E740481C1C}">
                <a14:useLocalDpi xmlns:a14="http://schemas.microsoft.com/office/drawing/2010/main" val="0"/>
              </a:ext>
            </a:extLst>
          </a:blip>
          <a:srcRect/>
          <a:stretch>
            <a:fillRect/>
          </a:stretch>
        </p:blipFill>
        <p:spPr bwMode="auto">
          <a:xfrm>
            <a:off x="387722" y="1284653"/>
            <a:ext cx="8229600" cy="2424545"/>
          </a:xfrm>
          <a:prstGeom prst="rect">
            <a:avLst/>
          </a:prstGeom>
          <a:noFill/>
          <a:ln>
            <a:noFill/>
          </a:ln>
        </p:spPr>
      </p:pic>
      <p:sp>
        <p:nvSpPr>
          <p:cNvPr id="2" name="Rectangle 1"/>
          <p:cNvSpPr/>
          <p:nvPr/>
        </p:nvSpPr>
        <p:spPr>
          <a:xfrm>
            <a:off x="387721" y="3709198"/>
            <a:ext cx="8229601" cy="2400657"/>
          </a:xfrm>
          <a:prstGeom prst="rect">
            <a:avLst/>
          </a:prstGeom>
        </p:spPr>
        <p:txBody>
          <a:bodyPr wrap="square">
            <a:spAutoFit/>
          </a:bodyPr>
          <a:lstStyle/>
          <a:p>
            <a:pPr marL="0" marR="0" algn="just">
              <a:spcBef>
                <a:spcPts val="0"/>
              </a:spcBef>
              <a:spcAft>
                <a:spcPts val="0"/>
              </a:spcAft>
            </a:pPr>
            <a:r>
              <a:rPr lang="en-US">
                <a:latin typeface="Times New Roman" charset="0"/>
                <a:ea typeface="Calibri" charset="0"/>
                <a:cs typeface="Times New Roman" charset="0"/>
              </a:rPr>
              <a:t>The aluminum sample holder with a diameter of 4 inches (left). A pattern of aluminum-gold activation foils where bare foils are shown with blue and cadmium covered foils with red colors (right). </a:t>
            </a:r>
          </a:p>
          <a:p>
            <a:pPr marL="0" marR="0" algn="just">
              <a:spcBef>
                <a:spcPts val="0"/>
              </a:spcBef>
              <a:spcAft>
                <a:spcPts val="0"/>
              </a:spcAft>
            </a:pPr>
            <a:endParaRPr lang="en-US" sz="2400">
              <a:latin typeface="Times New Roman" charset="0"/>
              <a:ea typeface="Calibri" charset="0"/>
              <a:cs typeface="Times New Roman" charset="0"/>
            </a:endParaRPr>
          </a:p>
          <a:p>
            <a:pPr marL="0" marR="0" algn="just">
              <a:spcBef>
                <a:spcPts val="0"/>
              </a:spcBef>
              <a:spcAft>
                <a:spcPts val="0"/>
              </a:spcAft>
            </a:pPr>
            <a:r>
              <a:rPr lang="en-US" sz="2400">
                <a:latin typeface="Times New Roman" charset="0"/>
                <a:ea typeface="Calibri" charset="0"/>
                <a:cs typeface="Times New Roman" charset="0"/>
              </a:rPr>
              <a:t>Measured Thermal Neutron Flux at #3:  </a:t>
            </a:r>
            <a:r>
              <a:rPr lang="en-US" sz="2400" b="1">
                <a:latin typeface="Times New Roman" charset="0"/>
                <a:ea typeface="Calibri" charset="0"/>
                <a:cs typeface="Times New Roman" charset="0"/>
              </a:rPr>
              <a:t>2.24 x 10</a:t>
            </a:r>
            <a:r>
              <a:rPr lang="en-US" sz="2400" b="1" baseline="30000">
                <a:latin typeface="Times New Roman" charset="0"/>
                <a:ea typeface="Calibri" charset="0"/>
                <a:cs typeface="Times New Roman" charset="0"/>
              </a:rPr>
              <a:t>12</a:t>
            </a:r>
            <a:r>
              <a:rPr lang="en-US" sz="2400" b="1">
                <a:latin typeface="Times New Roman" charset="0"/>
                <a:ea typeface="Calibri" charset="0"/>
                <a:cs typeface="Times New Roman" charset="0"/>
              </a:rPr>
              <a:t> n/cm</a:t>
            </a:r>
            <a:r>
              <a:rPr lang="en-US" sz="2400" b="1" baseline="30000">
                <a:latin typeface="Times New Roman" charset="0"/>
                <a:ea typeface="Calibri" charset="0"/>
                <a:cs typeface="Times New Roman" charset="0"/>
              </a:rPr>
              <a:t>2</a:t>
            </a:r>
            <a:r>
              <a:rPr lang="en-US" sz="2400" b="1">
                <a:latin typeface="Times New Roman" charset="0"/>
                <a:ea typeface="Calibri" charset="0"/>
                <a:cs typeface="Times New Roman" charset="0"/>
              </a:rPr>
              <a:t>/sec</a:t>
            </a:r>
          </a:p>
          <a:p>
            <a:pPr algn="just">
              <a:spcBef>
                <a:spcPts val="0"/>
              </a:spcBef>
              <a:spcAft>
                <a:spcPts val="0"/>
              </a:spcAft>
            </a:pPr>
            <a:r>
              <a:rPr lang="en-US" sz="2400">
                <a:latin typeface="Times New Roman" charset="0"/>
                <a:ea typeface="Calibri" charset="0"/>
                <a:cs typeface="Times New Roman" charset="0"/>
              </a:rPr>
              <a:t>Measured Resonance Flux at #3:  </a:t>
            </a:r>
            <a:r>
              <a:rPr lang="en-US" sz="2400" b="1">
                <a:latin typeface="Times New Roman" charset="0"/>
                <a:ea typeface="Calibri" charset="0"/>
                <a:cs typeface="Times New Roman" charset="0"/>
              </a:rPr>
              <a:t>4.44 x 10</a:t>
            </a:r>
            <a:r>
              <a:rPr lang="en-US" sz="2400" b="1" baseline="30000">
                <a:latin typeface="Times New Roman" charset="0"/>
                <a:ea typeface="Calibri" charset="0"/>
                <a:cs typeface="Times New Roman" charset="0"/>
              </a:rPr>
              <a:t>10</a:t>
            </a:r>
            <a:r>
              <a:rPr lang="en-US" sz="2400" b="1">
                <a:latin typeface="Times New Roman" charset="0"/>
                <a:ea typeface="Calibri" charset="0"/>
                <a:cs typeface="Times New Roman" charset="0"/>
              </a:rPr>
              <a:t> n/cm</a:t>
            </a:r>
            <a:r>
              <a:rPr lang="en-US" sz="2400" b="1" baseline="30000">
                <a:latin typeface="Times New Roman" charset="0"/>
                <a:ea typeface="Calibri" charset="0"/>
                <a:cs typeface="Times New Roman" charset="0"/>
              </a:rPr>
              <a:t>2</a:t>
            </a:r>
            <a:r>
              <a:rPr lang="en-US" sz="2400" b="1">
                <a:latin typeface="Times New Roman" charset="0"/>
                <a:ea typeface="Calibri" charset="0"/>
                <a:cs typeface="Times New Roman" charset="0"/>
              </a:rPr>
              <a:t>/sec</a:t>
            </a:r>
          </a:p>
          <a:p>
            <a:pPr marL="0" marR="0" algn="just">
              <a:spcBef>
                <a:spcPts val="0"/>
              </a:spcBef>
              <a:spcAft>
                <a:spcPts val="0"/>
              </a:spcAft>
            </a:pPr>
            <a:endParaRPr lang="en-US" sz="2400">
              <a:ea typeface="Calibri" charset="0"/>
              <a:cs typeface="Times New Roman" charset="0"/>
            </a:endParaRPr>
          </a:p>
        </p:txBody>
      </p:sp>
      <p:sp>
        <p:nvSpPr>
          <p:cNvPr id="4" name="TextBox 3"/>
          <p:cNvSpPr txBox="1"/>
          <p:nvPr/>
        </p:nvSpPr>
        <p:spPr>
          <a:xfrm>
            <a:off x="845127" y="5195455"/>
            <a:ext cx="914400" cy="914400"/>
          </a:xfrm>
          <a:prstGeom prst="rect">
            <a:avLst/>
          </a:prstGeom>
        </p:spPr>
        <p:txBody>
          <a:bodyPr vert="horz" wrap="none" lIns="91440" tIns="45720" rIns="91440" bIns="45720" rtlCol="0" anchor="b">
            <a:normAutofit/>
          </a:bodyPr>
          <a:lstStyle/>
          <a:p>
            <a:endParaRPr lang="en-US"/>
          </a:p>
        </p:txBody>
      </p:sp>
    </p:spTree>
    <p:extLst>
      <p:ext uri="{BB962C8B-B14F-4D97-AF65-F5344CB8AC3E}">
        <p14:creationId xmlns:p14="http://schemas.microsoft.com/office/powerpoint/2010/main" val="17274402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3"/>
          <p:cNvSpPr>
            <a:spLocks noGrp="1"/>
          </p:cNvSpPr>
          <p:nvPr>
            <p:ph type="title"/>
          </p:nvPr>
        </p:nvSpPr>
        <p:spPr>
          <a:xfrm>
            <a:off x="387722" y="330468"/>
            <a:ext cx="8229600" cy="400908"/>
          </a:xfrm>
        </p:spPr>
        <p:txBody>
          <a:bodyPr/>
          <a:lstStyle/>
          <a:p>
            <a:pPr algn="ctr"/>
            <a:r>
              <a:rPr lang="en-US" sz="2800" b="1">
                <a:latin typeface="Arial"/>
                <a:cs typeface="Arial"/>
              </a:rPr>
              <a:t>Empty PSBR Cold Neutron Beam Port Exit </a:t>
            </a:r>
            <a:br>
              <a:rPr lang="en-US" sz="2800" b="1">
                <a:latin typeface="Arial"/>
                <a:cs typeface="Arial"/>
              </a:rPr>
            </a:br>
            <a:r>
              <a:rPr lang="en-US" sz="2800" b="1">
                <a:latin typeface="Arial"/>
                <a:cs typeface="Arial"/>
              </a:rPr>
              <a:t>Flux Measurements (P3)</a:t>
            </a:r>
          </a:p>
        </p:txBody>
      </p:sp>
      <p:pic>
        <p:nvPicPr>
          <p:cNvPr id="3" name="Picture 2"/>
          <p:cNvPicPr/>
          <p:nvPr/>
        </p:nvPicPr>
        <p:blipFill>
          <a:blip r:embed="rId2">
            <a:extLst>
              <a:ext uri="{28A0092B-C50C-407E-A947-70E740481C1C}">
                <a14:useLocalDpi xmlns:a14="http://schemas.microsoft.com/office/drawing/2010/main" val="0"/>
              </a:ext>
            </a:extLst>
          </a:blip>
          <a:srcRect/>
          <a:stretch>
            <a:fillRect/>
          </a:stretch>
        </p:blipFill>
        <p:spPr bwMode="auto">
          <a:xfrm>
            <a:off x="2368775" y="1066800"/>
            <a:ext cx="4267493" cy="4197928"/>
          </a:xfrm>
          <a:prstGeom prst="rect">
            <a:avLst/>
          </a:prstGeom>
          <a:noFill/>
          <a:ln>
            <a:noFill/>
          </a:ln>
        </p:spPr>
      </p:pic>
      <p:sp>
        <p:nvSpPr>
          <p:cNvPr id="2" name="Rectangle 1"/>
          <p:cNvSpPr/>
          <p:nvPr/>
        </p:nvSpPr>
        <p:spPr>
          <a:xfrm>
            <a:off x="581891" y="5140037"/>
            <a:ext cx="8132618" cy="830997"/>
          </a:xfrm>
          <a:prstGeom prst="rect">
            <a:avLst/>
          </a:prstGeom>
        </p:spPr>
        <p:txBody>
          <a:bodyPr wrap="square">
            <a:spAutoFit/>
          </a:bodyPr>
          <a:lstStyle/>
          <a:p>
            <a:pPr marL="0" marR="0" algn="just">
              <a:spcBef>
                <a:spcPts val="0"/>
              </a:spcBef>
              <a:spcAft>
                <a:spcPts val="0"/>
              </a:spcAft>
            </a:pPr>
            <a:r>
              <a:rPr lang="en-US" sz="2400">
                <a:latin typeface="Times New Roman" charset="0"/>
                <a:ea typeface="Calibri" charset="0"/>
                <a:cs typeface="Times New Roman" charset="0"/>
              </a:rPr>
              <a:t>Measured Thermal Neutron Flux at #9:  </a:t>
            </a:r>
            <a:r>
              <a:rPr lang="en-US" sz="2400" b="1">
                <a:latin typeface="Times New Roman" charset="0"/>
                <a:ea typeface="Calibri" charset="0"/>
                <a:cs typeface="Times New Roman" charset="0"/>
              </a:rPr>
              <a:t>1.03 x 10</a:t>
            </a:r>
            <a:r>
              <a:rPr lang="en-US" sz="2400" b="1" baseline="30000">
                <a:latin typeface="Times New Roman" charset="0"/>
                <a:ea typeface="Calibri" charset="0"/>
                <a:cs typeface="Times New Roman" charset="0"/>
              </a:rPr>
              <a:t>9</a:t>
            </a:r>
            <a:r>
              <a:rPr lang="en-US" sz="2400" b="1">
                <a:latin typeface="Times New Roman" charset="0"/>
                <a:ea typeface="Calibri" charset="0"/>
                <a:cs typeface="Times New Roman" charset="0"/>
              </a:rPr>
              <a:t> n/cm</a:t>
            </a:r>
            <a:r>
              <a:rPr lang="en-US" sz="2400" b="1" baseline="30000">
                <a:latin typeface="Times New Roman" charset="0"/>
                <a:ea typeface="Calibri" charset="0"/>
                <a:cs typeface="Times New Roman" charset="0"/>
              </a:rPr>
              <a:t>2</a:t>
            </a:r>
            <a:r>
              <a:rPr lang="en-US" sz="2400" b="1">
                <a:latin typeface="Times New Roman" charset="0"/>
                <a:ea typeface="Calibri" charset="0"/>
                <a:cs typeface="Times New Roman" charset="0"/>
              </a:rPr>
              <a:t>/sec</a:t>
            </a:r>
          </a:p>
          <a:p>
            <a:pPr algn="just">
              <a:spcBef>
                <a:spcPts val="0"/>
              </a:spcBef>
              <a:spcAft>
                <a:spcPts val="0"/>
              </a:spcAft>
            </a:pPr>
            <a:r>
              <a:rPr lang="en-US" sz="2400">
                <a:latin typeface="Times New Roman" charset="0"/>
                <a:ea typeface="Calibri" charset="0"/>
                <a:cs typeface="Times New Roman" charset="0"/>
              </a:rPr>
              <a:t>Measured Resonance Flux at #9:  </a:t>
            </a:r>
            <a:r>
              <a:rPr lang="en-US" sz="2400" b="1">
                <a:latin typeface="Times New Roman" charset="0"/>
                <a:ea typeface="Calibri" charset="0"/>
                <a:cs typeface="Times New Roman" charset="0"/>
              </a:rPr>
              <a:t>1.02 x 10</a:t>
            </a:r>
            <a:r>
              <a:rPr lang="en-US" sz="2400" b="1" baseline="30000">
                <a:latin typeface="Times New Roman" charset="0"/>
                <a:ea typeface="Calibri" charset="0"/>
                <a:cs typeface="Times New Roman" charset="0"/>
              </a:rPr>
              <a:t>7</a:t>
            </a:r>
            <a:r>
              <a:rPr lang="en-US" sz="2400" b="1">
                <a:latin typeface="Times New Roman" charset="0"/>
                <a:ea typeface="Calibri" charset="0"/>
                <a:cs typeface="Times New Roman" charset="0"/>
              </a:rPr>
              <a:t> n/cm</a:t>
            </a:r>
            <a:r>
              <a:rPr lang="en-US" sz="2400" b="1" baseline="30000">
                <a:latin typeface="Times New Roman" charset="0"/>
                <a:ea typeface="Calibri" charset="0"/>
                <a:cs typeface="Times New Roman" charset="0"/>
              </a:rPr>
              <a:t>2</a:t>
            </a:r>
            <a:r>
              <a:rPr lang="en-US" sz="2400" b="1">
                <a:latin typeface="Times New Roman" charset="0"/>
                <a:ea typeface="Calibri" charset="0"/>
                <a:cs typeface="Times New Roman" charset="0"/>
              </a:rPr>
              <a:t>/sec</a:t>
            </a:r>
          </a:p>
        </p:txBody>
      </p:sp>
    </p:spTree>
    <p:extLst>
      <p:ext uri="{BB962C8B-B14F-4D97-AF65-F5344CB8AC3E}">
        <p14:creationId xmlns:p14="http://schemas.microsoft.com/office/powerpoint/2010/main" val="12560176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43850" y="326309"/>
            <a:ext cx="914400" cy="914400"/>
          </a:xfrm>
          <a:prstGeom prst="rect">
            <a:avLst/>
          </a:prstGeom>
        </p:spPr>
        <p:txBody>
          <a:bodyPr vert="horz" wrap="none" lIns="91440" tIns="45720" rIns="91440" bIns="45720" rtlCol="0" anchor="b">
            <a:normAutofit/>
          </a:bodyPr>
          <a:lstStyle/>
          <a:p>
            <a:endParaRPr lang="en-US"/>
          </a:p>
        </p:txBody>
      </p:sp>
      <p:sp>
        <p:nvSpPr>
          <p:cNvPr id="7" name="Title 6"/>
          <p:cNvSpPr>
            <a:spLocks noGrp="1"/>
          </p:cNvSpPr>
          <p:nvPr>
            <p:ph type="title"/>
          </p:nvPr>
        </p:nvSpPr>
        <p:spPr>
          <a:xfrm>
            <a:off x="87086" y="280917"/>
            <a:ext cx="8521337" cy="669718"/>
          </a:xfrm>
        </p:spPr>
        <p:txBody>
          <a:bodyPr/>
          <a:lstStyle/>
          <a:p>
            <a:pPr algn="ctr"/>
            <a:r>
              <a:rPr lang="en-US" sz="2800" b="1">
                <a:latin typeface="Arial"/>
                <a:cs typeface="Arial"/>
              </a:rPr>
              <a:t>Radiation Science &amp; Engineering Center Update</a:t>
            </a:r>
            <a:endParaRPr lang="en-US" sz="2800">
              <a:latin typeface="+mn-lt"/>
            </a:endParaRPr>
          </a:p>
        </p:txBody>
      </p:sp>
      <p:sp>
        <p:nvSpPr>
          <p:cNvPr id="3" name="Content Placeholder 2">
            <a:extLst>
              <a:ext uri="{FF2B5EF4-FFF2-40B4-BE49-F238E27FC236}">
                <a16:creationId xmlns="" xmlns:a16="http://schemas.microsoft.com/office/drawing/2014/main" id="{0559998F-FC38-BD45-8C26-5EACC23E7C7D}"/>
              </a:ext>
            </a:extLst>
          </p:cNvPr>
          <p:cNvSpPr>
            <a:spLocks noGrp="1"/>
          </p:cNvSpPr>
          <p:nvPr>
            <p:ph idx="1"/>
          </p:nvPr>
        </p:nvSpPr>
        <p:spPr>
          <a:xfrm>
            <a:off x="378823" y="996027"/>
            <a:ext cx="8329748" cy="3266090"/>
          </a:xfrm>
        </p:spPr>
        <p:txBody>
          <a:bodyPr/>
          <a:lstStyle/>
          <a:p>
            <a:pPr marL="0" indent="0">
              <a:buNone/>
            </a:pPr>
            <a:r>
              <a:rPr lang="en-US"/>
              <a:t>One of the new technique that will be installed at PSU cold neutron beamline is the Small Angle Neutron Scattering. Due to closure of HZB-Berlin research reactor, Germany, their VSANS facility was available. HZB administration decided to donate the SANS facility instrument to PSU.  All components of HZB BERII VSANS are dismantled and will be shipped to PSU in August 2023.</a:t>
            </a:r>
          </a:p>
          <a:p>
            <a:pPr marL="0" indent="0">
              <a:buNone/>
            </a:pPr>
            <a:r>
              <a:rPr lang="en-US"/>
              <a:t>A new supermirror neutron guide system for in-pile and out-of-pile sections (straight, parabolic and beam bender) of the SANS beamline as well as two other cold neutron beam lines design were completed.  In-pile section of the neutron guides are delivered, and out-of-pile neutron guides are being manufactured now will be installed in part in October/November 2023 and fully installed in July/August 2024.</a:t>
            </a:r>
          </a:p>
          <a:p>
            <a:pPr marL="0" indent="0">
              <a:buNone/>
            </a:pPr>
            <a:endParaRPr lang="en-US"/>
          </a:p>
        </p:txBody>
      </p:sp>
    </p:spTree>
    <p:extLst>
      <p:ext uri="{BB962C8B-B14F-4D97-AF65-F5344CB8AC3E}">
        <p14:creationId xmlns:p14="http://schemas.microsoft.com/office/powerpoint/2010/main" val="4134338052"/>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3"/>
          <p:cNvSpPr>
            <a:spLocks noGrp="1"/>
          </p:cNvSpPr>
          <p:nvPr>
            <p:ph type="title"/>
          </p:nvPr>
        </p:nvSpPr>
        <p:spPr>
          <a:xfrm>
            <a:off x="332304" y="233487"/>
            <a:ext cx="8229600" cy="400908"/>
          </a:xfrm>
        </p:spPr>
        <p:txBody>
          <a:bodyPr/>
          <a:lstStyle/>
          <a:p>
            <a:pPr algn="ctr"/>
            <a:r>
              <a:rPr lang="en-US" sz="2800" b="1">
                <a:latin typeface="Arial"/>
                <a:cs typeface="Arial"/>
              </a:rPr>
              <a:t>HZB BER II  VSANS and RSEC Layout</a:t>
            </a:r>
          </a:p>
        </p:txBody>
      </p:sp>
      <p:pic>
        <p:nvPicPr>
          <p:cNvPr id="2" name="Picture 1">
            <a:extLst>
              <a:ext uri="{FF2B5EF4-FFF2-40B4-BE49-F238E27FC236}">
                <a16:creationId xmlns:a16="http://schemas.microsoft.com/office/drawing/2014/main" xmlns="" id="{65E31367-B657-7E4E-B01A-41FCA75D800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65070" y="634395"/>
            <a:ext cx="3757290" cy="5467094"/>
          </a:xfrm>
          <a:prstGeom prst="rect">
            <a:avLst/>
          </a:prstGeom>
        </p:spPr>
      </p:pic>
      <p:pic>
        <p:nvPicPr>
          <p:cNvPr id="6" name="Picture 5">
            <a:extLst>
              <a:ext uri="{FF2B5EF4-FFF2-40B4-BE49-F238E27FC236}">
                <a16:creationId xmlns:a16="http://schemas.microsoft.com/office/drawing/2014/main" xmlns="" id="{7A3D8E93-8788-2246-94FB-D678AA90835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4862" y="762000"/>
            <a:ext cx="4227194" cy="5334000"/>
          </a:xfrm>
          <a:prstGeom prst="rect">
            <a:avLst/>
          </a:prstGeom>
          <a:noFill/>
        </p:spPr>
      </p:pic>
    </p:spTree>
    <p:extLst>
      <p:ext uri="{BB962C8B-B14F-4D97-AF65-F5344CB8AC3E}">
        <p14:creationId xmlns:p14="http://schemas.microsoft.com/office/powerpoint/2010/main" val="11174425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3"/>
          <p:cNvSpPr>
            <a:spLocks noGrp="1"/>
          </p:cNvSpPr>
          <p:nvPr>
            <p:ph type="title"/>
          </p:nvPr>
        </p:nvSpPr>
        <p:spPr>
          <a:xfrm>
            <a:off x="400556" y="0"/>
            <a:ext cx="8229600" cy="1028700"/>
          </a:xfrm>
        </p:spPr>
        <p:txBody>
          <a:bodyPr/>
          <a:lstStyle/>
          <a:p>
            <a:pPr algn="ctr"/>
            <a:r>
              <a:rPr lang="en-US" sz="3200" b="1">
                <a:latin typeface="Arial"/>
                <a:cs typeface="Arial"/>
              </a:rPr>
              <a:t>Radiation Science &amp; Engineering Center</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064093" y="2041862"/>
            <a:ext cx="3209896" cy="1913547"/>
          </a:xfrm>
          <a:prstGeom prst="rect">
            <a:avLst/>
          </a:prstGeom>
        </p:spPr>
      </p:pic>
      <p:pic>
        <p:nvPicPr>
          <p:cNvPr id="5" name="Content Placeholder 4"/>
          <p:cNvPicPr>
            <a:picLocks noGrp="1" noChangeAspect="1"/>
          </p:cNvPicPr>
          <p:nvPr>
            <p:ph idx="4294967295"/>
          </p:nvPr>
        </p:nvPicPr>
        <p:blipFill>
          <a:blip r:embed="rId3" cstate="email">
            <a:extLst>
              <a:ext uri="{28A0092B-C50C-407E-A947-70E740481C1C}">
                <a14:useLocalDpi xmlns:a14="http://schemas.microsoft.com/office/drawing/2010/main"/>
              </a:ext>
            </a:extLst>
          </a:blip>
          <a:srcRect l="-12932" r="-12932"/>
          <a:stretch>
            <a:fillRect/>
          </a:stretch>
        </p:blipFill>
        <p:spPr>
          <a:xfrm>
            <a:off x="4890186" y="4069114"/>
            <a:ext cx="3802585" cy="2013133"/>
          </a:xfrm>
          <a:prstGeom prst="rect">
            <a:avLst/>
          </a:prstGeom>
        </p:spPr>
      </p:pic>
      <p:pic>
        <p:nvPicPr>
          <p:cNvPr id="6" name="Content Placeholder 3" descr="IMG_3750.JPG"/>
          <p:cNvPicPr>
            <a:picLocks noGrp="1" noChangeAspect="1"/>
          </p:cNvPicPr>
          <p:nvPr>
            <p:ph idx="4294967295"/>
          </p:nvPr>
        </p:nvPicPr>
        <p:blipFill>
          <a:blip r:embed="rId4" cstate="email">
            <a:extLst>
              <a:ext uri="{28A0092B-C50C-407E-A947-70E740481C1C}">
                <a14:useLocalDpi xmlns:a14="http://schemas.microsoft.com/office/drawing/2010/main"/>
              </a:ext>
            </a:extLst>
          </a:blip>
          <a:srcRect/>
          <a:stretch>
            <a:fillRect/>
          </a:stretch>
        </p:blipFill>
        <p:spPr>
          <a:xfrm>
            <a:off x="592117" y="2125558"/>
            <a:ext cx="3486271" cy="1845673"/>
          </a:xfrm>
          <a:prstGeom prst="rect">
            <a:avLst/>
          </a:prstGeom>
        </p:spPr>
      </p:pic>
      <p:pic>
        <p:nvPicPr>
          <p:cNvPr id="4" name="Picture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92117" y="4069114"/>
            <a:ext cx="2971133" cy="1972926"/>
          </a:xfrm>
          <a:prstGeom prst="rect">
            <a:avLst/>
          </a:prstGeom>
        </p:spPr>
      </p:pic>
      <p:sp>
        <p:nvSpPr>
          <p:cNvPr id="3" name="TextBox 2"/>
          <p:cNvSpPr txBox="1"/>
          <p:nvPr/>
        </p:nvSpPr>
        <p:spPr>
          <a:xfrm>
            <a:off x="861134" y="923278"/>
            <a:ext cx="914400" cy="914400"/>
          </a:xfrm>
          <a:prstGeom prst="rect">
            <a:avLst/>
          </a:prstGeom>
        </p:spPr>
        <p:txBody>
          <a:bodyPr vert="horz" wrap="none" lIns="91440" tIns="45720" rIns="91440" bIns="45720" rtlCol="0" anchor="b">
            <a:normAutofit/>
          </a:bodyPr>
          <a:lstStyle/>
          <a:p>
            <a:endParaRPr lang="en-US"/>
          </a:p>
        </p:txBody>
      </p:sp>
      <p:sp>
        <p:nvSpPr>
          <p:cNvPr id="7" name="Rectangle 6"/>
          <p:cNvSpPr/>
          <p:nvPr/>
        </p:nvSpPr>
        <p:spPr>
          <a:xfrm>
            <a:off x="517791" y="802119"/>
            <a:ext cx="8111284" cy="1323439"/>
          </a:xfrm>
          <a:prstGeom prst="rect">
            <a:avLst/>
          </a:prstGeom>
        </p:spPr>
        <p:txBody>
          <a:bodyPr wrap="square">
            <a:spAutoFit/>
          </a:bodyPr>
          <a:lstStyle/>
          <a:p>
            <a:pPr marL="0" indent="0">
              <a:buNone/>
            </a:pPr>
            <a:r>
              <a:rPr lang="en-US" sz="1600">
                <a:latin typeface="Arial" charset="0"/>
                <a:ea typeface="Arial" charset="0"/>
                <a:cs typeface="Arial" charset="0"/>
              </a:rPr>
              <a:t>In 1990, Penn State established the Radiation Science and Engineering Center (RSEC), a university-wide facility to promote research, education, and varied applications of radiation science and nuclear engineering. </a:t>
            </a:r>
          </a:p>
          <a:p>
            <a:pPr marL="0" indent="0">
              <a:buNone/>
            </a:pPr>
            <a:r>
              <a:rPr lang="en-US" sz="1600">
                <a:latin typeface="Arial" charset="0"/>
                <a:ea typeface="Arial" charset="0"/>
                <a:cs typeface="Arial" charset="0"/>
              </a:rPr>
              <a:t>The RSEC falls under the Vice President for Research and the College of Engineering at Penn State.</a:t>
            </a:r>
          </a:p>
        </p:txBody>
      </p:sp>
      <p:pic>
        <p:nvPicPr>
          <p:cNvPr id="8" name="Picture 7">
            <a:extLst>
              <a:ext uri="{FF2B5EF4-FFF2-40B4-BE49-F238E27FC236}">
                <a16:creationId xmlns="" xmlns:a16="http://schemas.microsoft.com/office/drawing/2014/main" id="{4938930E-E489-2027-0306-900C9C1AB9BA}"/>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bwMode="auto">
          <a:xfrm>
            <a:off x="3759886" y="4284528"/>
            <a:ext cx="1304207" cy="1630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00813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3"/>
          <p:cNvSpPr>
            <a:spLocks noGrp="1"/>
          </p:cNvSpPr>
          <p:nvPr>
            <p:ph type="title"/>
          </p:nvPr>
        </p:nvSpPr>
        <p:spPr>
          <a:xfrm>
            <a:off x="332304" y="233487"/>
            <a:ext cx="8229600" cy="400908"/>
          </a:xfrm>
        </p:spPr>
        <p:txBody>
          <a:bodyPr/>
          <a:lstStyle/>
          <a:p>
            <a:pPr algn="ctr"/>
            <a:r>
              <a:rPr lang="en-US" sz="2800" b="1">
                <a:latin typeface="Arial"/>
                <a:cs typeface="Arial"/>
              </a:rPr>
              <a:t>HZB BER II  VSANS and RSEC Layout</a:t>
            </a:r>
          </a:p>
        </p:txBody>
      </p:sp>
      <p:pic>
        <p:nvPicPr>
          <p:cNvPr id="4" name="Picture 3">
            <a:extLst>
              <a:ext uri="{FF2B5EF4-FFF2-40B4-BE49-F238E27FC236}">
                <a16:creationId xmlns="" xmlns:a16="http://schemas.microsoft.com/office/drawing/2014/main" id="{1F893655-E9A5-6444-9BE9-0CBC0E7263F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2304" y="787008"/>
            <a:ext cx="8229600" cy="5283984"/>
          </a:xfrm>
          <a:prstGeom prst="rect">
            <a:avLst/>
          </a:prstGeom>
        </p:spPr>
      </p:pic>
    </p:spTree>
    <p:extLst>
      <p:ext uri="{BB962C8B-B14F-4D97-AF65-F5344CB8AC3E}">
        <p14:creationId xmlns:p14="http://schemas.microsoft.com/office/powerpoint/2010/main" val="30386513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3"/>
          <p:cNvSpPr>
            <a:spLocks noGrp="1"/>
          </p:cNvSpPr>
          <p:nvPr>
            <p:ph type="title"/>
          </p:nvPr>
        </p:nvSpPr>
        <p:spPr>
          <a:xfrm>
            <a:off x="478221" y="0"/>
            <a:ext cx="8229600" cy="1028700"/>
          </a:xfrm>
        </p:spPr>
        <p:txBody>
          <a:bodyPr/>
          <a:lstStyle/>
          <a:p>
            <a:pPr algn="ctr"/>
            <a:r>
              <a:rPr lang="en-US" sz="2800" b="1">
                <a:latin typeface="Arial"/>
                <a:cs typeface="Arial"/>
              </a:rPr>
              <a:t>RSEC</a:t>
            </a:r>
          </a:p>
        </p:txBody>
      </p:sp>
      <p:pic>
        <p:nvPicPr>
          <p:cNvPr id="6" name="Picture 5">
            <a:extLst>
              <a:ext uri="{FF2B5EF4-FFF2-40B4-BE49-F238E27FC236}">
                <a16:creationId xmlns="" xmlns:a16="http://schemas.microsoft.com/office/drawing/2014/main" id="{AF03AAA1-44D6-97E6-FB05-E42F826E08BF}"/>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94210" y="0"/>
            <a:ext cx="7597621" cy="6078096"/>
          </a:xfrm>
          <a:prstGeom prst="rect">
            <a:avLst/>
          </a:prstGeom>
        </p:spPr>
      </p:pic>
    </p:spTree>
    <p:extLst>
      <p:ext uri="{BB962C8B-B14F-4D97-AF65-F5344CB8AC3E}">
        <p14:creationId xmlns:p14="http://schemas.microsoft.com/office/powerpoint/2010/main" val="16536895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3"/>
          <p:cNvSpPr>
            <a:spLocks noGrp="1"/>
          </p:cNvSpPr>
          <p:nvPr>
            <p:ph type="title"/>
          </p:nvPr>
        </p:nvSpPr>
        <p:spPr>
          <a:xfrm>
            <a:off x="478221" y="0"/>
            <a:ext cx="8229600" cy="1028700"/>
          </a:xfrm>
        </p:spPr>
        <p:txBody>
          <a:bodyPr/>
          <a:lstStyle/>
          <a:p>
            <a:pPr algn="ctr"/>
            <a:r>
              <a:rPr lang="en-US" sz="2800" b="1">
                <a:latin typeface="Arial"/>
                <a:cs typeface="Arial"/>
              </a:rPr>
              <a:t>RSEC</a:t>
            </a:r>
          </a:p>
        </p:txBody>
      </p:sp>
      <p:pic>
        <p:nvPicPr>
          <p:cNvPr id="6" name="Picture 5">
            <a:extLst>
              <a:ext uri="{FF2B5EF4-FFF2-40B4-BE49-F238E27FC236}">
                <a16:creationId xmlns="" xmlns:a16="http://schemas.microsoft.com/office/drawing/2014/main" id="{AF03AAA1-44D6-97E6-FB05-E42F826E08BF}"/>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94210" y="0"/>
            <a:ext cx="7597620" cy="6078096"/>
          </a:xfrm>
          <a:prstGeom prst="rect">
            <a:avLst/>
          </a:prstGeom>
        </p:spPr>
      </p:pic>
    </p:spTree>
    <p:extLst>
      <p:ext uri="{BB962C8B-B14F-4D97-AF65-F5344CB8AC3E}">
        <p14:creationId xmlns:p14="http://schemas.microsoft.com/office/powerpoint/2010/main" val="35040942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3"/>
          <p:cNvSpPr>
            <a:spLocks noGrp="1"/>
          </p:cNvSpPr>
          <p:nvPr>
            <p:ph type="title"/>
          </p:nvPr>
        </p:nvSpPr>
        <p:spPr>
          <a:xfrm>
            <a:off x="457200" y="322264"/>
            <a:ext cx="8229600" cy="400908"/>
          </a:xfrm>
        </p:spPr>
        <p:txBody>
          <a:bodyPr/>
          <a:lstStyle/>
          <a:p>
            <a:pPr algn="ctr"/>
            <a:r>
              <a:rPr lang="en-US" sz="3200" b="1">
                <a:latin typeface="Arial"/>
                <a:cs typeface="Arial"/>
              </a:rPr>
              <a:t>RSEC Expansion (2022)</a:t>
            </a:r>
          </a:p>
        </p:txBody>
      </p:sp>
      <p:sp>
        <p:nvSpPr>
          <p:cNvPr id="2" name="TextBox 1">
            <a:extLst>
              <a:ext uri="{FF2B5EF4-FFF2-40B4-BE49-F238E27FC236}">
                <a16:creationId xmlns="" xmlns:a16="http://schemas.microsoft.com/office/drawing/2014/main" id="{4F23A609-1F3B-CE40-AA10-F6EAF6F36FF5}"/>
              </a:ext>
            </a:extLst>
          </p:cNvPr>
          <p:cNvSpPr txBox="1"/>
          <p:nvPr/>
        </p:nvSpPr>
        <p:spPr>
          <a:xfrm>
            <a:off x="588334" y="4713767"/>
            <a:ext cx="4132521" cy="914400"/>
          </a:xfrm>
          <a:prstGeom prst="rect">
            <a:avLst/>
          </a:prstGeom>
        </p:spPr>
        <p:txBody>
          <a:bodyPr vert="horz" wrap="none" lIns="91440" tIns="45720" rIns="91440" bIns="45720" rtlCol="0" anchor="b">
            <a:normAutofit/>
          </a:bodyPr>
          <a:lstStyle/>
          <a:p>
            <a:endParaRPr lang="en-US"/>
          </a:p>
        </p:txBody>
      </p:sp>
      <p:sp>
        <p:nvSpPr>
          <p:cNvPr id="3" name="TextBox 2">
            <a:extLst>
              <a:ext uri="{FF2B5EF4-FFF2-40B4-BE49-F238E27FC236}">
                <a16:creationId xmlns="" xmlns:a16="http://schemas.microsoft.com/office/drawing/2014/main" id="{C810DD1D-921E-EF4D-A160-C0A5F52E113B}"/>
              </a:ext>
            </a:extLst>
          </p:cNvPr>
          <p:cNvSpPr txBox="1"/>
          <p:nvPr/>
        </p:nvSpPr>
        <p:spPr>
          <a:xfrm>
            <a:off x="272053" y="4713767"/>
            <a:ext cx="914400" cy="914400"/>
          </a:xfrm>
          <a:prstGeom prst="rect">
            <a:avLst/>
          </a:prstGeom>
        </p:spPr>
        <p:txBody>
          <a:bodyPr vert="horz" wrap="none" lIns="91440" tIns="45720" rIns="91440" bIns="45720" rtlCol="0" anchor="b">
            <a:normAutofit/>
          </a:bodyPr>
          <a:lstStyle/>
          <a:p>
            <a:r>
              <a:rPr lang="en-US" b="1">
                <a:solidFill>
                  <a:schemeClr val="bg1"/>
                </a:solidFill>
                <a:latin typeface="Arial" panose="020B0604020202020204" pitchFamily="34" charset="0"/>
                <a:cs typeface="Arial" panose="020B0604020202020204" pitchFamily="34" charset="0"/>
              </a:rPr>
              <a:t>PSU College of Engineering and RSEC + DOE NEUP </a:t>
            </a:r>
          </a:p>
          <a:p>
            <a:r>
              <a:rPr lang="en-US" b="1">
                <a:solidFill>
                  <a:schemeClr val="bg1"/>
                </a:solidFill>
                <a:latin typeface="Arial" panose="020B0604020202020204" pitchFamily="34" charset="0"/>
                <a:cs typeface="Arial" panose="020B0604020202020204" pitchFamily="34" charset="0"/>
              </a:rPr>
              <a:t>L. Weiss (SVPR), J. Schwartz &amp; A. Atchley (Dean COE) - 2021</a:t>
            </a:r>
          </a:p>
          <a:p>
            <a:r>
              <a:rPr lang="en-US" b="1">
                <a:solidFill>
                  <a:schemeClr val="bg1"/>
                </a:solidFill>
                <a:latin typeface="Arial" panose="020B0604020202020204" pitchFamily="34" charset="0"/>
                <a:cs typeface="Arial" panose="020B0604020202020204" pitchFamily="34" charset="0"/>
              </a:rPr>
              <a:t>$9M COE, $1M RSEC, $306K DOE NEUP</a:t>
            </a:r>
          </a:p>
        </p:txBody>
      </p:sp>
      <p:pic>
        <p:nvPicPr>
          <p:cNvPr id="6" name="Picture 5" descr="A picture containing tree, outdoor, several&#10;&#10;Description automatically generated">
            <a:extLst>
              <a:ext uri="{FF2B5EF4-FFF2-40B4-BE49-F238E27FC236}">
                <a16:creationId xmlns="" xmlns:a16="http://schemas.microsoft.com/office/drawing/2014/main" id="{48D1DEE6-216A-95BB-6AAE-3D8D27DAE3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34661" y="780889"/>
            <a:ext cx="7074678" cy="5296221"/>
          </a:xfrm>
          <a:prstGeom prst="rect">
            <a:avLst/>
          </a:prstGeom>
        </p:spPr>
      </p:pic>
    </p:spTree>
    <p:extLst>
      <p:ext uri="{BB962C8B-B14F-4D97-AF65-F5344CB8AC3E}">
        <p14:creationId xmlns:p14="http://schemas.microsoft.com/office/powerpoint/2010/main" val="33974299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3"/>
          <p:cNvSpPr>
            <a:spLocks noGrp="1"/>
          </p:cNvSpPr>
          <p:nvPr>
            <p:ph type="title"/>
          </p:nvPr>
        </p:nvSpPr>
        <p:spPr>
          <a:xfrm>
            <a:off x="457200" y="265113"/>
            <a:ext cx="8229600" cy="1143000"/>
          </a:xfrm>
        </p:spPr>
        <p:txBody>
          <a:bodyPr wrap="square" anchor="ctr">
            <a:normAutofit/>
          </a:bodyPr>
          <a:lstStyle/>
          <a:p>
            <a:pPr algn="ctr">
              <a:lnSpc>
                <a:spcPct val="90000"/>
              </a:lnSpc>
            </a:pPr>
            <a:r>
              <a:rPr lang="en-US" sz="3200" b="1">
                <a:latin typeface="Arial" panose="020B0604020202020204" pitchFamily="34" charset="0"/>
                <a:cs typeface="Arial" panose="020B0604020202020204" pitchFamily="34" charset="0"/>
              </a:rPr>
              <a:t>Neutron Beam Hall (2022)</a:t>
            </a:r>
          </a:p>
        </p:txBody>
      </p:sp>
      <p:pic>
        <p:nvPicPr>
          <p:cNvPr id="4" name="Picture 3" descr="A picture containing indoor, floor, ceiling&#10;&#10;Description automatically generated">
            <a:extLst>
              <a:ext uri="{FF2B5EF4-FFF2-40B4-BE49-F238E27FC236}">
                <a16:creationId xmlns="" xmlns:a16="http://schemas.microsoft.com/office/drawing/2014/main" id="{42544C56-4672-84B2-9DF0-0F775FFEEB6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82563" y="1408113"/>
            <a:ext cx="8578874" cy="4718050"/>
          </a:xfrm>
          <a:prstGeom prst="rect">
            <a:avLst/>
          </a:prstGeom>
          <a:noFill/>
        </p:spPr>
      </p:pic>
    </p:spTree>
    <p:extLst>
      <p:ext uri="{BB962C8B-B14F-4D97-AF65-F5344CB8AC3E}">
        <p14:creationId xmlns:p14="http://schemas.microsoft.com/office/powerpoint/2010/main" val="1638900047"/>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3"/>
          <p:cNvSpPr>
            <a:spLocks noGrp="1"/>
          </p:cNvSpPr>
          <p:nvPr>
            <p:ph type="title"/>
          </p:nvPr>
        </p:nvSpPr>
        <p:spPr>
          <a:xfrm>
            <a:off x="457200" y="265113"/>
            <a:ext cx="8229600" cy="1143000"/>
          </a:xfrm>
        </p:spPr>
        <p:txBody>
          <a:bodyPr wrap="square" anchor="ctr">
            <a:normAutofit/>
          </a:bodyPr>
          <a:lstStyle/>
          <a:p>
            <a:pPr algn="ctr">
              <a:lnSpc>
                <a:spcPct val="90000"/>
              </a:lnSpc>
            </a:pPr>
            <a:r>
              <a:rPr lang="en-US" sz="3200" b="1">
                <a:latin typeface="Arial" panose="020B0604020202020204" pitchFamily="34" charset="0"/>
                <a:cs typeface="Arial" panose="020B0604020202020204" pitchFamily="34" charset="0"/>
              </a:rPr>
              <a:t>Neutron Beam Hall (2022)</a:t>
            </a:r>
          </a:p>
        </p:txBody>
      </p:sp>
      <p:pic>
        <p:nvPicPr>
          <p:cNvPr id="4" name="Picture 3" descr="A picture containing indoor, ceiling, floor, building&#10;&#10;Description automatically generated">
            <a:extLst>
              <a:ext uri="{FF2B5EF4-FFF2-40B4-BE49-F238E27FC236}">
                <a16:creationId xmlns="" xmlns:a16="http://schemas.microsoft.com/office/drawing/2014/main" id="{13CFED88-7BCB-C541-C85B-EB119F9AB6A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82563" y="1408113"/>
            <a:ext cx="8578874" cy="4718050"/>
          </a:xfrm>
          <a:prstGeom prst="rect">
            <a:avLst/>
          </a:prstGeom>
          <a:noFill/>
        </p:spPr>
      </p:pic>
    </p:spTree>
    <p:extLst>
      <p:ext uri="{BB962C8B-B14F-4D97-AF65-F5344CB8AC3E}">
        <p14:creationId xmlns:p14="http://schemas.microsoft.com/office/powerpoint/2010/main" val="1832369367"/>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3"/>
          <p:cNvSpPr>
            <a:spLocks noGrp="1"/>
          </p:cNvSpPr>
          <p:nvPr>
            <p:ph type="title"/>
          </p:nvPr>
        </p:nvSpPr>
        <p:spPr>
          <a:xfrm>
            <a:off x="124692" y="0"/>
            <a:ext cx="8229600" cy="1028700"/>
          </a:xfrm>
        </p:spPr>
        <p:txBody>
          <a:bodyPr/>
          <a:lstStyle/>
          <a:p>
            <a:pPr algn="ctr"/>
            <a:r>
              <a:rPr lang="en-US" b="1">
                <a:latin typeface="Arial"/>
                <a:cs typeface="Arial"/>
              </a:rPr>
              <a:t>Conclusions</a:t>
            </a:r>
          </a:p>
        </p:txBody>
      </p:sp>
      <p:sp>
        <p:nvSpPr>
          <p:cNvPr id="11266" name="Content Placeholder 4"/>
          <p:cNvSpPr>
            <a:spLocks noGrp="1"/>
          </p:cNvSpPr>
          <p:nvPr>
            <p:ph sz="half" idx="2"/>
          </p:nvPr>
        </p:nvSpPr>
        <p:spPr>
          <a:xfrm>
            <a:off x="443346" y="1028700"/>
            <a:ext cx="8423564" cy="5132964"/>
          </a:xfrm>
        </p:spPr>
        <p:txBody>
          <a:bodyPr>
            <a:normAutofit fontScale="85000" lnSpcReduction="10000"/>
          </a:bodyPr>
          <a:lstStyle/>
          <a:p>
            <a:pPr marL="342900" indent="-342900">
              <a:buClr>
                <a:srgbClr val="FF0000"/>
              </a:buClr>
              <a:buSzPct val="150000"/>
              <a:buFont typeface="Wingdings" charset="2"/>
              <a:buChar char="§"/>
            </a:pPr>
            <a:r>
              <a:rPr lang="en-US" sz="2000" dirty="0" smtClean="0">
                <a:latin typeface="Arial" charset="0"/>
                <a:ea typeface="Arial" charset="0"/>
                <a:cs typeface="Arial" charset="0"/>
              </a:rPr>
              <a:t>A third generation </a:t>
            </a:r>
            <a:r>
              <a:rPr lang="en-US" sz="2000" dirty="0" err="1" smtClean="0">
                <a:latin typeface="Arial" charset="0"/>
                <a:ea typeface="Arial" charset="0"/>
                <a:cs typeface="Arial" charset="0"/>
              </a:rPr>
              <a:t>mesitylene</a:t>
            </a:r>
            <a:r>
              <a:rPr lang="en-US" sz="2000" dirty="0" smtClean="0">
                <a:latin typeface="Arial" charset="0"/>
                <a:ea typeface="Arial" charset="0"/>
                <a:cs typeface="Arial" charset="0"/>
              </a:rPr>
              <a:t> based cold neutron source with circulating liquid helium cooling system was designed, manufactured, factory tested and will be installed at Penn State </a:t>
            </a:r>
            <a:r>
              <a:rPr lang="en-US" sz="2000" dirty="0" err="1" smtClean="0">
                <a:latin typeface="Arial" charset="0"/>
                <a:ea typeface="Arial" charset="0"/>
                <a:cs typeface="Arial" charset="0"/>
              </a:rPr>
              <a:t>Breazeale</a:t>
            </a:r>
            <a:r>
              <a:rPr lang="en-US" sz="2000" dirty="0" smtClean="0">
                <a:latin typeface="Arial" charset="0"/>
                <a:ea typeface="Arial" charset="0"/>
                <a:cs typeface="Arial" charset="0"/>
              </a:rPr>
              <a:t> Nuclear Reactor (PSBR) in August 2023.</a:t>
            </a:r>
          </a:p>
          <a:p>
            <a:pPr marL="342900" indent="-342900">
              <a:buClr>
                <a:srgbClr val="FF0000"/>
              </a:buClr>
              <a:buSzPct val="150000"/>
              <a:buFont typeface="Wingdings" charset="2"/>
              <a:buChar char="§"/>
            </a:pPr>
            <a:endParaRPr lang="en-US" sz="2000" dirty="0">
              <a:latin typeface="Arial" charset="0"/>
              <a:ea typeface="Arial" charset="0"/>
              <a:cs typeface="Arial" charset="0"/>
            </a:endParaRPr>
          </a:p>
          <a:p>
            <a:pPr marL="342900" indent="-342900">
              <a:buClr>
                <a:srgbClr val="FF0000"/>
              </a:buClr>
              <a:buSzPct val="150000"/>
              <a:buFont typeface="Wingdings" charset="2"/>
              <a:buChar char="§"/>
            </a:pPr>
            <a:r>
              <a:rPr lang="en-US" sz="2000" dirty="0" err="1" smtClean="0">
                <a:latin typeface="Arial" charset="0"/>
                <a:ea typeface="Arial" charset="0"/>
                <a:cs typeface="Arial" charset="0"/>
              </a:rPr>
              <a:t>Mesitylene</a:t>
            </a:r>
            <a:r>
              <a:rPr lang="en-US" sz="2000" dirty="0" smtClean="0">
                <a:latin typeface="Arial" charset="0"/>
                <a:ea typeface="Arial" charset="0"/>
                <a:cs typeface="Arial" charset="0"/>
              </a:rPr>
              <a:t> based cold neutron source is </a:t>
            </a:r>
            <a:r>
              <a:rPr lang="en-US" sz="2000" dirty="0">
                <a:latin typeface="Arial" charset="0"/>
                <a:ea typeface="Arial" charset="0"/>
                <a:cs typeface="Arial" charset="0"/>
              </a:rPr>
              <a:t>i</a:t>
            </a:r>
            <a:r>
              <a:rPr lang="en-US" sz="2000" dirty="0" smtClean="0">
                <a:latin typeface="Arial" charset="0"/>
                <a:ea typeface="Arial" charset="0"/>
                <a:cs typeface="Arial" charset="0"/>
              </a:rPr>
              <a:t>deal for small and medium scale (&lt;2 MW) research reactors.</a:t>
            </a:r>
          </a:p>
          <a:p>
            <a:pPr marL="342900" indent="-342900">
              <a:buClr>
                <a:srgbClr val="FF0000"/>
              </a:buClr>
              <a:buSzPct val="150000"/>
              <a:buFont typeface="Wingdings" charset="2"/>
              <a:buChar char="§"/>
            </a:pPr>
            <a:endParaRPr lang="en-US" sz="2000" dirty="0">
              <a:latin typeface="Arial" charset="0"/>
              <a:ea typeface="Arial" charset="0"/>
              <a:cs typeface="Arial" charset="0"/>
            </a:endParaRPr>
          </a:p>
          <a:p>
            <a:pPr marL="342900" indent="-342900">
              <a:buClr>
                <a:srgbClr val="FF0000"/>
              </a:buClr>
              <a:buSzPct val="150000"/>
              <a:buFont typeface="Wingdings" charset="2"/>
              <a:buChar char="§"/>
            </a:pPr>
            <a:r>
              <a:rPr lang="en-US" sz="2000" dirty="0" smtClean="0">
                <a:latin typeface="Arial" charset="0"/>
                <a:ea typeface="Arial" charset="0"/>
                <a:cs typeface="Arial" charset="0"/>
              </a:rPr>
              <a:t>Three supermirror neutron guides (straight, curved and/or beam bender) will transmit cold neutrons to experimental locations for Small Angle Neutron Scattering (SANS), Neutron Depth </a:t>
            </a:r>
            <a:r>
              <a:rPr lang="en-US" sz="2000" dirty="0">
                <a:latin typeface="Arial" charset="0"/>
                <a:ea typeface="Arial" charset="0"/>
                <a:cs typeface="Arial" charset="0"/>
              </a:rPr>
              <a:t>P</a:t>
            </a:r>
            <a:r>
              <a:rPr lang="en-US" sz="2000" dirty="0" smtClean="0">
                <a:latin typeface="Arial" charset="0"/>
                <a:ea typeface="Arial" charset="0"/>
                <a:cs typeface="Arial" charset="0"/>
              </a:rPr>
              <a:t>rofiling and Prompt Gamma Activation Analysis facilities. </a:t>
            </a:r>
          </a:p>
          <a:p>
            <a:pPr marL="342900" indent="-342900">
              <a:buClr>
                <a:srgbClr val="FF0000"/>
              </a:buClr>
              <a:buSzPct val="150000"/>
              <a:buFont typeface="Wingdings" charset="2"/>
              <a:buChar char="§"/>
            </a:pPr>
            <a:endParaRPr lang="en-US" sz="2000" dirty="0" smtClean="0">
              <a:latin typeface="Arial" charset="0"/>
              <a:ea typeface="Arial" charset="0"/>
              <a:cs typeface="Arial" charset="0"/>
            </a:endParaRPr>
          </a:p>
          <a:p>
            <a:pPr marL="342900" indent="-342900">
              <a:buClr>
                <a:srgbClr val="FF0000"/>
              </a:buClr>
              <a:buSzPct val="150000"/>
              <a:buFont typeface="Wingdings" charset="2"/>
              <a:buChar char="§"/>
            </a:pPr>
            <a:r>
              <a:rPr lang="en-US" sz="2000" dirty="0" smtClean="0">
                <a:latin typeface="Arial" charset="0"/>
                <a:ea typeface="Arial" charset="0"/>
                <a:cs typeface="Arial" charset="0"/>
              </a:rPr>
              <a:t>One of the cold neutron beam is designated for SANS.  HZB </a:t>
            </a:r>
            <a:r>
              <a:rPr lang="en-US" sz="2000" dirty="0">
                <a:latin typeface="Arial" charset="0"/>
                <a:ea typeface="Arial" charset="0"/>
                <a:cs typeface="Arial" charset="0"/>
              </a:rPr>
              <a:t>B</a:t>
            </a:r>
            <a:r>
              <a:rPr lang="en-US" sz="2000" dirty="0" smtClean="0">
                <a:latin typeface="Arial" charset="0"/>
                <a:ea typeface="Arial" charset="0"/>
                <a:cs typeface="Arial" charset="0"/>
              </a:rPr>
              <a:t>ER </a:t>
            </a:r>
            <a:r>
              <a:rPr lang="en-US" sz="2000" dirty="0">
                <a:latin typeface="Arial" charset="0"/>
                <a:ea typeface="Arial" charset="0"/>
                <a:cs typeface="Arial" charset="0"/>
              </a:rPr>
              <a:t>II VSANS instrument and other materials donated to Penn State.</a:t>
            </a:r>
          </a:p>
          <a:p>
            <a:pPr marL="342900" indent="-342900">
              <a:buClr>
                <a:srgbClr val="FF0000"/>
              </a:buClr>
              <a:buSzPct val="150000"/>
              <a:buFont typeface="Wingdings" charset="2"/>
              <a:buChar char="§"/>
            </a:pPr>
            <a:endParaRPr lang="en-US" sz="2000" dirty="0">
              <a:latin typeface="Arial" charset="0"/>
              <a:ea typeface="Arial" charset="0"/>
              <a:cs typeface="Arial" charset="0"/>
            </a:endParaRPr>
          </a:p>
          <a:p>
            <a:pPr marL="342900" indent="-342900">
              <a:buClr>
                <a:srgbClr val="FF0000"/>
              </a:buClr>
              <a:buSzPct val="150000"/>
              <a:buFont typeface="Wingdings" charset="2"/>
              <a:buChar char="§"/>
            </a:pPr>
            <a:r>
              <a:rPr lang="en-US" sz="2000" dirty="0" smtClean="0">
                <a:latin typeface="Arial" charset="0"/>
                <a:ea typeface="Arial" charset="0"/>
                <a:cs typeface="Arial" charset="0"/>
              </a:rPr>
              <a:t>RSEC </a:t>
            </a:r>
            <a:r>
              <a:rPr lang="en-US" sz="2000" dirty="0">
                <a:latin typeface="Arial" charset="0"/>
                <a:ea typeface="Arial" charset="0"/>
                <a:cs typeface="Arial" charset="0"/>
              </a:rPr>
              <a:t>building expansion project </a:t>
            </a:r>
            <a:r>
              <a:rPr lang="en-US" sz="2000" dirty="0" smtClean="0">
                <a:latin typeface="Arial" charset="0"/>
                <a:ea typeface="Arial" charset="0"/>
                <a:cs typeface="Arial" charset="0"/>
              </a:rPr>
              <a:t>was completed with new expanded Neutron Beam Hall.   Expansion project was funded by PSU COE and RSEC.</a:t>
            </a:r>
          </a:p>
          <a:p>
            <a:pPr marL="342900" indent="-342900">
              <a:buClr>
                <a:srgbClr val="FF0000"/>
              </a:buClr>
              <a:buSzPct val="150000"/>
              <a:buFont typeface="Wingdings" charset="2"/>
              <a:buChar char="§"/>
            </a:pPr>
            <a:endParaRPr lang="en-US" sz="2000" dirty="0">
              <a:latin typeface="Arial" charset="0"/>
              <a:ea typeface="Arial" charset="0"/>
              <a:cs typeface="Arial" charset="0"/>
            </a:endParaRPr>
          </a:p>
          <a:p>
            <a:pPr marL="342900" indent="-342900">
              <a:buClr>
                <a:srgbClr val="FF0000"/>
              </a:buClr>
              <a:buSzPct val="150000"/>
              <a:buFont typeface="Wingdings" charset="2"/>
              <a:buChar char="§"/>
            </a:pPr>
            <a:r>
              <a:rPr lang="en-US" sz="2000" dirty="0" smtClean="0">
                <a:latin typeface="Arial" charset="0"/>
                <a:ea typeface="Arial" charset="0"/>
                <a:cs typeface="Arial" charset="0"/>
              </a:rPr>
              <a:t>PSBR will be the only university research reactor with SANS capability in the USA.</a:t>
            </a:r>
            <a:endParaRPr lang="en-US" sz="2000" dirty="0">
              <a:latin typeface="Arial" charset="0"/>
              <a:ea typeface="Arial" charset="0"/>
              <a:cs typeface="Arial" charset="0"/>
            </a:endParaRPr>
          </a:p>
          <a:p>
            <a:endParaRPr lang="en-US" sz="2000" dirty="0">
              <a:latin typeface="Arial" charset="0"/>
              <a:ea typeface="Arial" charset="0"/>
              <a:cs typeface="Arial" charset="0"/>
            </a:endParaRPr>
          </a:p>
        </p:txBody>
      </p:sp>
    </p:spTree>
    <p:extLst>
      <p:ext uri="{BB962C8B-B14F-4D97-AF65-F5344CB8AC3E}">
        <p14:creationId xmlns:p14="http://schemas.microsoft.com/office/powerpoint/2010/main" val="573459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3"/>
          <p:cNvSpPr>
            <a:spLocks noGrp="1"/>
          </p:cNvSpPr>
          <p:nvPr>
            <p:ph type="title"/>
          </p:nvPr>
        </p:nvSpPr>
        <p:spPr>
          <a:xfrm>
            <a:off x="457200" y="0"/>
            <a:ext cx="8229600" cy="1028700"/>
          </a:xfrm>
        </p:spPr>
        <p:txBody>
          <a:bodyPr/>
          <a:lstStyle/>
          <a:p>
            <a:pPr algn="ctr"/>
            <a:r>
              <a:rPr lang="en-US" sz="3200" b="1">
                <a:latin typeface="Arial"/>
                <a:cs typeface="Arial"/>
              </a:rPr>
              <a:t>Radiation Science &amp; Engineering Center</a:t>
            </a:r>
          </a:p>
        </p:txBody>
      </p:sp>
      <p:sp>
        <p:nvSpPr>
          <p:cNvPr id="3" name="Rectangle 2"/>
          <p:cNvSpPr/>
          <p:nvPr/>
        </p:nvSpPr>
        <p:spPr>
          <a:xfrm>
            <a:off x="352097" y="1102311"/>
            <a:ext cx="4572000" cy="4770537"/>
          </a:xfrm>
          <a:prstGeom prst="rect">
            <a:avLst/>
          </a:prstGeom>
        </p:spPr>
        <p:txBody>
          <a:bodyPr>
            <a:spAutoFit/>
          </a:bodyPr>
          <a:lstStyle/>
          <a:p>
            <a:pPr marL="285750" indent="-285750">
              <a:buClr>
                <a:srgbClr val="FF0000"/>
              </a:buClr>
              <a:buSzPct val="150000"/>
              <a:buFont typeface="Wingdings" charset="2"/>
              <a:buChar char="§"/>
            </a:pPr>
            <a:r>
              <a:rPr lang="en-US" sz="1600" err="1">
                <a:latin typeface="Arial"/>
                <a:cs typeface="Arial"/>
              </a:rPr>
              <a:t>Breazeale</a:t>
            </a:r>
            <a:r>
              <a:rPr lang="en-US" sz="1600">
                <a:latin typeface="Arial"/>
                <a:cs typeface="Arial"/>
              </a:rPr>
              <a:t> Nuclear Research Reactor</a:t>
            </a:r>
          </a:p>
          <a:p>
            <a:pPr lvl="1">
              <a:buClr>
                <a:srgbClr val="FF0000"/>
              </a:buClr>
              <a:buSzPct val="150000"/>
            </a:pPr>
            <a:r>
              <a:rPr lang="en-US" sz="1600">
                <a:latin typeface="Arial"/>
                <a:cs typeface="Arial"/>
              </a:rPr>
              <a:t>1 MW TRIGA</a:t>
            </a:r>
          </a:p>
          <a:p>
            <a:pPr>
              <a:buClr>
                <a:srgbClr val="FF0000"/>
              </a:buClr>
              <a:buSzPct val="150000"/>
            </a:pPr>
            <a:r>
              <a:rPr lang="en-US" sz="1600">
                <a:latin typeface="Arial"/>
                <a:cs typeface="Arial"/>
              </a:rPr>
              <a:t>	3 x10</a:t>
            </a:r>
            <a:r>
              <a:rPr lang="en-US" sz="1600" baseline="30000">
                <a:latin typeface="Arial"/>
                <a:cs typeface="Arial"/>
              </a:rPr>
              <a:t>13</a:t>
            </a:r>
            <a:r>
              <a:rPr lang="en-US" sz="1600">
                <a:latin typeface="Arial"/>
                <a:cs typeface="Arial"/>
              </a:rPr>
              <a:t> n/cm</a:t>
            </a:r>
            <a:r>
              <a:rPr lang="en-US" sz="1600" baseline="30000">
                <a:latin typeface="Arial"/>
                <a:cs typeface="Arial"/>
              </a:rPr>
              <a:t>2</a:t>
            </a:r>
            <a:r>
              <a:rPr lang="en-US" sz="1600">
                <a:latin typeface="Arial"/>
                <a:cs typeface="Arial"/>
              </a:rPr>
              <a:t> sec  thermal neutron</a:t>
            </a:r>
          </a:p>
          <a:p>
            <a:pPr>
              <a:buClr>
                <a:srgbClr val="FF0000"/>
              </a:buClr>
              <a:buSzPct val="150000"/>
            </a:pPr>
            <a:r>
              <a:rPr lang="en-US" sz="1600">
                <a:latin typeface="Arial"/>
                <a:cs typeface="Arial"/>
              </a:rPr>
              <a:t>	flux at core center</a:t>
            </a:r>
          </a:p>
          <a:p>
            <a:pPr>
              <a:buClr>
                <a:srgbClr val="FF0000"/>
              </a:buClr>
              <a:buSzPct val="150000"/>
            </a:pPr>
            <a:endParaRPr lang="en-US" sz="1600">
              <a:latin typeface="Arial"/>
              <a:cs typeface="Arial"/>
            </a:endParaRPr>
          </a:p>
          <a:p>
            <a:pPr marL="285750" indent="-285750">
              <a:buClr>
                <a:srgbClr val="FF0000"/>
              </a:buClr>
              <a:buSzPct val="150000"/>
              <a:buFont typeface="Wingdings" charset="2"/>
              <a:buChar char="§"/>
            </a:pPr>
            <a:r>
              <a:rPr lang="en-US" sz="1600">
                <a:latin typeface="Arial"/>
                <a:cs typeface="Arial"/>
              </a:rPr>
              <a:t> Gamma Irradiation Facilities</a:t>
            </a:r>
          </a:p>
          <a:p>
            <a:pPr>
              <a:buClr>
                <a:srgbClr val="FF0000"/>
              </a:buClr>
              <a:buSzPct val="150000"/>
            </a:pPr>
            <a:r>
              <a:rPr lang="en-US" sz="1600">
                <a:latin typeface="Arial"/>
                <a:cs typeface="Arial"/>
              </a:rPr>
              <a:t>	In-Pool irradiators</a:t>
            </a:r>
          </a:p>
          <a:p>
            <a:pPr>
              <a:buClr>
                <a:srgbClr val="FF0000"/>
              </a:buClr>
              <a:buSzPct val="150000"/>
            </a:pPr>
            <a:r>
              <a:rPr lang="en-US" sz="1600">
                <a:latin typeface="Arial"/>
                <a:cs typeface="Arial"/>
              </a:rPr>
              <a:t>	Gamma Cell 220 Dry Irradiator</a:t>
            </a:r>
          </a:p>
          <a:p>
            <a:pPr>
              <a:buClr>
                <a:srgbClr val="FF0000"/>
              </a:buClr>
              <a:buSzPct val="150000"/>
            </a:pPr>
            <a:r>
              <a:rPr lang="en-US" sz="1600">
                <a:latin typeface="Arial"/>
                <a:cs typeface="Arial"/>
              </a:rPr>
              <a:t>	(6,000 Curie Co-60, 0.5 </a:t>
            </a:r>
            <a:r>
              <a:rPr lang="en-US" sz="1600" err="1">
                <a:latin typeface="Arial"/>
                <a:cs typeface="Arial"/>
              </a:rPr>
              <a:t>MRads</a:t>
            </a:r>
            <a:r>
              <a:rPr lang="en-US" sz="1600">
                <a:latin typeface="Arial"/>
                <a:cs typeface="Arial"/>
              </a:rPr>
              <a:t>/hour)</a:t>
            </a:r>
          </a:p>
          <a:p>
            <a:pPr>
              <a:buClr>
                <a:srgbClr val="FF0000"/>
              </a:buClr>
              <a:buSzPct val="150000"/>
            </a:pPr>
            <a:endParaRPr lang="en-US" sz="1600">
              <a:latin typeface="Arial"/>
              <a:cs typeface="Arial"/>
            </a:endParaRPr>
          </a:p>
          <a:p>
            <a:pPr marL="285750" indent="-285750">
              <a:lnSpc>
                <a:spcPct val="150000"/>
              </a:lnSpc>
              <a:buClr>
                <a:srgbClr val="FF0000"/>
              </a:buClr>
              <a:buSzPct val="150000"/>
              <a:buFont typeface="Wingdings" charset="2"/>
              <a:buChar char="§"/>
            </a:pPr>
            <a:r>
              <a:rPr lang="en-US" sz="1600">
                <a:latin typeface="Arial"/>
                <a:cs typeface="Arial"/>
              </a:rPr>
              <a:t> Hot Cells</a:t>
            </a:r>
          </a:p>
          <a:p>
            <a:pPr marL="285750" indent="-285750">
              <a:lnSpc>
                <a:spcPct val="150000"/>
              </a:lnSpc>
              <a:buClr>
                <a:srgbClr val="FF0000"/>
              </a:buClr>
              <a:buSzPct val="150000"/>
              <a:buFont typeface="Wingdings" charset="2"/>
              <a:buChar char="§"/>
            </a:pPr>
            <a:r>
              <a:rPr lang="en-US" sz="1600">
                <a:latin typeface="Arial"/>
                <a:cs typeface="Arial"/>
              </a:rPr>
              <a:t> Radiation Detection &amp; Measurement Labs</a:t>
            </a:r>
          </a:p>
          <a:p>
            <a:pPr marL="285750" indent="-285750">
              <a:lnSpc>
                <a:spcPct val="150000"/>
              </a:lnSpc>
              <a:buClr>
                <a:srgbClr val="FF0000"/>
              </a:buClr>
              <a:buSzPct val="150000"/>
              <a:buFont typeface="Wingdings" charset="2"/>
              <a:buChar char="§"/>
            </a:pPr>
            <a:r>
              <a:rPr lang="en-US" sz="1600">
                <a:latin typeface="Arial"/>
                <a:cs typeface="Arial"/>
              </a:rPr>
              <a:t> Neutron Beam Laboratory</a:t>
            </a:r>
          </a:p>
          <a:p>
            <a:pPr marL="285750" indent="-285750">
              <a:lnSpc>
                <a:spcPct val="150000"/>
              </a:lnSpc>
              <a:buClr>
                <a:srgbClr val="FF0000"/>
              </a:buClr>
              <a:buSzPct val="150000"/>
              <a:buFont typeface="Wingdings" charset="2"/>
              <a:buChar char="§"/>
            </a:pPr>
            <a:r>
              <a:rPr lang="en-US" sz="1600">
                <a:latin typeface="Arial"/>
                <a:cs typeface="Arial"/>
              </a:rPr>
              <a:t> </a:t>
            </a:r>
            <a:r>
              <a:rPr lang="en-US" sz="1600" err="1">
                <a:latin typeface="Arial"/>
                <a:cs typeface="Arial"/>
              </a:rPr>
              <a:t>Radionuclear</a:t>
            </a:r>
            <a:r>
              <a:rPr lang="en-US" sz="1600">
                <a:latin typeface="Arial"/>
                <a:cs typeface="Arial"/>
              </a:rPr>
              <a:t> Applications Laboratory</a:t>
            </a:r>
          </a:p>
          <a:p>
            <a:pPr marL="285750" indent="-285750">
              <a:lnSpc>
                <a:spcPct val="150000"/>
              </a:lnSpc>
              <a:buClr>
                <a:srgbClr val="FF0000"/>
              </a:buClr>
              <a:buSzPct val="150000"/>
              <a:buFont typeface="Wingdings" charset="2"/>
              <a:buChar char="§"/>
            </a:pPr>
            <a:r>
              <a:rPr lang="en-US" sz="1600">
                <a:latin typeface="Arial"/>
                <a:cs typeface="Arial"/>
              </a:rPr>
              <a:t> Radiochemistry Laboratory</a:t>
            </a:r>
          </a:p>
          <a:p>
            <a:pPr marL="285750" indent="-285750">
              <a:lnSpc>
                <a:spcPct val="150000"/>
              </a:lnSpc>
              <a:buClr>
                <a:srgbClr val="FF0000"/>
              </a:buClr>
              <a:buSzPct val="150000"/>
              <a:buFont typeface="Wingdings" charset="2"/>
              <a:buChar char="§"/>
            </a:pPr>
            <a:r>
              <a:rPr lang="en-US" sz="1600">
                <a:latin typeface="Arial"/>
                <a:cs typeface="Arial"/>
              </a:rPr>
              <a:t> Nuclear Security Education Laboratory</a:t>
            </a:r>
          </a:p>
        </p:txBody>
      </p:sp>
      <p:pic>
        <p:nvPicPr>
          <p:cNvPr id="6" name="Picture 8"/>
          <p:cNvPicPr>
            <a:picLocks noChangeAspect="1" noChangeArrowheads="1"/>
          </p:cNvPicPr>
          <p:nvPr/>
        </p:nvPicPr>
        <p:blipFill>
          <a:blip r:embed="rId2">
            <a:alphaModFix amt="75000"/>
          </a:blip>
          <a:srcRect/>
          <a:stretch>
            <a:fillRect/>
          </a:stretch>
        </p:blipFill>
        <p:spPr bwMode="auto">
          <a:xfrm>
            <a:off x="4832131" y="1408386"/>
            <a:ext cx="3972911" cy="3972911"/>
          </a:xfrm>
          <a:prstGeom prst="rect">
            <a:avLst/>
          </a:prstGeom>
          <a:noFill/>
          <a:ln w="25400">
            <a:noFill/>
            <a:miter lim="800000"/>
            <a:headEnd/>
            <a:tailEnd/>
          </a:ln>
          <a:effectLst>
            <a:outerShdw blurRad="63500" dist="126999" dir="2700000" algn="ctr" rotWithShape="0">
              <a:srgbClr val="110BFF">
                <a:alpha val="75000"/>
              </a:srgbClr>
            </a:outerShdw>
          </a:effectLst>
        </p:spPr>
      </p:pic>
    </p:spTree>
    <p:extLst>
      <p:ext uri="{BB962C8B-B14F-4D97-AF65-F5344CB8AC3E}">
        <p14:creationId xmlns:p14="http://schemas.microsoft.com/office/powerpoint/2010/main" val="14359851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3"/>
          <p:cNvSpPr>
            <a:spLocks noGrp="1"/>
          </p:cNvSpPr>
          <p:nvPr>
            <p:ph type="title"/>
          </p:nvPr>
        </p:nvSpPr>
        <p:spPr>
          <a:xfrm>
            <a:off x="509752" y="116927"/>
            <a:ext cx="8229600" cy="1028700"/>
          </a:xfrm>
        </p:spPr>
        <p:txBody>
          <a:bodyPr/>
          <a:lstStyle/>
          <a:p>
            <a:pPr algn="ctr"/>
            <a:r>
              <a:rPr lang="en-US" sz="2800" b="1">
                <a:latin typeface="Arial"/>
                <a:cs typeface="Arial"/>
              </a:rPr>
              <a:t>PSBR Core and Beam Ports </a:t>
            </a:r>
            <a:br>
              <a:rPr lang="en-US" sz="2800" b="1">
                <a:latin typeface="Arial"/>
                <a:cs typeface="Arial"/>
              </a:rPr>
            </a:br>
            <a:r>
              <a:rPr lang="en-US" sz="2800" b="1">
                <a:latin typeface="Arial"/>
                <a:cs typeface="Arial"/>
              </a:rPr>
              <a:t>(1965 - 2018)</a:t>
            </a:r>
          </a:p>
        </p:txBody>
      </p:sp>
      <p:sp>
        <p:nvSpPr>
          <p:cNvPr id="2" name="TextBox 1"/>
          <p:cNvSpPr txBox="1"/>
          <p:nvPr/>
        </p:nvSpPr>
        <p:spPr>
          <a:xfrm>
            <a:off x="8282152" y="1755228"/>
            <a:ext cx="914400" cy="914400"/>
          </a:xfrm>
          <a:prstGeom prst="rect">
            <a:avLst/>
          </a:prstGeom>
        </p:spPr>
        <p:txBody>
          <a:bodyPr vert="horz" wrap="none" lIns="91440" tIns="45720" rIns="91440" bIns="45720" rtlCol="0" anchor="b">
            <a:normAutofit/>
          </a:bodyPr>
          <a:lstStyle/>
          <a:p>
            <a:endParaRPr lang="en-US"/>
          </a:p>
        </p:txBody>
      </p:sp>
      <p:sp>
        <p:nvSpPr>
          <p:cNvPr id="3" name="TextBox 2"/>
          <p:cNvSpPr txBox="1"/>
          <p:nvPr/>
        </p:nvSpPr>
        <p:spPr>
          <a:xfrm>
            <a:off x="7861738" y="1135117"/>
            <a:ext cx="914400" cy="914400"/>
          </a:xfrm>
          <a:prstGeom prst="rect">
            <a:avLst/>
          </a:prstGeom>
        </p:spPr>
        <p:txBody>
          <a:bodyPr vert="horz" wrap="none" lIns="91440" tIns="45720" rIns="91440" bIns="45720" rtlCol="0" anchor="b">
            <a:normAutofit/>
          </a:bodyPr>
          <a:lstStyle/>
          <a:p>
            <a:endParaRPr lang="en-US"/>
          </a:p>
        </p:txBody>
      </p:sp>
      <p:pic>
        <p:nvPicPr>
          <p:cNvPr id="6" name="Picture 5">
            <a:extLst>
              <a:ext uri="{FF2B5EF4-FFF2-40B4-BE49-F238E27FC236}">
                <a16:creationId xmlns="" xmlns:a16="http://schemas.microsoft.com/office/drawing/2014/main" id="{762A1808-1AAF-44F7-9A75-E53DC3609C8E}"/>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8879" y="876687"/>
            <a:ext cx="3559070" cy="5196281"/>
          </a:xfrm>
          <a:prstGeom prst="rect">
            <a:avLst/>
          </a:prstGeom>
        </p:spPr>
      </p:pic>
      <p:pic>
        <p:nvPicPr>
          <p:cNvPr id="4" name="Content Placeholder 3" descr="Existing_BeamPorts_Extended.png"/>
          <p:cNvPicPr>
            <a:picLocks noGrp="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3320509" y="1209885"/>
            <a:ext cx="5696792" cy="4774300"/>
          </a:xfrm>
          <a:prstGeom prst="rect">
            <a:avLst/>
          </a:prstGeom>
          <a:ln w="12700">
            <a:solidFill>
              <a:schemeClr val="tx1"/>
            </a:solidFill>
          </a:ln>
        </p:spPr>
      </p:pic>
    </p:spTree>
    <p:extLst>
      <p:ext uri="{BB962C8B-B14F-4D97-AF65-F5344CB8AC3E}">
        <p14:creationId xmlns:p14="http://schemas.microsoft.com/office/powerpoint/2010/main" val="134647169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3"/>
          <p:cNvSpPr>
            <a:spLocks noGrp="1"/>
          </p:cNvSpPr>
          <p:nvPr>
            <p:ph type="title"/>
          </p:nvPr>
        </p:nvSpPr>
        <p:spPr>
          <a:xfrm>
            <a:off x="478221" y="0"/>
            <a:ext cx="8229600" cy="1028700"/>
          </a:xfrm>
        </p:spPr>
        <p:txBody>
          <a:bodyPr/>
          <a:lstStyle/>
          <a:p>
            <a:pPr algn="ctr"/>
            <a:r>
              <a:rPr lang="en-US" sz="2800" b="1">
                <a:latin typeface="Arial"/>
                <a:cs typeface="Arial"/>
              </a:rPr>
              <a:t>PSBR New Neutron Beam Ports</a:t>
            </a:r>
          </a:p>
        </p:txBody>
      </p:sp>
      <p:pic>
        <p:nvPicPr>
          <p:cNvPr id="4" name="Picture 3">
            <a:extLst>
              <a:ext uri="{FF2B5EF4-FFF2-40B4-BE49-F238E27FC236}">
                <a16:creationId xmlns="" xmlns:a16="http://schemas.microsoft.com/office/drawing/2014/main" id="{CF57B68D-F310-4B2A-9014-BBC8B1BD7D7A}"/>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8879" y="876687"/>
            <a:ext cx="3559070" cy="5196281"/>
          </a:xfrm>
          <a:prstGeom prst="rect">
            <a:avLst/>
          </a:prstGeom>
        </p:spPr>
      </p:pic>
      <p:pic>
        <p:nvPicPr>
          <p:cNvPr id="5" name="Content Placeholder 4" descr="NewDesign_Final.png"/>
          <p:cNvPicPr>
            <a:picLocks noGrp="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2996440" y="1553592"/>
            <a:ext cx="6021851" cy="4259173"/>
          </a:xfrm>
          <a:prstGeom prst="rect">
            <a:avLst/>
          </a:prstGeom>
        </p:spPr>
      </p:pic>
    </p:spTree>
    <p:extLst>
      <p:ext uri="{BB962C8B-B14F-4D97-AF65-F5344CB8AC3E}">
        <p14:creationId xmlns:p14="http://schemas.microsoft.com/office/powerpoint/2010/main" val="361340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3"/>
          <p:cNvSpPr>
            <a:spLocks noGrp="1"/>
          </p:cNvSpPr>
          <p:nvPr>
            <p:ph type="title"/>
          </p:nvPr>
        </p:nvSpPr>
        <p:spPr>
          <a:xfrm>
            <a:off x="457200" y="373528"/>
            <a:ext cx="8229600" cy="655171"/>
          </a:xfrm>
        </p:spPr>
        <p:txBody>
          <a:bodyPr/>
          <a:lstStyle/>
          <a:p>
            <a:pPr algn="ctr"/>
            <a:r>
              <a:rPr lang="en-US" sz="2800" b="1" dirty="0">
                <a:latin typeface="Arial"/>
                <a:cs typeface="Arial"/>
              </a:rPr>
              <a:t>PSBR New Core/Moderator Assembly and </a:t>
            </a:r>
            <a:br>
              <a:rPr lang="en-US" sz="2800" b="1" dirty="0">
                <a:latin typeface="Arial"/>
                <a:cs typeface="Arial"/>
              </a:rPr>
            </a:br>
            <a:r>
              <a:rPr lang="en-US" sz="2800" b="1" dirty="0">
                <a:latin typeface="Arial"/>
                <a:cs typeface="Arial"/>
              </a:rPr>
              <a:t>New Beam Port Installations (2018)</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29605" y="1271587"/>
            <a:ext cx="4350648" cy="4857751"/>
          </a:xfrm>
          <a:prstGeom prst="rect">
            <a:avLst/>
          </a:prstGeom>
        </p:spPr>
      </p:pic>
    </p:spTree>
    <p:extLst>
      <p:ext uri="{BB962C8B-B14F-4D97-AF65-F5344CB8AC3E}">
        <p14:creationId xmlns:p14="http://schemas.microsoft.com/office/powerpoint/2010/main" val="4830983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3"/>
          <p:cNvSpPr>
            <a:spLocks noGrp="1"/>
          </p:cNvSpPr>
          <p:nvPr>
            <p:ph type="title"/>
          </p:nvPr>
        </p:nvSpPr>
        <p:spPr>
          <a:xfrm>
            <a:off x="457200" y="373528"/>
            <a:ext cx="8229600" cy="655171"/>
          </a:xfrm>
        </p:spPr>
        <p:txBody>
          <a:bodyPr/>
          <a:lstStyle/>
          <a:p>
            <a:pPr algn="ctr"/>
            <a:r>
              <a:rPr lang="en-US" sz="3200" b="1">
                <a:latin typeface="Arial"/>
                <a:cs typeface="Arial"/>
              </a:rPr>
              <a:t>PSBR New Core/Moderator Assembly and New Beam Port Installations (2018)</a:t>
            </a:r>
          </a:p>
        </p:txBody>
      </p:sp>
      <p:pic>
        <p:nvPicPr>
          <p:cNvPr id="2" name="Picture 1">
            <a:extLst>
              <a:ext uri="{FF2B5EF4-FFF2-40B4-BE49-F238E27FC236}">
                <a16:creationId xmlns="" xmlns:a16="http://schemas.microsoft.com/office/drawing/2014/main" id="{9362156B-2C27-4944-8B90-ED73BEC61E1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28750" y="1394811"/>
            <a:ext cx="6286500" cy="4699000"/>
          </a:xfrm>
          <a:prstGeom prst="rect">
            <a:avLst/>
          </a:prstGeom>
        </p:spPr>
      </p:pic>
    </p:spTree>
    <p:extLst>
      <p:ext uri="{BB962C8B-B14F-4D97-AF65-F5344CB8AC3E}">
        <p14:creationId xmlns:p14="http://schemas.microsoft.com/office/powerpoint/2010/main" val="15453681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3"/>
          <p:cNvSpPr>
            <a:spLocks noGrp="1"/>
          </p:cNvSpPr>
          <p:nvPr>
            <p:ph type="title"/>
          </p:nvPr>
        </p:nvSpPr>
        <p:spPr>
          <a:xfrm>
            <a:off x="457200" y="373528"/>
            <a:ext cx="8229600" cy="655171"/>
          </a:xfrm>
        </p:spPr>
        <p:txBody>
          <a:bodyPr/>
          <a:lstStyle/>
          <a:p>
            <a:pPr algn="ctr"/>
            <a:r>
              <a:rPr lang="en-US" sz="3200" b="1">
                <a:latin typeface="Arial"/>
                <a:cs typeface="Arial"/>
              </a:rPr>
              <a:t>PSBR New Core/Moderator Assembly and New Beam Port Installations (2018)</a:t>
            </a:r>
          </a:p>
        </p:txBody>
      </p:sp>
      <p:pic>
        <p:nvPicPr>
          <p:cNvPr id="2" name="Picture 1">
            <a:extLst>
              <a:ext uri="{FF2B5EF4-FFF2-40B4-BE49-F238E27FC236}">
                <a16:creationId xmlns="" xmlns:a16="http://schemas.microsoft.com/office/drawing/2014/main" id="{C901A33F-4E01-1A44-81DA-2B659EA5128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6482" y="1281496"/>
            <a:ext cx="3491415" cy="4730970"/>
          </a:xfrm>
          <a:prstGeom prst="rect">
            <a:avLst/>
          </a:prstGeom>
        </p:spPr>
      </p:pic>
      <p:pic>
        <p:nvPicPr>
          <p:cNvPr id="3" name="Picture 2">
            <a:extLst>
              <a:ext uri="{FF2B5EF4-FFF2-40B4-BE49-F238E27FC236}">
                <a16:creationId xmlns="" xmlns:a16="http://schemas.microsoft.com/office/drawing/2014/main" id="{8F8C4934-7A1B-1145-90E8-D729309E2FF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09605" y="1281496"/>
            <a:ext cx="5203018" cy="4730970"/>
          </a:xfrm>
          <a:prstGeom prst="rect">
            <a:avLst/>
          </a:prstGeom>
        </p:spPr>
      </p:pic>
    </p:spTree>
    <p:extLst>
      <p:ext uri="{BB962C8B-B14F-4D97-AF65-F5344CB8AC3E}">
        <p14:creationId xmlns:p14="http://schemas.microsoft.com/office/powerpoint/2010/main" val="901783619"/>
      </p:ext>
    </p:extLst>
  </p:cSld>
  <p:clrMapOvr>
    <a:masterClrMapping/>
  </p:clrMapOvr>
  <p:timing>
    <p:tnLst>
      <p:par>
        <p:cTn id="1" dur="indefinite" restart="never" nodeType="tmRoot"/>
      </p:par>
    </p:tnLst>
  </p:timing>
</p:sld>
</file>

<file path=ppt/theme/theme1.xml><?xml version="1.0" encoding="utf-8"?>
<a:theme xmlns:a="http://schemas.openxmlformats.org/drawingml/2006/main" name="RSEC-Holiday 2015">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b">
        <a:normAutofit/>
      </a:bodyPr>
      <a:lstStyle>
        <a:defPPr>
          <a:defRPr dirty="0"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RSEC-Holiday 2015.potx</Template>
  <TotalTime>6202</TotalTime>
  <Words>917</Words>
  <Application>Microsoft Macintosh PowerPoint</Application>
  <PresentationFormat>On-screen Show (4:3)</PresentationFormat>
  <Paragraphs>157</Paragraphs>
  <Slides>36</Slides>
  <Notes>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36</vt:i4>
      </vt:variant>
    </vt:vector>
  </HeadingPairs>
  <TitlesOfParts>
    <vt:vector size="45" baseType="lpstr">
      <vt:lpstr>Arial</vt:lpstr>
      <vt:lpstr>Arial Rounded MT Bold</vt:lpstr>
      <vt:lpstr>Calibri</vt:lpstr>
      <vt:lpstr>Cambria</vt:lpstr>
      <vt:lpstr>ＭＳ Ｐゴシック</vt:lpstr>
      <vt:lpstr>Tahoma</vt:lpstr>
      <vt:lpstr>Times New Roman</vt:lpstr>
      <vt:lpstr>Wingdings</vt:lpstr>
      <vt:lpstr>RSEC-Holiday 2015</vt:lpstr>
      <vt:lpstr>An Update on the Development of a Cold Neutron Source  and Cold Neutron Beam Facilities at the  Penn State Breazeale Reactor</vt:lpstr>
      <vt:lpstr>The Pennsylvania State University</vt:lpstr>
      <vt:lpstr>Radiation Science &amp; Engineering Center</vt:lpstr>
      <vt:lpstr>Radiation Science &amp; Engineering Center</vt:lpstr>
      <vt:lpstr>PSBR Core and Beam Ports  (1965 - 2018)</vt:lpstr>
      <vt:lpstr>PSBR New Neutron Beam Ports</vt:lpstr>
      <vt:lpstr>PSBR New Core/Moderator Assembly and  New Beam Port Installations (2018)</vt:lpstr>
      <vt:lpstr>PSBR New Core/Moderator Assembly and New Beam Port Installations (2018)</vt:lpstr>
      <vt:lpstr>PSBR New Core/Moderator Assembly and New Beam Port Installations (2018)</vt:lpstr>
      <vt:lpstr>PSBR New Core/Moderator Assembly and New Beam Port Installations (2018)</vt:lpstr>
      <vt:lpstr>PSBR New Core/Moderator Assembly and New Beam Port Installations (2018)</vt:lpstr>
      <vt:lpstr>PSBR New Neutron Beam Ports</vt:lpstr>
      <vt:lpstr>PSBR – Neutron Beam Ports</vt:lpstr>
      <vt:lpstr>PSBR Cold Neutron Source (2019)</vt:lpstr>
      <vt:lpstr>PSBR – Cold Neutron Source</vt:lpstr>
      <vt:lpstr>PSBR - Cold Neutron Source</vt:lpstr>
      <vt:lpstr>PSBR - Cold Neutron Source</vt:lpstr>
      <vt:lpstr>PSBR - Cold Neutron Source</vt:lpstr>
      <vt:lpstr>PSBR - Cold Neutron Source</vt:lpstr>
      <vt:lpstr>PSBR - Cold Neutron Source</vt:lpstr>
      <vt:lpstr>PSBR - Cold Neutron Source</vt:lpstr>
      <vt:lpstr>Moderating Materials</vt:lpstr>
      <vt:lpstr>Mesitylene</vt:lpstr>
      <vt:lpstr>Mesitylene Properties </vt:lpstr>
      <vt:lpstr>Empty PSBR Cold Neutron Beam Port  Flux Measurements</vt:lpstr>
      <vt:lpstr>Empty PSBR Cold Neutron Beam Port Entry Flux Measurements (P1)</vt:lpstr>
      <vt:lpstr>Empty PSBR Cold Neutron Beam Port Exit  Flux Measurements (P3)</vt:lpstr>
      <vt:lpstr>Radiation Science &amp; Engineering Center Update</vt:lpstr>
      <vt:lpstr>HZB BER II  VSANS and RSEC Layout</vt:lpstr>
      <vt:lpstr>HZB BER II  VSANS and RSEC Layout</vt:lpstr>
      <vt:lpstr>RSEC</vt:lpstr>
      <vt:lpstr>RSEC</vt:lpstr>
      <vt:lpstr>RSEC Expansion (2022)</vt:lpstr>
      <vt:lpstr>Neutron Beam Hall (2022)</vt:lpstr>
      <vt:lpstr>Neutron Beam Hall (2022)</vt:lpstr>
      <vt:lpstr>Conclusions</vt:lpstr>
    </vt:vector>
  </TitlesOfParts>
  <Company>The Pennsylvania State University</Company>
  <LinksUpToDate>false</LinksUpToDate>
  <SharedDoc>false</SharedDoc>
  <HyperlinksChanged>false</HyperlinksChanged>
  <AppVersion>15.0039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Dana L. Marsh</dc:creator>
  <cp:lastModifiedBy>Unlu, Kenan</cp:lastModifiedBy>
  <cp:revision>444</cp:revision>
  <cp:lastPrinted>2016-02-23T17:39:50Z</cp:lastPrinted>
  <dcterms:created xsi:type="dcterms:W3CDTF">2014-08-06T19:52:38Z</dcterms:created>
  <dcterms:modified xsi:type="dcterms:W3CDTF">2023-07-10T20:55:37Z</dcterms:modified>
</cp:coreProperties>
</file>