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7" r:id="rId3"/>
    <p:sldId id="397" r:id="rId4"/>
    <p:sldId id="388" r:id="rId5"/>
    <p:sldId id="394" r:id="rId6"/>
    <p:sldId id="395" r:id="rId7"/>
    <p:sldId id="393" r:id="rId8"/>
    <p:sldId id="259" r:id="rId9"/>
    <p:sldId id="272" r:id="rId10"/>
    <p:sldId id="398" r:id="rId11"/>
    <p:sldId id="261" r:id="rId12"/>
    <p:sldId id="391" r:id="rId13"/>
    <p:sldId id="279" r:id="rId14"/>
    <p:sldId id="262" r:id="rId15"/>
    <p:sldId id="392" r:id="rId16"/>
    <p:sldId id="264" r:id="rId17"/>
    <p:sldId id="400" r:id="rId18"/>
    <p:sldId id="399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99318-B9FE-49B3-9E23-77D3C749E4D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75C56-D543-4A43-AC08-20CDBD37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75C56-D543-4A43-AC08-20CDBD37B1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1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C9F0-5960-92C0-7D92-8123E4D1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443D9-CB6E-EBF0-81FC-2EFD610C4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0E418-9266-5763-2666-A4BB9278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45FC-E71C-A6D0-D6F7-1C5AF7EF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C627-9596-0F1C-B54F-F770A20F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3BC5-CE8D-14D6-FCEF-33A64992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74015-F6F1-2CF4-ED68-0F9EFEF79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4DEC7-C48D-7FFD-68D8-877F405F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4078B-AE28-5A8A-50A7-68AEA2EA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7D83B-C7C1-0233-A021-7DF1F958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3F7A6-3D95-D582-06E1-4B8859296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FC6C1-89AF-24C9-9B64-3C6AD34DD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C99BF-8D7D-B966-4FEA-EF91808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A3FE6-EA57-9790-3D3E-C6A930BD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F2DE-2784-F368-6B11-F2DF3F88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AF3D-90A1-8314-B0B6-45113DB1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DC27-013C-86AD-8FB4-731B360D4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A69F-A177-EBB8-BF32-F9063800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7A725-832B-371E-C498-F731547B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6D4C4-8BAA-C20E-18E7-2EFCA4E5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99CB-3C20-25AE-33CA-DE5C6204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A00CC-93D3-DF7E-D40D-41BEFF4E0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B1D7A-F793-63F8-AF3E-B125D038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5F9E-F92D-AD67-D384-153A669A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3F78-876E-C70D-CC32-A3646560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C775-CED5-5680-046D-ED8F152F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C646-B041-E7DB-AFDE-918F0284E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88B4C-CA3D-0FAC-F0F4-7A536C014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7C95D-6243-BD1E-BD01-BA5CD2C9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08769-A938-F03E-58AA-57A2FB2A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989FA-C5BD-0F7D-35B7-01FF739E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4A03-3B19-1FA1-2826-2BE0D788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AD2D0-066E-8481-6F08-92E1EA72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11573-61DE-4314-6927-134C1251E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6E19F-BECF-1E42-AD6E-BCA0CBCB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4D5FD-2937-F442-C3ED-D44F4A620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2D0AD-9934-3AAD-373E-F683A377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2EF57-5380-39B1-73D7-253C73FA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483FC-226C-C283-1950-19D171AC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1609-7B59-F856-BF1B-06DB48EF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254F1-3988-9642-102E-C3340AF9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6F2A6-0466-FD3A-0167-714F7420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CFE15-284C-DCAF-CAF5-B7924903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38198-E495-3CD6-818C-496AE729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803B1-DBF2-F96B-8F7A-EA6D65FC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E3D3C-8B0D-B24E-AA9A-FA4138C2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AF8C-8B7A-6E5C-6C5F-685F98C1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6B5C-94C7-7AD7-7BAD-3EA6ED47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C9ADD-9ADB-D647-FBAC-4626EC62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17C29-32D0-65FF-E03E-8B3782B6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B7E60-4061-8B14-DD9C-66586DDB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A7D8-D21F-E253-8E68-B3518229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C396-1F7C-0F50-4E1D-BE858B79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3800F-7FCD-6FE6-00BA-F4216495D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723B0-7687-B071-8482-08F66A9F4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0003A-AED8-58A3-6FFC-924BAC61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49AC9-DEE9-6B23-AB66-0B70AFAB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DBD95-7D46-4A8D-8204-9589D0D9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F189F-35A9-CC0E-C477-1B83AB01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AB137-F5D0-EDD6-483A-4BE223AA3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2C888-DA66-E820-FB63-497FF4E00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968E-9CDA-4210-A174-4B732D4CF61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6FF3D-598E-A08A-B1AC-7BF68BC54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4DF3-FFDD-AF7C-D768-4E96F37F2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EFBA-3475-47D3-B793-8417D010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8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emf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C5CE3-FA3A-CC6B-23DE-517D3C1B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733246"/>
            <a:ext cx="9613397" cy="985374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5BD25-111D-4751-4045-D61510229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52" y="2029811"/>
            <a:ext cx="10597895" cy="171330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b"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Investigation of Pancake-like Moderator-Reflector Structure for the High Brilliance Neutron Source (HBS)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10C54-2B31-2E23-8A4D-007A87A74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/>
              <a:t>Junyang Chen </a:t>
            </a:r>
          </a:p>
          <a:p>
            <a:pPr algn="l"/>
            <a:r>
              <a:rPr lang="en-US" sz="2000" dirty="0" err="1"/>
              <a:t>Forschungszentrum</a:t>
            </a:r>
            <a:r>
              <a:rPr lang="en-US" sz="2000" dirty="0"/>
              <a:t> </a:t>
            </a:r>
            <a:r>
              <a:rPr lang="en-US" sz="2000" dirty="0" err="1"/>
              <a:t>Jülich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12.07.2023</a:t>
            </a:r>
          </a:p>
        </p:txBody>
      </p:sp>
    </p:spTree>
    <p:extLst>
      <p:ext uri="{BB962C8B-B14F-4D97-AF65-F5344CB8AC3E}">
        <p14:creationId xmlns:p14="http://schemas.microsoft.com/office/powerpoint/2010/main" val="414080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93AE685D-295F-CF57-7009-AFB7010EE86A}"/>
              </a:ext>
            </a:extLst>
          </p:cNvPr>
          <p:cNvSpPr txBox="1">
            <a:spLocks/>
          </p:cNvSpPr>
          <p:nvPr/>
        </p:nvSpPr>
        <p:spPr>
          <a:xfrm>
            <a:off x="776109" y="329920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Shortage of Pancake structure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006907F9-4DFC-D80E-0F20-AEEEFF48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99" y="1316067"/>
            <a:ext cx="2891308" cy="2694034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CF4B97C3-A9FE-C0FF-59C3-4162A51F9C14}"/>
              </a:ext>
            </a:extLst>
          </p:cNvPr>
          <p:cNvSpPr txBox="1"/>
          <p:nvPr/>
        </p:nvSpPr>
        <p:spPr>
          <a:xfrm>
            <a:off x="2332155" y="4178052"/>
            <a:ext cx="128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Pancake</a:t>
            </a:r>
            <a:endParaRPr lang="zh-CN" altLang="en-US" sz="2000" dirty="0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A81C87A9-DCEB-1D16-F50F-6139CA036053}"/>
              </a:ext>
            </a:extLst>
          </p:cNvPr>
          <p:cNvSpPr txBox="1"/>
          <p:nvPr/>
        </p:nvSpPr>
        <p:spPr>
          <a:xfrm>
            <a:off x="2332155" y="2523176"/>
            <a:ext cx="179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parahydrogen</a:t>
            </a:r>
            <a:endParaRPr lang="zh-CN" altLang="en-US" sz="12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0DF40C8-BD48-B082-98FD-A0825580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57" y="1316067"/>
            <a:ext cx="2706390" cy="2694033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id="{63B99256-2281-BF90-B4C2-3B26FA542C2D}"/>
              </a:ext>
            </a:extLst>
          </p:cNvPr>
          <p:cNvSpPr txBox="1"/>
          <p:nvPr/>
        </p:nvSpPr>
        <p:spPr>
          <a:xfrm>
            <a:off x="5445316" y="2523177"/>
            <a:ext cx="179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water</a:t>
            </a:r>
            <a:endParaRPr lang="zh-CN" altLang="en-US" sz="1200" dirty="0"/>
          </a:p>
        </p:txBody>
      </p:sp>
      <p:sp>
        <p:nvSpPr>
          <p:cNvPr id="13" name="文本框 23">
            <a:extLst>
              <a:ext uri="{FF2B5EF4-FFF2-40B4-BE49-F238E27FC236}">
                <a16:creationId xmlns:a16="http://schemas.microsoft.com/office/drawing/2014/main" id="{0EB6A223-9FD1-653B-3BCF-2B5762C2C919}"/>
              </a:ext>
            </a:extLst>
          </p:cNvPr>
          <p:cNvSpPr txBox="1"/>
          <p:nvPr/>
        </p:nvSpPr>
        <p:spPr>
          <a:xfrm>
            <a:off x="5445316" y="4172617"/>
            <a:ext cx="153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Single tube</a:t>
            </a:r>
            <a:endParaRPr lang="zh-CN" altLang="en-US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05628E-3F2B-F7FC-E507-F5B5DBB0A9C4}"/>
              </a:ext>
            </a:extLst>
          </p:cNvPr>
          <p:cNvCxnSpPr/>
          <p:nvPr/>
        </p:nvCxnSpPr>
        <p:spPr>
          <a:xfrm flipH="1">
            <a:off x="6109166" y="2204185"/>
            <a:ext cx="211756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92E54E-FD03-574A-FC88-1AC040007C45}"/>
              </a:ext>
            </a:extLst>
          </p:cNvPr>
          <p:cNvSpPr txBox="1"/>
          <p:nvPr/>
        </p:nvSpPr>
        <p:spPr>
          <a:xfrm>
            <a:off x="6109166" y="1972557"/>
            <a:ext cx="244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parahydrogen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72C6D8-BFDB-F9C5-8479-F5B0CBD7B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364" y="1316066"/>
            <a:ext cx="2745045" cy="2694033"/>
          </a:xfrm>
          <a:prstGeom prst="rect">
            <a:avLst/>
          </a:prstGeom>
        </p:spPr>
      </p:pic>
      <p:cxnSp>
        <p:nvCxnSpPr>
          <p:cNvPr id="18" name="直接箭头连接符 20">
            <a:extLst>
              <a:ext uri="{FF2B5EF4-FFF2-40B4-BE49-F238E27FC236}">
                <a16:creationId xmlns:a16="http://schemas.microsoft.com/office/drawing/2014/main" id="{16949129-5F91-98CE-5CCC-F0B057D62442}"/>
              </a:ext>
            </a:extLst>
          </p:cNvPr>
          <p:cNvCxnSpPr/>
          <p:nvPr/>
        </p:nvCxnSpPr>
        <p:spPr>
          <a:xfrm flipV="1">
            <a:off x="8577432" y="2661676"/>
            <a:ext cx="485192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21">
            <a:extLst>
              <a:ext uri="{FF2B5EF4-FFF2-40B4-BE49-F238E27FC236}">
                <a16:creationId xmlns:a16="http://schemas.microsoft.com/office/drawing/2014/main" id="{A697983B-E7C2-9715-6032-889ADC78CB4F}"/>
              </a:ext>
            </a:extLst>
          </p:cNvPr>
          <p:cNvSpPr txBox="1"/>
          <p:nvPr/>
        </p:nvSpPr>
        <p:spPr>
          <a:xfrm>
            <a:off x="8013971" y="2730926"/>
            <a:ext cx="179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parahydrogen</a:t>
            </a:r>
            <a:endParaRPr lang="zh-CN" altLang="en-US" sz="1200" dirty="0"/>
          </a:p>
        </p:txBody>
      </p:sp>
      <p:sp>
        <p:nvSpPr>
          <p:cNvPr id="20" name="文本框 24">
            <a:extLst>
              <a:ext uri="{FF2B5EF4-FFF2-40B4-BE49-F238E27FC236}">
                <a16:creationId xmlns:a16="http://schemas.microsoft.com/office/drawing/2014/main" id="{A78BF1C0-4DF9-E336-5625-6BE9B8F56248}"/>
              </a:ext>
            </a:extLst>
          </p:cNvPr>
          <p:cNvSpPr txBox="1"/>
          <p:nvPr/>
        </p:nvSpPr>
        <p:spPr>
          <a:xfrm>
            <a:off x="8378099" y="4150026"/>
            <a:ext cx="197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Triangle channel</a:t>
            </a:r>
            <a:endParaRPr lang="zh-CN" altLang="en-US" sz="2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9F130-1C1C-3F61-9114-539D0D204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09" y="4849460"/>
            <a:ext cx="4503863" cy="13732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5382E96-81D2-4CA8-598C-F38A145852EB}"/>
              </a:ext>
            </a:extLst>
          </p:cNvPr>
          <p:cNvSpPr txBox="1"/>
          <p:nvPr/>
        </p:nvSpPr>
        <p:spPr>
          <a:xfrm>
            <a:off x="6169794" y="5313145"/>
            <a:ext cx="304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Pancake problem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A796F9BE-3641-1191-B42E-5BA62F6F549B}"/>
              </a:ext>
            </a:extLst>
          </p:cNvPr>
          <p:cNvSpPr/>
          <p:nvPr/>
        </p:nvSpPr>
        <p:spPr>
          <a:xfrm>
            <a:off x="8085221" y="4950526"/>
            <a:ext cx="383513" cy="117114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CCEF5F-775F-AD95-7529-9AE420FC76BD}"/>
              </a:ext>
            </a:extLst>
          </p:cNvPr>
          <p:cNvSpPr txBox="1"/>
          <p:nvPr/>
        </p:nvSpPr>
        <p:spPr>
          <a:xfrm>
            <a:off x="8529035" y="4656513"/>
            <a:ext cx="326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Center paraH</a:t>
            </a:r>
            <a:r>
              <a:rPr lang="en-US" sz="2000" baseline="-25000" dirty="0"/>
              <a:t>2 </a:t>
            </a:r>
            <a:r>
              <a:rPr lang="en-US" sz="2000" dirty="0"/>
              <a:t> : </a:t>
            </a:r>
          </a:p>
          <a:p>
            <a:pPr algn="ctr"/>
            <a:r>
              <a:rPr lang="en-US" sz="2000" dirty="0"/>
              <a:t>dilute thermal neutron cloud</a:t>
            </a:r>
            <a:endParaRPr lang="en-US" sz="20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DABB3-F253-9773-A64C-CBBA4CA56C40}"/>
              </a:ext>
            </a:extLst>
          </p:cNvPr>
          <p:cNvSpPr txBox="1"/>
          <p:nvPr/>
        </p:nvSpPr>
        <p:spPr>
          <a:xfrm>
            <a:off x="8529035" y="5904436"/>
            <a:ext cx="326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Only cold neutron</a:t>
            </a:r>
            <a:endParaRPr lang="en-US" sz="20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793E9B-A193-8C6A-C58F-77E146DD2388}"/>
              </a:ext>
            </a:extLst>
          </p:cNvPr>
          <p:cNvSpPr txBox="1"/>
          <p:nvPr/>
        </p:nvSpPr>
        <p:spPr>
          <a:xfrm>
            <a:off x="5402537" y="5853399"/>
            <a:ext cx="138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Top layer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9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750091E-7A86-E734-5C78-9B456CC40FEB}"/>
              </a:ext>
            </a:extLst>
          </p:cNvPr>
          <p:cNvGrpSpPr/>
          <p:nvPr/>
        </p:nvGrpSpPr>
        <p:grpSpPr>
          <a:xfrm>
            <a:off x="4943741" y="6097754"/>
            <a:ext cx="2808781" cy="924911"/>
            <a:chOff x="8364482" y="712560"/>
            <a:chExt cx="2149007" cy="9249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DFE16E9-1E68-7E6D-7677-C22858C4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483544" y="679434"/>
              <a:ext cx="561975" cy="8001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5E97E-7176-0CDA-2DBF-AB1B38871477}"/>
                </a:ext>
              </a:extLst>
            </p:cNvPr>
            <p:cNvSpPr txBox="1"/>
            <p:nvPr/>
          </p:nvSpPr>
          <p:spPr>
            <a:xfrm>
              <a:off x="8845333" y="712560"/>
              <a:ext cx="9569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Water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D78E76-9B73-0642-8233-183A1F57A797}"/>
                </a:ext>
              </a:extLst>
            </p:cNvPr>
            <p:cNvSpPr txBox="1"/>
            <p:nvPr/>
          </p:nvSpPr>
          <p:spPr>
            <a:xfrm>
              <a:off x="8845333" y="991140"/>
              <a:ext cx="166815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Parahydrogen (20K)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0306FA-F0B2-E8BF-34EE-EDE890C72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472" y="3560689"/>
            <a:ext cx="2319080" cy="2311414"/>
          </a:xfrm>
          <a:prstGeom prst="rect">
            <a:avLst/>
          </a:prstGeom>
        </p:spPr>
      </p:pic>
      <p:sp>
        <p:nvSpPr>
          <p:cNvPr id="10" name="圆柱体 4">
            <a:extLst>
              <a:ext uri="{FF2B5EF4-FFF2-40B4-BE49-F238E27FC236}">
                <a16:creationId xmlns:a16="http://schemas.microsoft.com/office/drawing/2014/main" id="{AAF7E87C-06F6-ED10-6E09-7B4CC3A1A1A4}"/>
              </a:ext>
            </a:extLst>
          </p:cNvPr>
          <p:cNvSpPr/>
          <p:nvPr/>
        </p:nvSpPr>
        <p:spPr>
          <a:xfrm>
            <a:off x="372525" y="2772399"/>
            <a:ext cx="1166327" cy="30791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5">
            <a:extLst>
              <a:ext uri="{FF2B5EF4-FFF2-40B4-BE49-F238E27FC236}">
                <a16:creationId xmlns:a16="http://schemas.microsoft.com/office/drawing/2014/main" id="{A767ED53-53A6-7EE3-B7A6-16FBCF40D3E0}"/>
              </a:ext>
            </a:extLst>
          </p:cNvPr>
          <p:cNvSpPr/>
          <p:nvPr/>
        </p:nvSpPr>
        <p:spPr>
          <a:xfrm>
            <a:off x="372525" y="3213657"/>
            <a:ext cx="1166327" cy="14170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6">
            <a:extLst>
              <a:ext uri="{FF2B5EF4-FFF2-40B4-BE49-F238E27FC236}">
                <a16:creationId xmlns:a16="http://schemas.microsoft.com/office/drawing/2014/main" id="{DADDB276-D687-E257-AD0E-E2A9D8C30354}"/>
              </a:ext>
            </a:extLst>
          </p:cNvPr>
          <p:cNvSpPr/>
          <p:nvPr/>
        </p:nvSpPr>
        <p:spPr>
          <a:xfrm>
            <a:off x="372525" y="3527776"/>
            <a:ext cx="1166327" cy="705064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7">
            <a:extLst>
              <a:ext uri="{FF2B5EF4-FFF2-40B4-BE49-F238E27FC236}">
                <a16:creationId xmlns:a16="http://schemas.microsoft.com/office/drawing/2014/main" id="{423C73AE-A693-59F5-43EE-7C0B905A44B4}"/>
              </a:ext>
            </a:extLst>
          </p:cNvPr>
          <p:cNvSpPr/>
          <p:nvPr/>
        </p:nvSpPr>
        <p:spPr>
          <a:xfrm>
            <a:off x="815729" y="2240955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F8FB352E-A5B9-417B-8BA6-98B64EA4A087}"/>
              </a:ext>
            </a:extLst>
          </p:cNvPr>
          <p:cNvSpPr txBox="1"/>
          <p:nvPr/>
        </p:nvSpPr>
        <p:spPr>
          <a:xfrm>
            <a:off x="1095647" y="2102455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neutron</a:t>
            </a:r>
            <a:endParaRPr lang="zh-CN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0B03CB-08E6-6263-FB03-C28EEBE90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780" y="798496"/>
            <a:ext cx="2326772" cy="2311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47AD8D-617C-06D7-71ED-0F3C2A163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454" y="823708"/>
            <a:ext cx="2326772" cy="23229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6A0ACC-8D62-41D5-64FC-51278A88B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454" y="3526605"/>
            <a:ext cx="2326772" cy="23306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FF6A195-1CED-CAFC-6E9F-7AE211BC0863}"/>
              </a:ext>
            </a:extLst>
          </p:cNvPr>
          <p:cNvSpPr/>
          <p:nvPr/>
        </p:nvSpPr>
        <p:spPr>
          <a:xfrm>
            <a:off x="3027418" y="712560"/>
            <a:ext cx="5374710" cy="6033106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01A08D-48E4-5E9C-74E5-3808C58373DF}"/>
              </a:ext>
            </a:extLst>
          </p:cNvPr>
          <p:cNvSpPr/>
          <p:nvPr/>
        </p:nvSpPr>
        <p:spPr>
          <a:xfrm>
            <a:off x="274980" y="3146640"/>
            <a:ext cx="1399592" cy="30791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0C02987-C407-F0D6-BD95-C75988E77211}"/>
              </a:ext>
            </a:extLst>
          </p:cNvPr>
          <p:cNvSpPr/>
          <p:nvPr/>
        </p:nvSpPr>
        <p:spPr>
          <a:xfrm>
            <a:off x="1813064" y="3121090"/>
            <a:ext cx="888511" cy="307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6C6B23-8FDC-F193-4E48-DFFFAE74F183}"/>
              </a:ext>
            </a:extLst>
          </p:cNvPr>
          <p:cNvSpPr txBox="1"/>
          <p:nvPr/>
        </p:nvSpPr>
        <p:spPr>
          <a:xfrm>
            <a:off x="1624226" y="3454550"/>
            <a:ext cx="1285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Transverse </a:t>
            </a:r>
          </a:p>
          <a:p>
            <a:pPr algn="ctr"/>
            <a:r>
              <a:rPr lang="en-US" dirty="0"/>
              <a:t>section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76FE3B-D01B-5DF5-9CBF-0D27FDA9F994}"/>
              </a:ext>
            </a:extLst>
          </p:cNvPr>
          <p:cNvSpPr txBox="1"/>
          <p:nvPr/>
        </p:nvSpPr>
        <p:spPr>
          <a:xfrm>
            <a:off x="8604680" y="3300595"/>
            <a:ext cx="3629349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Water inside the parahydrogen can increase the cold neutron flux by 1.33 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75474EC-C137-76BA-0BE9-A898A03F4875}"/>
              </a:ext>
            </a:extLst>
          </p:cNvPr>
          <p:cNvSpPr/>
          <p:nvPr/>
        </p:nvSpPr>
        <p:spPr>
          <a:xfrm>
            <a:off x="4161517" y="3179921"/>
            <a:ext cx="293298" cy="3102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5B487E77-F647-A603-AC6F-5992623A162A}"/>
              </a:ext>
            </a:extLst>
          </p:cNvPr>
          <p:cNvSpPr/>
          <p:nvPr/>
        </p:nvSpPr>
        <p:spPr>
          <a:xfrm rot="16200000">
            <a:off x="5495630" y="4561279"/>
            <a:ext cx="293298" cy="3102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4E6AEB6D-FAEA-7E0E-EDD8-0C8E86B9B08E}"/>
              </a:ext>
            </a:extLst>
          </p:cNvPr>
          <p:cNvSpPr/>
          <p:nvPr/>
        </p:nvSpPr>
        <p:spPr>
          <a:xfrm rot="10800000">
            <a:off x="6799450" y="3187191"/>
            <a:ext cx="293298" cy="3102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39B5BE-25E0-EEB8-087B-BD4597925F90}"/>
              </a:ext>
            </a:extLst>
          </p:cNvPr>
          <p:cNvCxnSpPr>
            <a:cxnSpLocks/>
          </p:cNvCxnSpPr>
          <p:nvPr/>
        </p:nvCxnSpPr>
        <p:spPr>
          <a:xfrm flipH="1">
            <a:off x="4804913" y="4863045"/>
            <a:ext cx="258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2CCF048-0355-899B-D610-5F328E86827D}"/>
              </a:ext>
            </a:extLst>
          </p:cNvPr>
          <p:cNvCxnSpPr>
            <a:cxnSpLocks/>
          </p:cNvCxnSpPr>
          <p:nvPr/>
        </p:nvCxnSpPr>
        <p:spPr>
          <a:xfrm flipV="1">
            <a:off x="3551207" y="4863045"/>
            <a:ext cx="245682" cy="3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BB1FD48-5FAF-36B4-F07B-5A0C540D2CD1}"/>
              </a:ext>
            </a:extLst>
          </p:cNvPr>
          <p:cNvSpPr txBox="1"/>
          <p:nvPr/>
        </p:nvSpPr>
        <p:spPr>
          <a:xfrm>
            <a:off x="3753759" y="4678379"/>
            <a:ext cx="114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A3E3C-DBA2-CEE0-9C6E-357CC1FF9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6786" y="560314"/>
            <a:ext cx="3924300" cy="300037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3A38C4-7F71-9A4B-35B3-A9EC02DEB0EB}"/>
              </a:ext>
            </a:extLst>
          </p:cNvPr>
          <p:cNvCxnSpPr/>
          <p:nvPr/>
        </p:nvCxnSpPr>
        <p:spPr>
          <a:xfrm>
            <a:off x="11471564" y="2554838"/>
            <a:ext cx="0" cy="295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64FDF3-9215-F81C-8F5A-137C9450A306}"/>
              </a:ext>
            </a:extLst>
          </p:cNvPr>
          <p:cNvSpPr txBox="1"/>
          <p:nvPr/>
        </p:nvSpPr>
        <p:spPr>
          <a:xfrm>
            <a:off x="10287000" y="2216849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water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5CEB9B-3C8C-36D9-9271-EB25C0324C92}"/>
              </a:ext>
            </a:extLst>
          </p:cNvPr>
          <p:cNvCxnSpPr/>
          <p:nvPr/>
        </p:nvCxnSpPr>
        <p:spPr>
          <a:xfrm>
            <a:off x="10287000" y="1597891"/>
            <a:ext cx="0" cy="356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EA3DCE-660C-7756-F23D-2421CB58CA4C}"/>
              </a:ext>
            </a:extLst>
          </p:cNvPr>
          <p:cNvCxnSpPr>
            <a:cxnSpLocks/>
          </p:cNvCxnSpPr>
          <p:nvPr/>
        </p:nvCxnSpPr>
        <p:spPr>
          <a:xfrm>
            <a:off x="8193024" y="1597891"/>
            <a:ext cx="20939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1">
            <a:extLst>
              <a:ext uri="{FF2B5EF4-FFF2-40B4-BE49-F238E27FC236}">
                <a16:creationId xmlns:a16="http://schemas.microsoft.com/office/drawing/2014/main" id="{0480701D-4155-D67C-5263-1834ECABEE8E}"/>
              </a:ext>
            </a:extLst>
          </p:cNvPr>
          <p:cNvSpPr txBox="1">
            <a:spLocks/>
          </p:cNvSpPr>
          <p:nvPr/>
        </p:nvSpPr>
        <p:spPr>
          <a:xfrm>
            <a:off x="775103" y="23817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Water inside parahydrogen pancake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2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1976615-FB63-A78D-76D2-8F0D9D69DA10}"/>
              </a:ext>
            </a:extLst>
          </p:cNvPr>
          <p:cNvSpPr txBox="1">
            <a:spLocks/>
          </p:cNvSpPr>
          <p:nvPr/>
        </p:nvSpPr>
        <p:spPr>
          <a:xfrm>
            <a:off x="775103" y="23817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Absorption effect of water for cold neutron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9232C-4572-D860-50C6-28F49ACC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68" y="1194491"/>
            <a:ext cx="2697288" cy="2683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D6FDA-4B2E-9442-7A6F-ED7D47FB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7" y="1194490"/>
            <a:ext cx="2697287" cy="2701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6B1C97-C737-F1D8-6BBB-279B1742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756" y="822960"/>
            <a:ext cx="3924300" cy="36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DE2BF8-A769-8C3B-D921-3D3740A2EAD2}"/>
                  </a:ext>
                </a:extLst>
              </p:cNvPr>
              <p:cNvSpPr txBox="1"/>
              <p:nvPr/>
            </p:nvSpPr>
            <p:spPr>
              <a:xfrm>
                <a:off x="4026886" y="1737360"/>
                <a:ext cx="260604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/0.3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DE2BF8-A769-8C3B-D921-3D3740A2E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86" y="1737360"/>
                <a:ext cx="2606040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9313E5F4-B030-0F94-2ED0-12048D563EDF}"/>
              </a:ext>
            </a:extLst>
          </p:cNvPr>
          <p:cNvSpPr/>
          <p:nvPr/>
        </p:nvSpPr>
        <p:spPr>
          <a:xfrm rot="10800000">
            <a:off x="1956178" y="2682857"/>
            <a:ext cx="119929" cy="9986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FBF0B0-4BA9-8E4C-1BEF-57DA5F12C5D5}"/>
              </a:ext>
            </a:extLst>
          </p:cNvPr>
          <p:cNvSpPr/>
          <p:nvPr/>
        </p:nvSpPr>
        <p:spPr>
          <a:xfrm>
            <a:off x="1983191" y="757055"/>
            <a:ext cx="65905" cy="659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E1B30-EA8D-53BD-3234-6B5DCC5EF11B}"/>
              </a:ext>
            </a:extLst>
          </p:cNvPr>
          <p:cNvSpPr txBox="1"/>
          <p:nvPr/>
        </p:nvSpPr>
        <p:spPr>
          <a:xfrm>
            <a:off x="2075689" y="638294"/>
            <a:ext cx="20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Tally point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C19B04-38F9-5530-398F-15B947754739}"/>
              </a:ext>
            </a:extLst>
          </p:cNvPr>
          <p:cNvSpPr txBox="1"/>
          <p:nvPr/>
        </p:nvSpPr>
        <p:spPr>
          <a:xfrm>
            <a:off x="626363" y="4513448"/>
            <a:ext cx="6886799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Cold neutron absorbed by center water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Exponential decay for increasing thickness of center water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0B0697F-B89A-5CBC-3029-6D40D0586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940" y="1007626"/>
            <a:ext cx="4146763" cy="31586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0C188B-1E5D-2F2B-352D-45665FBA33C4}"/>
              </a:ext>
            </a:extLst>
          </p:cNvPr>
          <p:cNvSpPr txBox="1"/>
          <p:nvPr/>
        </p:nvSpPr>
        <p:spPr>
          <a:xfrm>
            <a:off x="7977568" y="709880"/>
            <a:ext cx="309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Absorption cross section of H</a:t>
            </a:r>
          </a:p>
        </p:txBody>
      </p:sp>
    </p:spTree>
    <p:extLst>
      <p:ext uri="{BB962C8B-B14F-4D97-AF65-F5344CB8AC3E}">
        <p14:creationId xmlns:p14="http://schemas.microsoft.com/office/powerpoint/2010/main" val="56060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734641B-A22C-42C9-086A-D2E0C6DA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12" y="3616363"/>
            <a:ext cx="2322971" cy="2319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9F9BC8-B94C-98F1-3E1B-40BA442A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73" y="3608567"/>
            <a:ext cx="2322972" cy="2326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DC17F4-2FEE-6DF5-C777-E15B7F3956C0}"/>
              </a:ext>
            </a:extLst>
          </p:cNvPr>
          <p:cNvSpPr txBox="1"/>
          <p:nvPr/>
        </p:nvSpPr>
        <p:spPr>
          <a:xfrm>
            <a:off x="1760687" y="3247031"/>
            <a:ext cx="36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A5D4F-1960-3EAC-E156-9807FA4A2B49}"/>
              </a:ext>
            </a:extLst>
          </p:cNvPr>
          <p:cNvSpPr txBox="1"/>
          <p:nvPr/>
        </p:nvSpPr>
        <p:spPr>
          <a:xfrm>
            <a:off x="4586508" y="3214068"/>
            <a:ext cx="36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378A2-0270-5437-7091-9E13E964DF3E}"/>
              </a:ext>
            </a:extLst>
          </p:cNvPr>
          <p:cNvSpPr txBox="1"/>
          <p:nvPr/>
        </p:nvSpPr>
        <p:spPr>
          <a:xfrm>
            <a:off x="1760687" y="5982869"/>
            <a:ext cx="36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4F686-BF18-2070-354A-BF18761BBD14}"/>
              </a:ext>
            </a:extLst>
          </p:cNvPr>
          <p:cNvSpPr txBox="1"/>
          <p:nvPr/>
        </p:nvSpPr>
        <p:spPr>
          <a:xfrm>
            <a:off x="4584046" y="5985777"/>
            <a:ext cx="36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409933-6320-48FF-C8A4-13D4DB52F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8" y="857135"/>
            <a:ext cx="2319080" cy="2319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A72A43-394A-6C95-2762-3BFAEEB80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373" y="860909"/>
            <a:ext cx="2322972" cy="2315306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AC8257C0-0DF2-FE69-D173-6605B1902428}"/>
              </a:ext>
            </a:extLst>
          </p:cNvPr>
          <p:cNvSpPr txBox="1"/>
          <p:nvPr/>
        </p:nvSpPr>
        <p:spPr>
          <a:xfrm>
            <a:off x="609600" y="12694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Multiple extraction for one dimension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1B8A14-F0AD-ADD5-8690-953B7DF36946}"/>
              </a:ext>
            </a:extLst>
          </p:cNvPr>
          <p:cNvGrpSpPr/>
          <p:nvPr/>
        </p:nvGrpSpPr>
        <p:grpSpPr>
          <a:xfrm>
            <a:off x="2264151" y="6170443"/>
            <a:ext cx="2808781" cy="924911"/>
            <a:chOff x="8364482" y="712560"/>
            <a:chExt cx="2149007" cy="9249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A6F815-3D2F-B77D-1A18-BBB5BE271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8483544" y="679434"/>
              <a:ext cx="561975" cy="8001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0353DB-01F9-840E-0D49-B2DB3D68161A}"/>
                </a:ext>
              </a:extLst>
            </p:cNvPr>
            <p:cNvSpPr txBox="1"/>
            <p:nvPr/>
          </p:nvSpPr>
          <p:spPr>
            <a:xfrm>
              <a:off x="8845333" y="712560"/>
              <a:ext cx="9569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Water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96248A-70BA-9468-53B0-7322CBC115E7}"/>
                </a:ext>
              </a:extLst>
            </p:cNvPr>
            <p:cNvSpPr txBox="1"/>
            <p:nvPr/>
          </p:nvSpPr>
          <p:spPr>
            <a:xfrm>
              <a:off x="8845333" y="991140"/>
              <a:ext cx="166815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Parahydrogen (20K)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1A7C22B-0137-F210-98D8-32A3159CD6FC}"/>
              </a:ext>
            </a:extLst>
          </p:cNvPr>
          <p:cNvSpPr txBox="1"/>
          <p:nvPr/>
        </p:nvSpPr>
        <p:spPr>
          <a:xfrm>
            <a:off x="6498824" y="3493543"/>
            <a:ext cx="498811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Circular parahydrogen is in the center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Different parahydrogen channels are separated by water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Different parahydrogen channels correspond to different instruments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C8C58D-945E-0B63-E084-DD6F8107D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769" y="857135"/>
            <a:ext cx="3489407" cy="14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5DFA7B-B169-5CEA-B8F8-334382C93243}"/>
              </a:ext>
            </a:extLst>
          </p:cNvPr>
          <p:cNvSpPr txBox="1"/>
          <p:nvPr/>
        </p:nvSpPr>
        <p:spPr>
          <a:xfrm>
            <a:off x="531845" y="29858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Water surrounding pancake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0C46BE73-11A7-90CE-A92E-125A9D9E1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289" y="760246"/>
            <a:ext cx="2405621" cy="2383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C9E06D-8D22-6ADE-E32B-EE193AF2F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7" y="3812801"/>
            <a:ext cx="2474794" cy="2487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B86A5-3485-B8EE-36AA-AE5D3547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427" y="3812801"/>
            <a:ext cx="2405621" cy="2492684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09ED86FD-96EC-4850-DDFC-E0490986D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57" y="760245"/>
            <a:ext cx="2472235" cy="2383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2DFA8-02B7-4F6C-9211-4542DB5F4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207" y="783175"/>
            <a:ext cx="2405621" cy="2383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FA264-91CB-C381-D404-A0554F627A37}"/>
              </a:ext>
            </a:extLst>
          </p:cNvPr>
          <p:cNvSpPr txBox="1"/>
          <p:nvPr/>
        </p:nvSpPr>
        <p:spPr>
          <a:xfrm>
            <a:off x="1010261" y="3166470"/>
            <a:ext cx="228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Single Pancake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760F1-B71D-875C-2391-22397CDD8616}"/>
              </a:ext>
            </a:extLst>
          </p:cNvPr>
          <p:cNvSpPr txBox="1"/>
          <p:nvPr/>
        </p:nvSpPr>
        <p:spPr>
          <a:xfrm>
            <a:off x="3833277" y="3166470"/>
            <a:ext cx="348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Water surrounding: moderating and reflecting escaping neutron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4D449-B0CC-FDB0-4410-61F671C3CDCC}"/>
              </a:ext>
            </a:extLst>
          </p:cNvPr>
          <p:cNvSpPr txBox="1"/>
          <p:nvPr/>
        </p:nvSpPr>
        <p:spPr>
          <a:xfrm>
            <a:off x="123912" y="6236253"/>
            <a:ext cx="348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Water inside: increasing cold neutron flux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0952C-9398-B032-E615-9D9D00B6D770}"/>
              </a:ext>
            </a:extLst>
          </p:cNvPr>
          <p:cNvSpPr txBox="1"/>
          <p:nvPr/>
        </p:nvSpPr>
        <p:spPr>
          <a:xfrm>
            <a:off x="3833275" y="6236254"/>
            <a:ext cx="348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 Water </a:t>
            </a:r>
            <a:r>
              <a:rPr lang="en-US" altLang="zh-CN" dirty="0"/>
              <a:t>filling</a:t>
            </a:r>
            <a:r>
              <a:rPr lang="en-US" dirty="0"/>
              <a:t>: increasing feeding thermal neutron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F88D0-BBEE-5A3E-63F1-BA76E245F126}"/>
              </a:ext>
            </a:extLst>
          </p:cNvPr>
          <p:cNvSpPr txBox="1"/>
          <p:nvPr/>
        </p:nvSpPr>
        <p:spPr>
          <a:xfrm>
            <a:off x="8356505" y="3166470"/>
            <a:ext cx="348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Gap : vacuum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288B-FAD2-ACDB-1DCC-D82391187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102" y="4003573"/>
            <a:ext cx="4233141" cy="21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ylinder 22">
            <a:extLst>
              <a:ext uri="{FF2B5EF4-FFF2-40B4-BE49-F238E27FC236}">
                <a16:creationId xmlns:a16="http://schemas.microsoft.com/office/drawing/2014/main" id="{CE9B0B2D-19AB-13F7-EEED-4EB694066DEE}"/>
              </a:ext>
            </a:extLst>
          </p:cNvPr>
          <p:cNvSpPr/>
          <p:nvPr/>
        </p:nvSpPr>
        <p:spPr>
          <a:xfrm rot="16200000">
            <a:off x="7973258" y="1697934"/>
            <a:ext cx="251457" cy="75093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5F5C28D4-A356-61DF-2DF9-2D28BC159DFF}"/>
              </a:ext>
            </a:extLst>
          </p:cNvPr>
          <p:cNvSpPr/>
          <p:nvPr/>
        </p:nvSpPr>
        <p:spPr>
          <a:xfrm rot="16200000">
            <a:off x="7942414" y="1223769"/>
            <a:ext cx="256027" cy="1697735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6505A98-6769-1E55-3CC0-E9E4EAD0DFBE}"/>
              </a:ext>
            </a:extLst>
          </p:cNvPr>
          <p:cNvSpPr txBox="1">
            <a:spLocks/>
          </p:cNvSpPr>
          <p:nvPr/>
        </p:nvSpPr>
        <p:spPr>
          <a:xfrm>
            <a:off x="776109" y="329920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Different effect of thermal and cold moderator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CF562-3CEB-42B0-1561-D342197BB5D0}"/>
              </a:ext>
            </a:extLst>
          </p:cNvPr>
          <p:cNvCxnSpPr/>
          <p:nvPr/>
        </p:nvCxnSpPr>
        <p:spPr>
          <a:xfrm>
            <a:off x="7332734" y="1853183"/>
            <a:ext cx="0" cy="22860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729B99-5146-672F-0033-BAC9671720E0}"/>
              </a:ext>
            </a:extLst>
          </p:cNvPr>
          <p:cNvCxnSpPr>
            <a:cxnSpLocks/>
          </p:cNvCxnSpPr>
          <p:nvPr/>
        </p:nvCxnSpPr>
        <p:spPr>
          <a:xfrm flipH="1">
            <a:off x="6721128" y="2075446"/>
            <a:ext cx="609599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467894DC-9457-E4F1-9F78-057DC50F13DF}"/>
              </a:ext>
            </a:extLst>
          </p:cNvPr>
          <p:cNvSpPr/>
          <p:nvPr/>
        </p:nvSpPr>
        <p:spPr>
          <a:xfrm>
            <a:off x="7814563" y="1463040"/>
            <a:ext cx="589788" cy="128015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945684-B62E-3758-2C23-BA1A3B3CBC1A}"/>
              </a:ext>
            </a:extLst>
          </p:cNvPr>
          <p:cNvSpPr/>
          <p:nvPr/>
        </p:nvSpPr>
        <p:spPr>
          <a:xfrm>
            <a:off x="7160600" y="1459992"/>
            <a:ext cx="301753" cy="128015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854CA6-5CC9-A8A0-445C-D1A962083C43}"/>
              </a:ext>
            </a:extLst>
          </p:cNvPr>
          <p:cNvGrpSpPr/>
          <p:nvPr/>
        </p:nvGrpSpPr>
        <p:grpSpPr>
          <a:xfrm>
            <a:off x="1665798" y="1442023"/>
            <a:ext cx="2299716" cy="1280154"/>
            <a:chOff x="6661404" y="1466088"/>
            <a:chExt cx="2299716" cy="1280154"/>
          </a:xfrm>
        </p:grpSpPr>
        <p:sp>
          <p:nvSpPr>
            <p:cNvPr id="57" name="Cylinder 56">
              <a:extLst>
                <a:ext uri="{FF2B5EF4-FFF2-40B4-BE49-F238E27FC236}">
                  <a16:creationId xmlns:a16="http://schemas.microsoft.com/office/drawing/2014/main" id="{6EC40971-BDDE-D108-2195-C040C2ED3152}"/>
                </a:ext>
              </a:extLst>
            </p:cNvPr>
            <p:cNvSpPr/>
            <p:nvPr/>
          </p:nvSpPr>
          <p:spPr>
            <a:xfrm rot="16200000">
              <a:off x="7920230" y="1229865"/>
              <a:ext cx="256027" cy="1697735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7951F7-D2D7-FB56-B6F8-4BF9C3F63602}"/>
                </a:ext>
              </a:extLst>
            </p:cNvPr>
            <p:cNvGrpSpPr/>
            <p:nvPr/>
          </p:nvGrpSpPr>
          <p:grpSpPr>
            <a:xfrm>
              <a:off x="6661404" y="1466088"/>
              <a:ext cx="2299716" cy="1280154"/>
              <a:chOff x="6661404" y="1466088"/>
              <a:chExt cx="2299716" cy="1280154"/>
            </a:xfrm>
          </p:grpSpPr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18A1957D-F4B9-307E-88D4-F9841263D7F7}"/>
                  </a:ext>
                </a:extLst>
              </p:cNvPr>
              <p:cNvSpPr/>
              <p:nvPr/>
            </p:nvSpPr>
            <p:spPr>
              <a:xfrm>
                <a:off x="7181088" y="1656829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row: Down 43">
                <a:extLst>
                  <a:ext uri="{FF2B5EF4-FFF2-40B4-BE49-F238E27FC236}">
                    <a16:creationId xmlns:a16="http://schemas.microsoft.com/office/drawing/2014/main" id="{191A9303-D1E7-E9DC-8D9F-2A030339AC5A}"/>
                  </a:ext>
                </a:extLst>
              </p:cNvPr>
              <p:cNvSpPr/>
              <p:nvPr/>
            </p:nvSpPr>
            <p:spPr>
              <a:xfrm>
                <a:off x="7485888" y="1659395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9C610175-F4C9-EBAD-9147-7522BABAF0E0}"/>
                  </a:ext>
                </a:extLst>
              </p:cNvPr>
              <p:cNvSpPr/>
              <p:nvPr/>
            </p:nvSpPr>
            <p:spPr>
              <a:xfrm>
                <a:off x="7790688" y="1658112"/>
                <a:ext cx="167632" cy="27508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row: Down 45">
                <a:extLst>
                  <a:ext uri="{FF2B5EF4-FFF2-40B4-BE49-F238E27FC236}">
                    <a16:creationId xmlns:a16="http://schemas.microsoft.com/office/drawing/2014/main" id="{DEF6557E-A3CB-F326-C147-E7F18E008437}"/>
                  </a:ext>
                </a:extLst>
              </p:cNvPr>
              <p:cNvSpPr/>
              <p:nvPr/>
            </p:nvSpPr>
            <p:spPr>
              <a:xfrm>
                <a:off x="8400288" y="1659395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row: Down 46">
                <a:extLst>
                  <a:ext uri="{FF2B5EF4-FFF2-40B4-BE49-F238E27FC236}">
                    <a16:creationId xmlns:a16="http://schemas.microsoft.com/office/drawing/2014/main" id="{CD18068B-5CA4-0B4F-37B8-0D8E22C37077}"/>
                  </a:ext>
                </a:extLst>
              </p:cNvPr>
              <p:cNvSpPr/>
              <p:nvPr/>
            </p:nvSpPr>
            <p:spPr>
              <a:xfrm>
                <a:off x="8705088" y="1658112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row: Down 47">
                <a:extLst>
                  <a:ext uri="{FF2B5EF4-FFF2-40B4-BE49-F238E27FC236}">
                    <a16:creationId xmlns:a16="http://schemas.microsoft.com/office/drawing/2014/main" id="{7E472719-7617-B41D-EC93-6A899E120434}"/>
                  </a:ext>
                </a:extLst>
              </p:cNvPr>
              <p:cNvSpPr/>
              <p:nvPr/>
            </p:nvSpPr>
            <p:spPr>
              <a:xfrm>
                <a:off x="8095487" y="1661160"/>
                <a:ext cx="179291" cy="272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4BC11E3-FDE6-A953-5495-1C6257E099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4992" y="1652016"/>
                <a:ext cx="16885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Arrow: Down 49">
                <a:extLst>
                  <a:ext uri="{FF2B5EF4-FFF2-40B4-BE49-F238E27FC236}">
                    <a16:creationId xmlns:a16="http://schemas.microsoft.com/office/drawing/2014/main" id="{7658B96B-8F51-1941-3BFA-AF0A37DAFBE1}"/>
                  </a:ext>
                </a:extLst>
              </p:cNvPr>
              <p:cNvSpPr/>
              <p:nvPr/>
            </p:nvSpPr>
            <p:spPr>
              <a:xfrm rot="10800000">
                <a:off x="7187184" y="2289048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row: Down 50">
                <a:extLst>
                  <a:ext uri="{FF2B5EF4-FFF2-40B4-BE49-F238E27FC236}">
                    <a16:creationId xmlns:a16="http://schemas.microsoft.com/office/drawing/2014/main" id="{1BAE7CED-E7E7-1A2C-5674-CBB8CC21BC9B}"/>
                  </a:ext>
                </a:extLst>
              </p:cNvPr>
              <p:cNvSpPr/>
              <p:nvPr/>
            </p:nvSpPr>
            <p:spPr>
              <a:xfrm rot="10800000">
                <a:off x="7491984" y="2295945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row: Down 51">
                <a:extLst>
                  <a:ext uri="{FF2B5EF4-FFF2-40B4-BE49-F238E27FC236}">
                    <a16:creationId xmlns:a16="http://schemas.microsoft.com/office/drawing/2014/main" id="{2DF5DFF6-F435-1FE0-A5AC-5126D597760E}"/>
                  </a:ext>
                </a:extLst>
              </p:cNvPr>
              <p:cNvSpPr/>
              <p:nvPr/>
            </p:nvSpPr>
            <p:spPr>
              <a:xfrm rot="10800000">
                <a:off x="7796784" y="2230655"/>
                <a:ext cx="167640" cy="25602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952132F8-5503-9CBD-06B9-D2560AF25B52}"/>
                  </a:ext>
                </a:extLst>
              </p:cNvPr>
              <p:cNvSpPr/>
              <p:nvPr/>
            </p:nvSpPr>
            <p:spPr>
              <a:xfrm rot="10800000">
                <a:off x="8101584" y="2221511"/>
                <a:ext cx="167640" cy="25907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row: Down 53">
                <a:extLst>
                  <a:ext uri="{FF2B5EF4-FFF2-40B4-BE49-F238E27FC236}">
                    <a16:creationId xmlns:a16="http://schemas.microsoft.com/office/drawing/2014/main" id="{A4970644-E085-249C-E294-54ACF517B713}"/>
                  </a:ext>
                </a:extLst>
              </p:cNvPr>
              <p:cNvSpPr/>
              <p:nvPr/>
            </p:nvSpPr>
            <p:spPr>
              <a:xfrm rot="10800000">
                <a:off x="8406384" y="2291614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Arrow: Down 54">
                <a:extLst>
                  <a:ext uri="{FF2B5EF4-FFF2-40B4-BE49-F238E27FC236}">
                    <a16:creationId xmlns:a16="http://schemas.microsoft.com/office/drawing/2014/main" id="{B4C49E77-025F-3561-ED12-A093F8E41FEB}"/>
                  </a:ext>
                </a:extLst>
              </p:cNvPr>
              <p:cNvSpPr/>
              <p:nvPr/>
            </p:nvSpPr>
            <p:spPr>
              <a:xfrm rot="10800000">
                <a:off x="8711184" y="2289849"/>
                <a:ext cx="167640" cy="1920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4DFECA1-9FA8-E8EF-1353-F77F6A448E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1088" y="2490216"/>
                <a:ext cx="16977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E9899F47-2AEC-851E-438A-A5F0682515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74736" y="1853183"/>
                <a:ext cx="6096" cy="3322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4CCDD90-5A25-6F67-1EBB-47535089CF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61404" y="2185416"/>
                <a:ext cx="1517903" cy="137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F5B06F98-84AB-EBA2-1D5A-28D024EB4FD7}"/>
                  </a:ext>
                </a:extLst>
              </p:cNvPr>
              <p:cNvCxnSpPr/>
              <p:nvPr/>
            </p:nvCxnSpPr>
            <p:spPr>
              <a:xfrm>
                <a:off x="7263384" y="1850135"/>
                <a:ext cx="0" cy="2286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BCE560BD-C90B-B5DD-0104-72594434E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1404" y="2077211"/>
                <a:ext cx="60959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6E38D59-7C87-E222-F7F4-610A4386EC55}"/>
                  </a:ext>
                </a:extLst>
              </p:cNvPr>
              <p:cNvSpPr/>
              <p:nvPr/>
            </p:nvSpPr>
            <p:spPr>
              <a:xfrm>
                <a:off x="7138416" y="1466088"/>
                <a:ext cx="1822704" cy="1280154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D89E3C0C-1B9E-5EA7-8AAF-C4073DE6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89593"/>
            <a:ext cx="3924300" cy="30003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7900A6F-9B75-1CBA-4C19-DF946180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2" y="3060470"/>
            <a:ext cx="3924300" cy="3000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F01CE-211F-6427-73F2-FDF3A6CC4990}"/>
              </a:ext>
            </a:extLst>
          </p:cNvPr>
          <p:cNvSpPr txBox="1"/>
          <p:nvPr/>
        </p:nvSpPr>
        <p:spPr>
          <a:xfrm>
            <a:off x="1265270" y="5972636"/>
            <a:ext cx="550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Water : 1) confine thermal feeding neutron cloud</a:t>
            </a:r>
          </a:p>
          <a:p>
            <a:r>
              <a:rPr lang="en-US" sz="2000" dirty="0"/>
              <a:t>              2) provide thermal neutron to instruments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3FEEA58-856C-F6C9-8230-63FB151EAD4F}"/>
              </a:ext>
            </a:extLst>
          </p:cNvPr>
          <p:cNvSpPr/>
          <p:nvPr/>
        </p:nvSpPr>
        <p:spPr>
          <a:xfrm>
            <a:off x="6700822" y="6072184"/>
            <a:ext cx="515112" cy="218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2686DF-7BA6-0C67-9B47-EDDFBF516E24}"/>
              </a:ext>
            </a:extLst>
          </p:cNvPr>
          <p:cNvSpPr/>
          <p:nvPr/>
        </p:nvSpPr>
        <p:spPr>
          <a:xfrm>
            <a:off x="6713014" y="6366394"/>
            <a:ext cx="515112" cy="218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C47B8-5798-73D0-F01C-67695FBDCF6E}"/>
              </a:ext>
            </a:extLst>
          </p:cNvPr>
          <p:cNvSpPr txBox="1"/>
          <p:nvPr/>
        </p:nvSpPr>
        <p:spPr>
          <a:xfrm>
            <a:off x="7402659" y="5966284"/>
            <a:ext cx="302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 and fill in the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96381-8825-1396-E997-F8C33F7C23C0}"/>
              </a:ext>
            </a:extLst>
          </p:cNvPr>
          <p:cNvSpPr txBox="1"/>
          <p:nvPr/>
        </p:nvSpPr>
        <p:spPr>
          <a:xfrm>
            <a:off x="7414851" y="6290506"/>
            <a:ext cx="302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Small and close to center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8E767-AEC7-6E4B-D427-DDFE57DC5B39}"/>
              </a:ext>
            </a:extLst>
          </p:cNvPr>
          <p:cNvSpPr txBox="1"/>
          <p:nvPr/>
        </p:nvSpPr>
        <p:spPr>
          <a:xfrm>
            <a:off x="1764461" y="1055166"/>
            <a:ext cx="323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 feeding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09A5F-9544-4CD3-0910-105338C15A95}"/>
              </a:ext>
            </a:extLst>
          </p:cNvPr>
          <p:cNvSpPr txBox="1"/>
          <p:nvPr/>
        </p:nvSpPr>
        <p:spPr>
          <a:xfrm>
            <a:off x="1764461" y="2697236"/>
            <a:ext cx="323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 feeding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EF0E52-0A1C-9664-DEF5-77836411D6C6}"/>
              </a:ext>
            </a:extLst>
          </p:cNvPr>
          <p:cNvCxnSpPr>
            <a:cxnSpLocks/>
          </p:cNvCxnSpPr>
          <p:nvPr/>
        </p:nvCxnSpPr>
        <p:spPr>
          <a:xfrm>
            <a:off x="7250443" y="2484120"/>
            <a:ext cx="1697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F25A99F-FC89-6809-1FE2-8A95437D1629}"/>
              </a:ext>
            </a:extLst>
          </p:cNvPr>
          <p:cNvSpPr/>
          <p:nvPr/>
        </p:nvSpPr>
        <p:spPr>
          <a:xfrm rot="10800000">
            <a:off x="7256539" y="2288909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5543F27-A670-494D-6A36-717E8F2349D8}"/>
              </a:ext>
            </a:extLst>
          </p:cNvPr>
          <p:cNvSpPr/>
          <p:nvPr/>
        </p:nvSpPr>
        <p:spPr>
          <a:xfrm rot="10800000">
            <a:off x="7561339" y="2289849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CADC890-DA5B-AC79-CC61-E116F89D50AB}"/>
              </a:ext>
            </a:extLst>
          </p:cNvPr>
          <p:cNvSpPr/>
          <p:nvPr/>
        </p:nvSpPr>
        <p:spPr>
          <a:xfrm rot="10800000">
            <a:off x="7866139" y="2224559"/>
            <a:ext cx="167640" cy="2560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8A672CF-7870-C3EF-09DD-2DECE3523F7A}"/>
              </a:ext>
            </a:extLst>
          </p:cNvPr>
          <p:cNvSpPr/>
          <p:nvPr/>
        </p:nvSpPr>
        <p:spPr>
          <a:xfrm rot="10800000">
            <a:off x="8170939" y="2215415"/>
            <a:ext cx="167640" cy="2590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2B61F7E-C932-EE2A-2EBE-66AC554D56EA}"/>
              </a:ext>
            </a:extLst>
          </p:cNvPr>
          <p:cNvSpPr/>
          <p:nvPr/>
        </p:nvSpPr>
        <p:spPr>
          <a:xfrm rot="10800000">
            <a:off x="8475739" y="2289849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CB74D615-9023-6CE2-2E16-5BC03E3B506B}"/>
              </a:ext>
            </a:extLst>
          </p:cNvPr>
          <p:cNvSpPr/>
          <p:nvPr/>
        </p:nvSpPr>
        <p:spPr>
          <a:xfrm rot="10800000">
            <a:off x="8780539" y="2282127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91D477-C6E3-84D8-83BB-6B3668DEDB7F}"/>
              </a:ext>
            </a:extLst>
          </p:cNvPr>
          <p:cNvCxnSpPr>
            <a:cxnSpLocks/>
          </p:cNvCxnSpPr>
          <p:nvPr/>
        </p:nvCxnSpPr>
        <p:spPr>
          <a:xfrm>
            <a:off x="7253491" y="1655064"/>
            <a:ext cx="168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002E19-5D8F-CDDC-2DD9-EC422A472538}"/>
              </a:ext>
            </a:extLst>
          </p:cNvPr>
          <p:cNvSpPr/>
          <p:nvPr/>
        </p:nvSpPr>
        <p:spPr>
          <a:xfrm>
            <a:off x="7250443" y="1659877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7D5A672-A3A2-FC09-BDB3-77C2A2B10A38}"/>
              </a:ext>
            </a:extLst>
          </p:cNvPr>
          <p:cNvSpPr/>
          <p:nvPr/>
        </p:nvSpPr>
        <p:spPr>
          <a:xfrm>
            <a:off x="7555243" y="1663381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A7AD9B4-7502-5AEF-AC53-7454F101E8A6}"/>
              </a:ext>
            </a:extLst>
          </p:cNvPr>
          <p:cNvSpPr/>
          <p:nvPr/>
        </p:nvSpPr>
        <p:spPr>
          <a:xfrm>
            <a:off x="7860043" y="1661160"/>
            <a:ext cx="167640" cy="2560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FCCB3D6-D087-885B-D26D-8F973D621B9B}"/>
              </a:ext>
            </a:extLst>
          </p:cNvPr>
          <p:cNvSpPr/>
          <p:nvPr/>
        </p:nvSpPr>
        <p:spPr>
          <a:xfrm>
            <a:off x="8469643" y="1663381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0429A42-5B56-61B7-98E6-E098CB144ACA}"/>
              </a:ext>
            </a:extLst>
          </p:cNvPr>
          <p:cNvSpPr/>
          <p:nvPr/>
        </p:nvSpPr>
        <p:spPr>
          <a:xfrm>
            <a:off x="8774443" y="1661160"/>
            <a:ext cx="167640" cy="192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D0848FD-1075-CF24-2D6B-1C5279CA39BA}"/>
              </a:ext>
            </a:extLst>
          </p:cNvPr>
          <p:cNvSpPr/>
          <p:nvPr/>
        </p:nvSpPr>
        <p:spPr>
          <a:xfrm>
            <a:off x="8172593" y="1660333"/>
            <a:ext cx="167640" cy="2529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97BE0-3EEB-B141-EC82-A9513CF1339F}"/>
              </a:ext>
            </a:extLst>
          </p:cNvPr>
          <p:cNvSpPr txBox="1"/>
          <p:nvPr/>
        </p:nvSpPr>
        <p:spPr>
          <a:xfrm>
            <a:off x="6783520" y="1059089"/>
            <a:ext cx="323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 feeding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602-96D5-331C-66C2-6AB1DA2F429E}"/>
              </a:ext>
            </a:extLst>
          </p:cNvPr>
          <p:cNvSpPr txBox="1"/>
          <p:nvPr/>
        </p:nvSpPr>
        <p:spPr>
          <a:xfrm>
            <a:off x="6774421" y="2703805"/>
            <a:ext cx="323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 feeding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FAC7CD-2426-1A45-AD39-20D3F0F4541B}"/>
              </a:ext>
            </a:extLst>
          </p:cNvPr>
          <p:cNvCxnSpPr/>
          <p:nvPr/>
        </p:nvCxnSpPr>
        <p:spPr>
          <a:xfrm>
            <a:off x="8254997" y="1856231"/>
            <a:ext cx="0" cy="22860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55E11EC-DAA1-91F2-B4A1-6AACA01D6BB0}"/>
              </a:ext>
            </a:extLst>
          </p:cNvPr>
          <p:cNvCxnSpPr>
            <a:cxnSpLocks/>
          </p:cNvCxnSpPr>
          <p:nvPr/>
        </p:nvCxnSpPr>
        <p:spPr>
          <a:xfrm flipH="1" flipV="1">
            <a:off x="7203271" y="1886711"/>
            <a:ext cx="427674" cy="19202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430A1C-D2B6-1840-91C9-FD1BD87E080D}"/>
              </a:ext>
            </a:extLst>
          </p:cNvPr>
          <p:cNvCxnSpPr>
            <a:cxnSpLocks/>
          </p:cNvCxnSpPr>
          <p:nvPr/>
        </p:nvCxnSpPr>
        <p:spPr>
          <a:xfrm flipH="1">
            <a:off x="7643873" y="2078976"/>
            <a:ext cx="609599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7D7CAA9-5F0F-E82E-13AB-6BC5F5F69E55}"/>
              </a:ext>
            </a:extLst>
          </p:cNvPr>
          <p:cNvSpPr txBox="1"/>
          <p:nvPr/>
        </p:nvSpPr>
        <p:spPr>
          <a:xfrm>
            <a:off x="4058984" y="1860812"/>
            <a:ext cx="2052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Cold moderator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4A8CD-E79B-0A7B-0102-88F73873A90E}"/>
              </a:ext>
            </a:extLst>
          </p:cNvPr>
          <p:cNvSpPr txBox="1"/>
          <p:nvPr/>
        </p:nvSpPr>
        <p:spPr>
          <a:xfrm>
            <a:off x="9100814" y="1859914"/>
            <a:ext cx="260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Thermal moderator</a:t>
            </a:r>
          </a:p>
        </p:txBody>
      </p:sp>
    </p:spTree>
    <p:extLst>
      <p:ext uri="{BB962C8B-B14F-4D97-AF65-F5344CB8AC3E}">
        <p14:creationId xmlns:p14="http://schemas.microsoft.com/office/powerpoint/2010/main" val="13943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 animBg="1"/>
      <p:bldP spid="66" grpId="0" animBg="1"/>
      <p:bldP spid="66" grpId="1" animBg="1"/>
      <p:bldP spid="67" grpId="0" animBg="1"/>
      <p:bldP spid="2" grpId="0"/>
      <p:bldP spid="3" grpId="0" animBg="1"/>
      <p:bldP spid="4" grpId="0" animBg="1"/>
      <p:bldP spid="5" grpId="0"/>
      <p:bldP spid="7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0" grpId="0" animBg="1"/>
      <p:bldP spid="12" grpId="0" animBg="1"/>
      <p:bldP spid="14" grpId="0" animBg="1"/>
      <p:bldP spid="18" grpId="0" animBg="1"/>
      <p:bldP spid="20" grpId="0" animBg="1"/>
      <p:bldP spid="16" grpId="0" animBg="1"/>
      <p:bldP spid="11" grpId="0"/>
      <p:bldP spid="17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ircle, symmetry, line, design&#10;&#10;Description automatically generated">
            <a:extLst>
              <a:ext uri="{FF2B5EF4-FFF2-40B4-BE49-F238E27FC236}">
                <a16:creationId xmlns:a16="http://schemas.microsoft.com/office/drawing/2014/main" id="{864A5C27-6B45-CB80-8558-CC4DC3BA4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72" y="1263985"/>
            <a:ext cx="3044601" cy="29606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723B37-C412-A28E-DFC9-AC39DE5A328A}"/>
              </a:ext>
            </a:extLst>
          </p:cNvPr>
          <p:cNvSpPr txBox="1"/>
          <p:nvPr/>
        </p:nvSpPr>
        <p:spPr>
          <a:xfrm>
            <a:off x="1627011" y="4646459"/>
            <a:ext cx="9969025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12 extraction channels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8 channels for cold neutron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4 channels for thermal neutron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15839F25-AC97-853D-637B-77919FA67FC7}"/>
              </a:ext>
            </a:extLst>
          </p:cNvPr>
          <p:cNvSpPr txBox="1">
            <a:spLocks/>
          </p:cNvSpPr>
          <p:nvPr/>
        </p:nvSpPr>
        <p:spPr>
          <a:xfrm>
            <a:off x="729927" y="68052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Thermal neutron extraction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E8B3F6-396E-50D4-96B0-09603A39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52" y="1263984"/>
            <a:ext cx="3044601" cy="2960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C82478-8309-744E-A2E6-3804B3D9618F}"/>
              </a:ext>
            </a:extLst>
          </p:cNvPr>
          <p:cNvSpPr txBox="1"/>
          <p:nvPr/>
        </p:nvSpPr>
        <p:spPr>
          <a:xfrm>
            <a:off x="9079992" y="1581912"/>
            <a:ext cx="8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</a:t>
            </a:r>
          </a:p>
        </p:txBody>
      </p:sp>
    </p:spTree>
    <p:extLst>
      <p:ext uri="{BB962C8B-B14F-4D97-AF65-F5344CB8AC3E}">
        <p14:creationId xmlns:p14="http://schemas.microsoft.com/office/powerpoint/2010/main" val="409886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D943B-F478-E929-F17D-401315B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78" y="1166082"/>
            <a:ext cx="4472662" cy="3419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2A8A6-1FB4-BC8A-608C-05CB928F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535" y="1181059"/>
            <a:ext cx="2949595" cy="3551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F657A-ADAE-98A0-A69A-234669594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242858" y="1168515"/>
            <a:ext cx="2949596" cy="3576643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E50921BE-A1C2-36F0-C584-F3E0EB2E4E7F}"/>
              </a:ext>
            </a:extLst>
          </p:cNvPr>
          <p:cNvSpPr txBox="1"/>
          <p:nvPr/>
        </p:nvSpPr>
        <p:spPr>
          <a:xfrm>
            <a:off x="3826487" y="1081928"/>
            <a:ext cx="421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Thermal neutron flux distribution</a:t>
            </a:r>
            <a:endParaRPr lang="zh-CN" altLang="en-US" sz="2000" dirty="0"/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863FAA3-5044-B1D0-B6C3-B5E06CB513CF}"/>
              </a:ext>
            </a:extLst>
          </p:cNvPr>
          <p:cNvSpPr txBox="1"/>
          <p:nvPr/>
        </p:nvSpPr>
        <p:spPr>
          <a:xfrm>
            <a:off x="471917" y="1081828"/>
            <a:ext cx="421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Cold neutron flux distribution</a:t>
            </a:r>
            <a:endParaRPr lang="zh-CN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B8FEF-EEED-9E6C-B0A7-E2A15E45DAF6}"/>
              </a:ext>
            </a:extLst>
          </p:cNvPr>
          <p:cNvSpPr txBox="1"/>
          <p:nvPr/>
        </p:nvSpPr>
        <p:spPr>
          <a:xfrm>
            <a:off x="729926" y="4585714"/>
            <a:ext cx="1006913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Cold neutron brightness : at least 24 % increased (compared with triangle channel)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Thermal neutron brightness : at least 20 % increased (compared with triangle channel)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Provide neutron up to 12 instruments 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712CB85-D7AE-3BBF-32A9-9CD99357DB8B}"/>
              </a:ext>
            </a:extLst>
          </p:cNvPr>
          <p:cNvSpPr txBox="1">
            <a:spLocks/>
          </p:cNvSpPr>
          <p:nvPr/>
        </p:nvSpPr>
        <p:spPr>
          <a:xfrm>
            <a:off x="729927" y="68052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Result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5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2EDF741-3D4C-02BE-FD82-121ED5050ACE}"/>
              </a:ext>
            </a:extLst>
          </p:cNvPr>
          <p:cNvSpPr txBox="1">
            <a:spLocks/>
          </p:cNvSpPr>
          <p:nvPr/>
        </p:nvSpPr>
        <p:spPr>
          <a:xfrm>
            <a:off x="729927" y="68052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Outlook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CD9C7-E532-82BE-3D02-DC6AF71542CA}"/>
              </a:ext>
            </a:extLst>
          </p:cNvPr>
          <p:cNvSpPr txBox="1"/>
          <p:nvPr/>
        </p:nvSpPr>
        <p:spPr>
          <a:xfrm>
            <a:off x="729927" y="688157"/>
            <a:ext cx="8348085" cy="454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Bi-spectral extraction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Influence of engineering problem for neutronics</a:t>
            </a:r>
          </a:p>
          <a:p>
            <a:pPr>
              <a:lnSpc>
                <a:spcPct val="300000"/>
              </a:lnSpc>
            </a:pPr>
            <a:r>
              <a:rPr lang="en-US" sz="2000" dirty="0"/>
              <a:t>      1) Container between cold moderator and water</a:t>
            </a:r>
          </a:p>
          <a:p>
            <a:pPr>
              <a:lnSpc>
                <a:spcPct val="300000"/>
              </a:lnSpc>
            </a:pPr>
            <a:r>
              <a:rPr lang="en-US" sz="2000" dirty="0"/>
              <a:t>      2) Neutronic influence of cooling circuit   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Compatibility </a:t>
            </a:r>
            <a:r>
              <a:rPr lang="en-US" altLang="zh-CN" sz="2000" dirty="0"/>
              <a:t>with neutron delivery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328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Rechteck 24"/>
          <p:cNvSpPr/>
          <p:nvPr/>
        </p:nvSpPr>
        <p:spPr>
          <a:xfrm>
            <a:off x="4143600" y="836640"/>
            <a:ext cx="2007000" cy="581184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1" name="Rechteck 7"/>
          <p:cNvSpPr/>
          <p:nvPr/>
        </p:nvSpPr>
        <p:spPr>
          <a:xfrm>
            <a:off x="471240" y="836640"/>
            <a:ext cx="3680280" cy="547236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2" name="Textplatzhalter 1"/>
          <p:cNvSpPr txBox="1"/>
          <p:nvPr/>
        </p:nvSpPr>
        <p:spPr>
          <a:xfrm>
            <a:off x="480600" y="292680"/>
            <a:ext cx="7823520" cy="54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14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2900" b="1" strike="noStrike" spc="-1" dirty="0" err="1">
                <a:solidFill>
                  <a:srgbClr val="0A2D6E"/>
                </a:solidFill>
                <a:latin typeface="Arial"/>
              </a:rPr>
              <a:t>Thanks</a:t>
            </a:r>
            <a:r>
              <a:rPr lang="de-DE" sz="2900" b="1" strike="noStrike" spc="-1" dirty="0">
                <a:solidFill>
                  <a:srgbClr val="0A2D6E"/>
                </a:solidFill>
                <a:latin typeface="Arial"/>
              </a:rPr>
              <a:t> </a:t>
            </a:r>
            <a:r>
              <a:rPr lang="de-DE" sz="2900" b="1" strike="noStrike" spc="-1" dirty="0" err="1">
                <a:solidFill>
                  <a:srgbClr val="0A2D6E"/>
                </a:solidFill>
                <a:latin typeface="Arial"/>
              </a:rPr>
              <a:t>to</a:t>
            </a:r>
            <a:r>
              <a:rPr lang="de-DE" sz="2900" b="1" strike="noStrike" spc="-1" dirty="0">
                <a:solidFill>
                  <a:srgbClr val="0A2D6E"/>
                </a:solidFill>
                <a:latin typeface="Arial"/>
              </a:rPr>
              <a:t> HBS Team</a:t>
            </a:r>
            <a:endParaRPr lang="en-US" sz="29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73" name="Gruppieren 3"/>
          <p:cNvGrpSpPr/>
          <p:nvPr/>
        </p:nvGrpSpPr>
        <p:grpSpPr>
          <a:xfrm>
            <a:off x="538920" y="980640"/>
            <a:ext cx="5556600" cy="5555520"/>
            <a:chOff x="538920" y="980640"/>
            <a:chExt cx="5556600" cy="5555520"/>
          </a:xfrm>
        </p:grpSpPr>
        <p:pic>
          <p:nvPicPr>
            <p:cNvPr id="874" name="Picture 12" descr="JCNS_600dpi"/>
            <p:cNvPicPr/>
            <p:nvPr/>
          </p:nvPicPr>
          <p:blipFill>
            <a:blip r:embed="rId2"/>
            <a:srcRect l="5072" t="7587" b="7587"/>
            <a:stretch/>
          </p:blipFill>
          <p:spPr>
            <a:xfrm>
              <a:off x="622440" y="980640"/>
              <a:ext cx="1202760" cy="45720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875" name="Textfeld 18"/>
            <p:cNvSpPr/>
            <p:nvPr/>
          </p:nvSpPr>
          <p:spPr>
            <a:xfrm>
              <a:off x="538920" y="1436704"/>
              <a:ext cx="1715400" cy="439975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J. Baggemann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Th. </a:t>
              </a:r>
              <a:r>
                <a:rPr lang="de-DE" sz="1400" b="0" strike="noStrike" spc="-1" dirty="0" err="1">
                  <a:solidFill>
                    <a:srgbClr val="000000"/>
                  </a:solidFill>
                  <a:latin typeface="Calibri"/>
                </a:rPr>
                <a:t>Brückel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T. </a:t>
              </a:r>
              <a:r>
                <a:rPr lang="de-DE" sz="1400" b="0" strike="noStrike" spc="-1" dirty="0" err="1">
                  <a:solidFill>
                    <a:srgbClr val="000000"/>
                  </a:solidFill>
                  <a:latin typeface="Calibri"/>
                </a:rPr>
                <a:t>Cronert</a:t>
              </a: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 (</a:t>
              </a:r>
              <a:r>
                <a:rPr lang="en-GB" sz="1200" b="0" strike="noStrike" spc="-1" dirty="0">
                  <a:solidFill>
                    <a:srgbClr val="000000"/>
                  </a:solidFill>
                  <a:latin typeface="Arial"/>
                </a:rPr>
                <a:t>†</a:t>
              </a: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)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Q. Ding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P.-E. </a:t>
              </a:r>
              <a:r>
                <a:rPr lang="de-DE" sz="1400" b="0" strike="noStrike" spc="-1" dirty="0" err="1">
                  <a:solidFill>
                    <a:srgbClr val="000000"/>
                  </a:solidFill>
                  <a:latin typeface="Calibri"/>
                </a:rPr>
                <a:t>Doege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T. Gutberlet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J. Li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K. Lieutenant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Z. Ma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E. </a:t>
              </a:r>
              <a:r>
                <a:rPr lang="de-DE" sz="1400" b="0" strike="noStrike" spc="-1" dirty="0" err="1">
                  <a:solidFill>
                    <a:srgbClr val="000000"/>
                  </a:solidFill>
                  <a:latin typeface="Calibri"/>
                </a:rPr>
                <a:t>Mauerhofer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N. </a:t>
              </a:r>
              <a:r>
                <a:rPr lang="de-DE" sz="1400" b="0" strike="noStrike" spc="-1" dirty="0" err="1">
                  <a:solidFill>
                    <a:srgbClr val="000000"/>
                  </a:solidFill>
                  <a:latin typeface="Calibri"/>
                </a:rPr>
                <a:t>Ophoven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U. Rücker</a:t>
              </a:r>
            </a:p>
            <a:p>
              <a:pPr>
                <a:lnSpc>
                  <a:spcPct val="100000"/>
                </a:lnSpc>
              </a:pPr>
              <a:r>
                <a:rPr lang="de-DE" sz="1400" spc="-1" dirty="0">
                  <a:solidFill>
                    <a:srgbClr val="000000"/>
                  </a:solidFill>
                  <a:latin typeface="Calibri"/>
                </a:rPr>
                <a:t>N. Schmidt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A. Schwab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J. Voigt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P. Zakalek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1" i="1" strike="noStrike" spc="-1" dirty="0">
                  <a:solidFill>
                    <a:srgbClr val="18541D"/>
                  </a:solidFill>
                  <a:latin typeface="Calibri"/>
                </a:rPr>
                <a:t>- Core </a:t>
              </a:r>
              <a:r>
                <a:rPr lang="de-DE" sz="1400" b="1" i="1" strike="noStrike" spc="-1" dirty="0" err="1">
                  <a:solidFill>
                    <a:srgbClr val="18541D"/>
                  </a:solidFill>
                  <a:latin typeface="Calibri"/>
                </a:rPr>
                <a:t>group</a:t>
              </a:r>
              <a:r>
                <a:rPr lang="de-DE" sz="1400" b="1" i="1" strike="noStrike" spc="-1" dirty="0">
                  <a:solidFill>
                    <a:srgbClr val="18541D"/>
                  </a:solidFill>
                  <a:latin typeface="Calibri"/>
                </a:rPr>
                <a:t>:</a:t>
              </a:r>
              <a:br>
                <a:rPr dirty="0"/>
              </a:br>
              <a:r>
                <a:rPr lang="de-DE" sz="1400" b="1" i="1" strike="noStrike" spc="-1" dirty="0">
                  <a:solidFill>
                    <a:srgbClr val="18541D"/>
                  </a:solidFill>
                  <a:latin typeface="Calibri"/>
                </a:rPr>
                <a:t>design, </a:t>
              </a:r>
              <a:r>
                <a:rPr lang="en-US" sz="1400" b="1" i="1" strike="noStrike" spc="-1" dirty="0">
                  <a:solidFill>
                    <a:srgbClr val="18541D"/>
                  </a:solidFill>
                  <a:latin typeface="Calibri"/>
                </a:rPr>
                <a:t>verification,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400" b="1" i="1" strike="noStrike" spc="-1" dirty="0">
                  <a:solidFill>
                    <a:srgbClr val="18541D"/>
                  </a:solidFill>
                  <a:latin typeface="Calibri"/>
                </a:rPr>
                <a:t>instrumentation</a:t>
              </a:r>
              <a:endParaRPr lang="de-DE" sz="1400" b="0" strike="noStrike" spc="-1" dirty="0">
                <a:latin typeface="Calibri"/>
              </a:endParaRPr>
            </a:p>
          </p:txBody>
        </p:sp>
        <p:sp>
          <p:nvSpPr>
            <p:cNvPr id="876" name="Textfeld 19"/>
            <p:cNvSpPr/>
            <p:nvPr/>
          </p:nvSpPr>
          <p:spPr>
            <a:xfrm>
              <a:off x="2320200" y="1412640"/>
              <a:ext cx="1805400" cy="481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1" strike="noStrike" spc="-1">
                  <a:solidFill>
                    <a:srgbClr val="000000"/>
                  </a:solidFill>
                  <a:latin typeface="Calibri"/>
                </a:rPr>
                <a:t>ZEA-1: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Y. Bessler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R. Hanslik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R. Achten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F. Löchte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M. Strothmann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en-US" sz="1400" b="1" i="1" strike="noStrike" spc="-1">
                  <a:solidFill>
                    <a:srgbClr val="18541D"/>
                  </a:solidFill>
                  <a:latin typeface="Calibri"/>
                </a:rPr>
                <a:t>- Engineering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1" strike="noStrike" spc="-1">
                  <a:solidFill>
                    <a:srgbClr val="000000"/>
                  </a:solidFill>
                  <a:latin typeface="Calibri"/>
                </a:rPr>
                <a:t>IKP-4: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O. Felden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R. Gebel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A. Lehrach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M. Rimmler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R. Similon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de-DE" sz="1400" b="1" i="1" strike="noStrike" spc="-1">
                  <a:solidFill>
                    <a:srgbClr val="18541D"/>
                  </a:solidFill>
                  <a:latin typeface="Calibri"/>
                </a:rPr>
                <a:t>- </a:t>
              </a:r>
              <a:r>
                <a:rPr lang="en-US" sz="1400" b="1" i="1" strike="noStrike" spc="-1">
                  <a:solidFill>
                    <a:srgbClr val="18541D"/>
                  </a:solidFill>
                  <a:latin typeface="Calibri"/>
                </a:rPr>
                <a:t>Nuclear physics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en-US" sz="1400" b="1" strike="noStrike" spc="-1">
                  <a:solidFill>
                    <a:srgbClr val="000000"/>
                  </a:solidFill>
                  <a:latin typeface="Calibri"/>
                </a:rPr>
                <a:t>INM-5: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US" sz="1400" b="0" strike="noStrike" spc="-1">
                  <a:solidFill>
                    <a:srgbClr val="000000"/>
                  </a:solidFill>
                  <a:latin typeface="Calibri"/>
                </a:rPr>
                <a:t>     B. Neumaier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400" b="1" i="1" strike="noStrike" spc="-1">
                  <a:solidFill>
                    <a:srgbClr val="18541D"/>
                  </a:solidFill>
                  <a:latin typeface="Calibri"/>
                </a:rPr>
                <a:t>- Radio isotopes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endParaRPr lang="de-DE" sz="1400" b="0" strike="noStrike" spc="-1">
                <a:latin typeface="Calibri"/>
              </a:endParaRPr>
            </a:p>
          </p:txBody>
        </p:sp>
        <p:pic>
          <p:nvPicPr>
            <p:cNvPr id="877" name="Picture 17" descr="Institut f�r Nukleare Entsorgung und Techniktransfer"/>
            <p:cNvPicPr/>
            <p:nvPr/>
          </p:nvPicPr>
          <p:blipFill>
            <a:blip r:embed="rId3"/>
            <a:srcRect r="-3498"/>
            <a:stretch/>
          </p:blipFill>
          <p:spPr>
            <a:xfrm>
              <a:off x="4325760" y="1027800"/>
              <a:ext cx="1030680" cy="34488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878" name="Textfeld 34"/>
            <p:cNvSpPr/>
            <p:nvPr/>
          </p:nvSpPr>
          <p:spPr>
            <a:xfrm>
              <a:off x="4286880" y="1414800"/>
              <a:ext cx="1417320" cy="124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30" b="0" strike="noStrike" spc="-1">
                  <a:solidFill>
                    <a:srgbClr val="000000"/>
                  </a:solidFill>
                  <a:latin typeface="Arial"/>
                </a:rPr>
                <a:t>   </a:t>
              </a: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S. Böhm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J.P. Dabruck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R. Nabbi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en-US" sz="1400" b="1" i="1" strike="noStrike" spc="-1">
                  <a:solidFill>
                    <a:srgbClr val="18541D"/>
                  </a:solidFill>
                  <a:latin typeface="Calibri"/>
                </a:rPr>
                <a:t>- Nuclear simul</a:t>
              </a:r>
              <a:r>
                <a:rPr lang="en-US" sz="1400" b="1" i="1" strike="noStrike" spc="-1">
                  <a:solidFill>
                    <a:srgbClr val="000000"/>
                  </a:solidFill>
                  <a:latin typeface="Calibri"/>
                </a:rPr>
                <a:t>.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endParaRPr lang="de-DE" sz="1400" b="0" strike="noStrike" spc="-1">
                <a:latin typeface="Calibri"/>
              </a:endParaRPr>
            </a:p>
          </p:txBody>
        </p:sp>
        <p:pic>
          <p:nvPicPr>
            <p:cNvPr id="879" name="Picture 4" descr="Bild in Originalgröße anzeigen"/>
            <p:cNvPicPr/>
            <p:nvPr/>
          </p:nvPicPr>
          <p:blipFill>
            <a:blip r:embed="rId4"/>
            <a:stretch/>
          </p:blipFill>
          <p:spPr>
            <a:xfrm>
              <a:off x="4325760" y="2552400"/>
              <a:ext cx="1030680" cy="302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80" name="Textfeld 36"/>
            <p:cNvSpPr/>
            <p:nvPr/>
          </p:nvSpPr>
          <p:spPr>
            <a:xfrm>
              <a:off x="4316760" y="2850480"/>
              <a:ext cx="1603800" cy="147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    C. Lange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    T. Langnickel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    </a:t>
              </a:r>
              <a:r>
                <a:rPr lang="de-DE" sz="1400" b="0" strike="noStrike" spc="-1" dirty="0" err="1">
                  <a:solidFill>
                    <a:srgbClr val="000000"/>
                  </a:solidFill>
                  <a:latin typeface="Calibri"/>
                </a:rPr>
                <a:t>Ch.Haberstroh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    M. Klaus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 dirty="0">
                  <a:solidFill>
                    <a:srgbClr val="000000"/>
                  </a:solidFill>
                  <a:latin typeface="Calibri"/>
                </a:rPr>
                <a:t>    S. Eisenhut</a:t>
              </a:r>
              <a:endParaRPr lang="de-DE" sz="1400" b="0" strike="noStrike" spc="-1" dirty="0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de-DE" sz="1400" b="1" i="1" strike="noStrike" spc="-1">
                  <a:solidFill>
                    <a:srgbClr val="18541D"/>
                  </a:solidFill>
                  <a:latin typeface="Calibri"/>
                </a:rPr>
                <a:t>- AKR-2</a:t>
              </a:r>
              <a:r>
                <a:rPr lang="en-US" sz="1400" b="1" i="1" strike="noStrike" spc="-1">
                  <a:solidFill>
                    <a:srgbClr val="18541D"/>
                  </a:solidFill>
                  <a:latin typeface="Calibri"/>
                </a:rPr>
                <a:t>,</a:t>
              </a:r>
              <a:r>
                <a:rPr lang="de-DE" sz="1400" b="1" i="1" strike="noStrike" spc="-1">
                  <a:solidFill>
                    <a:srgbClr val="18541D"/>
                  </a:solidFill>
                  <a:latin typeface="Calibri"/>
                </a:rPr>
                <a:t> </a:t>
              </a:r>
              <a:r>
                <a:rPr lang="de-DE" sz="1400" b="1" i="1" strike="noStrike" spc="-1" dirty="0">
                  <a:solidFill>
                    <a:srgbClr val="18541D"/>
                  </a:solidFill>
                  <a:latin typeface="Calibri"/>
                </a:rPr>
                <a:t>liquid H</a:t>
              </a:r>
              <a:r>
                <a:rPr lang="de-DE" sz="1400" b="1" i="1" strike="noStrike" spc="-1" baseline="-25000" dirty="0">
                  <a:solidFill>
                    <a:srgbClr val="18541D"/>
                  </a:solidFill>
                  <a:latin typeface="Calibri"/>
                </a:rPr>
                <a:t>2</a:t>
              </a:r>
              <a:endParaRPr lang="de-DE" sz="1400" b="0" strike="noStrike" spc="-1" dirty="0">
                <a:latin typeface="Calibri"/>
              </a:endParaRPr>
            </a:p>
          </p:txBody>
        </p:sp>
        <p:pic>
          <p:nvPicPr>
            <p:cNvPr id="881" name="Grafik 37"/>
            <p:cNvPicPr/>
            <p:nvPr/>
          </p:nvPicPr>
          <p:blipFill>
            <a:blip r:embed="rId5"/>
            <a:stretch/>
          </p:blipFill>
          <p:spPr>
            <a:xfrm>
              <a:off x="2462400" y="1056960"/>
              <a:ext cx="1088280" cy="31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2" name="Picture 2" descr="IAP Logo"/>
            <p:cNvPicPr/>
            <p:nvPr/>
          </p:nvPicPr>
          <p:blipFill>
            <a:blip r:embed="rId6"/>
            <a:stretch/>
          </p:blipFill>
          <p:spPr>
            <a:xfrm>
              <a:off x="4325040" y="4433040"/>
              <a:ext cx="615960" cy="34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83" name="Textfeld 39"/>
            <p:cNvSpPr/>
            <p:nvPr/>
          </p:nvSpPr>
          <p:spPr>
            <a:xfrm>
              <a:off x="4344120" y="4735800"/>
              <a:ext cx="1488960" cy="180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H. Podlech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    O. Meusel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de-DE" sz="1400" b="1" i="1" strike="noStrike" spc="-1">
                  <a:solidFill>
                    <a:srgbClr val="18541D"/>
                  </a:solidFill>
                  <a:latin typeface="Calibri"/>
                </a:rPr>
                <a:t>- Accelerator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</a:pPr>
              <a:r>
                <a:rPr lang="de-DE" sz="1430" b="0" strike="noStrike" spc="-1">
                  <a:solidFill>
                    <a:srgbClr val="000000"/>
                  </a:solidFill>
                  <a:latin typeface="Calibri"/>
                </a:rPr>
                <a:t>    </a:t>
              </a:r>
              <a:r>
                <a:rPr lang="de-DE" sz="1400" b="0" strike="noStrike" spc="-1">
                  <a:solidFill>
                    <a:srgbClr val="000000"/>
                  </a:solidFill>
                  <a:latin typeface="Calibri"/>
                </a:rPr>
                <a:t>W. Barth</a:t>
              </a:r>
              <a:endParaRPr lang="de-DE" sz="1400" b="0" strike="noStrike" spc="-1">
                <a:latin typeface="Calibri"/>
              </a:endParaRPr>
            </a:p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lang="de-DE" sz="1400" b="1" i="1" strike="noStrike" spc="-1">
                  <a:solidFill>
                    <a:srgbClr val="18541D"/>
                  </a:solidFill>
                  <a:latin typeface="Calibri"/>
                </a:rPr>
                <a:t>- Accelerator</a:t>
              </a:r>
              <a:endParaRPr lang="de-DE" sz="1400" b="0" strike="noStrike" spc="-1">
                <a:latin typeface="Calibri"/>
              </a:endParaRPr>
            </a:p>
          </p:txBody>
        </p:sp>
        <p:grpSp>
          <p:nvGrpSpPr>
            <p:cNvPr id="884" name="Gruppieren 2"/>
            <p:cNvGrpSpPr/>
            <p:nvPr/>
          </p:nvGrpSpPr>
          <p:grpSpPr>
            <a:xfrm>
              <a:off x="4316760" y="5594760"/>
              <a:ext cx="1778760" cy="354960"/>
              <a:chOff x="4316760" y="5594760"/>
              <a:chExt cx="1778760" cy="354960"/>
            </a:xfrm>
          </p:grpSpPr>
          <p:pic>
            <p:nvPicPr>
              <p:cNvPr id="885" name="Bild 3"/>
              <p:cNvPicPr/>
              <p:nvPr/>
            </p:nvPicPr>
            <p:blipFill>
              <a:blip r:embed="rId7"/>
              <a:stretch/>
            </p:blipFill>
            <p:spPr>
              <a:xfrm>
                <a:off x="4316760" y="5594760"/>
                <a:ext cx="1778760" cy="3549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86" name="Textfeld 41"/>
              <p:cNvSpPr/>
              <p:nvPr/>
            </p:nvSpPr>
            <p:spPr>
              <a:xfrm>
                <a:off x="4956480" y="5606280"/>
                <a:ext cx="669960" cy="320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1590" b="1" strike="noStrike" spc="-1">
                    <a:solidFill>
                      <a:srgbClr val="0070C0"/>
                    </a:solidFill>
                    <a:latin typeface="Arial"/>
                  </a:rPr>
                  <a:t>/ HIM</a:t>
                </a:r>
                <a:endParaRPr lang="de-DE" sz="1590" b="0" strike="noStrike" spc="-1">
                  <a:latin typeface="Calibri"/>
                </a:endParaRPr>
              </a:p>
            </p:txBody>
          </p:sp>
        </p:grpSp>
      </p:grpSp>
      <p:pic>
        <p:nvPicPr>
          <p:cNvPr id="887" name="Grafik 8"/>
          <p:cNvPicPr/>
          <p:nvPr/>
        </p:nvPicPr>
        <p:blipFill>
          <a:blip r:embed="rId8"/>
          <a:stretch/>
        </p:blipFill>
        <p:spPr>
          <a:xfrm>
            <a:off x="7001280" y="692640"/>
            <a:ext cx="4134960" cy="3521880"/>
          </a:xfrm>
          <a:prstGeom prst="rect">
            <a:avLst/>
          </a:prstGeom>
          <a:ln w="0">
            <a:noFill/>
          </a:ln>
        </p:spPr>
      </p:pic>
      <p:grpSp>
        <p:nvGrpSpPr>
          <p:cNvPr id="888" name="Gruppieren 5"/>
          <p:cNvGrpSpPr/>
          <p:nvPr/>
        </p:nvGrpSpPr>
        <p:grpSpPr>
          <a:xfrm>
            <a:off x="6863400" y="4293000"/>
            <a:ext cx="4488840" cy="1548000"/>
            <a:chOff x="6863400" y="4293000"/>
            <a:chExt cx="4488840" cy="1548000"/>
          </a:xfrm>
        </p:grpSpPr>
        <p:pic>
          <p:nvPicPr>
            <p:cNvPr id="889" name="Grafik 4"/>
            <p:cNvPicPr/>
            <p:nvPr/>
          </p:nvPicPr>
          <p:blipFill>
            <a:blip r:embed="rId9"/>
            <a:stretch/>
          </p:blipFill>
          <p:spPr>
            <a:xfrm>
              <a:off x="6863400" y="4293000"/>
              <a:ext cx="3631320" cy="1548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0" name="Picture 2" descr="Imprint - Research in Germany"/>
            <p:cNvPicPr/>
            <p:nvPr/>
          </p:nvPicPr>
          <p:blipFill>
            <a:blip r:embed="rId10"/>
            <a:stretch/>
          </p:blipFill>
          <p:spPr>
            <a:xfrm>
              <a:off x="10194480" y="4818600"/>
              <a:ext cx="1157760" cy="699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F223E4D-6868-204E-466E-74C2633A8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73" y="3292826"/>
            <a:ext cx="6002217" cy="32512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0869C95-9FBF-6556-881B-8C22DADDDBEE}"/>
              </a:ext>
            </a:extLst>
          </p:cNvPr>
          <p:cNvSpPr txBox="1"/>
          <p:nvPr/>
        </p:nvSpPr>
        <p:spPr>
          <a:xfrm>
            <a:off x="648677" y="1249384"/>
            <a:ext cx="42281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Background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1C7BC-08C9-BA24-58A2-52BF48CBC338}"/>
              </a:ext>
            </a:extLst>
          </p:cNvPr>
          <p:cNvSpPr txBox="1"/>
          <p:nvPr/>
        </p:nvSpPr>
        <p:spPr>
          <a:xfrm>
            <a:off x="648677" y="1923152"/>
            <a:ext cx="648613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for neutron-scattering facilities :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    growing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</a:t>
            </a:r>
            <a:r>
              <a:rPr lang="en-US" sz="2000" dirty="0"/>
              <a:t>ome existing reactor-based sources : 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                      decommissioned</a:t>
            </a:r>
          </a:p>
          <a:p>
            <a:endParaRPr 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7C08021-62A7-BE86-C78F-D347E312BB6F}"/>
              </a:ext>
            </a:extLst>
          </p:cNvPr>
          <p:cNvSpPr txBox="1">
            <a:spLocks/>
          </p:cNvSpPr>
          <p:nvPr/>
        </p:nvSpPr>
        <p:spPr>
          <a:xfrm>
            <a:off x="648677" y="177997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High Brilliance Neutron Source (HBS)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0DEF556F-FCA2-E19F-EA0E-B97CA6264586}"/>
              </a:ext>
            </a:extLst>
          </p:cNvPr>
          <p:cNvSpPr txBox="1"/>
          <p:nvPr/>
        </p:nvSpPr>
        <p:spPr>
          <a:xfrm>
            <a:off x="648677" y="3917397"/>
            <a:ext cx="42281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Basic paradigm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944D5-6486-CFBE-E122-F2F922BFAFC5}"/>
              </a:ext>
            </a:extLst>
          </p:cNvPr>
          <p:cNvSpPr txBox="1"/>
          <p:nvPr/>
        </p:nvSpPr>
        <p:spPr>
          <a:xfrm>
            <a:off x="648677" y="4708048"/>
            <a:ext cx="60022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Produce less but </a:t>
            </a:r>
            <a:r>
              <a:rPr lang="en-US" sz="2000" b="1" dirty="0">
                <a:solidFill>
                  <a:srgbClr val="FF0000"/>
                </a:solidFill>
              </a:rPr>
              <a:t>more efficiently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Save cost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D55E5A-4BFA-A0F5-D0B6-60D6B383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60" y="1207084"/>
            <a:ext cx="6002217" cy="16762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5D799A-A6F0-36F6-5E45-1DCA7C315B28}"/>
              </a:ext>
            </a:extLst>
          </p:cNvPr>
          <p:cNvSpPr txBox="1"/>
          <p:nvPr/>
        </p:nvSpPr>
        <p:spPr>
          <a:xfrm>
            <a:off x="7939482" y="6123820"/>
            <a:ext cx="277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HBS layout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4A3D1-E5BF-BDC1-5A13-148A1F804964}"/>
              </a:ext>
            </a:extLst>
          </p:cNvPr>
          <p:cNvSpPr txBox="1"/>
          <p:nvPr/>
        </p:nvSpPr>
        <p:spPr>
          <a:xfrm>
            <a:off x="6934028" y="3196497"/>
            <a:ext cx="31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Wide application of neutron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7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8913D40-471F-CB1D-C654-298BCA72BB8A}"/>
              </a:ext>
            </a:extLst>
          </p:cNvPr>
          <p:cNvSpPr txBox="1">
            <a:spLocks/>
          </p:cNvSpPr>
          <p:nvPr/>
        </p:nvSpPr>
        <p:spPr>
          <a:xfrm>
            <a:off x="648677" y="177997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High Brilliance Neutron Source (HBS)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8E9E85-C2B5-C477-9A8D-997183B981E7}"/>
              </a:ext>
            </a:extLst>
          </p:cNvPr>
          <p:cNvSpPr txBox="1"/>
          <p:nvPr/>
        </p:nvSpPr>
        <p:spPr>
          <a:xfrm>
            <a:off x="648677" y="1209741"/>
            <a:ext cx="42281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Main features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5711B-592B-D186-F25C-EE7833DB8EC7}"/>
              </a:ext>
            </a:extLst>
          </p:cNvPr>
          <p:cNvSpPr txBox="1"/>
          <p:nvPr/>
        </p:nvSpPr>
        <p:spPr>
          <a:xfrm>
            <a:off x="648677" y="1755762"/>
            <a:ext cx="5576633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Proton energy : 70 MeV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Proton beam power : 100 kW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Three target station : 24 Hz, 96 Hz, 96 Hz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10-12 instruments for each target stations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A183E-4D16-2650-640A-C1802C2E81E7}"/>
              </a:ext>
            </a:extLst>
          </p:cNvPr>
          <p:cNvSpPr txBox="1"/>
          <p:nvPr/>
        </p:nvSpPr>
        <p:spPr>
          <a:xfrm>
            <a:off x="648677" y="4186066"/>
            <a:ext cx="5038344" cy="179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Optimal time structure and energy structure : fulfill the needs of each individual instrument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C31B48A6-434C-B1F5-7783-4DF21F5E0DE3}"/>
              </a:ext>
            </a:extLst>
          </p:cNvPr>
          <p:cNvSpPr txBox="1"/>
          <p:nvPr/>
        </p:nvSpPr>
        <p:spPr>
          <a:xfrm>
            <a:off x="6225310" y="1209741"/>
            <a:ext cx="422812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Key component to “more efficiently”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AF5B6-8416-C4D5-A96F-D1E586A077BC}"/>
              </a:ext>
            </a:extLst>
          </p:cNvPr>
          <p:cNvSpPr txBox="1"/>
          <p:nvPr/>
        </p:nvSpPr>
        <p:spPr>
          <a:xfrm>
            <a:off x="6225310" y="1610137"/>
            <a:ext cx="5576633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Moderator-Reflector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    1)Moderator : decrease neutron energy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    2)Reflector    : reflecting escaping neutron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Neutron transfer system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BF1764EF-EA23-DDA3-30E5-A5D9D13D700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201" y="4388674"/>
            <a:ext cx="4090232" cy="2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7">
            <a:extLst>
              <a:ext uri="{FF2B5EF4-FFF2-40B4-BE49-F238E27FC236}">
                <a16:creationId xmlns:a16="http://schemas.microsoft.com/office/drawing/2014/main" id="{AD5B628D-9A2C-EA24-69C8-F1A4B8F47AB9}"/>
              </a:ext>
            </a:extLst>
          </p:cNvPr>
          <p:cNvSpPr txBox="1"/>
          <p:nvPr/>
        </p:nvSpPr>
        <p:spPr>
          <a:xfrm>
            <a:off x="279328" y="4714562"/>
            <a:ext cx="1784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Low energy</a:t>
            </a:r>
            <a:endParaRPr lang="zh-CN" altLang="en-US" sz="20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28FA895-729E-7D8B-0316-5398F38E74BC}"/>
              </a:ext>
            </a:extLst>
          </p:cNvPr>
          <p:cNvSpPr/>
          <p:nvPr/>
        </p:nvSpPr>
        <p:spPr>
          <a:xfrm>
            <a:off x="2714302" y="1455929"/>
            <a:ext cx="2814680" cy="25881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48C46787-3F44-D883-FF80-CB52E65F06CD}"/>
              </a:ext>
            </a:extLst>
          </p:cNvPr>
          <p:cNvSpPr/>
          <p:nvPr/>
        </p:nvSpPr>
        <p:spPr>
          <a:xfrm rot="16200000">
            <a:off x="2607609" y="1738769"/>
            <a:ext cx="259080" cy="5849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6AAE7603-63D3-933F-AEFE-555D5133BBE1}"/>
              </a:ext>
            </a:extLst>
          </p:cNvPr>
          <p:cNvSpPr txBox="1"/>
          <p:nvPr/>
        </p:nvSpPr>
        <p:spPr>
          <a:xfrm>
            <a:off x="1235739" y="1468257"/>
            <a:ext cx="334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Proton beam (high energy)</a:t>
            </a:r>
            <a:endParaRPr lang="zh-CN" altLang="en-US" sz="2000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64D80EF-3D7C-93FE-05E1-345279F3163A}"/>
              </a:ext>
            </a:extLst>
          </p:cNvPr>
          <p:cNvSpPr/>
          <p:nvPr/>
        </p:nvSpPr>
        <p:spPr>
          <a:xfrm>
            <a:off x="3048133" y="1893981"/>
            <a:ext cx="1923146" cy="291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536DC46-A04F-EBF5-D9D6-49D855B4C431}"/>
              </a:ext>
            </a:extLst>
          </p:cNvPr>
          <p:cNvSpPr txBox="1"/>
          <p:nvPr/>
        </p:nvSpPr>
        <p:spPr>
          <a:xfrm>
            <a:off x="3739592" y="1894875"/>
            <a:ext cx="151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Target</a:t>
            </a:r>
            <a:endParaRPr lang="zh-CN" altLang="en-US" sz="1200" dirty="0"/>
          </a:p>
        </p:txBody>
      </p:sp>
      <p:sp>
        <p:nvSpPr>
          <p:cNvPr id="120" name="矩形 53">
            <a:extLst>
              <a:ext uri="{FF2B5EF4-FFF2-40B4-BE49-F238E27FC236}">
                <a16:creationId xmlns:a16="http://schemas.microsoft.com/office/drawing/2014/main" id="{0CFBFEE2-C7CF-842B-FBDA-7DB95E7CD19D}"/>
              </a:ext>
            </a:extLst>
          </p:cNvPr>
          <p:cNvSpPr/>
          <p:nvPr/>
        </p:nvSpPr>
        <p:spPr>
          <a:xfrm>
            <a:off x="6421185" y="1461394"/>
            <a:ext cx="2814680" cy="25791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77">
            <a:extLst>
              <a:ext uri="{FF2B5EF4-FFF2-40B4-BE49-F238E27FC236}">
                <a16:creationId xmlns:a16="http://schemas.microsoft.com/office/drawing/2014/main" id="{F831A5C9-B762-7A58-10BC-100236AF8677}"/>
              </a:ext>
            </a:extLst>
          </p:cNvPr>
          <p:cNvSpPr/>
          <p:nvPr/>
        </p:nvSpPr>
        <p:spPr>
          <a:xfrm>
            <a:off x="7798385" y="2379272"/>
            <a:ext cx="1437480" cy="191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B5D1BAC-9997-70CD-26CE-08B487273CA2}"/>
              </a:ext>
            </a:extLst>
          </p:cNvPr>
          <p:cNvSpPr txBox="1"/>
          <p:nvPr/>
        </p:nvSpPr>
        <p:spPr>
          <a:xfrm>
            <a:off x="2222808" y="4700221"/>
            <a:ext cx="1784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Small target </a:t>
            </a:r>
            <a:endParaRPr lang="zh-CN" altLang="en-US" sz="20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FA5DA21-C7FC-3161-69F4-922C8D58C3BC}"/>
              </a:ext>
            </a:extLst>
          </p:cNvPr>
          <p:cNvSpPr txBox="1"/>
          <p:nvPr/>
        </p:nvSpPr>
        <p:spPr>
          <a:xfrm>
            <a:off x="4054371" y="4542346"/>
            <a:ext cx="249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Small Neutron cloud with high density</a:t>
            </a:r>
            <a:endParaRPr lang="zh-CN" altLang="en-US" sz="2000" dirty="0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6F384037-D439-B43B-AE22-1E36EDEF75F5}"/>
              </a:ext>
            </a:extLst>
          </p:cNvPr>
          <p:cNvSpPr/>
          <p:nvPr/>
        </p:nvSpPr>
        <p:spPr>
          <a:xfrm>
            <a:off x="4332436" y="2401557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FB383E49-A6F9-C48A-3479-029FFE2B0FDF}"/>
              </a:ext>
            </a:extLst>
          </p:cNvPr>
          <p:cNvSpPr/>
          <p:nvPr/>
        </p:nvSpPr>
        <p:spPr>
          <a:xfrm>
            <a:off x="3917891" y="2827193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09001A37-4602-389C-D265-D9539EE70785}"/>
              </a:ext>
            </a:extLst>
          </p:cNvPr>
          <p:cNvSpPr/>
          <p:nvPr/>
        </p:nvSpPr>
        <p:spPr>
          <a:xfrm>
            <a:off x="4627502" y="2708104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47302229-287F-B7AE-C59C-8710BD1222EF}"/>
              </a:ext>
            </a:extLst>
          </p:cNvPr>
          <p:cNvSpPr/>
          <p:nvPr/>
        </p:nvSpPr>
        <p:spPr>
          <a:xfrm>
            <a:off x="4173128" y="2639734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0B9D94CF-7986-8082-6FF1-05B8225DEBCB}"/>
              </a:ext>
            </a:extLst>
          </p:cNvPr>
          <p:cNvSpPr/>
          <p:nvPr/>
        </p:nvSpPr>
        <p:spPr>
          <a:xfrm>
            <a:off x="3928576" y="2342619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174701D7-34F1-9C65-1A93-63FB55FFED36}"/>
              </a:ext>
            </a:extLst>
          </p:cNvPr>
          <p:cNvSpPr/>
          <p:nvPr/>
        </p:nvSpPr>
        <p:spPr>
          <a:xfrm>
            <a:off x="3341803" y="2695093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032C25CA-DDE7-EC02-8B3A-F7F447F92444}"/>
              </a:ext>
            </a:extLst>
          </p:cNvPr>
          <p:cNvSpPr/>
          <p:nvPr/>
        </p:nvSpPr>
        <p:spPr>
          <a:xfrm>
            <a:off x="3046124" y="2265186"/>
            <a:ext cx="1923146" cy="885836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709F6F60-14C1-352C-C472-C02A9DB9A729}"/>
              </a:ext>
            </a:extLst>
          </p:cNvPr>
          <p:cNvSpPr/>
          <p:nvPr/>
        </p:nvSpPr>
        <p:spPr>
          <a:xfrm>
            <a:off x="3757169" y="2347812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69C65758-2C9E-8FFB-E1A5-2719F24D93DE}"/>
              </a:ext>
            </a:extLst>
          </p:cNvPr>
          <p:cNvSpPr/>
          <p:nvPr/>
        </p:nvSpPr>
        <p:spPr>
          <a:xfrm>
            <a:off x="3571465" y="2595642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F64885E-3DA0-A69F-D2CC-AFD19D994719}"/>
              </a:ext>
            </a:extLst>
          </p:cNvPr>
          <p:cNvSpPr/>
          <p:nvPr/>
        </p:nvSpPr>
        <p:spPr>
          <a:xfrm>
            <a:off x="4080820" y="3020058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12F342B-A517-8EAC-ABA2-8F746B07515F}"/>
              </a:ext>
            </a:extLst>
          </p:cNvPr>
          <p:cNvSpPr/>
          <p:nvPr/>
        </p:nvSpPr>
        <p:spPr>
          <a:xfrm>
            <a:off x="4446327" y="2469320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6DA31C0B-CA6C-BF4A-970B-86814A8B623B}"/>
              </a:ext>
            </a:extLst>
          </p:cNvPr>
          <p:cNvSpPr/>
          <p:nvPr/>
        </p:nvSpPr>
        <p:spPr>
          <a:xfrm>
            <a:off x="3388111" y="2468649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19B69215-F001-2E5E-7BE3-6B081B0A3AEA}"/>
              </a:ext>
            </a:extLst>
          </p:cNvPr>
          <p:cNvSpPr/>
          <p:nvPr/>
        </p:nvSpPr>
        <p:spPr>
          <a:xfrm>
            <a:off x="4392068" y="2855390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101A0D64-EA72-8BB0-93CF-70F48E5F24BF}"/>
              </a:ext>
            </a:extLst>
          </p:cNvPr>
          <p:cNvSpPr/>
          <p:nvPr/>
        </p:nvSpPr>
        <p:spPr>
          <a:xfrm>
            <a:off x="3967115" y="2528338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012F0D37-797F-01B7-D5BA-DC3BD1403000}"/>
              </a:ext>
            </a:extLst>
          </p:cNvPr>
          <p:cNvSpPr/>
          <p:nvPr/>
        </p:nvSpPr>
        <p:spPr>
          <a:xfrm>
            <a:off x="3685896" y="2672433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91B0E453-913B-1AAE-9ED6-973988F4E8CE}"/>
              </a:ext>
            </a:extLst>
          </p:cNvPr>
          <p:cNvSpPr/>
          <p:nvPr/>
        </p:nvSpPr>
        <p:spPr>
          <a:xfrm>
            <a:off x="4777541" y="2519312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D99F8273-DFEE-0211-6C10-03BD3DD7C40E}"/>
              </a:ext>
            </a:extLst>
          </p:cNvPr>
          <p:cNvSpPr/>
          <p:nvPr/>
        </p:nvSpPr>
        <p:spPr>
          <a:xfrm>
            <a:off x="3688803" y="2953450"/>
            <a:ext cx="60804" cy="608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箭头: 右 79">
            <a:extLst>
              <a:ext uri="{FF2B5EF4-FFF2-40B4-BE49-F238E27FC236}">
                <a16:creationId xmlns:a16="http://schemas.microsoft.com/office/drawing/2014/main" id="{8E3095B3-FCA1-0092-ABB5-9F4396C2A978}"/>
              </a:ext>
            </a:extLst>
          </p:cNvPr>
          <p:cNvSpPr/>
          <p:nvPr/>
        </p:nvSpPr>
        <p:spPr>
          <a:xfrm>
            <a:off x="3665744" y="4746967"/>
            <a:ext cx="495300" cy="30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43F026-0618-84FD-A08F-F834DADBABAE}"/>
              </a:ext>
            </a:extLst>
          </p:cNvPr>
          <p:cNvSpPr txBox="1"/>
          <p:nvPr/>
        </p:nvSpPr>
        <p:spPr>
          <a:xfrm>
            <a:off x="4585096" y="5657223"/>
            <a:ext cx="401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Single tube is ideal case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98A8D58-8338-2BF7-8C42-8936FCFD24CD}"/>
              </a:ext>
            </a:extLst>
          </p:cNvPr>
          <p:cNvSpPr txBox="1">
            <a:spLocks/>
          </p:cNvSpPr>
          <p:nvPr/>
        </p:nvSpPr>
        <p:spPr>
          <a:xfrm>
            <a:off x="648677" y="177997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HBS Moderator-reflector : Confinement and Extraction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箭头: 右 79">
            <a:extLst>
              <a:ext uri="{FF2B5EF4-FFF2-40B4-BE49-F238E27FC236}">
                <a16:creationId xmlns:a16="http://schemas.microsoft.com/office/drawing/2014/main" id="{BF72418F-1853-0C1A-F5B2-8B269021FEE9}"/>
              </a:ext>
            </a:extLst>
          </p:cNvPr>
          <p:cNvSpPr/>
          <p:nvPr/>
        </p:nvSpPr>
        <p:spPr>
          <a:xfrm>
            <a:off x="1653737" y="4761308"/>
            <a:ext cx="495300" cy="30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箭头: 下 56">
            <a:extLst>
              <a:ext uri="{FF2B5EF4-FFF2-40B4-BE49-F238E27FC236}">
                <a16:creationId xmlns:a16="http://schemas.microsoft.com/office/drawing/2014/main" id="{4CB48DEE-6909-EAAE-4A76-4803D82E9571}"/>
              </a:ext>
            </a:extLst>
          </p:cNvPr>
          <p:cNvSpPr/>
          <p:nvPr/>
        </p:nvSpPr>
        <p:spPr>
          <a:xfrm>
            <a:off x="7667798" y="1329938"/>
            <a:ext cx="259080" cy="5849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文本框 9">
            <a:extLst>
              <a:ext uri="{FF2B5EF4-FFF2-40B4-BE49-F238E27FC236}">
                <a16:creationId xmlns:a16="http://schemas.microsoft.com/office/drawing/2014/main" id="{95FDF5C5-E521-1D2E-065D-DAA51061B993}"/>
              </a:ext>
            </a:extLst>
          </p:cNvPr>
          <p:cNvSpPr txBox="1"/>
          <p:nvPr/>
        </p:nvSpPr>
        <p:spPr>
          <a:xfrm>
            <a:off x="7260425" y="918239"/>
            <a:ext cx="309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Proton beam (low energy)</a:t>
            </a:r>
            <a:endParaRPr lang="zh-CN" altLang="en-US" sz="2000" dirty="0"/>
          </a:p>
        </p:txBody>
      </p:sp>
      <p:sp>
        <p:nvSpPr>
          <p:cNvPr id="123" name="矩形 54">
            <a:extLst>
              <a:ext uri="{FF2B5EF4-FFF2-40B4-BE49-F238E27FC236}">
                <a16:creationId xmlns:a16="http://schemas.microsoft.com/office/drawing/2014/main" id="{831F50A2-952D-6A42-CE60-003C4C5B199A}"/>
              </a:ext>
            </a:extLst>
          </p:cNvPr>
          <p:cNvSpPr/>
          <p:nvPr/>
        </p:nvSpPr>
        <p:spPr>
          <a:xfrm>
            <a:off x="7448380" y="1975492"/>
            <a:ext cx="685800" cy="127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文本框 55">
            <a:extLst>
              <a:ext uri="{FF2B5EF4-FFF2-40B4-BE49-F238E27FC236}">
                <a16:creationId xmlns:a16="http://schemas.microsoft.com/office/drawing/2014/main" id="{A47FC84F-960F-7A01-D0C2-F51FF02FE649}"/>
              </a:ext>
            </a:extLst>
          </p:cNvPr>
          <p:cNvSpPr txBox="1"/>
          <p:nvPr/>
        </p:nvSpPr>
        <p:spPr>
          <a:xfrm>
            <a:off x="8111595" y="1900904"/>
            <a:ext cx="151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Target</a:t>
            </a:r>
            <a:endParaRPr lang="zh-CN" altLang="en-US" sz="1200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443C53A-1A8F-0A5C-3448-1E209D100DC4}"/>
              </a:ext>
            </a:extLst>
          </p:cNvPr>
          <p:cNvGrpSpPr/>
          <p:nvPr/>
        </p:nvGrpSpPr>
        <p:grpSpPr>
          <a:xfrm>
            <a:off x="7292403" y="2192766"/>
            <a:ext cx="997754" cy="668774"/>
            <a:chOff x="4853980" y="1911775"/>
            <a:chExt cx="997754" cy="668774"/>
          </a:xfrm>
        </p:grpSpPr>
        <p:sp>
          <p:nvSpPr>
            <p:cNvPr id="102" name="椭圆 57">
              <a:extLst>
                <a:ext uri="{FF2B5EF4-FFF2-40B4-BE49-F238E27FC236}">
                  <a16:creationId xmlns:a16="http://schemas.microsoft.com/office/drawing/2014/main" id="{B5FAAC5D-467C-22F9-DB2D-7C4472BBEDB1}"/>
                </a:ext>
              </a:extLst>
            </p:cNvPr>
            <p:cNvSpPr/>
            <p:nvPr/>
          </p:nvSpPr>
          <p:spPr>
            <a:xfrm>
              <a:off x="5619988" y="2003928"/>
              <a:ext cx="60804" cy="608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69">
              <a:extLst>
                <a:ext uri="{FF2B5EF4-FFF2-40B4-BE49-F238E27FC236}">
                  <a16:creationId xmlns:a16="http://schemas.microsoft.com/office/drawing/2014/main" id="{CBB0C616-98E8-9127-3A9A-A29D671205E9}"/>
                </a:ext>
              </a:extLst>
            </p:cNvPr>
            <p:cNvSpPr/>
            <p:nvPr/>
          </p:nvSpPr>
          <p:spPr>
            <a:xfrm>
              <a:off x="5386914" y="2215760"/>
              <a:ext cx="60804" cy="608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71">
              <a:extLst>
                <a:ext uri="{FF2B5EF4-FFF2-40B4-BE49-F238E27FC236}">
                  <a16:creationId xmlns:a16="http://schemas.microsoft.com/office/drawing/2014/main" id="{182D6B45-3BC6-7539-8EEE-4B75341E148C}"/>
                </a:ext>
              </a:extLst>
            </p:cNvPr>
            <p:cNvSpPr/>
            <p:nvPr/>
          </p:nvSpPr>
          <p:spPr>
            <a:xfrm>
              <a:off x="5479296" y="2090829"/>
              <a:ext cx="60804" cy="608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40BE111-0D1E-B8E7-B1B9-03169F80B45F}"/>
                </a:ext>
              </a:extLst>
            </p:cNvPr>
            <p:cNvGrpSpPr/>
            <p:nvPr/>
          </p:nvGrpSpPr>
          <p:grpSpPr>
            <a:xfrm>
              <a:off x="4853980" y="1911775"/>
              <a:ext cx="997754" cy="668774"/>
              <a:chOff x="4853980" y="1911775"/>
              <a:chExt cx="997754" cy="668774"/>
            </a:xfrm>
          </p:grpSpPr>
          <p:sp>
            <p:nvSpPr>
              <p:cNvPr id="106" name="椭圆 64">
                <a:extLst>
                  <a:ext uri="{FF2B5EF4-FFF2-40B4-BE49-F238E27FC236}">
                    <a16:creationId xmlns:a16="http://schemas.microsoft.com/office/drawing/2014/main" id="{54637CDD-1FBA-A045-BF94-F36D8C97BEF5}"/>
                  </a:ext>
                </a:extLst>
              </p:cNvPr>
              <p:cNvSpPr/>
              <p:nvPr/>
            </p:nvSpPr>
            <p:spPr>
              <a:xfrm>
                <a:off x="5197036" y="2067092"/>
                <a:ext cx="60804" cy="608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464EE96-F1E2-9964-A1FA-EFF770D747F3}"/>
                  </a:ext>
                </a:extLst>
              </p:cNvPr>
              <p:cNvGrpSpPr/>
              <p:nvPr/>
            </p:nvGrpSpPr>
            <p:grpSpPr>
              <a:xfrm>
                <a:off x="4853980" y="1911775"/>
                <a:ext cx="997754" cy="668774"/>
                <a:chOff x="4853980" y="1911775"/>
                <a:chExt cx="997754" cy="668774"/>
              </a:xfrm>
            </p:grpSpPr>
            <p:sp>
              <p:nvSpPr>
                <p:cNvPr id="108" name="椭圆 58">
                  <a:extLst>
                    <a:ext uri="{FF2B5EF4-FFF2-40B4-BE49-F238E27FC236}">
                      <a16:creationId xmlns:a16="http://schemas.microsoft.com/office/drawing/2014/main" id="{7345BCB6-A459-51DB-3466-AB1F1834DCAE}"/>
                    </a:ext>
                  </a:extLst>
                </p:cNvPr>
                <p:cNvSpPr/>
                <p:nvPr/>
              </p:nvSpPr>
              <p:spPr>
                <a:xfrm>
                  <a:off x="4949628" y="2259311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椭圆 62">
                  <a:extLst>
                    <a:ext uri="{FF2B5EF4-FFF2-40B4-BE49-F238E27FC236}">
                      <a16:creationId xmlns:a16="http://schemas.microsoft.com/office/drawing/2014/main" id="{F6D28AD2-FFE0-01D1-9CCE-938BDD2293E3}"/>
                    </a:ext>
                  </a:extLst>
                </p:cNvPr>
                <p:cNvSpPr/>
                <p:nvPr/>
              </p:nvSpPr>
              <p:spPr>
                <a:xfrm>
                  <a:off x="4853980" y="1911775"/>
                  <a:ext cx="997754" cy="668774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  <a:prstDash val="solid"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椭圆 63">
                  <a:extLst>
                    <a:ext uri="{FF2B5EF4-FFF2-40B4-BE49-F238E27FC236}">
                      <a16:creationId xmlns:a16="http://schemas.microsoft.com/office/drawing/2014/main" id="{88E2AFAB-B81F-C327-E542-4AA52C272C43}"/>
                    </a:ext>
                  </a:extLst>
                </p:cNvPr>
                <p:cNvSpPr/>
                <p:nvPr/>
              </p:nvSpPr>
              <p:spPr>
                <a:xfrm>
                  <a:off x="5025629" y="2072285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椭圆 65">
                  <a:extLst>
                    <a:ext uri="{FF2B5EF4-FFF2-40B4-BE49-F238E27FC236}">
                      <a16:creationId xmlns:a16="http://schemas.microsoft.com/office/drawing/2014/main" id="{A5812B7D-D3C5-0329-3EF9-2CE1DD1D5C8F}"/>
                    </a:ext>
                  </a:extLst>
                </p:cNvPr>
                <p:cNvSpPr/>
                <p:nvPr/>
              </p:nvSpPr>
              <p:spPr>
                <a:xfrm>
                  <a:off x="5113301" y="2320115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椭圆 67">
                  <a:extLst>
                    <a:ext uri="{FF2B5EF4-FFF2-40B4-BE49-F238E27FC236}">
                      <a16:creationId xmlns:a16="http://schemas.microsoft.com/office/drawing/2014/main" id="{DB7C1EF5-5017-D6DA-3ECF-A5B15DCAF697}"/>
                    </a:ext>
                  </a:extLst>
                </p:cNvPr>
                <p:cNvSpPr/>
                <p:nvPr/>
              </p:nvSpPr>
              <p:spPr>
                <a:xfrm>
                  <a:off x="5349280" y="2479401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椭圆 68">
                  <a:extLst>
                    <a:ext uri="{FF2B5EF4-FFF2-40B4-BE49-F238E27FC236}">
                      <a16:creationId xmlns:a16="http://schemas.microsoft.com/office/drawing/2014/main" id="{42E862C1-6398-5EE9-7B6B-29CFC9D7ABD1}"/>
                    </a:ext>
                  </a:extLst>
                </p:cNvPr>
                <p:cNvSpPr/>
                <p:nvPr/>
              </p:nvSpPr>
              <p:spPr>
                <a:xfrm>
                  <a:off x="5714787" y="2193793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椭圆 70">
                  <a:extLst>
                    <a:ext uri="{FF2B5EF4-FFF2-40B4-BE49-F238E27FC236}">
                      <a16:creationId xmlns:a16="http://schemas.microsoft.com/office/drawing/2014/main" id="{6938177D-33BB-15CF-C452-BB41CF107F85}"/>
                    </a:ext>
                  </a:extLst>
                </p:cNvPr>
                <p:cNvSpPr/>
                <p:nvPr/>
              </p:nvSpPr>
              <p:spPr>
                <a:xfrm>
                  <a:off x="5052497" y="2193122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椭圆 72">
                  <a:extLst>
                    <a:ext uri="{FF2B5EF4-FFF2-40B4-BE49-F238E27FC236}">
                      <a16:creationId xmlns:a16="http://schemas.microsoft.com/office/drawing/2014/main" id="{EE0B4CEA-C947-5A94-E257-B5A8116D1732}"/>
                    </a:ext>
                  </a:extLst>
                </p:cNvPr>
                <p:cNvSpPr/>
                <p:nvPr/>
              </p:nvSpPr>
              <p:spPr>
                <a:xfrm>
                  <a:off x="5509698" y="2380919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椭圆 73">
                  <a:extLst>
                    <a:ext uri="{FF2B5EF4-FFF2-40B4-BE49-F238E27FC236}">
                      <a16:creationId xmlns:a16="http://schemas.microsoft.com/office/drawing/2014/main" id="{FB0F9579-4A99-8AE3-AD16-CB028CC14BE5}"/>
                    </a:ext>
                  </a:extLst>
                </p:cNvPr>
                <p:cNvSpPr/>
                <p:nvPr/>
              </p:nvSpPr>
              <p:spPr>
                <a:xfrm>
                  <a:off x="5235575" y="2252811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椭圆 74">
                  <a:extLst>
                    <a:ext uri="{FF2B5EF4-FFF2-40B4-BE49-F238E27FC236}">
                      <a16:creationId xmlns:a16="http://schemas.microsoft.com/office/drawing/2014/main" id="{C9B4F84E-5E5A-0AB3-E4BA-D7C51F3F352A}"/>
                    </a:ext>
                  </a:extLst>
                </p:cNvPr>
                <p:cNvSpPr/>
                <p:nvPr/>
              </p:nvSpPr>
              <p:spPr>
                <a:xfrm>
                  <a:off x="5208880" y="2396906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椭圆 75">
                  <a:extLst>
                    <a:ext uri="{FF2B5EF4-FFF2-40B4-BE49-F238E27FC236}">
                      <a16:creationId xmlns:a16="http://schemas.microsoft.com/office/drawing/2014/main" id="{5036B500-0E1D-C03F-F917-E16A485A86B3}"/>
                    </a:ext>
                  </a:extLst>
                </p:cNvPr>
                <p:cNvSpPr/>
                <p:nvPr/>
              </p:nvSpPr>
              <p:spPr>
                <a:xfrm>
                  <a:off x="5612368" y="2243785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椭圆 76">
                  <a:extLst>
                    <a:ext uri="{FF2B5EF4-FFF2-40B4-BE49-F238E27FC236}">
                      <a16:creationId xmlns:a16="http://schemas.microsoft.com/office/drawing/2014/main" id="{56B093A7-DE70-65DC-6DBA-0F1BFECD8F00}"/>
                    </a:ext>
                  </a:extLst>
                </p:cNvPr>
                <p:cNvSpPr/>
                <p:nvPr/>
              </p:nvSpPr>
              <p:spPr>
                <a:xfrm>
                  <a:off x="5343762" y="1970028"/>
                  <a:ext cx="60804" cy="6080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26" name="箭头: 右 78">
            <a:extLst>
              <a:ext uri="{FF2B5EF4-FFF2-40B4-BE49-F238E27FC236}">
                <a16:creationId xmlns:a16="http://schemas.microsoft.com/office/drawing/2014/main" id="{4D40C153-BB9E-54C7-D558-24F06A38F599}"/>
              </a:ext>
            </a:extLst>
          </p:cNvPr>
          <p:cNvSpPr/>
          <p:nvPr/>
        </p:nvSpPr>
        <p:spPr>
          <a:xfrm>
            <a:off x="8498446" y="2434823"/>
            <a:ext cx="585903" cy="8185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箭头: 右 79">
            <a:extLst>
              <a:ext uri="{FF2B5EF4-FFF2-40B4-BE49-F238E27FC236}">
                <a16:creationId xmlns:a16="http://schemas.microsoft.com/office/drawing/2014/main" id="{61FC7F22-B14D-A2CF-002F-989C83E36D21}"/>
              </a:ext>
            </a:extLst>
          </p:cNvPr>
          <p:cNvSpPr/>
          <p:nvPr/>
        </p:nvSpPr>
        <p:spPr>
          <a:xfrm>
            <a:off x="6542222" y="4711126"/>
            <a:ext cx="495300" cy="30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50">
            <a:extLst>
              <a:ext uri="{FF2B5EF4-FFF2-40B4-BE49-F238E27FC236}">
                <a16:creationId xmlns:a16="http://schemas.microsoft.com/office/drawing/2014/main" id="{7EF29DA4-75CE-3222-B70D-3B2AEAA2752B}"/>
              </a:ext>
            </a:extLst>
          </p:cNvPr>
          <p:cNvSpPr txBox="1"/>
          <p:nvPr/>
        </p:nvSpPr>
        <p:spPr>
          <a:xfrm>
            <a:off x="6954089" y="4395636"/>
            <a:ext cx="249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Extraction channel inside cloud with specific moderator</a:t>
            </a:r>
            <a:endParaRPr lang="zh-CN" altLang="en-US" sz="20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4828826-1D05-0908-EEE1-981B9829256D}"/>
              </a:ext>
            </a:extLst>
          </p:cNvPr>
          <p:cNvSpPr/>
          <p:nvPr/>
        </p:nvSpPr>
        <p:spPr>
          <a:xfrm>
            <a:off x="7918592" y="2406850"/>
            <a:ext cx="252720" cy="1317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AED3CA9-D55F-0976-1B95-100234A9139D}"/>
              </a:ext>
            </a:extLst>
          </p:cNvPr>
          <p:cNvSpPr txBox="1"/>
          <p:nvPr/>
        </p:nvSpPr>
        <p:spPr>
          <a:xfrm>
            <a:off x="9634377" y="4542346"/>
            <a:ext cx="249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Optimal energy with high brilliance</a:t>
            </a:r>
          </a:p>
        </p:txBody>
      </p:sp>
      <p:sp>
        <p:nvSpPr>
          <p:cNvPr id="131" name="箭头: 右 79">
            <a:extLst>
              <a:ext uri="{FF2B5EF4-FFF2-40B4-BE49-F238E27FC236}">
                <a16:creationId xmlns:a16="http://schemas.microsoft.com/office/drawing/2014/main" id="{D0BE3B63-883D-FBD4-8137-82EC12AA8FA5}"/>
              </a:ext>
            </a:extLst>
          </p:cNvPr>
          <p:cNvSpPr/>
          <p:nvPr/>
        </p:nvSpPr>
        <p:spPr>
          <a:xfrm>
            <a:off x="9259226" y="4700221"/>
            <a:ext cx="495300" cy="30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7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51" grpId="0"/>
      <p:bldP spid="80" grpId="0" animBg="1"/>
      <p:bldP spid="46" grpId="0"/>
      <p:bldP spid="5" grpId="0" animBg="1"/>
      <p:bldP spid="128" grpId="0" animBg="1"/>
      <p:bldP spid="129" grpId="0"/>
      <p:bldP spid="130" grpId="0"/>
      <p:bldP spid="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B8A683-D214-27AD-9839-738471D303BC}"/>
              </a:ext>
            </a:extLst>
          </p:cNvPr>
          <p:cNvSpPr/>
          <p:nvPr/>
        </p:nvSpPr>
        <p:spPr>
          <a:xfrm>
            <a:off x="7209322" y="3532472"/>
            <a:ext cx="3600541" cy="3080084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B4D01827-A687-234A-0B25-0E5B48511D6E}"/>
              </a:ext>
            </a:extLst>
          </p:cNvPr>
          <p:cNvSpPr txBox="1"/>
          <p:nvPr/>
        </p:nvSpPr>
        <p:spPr>
          <a:xfrm>
            <a:off x="7128435" y="1012715"/>
            <a:ext cx="599694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Extraction: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Specific moderator in the channel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Diameter of channel should be larger (6 cm)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Mean free path of thermal neutron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     in water : 0.5-1 cm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69869BC0-BF85-DF03-63DB-CB61B261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0" y="1128755"/>
            <a:ext cx="5643037" cy="2874664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EA743827-3490-7D14-ACC0-2028093986A3}"/>
              </a:ext>
            </a:extLst>
          </p:cNvPr>
          <p:cNvSpPr txBox="1"/>
          <p:nvPr/>
        </p:nvSpPr>
        <p:spPr>
          <a:xfrm>
            <a:off x="7995279" y="3647362"/>
            <a:ext cx="261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Multiple channels</a:t>
            </a:r>
            <a:endParaRPr lang="zh-CN" altLang="en-US" sz="2000" dirty="0"/>
          </a:p>
        </p:txBody>
      </p:sp>
      <p:sp>
        <p:nvSpPr>
          <p:cNvPr id="7" name="箭头: 右 79">
            <a:extLst>
              <a:ext uri="{FF2B5EF4-FFF2-40B4-BE49-F238E27FC236}">
                <a16:creationId xmlns:a16="http://schemas.microsoft.com/office/drawing/2014/main" id="{57F8BC70-67FA-15DA-877F-B5CF39BCDC1B}"/>
              </a:ext>
            </a:extLst>
          </p:cNvPr>
          <p:cNvSpPr/>
          <p:nvPr/>
        </p:nvSpPr>
        <p:spPr>
          <a:xfrm rot="5400000">
            <a:off x="8816979" y="4251034"/>
            <a:ext cx="495300" cy="30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6F88D9AD-9F50-3536-7EC5-88FAA7646C00}"/>
              </a:ext>
            </a:extLst>
          </p:cNvPr>
          <p:cNvSpPr txBox="1"/>
          <p:nvPr/>
        </p:nvSpPr>
        <p:spPr>
          <a:xfrm>
            <a:off x="7908075" y="6061869"/>
            <a:ext cx="261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Dilute neutron cloud</a:t>
            </a:r>
            <a:endParaRPr lang="zh-CN" altLang="en-US" sz="20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34DDAD2-B613-3E93-7B47-8EA09C025B22}"/>
              </a:ext>
            </a:extLst>
          </p:cNvPr>
          <p:cNvSpPr txBox="1">
            <a:spLocks/>
          </p:cNvSpPr>
          <p:nvPr/>
        </p:nvSpPr>
        <p:spPr>
          <a:xfrm>
            <a:off x="648677" y="177997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Multiple channel Extraction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14">
            <a:extLst>
              <a:ext uri="{FF2B5EF4-FFF2-40B4-BE49-F238E27FC236}">
                <a16:creationId xmlns:a16="http://schemas.microsoft.com/office/drawing/2014/main" id="{2C997641-3DE0-8EDF-14C1-F74E3114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03729" y="3453841"/>
            <a:ext cx="2853557" cy="3600540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C004E7FA-4E87-2BF1-49E1-B52D436C8DBA}"/>
              </a:ext>
            </a:extLst>
          </p:cNvPr>
          <p:cNvSpPr txBox="1"/>
          <p:nvPr/>
        </p:nvSpPr>
        <p:spPr>
          <a:xfrm>
            <a:off x="7546585" y="4837098"/>
            <a:ext cx="351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Losing moderator material</a:t>
            </a:r>
            <a:endParaRPr lang="zh-CN" altLang="en-US" sz="2000" dirty="0"/>
          </a:p>
        </p:txBody>
      </p:sp>
      <p:sp>
        <p:nvSpPr>
          <p:cNvPr id="10" name="箭头: 右 79">
            <a:extLst>
              <a:ext uri="{FF2B5EF4-FFF2-40B4-BE49-F238E27FC236}">
                <a16:creationId xmlns:a16="http://schemas.microsoft.com/office/drawing/2014/main" id="{D20DD70A-3EFA-E77A-31C0-231623EE2264}"/>
              </a:ext>
            </a:extLst>
          </p:cNvPr>
          <p:cNvSpPr/>
          <p:nvPr/>
        </p:nvSpPr>
        <p:spPr>
          <a:xfrm rot="5400000">
            <a:off x="8816978" y="5444326"/>
            <a:ext cx="495300" cy="30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2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F7B6C61-C5B2-385E-FE34-AEAEF2DE4289}"/>
              </a:ext>
            </a:extLst>
          </p:cNvPr>
          <p:cNvSpPr txBox="1">
            <a:spLocks/>
          </p:cNvSpPr>
          <p:nvPr/>
        </p:nvSpPr>
        <p:spPr>
          <a:xfrm>
            <a:off x="776109" y="329920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Confinement in water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835C84-8617-D960-CC04-85CC69CA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021" y="1594041"/>
            <a:ext cx="3240017" cy="1898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8C3D51-80FB-0BD0-D931-0AA66239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65" y="1594041"/>
            <a:ext cx="3264170" cy="1898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5D37B5-6C8A-D320-013D-9471E6A2D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05" y="4113804"/>
            <a:ext cx="3264170" cy="1898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76EED9-A6C0-C5E4-236C-D5CCC3CFE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021" y="4113804"/>
            <a:ext cx="3283309" cy="18989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902C69-E543-DF7D-0B2D-B9677E081B05}"/>
              </a:ext>
            </a:extLst>
          </p:cNvPr>
          <p:cNvSpPr txBox="1"/>
          <p:nvPr/>
        </p:nvSpPr>
        <p:spPr>
          <a:xfrm>
            <a:off x="1617359" y="2622452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3758CC-5AC7-DBB2-02F3-8103D0390CE6}"/>
              </a:ext>
            </a:extLst>
          </p:cNvPr>
          <p:cNvSpPr txBox="1"/>
          <p:nvPr/>
        </p:nvSpPr>
        <p:spPr>
          <a:xfrm>
            <a:off x="5276809" y="2622452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551FF-BE59-FF9D-AB61-2C7A2F220779}"/>
              </a:ext>
            </a:extLst>
          </p:cNvPr>
          <p:cNvSpPr txBox="1"/>
          <p:nvPr/>
        </p:nvSpPr>
        <p:spPr>
          <a:xfrm>
            <a:off x="1769763" y="5185212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45FCB-7D64-1A43-71F8-61754536B3E6}"/>
              </a:ext>
            </a:extLst>
          </p:cNvPr>
          <p:cNvSpPr txBox="1"/>
          <p:nvPr/>
        </p:nvSpPr>
        <p:spPr>
          <a:xfrm>
            <a:off x="5183523" y="5185212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Graphite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0FB5EF-015F-0FAB-F749-6119A6D08398}"/>
              </a:ext>
            </a:extLst>
          </p:cNvPr>
          <p:cNvSpPr txBox="1"/>
          <p:nvPr/>
        </p:nvSpPr>
        <p:spPr>
          <a:xfrm>
            <a:off x="1821579" y="1098977"/>
            <a:ext cx="383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Thermal neutron cloud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892FF-B8D9-2601-20FA-B3C8779D501A}"/>
              </a:ext>
            </a:extLst>
          </p:cNvPr>
          <p:cNvSpPr txBox="1"/>
          <p:nvPr/>
        </p:nvSpPr>
        <p:spPr>
          <a:xfrm>
            <a:off x="7292933" y="1003072"/>
            <a:ext cx="5008934" cy="36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Thermal moderator: water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High scattering cross section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High energy loss per collision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Fill in the space to confine neutron cloud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F1EDC-B3BD-CFCC-F9D2-DE2551FE4D94}"/>
              </a:ext>
            </a:extLst>
          </p:cNvPr>
          <p:cNvSpPr txBox="1"/>
          <p:nvPr/>
        </p:nvSpPr>
        <p:spPr>
          <a:xfrm>
            <a:off x="640080" y="1920240"/>
            <a:ext cx="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ADE26-BC30-7BF6-93D6-567C87BAFFF9}"/>
              </a:ext>
            </a:extLst>
          </p:cNvPr>
          <p:cNvSpPr txBox="1"/>
          <p:nvPr/>
        </p:nvSpPr>
        <p:spPr>
          <a:xfrm>
            <a:off x="4258056" y="1920240"/>
            <a:ext cx="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246EE-7460-5F04-4F1B-8738DCF95DE2}"/>
              </a:ext>
            </a:extLst>
          </p:cNvPr>
          <p:cNvSpPr txBox="1"/>
          <p:nvPr/>
        </p:nvSpPr>
        <p:spPr>
          <a:xfrm>
            <a:off x="637032" y="4440936"/>
            <a:ext cx="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92A27-0F68-CA1E-F08D-1CA561EE10D4}"/>
              </a:ext>
            </a:extLst>
          </p:cNvPr>
          <p:cNvSpPr txBox="1"/>
          <p:nvPr/>
        </p:nvSpPr>
        <p:spPr>
          <a:xfrm>
            <a:off x="4255008" y="4440936"/>
            <a:ext cx="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</a:t>
            </a:r>
          </a:p>
        </p:txBody>
      </p:sp>
    </p:spTree>
    <p:extLst>
      <p:ext uri="{BB962C8B-B14F-4D97-AF65-F5344CB8AC3E}">
        <p14:creationId xmlns:p14="http://schemas.microsoft.com/office/powerpoint/2010/main" val="187965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A7715-13B0-7F76-2A96-E381EBD4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39" y="3762316"/>
            <a:ext cx="4496031" cy="256553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126CA8A-3D9D-3287-6890-049C76ACA8E5}"/>
              </a:ext>
            </a:extLst>
          </p:cNvPr>
          <p:cNvSpPr txBox="1">
            <a:spLocks/>
          </p:cNvSpPr>
          <p:nvPr/>
        </p:nvSpPr>
        <p:spPr>
          <a:xfrm>
            <a:off x="648677" y="177997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Low dimensional moderator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圆柱体 29">
            <a:extLst>
              <a:ext uri="{FF2B5EF4-FFF2-40B4-BE49-F238E27FC236}">
                <a16:creationId xmlns:a16="http://schemas.microsoft.com/office/drawing/2014/main" id="{D2171508-678D-3F2B-E54D-FFF1AE32446E}"/>
              </a:ext>
            </a:extLst>
          </p:cNvPr>
          <p:cNvSpPr/>
          <p:nvPr/>
        </p:nvSpPr>
        <p:spPr>
          <a:xfrm>
            <a:off x="4448237" y="1584788"/>
            <a:ext cx="1166327" cy="1463267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29">
            <a:extLst>
              <a:ext uri="{FF2B5EF4-FFF2-40B4-BE49-F238E27FC236}">
                <a16:creationId xmlns:a16="http://schemas.microsoft.com/office/drawing/2014/main" id="{2016B87D-B7D6-1809-F56A-FA34022F4F8C}"/>
              </a:ext>
            </a:extLst>
          </p:cNvPr>
          <p:cNvSpPr/>
          <p:nvPr/>
        </p:nvSpPr>
        <p:spPr>
          <a:xfrm>
            <a:off x="6330477" y="2257256"/>
            <a:ext cx="1166327" cy="14170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C5C5A-38B7-75B1-A3FE-9D28C757C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83" y="3785690"/>
            <a:ext cx="2913658" cy="2521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6C13B-39D7-3E60-4896-F4192CC43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39" y="1287600"/>
            <a:ext cx="3600943" cy="231837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F573B3DF-7AC9-ADE8-4334-1009188EC5E5}"/>
              </a:ext>
            </a:extLst>
          </p:cNvPr>
          <p:cNvSpPr/>
          <p:nvPr/>
        </p:nvSpPr>
        <p:spPr>
          <a:xfrm rot="16200000">
            <a:off x="5786990" y="2045147"/>
            <a:ext cx="317634" cy="5659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F45A-F5CC-D753-B5CD-066378524DBB}"/>
              </a:ext>
            </a:extLst>
          </p:cNvPr>
          <p:cNvSpPr txBox="1"/>
          <p:nvPr/>
        </p:nvSpPr>
        <p:spPr>
          <a:xfrm>
            <a:off x="7657950" y="840804"/>
            <a:ext cx="4654446" cy="36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Cold moderator material : paraH</a:t>
            </a:r>
            <a:r>
              <a:rPr lang="en-US" sz="2000" baseline="-25000" dirty="0"/>
              <a:t>2 </a:t>
            </a:r>
            <a:r>
              <a:rPr lang="en-US" sz="2000" dirty="0"/>
              <a:t> (20k)</a:t>
            </a:r>
            <a:endParaRPr lang="en-US" sz="2000" baseline="-25000" dirty="0"/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Low dimensional moderator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Suitable dimension to avoid decreasing brilliance transfer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E2DE2-ABA8-81A6-6CF0-B5E08AB4A378}"/>
              </a:ext>
            </a:extLst>
          </p:cNvPr>
          <p:cNvSpPr txBox="1"/>
          <p:nvPr/>
        </p:nvSpPr>
        <p:spPr>
          <a:xfrm>
            <a:off x="415434" y="6351222"/>
            <a:ext cx="438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1" u="none" strike="noStrike" baseline="0" dirty="0">
                <a:latin typeface="Calibri-Italic"/>
              </a:rPr>
              <a:t>L. Zanini, et al., JAEA-</a:t>
            </a:r>
            <a:r>
              <a:rPr lang="it-IT" sz="1800" b="0" i="1" u="none" strike="noStrike" baseline="0" dirty="0" err="1">
                <a:latin typeface="Calibri-Italic"/>
              </a:rPr>
              <a:t>Conf</a:t>
            </a:r>
            <a:r>
              <a:rPr lang="it-IT" sz="1800" b="0" i="1" u="none" strike="noStrike" baseline="0" dirty="0">
                <a:latin typeface="Calibri-Italic"/>
              </a:rPr>
              <a:t> 20-15-002, 2014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1E756-3D32-83E2-3717-32CFBCC3E1AF}"/>
              </a:ext>
            </a:extLst>
          </p:cNvPr>
          <p:cNvSpPr txBox="1"/>
          <p:nvPr/>
        </p:nvSpPr>
        <p:spPr>
          <a:xfrm>
            <a:off x="4894737" y="6306728"/>
            <a:ext cx="438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1" u="none" strike="noStrike" baseline="0" dirty="0">
                <a:latin typeface="Calibri-Italic"/>
              </a:rPr>
              <a:t>L. Zanini, ESS Seminar,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6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柱体 4">
            <a:extLst>
              <a:ext uri="{FF2B5EF4-FFF2-40B4-BE49-F238E27FC236}">
                <a16:creationId xmlns:a16="http://schemas.microsoft.com/office/drawing/2014/main" id="{092D3B0F-C493-828E-C475-7390F2096A66}"/>
              </a:ext>
            </a:extLst>
          </p:cNvPr>
          <p:cNvSpPr/>
          <p:nvPr/>
        </p:nvSpPr>
        <p:spPr>
          <a:xfrm>
            <a:off x="3458420" y="3102473"/>
            <a:ext cx="1166327" cy="30791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500F96E0-3547-C1B5-0E63-C18C9BC5AAB1}"/>
              </a:ext>
            </a:extLst>
          </p:cNvPr>
          <p:cNvSpPr/>
          <p:nvPr/>
        </p:nvSpPr>
        <p:spPr>
          <a:xfrm>
            <a:off x="3458420" y="3543731"/>
            <a:ext cx="1166327" cy="14170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柱体 6">
            <a:extLst>
              <a:ext uri="{FF2B5EF4-FFF2-40B4-BE49-F238E27FC236}">
                <a16:creationId xmlns:a16="http://schemas.microsoft.com/office/drawing/2014/main" id="{52D902E1-BF0D-F869-96FC-F8AFE23C9DF0}"/>
              </a:ext>
            </a:extLst>
          </p:cNvPr>
          <p:cNvSpPr/>
          <p:nvPr/>
        </p:nvSpPr>
        <p:spPr>
          <a:xfrm>
            <a:off x="3458420" y="3857850"/>
            <a:ext cx="1166327" cy="705064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EAD59CAF-E02C-2183-F2A7-2C754073BD24}"/>
              </a:ext>
            </a:extLst>
          </p:cNvPr>
          <p:cNvSpPr/>
          <p:nvPr/>
        </p:nvSpPr>
        <p:spPr>
          <a:xfrm>
            <a:off x="3901624" y="2571029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BF1808-5993-7F9F-55C5-D2D21F775A6A}"/>
              </a:ext>
            </a:extLst>
          </p:cNvPr>
          <p:cNvSpPr txBox="1"/>
          <p:nvPr/>
        </p:nvSpPr>
        <p:spPr>
          <a:xfrm>
            <a:off x="4181542" y="2432529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neutron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1C0CD3-6A7D-E710-7BF1-9F342EB6C307}"/>
              </a:ext>
            </a:extLst>
          </p:cNvPr>
          <p:cNvSpPr txBox="1"/>
          <p:nvPr/>
        </p:nvSpPr>
        <p:spPr>
          <a:xfrm>
            <a:off x="1130026" y="3017873"/>
            <a:ext cx="16507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Premoderator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743152-A927-11C1-EC80-6294CE8DFAFD}"/>
              </a:ext>
            </a:extLst>
          </p:cNvPr>
          <p:cNvSpPr txBox="1"/>
          <p:nvPr/>
        </p:nvSpPr>
        <p:spPr>
          <a:xfrm>
            <a:off x="1125493" y="3449259"/>
            <a:ext cx="18673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Cold </a:t>
            </a:r>
            <a:r>
              <a:rPr lang="en-US" altLang="zh-CN" sz="2000" dirty="0"/>
              <a:t>moderator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068009-5398-6036-E5AC-EFE439A12D3C}"/>
              </a:ext>
            </a:extLst>
          </p:cNvPr>
          <p:cNvSpPr txBox="1"/>
          <p:nvPr/>
        </p:nvSpPr>
        <p:spPr>
          <a:xfrm>
            <a:off x="1125493" y="3849369"/>
            <a:ext cx="1755711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Moderator /</a:t>
            </a:r>
            <a:r>
              <a:rPr lang="en-US" altLang="zh-CN" sz="2000" dirty="0"/>
              <a:t>Reflector</a:t>
            </a:r>
            <a:endParaRPr lang="zh-CN" altLang="en-US" sz="2000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38F66E4-4F6B-503F-9134-58E865122BBB}"/>
              </a:ext>
            </a:extLst>
          </p:cNvPr>
          <p:cNvCxnSpPr>
            <a:cxnSpLocks/>
          </p:cNvCxnSpPr>
          <p:nvPr/>
        </p:nvCxnSpPr>
        <p:spPr>
          <a:xfrm flipV="1">
            <a:off x="4755378" y="1911096"/>
            <a:ext cx="825756" cy="1696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EDBFD43D-3CBF-1D25-8637-B28D02ADCE92}"/>
              </a:ext>
            </a:extLst>
          </p:cNvPr>
          <p:cNvSpPr/>
          <p:nvPr/>
        </p:nvSpPr>
        <p:spPr>
          <a:xfrm>
            <a:off x="6033909" y="1977895"/>
            <a:ext cx="1146105" cy="11537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23E524C2-5399-BF46-78A6-D5ADD5E7D490}"/>
              </a:ext>
            </a:extLst>
          </p:cNvPr>
          <p:cNvSpPr/>
          <p:nvPr/>
        </p:nvSpPr>
        <p:spPr>
          <a:xfrm>
            <a:off x="6481264" y="3326857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618452AF-4024-BBAD-C78D-AA0F4B15A639}"/>
              </a:ext>
            </a:extLst>
          </p:cNvPr>
          <p:cNvSpPr/>
          <p:nvPr/>
        </p:nvSpPr>
        <p:spPr>
          <a:xfrm rot="16200000">
            <a:off x="7479745" y="2352666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E381037E-380C-49F5-12A8-52315DD62CE7}"/>
              </a:ext>
            </a:extLst>
          </p:cNvPr>
          <p:cNvSpPr/>
          <p:nvPr/>
        </p:nvSpPr>
        <p:spPr>
          <a:xfrm rot="10800000">
            <a:off x="6481264" y="1322999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CFDFCA37-A297-C790-44A9-98A900845CE8}"/>
              </a:ext>
            </a:extLst>
          </p:cNvPr>
          <p:cNvSpPr/>
          <p:nvPr/>
        </p:nvSpPr>
        <p:spPr>
          <a:xfrm rot="5400000">
            <a:off x="5485519" y="2349999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C6E694E7-BBB7-9517-2EC8-525AA00AEE2F}"/>
              </a:ext>
            </a:extLst>
          </p:cNvPr>
          <p:cNvSpPr/>
          <p:nvPr/>
        </p:nvSpPr>
        <p:spPr>
          <a:xfrm rot="8217293">
            <a:off x="5715965" y="1558617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5A4FF77E-9F2D-3992-B1EE-576142E6A90C}"/>
              </a:ext>
            </a:extLst>
          </p:cNvPr>
          <p:cNvSpPr/>
          <p:nvPr/>
        </p:nvSpPr>
        <p:spPr>
          <a:xfrm rot="2984577">
            <a:off x="5696401" y="3050642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526FD610-5B72-6FB6-9159-9FFC7AB3FF55}"/>
              </a:ext>
            </a:extLst>
          </p:cNvPr>
          <p:cNvSpPr/>
          <p:nvPr/>
        </p:nvSpPr>
        <p:spPr>
          <a:xfrm rot="18974293">
            <a:off x="7233951" y="3128571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E54A39B5-7874-873D-D256-755FC0EA924C}"/>
              </a:ext>
            </a:extLst>
          </p:cNvPr>
          <p:cNvSpPr/>
          <p:nvPr/>
        </p:nvSpPr>
        <p:spPr>
          <a:xfrm rot="13500000">
            <a:off x="7248911" y="1571656"/>
            <a:ext cx="279918" cy="46166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C542B00-8C2A-E3CF-886C-517A9EABE6E8}"/>
              </a:ext>
            </a:extLst>
          </p:cNvPr>
          <p:cNvSpPr txBox="1"/>
          <p:nvPr/>
        </p:nvSpPr>
        <p:spPr>
          <a:xfrm>
            <a:off x="5616021" y="703418"/>
            <a:ext cx="105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neutron</a:t>
            </a:r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51C84B3-82C6-8A69-7FAB-07F8A7E791E4}"/>
              </a:ext>
            </a:extLst>
          </p:cNvPr>
          <p:cNvCxnSpPr>
            <a:cxnSpLocks/>
          </p:cNvCxnSpPr>
          <p:nvPr/>
        </p:nvCxnSpPr>
        <p:spPr>
          <a:xfrm>
            <a:off x="4767320" y="3603403"/>
            <a:ext cx="813814" cy="16824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2A8F055D-73EF-1158-ED5B-E40BF2220181}"/>
              </a:ext>
            </a:extLst>
          </p:cNvPr>
          <p:cNvCxnSpPr/>
          <p:nvPr/>
        </p:nvCxnSpPr>
        <p:spPr>
          <a:xfrm>
            <a:off x="8052844" y="2533521"/>
            <a:ext cx="6272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630A51D9-F074-56B1-5150-2078420CCDF5}"/>
              </a:ext>
            </a:extLst>
          </p:cNvPr>
          <p:cNvCxnSpPr/>
          <p:nvPr/>
        </p:nvCxnSpPr>
        <p:spPr>
          <a:xfrm>
            <a:off x="8062080" y="5236375"/>
            <a:ext cx="6272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F2764598-8417-C228-4EEB-B11E86654D0F}"/>
              </a:ext>
            </a:extLst>
          </p:cNvPr>
          <p:cNvSpPr txBox="1"/>
          <p:nvPr/>
        </p:nvSpPr>
        <p:spPr>
          <a:xfrm>
            <a:off x="8885357" y="2331918"/>
            <a:ext cx="403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Without gap inside moderator</a:t>
            </a:r>
            <a:endParaRPr lang="zh-CN" altLang="en-US" sz="20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BE08D9B-F0B4-2845-E8A3-893E4D715D17}"/>
              </a:ext>
            </a:extLst>
          </p:cNvPr>
          <p:cNvSpPr txBox="1"/>
          <p:nvPr/>
        </p:nvSpPr>
        <p:spPr>
          <a:xfrm>
            <a:off x="8885357" y="5035756"/>
            <a:ext cx="28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High brilliance</a:t>
            </a:r>
            <a:endParaRPr lang="zh-CN" altLang="en-US" sz="20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FA12C9-CDAA-4266-63BC-935508F1E04A}"/>
              </a:ext>
            </a:extLst>
          </p:cNvPr>
          <p:cNvSpPr txBox="1">
            <a:spLocks/>
          </p:cNvSpPr>
          <p:nvPr/>
        </p:nvSpPr>
        <p:spPr>
          <a:xfrm>
            <a:off x="776109" y="329920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Pancake structure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圆柱体 29">
            <a:extLst>
              <a:ext uri="{FF2B5EF4-FFF2-40B4-BE49-F238E27FC236}">
                <a16:creationId xmlns:a16="http://schemas.microsoft.com/office/drawing/2014/main" id="{A90FA34A-9AAD-F2B1-89FF-648C1314FC29}"/>
              </a:ext>
            </a:extLst>
          </p:cNvPr>
          <p:cNvSpPr/>
          <p:nvPr/>
        </p:nvSpPr>
        <p:spPr>
          <a:xfrm>
            <a:off x="6038060" y="5270550"/>
            <a:ext cx="1166327" cy="141702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3A5E6DF-C929-097F-9A13-CE1B8F57CC91}"/>
              </a:ext>
            </a:extLst>
          </p:cNvPr>
          <p:cNvSpPr/>
          <p:nvPr/>
        </p:nvSpPr>
        <p:spPr>
          <a:xfrm>
            <a:off x="2834466" y="3107890"/>
            <a:ext cx="521679" cy="240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D4709A4-EA84-AA6D-549C-9BA452392327}"/>
              </a:ext>
            </a:extLst>
          </p:cNvPr>
          <p:cNvSpPr/>
          <p:nvPr/>
        </p:nvSpPr>
        <p:spPr>
          <a:xfrm>
            <a:off x="2834466" y="3548233"/>
            <a:ext cx="521679" cy="2402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0953BA1-DB34-FFFE-1CC5-AFD5F0014123}"/>
              </a:ext>
            </a:extLst>
          </p:cNvPr>
          <p:cNvSpPr/>
          <p:nvPr/>
        </p:nvSpPr>
        <p:spPr>
          <a:xfrm>
            <a:off x="2836452" y="4018123"/>
            <a:ext cx="521679" cy="240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235098E-7D2A-D644-D258-0566067FFE27}"/>
              </a:ext>
            </a:extLst>
          </p:cNvPr>
          <p:cNvSpPr/>
          <p:nvPr/>
        </p:nvSpPr>
        <p:spPr>
          <a:xfrm>
            <a:off x="6481264" y="4603480"/>
            <a:ext cx="279918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25555C2-FA92-A6D7-F20F-6D963DB547DF}"/>
              </a:ext>
            </a:extLst>
          </p:cNvPr>
          <p:cNvSpPr/>
          <p:nvPr/>
        </p:nvSpPr>
        <p:spPr>
          <a:xfrm rot="10800000">
            <a:off x="6467932" y="5635824"/>
            <a:ext cx="279918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4E0CA6BC-A8DF-C1C0-0753-96A2A2401B8F}"/>
              </a:ext>
            </a:extLst>
          </p:cNvPr>
          <p:cNvSpPr/>
          <p:nvPr/>
        </p:nvSpPr>
        <p:spPr>
          <a:xfrm>
            <a:off x="7826879" y="5259179"/>
            <a:ext cx="1148979" cy="279356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44">
            <a:extLst>
              <a:ext uri="{FF2B5EF4-FFF2-40B4-BE49-F238E27FC236}">
                <a16:creationId xmlns:a16="http://schemas.microsoft.com/office/drawing/2014/main" id="{6BC7F22E-8A15-54D2-EA68-DAFD9F8F8514}"/>
              </a:ext>
            </a:extLst>
          </p:cNvPr>
          <p:cNvSpPr/>
          <p:nvPr/>
        </p:nvSpPr>
        <p:spPr>
          <a:xfrm>
            <a:off x="7718489" y="5209082"/>
            <a:ext cx="1073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434E077-6281-138F-712F-FD85468CEDC5}"/>
              </a:ext>
            </a:extLst>
          </p:cNvPr>
          <p:cNvCxnSpPr>
            <a:cxnSpLocks/>
          </p:cNvCxnSpPr>
          <p:nvPr/>
        </p:nvCxnSpPr>
        <p:spPr>
          <a:xfrm flipV="1">
            <a:off x="4576747" y="5381781"/>
            <a:ext cx="3179241" cy="1549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A16C2312-65F4-DF2F-41CA-E0A9452A7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59312" y="1441503"/>
            <a:ext cx="3156929" cy="25628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EFC3DD-5A49-0317-0613-559BDB40C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12799" y="1361758"/>
            <a:ext cx="3246491" cy="27470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0B573C5-3E4F-AE2D-7249-BEEF3727CFE5}"/>
              </a:ext>
            </a:extLst>
          </p:cNvPr>
          <p:cNvSpPr txBox="1"/>
          <p:nvPr/>
        </p:nvSpPr>
        <p:spPr>
          <a:xfrm>
            <a:off x="4253883" y="2176798"/>
            <a:ext cx="51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Pb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A19770-02D6-0C75-8474-4897BC1872FB}"/>
              </a:ext>
            </a:extLst>
          </p:cNvPr>
          <p:cNvSpPr txBox="1"/>
          <p:nvPr/>
        </p:nvSpPr>
        <p:spPr>
          <a:xfrm>
            <a:off x="4160578" y="3426234"/>
            <a:ext cx="160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parahydrogen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A02AD21-2CD1-10B7-4B36-81E614A38008}"/>
              </a:ext>
            </a:extLst>
          </p:cNvPr>
          <p:cNvCxnSpPr/>
          <p:nvPr/>
        </p:nvCxnSpPr>
        <p:spPr>
          <a:xfrm flipH="1" flipV="1">
            <a:off x="4001956" y="2980742"/>
            <a:ext cx="503853" cy="51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FDB3C82-32F9-23A4-7B1B-71A2589D1702}"/>
              </a:ext>
            </a:extLst>
          </p:cNvPr>
          <p:cNvCxnSpPr>
            <a:cxnSpLocks/>
          </p:cNvCxnSpPr>
          <p:nvPr/>
        </p:nvCxnSpPr>
        <p:spPr>
          <a:xfrm flipH="1">
            <a:off x="4385406" y="2723908"/>
            <a:ext cx="577605" cy="166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CC6D1A6-4B0B-A5C5-70EB-A81614AEDD89}"/>
              </a:ext>
            </a:extLst>
          </p:cNvPr>
          <p:cNvSpPr txBox="1"/>
          <p:nvPr/>
        </p:nvSpPr>
        <p:spPr>
          <a:xfrm>
            <a:off x="4917673" y="2437957"/>
            <a:ext cx="87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water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133780C-3AF2-D1FD-C1E0-4BC1BEB49F5D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333289" y="1858549"/>
            <a:ext cx="629221" cy="76244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E1FF05E1-9439-2079-6B98-0EE9220BBF38}"/>
              </a:ext>
            </a:extLst>
          </p:cNvPr>
          <p:cNvSpPr txBox="1"/>
          <p:nvPr/>
        </p:nvSpPr>
        <p:spPr>
          <a:xfrm>
            <a:off x="2913411" y="1489217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target</a:t>
            </a:r>
            <a:endParaRPr lang="zh-CN" altLang="en-US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F00D7F7-F98F-2BA6-EECE-2A5A908F2D05}"/>
              </a:ext>
            </a:extLst>
          </p:cNvPr>
          <p:cNvSpPr/>
          <p:nvPr/>
        </p:nvSpPr>
        <p:spPr>
          <a:xfrm>
            <a:off x="2195096" y="3491852"/>
            <a:ext cx="69638" cy="69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A8393C7-1BEC-0153-3B14-FB4D5CCBB710}"/>
              </a:ext>
            </a:extLst>
          </p:cNvPr>
          <p:cNvSpPr txBox="1"/>
          <p:nvPr/>
        </p:nvSpPr>
        <p:spPr>
          <a:xfrm>
            <a:off x="1496473" y="3561490"/>
            <a:ext cx="192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Point detector</a:t>
            </a:r>
          </a:p>
          <a:p>
            <a:r>
              <a:rPr lang="en-US" altLang="zh-CN" dirty="0"/>
              <a:t>        1m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9F483B7-3837-721B-923A-55D405C1FB55}"/>
              </a:ext>
            </a:extLst>
          </p:cNvPr>
          <p:cNvSpPr txBox="1"/>
          <p:nvPr/>
        </p:nvSpPr>
        <p:spPr>
          <a:xfrm>
            <a:off x="6656372" y="4197801"/>
            <a:ext cx="312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Circular slit; Boron (thickness 0.01cm, density 200g/cm</a:t>
            </a:r>
            <a:r>
              <a:rPr lang="en-US" altLang="zh-CN" baseline="30000" dirty="0"/>
              <a:t>3</a:t>
            </a:r>
            <a:r>
              <a:rPr lang="en-US" altLang="zh-CN" dirty="0"/>
              <a:t>)</a:t>
            </a:r>
            <a:endParaRPr lang="zh-CN" altLang="en-US" baseline="30000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FD08DFA-2E57-392F-B814-DF48E900E198}"/>
              </a:ext>
            </a:extLst>
          </p:cNvPr>
          <p:cNvSpPr/>
          <p:nvPr/>
        </p:nvSpPr>
        <p:spPr>
          <a:xfrm>
            <a:off x="2953220" y="4609322"/>
            <a:ext cx="1623527" cy="16235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FF370F3-1A45-5A1A-015C-C1B864F433BA}"/>
              </a:ext>
            </a:extLst>
          </p:cNvPr>
          <p:cNvCxnSpPr>
            <a:cxnSpLocks/>
          </p:cNvCxnSpPr>
          <p:nvPr/>
        </p:nvCxnSpPr>
        <p:spPr>
          <a:xfrm>
            <a:off x="5687089" y="4609322"/>
            <a:ext cx="0" cy="7105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A33674E-3480-D0F2-6391-35BC09F2E027}"/>
              </a:ext>
            </a:extLst>
          </p:cNvPr>
          <p:cNvCxnSpPr>
            <a:cxnSpLocks/>
          </p:cNvCxnSpPr>
          <p:nvPr/>
        </p:nvCxnSpPr>
        <p:spPr>
          <a:xfrm flipH="1">
            <a:off x="5687088" y="5508691"/>
            <a:ext cx="1" cy="6961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B08F44A-3FAE-804B-9220-AC59042D5E95}"/>
              </a:ext>
            </a:extLst>
          </p:cNvPr>
          <p:cNvCxnSpPr>
            <a:cxnSpLocks/>
          </p:cNvCxnSpPr>
          <p:nvPr/>
        </p:nvCxnSpPr>
        <p:spPr>
          <a:xfrm>
            <a:off x="4576747" y="5319829"/>
            <a:ext cx="3163077" cy="7391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63E134C-1535-F726-E8CD-DA61F37DF49C}"/>
              </a:ext>
            </a:extLst>
          </p:cNvPr>
          <p:cNvSpPr/>
          <p:nvPr/>
        </p:nvSpPr>
        <p:spPr>
          <a:xfrm>
            <a:off x="7609113" y="5259179"/>
            <a:ext cx="717438" cy="27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4B2951F-A2FC-C153-7278-2FF01FAD746C}"/>
              </a:ext>
            </a:extLst>
          </p:cNvPr>
          <p:cNvSpPr/>
          <p:nvPr/>
        </p:nvSpPr>
        <p:spPr>
          <a:xfrm>
            <a:off x="8611964" y="5197115"/>
            <a:ext cx="7277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F071AE6-1F0B-A4A1-BF5C-945130E2AB7C}"/>
              </a:ext>
            </a:extLst>
          </p:cNvPr>
          <p:cNvSpPr/>
          <p:nvPr/>
        </p:nvSpPr>
        <p:spPr>
          <a:xfrm flipV="1">
            <a:off x="7722351" y="536137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C6EA36B-6971-43DB-4282-3819BAF0C336}"/>
              </a:ext>
            </a:extLst>
          </p:cNvPr>
          <p:cNvSpPr txBox="1">
            <a:spLocks/>
          </p:cNvSpPr>
          <p:nvPr/>
        </p:nvSpPr>
        <p:spPr>
          <a:xfrm>
            <a:off x="776109" y="329920"/>
            <a:ext cx="10515600" cy="715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</a:rPr>
              <a:t>Tally for brightness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59E08E5-A3E8-7C12-BC85-52AC07DBDE5C}"/>
              </a:ext>
            </a:extLst>
          </p:cNvPr>
          <p:cNvCxnSpPr>
            <a:cxnSpLocks/>
          </p:cNvCxnSpPr>
          <p:nvPr/>
        </p:nvCxnSpPr>
        <p:spPr>
          <a:xfrm flipV="1">
            <a:off x="7122211" y="2971542"/>
            <a:ext cx="538756" cy="124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0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830</Words>
  <Application>Microsoft Office PowerPoint</Application>
  <PresentationFormat>Widescreen</PresentationFormat>
  <Paragraphs>218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Calibri-Italic</vt:lpstr>
      <vt:lpstr>Arial</vt:lpstr>
      <vt:lpstr>Calibri</vt:lpstr>
      <vt:lpstr>Calibri Light</vt:lpstr>
      <vt:lpstr>Cambria Math</vt:lpstr>
      <vt:lpstr>Office Theme</vt:lpstr>
      <vt:lpstr>Investigation of Pancake-like Moderator-Reflector Structure for the High Brilliance Neutron Source (HBS)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Junyang</dc:creator>
  <cp:lastModifiedBy>Chen, Junyang</cp:lastModifiedBy>
  <cp:revision>27</cp:revision>
  <dcterms:created xsi:type="dcterms:W3CDTF">2023-06-14T21:20:52Z</dcterms:created>
  <dcterms:modified xsi:type="dcterms:W3CDTF">2023-07-12T05:59:48Z</dcterms:modified>
</cp:coreProperties>
</file>