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448" r:id="rId3"/>
    <p:sldId id="464" r:id="rId4"/>
    <p:sldId id="458" r:id="rId5"/>
    <p:sldId id="459" r:id="rId6"/>
    <p:sldId id="460" r:id="rId7"/>
    <p:sldId id="462" r:id="rId8"/>
    <p:sldId id="256" r:id="rId9"/>
    <p:sldId id="449" r:id="rId10"/>
    <p:sldId id="450" r:id="rId11"/>
    <p:sldId id="451" r:id="rId12"/>
    <p:sldId id="452" r:id="rId13"/>
    <p:sldId id="453" r:id="rId14"/>
    <p:sldId id="338" r:id="rId15"/>
    <p:sldId id="454" r:id="rId16"/>
    <p:sldId id="457" r:id="rId17"/>
    <p:sldId id="466" r:id="rId18"/>
    <p:sldId id="279" r:id="rId19"/>
    <p:sldId id="344" r:id="rId20"/>
    <p:sldId id="410" r:id="rId21"/>
    <p:sldId id="388" r:id="rId22"/>
    <p:sldId id="298" r:id="rId23"/>
    <p:sldId id="411" r:id="rId24"/>
    <p:sldId id="413" r:id="rId25"/>
    <p:sldId id="412" r:id="rId26"/>
    <p:sldId id="290" r:id="rId27"/>
    <p:sldId id="312" r:id="rId28"/>
    <p:sldId id="297" r:id="rId29"/>
    <p:sldId id="322" r:id="rId30"/>
    <p:sldId id="302" r:id="rId31"/>
    <p:sldId id="336" r:id="rId32"/>
    <p:sldId id="303" r:id="rId33"/>
    <p:sldId id="304" r:id="rId34"/>
    <p:sldId id="463" r:id="rId35"/>
    <p:sldId id="465" r:id="rId36"/>
  </p:sldIdLst>
  <p:sldSz cx="9144000" cy="6858000" type="screen4x3"/>
  <p:notesSz cx="9939338" cy="6805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3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FF9999"/>
    <a:srgbClr val="CC00FF"/>
    <a:srgbClr val="FFFFFF"/>
    <a:srgbClr val="0F3961"/>
    <a:srgbClr val="0F395A"/>
    <a:srgbClr val="0F3973"/>
    <a:srgbClr val="0F396B"/>
    <a:srgbClr val="073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 snapToObjects="1" showGuides="1">
      <p:cViewPr varScale="1">
        <p:scale>
          <a:sx n="71" d="100"/>
          <a:sy n="71" d="100"/>
        </p:scale>
        <p:origin x="1242" y="54"/>
      </p:cViewPr>
      <p:guideLst>
        <p:guide orient="horz" pos="158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-108" y="-174"/>
      </p:cViewPr>
      <p:guideLst>
        <p:guide orient="horz" pos="2143"/>
        <p:guide pos="3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6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6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5888"/>
            <a:ext cx="4306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386888" y="6310313"/>
            <a:ext cx="5524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000" b="1">
                <a:latin typeface="Arial" charset="0"/>
              </a:defRPr>
            </a:lvl1pPr>
          </a:lstStyle>
          <a:p>
            <a:pPr>
              <a:defRPr/>
            </a:pPr>
            <a:fld id="{C3B66E94-C535-45C5-B5C7-396B194084A7}" type="slidenum">
              <a:rPr lang="fr-FR"/>
              <a:pPr>
                <a:defRPr/>
              </a:pPr>
              <a:t>‹#›</a:t>
            </a:fld>
            <a:endParaRPr lang="fr-FR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95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68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68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5963" y="530225"/>
            <a:ext cx="3427412" cy="257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51200"/>
            <a:ext cx="72913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27788"/>
            <a:ext cx="4306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FD7496F-A637-4A86-9D38-439E804D2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7306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5BD9-17F4-4D9A-80D9-55048759C43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1915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D7D3F1-91BF-414C-A76E-4491E8F4064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0803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79AC1-2DF2-440A-859D-B6E61C33824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484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12ECF-7E5F-443B-9825-70C50AB5CAE4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7044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1E0CEC-ECE2-4145-9154-885BD0316DC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6547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9A3FC-F954-4804-8905-7052D38295B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4306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22A7B-31E0-45E4-B516-562A3B69926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0533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EBA79C-884D-44BD-8E41-A1AB2F49697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487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0B56E-2BF9-4D62-BEAB-8BEF201CD9FB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1614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CD60E-DA78-4803-A90B-992EAA12A78A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95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1966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E9109-55A5-4EDF-99C4-FE534197EEA4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7245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86D52-A84E-40E1-8EE6-3EDAAFDB8C57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3005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AC145E-42EB-4AB5-AF8B-3B33B0417AAE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9837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0E83C-4D67-4352-BECD-BDD9F7CD34D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5331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7B0EF-AC5E-499C-AE57-35C571EC119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6023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8C02C-EC0A-4484-BC1F-8D0FB0AFA39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8634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1DB44-22BE-4FCA-B393-D6D36E88942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5979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244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379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077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581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707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8F57D-FDE4-4473-B73F-A5489DE831C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294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442A1-F547-41DE-9BA8-906D31522E6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629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5BD9-17F4-4D9A-80D9-55048759C43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6303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A515-72F7-4FF4-B77F-0AC8AD241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A74E9-5A01-4B4E-8C45-32925E8B6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7325A-3119-46E3-AB73-C4CFEAE1A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D5BD-54D9-4E1D-8808-D2634365A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2C7C-45A5-4FD8-AF20-28C92F5A7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158A8-7DE9-45A8-923D-AC24D9084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5AD7-A63A-41DD-9E44-A014EA4E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672ED-8F9C-42D3-80AD-7394FF00C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2A6A-5CEF-484E-A98E-63CA82331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CD80-8124-4F83-9AAB-1AFE06FC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2EE4F-9764-43CC-892F-EA1A71D43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24607" y="4102545"/>
            <a:ext cx="4469362" cy="363537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5pPr algn="r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 descr="bandeau"/>
          <p:cNvPicPr>
            <a:picLocks noChangeAspect="1" noChangeArrowheads="1"/>
          </p:cNvPicPr>
          <p:nvPr/>
        </p:nvPicPr>
        <p:blipFill>
          <a:blip r:embed="rId13"/>
          <a:srcRect t="37102" r="664"/>
          <a:stretch>
            <a:fillRect/>
          </a:stretch>
        </p:blipFill>
        <p:spPr bwMode="auto">
          <a:xfrm>
            <a:off x="0" y="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4" descr="logo_bleu_blc_gras copi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2F2F7"/>
              </a:clrFrom>
              <a:clrTo>
                <a:srgbClr val="E2F2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825" y="0"/>
            <a:ext cx="8477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0" y="581025"/>
            <a:ext cx="9144000" cy="53975"/>
          </a:xfrm>
          <a:prstGeom prst="rect">
            <a:avLst/>
          </a:prstGeom>
          <a:solidFill>
            <a:srgbClr val="B8C84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622300"/>
            <a:ext cx="9144000" cy="62357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3338" y="6613525"/>
            <a:ext cx="9110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 defTabSz="1085850" eaLnBrk="0" hangingPunct="0">
              <a:spcBef>
                <a:spcPct val="50000"/>
              </a:spcBef>
              <a:tabLst>
                <a:tab pos="3141663" algn="ctr"/>
                <a:tab pos="6570663" algn="r"/>
              </a:tabLst>
              <a:defRPr/>
            </a:pPr>
            <a:r>
              <a:rPr lang="fr-FR" sz="1000" b="1">
                <a:solidFill>
                  <a:schemeClr val="bg1"/>
                </a:solidFill>
                <a:latin typeface="Arial" charset="0"/>
              </a:rPr>
              <a:t>Modulation techniques                                         INSTITUT MAX VON LAUE - PAUL LANGEVIN		          R. Gähler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2pPr>
      <a:lvl3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3pPr>
      <a:lvl4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4pPr>
      <a:lvl5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5pPr>
      <a:lvl6pPr marL="4572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6pPr>
      <a:lvl7pPr marL="9144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7pPr>
      <a:lvl8pPr marL="13716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8pPr>
      <a:lvl9pPr marL="18288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9pPr>
    </p:titleStyle>
    <p:bodyStyle>
      <a:lvl1pPr marL="296863" indent="-296863" algn="l" defTabSz="79375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525" indent="-247650" algn="l" defTabSz="79375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92188" indent="-198438" algn="l" defTabSz="793750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89063" indent="-198438" algn="l" defTabSz="793750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859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431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7003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575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6147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2F540F-9144-47F9-AA67-7AEEB6F76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210489" y="1272999"/>
            <a:ext cx="864999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N-beams with intrinsic structures (in space or) in time –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ethods and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some possible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applications</a:t>
            </a:r>
          </a:p>
          <a:p>
            <a:pPr algn="ctr" eaLnBrk="0" hangingPunct="0">
              <a:lnSpc>
                <a:spcPct val="150000"/>
              </a:lnSpc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R.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Gähler</a:t>
            </a:r>
            <a:r>
              <a:rPr lang="en-US" b="1" baseline="30000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. Keller</a:t>
            </a:r>
            <a:r>
              <a:rPr lang="en-US" b="1" baseline="30000" dirty="0" smtClean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, R. Golub</a:t>
            </a:r>
            <a:r>
              <a:rPr lang="en-US" b="1" baseline="30000" dirty="0" smtClean="0">
                <a:solidFill>
                  <a:schemeClr val="bg1"/>
                </a:solidFill>
                <a:latin typeface="Times New Roman" pitchFamily="18" charset="0"/>
              </a:rPr>
              <a:t>3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53262" y="4615693"/>
            <a:ext cx="491993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800" b="1" smtClean="0">
                <a:solidFill>
                  <a:schemeClr val="bg1"/>
                </a:solidFill>
                <a:latin typeface="Times New Roman" pitchFamily="18" charset="0"/>
              </a:rPr>
              <a:t>1)  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ILL – Grenoble (retired)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 b="1" smtClean="0">
                <a:solidFill>
                  <a:schemeClr val="bg1"/>
                </a:solidFill>
                <a:latin typeface="Times New Roman" pitchFamily="18" charset="0"/>
              </a:rPr>
              <a:t>2)  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</a:rPr>
              <a:t>FRM2 + MPI Festkörperforschung Stuttgart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 b="1" smtClean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)  Univ.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1333682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/>
          <p:cNvSpPr>
            <a:spLocks noChangeArrowheads="1"/>
          </p:cNvSpPr>
          <p:nvPr/>
        </p:nvSpPr>
        <p:spPr bwMode="auto">
          <a:xfrm>
            <a:off x="4873625" y="4684713"/>
            <a:ext cx="1262063" cy="16208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39" name="Rectangle 12"/>
          <p:cNvSpPr>
            <a:spLocks noChangeArrowheads="1"/>
          </p:cNvSpPr>
          <p:nvPr/>
        </p:nvSpPr>
        <p:spPr bwMode="auto">
          <a:xfrm>
            <a:off x="4873625" y="1546225"/>
            <a:ext cx="1328738" cy="1697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88" y="1649413"/>
            <a:ext cx="5127626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8325"/>
            <a:ext cx="9144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9475" y="38100"/>
            <a:ext cx="48069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-209746" y="3843484"/>
            <a:ext cx="1027816" cy="102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8075" y="1433513"/>
            <a:ext cx="295592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Rectangle 7"/>
          <p:cNvSpPr>
            <a:spLocks noChangeArrowheads="1"/>
          </p:cNvSpPr>
          <p:nvPr/>
        </p:nvSpPr>
        <p:spPr bwMode="auto">
          <a:xfrm>
            <a:off x="-122238" y="1065213"/>
            <a:ext cx="3629026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3497263" y="1479550"/>
            <a:ext cx="2403475" cy="2079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6005513" y="3081338"/>
            <a:ext cx="206375" cy="3222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49" name="Rectangle 16"/>
          <p:cNvSpPr>
            <a:spLocks noChangeArrowheads="1"/>
          </p:cNvSpPr>
          <p:nvPr/>
        </p:nvSpPr>
        <p:spPr bwMode="auto">
          <a:xfrm>
            <a:off x="6542088" y="895350"/>
            <a:ext cx="2601912" cy="5476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99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075" y="1779588"/>
            <a:ext cx="1689100" cy="30114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9951" name="Rectangle 17"/>
          <p:cNvSpPr>
            <a:spLocks noChangeArrowheads="1"/>
          </p:cNvSpPr>
          <p:nvPr/>
        </p:nvSpPr>
        <p:spPr bwMode="auto">
          <a:xfrm>
            <a:off x="-122238" y="696913"/>
            <a:ext cx="2762251" cy="4905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995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740000">
            <a:off x="2319338" y="774700"/>
            <a:ext cx="4710112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Rectangle 18"/>
          <p:cNvSpPr>
            <a:spLocks noChangeArrowheads="1"/>
          </p:cNvSpPr>
          <p:nvPr/>
        </p:nvSpPr>
        <p:spPr bwMode="auto">
          <a:xfrm>
            <a:off x="0" y="0"/>
            <a:ext cx="2149475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995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740000">
            <a:off x="2319338" y="774700"/>
            <a:ext cx="4710112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5" name="Rectangle 20"/>
          <p:cNvSpPr>
            <a:spLocks noChangeArrowheads="1"/>
          </p:cNvSpPr>
          <p:nvPr/>
        </p:nvSpPr>
        <p:spPr bwMode="auto">
          <a:xfrm>
            <a:off x="0" y="0"/>
            <a:ext cx="2149475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6929438" y="0"/>
            <a:ext cx="2214562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99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9300" y="635000"/>
            <a:ext cx="233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958" name="Straight Arrow Connector 22"/>
          <p:cNvCxnSpPr>
            <a:cxnSpLocks noChangeShapeType="1"/>
          </p:cNvCxnSpPr>
          <p:nvPr/>
        </p:nvCxnSpPr>
        <p:spPr bwMode="auto">
          <a:xfrm flipV="1">
            <a:off x="552450" y="4086225"/>
            <a:ext cx="276225" cy="1333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" name="TextBox 23"/>
          <p:cNvSpPr txBox="1"/>
          <p:nvPr/>
        </p:nvSpPr>
        <p:spPr>
          <a:xfrm>
            <a:off x="0" y="6581775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n-scattering</a:t>
            </a:r>
          </a:p>
        </p:txBody>
      </p:sp>
      <p:sp>
        <p:nvSpPr>
          <p:cNvPr id="25" name="TextBox 24"/>
          <p:cNvSpPr txBox="1"/>
          <p:nvPr/>
        </p:nvSpPr>
        <p:spPr>
          <a:xfrm rot="19417465">
            <a:off x="-847722" y="1475489"/>
            <a:ext cx="358944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The </a:t>
            </a:r>
            <a:r>
              <a:rPr lang="en-US" smtClean="0">
                <a:solidFill>
                  <a:schemeClr val="tx1"/>
                </a:solidFill>
              </a:rPr>
              <a:t>“Mach-Interferometer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6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1546225" y="85725"/>
            <a:ext cx="490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The Mach-Zehnder (MZ) 3-grating version</a:t>
            </a:r>
          </a:p>
        </p:txBody>
      </p:sp>
      <p:grpSp>
        <p:nvGrpSpPr>
          <p:cNvPr id="40963" name="Group 78"/>
          <p:cNvGrpSpPr>
            <a:grpSpLocks/>
          </p:cNvGrpSpPr>
          <p:nvPr/>
        </p:nvGrpSpPr>
        <p:grpSpPr bwMode="auto">
          <a:xfrm>
            <a:off x="1431925" y="2540000"/>
            <a:ext cx="1588" cy="1443038"/>
            <a:chOff x="1432081" y="2920412"/>
            <a:chExt cx="1588" cy="1443649"/>
          </a:xfrm>
        </p:grpSpPr>
        <p:cxnSp>
          <p:nvCxnSpPr>
            <p:cNvPr id="41023" name="Straight Connector 8"/>
            <p:cNvCxnSpPr>
              <a:cxnSpLocks noChangeShapeType="1"/>
            </p:cNvCxnSpPr>
            <p:nvPr/>
          </p:nvCxnSpPr>
          <p:spPr bwMode="auto">
            <a:xfrm rot="5400000">
              <a:off x="1272619" y="3079874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24" name="Straight Connector 9"/>
            <p:cNvCxnSpPr>
              <a:cxnSpLocks noChangeShapeType="1"/>
            </p:cNvCxnSpPr>
            <p:nvPr/>
          </p:nvCxnSpPr>
          <p:spPr bwMode="auto">
            <a:xfrm rot="5400000">
              <a:off x="1272619" y="3641443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25" name="Straight Connector 12"/>
            <p:cNvCxnSpPr>
              <a:cxnSpLocks noChangeShapeType="1"/>
            </p:cNvCxnSpPr>
            <p:nvPr/>
          </p:nvCxnSpPr>
          <p:spPr bwMode="auto">
            <a:xfrm rot="5400000">
              <a:off x="1272619" y="4203012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0964" name="Straight Connector 18"/>
          <p:cNvCxnSpPr>
            <a:cxnSpLocks noChangeShapeType="1"/>
          </p:cNvCxnSpPr>
          <p:nvPr/>
        </p:nvCxnSpPr>
        <p:spPr bwMode="auto">
          <a:xfrm rot="5400000">
            <a:off x="4370388" y="9842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65" name="Straight Connector 19"/>
          <p:cNvCxnSpPr>
            <a:cxnSpLocks noChangeShapeType="1"/>
          </p:cNvCxnSpPr>
          <p:nvPr/>
        </p:nvCxnSpPr>
        <p:spPr bwMode="auto">
          <a:xfrm rot="5400000">
            <a:off x="4370387" y="129381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66" name="Straight Connector 20"/>
          <p:cNvCxnSpPr>
            <a:cxnSpLocks noChangeShapeType="1"/>
          </p:cNvCxnSpPr>
          <p:nvPr/>
        </p:nvCxnSpPr>
        <p:spPr bwMode="auto">
          <a:xfrm rot="5400000">
            <a:off x="4369594" y="1602581"/>
            <a:ext cx="177800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67" name="Straight Connector 21"/>
          <p:cNvCxnSpPr>
            <a:cxnSpLocks noChangeShapeType="1"/>
          </p:cNvCxnSpPr>
          <p:nvPr/>
        </p:nvCxnSpPr>
        <p:spPr bwMode="auto">
          <a:xfrm rot="5400000">
            <a:off x="4370388" y="19113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68" name="Straight Connector 22"/>
          <p:cNvCxnSpPr>
            <a:cxnSpLocks noChangeShapeType="1"/>
          </p:cNvCxnSpPr>
          <p:nvPr/>
        </p:nvCxnSpPr>
        <p:spPr bwMode="auto">
          <a:xfrm rot="5400000">
            <a:off x="4370387" y="222091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69" name="Straight Connector 23"/>
          <p:cNvCxnSpPr>
            <a:cxnSpLocks noChangeShapeType="1"/>
          </p:cNvCxnSpPr>
          <p:nvPr/>
        </p:nvCxnSpPr>
        <p:spPr bwMode="auto">
          <a:xfrm rot="5400000">
            <a:off x="4370388" y="253047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0" name="Straight Connector 24"/>
          <p:cNvCxnSpPr>
            <a:cxnSpLocks noChangeShapeType="1"/>
          </p:cNvCxnSpPr>
          <p:nvPr/>
        </p:nvCxnSpPr>
        <p:spPr bwMode="auto">
          <a:xfrm rot="5400000">
            <a:off x="4370388" y="28384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1" name="Straight Connector 26"/>
          <p:cNvCxnSpPr>
            <a:cxnSpLocks noChangeShapeType="1"/>
          </p:cNvCxnSpPr>
          <p:nvPr/>
        </p:nvCxnSpPr>
        <p:spPr bwMode="auto">
          <a:xfrm rot="5400000">
            <a:off x="4370387" y="315436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2" name="Straight Connector 27"/>
          <p:cNvCxnSpPr>
            <a:cxnSpLocks noChangeShapeType="1"/>
          </p:cNvCxnSpPr>
          <p:nvPr/>
        </p:nvCxnSpPr>
        <p:spPr bwMode="auto">
          <a:xfrm rot="5400000">
            <a:off x="4370388" y="346392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3" name="Straight Connector 28"/>
          <p:cNvCxnSpPr>
            <a:cxnSpLocks noChangeShapeType="1"/>
          </p:cNvCxnSpPr>
          <p:nvPr/>
        </p:nvCxnSpPr>
        <p:spPr bwMode="auto">
          <a:xfrm rot="5400000">
            <a:off x="4370387" y="3773488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4" name="Straight Connector 29"/>
          <p:cNvCxnSpPr>
            <a:cxnSpLocks noChangeShapeType="1"/>
          </p:cNvCxnSpPr>
          <p:nvPr/>
        </p:nvCxnSpPr>
        <p:spPr bwMode="auto">
          <a:xfrm rot="5400000">
            <a:off x="4370387" y="408146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5" name="Straight Connector 30"/>
          <p:cNvCxnSpPr>
            <a:cxnSpLocks noChangeShapeType="1"/>
          </p:cNvCxnSpPr>
          <p:nvPr/>
        </p:nvCxnSpPr>
        <p:spPr bwMode="auto">
          <a:xfrm rot="5400000">
            <a:off x="4370388" y="439102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6" name="Straight Connector 44"/>
          <p:cNvCxnSpPr>
            <a:cxnSpLocks noChangeShapeType="1"/>
          </p:cNvCxnSpPr>
          <p:nvPr/>
        </p:nvCxnSpPr>
        <p:spPr bwMode="auto">
          <a:xfrm flipV="1">
            <a:off x="574675" y="2971800"/>
            <a:ext cx="6388100" cy="1270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77" name="Straight Connector 46"/>
          <p:cNvCxnSpPr>
            <a:cxnSpLocks noChangeShapeType="1"/>
          </p:cNvCxnSpPr>
          <p:nvPr/>
        </p:nvCxnSpPr>
        <p:spPr bwMode="auto">
          <a:xfrm rot="10800000">
            <a:off x="1055688" y="174942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978" name="Straight Connector 47"/>
          <p:cNvCxnSpPr>
            <a:cxnSpLocks noChangeShapeType="1"/>
          </p:cNvCxnSpPr>
          <p:nvPr/>
        </p:nvCxnSpPr>
        <p:spPr bwMode="auto">
          <a:xfrm rot="10800000">
            <a:off x="1055688" y="229552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979" name="Straight Arrow Connector 49"/>
          <p:cNvCxnSpPr>
            <a:cxnSpLocks noChangeShapeType="1"/>
          </p:cNvCxnSpPr>
          <p:nvPr/>
        </p:nvCxnSpPr>
        <p:spPr bwMode="auto">
          <a:xfrm rot="5400000">
            <a:off x="934245" y="2021681"/>
            <a:ext cx="544512" cy="31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980" name="TextBox 52"/>
          <p:cNvSpPr txBox="1">
            <a:spLocks noChangeArrowheads="1"/>
          </p:cNvSpPr>
          <p:nvPr/>
        </p:nvSpPr>
        <p:spPr bwMode="auto">
          <a:xfrm>
            <a:off x="857250" y="1876425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</a:rPr>
              <a:t>d</a:t>
            </a:r>
            <a:r>
              <a:rPr lang="en-US" sz="1800" baseline="-25000">
                <a:solidFill>
                  <a:srgbClr val="FF3300"/>
                </a:solidFill>
              </a:rPr>
              <a:t>1</a:t>
            </a: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40981" name="TextBox 53"/>
          <p:cNvSpPr txBox="1">
            <a:spLocks noChangeArrowheads="1"/>
          </p:cNvSpPr>
          <p:nvPr/>
        </p:nvSpPr>
        <p:spPr bwMode="auto">
          <a:xfrm>
            <a:off x="3886200" y="10287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</a:rPr>
              <a:t>d</a:t>
            </a:r>
            <a:r>
              <a:rPr lang="en-US" sz="1800" baseline="-25000">
                <a:solidFill>
                  <a:srgbClr val="FF3300"/>
                </a:solidFill>
              </a:rPr>
              <a:t>2</a:t>
            </a:r>
            <a:endParaRPr lang="en-US" sz="1800">
              <a:solidFill>
                <a:srgbClr val="FF3300"/>
              </a:solidFill>
            </a:endParaRPr>
          </a:p>
        </p:txBody>
      </p:sp>
      <p:cxnSp>
        <p:nvCxnSpPr>
          <p:cNvPr id="40982" name="Straight Connector 54"/>
          <p:cNvCxnSpPr>
            <a:cxnSpLocks noChangeShapeType="1"/>
          </p:cNvCxnSpPr>
          <p:nvPr/>
        </p:nvCxnSpPr>
        <p:spPr bwMode="auto">
          <a:xfrm rot="10800000">
            <a:off x="4081463" y="108267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983" name="Straight Connector 55"/>
          <p:cNvCxnSpPr>
            <a:cxnSpLocks noChangeShapeType="1"/>
          </p:cNvCxnSpPr>
          <p:nvPr/>
        </p:nvCxnSpPr>
        <p:spPr bwMode="auto">
          <a:xfrm rot="10800000">
            <a:off x="4081463" y="138747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984" name="Straight Arrow Connector 58"/>
          <p:cNvCxnSpPr>
            <a:cxnSpLocks noChangeShapeType="1"/>
          </p:cNvCxnSpPr>
          <p:nvPr/>
        </p:nvCxnSpPr>
        <p:spPr bwMode="auto">
          <a:xfrm rot="16200000" flipH="1">
            <a:off x="4103688" y="1236663"/>
            <a:ext cx="315912" cy="1111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985" name="TextBox 61"/>
          <p:cNvSpPr txBox="1">
            <a:spLocks noChangeArrowheads="1"/>
          </p:cNvSpPr>
          <p:nvPr/>
        </p:nvSpPr>
        <p:spPr bwMode="auto">
          <a:xfrm>
            <a:off x="5087938" y="3782593"/>
            <a:ext cx="35433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 err="1">
                <a:solidFill>
                  <a:schemeClr val="bg1"/>
                </a:solidFill>
              </a:rPr>
              <a:t>G</a:t>
            </a:r>
            <a:r>
              <a:rPr lang="en-US" sz="2000" baseline="-25000" dirty="0" err="1">
                <a:solidFill>
                  <a:schemeClr val="bg1"/>
                </a:solidFill>
              </a:rPr>
              <a:t>i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</a:t>
            </a:r>
            <a:r>
              <a:rPr lang="en-US" sz="2000" dirty="0" smtClean="0">
                <a:solidFill>
                  <a:schemeClr val="bg1"/>
                </a:solidFill>
                <a:sym typeface="Mathematica1" pitchFamily="2" charset="2"/>
              </a:rPr>
              <a:t>/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i</a:t>
            </a:r>
            <a:r>
              <a:rPr lang="en-US" sz="2000">
                <a:solidFill>
                  <a:schemeClr val="bg1"/>
                </a:solidFill>
                <a:sym typeface="Mathematica1" pitchFamily="2" charset="2"/>
              </a:rPr>
              <a:t>;  </a:t>
            </a:r>
            <a:r>
              <a:rPr lang="en-US" sz="2000">
                <a:solidFill>
                  <a:schemeClr val="bg1"/>
                </a:solidFill>
                <a:sym typeface="Mathematica3" pitchFamily="2" charset="2"/>
              </a:rPr>
              <a:t>|</a:t>
            </a:r>
            <a:r>
              <a:rPr lang="en-US" sz="2000" smtClean="0">
                <a:solidFill>
                  <a:schemeClr val="bg1"/>
                </a:solidFill>
              </a:rPr>
              <a:t>G</a:t>
            </a:r>
            <a:r>
              <a:rPr lang="en-US" sz="2000" baseline="-25000" smtClean="0">
                <a:solidFill>
                  <a:schemeClr val="bg1"/>
                </a:solidFill>
              </a:rPr>
              <a:t>i</a:t>
            </a:r>
            <a:r>
              <a:rPr lang="en-US" sz="2000">
                <a:solidFill>
                  <a:schemeClr val="bg1"/>
                </a:solidFill>
                <a:sym typeface="Mathematica3" pitchFamily="2" charset="2"/>
              </a:rPr>
              <a:t>|</a:t>
            </a:r>
            <a:r>
              <a:rPr lang="en-US" sz="2000" baseline="-25000" smtClean="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  <a:sym typeface="Mathematica1" pitchFamily="2" charset="2"/>
              </a:rPr>
              <a:t>«</a:t>
            </a:r>
            <a:r>
              <a:rPr lang="en-US" sz="2000" smtClean="0">
                <a:solidFill>
                  <a:schemeClr val="bg1"/>
                </a:solidFill>
                <a:sym typeface="Mathematica1" pitchFamily="2" charset="2"/>
              </a:rPr>
              <a:t> </a:t>
            </a:r>
            <a:r>
              <a:rPr lang="en-US" sz="2000">
                <a:solidFill>
                  <a:schemeClr val="bg1"/>
                </a:solidFill>
                <a:sym typeface="Mathematica3" pitchFamily="2" charset="2"/>
              </a:rPr>
              <a:t>|</a:t>
            </a:r>
            <a:r>
              <a:rPr lang="en-US" sz="2000" smtClean="0">
                <a:solidFill>
                  <a:schemeClr val="bg1"/>
                </a:solidFill>
                <a:sym typeface="Mathematica1" pitchFamily="2" charset="2"/>
              </a:rPr>
              <a:t>k</a:t>
            </a:r>
            <a:r>
              <a:rPr lang="en-US" sz="2000" baseline="-25000" smtClean="0">
                <a:solidFill>
                  <a:schemeClr val="bg1"/>
                </a:solidFill>
                <a:sym typeface="Mathematica1" pitchFamily="2" charset="2"/>
              </a:rPr>
              <a:t>0</a:t>
            </a:r>
            <a:r>
              <a:rPr lang="en-US" sz="2000" smtClean="0">
                <a:solidFill>
                  <a:schemeClr val="bg1"/>
                </a:solidFill>
                <a:sym typeface="Mathematica3" pitchFamily="2" charset="2"/>
              </a:rPr>
              <a:t>|</a:t>
            </a:r>
            <a:r>
              <a:rPr lang="en-US" sz="2000" smtClean="0">
                <a:solidFill>
                  <a:schemeClr val="bg1"/>
                </a:solidFill>
                <a:sym typeface="Mathematica1" pitchFamily="2" charset="2"/>
              </a:rPr>
              <a:t>;</a:t>
            </a:r>
            <a:endParaRPr lang="en-US" sz="2000" dirty="0">
              <a:solidFill>
                <a:schemeClr val="bg1"/>
              </a:solidFill>
              <a:sym typeface="Mathematica1" pitchFamily="2" charset="2"/>
            </a:endParaRPr>
          </a:p>
          <a:p>
            <a:pPr algn="r"/>
            <a:r>
              <a:rPr lang="en-US" sz="2000" dirty="0" err="1">
                <a:solidFill>
                  <a:schemeClr val="bg1"/>
                </a:solidFill>
                <a:sym typeface="Mathematica1" pitchFamily="2" charset="2"/>
              </a:rPr>
              <a:t>X</a:t>
            </a:r>
            <a:r>
              <a:rPr lang="en-US" sz="2000" baseline="-25000" dirty="0" err="1">
                <a:solidFill>
                  <a:schemeClr val="bg1"/>
                </a:solidFill>
                <a:sym typeface="Mathematica1" pitchFamily="2" charset="2"/>
              </a:rPr>
              <a:t>s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= G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1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/k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0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·L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= (G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-G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)/k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0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·L</a:t>
            </a:r>
            <a:r>
              <a:rPr lang="en-US" sz="2000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2000" dirty="0">
                <a:solidFill>
                  <a:schemeClr val="bg1"/>
                </a:solidFill>
                <a:sym typeface="Mathematica1" pitchFamily="2" charset="2"/>
              </a:rPr>
              <a:t>;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G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1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·L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= (G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-G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)·L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2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= G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·L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;</a:t>
            </a:r>
          </a:p>
        </p:txBody>
      </p:sp>
      <p:cxnSp>
        <p:nvCxnSpPr>
          <p:cNvPr id="40986" name="Straight Connector 64"/>
          <p:cNvCxnSpPr>
            <a:cxnSpLocks noChangeShapeType="1"/>
          </p:cNvCxnSpPr>
          <p:nvPr/>
        </p:nvCxnSpPr>
        <p:spPr bwMode="auto">
          <a:xfrm flipV="1">
            <a:off x="1428750" y="1743075"/>
            <a:ext cx="3030538" cy="123825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987" name="Straight Connector 65"/>
          <p:cNvCxnSpPr>
            <a:cxnSpLocks noChangeShapeType="1"/>
          </p:cNvCxnSpPr>
          <p:nvPr/>
        </p:nvCxnSpPr>
        <p:spPr bwMode="auto">
          <a:xfrm>
            <a:off x="1428750" y="2990850"/>
            <a:ext cx="3030538" cy="123825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40988" name="Group 67"/>
          <p:cNvGrpSpPr>
            <a:grpSpLocks/>
          </p:cNvGrpSpPr>
          <p:nvPr/>
        </p:nvGrpSpPr>
        <p:grpSpPr bwMode="auto">
          <a:xfrm flipH="1">
            <a:off x="4459288" y="1743075"/>
            <a:ext cx="2493962" cy="2486025"/>
            <a:chOff x="1428750" y="2124075"/>
            <a:chExt cx="3030538" cy="2486025"/>
          </a:xfrm>
        </p:grpSpPr>
        <p:cxnSp>
          <p:nvCxnSpPr>
            <p:cNvPr id="41021" name="Straight Connector 68"/>
            <p:cNvCxnSpPr>
              <a:cxnSpLocks noChangeShapeType="1"/>
            </p:cNvCxnSpPr>
            <p:nvPr/>
          </p:nvCxnSpPr>
          <p:spPr bwMode="auto">
            <a:xfrm flipV="1">
              <a:off x="1428750" y="2124075"/>
              <a:ext cx="3030538" cy="123825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22" name="Straight Connector 69"/>
            <p:cNvCxnSpPr>
              <a:cxnSpLocks noChangeShapeType="1"/>
            </p:cNvCxnSpPr>
            <p:nvPr/>
          </p:nvCxnSpPr>
          <p:spPr bwMode="auto">
            <a:xfrm>
              <a:off x="1428750" y="3371850"/>
              <a:ext cx="3030538" cy="123825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0989" name="Straight Arrow Connector 71"/>
          <p:cNvCxnSpPr>
            <a:cxnSpLocks noChangeShapeType="1"/>
          </p:cNvCxnSpPr>
          <p:nvPr/>
        </p:nvCxnSpPr>
        <p:spPr bwMode="auto">
          <a:xfrm>
            <a:off x="657225" y="2847975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0990" name="Straight Arrow Connector 72"/>
          <p:cNvCxnSpPr>
            <a:cxnSpLocks noChangeShapeType="1"/>
          </p:cNvCxnSpPr>
          <p:nvPr/>
        </p:nvCxnSpPr>
        <p:spPr bwMode="auto">
          <a:xfrm rot="-1500000">
            <a:off x="2628900" y="2247900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0991" name="Straight Arrow Connector 73"/>
          <p:cNvCxnSpPr>
            <a:cxnSpLocks noChangeShapeType="1"/>
          </p:cNvCxnSpPr>
          <p:nvPr/>
        </p:nvCxnSpPr>
        <p:spPr bwMode="auto">
          <a:xfrm rot="1740000">
            <a:off x="5848350" y="2447925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40992" name="TextBox 74"/>
          <p:cNvSpPr txBox="1">
            <a:spLocks noChangeArrowheads="1"/>
          </p:cNvSpPr>
          <p:nvPr/>
        </p:nvSpPr>
        <p:spPr bwMode="auto">
          <a:xfrm>
            <a:off x="714375" y="2476500"/>
            <a:ext cx="409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0993" name="TextBox 75"/>
          <p:cNvSpPr txBox="1">
            <a:spLocks noChangeArrowheads="1"/>
          </p:cNvSpPr>
          <p:nvPr/>
        </p:nvSpPr>
        <p:spPr bwMode="auto">
          <a:xfrm rot="-1456681">
            <a:off x="2409825" y="1885950"/>
            <a:ext cx="847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+G</a:t>
            </a:r>
            <a:r>
              <a:rPr lang="en-US" sz="1800" baseline="-25000">
                <a:solidFill>
                  <a:schemeClr val="bg1"/>
                </a:solidFill>
              </a:rPr>
              <a:t>1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0994" name="TextBox 76"/>
          <p:cNvSpPr txBox="1">
            <a:spLocks noChangeArrowheads="1"/>
          </p:cNvSpPr>
          <p:nvPr/>
        </p:nvSpPr>
        <p:spPr bwMode="auto">
          <a:xfrm rot="1755363">
            <a:off x="5734050" y="1879600"/>
            <a:ext cx="121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+G</a:t>
            </a:r>
            <a:r>
              <a:rPr lang="en-US" sz="1800" baseline="-25000">
                <a:solidFill>
                  <a:schemeClr val="bg1"/>
                </a:solidFill>
              </a:rPr>
              <a:t>1</a:t>
            </a:r>
            <a:r>
              <a:rPr lang="en-US" sz="1800">
                <a:solidFill>
                  <a:schemeClr val="bg1"/>
                </a:solidFill>
              </a:rPr>
              <a:t>-G</a:t>
            </a:r>
            <a:r>
              <a:rPr lang="en-US" sz="1800" baseline="-25000">
                <a:solidFill>
                  <a:schemeClr val="bg1"/>
                </a:solidFill>
              </a:rPr>
              <a:t>2</a:t>
            </a:r>
            <a:r>
              <a:rPr lang="en-US" sz="1800">
                <a:solidFill>
                  <a:schemeClr val="bg1"/>
                </a:solidFill>
              </a:rPr>
              <a:t>=</a:t>
            </a:r>
            <a:endParaRPr lang="en-US" sz="1800" baseline="-250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-(G</a:t>
            </a:r>
            <a:r>
              <a:rPr lang="en-US" sz="1800" baseline="-25000">
                <a:solidFill>
                  <a:schemeClr val="bg1"/>
                </a:solidFill>
              </a:rPr>
              <a:t>2</a:t>
            </a:r>
            <a:r>
              <a:rPr lang="en-US" sz="1800">
                <a:solidFill>
                  <a:schemeClr val="bg1"/>
                </a:solidFill>
              </a:rPr>
              <a:t>-G</a:t>
            </a:r>
            <a:r>
              <a:rPr lang="en-US" sz="1800" baseline="-25000">
                <a:solidFill>
                  <a:schemeClr val="bg1"/>
                </a:solidFill>
              </a:rPr>
              <a:t>1</a:t>
            </a:r>
            <a:r>
              <a:rPr lang="en-US" sz="1800">
                <a:solidFill>
                  <a:schemeClr val="bg1"/>
                </a:solidFill>
              </a:rPr>
              <a:t>)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grpSp>
        <p:nvGrpSpPr>
          <p:cNvPr id="40995" name="Group 79"/>
          <p:cNvGrpSpPr>
            <a:grpSpLocks/>
          </p:cNvGrpSpPr>
          <p:nvPr/>
        </p:nvGrpSpPr>
        <p:grpSpPr bwMode="auto">
          <a:xfrm>
            <a:off x="1431925" y="1416050"/>
            <a:ext cx="1588" cy="1443038"/>
            <a:chOff x="1432081" y="2920412"/>
            <a:chExt cx="1588" cy="1443649"/>
          </a:xfrm>
        </p:grpSpPr>
        <p:cxnSp>
          <p:nvCxnSpPr>
            <p:cNvPr id="41018" name="Straight Connector 80"/>
            <p:cNvCxnSpPr>
              <a:cxnSpLocks noChangeShapeType="1"/>
            </p:cNvCxnSpPr>
            <p:nvPr/>
          </p:nvCxnSpPr>
          <p:spPr bwMode="auto">
            <a:xfrm rot="5400000">
              <a:off x="1272619" y="3079874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19" name="Straight Connector 81"/>
            <p:cNvCxnSpPr>
              <a:cxnSpLocks noChangeShapeType="1"/>
            </p:cNvCxnSpPr>
            <p:nvPr/>
          </p:nvCxnSpPr>
          <p:spPr bwMode="auto">
            <a:xfrm rot="5400000">
              <a:off x="1272619" y="3641443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20" name="Straight Connector 82"/>
            <p:cNvCxnSpPr>
              <a:cxnSpLocks noChangeShapeType="1"/>
            </p:cNvCxnSpPr>
            <p:nvPr/>
          </p:nvCxnSpPr>
          <p:spPr bwMode="auto">
            <a:xfrm rot="5400000">
              <a:off x="1272619" y="4203012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40996" name="TextBox 83"/>
          <p:cNvSpPr txBox="1">
            <a:spLocks noChangeArrowheads="1"/>
          </p:cNvSpPr>
          <p:nvPr/>
        </p:nvSpPr>
        <p:spPr bwMode="auto">
          <a:xfrm>
            <a:off x="2519362" y="3886200"/>
            <a:ext cx="42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997" name="TextBox 84"/>
          <p:cNvSpPr txBox="1">
            <a:spLocks noChangeArrowheads="1"/>
          </p:cNvSpPr>
          <p:nvPr/>
        </p:nvSpPr>
        <p:spPr bwMode="auto">
          <a:xfrm>
            <a:off x="5411163" y="969020"/>
            <a:ext cx="42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998" name="TextBox 85"/>
          <p:cNvSpPr txBox="1">
            <a:spLocks noChangeArrowheads="1"/>
          </p:cNvSpPr>
          <p:nvPr/>
        </p:nvSpPr>
        <p:spPr bwMode="auto">
          <a:xfrm rot="-5400000">
            <a:off x="4041775" y="2247901"/>
            <a:ext cx="37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x</a:t>
            </a:r>
            <a:r>
              <a:rPr lang="en-US" sz="2000" b="1" baseline="-25000">
                <a:solidFill>
                  <a:srgbClr val="FF0000"/>
                </a:solidFill>
              </a:rPr>
              <a:t>s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40999" name="Straight Connector 87"/>
          <p:cNvCxnSpPr>
            <a:cxnSpLocks noChangeShapeType="1"/>
          </p:cNvCxnSpPr>
          <p:nvPr/>
        </p:nvCxnSpPr>
        <p:spPr bwMode="auto">
          <a:xfrm rot="5400000" flipH="1" flipV="1">
            <a:off x="5706270" y="2428081"/>
            <a:ext cx="2493962" cy="3175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1000" name="TextBox 89"/>
          <p:cNvSpPr txBox="1">
            <a:spLocks noChangeArrowheads="1"/>
          </p:cNvSpPr>
          <p:nvPr/>
        </p:nvSpPr>
        <p:spPr bwMode="auto">
          <a:xfrm rot="-5400000">
            <a:off x="6498431" y="1893094"/>
            <a:ext cx="205898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plane of </a:t>
            </a:r>
            <a:r>
              <a:rPr lang="en-US" sz="1600" b="1" dirty="0">
                <a:solidFill>
                  <a:schemeClr val="bg1"/>
                </a:solidFill>
              </a:rPr>
              <a:t>observation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G</a:t>
            </a:r>
            <a:r>
              <a:rPr lang="en-US" sz="1600" b="1" baseline="-25000" dirty="0" err="1">
                <a:solidFill>
                  <a:schemeClr val="bg1"/>
                </a:solidFill>
              </a:rPr>
              <a:t>d</a:t>
            </a:r>
            <a:r>
              <a:rPr lang="en-US" sz="1600" b="1" dirty="0">
                <a:solidFill>
                  <a:schemeClr val="bg1"/>
                </a:solidFill>
              </a:rPr>
              <a:t> = </a:t>
            </a:r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</a:t>
            </a:r>
            <a:r>
              <a:rPr lang="en-US" sz="1600" b="1" dirty="0" smtClean="0">
                <a:solidFill>
                  <a:schemeClr val="bg1"/>
                </a:solidFill>
                <a:sym typeface="Mathematica1" pitchFamily="2" charset="2"/>
              </a:rPr>
              <a:t>/</a:t>
            </a:r>
            <a:r>
              <a:rPr lang="en-US" sz="1600" b="1" dirty="0" err="1" smtClean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1600" b="1" baseline="-25000" dirty="0" err="1" smtClean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1600" b="1" dirty="0" smtClean="0">
                <a:solidFill>
                  <a:schemeClr val="bg1"/>
                </a:solidFill>
                <a:sym typeface="Mathematica1" pitchFamily="2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  <a:sym typeface="Mathematica1" pitchFamily="2" charset="2"/>
              </a:rPr>
              <a:t>=</a:t>
            </a:r>
            <a:r>
              <a:rPr lang="en-US" sz="1600" b="1" dirty="0">
                <a:solidFill>
                  <a:schemeClr val="bg1"/>
                </a:solidFill>
              </a:rPr>
              <a:t> G</a:t>
            </a:r>
            <a:r>
              <a:rPr lang="en-US" sz="1600" b="1" baseline="-25000" dirty="0">
                <a:solidFill>
                  <a:schemeClr val="bg1"/>
                </a:solidFill>
              </a:rPr>
              <a:t>2</a:t>
            </a:r>
            <a:r>
              <a:rPr lang="en-US" sz="1600" b="1" dirty="0">
                <a:solidFill>
                  <a:schemeClr val="bg1"/>
                </a:solidFill>
              </a:rPr>
              <a:t>-G</a:t>
            </a:r>
            <a:r>
              <a:rPr lang="en-US" sz="1600" b="1" baseline="-25000" dirty="0">
                <a:solidFill>
                  <a:schemeClr val="bg1"/>
                </a:solidFill>
              </a:rPr>
              <a:t>1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err="1">
                <a:solidFill>
                  <a:schemeClr val="bg1"/>
                </a:solidFill>
              </a:rPr>
              <a:t>d</a:t>
            </a:r>
            <a:r>
              <a:rPr lang="en-US" sz="1600" b="1" baseline="-25000" dirty="0" err="1">
                <a:solidFill>
                  <a:schemeClr val="bg1"/>
                </a:solidFill>
              </a:rPr>
              <a:t>d</a:t>
            </a:r>
            <a:r>
              <a:rPr lang="en-US" sz="1600" b="1" baseline="-250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= periodicity of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interference pattern</a:t>
            </a:r>
          </a:p>
        </p:txBody>
      </p:sp>
      <p:sp>
        <p:nvSpPr>
          <p:cNvPr id="41001" name="Rectangle 91"/>
          <p:cNvSpPr>
            <a:spLocks noChangeArrowheads="1"/>
          </p:cNvSpPr>
          <p:nvPr/>
        </p:nvSpPr>
        <p:spPr bwMode="auto">
          <a:xfrm>
            <a:off x="1204913" y="703263"/>
            <a:ext cx="260039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G</a:t>
            </a:r>
            <a:r>
              <a:rPr lang="en-US" sz="1800" baseline="-250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= </a:t>
            </a:r>
            <a:r>
              <a:rPr lang="en-US" sz="1800" dirty="0" smtClean="0">
                <a:solidFill>
                  <a:srgbClr val="FFFFFF"/>
                </a:solidFill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sym typeface="Symbol" panose="05050102010706020507" pitchFamily="18" charset="2"/>
              </a:rPr>
              <a:t></a:t>
            </a:r>
            <a:r>
              <a:rPr lang="en-US" sz="1800" dirty="0" smtClean="0">
                <a:solidFill>
                  <a:srgbClr val="FFFFFF"/>
                </a:solidFill>
              </a:rPr>
              <a:t>/</a:t>
            </a:r>
            <a:r>
              <a:rPr lang="en-US" sz="1800" dirty="0">
                <a:solidFill>
                  <a:srgbClr val="FFFFFF"/>
                </a:solidFill>
              </a:rPr>
              <a:t>d</a:t>
            </a:r>
            <a:r>
              <a:rPr lang="en-US" sz="1800" baseline="-25000" dirty="0">
                <a:solidFill>
                  <a:srgbClr val="FFFFFF"/>
                </a:solidFill>
              </a:rPr>
              <a:t>i</a:t>
            </a:r>
            <a:endParaRPr lang="en-US" sz="1800" baseline="-250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FFFFFF"/>
                </a:solidFill>
                <a:sym typeface="Mathematica3" pitchFamily="2" charset="2"/>
              </a:rPr>
              <a:t>G</a:t>
            </a:r>
            <a:r>
              <a:rPr lang="en-US" sz="1800" baseline="-25000" dirty="0" err="1">
                <a:solidFill>
                  <a:srgbClr val="FFFFFF"/>
                </a:solidFill>
                <a:sym typeface="Mathematica3" pitchFamily="2" charset="2"/>
              </a:rPr>
              <a:t>i</a:t>
            </a:r>
            <a:r>
              <a:rPr lang="en-US" sz="1800" dirty="0">
                <a:solidFill>
                  <a:srgbClr val="FFFFFF"/>
                </a:solidFill>
                <a:sym typeface="Mathematica3" pitchFamily="2" charset="2"/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reciprocal lattice vectors;</a:t>
            </a:r>
          </a:p>
          <a:p>
            <a:r>
              <a:rPr lang="en-US" sz="1600">
                <a:solidFill>
                  <a:srgbClr val="FFFFFF"/>
                </a:solidFill>
                <a:sym typeface="Mathematica3" pitchFamily="2" charset="2"/>
              </a:rPr>
              <a:t>	</a:t>
            </a:r>
            <a:r>
              <a:rPr lang="en-US" sz="1600" smtClean="0">
                <a:solidFill>
                  <a:srgbClr val="FFFFFF"/>
                </a:solidFill>
                <a:sym typeface="Mathematica3" pitchFamily="2" charset="2"/>
              </a:rPr>
              <a:t>|</a:t>
            </a:r>
            <a:r>
              <a:rPr lang="en-US" sz="1600" smtClean="0">
                <a:solidFill>
                  <a:srgbClr val="FFFFFF"/>
                </a:solidFill>
              </a:rPr>
              <a:t>G</a:t>
            </a:r>
            <a:r>
              <a:rPr lang="en-US" sz="1600" baseline="-25000" smtClean="0">
                <a:solidFill>
                  <a:srgbClr val="FFFFFF"/>
                </a:solidFill>
              </a:rPr>
              <a:t>1,2</a:t>
            </a:r>
            <a:r>
              <a:rPr lang="en-US" sz="1600" smtClean="0">
                <a:solidFill>
                  <a:srgbClr val="FFFFFF"/>
                </a:solidFill>
                <a:sym typeface="Mathematica3" pitchFamily="2" charset="2"/>
              </a:rPr>
              <a:t>|</a:t>
            </a:r>
            <a:r>
              <a:rPr lang="en-US" sz="1600" baseline="-25000" smtClean="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«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 </a:t>
            </a:r>
            <a:r>
              <a:rPr lang="en-US" sz="1600" smtClean="0">
                <a:solidFill>
                  <a:srgbClr val="FFFFFF"/>
                </a:solidFill>
                <a:sym typeface="Mathematica3" pitchFamily="2" charset="2"/>
              </a:rPr>
              <a:t>| k</a:t>
            </a:r>
            <a:r>
              <a:rPr lang="en-US" sz="1600" baseline="-25000" smtClean="0">
                <a:solidFill>
                  <a:srgbClr val="FFFFFF"/>
                </a:solidFill>
                <a:sym typeface="Mathematica3" pitchFamily="2" charset="2"/>
              </a:rPr>
              <a:t>0</a:t>
            </a:r>
            <a:r>
              <a:rPr lang="en-US" sz="1600" smtClean="0">
                <a:solidFill>
                  <a:srgbClr val="FFFFFF"/>
                </a:solidFill>
                <a:sym typeface="Mathematica3" pitchFamily="2" charset="2"/>
              </a:rPr>
              <a:t> |</a:t>
            </a:r>
            <a:endParaRPr lang="en-US" sz="1600" baseline="-25000" dirty="0"/>
          </a:p>
        </p:txBody>
      </p:sp>
      <p:sp>
        <p:nvSpPr>
          <p:cNvPr id="93" name="Arc 92"/>
          <p:cNvSpPr/>
          <p:nvPr/>
        </p:nvSpPr>
        <p:spPr bwMode="auto">
          <a:xfrm>
            <a:off x="800100" y="2362200"/>
            <a:ext cx="1228725" cy="1228725"/>
          </a:xfrm>
          <a:prstGeom prst="arc">
            <a:avLst>
              <a:gd name="adj1" fmla="val 20385204"/>
              <a:gd name="adj2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4" name="Arc 93"/>
          <p:cNvSpPr/>
          <p:nvPr/>
        </p:nvSpPr>
        <p:spPr bwMode="auto">
          <a:xfrm>
            <a:off x="3825875" y="1143000"/>
            <a:ext cx="1228725" cy="1228725"/>
          </a:xfrm>
          <a:prstGeom prst="arc">
            <a:avLst>
              <a:gd name="adj1" fmla="val 20217143"/>
              <a:gd name="adj2" fmla="val 14162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cxnSp>
        <p:nvCxnSpPr>
          <p:cNvPr id="41004" name="Straight Connector 97"/>
          <p:cNvCxnSpPr>
            <a:cxnSpLocks noChangeShapeType="1"/>
          </p:cNvCxnSpPr>
          <p:nvPr/>
        </p:nvCxnSpPr>
        <p:spPr bwMode="auto">
          <a:xfrm flipV="1">
            <a:off x="2457450" y="1425575"/>
            <a:ext cx="2781878" cy="113665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41005" name="Rectangle 100"/>
          <p:cNvSpPr>
            <a:spLocks noChangeArrowheads="1"/>
          </p:cNvSpPr>
          <p:nvPr/>
        </p:nvSpPr>
        <p:spPr bwMode="auto">
          <a:xfrm>
            <a:off x="1968500" y="2641600"/>
            <a:ext cx="990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=G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/k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aseline="30000">
                <a:solidFill>
                  <a:schemeClr val="bg1"/>
                </a:solidFill>
                <a:sym typeface="Symbol" pitchFamily="18" charset="2"/>
              </a:rPr>
              <a:t>*</a:t>
            </a:r>
            <a:endParaRPr lang="en-US" sz="1600" baseline="-25000">
              <a:solidFill>
                <a:schemeClr val="bg1"/>
              </a:solidFill>
            </a:endParaRPr>
          </a:p>
        </p:txBody>
      </p:sp>
      <p:sp>
        <p:nvSpPr>
          <p:cNvPr id="41006" name="Rectangle 101"/>
          <p:cNvSpPr>
            <a:spLocks noChangeArrowheads="1"/>
          </p:cNvSpPr>
          <p:nvPr/>
        </p:nvSpPr>
        <p:spPr bwMode="auto">
          <a:xfrm>
            <a:off x="4997450" y="1508125"/>
            <a:ext cx="920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=G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/k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600" baseline="-25000">
              <a:solidFill>
                <a:schemeClr val="bg1"/>
              </a:solidFill>
            </a:endParaRPr>
          </a:p>
        </p:txBody>
      </p:sp>
      <p:sp>
        <p:nvSpPr>
          <p:cNvPr id="103" name="Arc 102"/>
          <p:cNvSpPr/>
          <p:nvPr/>
        </p:nvSpPr>
        <p:spPr bwMode="auto">
          <a:xfrm flipH="1">
            <a:off x="6305550" y="2352675"/>
            <a:ext cx="1228725" cy="1228725"/>
          </a:xfrm>
          <a:prstGeom prst="arc">
            <a:avLst>
              <a:gd name="adj1" fmla="val 20036883"/>
              <a:gd name="adj2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41008" name="Rectangle 103"/>
          <p:cNvSpPr>
            <a:spLocks noChangeArrowheads="1"/>
          </p:cNvSpPr>
          <p:nvPr/>
        </p:nvSpPr>
        <p:spPr bwMode="auto">
          <a:xfrm>
            <a:off x="5173596" y="2595002"/>
            <a:ext cx="1329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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= 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-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=</a:t>
            </a:r>
          </a:p>
          <a:p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 (G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-G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)/k</a:t>
            </a:r>
            <a:r>
              <a:rPr lang="en-US" sz="2000" baseline="-25000" dirty="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41009" name="Rectangle 105"/>
          <p:cNvSpPr>
            <a:spLocks noChangeArrowheads="1"/>
          </p:cNvSpPr>
          <p:nvPr/>
        </p:nvSpPr>
        <p:spPr bwMode="auto">
          <a:xfrm>
            <a:off x="252412" y="4774705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The 3-grating version is best suited for radiation of low phase space density, as:</a:t>
            </a:r>
            <a:r>
              <a:rPr lang="en-US" sz="2000">
                <a:solidFill>
                  <a:srgbClr val="FFFFFF"/>
                </a:solidFill>
                <a:sym typeface="Mathematica1" pitchFamily="2" charset="2"/>
              </a:rPr>
              <a:t>  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FFFFFF"/>
                </a:solidFill>
                <a:sym typeface="Mathematica1" pitchFamily="2" charset="2"/>
              </a:rPr>
              <a:t> 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G</a:t>
            </a:r>
            <a:r>
              <a:rPr lang="en-US" sz="1600" baseline="-25000">
                <a:solidFill>
                  <a:srgbClr val="FFFFFF"/>
                </a:solidFill>
                <a:sym typeface="Mathematica1" pitchFamily="2" charset="2"/>
              </a:rPr>
              <a:t>d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does not depend on </a:t>
            </a:r>
            <a:r>
              <a:rPr lang="he-IL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itchFamily="2" charset="2"/>
              </a:rPr>
              <a:t>|</a:t>
            </a:r>
            <a:r>
              <a:rPr lang="en-US" sz="1600" smtClean="0">
                <a:solidFill>
                  <a:srgbClr val="FFFFFF"/>
                </a:solidFill>
                <a:sym typeface="Mathematica3" pitchFamily="2" charset="2"/>
              </a:rPr>
              <a:t>k</a:t>
            </a:r>
            <a:r>
              <a:rPr lang="en-US" sz="1600" baseline="-25000" smtClean="0">
                <a:solidFill>
                  <a:srgbClr val="FFFFFF"/>
                </a:solidFill>
                <a:sym typeface="Mathematica3" pitchFamily="2" charset="2"/>
              </a:rPr>
              <a:t>0</a:t>
            </a:r>
            <a:r>
              <a:rPr lang="he-IL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itchFamily="2" charset="2"/>
              </a:rPr>
              <a:t>|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; (white 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fringe 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contrast);</a:t>
            </a:r>
            <a:r>
              <a:rPr lang="en-US" sz="1400" smtClean="0">
                <a:solidFill>
                  <a:srgbClr val="FFFFFF"/>
                </a:solidFill>
                <a:sym typeface="Mathematica1" pitchFamily="2" charset="2"/>
              </a:rPr>
              <a:t> </a:t>
            </a:r>
            <a:endParaRPr lang="en-US" sz="1400">
              <a:solidFill>
                <a:srgbClr val="FFFFFF"/>
              </a:solidFill>
              <a:sym typeface="Mathematica1" pitchFamily="2" charset="2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Position of  maxima does not  depend on input divergence;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The gratings may be phase- or absorption gratings;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The system works for negligible diffraction 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(λ«d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); geometrical optics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;</a:t>
            </a:r>
            <a:endParaRPr lang="en-US" sz="1600">
              <a:solidFill>
                <a:srgbClr val="FFFFFF"/>
              </a:solidFill>
              <a:sym typeface="Mathematica1" pitchFamily="2" charset="2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</a:t>
            </a:r>
            <a:r>
              <a:rPr lang="en-US" sz="1600" b="1">
                <a:solidFill>
                  <a:srgbClr val="FF0000"/>
                </a:solidFill>
                <a:sym typeface="Mathematica1" pitchFamily="2" charset="2"/>
              </a:rPr>
              <a:t>X</a:t>
            </a:r>
            <a:r>
              <a:rPr lang="en-US" sz="1600" b="1" baseline="-25000">
                <a:solidFill>
                  <a:srgbClr val="FF0000"/>
                </a:solidFill>
                <a:sym typeface="Mathematica1" pitchFamily="2" charset="2"/>
              </a:rPr>
              <a:t>s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is the spatial resolution, if the system is applied in measuring spatial correlations;		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10" name="TextBox 106"/>
          <p:cNvSpPr txBox="1">
            <a:spLocks noChangeArrowheads="1"/>
          </p:cNvSpPr>
          <p:nvPr/>
        </p:nvSpPr>
        <p:spPr bwMode="auto">
          <a:xfrm>
            <a:off x="457200" y="4447118"/>
            <a:ext cx="3109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 Consider only 1. order diffraction</a:t>
            </a:r>
          </a:p>
        </p:txBody>
      </p:sp>
      <p:grpSp>
        <p:nvGrpSpPr>
          <p:cNvPr id="41012" name="Group 67"/>
          <p:cNvGrpSpPr>
            <a:grpSpLocks/>
          </p:cNvGrpSpPr>
          <p:nvPr/>
        </p:nvGrpSpPr>
        <p:grpSpPr bwMode="auto">
          <a:xfrm>
            <a:off x="47625" y="3429000"/>
            <a:ext cx="981075" cy="960438"/>
            <a:chOff x="47625" y="3429000"/>
            <a:chExt cx="981075" cy="960438"/>
          </a:xfrm>
        </p:grpSpPr>
        <p:cxnSp>
          <p:nvCxnSpPr>
            <p:cNvPr id="41014" name="Straight Arrow Connector 60"/>
            <p:cNvCxnSpPr>
              <a:cxnSpLocks noChangeShapeType="1"/>
            </p:cNvCxnSpPr>
            <p:nvPr/>
          </p:nvCxnSpPr>
          <p:spPr bwMode="auto">
            <a:xfrm rot="5400000" flipH="1" flipV="1">
              <a:off x="19050" y="3790950"/>
              <a:ext cx="609600" cy="1588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41015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323850" y="4095750"/>
              <a:ext cx="609600" cy="1588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41016" name="TextBox 74"/>
            <p:cNvSpPr txBox="1">
              <a:spLocks noChangeArrowheads="1"/>
            </p:cNvSpPr>
            <p:nvPr/>
          </p:nvSpPr>
          <p:spPr bwMode="auto">
            <a:xfrm>
              <a:off x="47625" y="3429000"/>
              <a:ext cx="4095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41017" name="TextBox 74"/>
            <p:cNvSpPr txBox="1">
              <a:spLocks noChangeArrowheads="1"/>
            </p:cNvSpPr>
            <p:nvPr/>
          </p:nvSpPr>
          <p:spPr bwMode="auto">
            <a:xfrm>
              <a:off x="619125" y="4019550"/>
              <a:ext cx="4095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z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0" y="6581775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n-scattering</a:t>
            </a:r>
          </a:p>
        </p:txBody>
      </p:sp>
      <p:grpSp>
        <p:nvGrpSpPr>
          <p:cNvPr id="66" name="Group 78"/>
          <p:cNvGrpSpPr>
            <a:grpSpLocks/>
          </p:cNvGrpSpPr>
          <p:nvPr/>
        </p:nvGrpSpPr>
        <p:grpSpPr bwMode="auto">
          <a:xfrm>
            <a:off x="1431925" y="3051917"/>
            <a:ext cx="1588" cy="1443038"/>
            <a:chOff x="1432081" y="2920412"/>
            <a:chExt cx="1588" cy="1443649"/>
          </a:xfrm>
        </p:grpSpPr>
        <p:cxnSp>
          <p:nvCxnSpPr>
            <p:cNvPr id="67" name="Straight Connector 8"/>
            <p:cNvCxnSpPr>
              <a:cxnSpLocks noChangeShapeType="1"/>
            </p:cNvCxnSpPr>
            <p:nvPr/>
          </p:nvCxnSpPr>
          <p:spPr bwMode="auto">
            <a:xfrm rot="5400000">
              <a:off x="1272619" y="3079874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8" name="Straight Connector 9"/>
            <p:cNvCxnSpPr>
              <a:cxnSpLocks noChangeShapeType="1"/>
            </p:cNvCxnSpPr>
            <p:nvPr/>
          </p:nvCxnSpPr>
          <p:spPr bwMode="auto">
            <a:xfrm rot="5400000">
              <a:off x="1272619" y="3641443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9" name="Straight Connector 12"/>
            <p:cNvCxnSpPr>
              <a:cxnSpLocks noChangeShapeType="1"/>
            </p:cNvCxnSpPr>
            <p:nvPr/>
          </p:nvCxnSpPr>
          <p:spPr bwMode="auto">
            <a:xfrm rot="5400000">
              <a:off x="1272619" y="4203012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" name="Straight Arrow Connector 3"/>
          <p:cNvCxnSpPr/>
          <p:nvPr/>
        </p:nvCxnSpPr>
        <p:spPr bwMode="auto">
          <a:xfrm>
            <a:off x="1478990" y="4273457"/>
            <a:ext cx="295275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4440237" y="1318793"/>
            <a:ext cx="252253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448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285875" y="50800"/>
            <a:ext cx="63580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The </a:t>
            </a:r>
            <a:r>
              <a:rPr lang="en-US" sz="2000" b="1" smtClean="0"/>
              <a:t>MZ </a:t>
            </a:r>
            <a:r>
              <a:rPr lang="en-US" sz="2000" b="1"/>
              <a:t>“3-grating version </a:t>
            </a:r>
            <a:r>
              <a:rPr lang="en-US" sz="2000" b="1">
                <a:solidFill>
                  <a:srgbClr val="FF0000"/>
                </a:solidFill>
              </a:rPr>
              <a:t>in time</a:t>
            </a:r>
            <a:r>
              <a:rPr lang="en-US" sz="2000" b="1"/>
              <a:t>” </a:t>
            </a:r>
            <a:r>
              <a:rPr lang="en-US" sz="2000" b="1">
                <a:sym typeface="tci2" pitchFamily="2" charset="2"/>
              </a:rPr>
              <a:t> MIEZE / TISANE</a:t>
            </a:r>
            <a:endParaRPr lang="en-US" sz="2000" b="1"/>
          </a:p>
        </p:txBody>
      </p:sp>
      <p:sp>
        <p:nvSpPr>
          <p:cNvPr id="42039" name="TextBox 63"/>
          <p:cNvSpPr txBox="1">
            <a:spLocks noChangeArrowheads="1"/>
          </p:cNvSpPr>
          <p:nvPr/>
        </p:nvSpPr>
        <p:spPr bwMode="auto">
          <a:xfrm>
            <a:off x="-25774" y="509964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TISANE is an ‘induced’ 3-grating </a:t>
            </a:r>
            <a:r>
              <a:rPr lang="en-US" sz="2000" b="1" smtClean="0">
                <a:solidFill>
                  <a:schemeClr val="bg1"/>
                </a:solidFill>
              </a:rPr>
              <a:t>MZ-interferometer time</a:t>
            </a:r>
            <a:r>
              <a:rPr lang="en-US" sz="2000" b="1">
                <a:solidFill>
                  <a:schemeClr val="bg1"/>
                </a:solidFill>
              </a:rPr>
              <a:t>, </a:t>
            </a:r>
            <a:r>
              <a:rPr lang="en-US" sz="2000" b="1" smtClean="0">
                <a:solidFill>
                  <a:schemeClr val="bg1"/>
                </a:solidFill>
              </a:rPr>
              <a:t>working </a:t>
            </a:r>
            <a:r>
              <a:rPr lang="en-US" sz="2000" b="1">
                <a:solidFill>
                  <a:schemeClr val="bg1"/>
                </a:solidFill>
              </a:rPr>
              <a:t>in the classical </a:t>
            </a:r>
            <a:r>
              <a:rPr lang="en-US" sz="2000" b="1" smtClean="0">
                <a:solidFill>
                  <a:schemeClr val="bg1"/>
                </a:solidFill>
              </a:rPr>
              <a:t>regime;</a:t>
            </a:r>
            <a:endParaRPr lang="en-US" sz="2000" b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The t-modulation of the sample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>
                <a:solidFill>
                  <a:schemeClr val="bg1"/>
                </a:solidFill>
                <a:sym typeface="Mathematica1" pitchFamily="2" charset="2"/>
              </a:rPr>
              <a:t>s</a:t>
            </a:r>
            <a:r>
              <a:rPr lang="en-US" sz="2000" b="1">
                <a:solidFill>
                  <a:schemeClr val="bg1"/>
                </a:solidFill>
              </a:rPr>
              <a:t> is made externally, it needs to be ‘PLL-locked’ with the chopper- and the detector-frequencies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>
                <a:solidFill>
                  <a:schemeClr val="bg1"/>
                </a:solidFill>
                <a:sym typeface="Mathematica1" pitchFamily="2" charset="2"/>
              </a:rPr>
              <a:t>c</a:t>
            </a:r>
            <a:r>
              <a:rPr lang="en-US" sz="2000" b="1">
                <a:solidFill>
                  <a:schemeClr val="bg1"/>
                </a:solidFill>
                <a:sym typeface="Mathematica1" pitchFamily="2" charset="2"/>
              </a:rPr>
              <a:t> and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2000" b="1">
                <a:solidFill>
                  <a:schemeClr val="bg1"/>
                </a:solidFill>
                <a:sym typeface="Mathematica1" pitchFamily="2" charset="2"/>
              </a:rPr>
              <a:t>;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6581775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n-scattering</a:t>
            </a:r>
          </a:p>
        </p:txBody>
      </p:sp>
      <p:grpSp>
        <p:nvGrpSpPr>
          <p:cNvPr id="41987" name="Group 78"/>
          <p:cNvGrpSpPr>
            <a:grpSpLocks/>
          </p:cNvGrpSpPr>
          <p:nvPr/>
        </p:nvGrpSpPr>
        <p:grpSpPr bwMode="auto">
          <a:xfrm>
            <a:off x="1431925" y="2298700"/>
            <a:ext cx="1588" cy="1443038"/>
            <a:chOff x="1432081" y="2920412"/>
            <a:chExt cx="1588" cy="1443649"/>
          </a:xfrm>
        </p:grpSpPr>
        <p:cxnSp>
          <p:nvCxnSpPr>
            <p:cNvPr id="42049" name="Straight Connector 8"/>
            <p:cNvCxnSpPr>
              <a:cxnSpLocks noChangeShapeType="1"/>
            </p:cNvCxnSpPr>
            <p:nvPr/>
          </p:nvCxnSpPr>
          <p:spPr bwMode="auto">
            <a:xfrm rot="5400000">
              <a:off x="1272619" y="3079874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2050" name="Straight Connector 9"/>
            <p:cNvCxnSpPr>
              <a:cxnSpLocks noChangeShapeType="1"/>
            </p:cNvCxnSpPr>
            <p:nvPr/>
          </p:nvCxnSpPr>
          <p:spPr bwMode="auto">
            <a:xfrm rot="5400000">
              <a:off x="1272619" y="3641443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2051" name="Straight Connector 12"/>
            <p:cNvCxnSpPr>
              <a:cxnSpLocks noChangeShapeType="1"/>
            </p:cNvCxnSpPr>
            <p:nvPr/>
          </p:nvCxnSpPr>
          <p:spPr bwMode="auto">
            <a:xfrm rot="5400000">
              <a:off x="1272619" y="4203012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1988" name="Straight Connector 18"/>
          <p:cNvCxnSpPr>
            <a:cxnSpLocks noChangeShapeType="1"/>
          </p:cNvCxnSpPr>
          <p:nvPr/>
        </p:nvCxnSpPr>
        <p:spPr bwMode="auto">
          <a:xfrm rot="5400000">
            <a:off x="4370388" y="7429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89" name="Straight Connector 19"/>
          <p:cNvCxnSpPr>
            <a:cxnSpLocks noChangeShapeType="1"/>
          </p:cNvCxnSpPr>
          <p:nvPr/>
        </p:nvCxnSpPr>
        <p:spPr bwMode="auto">
          <a:xfrm rot="5400000">
            <a:off x="4370387" y="105251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0" name="Straight Connector 20"/>
          <p:cNvCxnSpPr>
            <a:cxnSpLocks noChangeShapeType="1"/>
          </p:cNvCxnSpPr>
          <p:nvPr/>
        </p:nvCxnSpPr>
        <p:spPr bwMode="auto">
          <a:xfrm rot="5400000">
            <a:off x="4369594" y="1361281"/>
            <a:ext cx="177800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1" name="Straight Connector 21"/>
          <p:cNvCxnSpPr>
            <a:cxnSpLocks noChangeShapeType="1"/>
          </p:cNvCxnSpPr>
          <p:nvPr/>
        </p:nvCxnSpPr>
        <p:spPr bwMode="auto">
          <a:xfrm rot="5400000">
            <a:off x="4370388" y="16700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2" name="Straight Connector 22"/>
          <p:cNvCxnSpPr>
            <a:cxnSpLocks noChangeShapeType="1"/>
          </p:cNvCxnSpPr>
          <p:nvPr/>
        </p:nvCxnSpPr>
        <p:spPr bwMode="auto">
          <a:xfrm rot="5400000">
            <a:off x="4370387" y="197961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3" name="Straight Connector 23"/>
          <p:cNvCxnSpPr>
            <a:cxnSpLocks noChangeShapeType="1"/>
          </p:cNvCxnSpPr>
          <p:nvPr/>
        </p:nvCxnSpPr>
        <p:spPr bwMode="auto">
          <a:xfrm rot="5400000">
            <a:off x="4370388" y="228917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4" name="Straight Connector 24"/>
          <p:cNvCxnSpPr>
            <a:cxnSpLocks noChangeShapeType="1"/>
          </p:cNvCxnSpPr>
          <p:nvPr/>
        </p:nvCxnSpPr>
        <p:spPr bwMode="auto">
          <a:xfrm rot="5400000">
            <a:off x="4370388" y="2597150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5" name="Straight Connector 26"/>
          <p:cNvCxnSpPr>
            <a:cxnSpLocks noChangeShapeType="1"/>
          </p:cNvCxnSpPr>
          <p:nvPr/>
        </p:nvCxnSpPr>
        <p:spPr bwMode="auto">
          <a:xfrm rot="5400000">
            <a:off x="4370387" y="291306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6" name="Straight Connector 27"/>
          <p:cNvCxnSpPr>
            <a:cxnSpLocks noChangeShapeType="1"/>
          </p:cNvCxnSpPr>
          <p:nvPr/>
        </p:nvCxnSpPr>
        <p:spPr bwMode="auto">
          <a:xfrm rot="5400000">
            <a:off x="4370388" y="322262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7" name="Straight Connector 28"/>
          <p:cNvCxnSpPr>
            <a:cxnSpLocks noChangeShapeType="1"/>
          </p:cNvCxnSpPr>
          <p:nvPr/>
        </p:nvCxnSpPr>
        <p:spPr bwMode="auto">
          <a:xfrm rot="5400000">
            <a:off x="4370387" y="3532188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8" name="Straight Connector 29"/>
          <p:cNvCxnSpPr>
            <a:cxnSpLocks noChangeShapeType="1"/>
          </p:cNvCxnSpPr>
          <p:nvPr/>
        </p:nvCxnSpPr>
        <p:spPr bwMode="auto">
          <a:xfrm rot="5400000">
            <a:off x="4370387" y="3840163"/>
            <a:ext cx="17621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999" name="Straight Connector 30"/>
          <p:cNvCxnSpPr>
            <a:cxnSpLocks noChangeShapeType="1"/>
          </p:cNvCxnSpPr>
          <p:nvPr/>
        </p:nvCxnSpPr>
        <p:spPr bwMode="auto">
          <a:xfrm rot="5400000">
            <a:off x="4370388" y="4149725"/>
            <a:ext cx="17621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2000" name="Straight Connector 44"/>
          <p:cNvCxnSpPr>
            <a:cxnSpLocks noChangeShapeType="1"/>
          </p:cNvCxnSpPr>
          <p:nvPr/>
        </p:nvCxnSpPr>
        <p:spPr bwMode="auto">
          <a:xfrm flipV="1">
            <a:off x="574675" y="2730500"/>
            <a:ext cx="6388100" cy="1270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2001" name="Straight Connector 46"/>
          <p:cNvCxnSpPr>
            <a:cxnSpLocks noChangeShapeType="1"/>
          </p:cNvCxnSpPr>
          <p:nvPr/>
        </p:nvCxnSpPr>
        <p:spPr bwMode="auto">
          <a:xfrm rot="10800000">
            <a:off x="1055688" y="150812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002" name="Straight Connector 47"/>
          <p:cNvCxnSpPr>
            <a:cxnSpLocks noChangeShapeType="1"/>
          </p:cNvCxnSpPr>
          <p:nvPr/>
        </p:nvCxnSpPr>
        <p:spPr bwMode="auto">
          <a:xfrm rot="10800000">
            <a:off x="1055688" y="205422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003" name="Straight Arrow Connector 49"/>
          <p:cNvCxnSpPr>
            <a:cxnSpLocks noChangeShapeType="1"/>
          </p:cNvCxnSpPr>
          <p:nvPr/>
        </p:nvCxnSpPr>
        <p:spPr bwMode="auto">
          <a:xfrm rot="5400000">
            <a:off x="934245" y="1780381"/>
            <a:ext cx="544512" cy="31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2004" name="TextBox 52"/>
          <p:cNvSpPr txBox="1">
            <a:spLocks noChangeArrowheads="1"/>
          </p:cNvSpPr>
          <p:nvPr/>
        </p:nvSpPr>
        <p:spPr bwMode="auto">
          <a:xfrm>
            <a:off x="857250" y="1635125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t</a:t>
            </a:r>
            <a:r>
              <a:rPr lang="en-US" sz="1800" b="1" baseline="-25000">
                <a:solidFill>
                  <a:srgbClr val="FF3300"/>
                </a:solidFill>
              </a:rPr>
              <a:t>1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42005" name="TextBox 53"/>
          <p:cNvSpPr txBox="1">
            <a:spLocks noChangeArrowheads="1"/>
          </p:cNvSpPr>
          <p:nvPr/>
        </p:nvSpPr>
        <p:spPr bwMode="auto">
          <a:xfrm>
            <a:off x="3886200" y="787400"/>
            <a:ext cx="307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</a:rPr>
              <a:t>t</a:t>
            </a:r>
            <a:r>
              <a:rPr lang="en-US" sz="1800" baseline="-25000">
                <a:solidFill>
                  <a:srgbClr val="FF3300"/>
                </a:solidFill>
              </a:rPr>
              <a:t>s</a:t>
            </a:r>
            <a:endParaRPr lang="en-US" sz="1800">
              <a:solidFill>
                <a:srgbClr val="FF3300"/>
              </a:solidFill>
            </a:endParaRPr>
          </a:p>
        </p:txBody>
      </p:sp>
      <p:cxnSp>
        <p:nvCxnSpPr>
          <p:cNvPr id="42006" name="Straight Connector 54"/>
          <p:cNvCxnSpPr>
            <a:cxnSpLocks noChangeShapeType="1"/>
          </p:cNvCxnSpPr>
          <p:nvPr/>
        </p:nvCxnSpPr>
        <p:spPr bwMode="auto">
          <a:xfrm rot="10800000">
            <a:off x="4081463" y="84137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007" name="Straight Connector 55"/>
          <p:cNvCxnSpPr>
            <a:cxnSpLocks noChangeShapeType="1"/>
          </p:cNvCxnSpPr>
          <p:nvPr/>
        </p:nvCxnSpPr>
        <p:spPr bwMode="auto">
          <a:xfrm rot="10800000">
            <a:off x="4081463" y="1146175"/>
            <a:ext cx="377825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008" name="Straight Arrow Connector 58"/>
          <p:cNvCxnSpPr>
            <a:cxnSpLocks noChangeShapeType="1"/>
          </p:cNvCxnSpPr>
          <p:nvPr/>
        </p:nvCxnSpPr>
        <p:spPr bwMode="auto">
          <a:xfrm rot="16200000" flipH="1">
            <a:off x="4103688" y="995363"/>
            <a:ext cx="315912" cy="1111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2009" name="TextBox 61"/>
          <p:cNvSpPr txBox="1">
            <a:spLocks noChangeArrowheads="1"/>
          </p:cNvSpPr>
          <p:nvPr/>
        </p:nvSpPr>
        <p:spPr bwMode="auto">
          <a:xfrm>
            <a:off x="4459288" y="3492500"/>
            <a:ext cx="388461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smtClean="0">
                <a:solidFill>
                  <a:schemeClr val="bg1"/>
                </a:solidFill>
                <a:sym typeface="Mathematica1" pitchFamily="2" charset="2"/>
              </a:rPr>
              <a:t>T</a:t>
            </a:r>
            <a:r>
              <a:rPr lang="en-US" sz="1800" baseline="-25000" smtClean="0">
                <a:solidFill>
                  <a:schemeClr val="bg1"/>
                </a:solidFill>
                <a:sym typeface="Mathematica1" pitchFamily="2" charset="2"/>
              </a:rPr>
              <a:t>s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= </a:t>
            </a:r>
            <a:r>
              <a:rPr lang="en-US" sz="18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c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/</a:t>
            </a:r>
            <a:r>
              <a:rPr lang="en-US" sz="18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0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·T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= (</a:t>
            </a:r>
            <a:r>
              <a:rPr lang="en-US" sz="18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s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-</a:t>
            </a:r>
            <a:r>
              <a:rPr lang="en-US" sz="18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c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)/</a:t>
            </a:r>
            <a:r>
              <a:rPr lang="en-US" sz="18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0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·T</a:t>
            </a:r>
            <a:r>
              <a:rPr lang="en-US" sz="1800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1800" dirty="0">
                <a:solidFill>
                  <a:schemeClr val="bg1"/>
                </a:solidFill>
                <a:sym typeface="Mathematica1" pitchFamily="2" charset="2"/>
              </a:rPr>
              <a:t>;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c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·T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1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= (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s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-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 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c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)·T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2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= 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·T</a:t>
            </a:r>
            <a:r>
              <a:rPr lang="en-US" sz="2000" b="1" baseline="-25000" dirty="0">
                <a:solidFill>
                  <a:schemeClr val="bg1"/>
                </a:solidFill>
                <a:sym typeface="Mathematica1" pitchFamily="2" charset="2"/>
              </a:rPr>
              <a:t>2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; </a:t>
            </a:r>
          </a:p>
        </p:txBody>
      </p:sp>
      <p:cxnSp>
        <p:nvCxnSpPr>
          <p:cNvPr id="42010" name="Straight Connector 64"/>
          <p:cNvCxnSpPr>
            <a:cxnSpLocks noChangeShapeType="1"/>
          </p:cNvCxnSpPr>
          <p:nvPr/>
        </p:nvCxnSpPr>
        <p:spPr bwMode="auto">
          <a:xfrm flipV="1">
            <a:off x="1428750" y="1501775"/>
            <a:ext cx="3030538" cy="123825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2011" name="Straight Connector 65"/>
          <p:cNvCxnSpPr>
            <a:cxnSpLocks noChangeShapeType="1"/>
          </p:cNvCxnSpPr>
          <p:nvPr/>
        </p:nvCxnSpPr>
        <p:spPr bwMode="auto">
          <a:xfrm>
            <a:off x="1428750" y="2749550"/>
            <a:ext cx="3030538" cy="123825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42012" name="Group 67"/>
          <p:cNvGrpSpPr>
            <a:grpSpLocks/>
          </p:cNvGrpSpPr>
          <p:nvPr/>
        </p:nvGrpSpPr>
        <p:grpSpPr bwMode="auto">
          <a:xfrm flipH="1">
            <a:off x="4459288" y="1501775"/>
            <a:ext cx="2493962" cy="2486025"/>
            <a:chOff x="1428750" y="2124075"/>
            <a:chExt cx="3030538" cy="2486025"/>
          </a:xfrm>
        </p:grpSpPr>
        <p:cxnSp>
          <p:nvCxnSpPr>
            <p:cNvPr id="42047" name="Straight Connector 68"/>
            <p:cNvCxnSpPr>
              <a:cxnSpLocks noChangeShapeType="1"/>
            </p:cNvCxnSpPr>
            <p:nvPr/>
          </p:nvCxnSpPr>
          <p:spPr bwMode="auto">
            <a:xfrm flipV="1">
              <a:off x="1428750" y="2124075"/>
              <a:ext cx="3030538" cy="123825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2048" name="Straight Connector 69"/>
            <p:cNvCxnSpPr>
              <a:cxnSpLocks noChangeShapeType="1"/>
            </p:cNvCxnSpPr>
            <p:nvPr/>
          </p:nvCxnSpPr>
          <p:spPr bwMode="auto">
            <a:xfrm>
              <a:off x="1428750" y="3371850"/>
              <a:ext cx="3030538" cy="123825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2013" name="Straight Arrow Connector 71"/>
          <p:cNvCxnSpPr>
            <a:cxnSpLocks noChangeShapeType="1"/>
          </p:cNvCxnSpPr>
          <p:nvPr/>
        </p:nvCxnSpPr>
        <p:spPr bwMode="auto">
          <a:xfrm>
            <a:off x="657225" y="2606675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2014" name="Straight Arrow Connector 72"/>
          <p:cNvCxnSpPr>
            <a:cxnSpLocks noChangeShapeType="1"/>
          </p:cNvCxnSpPr>
          <p:nvPr/>
        </p:nvCxnSpPr>
        <p:spPr bwMode="auto">
          <a:xfrm rot="20100000">
            <a:off x="2628900" y="2006600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2015" name="Straight Arrow Connector 73"/>
          <p:cNvCxnSpPr>
            <a:cxnSpLocks noChangeShapeType="1"/>
          </p:cNvCxnSpPr>
          <p:nvPr/>
        </p:nvCxnSpPr>
        <p:spPr bwMode="auto">
          <a:xfrm rot="1740000">
            <a:off x="5848350" y="2206625"/>
            <a:ext cx="52387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42016" name="TextBox 74"/>
          <p:cNvSpPr txBox="1">
            <a:spLocks noChangeArrowheads="1"/>
          </p:cNvSpPr>
          <p:nvPr/>
        </p:nvSpPr>
        <p:spPr bwMode="auto">
          <a:xfrm>
            <a:off x="533400" y="2235200"/>
            <a:ext cx="73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; </a:t>
            </a:r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2017" name="TextBox 75"/>
          <p:cNvSpPr txBox="1">
            <a:spLocks noChangeArrowheads="1"/>
          </p:cNvSpPr>
          <p:nvPr/>
        </p:nvSpPr>
        <p:spPr bwMode="auto">
          <a:xfrm rot="20143319">
            <a:off x="2409825" y="1644650"/>
            <a:ext cx="847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+</a:t>
            </a:r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</a:rPr>
              <a:t>c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2018" name="TextBox 76"/>
          <p:cNvSpPr txBox="1">
            <a:spLocks noChangeArrowheads="1"/>
          </p:cNvSpPr>
          <p:nvPr/>
        </p:nvSpPr>
        <p:spPr bwMode="auto">
          <a:xfrm rot="1755363">
            <a:off x="5683250" y="1892300"/>
            <a:ext cx="1263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-(</a:t>
            </a:r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</a:rPr>
              <a:t>s</a:t>
            </a:r>
            <a:r>
              <a:rPr lang="en-US" sz="1800">
                <a:solidFill>
                  <a:schemeClr val="bg1"/>
                </a:solidFill>
              </a:rPr>
              <a:t>-</a:t>
            </a:r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 </a:t>
            </a:r>
            <a:r>
              <a:rPr lang="en-US" sz="1800" baseline="-25000">
                <a:solidFill>
                  <a:schemeClr val="bg1"/>
                </a:solidFill>
              </a:rPr>
              <a:t>c</a:t>
            </a:r>
            <a:r>
              <a:rPr lang="en-US" sz="1800">
                <a:solidFill>
                  <a:schemeClr val="bg1"/>
                </a:solidFill>
              </a:rPr>
              <a:t>)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grpSp>
        <p:nvGrpSpPr>
          <p:cNvPr id="42019" name="Group 79"/>
          <p:cNvGrpSpPr>
            <a:grpSpLocks/>
          </p:cNvGrpSpPr>
          <p:nvPr/>
        </p:nvGrpSpPr>
        <p:grpSpPr bwMode="auto">
          <a:xfrm>
            <a:off x="1431925" y="1174750"/>
            <a:ext cx="1588" cy="1443038"/>
            <a:chOff x="1432081" y="2920412"/>
            <a:chExt cx="1588" cy="1443649"/>
          </a:xfrm>
        </p:grpSpPr>
        <p:cxnSp>
          <p:nvCxnSpPr>
            <p:cNvPr id="42044" name="Straight Connector 80"/>
            <p:cNvCxnSpPr>
              <a:cxnSpLocks noChangeShapeType="1"/>
            </p:cNvCxnSpPr>
            <p:nvPr/>
          </p:nvCxnSpPr>
          <p:spPr bwMode="auto">
            <a:xfrm rot="5400000">
              <a:off x="1272619" y="3079874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2045" name="Straight Connector 81"/>
            <p:cNvCxnSpPr>
              <a:cxnSpLocks noChangeShapeType="1"/>
            </p:cNvCxnSpPr>
            <p:nvPr/>
          </p:nvCxnSpPr>
          <p:spPr bwMode="auto">
            <a:xfrm rot="5400000">
              <a:off x="1272619" y="3641443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2046" name="Straight Connector 82"/>
            <p:cNvCxnSpPr>
              <a:cxnSpLocks noChangeShapeType="1"/>
            </p:cNvCxnSpPr>
            <p:nvPr/>
          </p:nvCxnSpPr>
          <p:spPr bwMode="auto">
            <a:xfrm rot="5400000">
              <a:off x="1272619" y="4203012"/>
              <a:ext cx="320511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42020" name="TextBox 83"/>
          <p:cNvSpPr txBox="1">
            <a:spLocks noChangeArrowheads="1"/>
          </p:cNvSpPr>
          <p:nvPr/>
        </p:nvSpPr>
        <p:spPr bwMode="auto">
          <a:xfrm>
            <a:off x="2886075" y="2692400"/>
            <a:ext cx="973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</a:t>
            </a:r>
            <a:r>
              <a:rPr lang="en-US" sz="2000" baseline="-25000">
                <a:solidFill>
                  <a:schemeClr val="bg1"/>
                </a:solidFill>
              </a:rPr>
              <a:t>1</a:t>
            </a:r>
            <a:r>
              <a:rPr lang="en-US" sz="2000">
                <a:solidFill>
                  <a:schemeClr val="bg1"/>
                </a:solidFill>
              </a:rPr>
              <a:t>; (T</a:t>
            </a:r>
            <a:r>
              <a:rPr lang="en-US" sz="2000" baseline="-25000">
                <a:solidFill>
                  <a:schemeClr val="bg1"/>
                </a:solidFill>
              </a:rPr>
              <a:t>1</a:t>
            </a:r>
            <a:r>
              <a:rPr lang="en-US" sz="20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2021" name="TextBox 84"/>
          <p:cNvSpPr txBox="1">
            <a:spLocks noChangeArrowheads="1"/>
          </p:cNvSpPr>
          <p:nvPr/>
        </p:nvSpPr>
        <p:spPr bwMode="auto">
          <a:xfrm>
            <a:off x="5257800" y="2692400"/>
            <a:ext cx="101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</a:t>
            </a:r>
            <a:r>
              <a:rPr lang="en-US" sz="2000" baseline="-25000">
                <a:solidFill>
                  <a:schemeClr val="bg1"/>
                </a:solidFill>
              </a:rPr>
              <a:t>2 </a:t>
            </a:r>
            <a:r>
              <a:rPr lang="en-US" sz="2000">
                <a:solidFill>
                  <a:schemeClr val="bg1"/>
                </a:solidFill>
              </a:rPr>
              <a:t>; (T</a:t>
            </a:r>
            <a:r>
              <a:rPr lang="en-US" sz="2000" baseline="-25000">
                <a:solidFill>
                  <a:schemeClr val="bg1"/>
                </a:solidFill>
              </a:rPr>
              <a:t>2</a:t>
            </a:r>
            <a:r>
              <a:rPr lang="en-US" sz="20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2022" name="TextBox 85"/>
          <p:cNvSpPr txBox="1">
            <a:spLocks noChangeArrowheads="1"/>
          </p:cNvSpPr>
          <p:nvPr/>
        </p:nvSpPr>
        <p:spPr bwMode="auto">
          <a:xfrm rot="16200000">
            <a:off x="4027488" y="2006600"/>
            <a:ext cx="40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</a:t>
            </a:r>
            <a:r>
              <a:rPr lang="en-US" sz="2000" baseline="-25000">
                <a:solidFill>
                  <a:schemeClr val="bg1"/>
                </a:solidFill>
              </a:rPr>
              <a:t>s</a:t>
            </a:r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42023" name="Straight Connector 87"/>
          <p:cNvCxnSpPr>
            <a:cxnSpLocks noChangeShapeType="1"/>
          </p:cNvCxnSpPr>
          <p:nvPr/>
        </p:nvCxnSpPr>
        <p:spPr bwMode="auto">
          <a:xfrm rot="5400000" flipH="1" flipV="1">
            <a:off x="5706270" y="2186781"/>
            <a:ext cx="2493962" cy="3175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2024" name="TextBox 89"/>
          <p:cNvSpPr txBox="1">
            <a:spLocks noChangeArrowheads="1"/>
          </p:cNvSpPr>
          <p:nvPr/>
        </p:nvSpPr>
        <p:spPr bwMode="auto">
          <a:xfrm rot="16200000">
            <a:off x="6683493" y="1478566"/>
            <a:ext cx="24048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plane of observation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</a:rPr>
              <a:t>d</a:t>
            </a:r>
            <a:r>
              <a:rPr lang="en-US" sz="2000" b="1" dirty="0">
                <a:solidFill>
                  <a:schemeClr val="bg1"/>
                </a:solidFill>
              </a:rPr>
              <a:t> = </a:t>
            </a:r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</a:t>
            </a:r>
            <a:r>
              <a:rPr lang="en-US" sz="2000" b="1" dirty="0" smtClean="0">
                <a:solidFill>
                  <a:schemeClr val="bg1"/>
                </a:solidFill>
                <a:sym typeface="Mathematica1" pitchFamily="2" charset="2"/>
              </a:rPr>
              <a:t>t</a:t>
            </a:r>
            <a:r>
              <a:rPr lang="en-US" sz="2000" b="1" baseline="-25000" dirty="0" smtClean="0">
                <a:solidFill>
                  <a:schemeClr val="bg1"/>
                </a:solidFill>
                <a:sym typeface="Mathematica1" pitchFamily="2" charset="2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sym typeface="Mathematica1" pitchFamily="2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=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</a:rPr>
              <a:t>s</a:t>
            </a:r>
            <a:r>
              <a:rPr lang="en-US" sz="2000" b="1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 </a:t>
            </a:r>
            <a:r>
              <a:rPr lang="en-US" sz="2000" b="1" baseline="-25000" dirty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</a:rPr>
              <a:t>d </a:t>
            </a:r>
            <a:r>
              <a:rPr lang="en-US" sz="2000" b="1" dirty="0">
                <a:solidFill>
                  <a:schemeClr val="bg1"/>
                </a:solidFill>
              </a:rPr>
              <a:t>= frequency of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interference pattern</a:t>
            </a:r>
          </a:p>
        </p:txBody>
      </p:sp>
      <p:sp>
        <p:nvSpPr>
          <p:cNvPr id="42025" name="Rectangle 91"/>
          <p:cNvSpPr>
            <a:spLocks noChangeArrowheads="1"/>
          </p:cNvSpPr>
          <p:nvPr/>
        </p:nvSpPr>
        <p:spPr bwMode="auto">
          <a:xfrm>
            <a:off x="1576388" y="677863"/>
            <a:ext cx="23860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sym typeface="Symbol" pitchFamily="18" charset="2"/>
              </a:rPr>
              <a:t></a:t>
            </a:r>
            <a:r>
              <a:rPr lang="en-US" sz="1800" baseline="-250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= </a:t>
            </a:r>
            <a:r>
              <a:rPr lang="en-US" sz="1800" dirty="0" smtClean="0">
                <a:solidFill>
                  <a:srgbClr val="FFFFFF"/>
                </a:solidFill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sym typeface="Symbol" panose="05050102010706020507" pitchFamily="18" charset="2"/>
              </a:rPr>
              <a:t></a:t>
            </a:r>
            <a:r>
              <a:rPr lang="en-US" sz="1800" dirty="0" smtClean="0">
                <a:solidFill>
                  <a:srgbClr val="FFFFFF"/>
                </a:solidFill>
              </a:rPr>
              <a:t>/</a:t>
            </a:r>
            <a:r>
              <a:rPr lang="en-US" sz="1800" dirty="0" err="1">
                <a:solidFill>
                  <a:srgbClr val="FFFFFF"/>
                </a:solidFill>
              </a:rPr>
              <a:t>t</a:t>
            </a:r>
            <a:r>
              <a:rPr lang="en-US" sz="1800" baseline="-25000" dirty="0" err="1">
                <a:solidFill>
                  <a:srgbClr val="FFFFFF"/>
                </a:solidFill>
              </a:rPr>
              <a:t>i</a:t>
            </a:r>
            <a:endParaRPr lang="en-US" sz="1800" baseline="-250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  <a:sym typeface="Symbol" pitchFamily="18" charset="2"/>
              </a:rPr>
              <a:t></a:t>
            </a:r>
            <a:r>
              <a:rPr lang="en-US" sz="1800" baseline="-250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baseline="-250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= ‘</a:t>
            </a:r>
            <a:r>
              <a:rPr lang="en-US" sz="1600" dirty="0">
                <a:solidFill>
                  <a:schemeClr val="bg1"/>
                </a:solidFill>
              </a:rPr>
              <a:t>grating frequency’;</a:t>
            </a:r>
          </a:p>
          <a:p>
            <a:r>
              <a:rPr lang="en-US" sz="1600" smtClean="0">
                <a:solidFill>
                  <a:srgbClr val="FFFFFF"/>
                </a:solidFill>
                <a:sym typeface="Symbol" pitchFamily="18" charset="2"/>
              </a:rPr>
              <a:t></a:t>
            </a:r>
            <a:r>
              <a:rPr lang="en-US" sz="1600" baseline="-25000" smtClean="0">
                <a:solidFill>
                  <a:srgbClr val="FFFFFF"/>
                </a:solidFill>
              </a:rPr>
              <a:t>1,2</a:t>
            </a:r>
            <a:r>
              <a:rPr lang="en-US" sz="1600">
                <a:solidFill>
                  <a:srgbClr val="FFFFFF"/>
                </a:solidFill>
                <a:sym typeface="Mathematica1" pitchFamily="2" charset="2"/>
              </a:rPr>
              <a:t> </a:t>
            </a:r>
            <a:r>
              <a:rPr lang="en-US" sz="1600" smtClean="0">
                <a:solidFill>
                  <a:srgbClr val="FFFFFF"/>
                </a:solidFill>
                <a:sym typeface="Mathematica1" pitchFamily="2" charset="2"/>
              </a:rPr>
              <a:t>« </a:t>
            </a:r>
            <a:r>
              <a:rPr lang="en-US" sz="1600" smtClean="0">
                <a:solidFill>
                  <a:srgbClr val="FFFFFF"/>
                </a:solidFill>
                <a:sym typeface="Symbol" pitchFamily="18" charset="2"/>
              </a:rPr>
              <a:t></a:t>
            </a:r>
            <a:r>
              <a:rPr lang="en-US" sz="1600" baseline="-25000" smtClean="0">
                <a:solidFill>
                  <a:srgbClr val="FFFFFF"/>
                </a:solidFill>
                <a:sym typeface="Mathematica3" pitchFamily="2" charset="2"/>
              </a:rPr>
              <a:t>0</a:t>
            </a:r>
            <a:endParaRPr lang="en-US" sz="1600" baseline="-25000" dirty="0"/>
          </a:p>
        </p:txBody>
      </p:sp>
      <p:sp>
        <p:nvSpPr>
          <p:cNvPr id="50" name="Arc 49"/>
          <p:cNvSpPr/>
          <p:nvPr/>
        </p:nvSpPr>
        <p:spPr bwMode="auto">
          <a:xfrm>
            <a:off x="800100" y="2120900"/>
            <a:ext cx="1228725" cy="1228725"/>
          </a:xfrm>
          <a:prstGeom prst="arc">
            <a:avLst>
              <a:gd name="adj1" fmla="val 20385204"/>
              <a:gd name="adj2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51" name="Arc 50"/>
          <p:cNvSpPr/>
          <p:nvPr/>
        </p:nvSpPr>
        <p:spPr bwMode="auto">
          <a:xfrm>
            <a:off x="3825875" y="901700"/>
            <a:ext cx="1228725" cy="1228725"/>
          </a:xfrm>
          <a:prstGeom prst="arc">
            <a:avLst>
              <a:gd name="adj1" fmla="val 20217143"/>
              <a:gd name="adj2" fmla="val 14162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cxnSp>
        <p:nvCxnSpPr>
          <p:cNvPr id="42028" name="Straight Connector 97"/>
          <p:cNvCxnSpPr>
            <a:cxnSpLocks noChangeShapeType="1"/>
          </p:cNvCxnSpPr>
          <p:nvPr/>
        </p:nvCxnSpPr>
        <p:spPr bwMode="auto">
          <a:xfrm flipV="1">
            <a:off x="2457450" y="1082675"/>
            <a:ext cx="3030538" cy="123825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42029" name="Rectangle 100"/>
          <p:cNvSpPr>
            <a:spLocks noChangeArrowheads="1"/>
          </p:cNvSpPr>
          <p:nvPr/>
        </p:nvSpPr>
        <p:spPr bwMode="auto">
          <a:xfrm>
            <a:off x="1968500" y="2400300"/>
            <a:ext cx="1160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‘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c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’=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c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/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aseline="30000">
                <a:solidFill>
                  <a:schemeClr val="bg1"/>
                </a:solidFill>
                <a:sym typeface="Symbol" pitchFamily="18" charset="2"/>
              </a:rPr>
              <a:t>*</a:t>
            </a:r>
            <a:endParaRPr lang="en-US" sz="1600" baseline="-25000">
              <a:solidFill>
                <a:schemeClr val="bg1"/>
              </a:solidFill>
            </a:endParaRPr>
          </a:p>
        </p:txBody>
      </p:sp>
      <p:sp>
        <p:nvSpPr>
          <p:cNvPr id="42030" name="Rectangle 101"/>
          <p:cNvSpPr>
            <a:spLocks noChangeArrowheads="1"/>
          </p:cNvSpPr>
          <p:nvPr/>
        </p:nvSpPr>
        <p:spPr bwMode="auto">
          <a:xfrm>
            <a:off x="4997450" y="1266825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‘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’= 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/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600" baseline="-25000">
              <a:solidFill>
                <a:schemeClr val="bg1"/>
              </a:solidFill>
            </a:endParaRPr>
          </a:p>
        </p:txBody>
      </p:sp>
      <p:sp>
        <p:nvSpPr>
          <p:cNvPr id="55" name="Arc 54"/>
          <p:cNvSpPr/>
          <p:nvPr/>
        </p:nvSpPr>
        <p:spPr bwMode="auto">
          <a:xfrm flipH="1">
            <a:off x="6305550" y="2111375"/>
            <a:ext cx="1228725" cy="1228725"/>
          </a:xfrm>
          <a:prstGeom prst="arc">
            <a:avLst>
              <a:gd name="adj1" fmla="val 20036883"/>
              <a:gd name="adj2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42032" name="Rectangle 103"/>
          <p:cNvSpPr>
            <a:spLocks noChangeArrowheads="1"/>
          </p:cNvSpPr>
          <p:nvPr/>
        </p:nvSpPr>
        <p:spPr bwMode="auto">
          <a:xfrm>
            <a:off x="5016500" y="2181225"/>
            <a:ext cx="1296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‘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d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’= 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-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c</a:t>
            </a:r>
            <a:endParaRPr lang="en-US" sz="1600">
              <a:solidFill>
                <a:schemeClr val="bg1"/>
              </a:solidFill>
              <a:sym typeface="Symbol" pitchFamily="18" charset="2"/>
            </a:endParaRPr>
          </a:p>
          <a:p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= (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- 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c</a:t>
            </a:r>
            <a:r>
              <a:rPr lang="en-US" sz="1600">
                <a:solidFill>
                  <a:schemeClr val="bg1"/>
                </a:solidFill>
                <a:sym typeface="Symbol" pitchFamily="18" charset="2"/>
              </a:rPr>
              <a:t>)/</a:t>
            </a:r>
            <a:r>
              <a:rPr lang="en-US" sz="16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600" baseline="-25000">
              <a:solidFill>
                <a:schemeClr val="bg1"/>
              </a:solidFill>
            </a:endParaRPr>
          </a:p>
        </p:txBody>
      </p:sp>
      <p:sp>
        <p:nvSpPr>
          <p:cNvPr id="42033" name="TextBox 106"/>
          <p:cNvSpPr txBox="1">
            <a:spLocks noChangeArrowheads="1"/>
          </p:cNvSpPr>
          <p:nvPr/>
        </p:nvSpPr>
        <p:spPr bwMode="auto">
          <a:xfrm>
            <a:off x="590550" y="4340820"/>
            <a:ext cx="3248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* Consider only ‘1. order diffraction’</a:t>
            </a:r>
          </a:p>
        </p:txBody>
      </p:sp>
      <p:cxnSp>
        <p:nvCxnSpPr>
          <p:cNvPr id="42034" name="Straight Arrow Connector 58"/>
          <p:cNvCxnSpPr>
            <a:cxnSpLocks noChangeShapeType="1"/>
          </p:cNvCxnSpPr>
          <p:nvPr/>
        </p:nvCxnSpPr>
        <p:spPr bwMode="auto">
          <a:xfrm rot="5400000" flipH="1" flipV="1">
            <a:off x="257176" y="3549650"/>
            <a:ext cx="609600" cy="31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2035" name="Straight Arrow Connector 59"/>
          <p:cNvCxnSpPr>
            <a:cxnSpLocks noChangeShapeType="1"/>
          </p:cNvCxnSpPr>
          <p:nvPr/>
        </p:nvCxnSpPr>
        <p:spPr bwMode="auto">
          <a:xfrm rot="10800000" flipH="1" flipV="1">
            <a:off x="561975" y="3854450"/>
            <a:ext cx="609600" cy="1588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2036" name="TextBox 74"/>
          <p:cNvSpPr txBox="1">
            <a:spLocks noChangeArrowheads="1"/>
          </p:cNvSpPr>
          <p:nvPr/>
        </p:nvSpPr>
        <p:spPr bwMode="auto">
          <a:xfrm>
            <a:off x="28575" y="3187700"/>
            <a:ext cx="700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</a:t>
            </a:r>
            <a:r>
              <a:rPr lang="en-US" b="1" smtClean="0">
                <a:solidFill>
                  <a:srgbClr val="FF0000"/>
                </a:solidFill>
              </a:rPr>
              <a:t>-t</a:t>
            </a:r>
            <a:r>
              <a:rPr lang="en-US" b="1" baseline="-25000" smtClean="0">
                <a:solidFill>
                  <a:srgbClr val="FF0000"/>
                </a:solidFill>
              </a:rPr>
              <a:t>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2037" name="TextBox 74"/>
          <p:cNvSpPr txBox="1">
            <a:spLocks noChangeArrowheads="1"/>
          </p:cNvSpPr>
          <p:nvPr/>
        </p:nvSpPr>
        <p:spPr bwMode="auto">
          <a:xfrm>
            <a:off x="876300" y="3806825"/>
            <a:ext cx="409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2038" name="TextBox 61"/>
          <p:cNvSpPr txBox="1">
            <a:spLocks noChangeArrowheads="1"/>
          </p:cNvSpPr>
          <p:nvPr/>
        </p:nvSpPr>
        <p:spPr bwMode="auto">
          <a:xfrm>
            <a:off x="3838575" y="4454525"/>
            <a:ext cx="4600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rgbClr val="FFC000"/>
                </a:solidFill>
                <a:sym typeface="Symbol" pitchFamily="18" charset="2"/>
              </a:rPr>
              <a:t>v=const. </a:t>
            </a:r>
            <a:r>
              <a:rPr lang="en-US" sz="2000" dirty="0" smtClean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·L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1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= (</a:t>
            </a:r>
            <a:r>
              <a:rPr lang="en-US" sz="2000" dirty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s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-</a:t>
            </a:r>
            <a:r>
              <a:rPr lang="en-US" sz="2000" dirty="0">
                <a:solidFill>
                  <a:srgbClr val="FFC000"/>
                </a:solidFill>
                <a:sym typeface="Symbol" pitchFamily="18" charset="2"/>
              </a:rPr>
              <a:t> 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)·L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2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= </a:t>
            </a:r>
            <a:r>
              <a:rPr lang="en-US" sz="2000" dirty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d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·L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2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;  </a:t>
            </a:r>
          </a:p>
          <a:p>
            <a:pPr algn="r"/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This is the ‘TISANE condition’;</a:t>
            </a:r>
            <a:r>
              <a:rPr lang="en-US" sz="2000" b="1" dirty="0">
                <a:solidFill>
                  <a:schemeClr val="bg1"/>
                </a:solidFill>
                <a:sym typeface="Mathematica1" pitchFamily="2" charset="2"/>
              </a:rPr>
              <a:t> </a:t>
            </a:r>
          </a:p>
        </p:txBody>
      </p:sp>
      <p:sp>
        <p:nvSpPr>
          <p:cNvPr id="42041" name="Rectangle 141"/>
          <p:cNvSpPr>
            <a:spLocks noChangeArrowheads="1"/>
          </p:cNvSpPr>
          <p:nvPr/>
        </p:nvSpPr>
        <p:spPr bwMode="auto">
          <a:xfrm>
            <a:off x="1428750" y="3543300"/>
            <a:ext cx="322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</a:t>
            </a:r>
            <a:endParaRPr lang="en-US" b="1"/>
          </a:p>
        </p:txBody>
      </p:sp>
      <p:sp>
        <p:nvSpPr>
          <p:cNvPr id="42042" name="Rectangle 142"/>
          <p:cNvSpPr>
            <a:spLocks noChangeArrowheads="1"/>
          </p:cNvSpPr>
          <p:nvPr/>
        </p:nvSpPr>
        <p:spPr bwMode="auto">
          <a:xfrm>
            <a:off x="4432300" y="3800475"/>
            <a:ext cx="30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</a:t>
            </a:r>
            <a:endParaRPr lang="en-US" b="1"/>
          </a:p>
        </p:txBody>
      </p:sp>
      <p:sp>
        <p:nvSpPr>
          <p:cNvPr id="42043" name="Rectangle 143"/>
          <p:cNvSpPr>
            <a:spLocks noChangeArrowheads="1"/>
          </p:cNvSpPr>
          <p:nvPr/>
        </p:nvSpPr>
        <p:spPr bwMode="auto">
          <a:xfrm>
            <a:off x="6616700" y="3048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410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71760" y="4603750"/>
            <a:ext cx="7510215" cy="11287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87" name="Freeform 3"/>
          <p:cNvSpPr>
            <a:spLocks/>
          </p:cNvSpPr>
          <p:nvPr/>
        </p:nvSpPr>
        <p:spPr bwMode="auto">
          <a:xfrm>
            <a:off x="1241425" y="2138363"/>
            <a:ext cx="6305550" cy="1684337"/>
          </a:xfrm>
          <a:custGeom>
            <a:avLst/>
            <a:gdLst>
              <a:gd name="T0" fmla="*/ 0 w 4303"/>
              <a:gd name="T1" fmla="*/ 2147483647 h 1061"/>
              <a:gd name="T2" fmla="*/ 2147483647 w 4303"/>
              <a:gd name="T3" fmla="*/ 2147483647 h 1061"/>
              <a:gd name="T4" fmla="*/ 2147483647 w 4303"/>
              <a:gd name="T5" fmla="*/ 2147483647 h 1061"/>
              <a:gd name="T6" fmla="*/ 2147483647 w 4303"/>
              <a:gd name="T7" fmla="*/ 2147483647 h 1061"/>
              <a:gd name="T8" fmla="*/ 2147483647 w 4303"/>
              <a:gd name="T9" fmla="*/ 0 h 1061"/>
              <a:gd name="T10" fmla="*/ 2147483647 w 4303"/>
              <a:gd name="T11" fmla="*/ 0 h 10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03"/>
              <a:gd name="T19" fmla="*/ 0 h 1061"/>
              <a:gd name="T20" fmla="*/ 4303 w 4303"/>
              <a:gd name="T21" fmla="*/ 1061 h 10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03" h="1061">
                <a:moveTo>
                  <a:pt x="0" y="647"/>
                </a:moveTo>
                <a:lnTo>
                  <a:pt x="958" y="647"/>
                </a:lnTo>
                <a:lnTo>
                  <a:pt x="1069" y="1061"/>
                </a:lnTo>
                <a:lnTo>
                  <a:pt x="2738" y="1061"/>
                </a:lnTo>
                <a:lnTo>
                  <a:pt x="2986" y="0"/>
                </a:lnTo>
                <a:lnTo>
                  <a:pt x="4303" y="0"/>
                </a:lnTo>
              </a:path>
            </a:pathLst>
          </a:cu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1241425" y="1909763"/>
            <a:ext cx="0" cy="2505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209675" y="3162300"/>
            <a:ext cx="686276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 flipV="1">
            <a:off x="1241425" y="2471738"/>
            <a:ext cx="6305550" cy="1684337"/>
          </a:xfrm>
          <a:custGeom>
            <a:avLst/>
            <a:gdLst>
              <a:gd name="T0" fmla="*/ 0 w 4303"/>
              <a:gd name="T1" fmla="*/ 2147483647 h 1061"/>
              <a:gd name="T2" fmla="*/ 2147483647 w 4303"/>
              <a:gd name="T3" fmla="*/ 2147483647 h 1061"/>
              <a:gd name="T4" fmla="*/ 2147483647 w 4303"/>
              <a:gd name="T5" fmla="*/ 2147483647 h 1061"/>
              <a:gd name="T6" fmla="*/ 2147483647 w 4303"/>
              <a:gd name="T7" fmla="*/ 2147483647 h 1061"/>
              <a:gd name="T8" fmla="*/ 2147483647 w 4303"/>
              <a:gd name="T9" fmla="*/ 0 h 1061"/>
              <a:gd name="T10" fmla="*/ 2147483647 w 4303"/>
              <a:gd name="T11" fmla="*/ 0 h 10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03"/>
              <a:gd name="T19" fmla="*/ 0 h 1061"/>
              <a:gd name="T20" fmla="*/ 4303 w 4303"/>
              <a:gd name="T21" fmla="*/ 1061 h 10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03" h="1061">
                <a:moveTo>
                  <a:pt x="0" y="647"/>
                </a:moveTo>
                <a:lnTo>
                  <a:pt x="958" y="647"/>
                </a:lnTo>
                <a:lnTo>
                  <a:pt x="1069" y="1061"/>
                </a:lnTo>
                <a:lnTo>
                  <a:pt x="2738" y="1061"/>
                </a:lnTo>
                <a:lnTo>
                  <a:pt x="2986" y="0"/>
                </a:lnTo>
                <a:lnTo>
                  <a:pt x="4303" y="0"/>
                </a:ln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191711" y="89536"/>
            <a:ext cx="674177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GB" b="1" dirty="0"/>
              <a:t>Q</a:t>
            </a:r>
            <a:r>
              <a:rPr lang="en-GB" b="1" dirty="0" smtClean="0"/>
              <a:t>uantum-mechanical </a:t>
            </a:r>
            <a:r>
              <a:rPr lang="en-GB" b="1" dirty="0"/>
              <a:t>picture </a:t>
            </a:r>
            <a:r>
              <a:rPr lang="en-GB" b="1" dirty="0" smtClean="0"/>
              <a:t>of </a:t>
            </a:r>
            <a:r>
              <a:rPr lang="en-GB" b="1" dirty="0"/>
              <a:t>MIEZE principle</a:t>
            </a:r>
            <a:endParaRPr lang="en-US" b="1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760538" y="1150938"/>
            <a:ext cx="1822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Coherent</a:t>
            </a:r>
          </a:p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frequency splitting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2671763" y="1941513"/>
            <a:ext cx="0" cy="6683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384455" y="1150938"/>
            <a:ext cx="2035614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</a:rPr>
              <a:t>Reversal of coherent </a:t>
            </a:r>
          </a:p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</a:rPr>
              <a:t>frequency </a:t>
            </a:r>
            <a:r>
              <a:rPr lang="en-US" sz="1600" b="1" dirty="0">
                <a:solidFill>
                  <a:schemeClr val="bg1"/>
                </a:solidFill>
              </a:rPr>
              <a:t>splitting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5400675" y="1941513"/>
            <a:ext cx="0" cy="6683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 rot="-5400000">
            <a:off x="435769" y="2112169"/>
            <a:ext cx="1271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 total energy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900113" y="2979738"/>
            <a:ext cx="388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E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671763" y="895350"/>
            <a:ext cx="0" cy="30321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5400675" y="895350"/>
            <a:ext cx="0" cy="30321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7532688" y="896938"/>
            <a:ext cx="0" cy="30321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2676525" y="1047750"/>
            <a:ext cx="272732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5403850" y="1047750"/>
            <a:ext cx="212248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729038" y="854075"/>
            <a:ext cx="388937" cy="3365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L</a:t>
            </a:r>
            <a:r>
              <a:rPr lang="en-US" sz="1600" b="1" baseline="-25000">
                <a:solidFill>
                  <a:schemeClr val="bg1"/>
                </a:solidFill>
              </a:rPr>
              <a:t>1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6286500" y="854075"/>
            <a:ext cx="388938" cy="3365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L</a:t>
            </a:r>
            <a:r>
              <a:rPr lang="en-US" sz="1600" b="1" baseline="-25000">
                <a:solidFill>
                  <a:schemeClr val="bg1"/>
                </a:solidFill>
              </a:rPr>
              <a:t>2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5279152" y="5027613"/>
            <a:ext cx="4731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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1724025" y="3217863"/>
            <a:ext cx="11160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i(k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x -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t)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1592263" y="3319463"/>
            <a:ext cx="274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08" name="Text Box 25"/>
          <p:cNvSpPr txBox="1">
            <a:spLocks noChangeArrowheads="1"/>
          </p:cNvSpPr>
          <p:nvPr/>
        </p:nvSpPr>
        <p:spPr bwMode="auto">
          <a:xfrm>
            <a:off x="4394200" y="3822700"/>
            <a:ext cx="1058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 -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</a:p>
        </p:txBody>
      </p:sp>
      <p:sp>
        <p:nvSpPr>
          <p:cNvPr id="16409" name="Text Box 26"/>
          <p:cNvSpPr txBox="1">
            <a:spLocks noChangeArrowheads="1"/>
          </p:cNvSpPr>
          <p:nvPr/>
        </p:nvSpPr>
        <p:spPr bwMode="auto">
          <a:xfrm>
            <a:off x="2706688" y="2117725"/>
            <a:ext cx="1749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k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+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1600" b="1">
                <a:solidFill>
                  <a:schemeClr val="bg1"/>
                </a:solidFill>
              </a:rPr>
              <a:t>k</a:t>
            </a:r>
            <a:r>
              <a:rPr lang="en-US" sz="1600" b="1" baseline="-25000">
                <a:solidFill>
                  <a:schemeClr val="bg1"/>
                </a:solidFill>
              </a:rPr>
              <a:t>E</a:t>
            </a:r>
            <a:r>
              <a:rPr lang="en-US" sz="1600" b="1">
                <a:solidFill>
                  <a:schemeClr val="bg1"/>
                </a:solidFill>
              </a:rPr>
              <a:t>=k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+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/v;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410" name="Text Box 27"/>
          <p:cNvSpPr txBox="1">
            <a:spLocks noChangeArrowheads="1"/>
          </p:cNvSpPr>
          <p:nvPr/>
        </p:nvSpPr>
        <p:spPr bwMode="auto">
          <a:xfrm>
            <a:off x="4341813" y="2117725"/>
            <a:ext cx="1058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 +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2886075" y="2455863"/>
            <a:ext cx="0" cy="690562"/>
          </a:xfrm>
          <a:prstGeom prst="line">
            <a:avLst/>
          </a:prstGeom>
          <a:noFill/>
          <a:ln w="38100">
            <a:solidFill>
              <a:srgbClr val="CC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2" name="Text Box 29"/>
          <p:cNvSpPr txBox="1">
            <a:spLocks noChangeArrowheads="1"/>
          </p:cNvSpPr>
          <p:nvPr/>
        </p:nvSpPr>
        <p:spPr bwMode="auto">
          <a:xfrm>
            <a:off x="2570163" y="2698750"/>
            <a:ext cx="1058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+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>
            <a:off x="3302000" y="3133725"/>
            <a:ext cx="0" cy="690563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4" name="Text Box 31"/>
          <p:cNvSpPr txBox="1">
            <a:spLocks noChangeArrowheads="1"/>
          </p:cNvSpPr>
          <p:nvPr/>
        </p:nvSpPr>
        <p:spPr bwMode="auto">
          <a:xfrm>
            <a:off x="2984500" y="3376613"/>
            <a:ext cx="1058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-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</a:p>
        </p:txBody>
      </p:sp>
      <p:sp>
        <p:nvSpPr>
          <p:cNvPr id="16415" name="Line 32"/>
          <p:cNvSpPr>
            <a:spLocks noChangeShapeType="1"/>
          </p:cNvSpPr>
          <p:nvPr/>
        </p:nvSpPr>
        <p:spPr bwMode="auto">
          <a:xfrm>
            <a:off x="5272088" y="3821113"/>
            <a:ext cx="1252537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6" name="Line 33"/>
          <p:cNvSpPr>
            <a:spLocks noChangeShapeType="1"/>
          </p:cNvSpPr>
          <p:nvPr/>
        </p:nvSpPr>
        <p:spPr bwMode="auto">
          <a:xfrm flipV="1">
            <a:off x="5661025" y="2146300"/>
            <a:ext cx="0" cy="1674813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7" name="Text Box 34"/>
          <p:cNvSpPr txBox="1">
            <a:spLocks noChangeArrowheads="1"/>
          </p:cNvSpPr>
          <p:nvPr/>
        </p:nvSpPr>
        <p:spPr bwMode="auto">
          <a:xfrm>
            <a:off x="5330825" y="2782888"/>
            <a:ext cx="1057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+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S</a:t>
            </a:r>
          </a:p>
        </p:txBody>
      </p:sp>
      <p:sp>
        <p:nvSpPr>
          <p:cNvPr id="16418" name="Text Box 35"/>
          <p:cNvSpPr txBox="1">
            <a:spLocks noChangeArrowheads="1"/>
          </p:cNvSpPr>
          <p:nvPr/>
        </p:nvSpPr>
        <p:spPr bwMode="auto">
          <a:xfrm>
            <a:off x="2389188" y="1866900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19" name="Text Box 36"/>
          <p:cNvSpPr txBox="1">
            <a:spLocks noChangeArrowheads="1"/>
          </p:cNvSpPr>
          <p:nvPr/>
        </p:nvSpPr>
        <p:spPr bwMode="auto">
          <a:xfrm>
            <a:off x="5149850" y="1878013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420" name="Text Box 37"/>
          <p:cNvSpPr txBox="1">
            <a:spLocks noChangeArrowheads="1"/>
          </p:cNvSpPr>
          <p:nvPr/>
        </p:nvSpPr>
        <p:spPr bwMode="auto">
          <a:xfrm>
            <a:off x="6056313" y="1793875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 + (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S </a:t>
            </a:r>
            <a:r>
              <a:rPr lang="en-US" sz="1600" b="1">
                <a:solidFill>
                  <a:schemeClr val="bg1"/>
                </a:solidFill>
              </a:rPr>
              <a:t>-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)</a:t>
            </a:r>
            <a:endParaRPr lang="en-US" sz="16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21" name="Text Box 38"/>
          <p:cNvSpPr txBox="1">
            <a:spLocks noChangeArrowheads="1"/>
          </p:cNvSpPr>
          <p:nvPr/>
        </p:nvSpPr>
        <p:spPr bwMode="auto">
          <a:xfrm>
            <a:off x="6056313" y="4087813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 - (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S </a:t>
            </a:r>
            <a:r>
              <a:rPr lang="en-US" sz="1600" b="1">
                <a:solidFill>
                  <a:schemeClr val="bg1"/>
                </a:solidFill>
              </a:rPr>
              <a:t>-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)</a:t>
            </a:r>
            <a:endParaRPr lang="en-US" sz="16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16422" name="Group 39"/>
          <p:cNvGrpSpPr>
            <a:grpSpLocks/>
          </p:cNvGrpSpPr>
          <p:nvPr/>
        </p:nvGrpSpPr>
        <p:grpSpPr bwMode="auto">
          <a:xfrm>
            <a:off x="605078" y="4937557"/>
            <a:ext cx="1367054" cy="512762"/>
            <a:chOff x="200" y="3831"/>
            <a:chExt cx="933" cy="323"/>
          </a:xfrm>
        </p:grpSpPr>
        <p:sp>
          <p:nvSpPr>
            <p:cNvPr id="16445" name="Text Box 40"/>
            <p:cNvSpPr txBox="1">
              <a:spLocks noChangeArrowheads="1"/>
            </p:cNvSpPr>
            <p:nvPr/>
          </p:nvSpPr>
          <p:spPr bwMode="auto">
            <a:xfrm>
              <a:off x="200" y="3831"/>
              <a:ext cx="9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3" tIns="45717" rIns="91433" bIns="45717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bg1"/>
                  </a:solidFill>
                  <a:sym typeface="Symbol" pitchFamily="18" charset="2"/>
                </a:rPr>
                <a:t>             =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6446" name="Text Box 41"/>
            <p:cNvSpPr txBox="1">
              <a:spLocks noChangeArrowheads="1"/>
            </p:cNvSpPr>
            <p:nvPr/>
          </p:nvSpPr>
          <p:spPr bwMode="auto">
            <a:xfrm>
              <a:off x="312" y="3902"/>
              <a:ext cx="73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3" tIns="45717" rIns="91433" bIns="45717"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chemeClr val="bg1"/>
                  </a:solidFill>
                </a:rPr>
                <a:t>detector</a:t>
              </a:r>
            </a:p>
          </p:txBody>
        </p:sp>
      </p:grpSp>
      <p:sp>
        <p:nvSpPr>
          <p:cNvPr id="16423" name="Text Box 42"/>
          <p:cNvSpPr txBox="1">
            <a:spLocks noChangeArrowheads="1"/>
          </p:cNvSpPr>
          <p:nvPr/>
        </p:nvSpPr>
        <p:spPr bwMode="auto">
          <a:xfrm>
            <a:off x="1959148" y="4692650"/>
            <a:ext cx="210505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+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 dirty="0">
                <a:solidFill>
                  <a:schemeClr val="bg1"/>
                </a:solidFill>
              </a:rPr>
              <a:t>k</a:t>
            </a:r>
            <a:r>
              <a:rPr lang="en-US" sz="2000" b="1" baseline="-25000" dirty="0">
                <a:solidFill>
                  <a:schemeClr val="bg1"/>
                </a:solidFill>
              </a:rPr>
              <a:t>E</a:t>
            </a:r>
            <a:r>
              <a:rPr lang="en-US" sz="2000" b="1" dirty="0">
                <a:solidFill>
                  <a:schemeClr val="bg1"/>
                </a:solidFill>
              </a:rPr>
              <a:t>L</a:t>
            </a:r>
            <a:r>
              <a:rPr lang="en-US" sz="2000" b="1" baseline="-25000" dirty="0">
                <a:solidFill>
                  <a:schemeClr val="bg1"/>
                </a:solidFill>
              </a:rPr>
              <a:t>1</a:t>
            </a:r>
            <a:r>
              <a:rPr lang="en-US" sz="2000" b="1" dirty="0">
                <a:solidFill>
                  <a:schemeClr val="bg1"/>
                </a:solidFill>
              </a:rPr>
              <a:t> -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 dirty="0">
                <a:solidFill>
                  <a:schemeClr val="bg1"/>
                </a:solidFill>
              </a:rPr>
              <a:t>k</a:t>
            </a:r>
            <a:r>
              <a:rPr lang="en-US" sz="2000" b="1" baseline="-25000" dirty="0">
                <a:solidFill>
                  <a:schemeClr val="bg1"/>
                </a:solidFill>
              </a:rPr>
              <a:t>S</a:t>
            </a:r>
            <a:r>
              <a:rPr lang="en-US" sz="2000" b="1" dirty="0">
                <a:solidFill>
                  <a:schemeClr val="bg1"/>
                </a:solidFill>
              </a:rPr>
              <a:t>L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endParaRPr lang="en-US" sz="2000" b="1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24" name="Text Box 43"/>
          <p:cNvSpPr txBox="1">
            <a:spLocks noChangeArrowheads="1"/>
          </p:cNvSpPr>
          <p:nvPr/>
        </p:nvSpPr>
        <p:spPr bwMode="auto">
          <a:xfrm>
            <a:off x="1904171" y="4803775"/>
            <a:ext cx="29847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25" name="Text Box 44"/>
          <p:cNvSpPr txBox="1">
            <a:spLocks noChangeArrowheads="1"/>
          </p:cNvSpPr>
          <p:nvPr/>
        </p:nvSpPr>
        <p:spPr bwMode="auto">
          <a:xfrm>
            <a:off x="3911661" y="4692650"/>
            <a:ext cx="143339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-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 - 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 dirty="0" smtClean="0">
                <a:solidFill>
                  <a:schemeClr val="bg1"/>
                </a:solidFill>
              </a:rPr>
              <a:t>) 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426" name="Text Box 45"/>
          <p:cNvSpPr txBox="1">
            <a:spLocks noChangeArrowheads="1"/>
          </p:cNvSpPr>
          <p:nvPr/>
        </p:nvSpPr>
        <p:spPr bwMode="auto">
          <a:xfrm>
            <a:off x="3844108" y="4803775"/>
            <a:ext cx="29847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27" name="Text Box 46"/>
          <p:cNvSpPr txBox="1">
            <a:spLocks noChangeArrowheads="1"/>
          </p:cNvSpPr>
          <p:nvPr/>
        </p:nvSpPr>
        <p:spPr bwMode="auto">
          <a:xfrm>
            <a:off x="1989606" y="5162550"/>
            <a:ext cx="204414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>
                <a:solidFill>
                  <a:schemeClr val="bg1"/>
                </a:solidFill>
              </a:rPr>
              <a:t>-i(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>
                <a:solidFill>
                  <a:schemeClr val="bg1"/>
                </a:solidFill>
              </a:rPr>
              <a:t>k</a:t>
            </a:r>
            <a:r>
              <a:rPr lang="en-US" sz="2000" b="1" baseline="-25000">
                <a:solidFill>
                  <a:schemeClr val="bg1"/>
                </a:solidFill>
              </a:rPr>
              <a:t>E</a:t>
            </a:r>
            <a:r>
              <a:rPr lang="en-US" sz="2000" b="1">
                <a:solidFill>
                  <a:schemeClr val="bg1"/>
                </a:solidFill>
              </a:rPr>
              <a:t>L</a:t>
            </a:r>
            <a:r>
              <a:rPr lang="en-US" sz="2000" b="1" baseline="-25000">
                <a:solidFill>
                  <a:schemeClr val="bg1"/>
                </a:solidFill>
              </a:rPr>
              <a:t>1</a:t>
            </a:r>
            <a:r>
              <a:rPr lang="en-US" sz="2000" b="1">
                <a:solidFill>
                  <a:schemeClr val="bg1"/>
                </a:solidFill>
              </a:rPr>
              <a:t> -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>
                <a:solidFill>
                  <a:schemeClr val="bg1"/>
                </a:solidFill>
              </a:rPr>
              <a:t>k</a:t>
            </a:r>
            <a:r>
              <a:rPr lang="en-US" sz="2000" b="1" baseline="-25000">
                <a:solidFill>
                  <a:schemeClr val="bg1"/>
                </a:solidFill>
              </a:rPr>
              <a:t>S</a:t>
            </a:r>
            <a:r>
              <a:rPr lang="en-US" sz="2000" b="1">
                <a:solidFill>
                  <a:schemeClr val="bg1"/>
                </a:solidFill>
              </a:rPr>
              <a:t>L</a:t>
            </a:r>
            <a:r>
              <a:rPr lang="en-US" sz="2000" b="1" baseline="-25000">
                <a:solidFill>
                  <a:schemeClr val="bg1"/>
                </a:solidFill>
              </a:rPr>
              <a:t>2</a:t>
            </a:r>
            <a:r>
              <a:rPr lang="en-US" sz="2000" b="1">
                <a:solidFill>
                  <a:schemeClr val="bg1"/>
                </a:solidFill>
              </a:rPr>
              <a:t>)</a:t>
            </a:r>
            <a:endParaRPr lang="en-US" sz="20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28" name="Text Box 47"/>
          <p:cNvSpPr txBox="1">
            <a:spLocks noChangeArrowheads="1"/>
          </p:cNvSpPr>
          <p:nvPr/>
        </p:nvSpPr>
        <p:spPr bwMode="auto">
          <a:xfrm>
            <a:off x="1904187" y="5273675"/>
            <a:ext cx="29847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29" name="Text Box 48"/>
          <p:cNvSpPr txBox="1">
            <a:spLocks noChangeArrowheads="1"/>
          </p:cNvSpPr>
          <p:nvPr/>
        </p:nvSpPr>
        <p:spPr bwMode="auto">
          <a:xfrm>
            <a:off x="3881204" y="5162550"/>
            <a:ext cx="149431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+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 - </a:t>
            </a:r>
            <a:r>
              <a:rPr lang="en-US" sz="2000" b="1" baseline="-25000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 dirty="0" smtClean="0">
                <a:solidFill>
                  <a:schemeClr val="bg1"/>
                </a:solidFill>
              </a:rPr>
              <a:t>) 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430" name="Text Box 49"/>
          <p:cNvSpPr txBox="1">
            <a:spLocks noChangeArrowheads="1"/>
          </p:cNvSpPr>
          <p:nvPr/>
        </p:nvSpPr>
        <p:spPr bwMode="auto">
          <a:xfrm>
            <a:off x="3844108" y="5273675"/>
            <a:ext cx="29847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6431" name="Freeform 50"/>
          <p:cNvSpPr>
            <a:spLocks/>
          </p:cNvSpPr>
          <p:nvPr/>
        </p:nvSpPr>
        <p:spPr bwMode="auto">
          <a:xfrm>
            <a:off x="1930398" y="4622800"/>
            <a:ext cx="92075" cy="1106488"/>
          </a:xfrm>
          <a:custGeom>
            <a:avLst/>
            <a:gdLst>
              <a:gd name="T0" fmla="*/ 2147483647 w 138"/>
              <a:gd name="T1" fmla="*/ 0 h 697"/>
              <a:gd name="T2" fmla="*/ 0 w 138"/>
              <a:gd name="T3" fmla="*/ 0 h 697"/>
              <a:gd name="T4" fmla="*/ 0 w 138"/>
              <a:gd name="T5" fmla="*/ 2147483647 h 697"/>
              <a:gd name="T6" fmla="*/ 2147483647 w 138"/>
              <a:gd name="T7" fmla="*/ 2147483647 h 697"/>
              <a:gd name="T8" fmla="*/ 0 60000 65536"/>
              <a:gd name="T9" fmla="*/ 0 60000 65536"/>
              <a:gd name="T10" fmla="*/ 0 60000 65536"/>
              <a:gd name="T11" fmla="*/ 0 60000 65536"/>
              <a:gd name="T12" fmla="*/ 0 w 138"/>
              <a:gd name="T13" fmla="*/ 0 h 697"/>
              <a:gd name="T14" fmla="*/ 138 w 138"/>
              <a:gd name="T15" fmla="*/ 697 h 6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" h="697">
                <a:moveTo>
                  <a:pt x="138" y="0"/>
                </a:moveTo>
                <a:lnTo>
                  <a:pt x="0" y="0"/>
                </a:lnTo>
                <a:lnTo>
                  <a:pt x="0" y="697"/>
                </a:lnTo>
                <a:lnTo>
                  <a:pt x="111" y="697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32" name="Freeform 51"/>
          <p:cNvSpPr>
            <a:spLocks/>
          </p:cNvSpPr>
          <p:nvPr/>
        </p:nvSpPr>
        <p:spPr bwMode="auto">
          <a:xfrm flipH="1">
            <a:off x="5234003" y="4594225"/>
            <a:ext cx="92075" cy="1106488"/>
          </a:xfrm>
          <a:custGeom>
            <a:avLst/>
            <a:gdLst>
              <a:gd name="T0" fmla="*/ 2147483647 w 138"/>
              <a:gd name="T1" fmla="*/ 0 h 697"/>
              <a:gd name="T2" fmla="*/ 0 w 138"/>
              <a:gd name="T3" fmla="*/ 0 h 697"/>
              <a:gd name="T4" fmla="*/ 0 w 138"/>
              <a:gd name="T5" fmla="*/ 2147483647 h 697"/>
              <a:gd name="T6" fmla="*/ 2147483647 w 138"/>
              <a:gd name="T7" fmla="*/ 2147483647 h 697"/>
              <a:gd name="T8" fmla="*/ 0 60000 65536"/>
              <a:gd name="T9" fmla="*/ 0 60000 65536"/>
              <a:gd name="T10" fmla="*/ 0 60000 65536"/>
              <a:gd name="T11" fmla="*/ 0 60000 65536"/>
              <a:gd name="T12" fmla="*/ 0 w 138"/>
              <a:gd name="T13" fmla="*/ 0 h 697"/>
              <a:gd name="T14" fmla="*/ 138 w 138"/>
              <a:gd name="T15" fmla="*/ 697 h 6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" h="697">
                <a:moveTo>
                  <a:pt x="138" y="0"/>
                </a:moveTo>
                <a:lnTo>
                  <a:pt x="0" y="0"/>
                </a:lnTo>
                <a:lnTo>
                  <a:pt x="0" y="697"/>
                </a:lnTo>
                <a:lnTo>
                  <a:pt x="111" y="697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33" name="Line 52"/>
          <p:cNvSpPr>
            <a:spLocks noChangeShapeType="1"/>
          </p:cNvSpPr>
          <p:nvPr/>
        </p:nvSpPr>
        <p:spPr bwMode="auto">
          <a:xfrm>
            <a:off x="7546975" y="1763713"/>
            <a:ext cx="0" cy="2759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34" name="Text Box 53"/>
          <p:cNvSpPr txBox="1">
            <a:spLocks noChangeArrowheads="1"/>
          </p:cNvSpPr>
          <p:nvPr/>
        </p:nvSpPr>
        <p:spPr bwMode="auto">
          <a:xfrm rot="-5400000">
            <a:off x="6753225" y="2928938"/>
            <a:ext cx="1806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  modulation plane</a:t>
            </a:r>
          </a:p>
        </p:txBody>
      </p:sp>
      <p:sp>
        <p:nvSpPr>
          <p:cNvPr id="16435" name="Text Box 54"/>
          <p:cNvSpPr txBox="1">
            <a:spLocks noChangeArrowheads="1"/>
          </p:cNvSpPr>
          <p:nvPr/>
        </p:nvSpPr>
        <p:spPr bwMode="auto">
          <a:xfrm>
            <a:off x="6084888" y="4752975"/>
            <a:ext cx="1633537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</a:t>
            </a:r>
            <a:r>
              <a:rPr lang="en-US" sz="2000" b="1" baseline="-25000" dirty="0" err="1">
                <a:solidFill>
                  <a:schemeClr val="bg1"/>
                </a:solidFill>
              </a:rPr>
              <a:t>E</a:t>
            </a:r>
            <a:r>
              <a:rPr lang="en-US" sz="2000" b="1" dirty="0">
                <a:solidFill>
                  <a:schemeClr val="bg1"/>
                </a:solidFill>
              </a:rPr>
              <a:t> =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 dirty="0" smtClean="0">
                <a:solidFill>
                  <a:schemeClr val="bg1"/>
                </a:solidFill>
                <a:sym typeface="Symbol" pitchFamily="18" charset="2"/>
              </a:rPr>
              <a:t>/v;</a:t>
            </a:r>
            <a:endParaRPr lang="en-US" sz="2000" b="1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36" name="Text Box 55"/>
          <p:cNvSpPr txBox="1">
            <a:spLocks noChangeArrowheads="1"/>
          </p:cNvSpPr>
          <p:nvPr/>
        </p:nvSpPr>
        <p:spPr bwMode="auto">
          <a:xfrm>
            <a:off x="6119819" y="5229167"/>
            <a:ext cx="210823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2000" b="1">
                <a:solidFill>
                  <a:schemeClr val="bg1"/>
                </a:solidFill>
              </a:rPr>
              <a:t> k</a:t>
            </a:r>
            <a:r>
              <a:rPr lang="en-US" sz="2000" b="1" baseline="-25000">
                <a:solidFill>
                  <a:schemeClr val="bg1"/>
                </a:solidFill>
              </a:rPr>
              <a:t>S</a:t>
            </a:r>
            <a:r>
              <a:rPr lang="en-US" sz="2000" b="1">
                <a:solidFill>
                  <a:schemeClr val="bg1"/>
                </a:solidFill>
              </a:rPr>
              <a:t> = (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>
                <a:solidFill>
                  <a:schemeClr val="bg1"/>
                </a:solidFill>
                <a:sym typeface="Symbol" pitchFamily="18" charset="2"/>
              </a:rPr>
              <a:t>S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-</a:t>
            </a:r>
            <a:r>
              <a:rPr lang="en-US" sz="2000" b="1" baseline="-2500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>
                <a:solidFill>
                  <a:schemeClr val="bg1"/>
                </a:solidFill>
                <a:sym typeface="Symbol" pitchFamily="18" charset="2"/>
              </a:rPr>
              <a:t>)/v;</a:t>
            </a:r>
            <a:r>
              <a:rPr lang="en-US" sz="2000" b="1" baseline="-25000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en-US" sz="20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37" name="Text Box 59"/>
          <p:cNvSpPr txBox="1">
            <a:spLocks noChangeArrowheads="1"/>
          </p:cNvSpPr>
          <p:nvPr/>
        </p:nvSpPr>
        <p:spPr bwMode="auto">
          <a:xfrm>
            <a:off x="7464066" y="1604963"/>
            <a:ext cx="370607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chemeClr val="bg1"/>
                </a:solidFill>
              </a:rPr>
              <a:t>D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438" name="Text Box 60"/>
          <p:cNvSpPr txBox="1">
            <a:spLocks noChangeArrowheads="1"/>
          </p:cNvSpPr>
          <p:nvPr/>
        </p:nvSpPr>
        <p:spPr bwMode="auto">
          <a:xfrm>
            <a:off x="1174750" y="3321050"/>
            <a:ext cx="56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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 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=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439" name="AutoShape 61"/>
          <p:cNvSpPr>
            <a:spLocks noChangeArrowheads="1"/>
          </p:cNvSpPr>
          <p:nvPr/>
        </p:nvSpPr>
        <p:spPr bwMode="auto">
          <a:xfrm>
            <a:off x="1989606" y="4702175"/>
            <a:ext cx="3129208" cy="427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40" name="AutoShape 62"/>
          <p:cNvSpPr>
            <a:spLocks noChangeArrowheads="1"/>
          </p:cNvSpPr>
          <p:nvPr/>
        </p:nvSpPr>
        <p:spPr bwMode="auto">
          <a:xfrm>
            <a:off x="1989606" y="5195888"/>
            <a:ext cx="3160244" cy="4270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441" name="Text Box 63"/>
          <p:cNvSpPr txBox="1">
            <a:spLocks noChangeArrowheads="1"/>
          </p:cNvSpPr>
          <p:nvPr/>
        </p:nvSpPr>
        <p:spPr bwMode="auto">
          <a:xfrm>
            <a:off x="117475" y="6048375"/>
            <a:ext cx="8910638" cy="4192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 lIns="110373" tIns="55187" rIns="110373" bIns="55187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For 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L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 = 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S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-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)L</a:t>
            </a:r>
            <a:r>
              <a:rPr lang="en-US" sz="2000" b="1" baseline="-25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,        </a:t>
            </a:r>
            <a:r>
              <a:rPr lang="en-US" sz="1600" b="1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gets independent </a:t>
            </a:r>
            <a:r>
              <a:rPr lang="en-US" sz="1600" b="1" dirty="0" smtClean="0">
                <a:solidFill>
                  <a:schemeClr val="bg1"/>
                </a:solidFill>
                <a:sym typeface="Symbol" pitchFamily="18" charset="2"/>
              </a:rPr>
              <a:t>on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v. 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 beats in time with 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="1" baseline="-25000" dirty="0">
                <a:solidFill>
                  <a:schemeClr val="bg1"/>
                </a:solidFill>
                <a:sym typeface="Symbol" pitchFamily="18" charset="2"/>
              </a:rPr>
              <a:t>D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  </a:t>
            </a:r>
            <a:r>
              <a:rPr lang="en-US" sz="1800" b="1" dirty="0">
                <a:solidFill>
                  <a:schemeClr val="bg1"/>
                </a:solidFill>
              </a:rPr>
              <a:t>= (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="1" baseline="-25000" dirty="0">
                <a:solidFill>
                  <a:schemeClr val="bg1"/>
                </a:solidFill>
                <a:sym typeface="Symbol" pitchFamily="18" charset="2"/>
              </a:rPr>
              <a:t>S 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-</a:t>
            </a:r>
            <a:r>
              <a:rPr lang="en-US" sz="1800" b="1" baseline="-250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="1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8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endParaRPr lang="en-US" sz="1600" b="1" baseline="-25000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2827338" y="6194556"/>
            <a:ext cx="544512" cy="32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0373" tIns="55187" rIns="110373" bIns="55187">
            <a:spAutoFit/>
          </a:bodyPr>
          <a:lstStyle/>
          <a:p>
            <a:pPr algn="ctr" eaLnBrk="0" hangingPunct="0"/>
            <a:r>
              <a:rPr lang="en-US" sz="1400" b="1" dirty="0" err="1" smtClean="0">
                <a:solidFill>
                  <a:schemeClr val="bg1"/>
                </a:solidFill>
                <a:sym typeface="Symbol" pitchFamily="18" charset="2"/>
              </a:rPr>
              <a:t>Det</a:t>
            </a:r>
            <a:endParaRPr lang="en-US" sz="1400" b="1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43" name="Text Box 55"/>
          <p:cNvSpPr txBox="1">
            <a:spLocks noChangeArrowheads="1"/>
          </p:cNvSpPr>
          <p:nvPr/>
        </p:nvSpPr>
        <p:spPr bwMode="auto">
          <a:xfrm>
            <a:off x="5602288" y="2151063"/>
            <a:ext cx="2016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k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+</a:t>
            </a:r>
            <a:r>
              <a:rPr lang="en-US" sz="1600" b="1">
                <a:solidFill>
                  <a:schemeClr val="bg1"/>
                </a:solidFill>
              </a:rPr>
              <a:t>k</a:t>
            </a:r>
            <a:r>
              <a:rPr lang="en-US" sz="1600" b="1" baseline="-25000">
                <a:solidFill>
                  <a:schemeClr val="bg1"/>
                </a:solidFill>
              </a:rPr>
              <a:t>S</a:t>
            </a:r>
            <a:r>
              <a:rPr lang="en-US" sz="1600" b="1">
                <a:solidFill>
                  <a:schemeClr val="bg1"/>
                </a:solidFill>
              </a:rPr>
              <a:t>=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k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en-US" sz="1600" b="1">
                <a:solidFill>
                  <a:schemeClr val="bg1"/>
                </a:solidFill>
              </a:rPr>
              <a:t>(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-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)/v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en-US" sz="16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16444" name="Text Box 26"/>
          <p:cNvSpPr txBox="1">
            <a:spLocks noChangeArrowheads="1"/>
          </p:cNvSpPr>
          <p:nvPr/>
        </p:nvSpPr>
        <p:spPr bwMode="auto">
          <a:xfrm>
            <a:off x="2711450" y="3830638"/>
            <a:ext cx="1747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600" b="1">
                <a:solidFill>
                  <a:schemeClr val="bg1"/>
                </a:solidFill>
              </a:rPr>
              <a:t>k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-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</a:t>
            </a:r>
            <a:r>
              <a:rPr lang="en-US" sz="1600" b="1">
                <a:solidFill>
                  <a:schemeClr val="bg1"/>
                </a:solidFill>
              </a:rPr>
              <a:t>k</a:t>
            </a:r>
            <a:r>
              <a:rPr lang="en-US" sz="1600" b="1" baseline="-25000">
                <a:solidFill>
                  <a:schemeClr val="bg1"/>
                </a:solidFill>
              </a:rPr>
              <a:t>E</a:t>
            </a:r>
            <a:r>
              <a:rPr lang="en-US" sz="1600" b="1">
                <a:solidFill>
                  <a:schemeClr val="bg1"/>
                </a:solidFill>
              </a:rPr>
              <a:t>=k</a:t>
            </a:r>
            <a:r>
              <a:rPr lang="en-US" sz="1600" b="1" baseline="-25000">
                <a:solidFill>
                  <a:schemeClr val="bg1"/>
                </a:solidFill>
              </a:rPr>
              <a:t>0</a:t>
            </a:r>
            <a:r>
              <a:rPr lang="en-US" sz="1600" b="1">
                <a:solidFill>
                  <a:schemeClr val="bg1"/>
                </a:solidFill>
              </a:rPr>
              <a:t>-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/v;</a:t>
            </a:r>
            <a:endParaRPr 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273175" y="88900"/>
            <a:ext cx="7918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*</a:t>
            </a:r>
            <a:r>
              <a:rPr lang="en-US" sz="2000" b="1" dirty="0" smtClean="0"/>
              <a:t>The MZ 3-grating </a:t>
            </a:r>
            <a:r>
              <a:rPr lang="en-US" sz="2000" b="1" dirty="0"/>
              <a:t>version in time in the classical </a:t>
            </a:r>
            <a:r>
              <a:rPr lang="en-US" sz="2000" b="1" dirty="0" smtClean="0"/>
              <a:t>limit (FOTOF)</a:t>
            </a:r>
            <a:endParaRPr lang="en-US" sz="2000" b="1" dirty="0"/>
          </a:p>
        </p:txBody>
      </p:sp>
      <p:cxnSp>
        <p:nvCxnSpPr>
          <p:cNvPr id="43011" name="Straight Arrow Connector 71"/>
          <p:cNvCxnSpPr>
            <a:cxnSpLocks noChangeShapeType="1"/>
          </p:cNvCxnSpPr>
          <p:nvPr/>
        </p:nvCxnSpPr>
        <p:spPr bwMode="auto">
          <a:xfrm>
            <a:off x="361950" y="3081338"/>
            <a:ext cx="523875" cy="1587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43012" name="TextBox 74"/>
          <p:cNvSpPr txBox="1">
            <a:spLocks noChangeArrowheads="1"/>
          </p:cNvSpPr>
          <p:nvPr/>
        </p:nvSpPr>
        <p:spPr bwMode="auto">
          <a:xfrm>
            <a:off x="238125" y="2709863"/>
            <a:ext cx="73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k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; </a:t>
            </a:r>
            <a:r>
              <a:rPr lang="en-US" sz="180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3013" name="TextBox 89"/>
          <p:cNvSpPr txBox="1">
            <a:spLocks noChangeArrowheads="1"/>
          </p:cNvSpPr>
          <p:nvPr/>
        </p:nvSpPr>
        <p:spPr bwMode="auto">
          <a:xfrm rot="5400000">
            <a:off x="6969919" y="2555081"/>
            <a:ext cx="24193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overlap for duty cycles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 smtClean="0">
                <a:solidFill>
                  <a:schemeClr val="bg1"/>
                </a:solidFill>
                <a:sym typeface="tci2" pitchFamily="2" charset="2"/>
              </a:rPr>
              <a:t>&gt; </a:t>
            </a:r>
            <a:r>
              <a:rPr lang="en-US" sz="1800" b="1">
                <a:solidFill>
                  <a:schemeClr val="bg1"/>
                </a:solidFill>
                <a:sym typeface="tci2" pitchFamily="2" charset="2"/>
              </a:rPr>
              <a:t>50% (for L</a:t>
            </a:r>
            <a:r>
              <a:rPr lang="en-US" sz="1800" b="1" baseline="-25000">
                <a:solidFill>
                  <a:schemeClr val="bg1"/>
                </a:solidFill>
                <a:sym typeface="tci2" pitchFamily="2" charset="2"/>
              </a:rPr>
              <a:t>1</a:t>
            </a:r>
            <a:r>
              <a:rPr lang="en-US" sz="1800" b="1">
                <a:solidFill>
                  <a:schemeClr val="bg1"/>
                </a:solidFill>
                <a:sym typeface="tci2" pitchFamily="2" charset="2"/>
              </a:rPr>
              <a:t>=L</a:t>
            </a:r>
            <a:r>
              <a:rPr lang="en-US" sz="1800" b="1" baseline="-25000">
                <a:solidFill>
                  <a:schemeClr val="bg1"/>
                </a:solidFill>
                <a:sym typeface="tci2" pitchFamily="2" charset="2"/>
              </a:rPr>
              <a:t>2</a:t>
            </a:r>
            <a:r>
              <a:rPr lang="en-US" sz="1800" b="1">
                <a:solidFill>
                  <a:schemeClr val="bg1"/>
                </a:solidFill>
                <a:sym typeface="tci2" pitchFamily="2" charset="2"/>
              </a:rPr>
              <a:t>)</a:t>
            </a:r>
            <a:endParaRPr lang="en-US" sz="1600" b="1">
              <a:solidFill>
                <a:schemeClr val="bg1"/>
              </a:solidFill>
            </a:endParaRPr>
          </a:p>
          <a:p>
            <a:pPr algn="ctr"/>
            <a:r>
              <a:rPr lang="en-US" sz="800" b="1">
                <a:solidFill>
                  <a:schemeClr val="bg1"/>
                </a:solidFill>
              </a:rPr>
              <a:t> </a:t>
            </a:r>
            <a:endParaRPr lang="en-US" sz="1600" b="1">
              <a:solidFill>
                <a:schemeClr val="bg1"/>
              </a:solidFill>
            </a:endParaRPr>
          </a:p>
        </p:txBody>
      </p:sp>
      <p:cxnSp>
        <p:nvCxnSpPr>
          <p:cNvPr id="43014" name="Straight Arrow Connector 58"/>
          <p:cNvCxnSpPr>
            <a:cxnSpLocks noChangeShapeType="1"/>
          </p:cNvCxnSpPr>
          <p:nvPr/>
        </p:nvCxnSpPr>
        <p:spPr bwMode="auto">
          <a:xfrm rot="5400000" flipH="1" flipV="1">
            <a:off x="209551" y="4024312"/>
            <a:ext cx="609600" cy="31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3015" name="Straight Arrow Connector 59"/>
          <p:cNvCxnSpPr>
            <a:cxnSpLocks noChangeShapeType="1"/>
          </p:cNvCxnSpPr>
          <p:nvPr/>
        </p:nvCxnSpPr>
        <p:spPr bwMode="auto">
          <a:xfrm rot="10800000" flipH="1" flipV="1">
            <a:off x="514350" y="4329113"/>
            <a:ext cx="609600" cy="1587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3016" name="TextBox 74"/>
          <p:cNvSpPr txBox="1">
            <a:spLocks noChangeArrowheads="1"/>
          </p:cNvSpPr>
          <p:nvPr/>
        </p:nvSpPr>
        <p:spPr bwMode="auto">
          <a:xfrm>
            <a:off x="0" y="3651550"/>
            <a:ext cx="76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t-t</a:t>
            </a:r>
            <a:r>
              <a:rPr lang="en-US" b="1" baseline="-25000" smtClean="0">
                <a:solidFill>
                  <a:srgbClr val="FF0000"/>
                </a:solidFill>
              </a:rPr>
              <a:t>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3017" name="TextBox 74"/>
          <p:cNvSpPr txBox="1">
            <a:spLocks noChangeArrowheads="1"/>
          </p:cNvSpPr>
          <p:nvPr/>
        </p:nvSpPr>
        <p:spPr bwMode="auto">
          <a:xfrm>
            <a:off x="809625" y="4252913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3018" name="TextBox 61"/>
          <p:cNvSpPr txBox="1">
            <a:spLocks noChangeArrowheads="1"/>
          </p:cNvSpPr>
          <p:nvPr/>
        </p:nvSpPr>
        <p:spPr bwMode="auto">
          <a:xfrm>
            <a:off x="454025" y="5741988"/>
            <a:ext cx="37623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sym typeface="Symbol" pitchFamily="18" charset="2"/>
              </a:rPr>
              <a:t>From </a:t>
            </a:r>
            <a:r>
              <a:rPr lang="en-US" sz="2000" b="1" dirty="0" smtClean="0">
                <a:solidFill>
                  <a:srgbClr val="FFC000"/>
                </a:solidFill>
                <a:sym typeface="Symbol" pitchFamily="18" charset="2"/>
              </a:rPr>
              <a:t>Mach-</a:t>
            </a:r>
            <a:r>
              <a:rPr lang="en-US" sz="2000" b="1" dirty="0" err="1" smtClean="0">
                <a:solidFill>
                  <a:srgbClr val="FFC000"/>
                </a:solidFill>
                <a:sym typeface="Symbol" pitchFamily="18" charset="2"/>
              </a:rPr>
              <a:t>Zehnder</a:t>
            </a:r>
            <a:r>
              <a:rPr lang="en-US" sz="2000" b="1" dirty="0" smtClean="0">
                <a:solidFill>
                  <a:srgbClr val="FFC000"/>
                </a:solidFill>
                <a:sym typeface="Symbol" pitchFamily="18" charset="2"/>
              </a:rPr>
              <a:t>: </a:t>
            </a:r>
            <a:endParaRPr lang="en-US" sz="2000" b="1" dirty="0">
              <a:solidFill>
                <a:srgbClr val="FFC000"/>
              </a:solidFill>
              <a:sym typeface="Symbol" pitchFamily="18" charset="2"/>
            </a:endParaRPr>
          </a:p>
          <a:p>
            <a:r>
              <a:rPr lang="en-US" b="1" dirty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b="1" baseline="-25000" dirty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·L</a:t>
            </a:r>
            <a:r>
              <a:rPr lang="en-US" b="1" baseline="-25000" dirty="0">
                <a:solidFill>
                  <a:srgbClr val="FFC000"/>
                </a:solidFill>
                <a:sym typeface="Mathematica1" pitchFamily="2" charset="2"/>
              </a:rPr>
              <a:t>1 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= (</a:t>
            </a:r>
            <a:r>
              <a:rPr lang="en-US" b="1" dirty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b="1" baseline="-25000" dirty="0">
                <a:solidFill>
                  <a:srgbClr val="FFC000"/>
                </a:solidFill>
                <a:sym typeface="Mathematica1" pitchFamily="2" charset="2"/>
              </a:rPr>
              <a:t>s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-</a:t>
            </a:r>
            <a:r>
              <a:rPr lang="en-US" b="1" dirty="0">
                <a:solidFill>
                  <a:srgbClr val="FFC000"/>
                </a:solidFill>
                <a:sym typeface="Symbol" pitchFamily="18" charset="2"/>
              </a:rPr>
              <a:t> </a:t>
            </a:r>
            <a:r>
              <a:rPr lang="en-US" b="1" baseline="-25000" dirty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)·L</a:t>
            </a:r>
            <a:r>
              <a:rPr lang="en-US" b="1" baseline="-25000" dirty="0">
                <a:solidFill>
                  <a:srgbClr val="FFC000"/>
                </a:solidFill>
                <a:sym typeface="Mathematica1" pitchFamily="2" charset="2"/>
              </a:rPr>
              <a:t>2 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= </a:t>
            </a:r>
            <a:r>
              <a:rPr lang="en-US" b="1" dirty="0" smtClean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b="1" baseline="-25000" dirty="0" smtClean="0">
                <a:solidFill>
                  <a:srgbClr val="FFC000"/>
                </a:solidFill>
                <a:sym typeface="Mathematica1" pitchFamily="2" charset="2"/>
              </a:rPr>
              <a:t>D</a:t>
            </a:r>
            <a:r>
              <a:rPr lang="en-US" b="1" dirty="0" smtClean="0">
                <a:solidFill>
                  <a:srgbClr val="FFC000"/>
                </a:solidFill>
                <a:sym typeface="Mathematica1" pitchFamily="2" charset="2"/>
              </a:rPr>
              <a:t>·L</a:t>
            </a:r>
            <a:r>
              <a:rPr lang="en-US" b="1" baseline="-25000" dirty="0" smtClean="0">
                <a:solidFill>
                  <a:srgbClr val="FFC000"/>
                </a:solidFill>
                <a:sym typeface="Mathematica1" pitchFamily="2" charset="2"/>
              </a:rPr>
              <a:t>2</a:t>
            </a:r>
            <a:r>
              <a:rPr lang="en-US" b="1" dirty="0">
                <a:solidFill>
                  <a:srgbClr val="FFC000"/>
                </a:solidFill>
                <a:sym typeface="Mathematica1" pitchFamily="2" charset="2"/>
              </a:rPr>
              <a:t>;</a:t>
            </a:r>
          </a:p>
        </p:txBody>
      </p:sp>
      <p:grpSp>
        <p:nvGrpSpPr>
          <p:cNvPr id="43019" name="Group 77"/>
          <p:cNvGrpSpPr>
            <a:grpSpLocks/>
          </p:cNvGrpSpPr>
          <p:nvPr/>
        </p:nvGrpSpPr>
        <p:grpSpPr bwMode="auto">
          <a:xfrm>
            <a:off x="4433888" y="2047875"/>
            <a:ext cx="1587" cy="2376488"/>
            <a:chOff x="4471989" y="1529191"/>
            <a:chExt cx="1589" cy="2839326"/>
          </a:xfrm>
        </p:grpSpPr>
        <p:cxnSp>
          <p:nvCxnSpPr>
            <p:cNvPr id="43084" name="Straight Connector 22"/>
            <p:cNvCxnSpPr>
              <a:cxnSpLocks noChangeShapeType="1"/>
            </p:cNvCxnSpPr>
            <p:nvPr/>
          </p:nvCxnSpPr>
          <p:spPr bwMode="auto">
            <a:xfrm rot="5400000">
              <a:off x="4296515" y="1704665"/>
              <a:ext cx="352535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85" name="Straight Connector 23"/>
            <p:cNvCxnSpPr>
              <a:cxnSpLocks noChangeShapeType="1"/>
            </p:cNvCxnSpPr>
            <p:nvPr/>
          </p:nvCxnSpPr>
          <p:spPr bwMode="auto">
            <a:xfrm rot="5400000">
              <a:off x="4296517" y="2323980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86" name="Straight Connector 24"/>
            <p:cNvCxnSpPr>
              <a:cxnSpLocks noChangeShapeType="1"/>
            </p:cNvCxnSpPr>
            <p:nvPr/>
          </p:nvCxnSpPr>
          <p:spPr bwMode="auto">
            <a:xfrm rot="5400000">
              <a:off x="4296517" y="2940121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87" name="Straight Connector 26"/>
            <p:cNvCxnSpPr>
              <a:cxnSpLocks noChangeShapeType="1"/>
            </p:cNvCxnSpPr>
            <p:nvPr/>
          </p:nvCxnSpPr>
          <p:spPr bwMode="auto">
            <a:xfrm rot="5400000">
              <a:off x="4296515" y="3572142"/>
              <a:ext cx="352535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88" name="Straight Connector 27"/>
            <p:cNvCxnSpPr>
              <a:cxnSpLocks noChangeShapeType="1"/>
            </p:cNvCxnSpPr>
            <p:nvPr/>
          </p:nvCxnSpPr>
          <p:spPr bwMode="auto">
            <a:xfrm rot="5400000">
              <a:off x="4296517" y="4191457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3020" name="Straight Connector 44"/>
          <p:cNvCxnSpPr>
            <a:cxnSpLocks noChangeShapeType="1"/>
          </p:cNvCxnSpPr>
          <p:nvPr/>
        </p:nvCxnSpPr>
        <p:spPr bwMode="auto">
          <a:xfrm flipV="1">
            <a:off x="574675" y="3473450"/>
            <a:ext cx="7292975" cy="28575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sp>
        <p:nvSpPr>
          <p:cNvPr id="43021" name="TextBox 52"/>
          <p:cNvSpPr txBox="1">
            <a:spLocks noChangeArrowheads="1"/>
          </p:cNvSpPr>
          <p:nvPr/>
        </p:nvSpPr>
        <p:spPr bwMode="auto">
          <a:xfrm>
            <a:off x="1078753" y="253841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t</a:t>
            </a:r>
            <a:r>
              <a:rPr lang="en-US" b="1" baseline="-25000">
                <a:solidFill>
                  <a:srgbClr val="FF3300"/>
                </a:solidFill>
              </a:rPr>
              <a:t>c</a:t>
            </a:r>
            <a:endParaRPr lang="en-US" b="1">
              <a:solidFill>
                <a:srgbClr val="FF3300"/>
              </a:solidFill>
            </a:endParaRPr>
          </a:p>
        </p:txBody>
      </p:sp>
      <p:cxnSp>
        <p:nvCxnSpPr>
          <p:cNvPr id="43022" name="Straight Connector 46"/>
          <p:cNvCxnSpPr>
            <a:cxnSpLocks noChangeShapeType="1"/>
          </p:cNvCxnSpPr>
          <p:nvPr/>
        </p:nvCxnSpPr>
        <p:spPr bwMode="auto">
          <a:xfrm rot="10800000">
            <a:off x="1169988" y="2155825"/>
            <a:ext cx="377825" cy="31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023" name="Straight Connector 47"/>
          <p:cNvCxnSpPr>
            <a:cxnSpLocks noChangeShapeType="1"/>
          </p:cNvCxnSpPr>
          <p:nvPr/>
        </p:nvCxnSpPr>
        <p:spPr bwMode="auto">
          <a:xfrm rot="10800000">
            <a:off x="1169988" y="3248025"/>
            <a:ext cx="377825" cy="31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024" name="Straight Arrow Connector 49"/>
          <p:cNvCxnSpPr>
            <a:cxnSpLocks noChangeShapeType="1"/>
          </p:cNvCxnSpPr>
          <p:nvPr/>
        </p:nvCxnSpPr>
        <p:spPr bwMode="auto">
          <a:xfrm rot="5400000">
            <a:off x="839788" y="2701925"/>
            <a:ext cx="1089025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3025" name="TextBox 53"/>
          <p:cNvSpPr txBox="1">
            <a:spLocks noChangeArrowheads="1"/>
          </p:cNvSpPr>
          <p:nvPr/>
        </p:nvSpPr>
        <p:spPr bwMode="auto">
          <a:xfrm>
            <a:off x="3924300" y="3943350"/>
            <a:ext cx="367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t</a:t>
            </a:r>
            <a:r>
              <a:rPr lang="en-US" b="1" baseline="-25000">
                <a:solidFill>
                  <a:srgbClr val="FF3300"/>
                </a:solidFill>
              </a:rPr>
              <a:t>s</a:t>
            </a:r>
            <a:endParaRPr lang="en-US" b="1">
              <a:solidFill>
                <a:srgbClr val="FF3300"/>
              </a:solidFill>
            </a:endParaRPr>
          </a:p>
        </p:txBody>
      </p:sp>
      <p:cxnSp>
        <p:nvCxnSpPr>
          <p:cNvPr id="43026" name="Straight Connector 54"/>
          <p:cNvCxnSpPr>
            <a:cxnSpLocks noChangeShapeType="1"/>
          </p:cNvCxnSpPr>
          <p:nvPr/>
        </p:nvCxnSpPr>
        <p:spPr bwMode="auto">
          <a:xfrm rot="10800000">
            <a:off x="4062413" y="3910013"/>
            <a:ext cx="377825" cy="158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027" name="Straight Connector 55"/>
          <p:cNvCxnSpPr>
            <a:cxnSpLocks noChangeShapeType="1"/>
          </p:cNvCxnSpPr>
          <p:nvPr/>
        </p:nvCxnSpPr>
        <p:spPr bwMode="auto">
          <a:xfrm rot="10800000">
            <a:off x="4062413" y="4410075"/>
            <a:ext cx="377825" cy="158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028" name="Straight Arrow Connector 58"/>
          <p:cNvCxnSpPr>
            <a:cxnSpLocks noChangeShapeType="1"/>
          </p:cNvCxnSpPr>
          <p:nvPr/>
        </p:nvCxnSpPr>
        <p:spPr bwMode="auto">
          <a:xfrm rot="16200000" flipH="1">
            <a:off x="3991769" y="4156869"/>
            <a:ext cx="501650" cy="1111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3029" name="Straight Connector 8"/>
          <p:cNvCxnSpPr>
            <a:cxnSpLocks noChangeShapeType="1"/>
          </p:cNvCxnSpPr>
          <p:nvPr/>
        </p:nvCxnSpPr>
        <p:spPr bwMode="auto">
          <a:xfrm rot="5400000">
            <a:off x="1188244" y="2932906"/>
            <a:ext cx="641350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3030" name="Straight Connector 9"/>
          <p:cNvCxnSpPr>
            <a:cxnSpLocks noChangeShapeType="1"/>
          </p:cNvCxnSpPr>
          <p:nvPr/>
        </p:nvCxnSpPr>
        <p:spPr bwMode="auto">
          <a:xfrm rot="5400000">
            <a:off x="1189037" y="4056063"/>
            <a:ext cx="639763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3031" name="Straight Connector 81"/>
          <p:cNvCxnSpPr>
            <a:cxnSpLocks noChangeShapeType="1"/>
          </p:cNvCxnSpPr>
          <p:nvPr/>
        </p:nvCxnSpPr>
        <p:spPr bwMode="auto">
          <a:xfrm rot="5400000">
            <a:off x="1188244" y="1835944"/>
            <a:ext cx="641350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3032" name="Straight Connector 82"/>
          <p:cNvCxnSpPr>
            <a:cxnSpLocks noChangeShapeType="1"/>
          </p:cNvCxnSpPr>
          <p:nvPr/>
        </p:nvCxnSpPr>
        <p:spPr bwMode="auto">
          <a:xfrm rot="5400000">
            <a:off x="1189038" y="2930525"/>
            <a:ext cx="639762" cy="15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3033" name="Straight Connector 87"/>
          <p:cNvCxnSpPr>
            <a:cxnSpLocks noChangeShapeType="1"/>
          </p:cNvCxnSpPr>
          <p:nvPr/>
        </p:nvCxnSpPr>
        <p:spPr bwMode="auto">
          <a:xfrm rot="16200000" flipH="1">
            <a:off x="5394325" y="2857500"/>
            <a:ext cx="31432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43034" name="Straight Connector 62"/>
          <p:cNvCxnSpPr>
            <a:cxnSpLocks noChangeShapeType="1"/>
          </p:cNvCxnSpPr>
          <p:nvPr/>
        </p:nvCxnSpPr>
        <p:spPr bwMode="auto">
          <a:xfrm flipV="1">
            <a:off x="1511300" y="3476625"/>
            <a:ext cx="5437188" cy="255588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43035" name="Straight Connector 63"/>
          <p:cNvCxnSpPr>
            <a:cxnSpLocks noChangeShapeType="1"/>
          </p:cNvCxnSpPr>
          <p:nvPr/>
        </p:nvCxnSpPr>
        <p:spPr bwMode="auto">
          <a:xfrm>
            <a:off x="1511300" y="3255963"/>
            <a:ext cx="5441950" cy="217487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43036" name="Straight Connector 67"/>
          <p:cNvCxnSpPr>
            <a:cxnSpLocks noChangeShapeType="1"/>
          </p:cNvCxnSpPr>
          <p:nvPr/>
        </p:nvCxnSpPr>
        <p:spPr bwMode="auto">
          <a:xfrm>
            <a:off x="1504950" y="2605088"/>
            <a:ext cx="5429250" cy="476250"/>
          </a:xfrm>
          <a:prstGeom prst="line">
            <a:avLst/>
          </a:prstGeom>
          <a:noFill/>
          <a:ln w="6350" algn="ctr">
            <a:solidFill>
              <a:srgbClr val="FF9933"/>
            </a:solidFill>
            <a:round/>
            <a:headEnd/>
            <a:tailEnd/>
          </a:ln>
        </p:spPr>
      </p:cxnSp>
      <p:cxnSp>
        <p:nvCxnSpPr>
          <p:cNvPr id="43037" name="Straight Connector 69"/>
          <p:cNvCxnSpPr>
            <a:cxnSpLocks noChangeShapeType="1"/>
          </p:cNvCxnSpPr>
          <p:nvPr/>
        </p:nvCxnSpPr>
        <p:spPr bwMode="auto">
          <a:xfrm>
            <a:off x="1504950" y="3255963"/>
            <a:ext cx="5448300" cy="612775"/>
          </a:xfrm>
          <a:prstGeom prst="line">
            <a:avLst/>
          </a:prstGeom>
          <a:noFill/>
          <a:ln w="63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43038" name="Straight Arrow Connector 59"/>
          <p:cNvCxnSpPr>
            <a:cxnSpLocks noChangeShapeType="1"/>
          </p:cNvCxnSpPr>
          <p:nvPr/>
        </p:nvCxnSpPr>
        <p:spPr bwMode="auto">
          <a:xfrm flipV="1">
            <a:off x="6953250" y="1281113"/>
            <a:ext cx="1247775" cy="95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3039" name="TextBox 74"/>
          <p:cNvSpPr txBox="1">
            <a:spLocks noChangeArrowheads="1"/>
          </p:cNvSpPr>
          <p:nvPr/>
        </p:nvSpPr>
        <p:spPr bwMode="auto">
          <a:xfrm>
            <a:off x="7419975" y="861500"/>
            <a:ext cx="1144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smtClean="0">
                <a:solidFill>
                  <a:schemeClr val="bg1"/>
                </a:solidFill>
              </a:rPr>
              <a:t>Intensity.</a:t>
            </a: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43040" name="Group 118"/>
          <p:cNvGrpSpPr>
            <a:grpSpLocks/>
          </p:cNvGrpSpPr>
          <p:nvPr/>
        </p:nvGrpSpPr>
        <p:grpSpPr bwMode="auto">
          <a:xfrm>
            <a:off x="6953250" y="3081338"/>
            <a:ext cx="790575" cy="785812"/>
            <a:chOff x="6953250" y="2847975"/>
            <a:chExt cx="790575" cy="785811"/>
          </a:xfrm>
        </p:grpSpPr>
        <p:cxnSp>
          <p:nvCxnSpPr>
            <p:cNvPr id="43082" name="Straight Connector 85"/>
            <p:cNvCxnSpPr>
              <a:cxnSpLocks noChangeShapeType="1"/>
            </p:cNvCxnSpPr>
            <p:nvPr/>
          </p:nvCxnSpPr>
          <p:spPr bwMode="auto">
            <a:xfrm>
              <a:off x="6953250" y="2847975"/>
              <a:ext cx="781050" cy="390525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43083" name="Straight Connector 86"/>
            <p:cNvCxnSpPr>
              <a:cxnSpLocks noChangeShapeType="1"/>
            </p:cNvCxnSpPr>
            <p:nvPr/>
          </p:nvCxnSpPr>
          <p:spPr bwMode="auto">
            <a:xfrm flipV="1">
              <a:off x="6953250" y="3238500"/>
              <a:ext cx="790575" cy="395286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</p:grpSp>
      <p:cxnSp>
        <p:nvCxnSpPr>
          <p:cNvPr id="43041" name="Straight Connector 88"/>
          <p:cNvCxnSpPr>
            <a:cxnSpLocks noChangeShapeType="1"/>
          </p:cNvCxnSpPr>
          <p:nvPr/>
        </p:nvCxnSpPr>
        <p:spPr bwMode="auto">
          <a:xfrm>
            <a:off x="1485900" y="2147888"/>
            <a:ext cx="5448300" cy="1323975"/>
          </a:xfrm>
          <a:prstGeom prst="line">
            <a:avLst/>
          </a:prstGeom>
          <a:noFill/>
          <a:ln w="19050" algn="ctr">
            <a:solidFill>
              <a:srgbClr val="FF9933"/>
            </a:solidFill>
            <a:round/>
            <a:headEnd/>
            <a:tailEnd/>
          </a:ln>
        </p:spPr>
      </p:cxnSp>
      <p:cxnSp>
        <p:nvCxnSpPr>
          <p:cNvPr id="43042" name="Straight Connector 97"/>
          <p:cNvCxnSpPr>
            <a:cxnSpLocks noChangeShapeType="1"/>
          </p:cNvCxnSpPr>
          <p:nvPr/>
        </p:nvCxnSpPr>
        <p:spPr bwMode="auto">
          <a:xfrm>
            <a:off x="1511300" y="2163763"/>
            <a:ext cx="5438775" cy="1695450"/>
          </a:xfrm>
          <a:prstGeom prst="line">
            <a:avLst/>
          </a:prstGeom>
          <a:noFill/>
          <a:ln w="6350" algn="ctr">
            <a:solidFill>
              <a:srgbClr val="FF9933"/>
            </a:solidFill>
            <a:round/>
            <a:headEnd/>
            <a:tailEnd/>
          </a:ln>
        </p:spPr>
      </p:cxnSp>
      <p:cxnSp>
        <p:nvCxnSpPr>
          <p:cNvPr id="43043" name="Straight Connector 98"/>
          <p:cNvCxnSpPr>
            <a:cxnSpLocks noChangeShapeType="1"/>
          </p:cNvCxnSpPr>
          <p:nvPr/>
        </p:nvCxnSpPr>
        <p:spPr bwMode="auto">
          <a:xfrm>
            <a:off x="1514475" y="2614613"/>
            <a:ext cx="5429250" cy="866775"/>
          </a:xfrm>
          <a:prstGeom prst="line">
            <a:avLst/>
          </a:prstGeom>
          <a:noFill/>
          <a:ln w="12700" algn="ctr">
            <a:solidFill>
              <a:srgbClr val="FF9933"/>
            </a:solidFill>
            <a:round/>
            <a:headEnd/>
            <a:tailEnd/>
          </a:ln>
        </p:spPr>
      </p:cxnSp>
      <p:cxnSp>
        <p:nvCxnSpPr>
          <p:cNvPr id="43044" name="Straight Connector 103"/>
          <p:cNvCxnSpPr>
            <a:cxnSpLocks noChangeShapeType="1"/>
          </p:cNvCxnSpPr>
          <p:nvPr/>
        </p:nvCxnSpPr>
        <p:spPr bwMode="auto">
          <a:xfrm flipV="1">
            <a:off x="1517650" y="3084513"/>
            <a:ext cx="5445125" cy="641350"/>
          </a:xfrm>
          <a:prstGeom prst="line">
            <a:avLst/>
          </a:prstGeom>
          <a:noFill/>
          <a:ln w="635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43045" name="Straight Connector 107"/>
          <p:cNvCxnSpPr>
            <a:cxnSpLocks noChangeShapeType="1"/>
          </p:cNvCxnSpPr>
          <p:nvPr/>
        </p:nvCxnSpPr>
        <p:spPr bwMode="auto">
          <a:xfrm flipV="1">
            <a:off x="1514475" y="2125663"/>
            <a:ext cx="5445125" cy="476250"/>
          </a:xfrm>
          <a:prstGeom prst="line">
            <a:avLst/>
          </a:prstGeom>
          <a:noFill/>
          <a:ln w="6350" algn="ctr">
            <a:solidFill>
              <a:srgbClr val="FF99FF"/>
            </a:solidFill>
            <a:round/>
            <a:headEnd/>
            <a:tailEnd/>
          </a:ln>
        </p:spPr>
      </p:cxnSp>
      <p:cxnSp>
        <p:nvCxnSpPr>
          <p:cNvPr id="43046" name="Straight Connector 109"/>
          <p:cNvCxnSpPr>
            <a:cxnSpLocks noChangeShapeType="1"/>
          </p:cNvCxnSpPr>
          <p:nvPr/>
        </p:nvCxnSpPr>
        <p:spPr bwMode="auto">
          <a:xfrm>
            <a:off x="1514475" y="2157413"/>
            <a:ext cx="5438775" cy="361950"/>
          </a:xfrm>
          <a:prstGeom prst="line">
            <a:avLst/>
          </a:prstGeom>
          <a:noFill/>
          <a:ln w="12700" algn="ctr">
            <a:solidFill>
              <a:srgbClr val="FF99FF"/>
            </a:solidFill>
            <a:round/>
            <a:headEnd/>
            <a:tailEnd/>
          </a:ln>
        </p:spPr>
      </p:cxnSp>
      <p:cxnSp>
        <p:nvCxnSpPr>
          <p:cNvPr id="43047" name="Straight Connector 114"/>
          <p:cNvCxnSpPr>
            <a:cxnSpLocks noChangeShapeType="1"/>
          </p:cNvCxnSpPr>
          <p:nvPr/>
        </p:nvCxnSpPr>
        <p:spPr bwMode="auto">
          <a:xfrm flipV="1">
            <a:off x="1511300" y="2525713"/>
            <a:ext cx="5441950" cy="76200"/>
          </a:xfrm>
          <a:prstGeom prst="line">
            <a:avLst/>
          </a:prstGeom>
          <a:noFill/>
          <a:ln w="12700" algn="ctr">
            <a:solidFill>
              <a:srgbClr val="FF99FF"/>
            </a:solidFill>
            <a:round/>
            <a:headEnd/>
            <a:tailEnd/>
          </a:ln>
        </p:spPr>
      </p:cxnSp>
      <p:cxnSp>
        <p:nvCxnSpPr>
          <p:cNvPr id="43048" name="Straight Connector 116"/>
          <p:cNvCxnSpPr>
            <a:cxnSpLocks noChangeShapeType="1"/>
          </p:cNvCxnSpPr>
          <p:nvPr/>
        </p:nvCxnSpPr>
        <p:spPr bwMode="auto">
          <a:xfrm>
            <a:off x="1514475" y="2157413"/>
            <a:ext cx="5438775" cy="742950"/>
          </a:xfrm>
          <a:prstGeom prst="line">
            <a:avLst/>
          </a:prstGeom>
          <a:noFill/>
          <a:ln w="6350" algn="ctr">
            <a:solidFill>
              <a:srgbClr val="FF99FF"/>
            </a:solidFill>
            <a:round/>
            <a:headEnd/>
            <a:tailEnd/>
          </a:ln>
        </p:spPr>
      </p:cxnSp>
      <p:grpSp>
        <p:nvGrpSpPr>
          <p:cNvPr id="43049" name="Group 119"/>
          <p:cNvGrpSpPr>
            <a:grpSpLocks/>
          </p:cNvGrpSpPr>
          <p:nvPr/>
        </p:nvGrpSpPr>
        <p:grpSpPr bwMode="auto">
          <a:xfrm>
            <a:off x="6954838" y="2116138"/>
            <a:ext cx="790575" cy="785812"/>
            <a:chOff x="6953250" y="2847975"/>
            <a:chExt cx="790575" cy="785811"/>
          </a:xfrm>
        </p:grpSpPr>
        <p:cxnSp>
          <p:nvCxnSpPr>
            <p:cNvPr id="43080" name="Straight Connector 120"/>
            <p:cNvCxnSpPr>
              <a:cxnSpLocks noChangeShapeType="1"/>
            </p:cNvCxnSpPr>
            <p:nvPr/>
          </p:nvCxnSpPr>
          <p:spPr bwMode="auto">
            <a:xfrm>
              <a:off x="6953250" y="2847975"/>
              <a:ext cx="781050" cy="390525"/>
            </a:xfrm>
            <a:prstGeom prst="line">
              <a:avLst/>
            </a:prstGeom>
            <a:noFill/>
            <a:ln w="19050" algn="ctr">
              <a:solidFill>
                <a:srgbClr val="FF99FF"/>
              </a:solidFill>
              <a:round/>
              <a:headEnd/>
              <a:tailEnd/>
            </a:ln>
          </p:spPr>
        </p:cxnSp>
        <p:cxnSp>
          <p:nvCxnSpPr>
            <p:cNvPr id="43081" name="Straight Connector 121"/>
            <p:cNvCxnSpPr>
              <a:cxnSpLocks noChangeShapeType="1"/>
            </p:cNvCxnSpPr>
            <p:nvPr/>
          </p:nvCxnSpPr>
          <p:spPr bwMode="auto">
            <a:xfrm flipV="1">
              <a:off x="6953250" y="3238500"/>
              <a:ext cx="790575" cy="395286"/>
            </a:xfrm>
            <a:prstGeom prst="line">
              <a:avLst/>
            </a:prstGeom>
            <a:noFill/>
            <a:ln w="19050" algn="ctr">
              <a:solidFill>
                <a:srgbClr val="FF99FF"/>
              </a:solidFill>
              <a:round/>
              <a:headEnd/>
              <a:tailEnd/>
            </a:ln>
          </p:spPr>
        </p:cxnSp>
      </p:grpSp>
      <p:cxnSp>
        <p:nvCxnSpPr>
          <p:cNvPr id="43050" name="Straight Connector 44"/>
          <p:cNvCxnSpPr>
            <a:cxnSpLocks noChangeShapeType="1"/>
          </p:cNvCxnSpPr>
          <p:nvPr/>
        </p:nvCxnSpPr>
        <p:spPr bwMode="auto">
          <a:xfrm>
            <a:off x="619125" y="2374900"/>
            <a:ext cx="7285038" cy="149225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sp>
        <p:nvSpPr>
          <p:cNvPr id="43051" name="TextBox 52"/>
          <p:cNvSpPr txBox="1">
            <a:spLocks noChangeArrowheads="1"/>
          </p:cNvSpPr>
          <p:nvPr/>
        </p:nvSpPr>
        <p:spPr bwMode="auto">
          <a:xfrm>
            <a:off x="7026275" y="2768600"/>
            <a:ext cx="36353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3300"/>
                </a:solidFill>
              </a:rPr>
              <a:t>t</a:t>
            </a:r>
            <a:r>
              <a:rPr lang="en-US" sz="2000" b="1" baseline="-25000">
                <a:solidFill>
                  <a:srgbClr val="FF3300"/>
                </a:solidFill>
              </a:rPr>
              <a:t>d</a:t>
            </a:r>
            <a:endParaRPr lang="en-US" sz="2000" b="1">
              <a:solidFill>
                <a:srgbClr val="FF3300"/>
              </a:solidFill>
            </a:endParaRPr>
          </a:p>
        </p:txBody>
      </p:sp>
      <p:cxnSp>
        <p:nvCxnSpPr>
          <p:cNvPr id="43052" name="Straight Arrow Connector 49"/>
          <p:cNvCxnSpPr>
            <a:cxnSpLocks noChangeShapeType="1"/>
          </p:cNvCxnSpPr>
          <p:nvPr/>
        </p:nvCxnSpPr>
        <p:spPr bwMode="auto">
          <a:xfrm rot="16200000" flipH="1">
            <a:off x="6583363" y="2989263"/>
            <a:ext cx="962025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3053" name="Straight Connector 136"/>
          <p:cNvCxnSpPr>
            <a:cxnSpLocks noChangeShapeType="1"/>
          </p:cNvCxnSpPr>
          <p:nvPr/>
        </p:nvCxnSpPr>
        <p:spPr bwMode="auto">
          <a:xfrm flipV="1">
            <a:off x="1506538" y="2538413"/>
            <a:ext cx="5440362" cy="735012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3054" name="TextBox 61"/>
          <p:cNvSpPr txBox="1">
            <a:spLocks noChangeArrowheads="1"/>
          </p:cNvSpPr>
          <p:nvPr/>
        </p:nvSpPr>
        <p:spPr bwMode="auto">
          <a:xfrm>
            <a:off x="4459288" y="5576888"/>
            <a:ext cx="4429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sym typeface="Symbol" pitchFamily="18" charset="2"/>
              </a:rPr>
              <a:t>From geometry: </a:t>
            </a:r>
          </a:p>
          <a:p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L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1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 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= 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L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2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D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  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and    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L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2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S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= (L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1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+L</a:t>
            </a:r>
            <a:r>
              <a:rPr lang="en-US" sz="2000" b="1" baseline="-25000" dirty="0">
                <a:solidFill>
                  <a:srgbClr val="FFC000"/>
                </a:solidFill>
                <a:sym typeface="Mathematica1" pitchFamily="2" charset="2"/>
              </a:rPr>
              <a:t>2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)/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;</a:t>
            </a:r>
            <a:endParaRPr lang="en-US" sz="2000" b="1" dirty="0">
              <a:solidFill>
                <a:srgbClr val="FFC000"/>
              </a:solidFill>
              <a:sym typeface="Mathematica1" pitchFamily="2" charset="2"/>
            </a:endParaRPr>
          </a:p>
          <a:p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1/t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D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 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= 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1/t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S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 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– 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1/t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;    </a:t>
            </a:r>
            <a:r>
              <a:rPr lang="en-US" sz="2000" b="1" smtClean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D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= </a:t>
            </a:r>
            <a:r>
              <a:rPr lang="en-US" sz="2000" b="1">
                <a:solidFill>
                  <a:srgbClr val="FFC000"/>
                </a:solidFill>
                <a:sym typeface="Mathematica1" pitchFamily="2" charset="2"/>
              </a:rPr>
              <a:t>(</a:t>
            </a:r>
            <a:r>
              <a:rPr lang="en-US" sz="2000" b="1" smtClean="0">
                <a:solidFill>
                  <a:srgbClr val="FFC000"/>
                </a:solidFill>
                <a:sym typeface="Symbol" pitchFamily="18" charset="2"/>
              </a:rPr>
              <a:t>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S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-</a:t>
            </a:r>
            <a:r>
              <a:rPr lang="en-US" sz="2000" b="1" smtClean="0">
                <a:solidFill>
                  <a:srgbClr val="FFC000"/>
                </a:solidFill>
                <a:sym typeface="Symbol" pitchFamily="18" charset="2"/>
              </a:rPr>
              <a:t> </a:t>
            </a:r>
            <a:r>
              <a:rPr lang="en-US" sz="2000" b="1" baseline="-25000" smtClean="0">
                <a:solidFill>
                  <a:srgbClr val="FFC000"/>
                </a:solidFill>
                <a:sym typeface="Mathematica1" pitchFamily="2" charset="2"/>
              </a:rPr>
              <a:t>C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);</a:t>
            </a:r>
            <a:endParaRPr lang="en-US" sz="2000" b="1" dirty="0">
              <a:solidFill>
                <a:srgbClr val="FFC000"/>
              </a:solidFill>
              <a:sym typeface="Mathematica1" pitchFamily="2" charset="2"/>
            </a:endParaRPr>
          </a:p>
        </p:txBody>
      </p:sp>
      <p:sp>
        <p:nvSpPr>
          <p:cNvPr id="43055" name="Rectangle 141"/>
          <p:cNvSpPr>
            <a:spLocks noChangeArrowheads="1"/>
          </p:cNvSpPr>
          <p:nvPr/>
        </p:nvSpPr>
        <p:spPr bwMode="auto">
          <a:xfrm>
            <a:off x="1495425" y="4041775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C</a:t>
            </a:r>
            <a:endParaRPr lang="en-US" b="1" dirty="0"/>
          </a:p>
        </p:txBody>
      </p:sp>
      <p:sp>
        <p:nvSpPr>
          <p:cNvPr id="43056" name="Rectangle 142"/>
          <p:cNvSpPr>
            <a:spLocks noChangeArrowheads="1"/>
          </p:cNvSpPr>
          <p:nvPr/>
        </p:nvSpPr>
        <p:spPr bwMode="auto">
          <a:xfrm>
            <a:off x="4432300" y="4041775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S</a:t>
            </a:r>
            <a:endParaRPr lang="en-US" b="1" dirty="0"/>
          </a:p>
        </p:txBody>
      </p:sp>
      <p:sp>
        <p:nvSpPr>
          <p:cNvPr id="43057" name="Rectangle 143"/>
          <p:cNvSpPr>
            <a:spLocks noChangeArrowheads="1"/>
          </p:cNvSpPr>
          <p:nvPr/>
        </p:nvSpPr>
        <p:spPr bwMode="auto">
          <a:xfrm>
            <a:off x="6911975" y="4041775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D</a:t>
            </a:r>
            <a:endParaRPr lang="en-US" b="1"/>
          </a:p>
        </p:txBody>
      </p:sp>
      <p:sp>
        <p:nvSpPr>
          <p:cNvPr id="43058" name="Rectangle 144"/>
          <p:cNvSpPr>
            <a:spLocks noChangeArrowheads="1"/>
          </p:cNvSpPr>
          <p:nvPr/>
        </p:nvSpPr>
        <p:spPr bwMode="auto">
          <a:xfrm rot="5400000">
            <a:off x="6969919" y="3790157"/>
            <a:ext cx="255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/>
          </a:p>
        </p:txBody>
      </p:sp>
      <p:grpSp>
        <p:nvGrpSpPr>
          <p:cNvPr id="43059" name="Group 145"/>
          <p:cNvGrpSpPr>
            <a:grpSpLocks/>
          </p:cNvGrpSpPr>
          <p:nvPr/>
        </p:nvGrpSpPr>
        <p:grpSpPr bwMode="auto">
          <a:xfrm>
            <a:off x="6958013" y="3035300"/>
            <a:ext cx="857250" cy="876300"/>
            <a:chOff x="6953250" y="2847975"/>
            <a:chExt cx="790575" cy="785811"/>
          </a:xfrm>
        </p:grpSpPr>
        <p:cxnSp>
          <p:nvCxnSpPr>
            <p:cNvPr id="43078" name="Straight Connector 146"/>
            <p:cNvCxnSpPr>
              <a:cxnSpLocks noChangeShapeType="1"/>
            </p:cNvCxnSpPr>
            <p:nvPr/>
          </p:nvCxnSpPr>
          <p:spPr bwMode="auto">
            <a:xfrm>
              <a:off x="6953250" y="2847975"/>
              <a:ext cx="781050" cy="390525"/>
            </a:xfrm>
            <a:prstGeom prst="line">
              <a:avLst/>
            </a:prstGeom>
            <a:noFill/>
            <a:ln w="19050" algn="ctr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43079" name="Straight Connector 147"/>
            <p:cNvCxnSpPr>
              <a:cxnSpLocks noChangeShapeType="1"/>
            </p:cNvCxnSpPr>
            <p:nvPr/>
          </p:nvCxnSpPr>
          <p:spPr bwMode="auto">
            <a:xfrm flipV="1">
              <a:off x="6953250" y="3238500"/>
              <a:ext cx="790575" cy="395286"/>
            </a:xfrm>
            <a:prstGeom prst="line">
              <a:avLst/>
            </a:prstGeom>
            <a:noFill/>
            <a:ln w="19050" algn="ctr">
              <a:solidFill>
                <a:srgbClr val="FF9933"/>
              </a:solidFill>
              <a:round/>
              <a:headEnd/>
              <a:tailEnd/>
            </a:ln>
          </p:spPr>
        </p:cxnSp>
      </p:grpSp>
      <p:grpSp>
        <p:nvGrpSpPr>
          <p:cNvPr id="43060" name="Group 148"/>
          <p:cNvGrpSpPr>
            <a:grpSpLocks/>
          </p:cNvGrpSpPr>
          <p:nvPr/>
        </p:nvGrpSpPr>
        <p:grpSpPr bwMode="auto">
          <a:xfrm>
            <a:off x="4430713" y="1528763"/>
            <a:ext cx="1587" cy="2376487"/>
            <a:chOff x="4471989" y="1529191"/>
            <a:chExt cx="1589" cy="2839326"/>
          </a:xfrm>
        </p:grpSpPr>
        <p:cxnSp>
          <p:nvCxnSpPr>
            <p:cNvPr id="43073" name="Straight Connector 22"/>
            <p:cNvCxnSpPr>
              <a:cxnSpLocks noChangeShapeType="1"/>
            </p:cNvCxnSpPr>
            <p:nvPr/>
          </p:nvCxnSpPr>
          <p:spPr bwMode="auto">
            <a:xfrm rot="5400000">
              <a:off x="4296515" y="1704665"/>
              <a:ext cx="352535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74" name="Straight Connector 23"/>
            <p:cNvCxnSpPr>
              <a:cxnSpLocks noChangeShapeType="1"/>
            </p:cNvCxnSpPr>
            <p:nvPr/>
          </p:nvCxnSpPr>
          <p:spPr bwMode="auto">
            <a:xfrm rot="5400000">
              <a:off x="4296517" y="2323980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7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4296517" y="2940121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76" name="Straight Connector 26"/>
            <p:cNvCxnSpPr>
              <a:cxnSpLocks noChangeShapeType="1"/>
            </p:cNvCxnSpPr>
            <p:nvPr/>
          </p:nvCxnSpPr>
          <p:spPr bwMode="auto">
            <a:xfrm rot="5400000">
              <a:off x="4296515" y="3572142"/>
              <a:ext cx="352535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077" name="Straight Connector 27"/>
            <p:cNvCxnSpPr>
              <a:cxnSpLocks noChangeShapeType="1"/>
            </p:cNvCxnSpPr>
            <p:nvPr/>
          </p:nvCxnSpPr>
          <p:spPr bwMode="auto">
            <a:xfrm rot="5400000">
              <a:off x="4296517" y="4191457"/>
              <a:ext cx="352533" cy="15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</p:cxnSp>
      </p:grpSp>
      <p:cxnSp>
        <p:nvCxnSpPr>
          <p:cNvPr id="43061" name="Straight Arrow Connector 155"/>
          <p:cNvCxnSpPr>
            <a:cxnSpLocks noChangeShapeType="1"/>
          </p:cNvCxnSpPr>
          <p:nvPr/>
        </p:nvCxnSpPr>
        <p:spPr bwMode="auto">
          <a:xfrm>
            <a:off x="1498600" y="1687513"/>
            <a:ext cx="2932113" cy="158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3062" name="Straight Arrow Connector 156"/>
          <p:cNvCxnSpPr>
            <a:cxnSpLocks noChangeShapeType="1"/>
          </p:cNvCxnSpPr>
          <p:nvPr/>
        </p:nvCxnSpPr>
        <p:spPr bwMode="auto">
          <a:xfrm>
            <a:off x="4449763" y="1687513"/>
            <a:ext cx="2506662" cy="1587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3063" name="Rectangle 133"/>
          <p:cNvSpPr>
            <a:spLocks noChangeArrowheads="1"/>
          </p:cNvSpPr>
          <p:nvPr/>
        </p:nvSpPr>
        <p:spPr bwMode="auto">
          <a:xfrm>
            <a:off x="2862263" y="1484313"/>
            <a:ext cx="427037" cy="400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</a:t>
            </a:r>
            <a:r>
              <a:rPr lang="en-US" sz="2000" baseline="-25000">
                <a:solidFill>
                  <a:schemeClr val="bg1"/>
                </a:solidFill>
              </a:rPr>
              <a:t>1</a:t>
            </a:r>
            <a:endParaRPr lang="en-US" sz="2000"/>
          </a:p>
        </p:txBody>
      </p:sp>
      <p:sp>
        <p:nvSpPr>
          <p:cNvPr id="43064" name="Rectangle 134"/>
          <p:cNvSpPr>
            <a:spLocks noChangeArrowheads="1"/>
          </p:cNvSpPr>
          <p:nvPr/>
        </p:nvSpPr>
        <p:spPr bwMode="auto">
          <a:xfrm>
            <a:off x="5630863" y="1484313"/>
            <a:ext cx="427037" cy="400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</a:t>
            </a:r>
            <a:r>
              <a:rPr lang="en-US" sz="2000" baseline="-25000">
                <a:solidFill>
                  <a:srgbClr val="FFFFFF"/>
                </a:solidFill>
              </a:rPr>
              <a:t>2</a:t>
            </a:r>
            <a:endParaRPr lang="en-US" sz="2000"/>
          </a:p>
        </p:txBody>
      </p:sp>
      <p:cxnSp>
        <p:nvCxnSpPr>
          <p:cNvPr id="43065" name="Straight Connector 158"/>
          <p:cNvCxnSpPr>
            <a:cxnSpLocks noChangeShapeType="1"/>
          </p:cNvCxnSpPr>
          <p:nvPr/>
        </p:nvCxnSpPr>
        <p:spPr bwMode="auto">
          <a:xfrm flipV="1">
            <a:off x="1508125" y="2511425"/>
            <a:ext cx="5449888" cy="121285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43066" name="Straight Connector 160"/>
          <p:cNvCxnSpPr>
            <a:cxnSpLocks noChangeShapeType="1"/>
          </p:cNvCxnSpPr>
          <p:nvPr/>
        </p:nvCxnSpPr>
        <p:spPr bwMode="auto">
          <a:xfrm flipV="1">
            <a:off x="1517650" y="2130425"/>
            <a:ext cx="5448300" cy="1593850"/>
          </a:xfrm>
          <a:prstGeom prst="line">
            <a:avLst/>
          </a:prstGeom>
          <a:noFill/>
          <a:ln w="635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43067" name="Straight Connector 163"/>
          <p:cNvCxnSpPr>
            <a:cxnSpLocks noChangeShapeType="1"/>
          </p:cNvCxnSpPr>
          <p:nvPr/>
        </p:nvCxnSpPr>
        <p:spPr bwMode="auto">
          <a:xfrm flipV="1">
            <a:off x="1498600" y="2903538"/>
            <a:ext cx="5448300" cy="358775"/>
          </a:xfrm>
          <a:prstGeom prst="line">
            <a:avLst/>
          </a:prstGeom>
          <a:noFill/>
          <a:ln w="6350" algn="ctr">
            <a:solidFill>
              <a:schemeClr val="accent1"/>
            </a:solidFill>
            <a:round/>
            <a:headEnd/>
            <a:tailEnd/>
          </a:ln>
        </p:spPr>
      </p:cxnSp>
      <p:grpSp>
        <p:nvGrpSpPr>
          <p:cNvPr id="43068" name="Group 166"/>
          <p:cNvGrpSpPr>
            <a:grpSpLocks noChangeAspect="1"/>
          </p:cNvGrpSpPr>
          <p:nvPr/>
        </p:nvGrpSpPr>
        <p:grpSpPr bwMode="auto">
          <a:xfrm>
            <a:off x="6956425" y="2070100"/>
            <a:ext cx="879475" cy="874713"/>
            <a:chOff x="6953250" y="2847975"/>
            <a:chExt cx="790575" cy="785811"/>
          </a:xfrm>
        </p:grpSpPr>
        <p:cxnSp>
          <p:nvCxnSpPr>
            <p:cNvPr id="43071" name="Straight Connector 167"/>
            <p:cNvCxnSpPr>
              <a:cxnSpLocks noChangeShapeType="1"/>
            </p:cNvCxnSpPr>
            <p:nvPr/>
          </p:nvCxnSpPr>
          <p:spPr bwMode="auto">
            <a:xfrm>
              <a:off x="6953250" y="2847975"/>
              <a:ext cx="781050" cy="390525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43072" name="Straight Connector 168"/>
            <p:cNvCxnSpPr>
              <a:cxnSpLocks noChangeShapeType="1"/>
            </p:cNvCxnSpPr>
            <p:nvPr/>
          </p:nvCxnSpPr>
          <p:spPr bwMode="auto">
            <a:xfrm flipV="1">
              <a:off x="6953250" y="3238500"/>
              <a:ext cx="790575" cy="395286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</p:spPr>
        </p:cxnSp>
      </p:grpSp>
      <p:sp>
        <p:nvSpPr>
          <p:cNvPr id="79" name="TextBox 78"/>
          <p:cNvSpPr txBox="1"/>
          <p:nvPr/>
        </p:nvSpPr>
        <p:spPr>
          <a:xfrm>
            <a:off x="0" y="6581775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 in n-scattering</a:t>
            </a:r>
          </a:p>
        </p:txBody>
      </p:sp>
      <p:sp>
        <p:nvSpPr>
          <p:cNvPr id="43070" name="Rectangle 79"/>
          <p:cNvSpPr>
            <a:spLocks noChangeArrowheads="1"/>
          </p:cNvSpPr>
          <p:nvPr/>
        </p:nvSpPr>
        <p:spPr bwMode="auto">
          <a:xfrm>
            <a:off x="3675064" y="4595953"/>
            <a:ext cx="530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sym typeface="Mathematica1" pitchFamily="2" charset="2"/>
              </a:rPr>
              <a:t>Triangular 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intensity at </a:t>
            </a:r>
            <a:r>
              <a:rPr lang="en-US" sz="2000" b="1" dirty="0" smtClean="0">
                <a:solidFill>
                  <a:srgbClr val="FFC000"/>
                </a:solidFill>
                <a:sym typeface="Mathematica1" pitchFamily="2" charset="2"/>
              </a:rPr>
              <a:t>d as function of time, </a:t>
            </a:r>
          </a:p>
          <a:p>
            <a:r>
              <a:rPr lang="en-US" sz="2000" b="1" dirty="0" smtClean="0">
                <a:solidFill>
                  <a:srgbClr val="FFC000"/>
                </a:solidFill>
                <a:sym typeface="Mathematica1" pitchFamily="2" charset="2"/>
              </a:rPr>
              <a:t>if both duty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cycles </a:t>
            </a:r>
            <a:r>
              <a:rPr lang="en-US" sz="2000" b="1" smtClean="0">
                <a:solidFill>
                  <a:srgbClr val="FFC000"/>
                </a:solidFill>
                <a:sym typeface="Mathematica1" pitchFamily="2" charset="2"/>
              </a:rPr>
              <a:t>at C and S </a:t>
            </a:r>
            <a:r>
              <a:rPr lang="en-US" sz="2000" b="1" dirty="0" smtClean="0">
                <a:solidFill>
                  <a:srgbClr val="FFC000"/>
                </a:solidFill>
                <a:sym typeface="Mathematica1" pitchFamily="2" charset="2"/>
              </a:rPr>
              <a:t>are </a:t>
            </a:r>
            <a:r>
              <a:rPr lang="en-US" sz="2000" b="1" dirty="0">
                <a:solidFill>
                  <a:srgbClr val="FFC000"/>
                </a:solidFill>
                <a:sym typeface="Mathematica1" pitchFamily="2" charset="2"/>
              </a:rPr>
              <a:t>the </a:t>
            </a:r>
            <a:r>
              <a:rPr lang="en-US" sz="2000" b="1" dirty="0" smtClean="0">
                <a:solidFill>
                  <a:srgbClr val="FFC000"/>
                </a:solidFill>
                <a:sym typeface="Mathematica1" pitchFamily="2" charset="2"/>
              </a:rPr>
              <a:t>same;</a:t>
            </a:r>
            <a:r>
              <a:rPr lang="en-US" sz="2000" b="1" baseline="-25000" dirty="0" smtClean="0">
                <a:solidFill>
                  <a:srgbClr val="FFC000"/>
                </a:solidFill>
                <a:sym typeface="Mathematica1" pitchFamily="2" charset="2"/>
              </a:rPr>
              <a:t> </a:t>
            </a:r>
            <a:endParaRPr lang="en-US" sz="2000" b="1" dirty="0">
              <a:solidFill>
                <a:srgbClr val="FFC000"/>
              </a:solidFill>
              <a:sym typeface="Mathematica1" pitchFamily="2" charset="2"/>
            </a:endParaRPr>
          </a:p>
        </p:txBody>
      </p:sp>
      <p:sp>
        <p:nvSpPr>
          <p:cNvPr id="81" name="TextBox 61"/>
          <p:cNvSpPr txBox="1">
            <a:spLocks noChangeArrowheads="1"/>
          </p:cNvSpPr>
          <p:nvPr/>
        </p:nvSpPr>
        <p:spPr bwMode="auto">
          <a:xfrm>
            <a:off x="1216160" y="823853"/>
            <a:ext cx="376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sym typeface="Symbol" pitchFamily="18" charset="2"/>
              </a:rPr>
              <a:t>Choppers at C and at S</a:t>
            </a:r>
            <a:endParaRPr lang="en-US" sz="2000" b="1">
              <a:solidFill>
                <a:schemeClr val="bg1"/>
              </a:solidFill>
              <a:sym typeface="Mathematica1" pitchFamily="2" charset="2"/>
            </a:endParaRPr>
          </a:p>
        </p:txBody>
      </p:sp>
      <p:cxnSp>
        <p:nvCxnSpPr>
          <p:cNvPr id="3" name="Straight Arrow Connector 2"/>
          <p:cNvCxnSpPr>
            <a:stCxn id="81" idx="2"/>
          </p:cNvCxnSpPr>
          <p:nvPr/>
        </p:nvCxnSpPr>
        <p:spPr bwMode="auto">
          <a:xfrm flipH="1">
            <a:off x="1747487" y="1223963"/>
            <a:ext cx="1349861" cy="292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 rot="10800000" flipH="1" flipV="1">
            <a:off x="2976347" y="1224022"/>
            <a:ext cx="1349861" cy="292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920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21"/>
          <p:cNvSpPr txBox="1">
            <a:spLocks noChangeArrowheads="1"/>
          </p:cNvSpPr>
          <p:nvPr/>
        </p:nvSpPr>
        <p:spPr bwMode="auto">
          <a:xfrm>
            <a:off x="14288" y="598488"/>
            <a:ext cx="3843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FFFF00"/>
                </a:solidFill>
                <a:latin typeface="Times New Roman" pitchFamily="18" charset="0"/>
              </a:rPr>
              <a:t>Continuous, somewhat divergent,</a:t>
            </a:r>
          </a:p>
          <a:p>
            <a:pPr algn="ctr" eaLnBrk="0" hangingPunct="0"/>
            <a:r>
              <a:rPr lang="en-GB" sz="2000" b="1">
                <a:solidFill>
                  <a:srgbClr val="FFFF00"/>
                </a:solidFill>
                <a:latin typeface="Times New Roman" pitchFamily="18" charset="0"/>
              </a:rPr>
              <a:t>polychromatic (10%) cold beam</a:t>
            </a:r>
          </a:p>
        </p:txBody>
      </p:sp>
      <p:sp>
        <p:nvSpPr>
          <p:cNvPr id="12293" name="Line 22"/>
          <p:cNvSpPr>
            <a:spLocks noChangeShapeType="1"/>
          </p:cNvSpPr>
          <p:nvPr/>
        </p:nvSpPr>
        <p:spPr bwMode="auto">
          <a:xfrm>
            <a:off x="60607" y="2047875"/>
            <a:ext cx="614081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39"/>
          <p:cNvSpPr txBox="1">
            <a:spLocks noChangeArrowheads="1"/>
          </p:cNvSpPr>
          <p:nvPr/>
        </p:nvSpPr>
        <p:spPr bwMode="auto">
          <a:xfrm>
            <a:off x="8172513" y="1192936"/>
            <a:ext cx="67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I(t)</a:t>
            </a:r>
          </a:p>
        </p:txBody>
      </p:sp>
      <p:sp>
        <p:nvSpPr>
          <p:cNvPr id="12296" name="Text Box 43"/>
          <p:cNvSpPr txBox="1">
            <a:spLocks noChangeArrowheads="1"/>
          </p:cNvSpPr>
          <p:nvPr/>
        </p:nvSpPr>
        <p:spPr bwMode="auto">
          <a:xfrm>
            <a:off x="717065" y="2755900"/>
            <a:ext cx="3147400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 smtClean="0">
                <a:solidFill>
                  <a:srgbClr val="00FFCC"/>
                </a:solidFill>
                <a:latin typeface="Times New Roman" pitchFamily="18" charset="0"/>
              </a:rPr>
              <a:t>Modulator:</a:t>
            </a:r>
            <a:endParaRPr lang="en-GB" sz="2000" b="1" dirty="0">
              <a:solidFill>
                <a:srgbClr val="00FFCC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GB" sz="2000" b="1" dirty="0">
                <a:solidFill>
                  <a:srgbClr val="00FFCC"/>
                </a:solidFill>
                <a:latin typeface="Times New Roman" pitchFamily="18" charset="0"/>
              </a:rPr>
              <a:t>1 polarizer + 2 RF flippers</a:t>
            </a:r>
            <a:br>
              <a:rPr lang="en-GB" sz="2000" b="1" dirty="0">
                <a:solidFill>
                  <a:srgbClr val="00FFCC"/>
                </a:solidFill>
                <a:latin typeface="Times New Roman" pitchFamily="18" charset="0"/>
              </a:rPr>
            </a:br>
            <a:r>
              <a:rPr lang="en-GB" sz="2000" b="1" dirty="0">
                <a:solidFill>
                  <a:srgbClr val="00FFCC"/>
                </a:solidFill>
                <a:latin typeface="Times New Roman" pitchFamily="18" charset="0"/>
              </a:rPr>
              <a:t>+ 1 analyser (</a:t>
            </a:r>
            <a:r>
              <a:rPr lang="en-GB" sz="2000" b="1">
                <a:solidFill>
                  <a:srgbClr val="00FFCC"/>
                </a:solidFill>
                <a:latin typeface="Times New Roman" pitchFamily="18" charset="0"/>
              </a:rPr>
              <a:t>or </a:t>
            </a:r>
            <a:r>
              <a:rPr lang="en-GB" sz="2000" b="1" smtClean="0">
                <a:solidFill>
                  <a:srgbClr val="00FFCC"/>
                </a:solidFill>
                <a:latin typeface="Times New Roman" pitchFamily="18" charset="0"/>
              </a:rPr>
              <a:t>buncher)</a:t>
            </a:r>
            <a:endParaRPr lang="en-GB" sz="2000" b="1" dirty="0">
              <a:solidFill>
                <a:srgbClr val="00FFCC"/>
              </a:solidFill>
              <a:latin typeface="Times New Roman" pitchFamily="18" charset="0"/>
            </a:endParaRPr>
          </a:p>
        </p:txBody>
      </p:sp>
      <p:sp>
        <p:nvSpPr>
          <p:cNvPr id="12297" name="Line 44"/>
          <p:cNvSpPr>
            <a:spLocks noChangeShapeType="1"/>
          </p:cNvSpPr>
          <p:nvPr/>
        </p:nvSpPr>
        <p:spPr bwMode="auto">
          <a:xfrm flipV="1">
            <a:off x="3050288" y="2317750"/>
            <a:ext cx="395287" cy="45085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48"/>
          <p:cNvSpPr>
            <a:spLocks noChangeShapeType="1"/>
          </p:cNvSpPr>
          <p:nvPr/>
        </p:nvSpPr>
        <p:spPr bwMode="auto">
          <a:xfrm>
            <a:off x="7199374" y="4686755"/>
            <a:ext cx="322199" cy="379849"/>
          </a:xfrm>
          <a:prstGeom prst="line">
            <a:avLst/>
          </a:prstGeom>
          <a:noFill/>
          <a:ln w="38100">
            <a:solidFill>
              <a:srgbClr val="9966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49"/>
          <p:cNvSpPr txBox="1">
            <a:spLocks noChangeArrowheads="1"/>
          </p:cNvSpPr>
          <p:nvPr/>
        </p:nvSpPr>
        <p:spPr bwMode="auto">
          <a:xfrm>
            <a:off x="1198563" y="6044055"/>
            <a:ext cx="2159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smtClean="0">
                <a:solidFill>
                  <a:srgbClr val="00FFCC"/>
                </a:solidFill>
                <a:latin typeface="Times New Roman" pitchFamily="18" charset="0"/>
                <a:sym typeface="tci2" pitchFamily="2" charset="2"/>
              </a:rPr>
              <a:t>Modulators off</a:t>
            </a:r>
            <a:endParaRPr lang="en-GB" b="1" dirty="0">
              <a:solidFill>
                <a:srgbClr val="00FFCC"/>
              </a:solidFill>
              <a:latin typeface="Times New Roman" pitchFamily="18" charset="0"/>
              <a:sym typeface="tci2" pitchFamily="2" charset="2"/>
            </a:endParaRPr>
          </a:p>
        </p:txBody>
      </p:sp>
      <p:sp>
        <p:nvSpPr>
          <p:cNvPr id="12300" name="Text Box 50"/>
          <p:cNvSpPr txBox="1">
            <a:spLocks noChangeArrowheads="1"/>
          </p:cNvSpPr>
          <p:nvPr/>
        </p:nvSpPr>
        <p:spPr bwMode="auto">
          <a:xfrm>
            <a:off x="6127579" y="6044055"/>
            <a:ext cx="2125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smtClean="0">
                <a:solidFill>
                  <a:srgbClr val="00FFCC"/>
                </a:solidFill>
                <a:latin typeface="Times New Roman" pitchFamily="18" charset="0"/>
                <a:sym typeface="tci2" pitchFamily="2" charset="2"/>
              </a:rPr>
              <a:t>Modulators on</a:t>
            </a:r>
            <a:endParaRPr lang="en-GB" b="1" dirty="0">
              <a:solidFill>
                <a:srgbClr val="00FFCC"/>
              </a:solidFill>
              <a:latin typeface="Times New Roman" pitchFamily="18" charset="0"/>
              <a:sym typeface="tci2" pitchFamily="2" charset="2"/>
            </a:endParaRPr>
          </a:p>
        </p:txBody>
      </p:sp>
      <p:sp>
        <p:nvSpPr>
          <p:cNvPr id="12305" name="Text Box 45"/>
          <p:cNvSpPr txBox="1">
            <a:spLocks noChangeArrowheads="1"/>
          </p:cNvSpPr>
          <p:nvPr/>
        </p:nvSpPr>
        <p:spPr bwMode="auto">
          <a:xfrm>
            <a:off x="5511006" y="1481217"/>
            <a:ext cx="1702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 smtClean="0">
                <a:solidFill>
                  <a:srgbClr val="66FF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b="1" dirty="0">
                <a:solidFill>
                  <a:srgbClr val="66FFFF"/>
                </a:solidFill>
                <a:latin typeface="Times New Roman" pitchFamily="18" charset="0"/>
                <a:sym typeface="Symbol" pitchFamily="18" charset="2"/>
              </a:rPr>
              <a:t>instrument</a:t>
            </a:r>
            <a:endParaRPr lang="en-GB" b="1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12306" name="Line 163"/>
          <p:cNvSpPr>
            <a:spLocks noChangeShapeType="1"/>
          </p:cNvSpPr>
          <p:nvPr/>
        </p:nvSpPr>
        <p:spPr bwMode="auto">
          <a:xfrm>
            <a:off x="1233488" y="4767636"/>
            <a:ext cx="26130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20" name="Line 160"/>
          <p:cNvSpPr>
            <a:spLocks noChangeShapeType="1"/>
          </p:cNvSpPr>
          <p:nvPr/>
        </p:nvSpPr>
        <p:spPr bwMode="auto">
          <a:xfrm flipV="1">
            <a:off x="1233488" y="4308848"/>
            <a:ext cx="0" cy="1616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21" name="Line 161"/>
          <p:cNvSpPr>
            <a:spLocks noChangeShapeType="1"/>
          </p:cNvSpPr>
          <p:nvPr/>
        </p:nvSpPr>
        <p:spPr bwMode="auto">
          <a:xfrm rot="5400000" flipV="1">
            <a:off x="2559050" y="4605711"/>
            <a:ext cx="0" cy="26495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22" name="Text Box 164"/>
          <p:cNvSpPr txBox="1">
            <a:spLocks noChangeArrowheads="1"/>
          </p:cNvSpPr>
          <p:nvPr/>
        </p:nvSpPr>
        <p:spPr bwMode="auto">
          <a:xfrm>
            <a:off x="795338" y="4539036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I</a:t>
            </a:r>
            <a:r>
              <a:rPr lang="en-GB" baseline="-25000">
                <a:solidFill>
                  <a:schemeClr val="bg1"/>
                </a:solidFill>
              </a:rPr>
              <a:t> 0</a:t>
            </a:r>
            <a:endParaRPr lang="en-US" baseline="-25000">
              <a:solidFill>
                <a:schemeClr val="bg1"/>
              </a:solidFill>
            </a:endParaRPr>
          </a:p>
        </p:txBody>
      </p:sp>
      <p:sp>
        <p:nvSpPr>
          <p:cNvPr id="12308" name="Text Box 165"/>
          <p:cNvSpPr txBox="1">
            <a:spLocks noChangeArrowheads="1"/>
          </p:cNvSpPr>
          <p:nvPr/>
        </p:nvSpPr>
        <p:spPr bwMode="auto">
          <a:xfrm>
            <a:off x="3578225" y="5828086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t</a:t>
            </a:r>
            <a:endParaRPr lang="en-US" baseline="-25000">
              <a:solidFill>
                <a:schemeClr val="bg1"/>
              </a:solidFill>
            </a:endParaRPr>
          </a:p>
        </p:txBody>
      </p:sp>
      <p:sp>
        <p:nvSpPr>
          <p:cNvPr id="12309" name="Text Box 173"/>
          <p:cNvSpPr txBox="1">
            <a:spLocks noChangeArrowheads="1"/>
          </p:cNvSpPr>
          <p:nvPr/>
        </p:nvSpPr>
        <p:spPr bwMode="auto">
          <a:xfrm>
            <a:off x="6374792" y="4241938"/>
            <a:ext cx="183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 </a:t>
            </a:r>
            <a:r>
              <a:rPr lang="en-GB" sz="2000" b="1" smtClean="0">
                <a:solidFill>
                  <a:schemeClr val="bg1"/>
                </a:solidFill>
                <a:sym typeface="Symbol" pitchFamily="18" charset="2"/>
              </a:rPr>
              <a:t> </a:t>
            </a:r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0 – 10 MHz</a:t>
            </a:r>
            <a:endParaRPr lang="en-GB" sz="20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57975" y="4796363"/>
            <a:ext cx="2319338" cy="846900"/>
            <a:chOff x="6128542" y="4692650"/>
            <a:chExt cx="2319338" cy="1121687"/>
          </a:xfrm>
        </p:grpSpPr>
        <p:sp>
          <p:nvSpPr>
            <p:cNvPr id="12310" name="Line 61"/>
            <p:cNvSpPr>
              <a:spLocks noChangeShapeType="1"/>
            </p:cNvSpPr>
            <p:nvPr/>
          </p:nvSpPr>
          <p:spPr bwMode="auto">
            <a:xfrm>
              <a:off x="8424067" y="4730751"/>
              <a:ext cx="23813" cy="627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Line 62"/>
            <p:cNvSpPr>
              <a:spLocks noChangeShapeType="1"/>
            </p:cNvSpPr>
            <p:nvPr/>
          </p:nvSpPr>
          <p:spPr bwMode="auto">
            <a:xfrm>
              <a:off x="8401842" y="4702176"/>
              <a:ext cx="22225" cy="342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63"/>
            <p:cNvSpPr>
              <a:spLocks noChangeShapeType="1"/>
            </p:cNvSpPr>
            <p:nvPr/>
          </p:nvSpPr>
          <p:spPr bwMode="auto">
            <a:xfrm>
              <a:off x="8378030" y="4692651"/>
              <a:ext cx="23812" cy="114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64"/>
            <p:cNvSpPr>
              <a:spLocks noChangeShapeType="1"/>
            </p:cNvSpPr>
            <p:nvPr/>
          </p:nvSpPr>
          <p:spPr bwMode="auto">
            <a:xfrm flipV="1">
              <a:off x="8354217" y="4692650"/>
              <a:ext cx="23813" cy="190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65"/>
            <p:cNvSpPr>
              <a:spLocks noChangeShapeType="1"/>
            </p:cNvSpPr>
            <p:nvPr/>
          </p:nvSpPr>
          <p:spPr bwMode="auto">
            <a:xfrm flipV="1">
              <a:off x="8330405" y="4708525"/>
              <a:ext cx="23812" cy="437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66"/>
            <p:cNvSpPr>
              <a:spLocks noChangeShapeType="1"/>
            </p:cNvSpPr>
            <p:nvPr/>
          </p:nvSpPr>
          <p:spPr bwMode="auto">
            <a:xfrm flipV="1">
              <a:off x="8308180" y="4745038"/>
              <a:ext cx="22225" cy="684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67"/>
            <p:cNvSpPr>
              <a:spLocks noChangeShapeType="1"/>
            </p:cNvSpPr>
            <p:nvPr/>
          </p:nvSpPr>
          <p:spPr bwMode="auto">
            <a:xfrm flipV="1">
              <a:off x="8284367" y="4802187"/>
              <a:ext cx="23813" cy="912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68"/>
            <p:cNvSpPr>
              <a:spLocks noChangeShapeType="1"/>
            </p:cNvSpPr>
            <p:nvPr/>
          </p:nvSpPr>
          <p:spPr bwMode="auto">
            <a:xfrm flipV="1">
              <a:off x="8260555" y="4878387"/>
              <a:ext cx="23812" cy="1084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69"/>
            <p:cNvSpPr>
              <a:spLocks noChangeShapeType="1"/>
            </p:cNvSpPr>
            <p:nvPr/>
          </p:nvSpPr>
          <p:spPr bwMode="auto">
            <a:xfrm flipV="1">
              <a:off x="8236742" y="4968875"/>
              <a:ext cx="23813" cy="1236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70"/>
            <p:cNvSpPr>
              <a:spLocks noChangeShapeType="1"/>
            </p:cNvSpPr>
            <p:nvPr/>
          </p:nvSpPr>
          <p:spPr bwMode="auto">
            <a:xfrm flipV="1">
              <a:off x="8201817" y="5044959"/>
              <a:ext cx="22225" cy="1312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Line 71"/>
            <p:cNvSpPr>
              <a:spLocks noChangeShapeType="1"/>
            </p:cNvSpPr>
            <p:nvPr/>
          </p:nvSpPr>
          <p:spPr bwMode="auto">
            <a:xfrm flipV="1">
              <a:off x="8190705" y="5181600"/>
              <a:ext cx="23812" cy="1369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72"/>
            <p:cNvSpPr>
              <a:spLocks noChangeShapeType="1"/>
            </p:cNvSpPr>
            <p:nvPr/>
          </p:nvSpPr>
          <p:spPr bwMode="auto">
            <a:xfrm flipV="1">
              <a:off x="8166892" y="5295900"/>
              <a:ext cx="23813" cy="1331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73"/>
            <p:cNvSpPr>
              <a:spLocks noChangeShapeType="1"/>
            </p:cNvSpPr>
            <p:nvPr/>
          </p:nvSpPr>
          <p:spPr bwMode="auto">
            <a:xfrm flipV="1">
              <a:off x="8143080" y="5407025"/>
              <a:ext cx="23812" cy="1255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74"/>
            <p:cNvSpPr>
              <a:spLocks noChangeShapeType="1"/>
            </p:cNvSpPr>
            <p:nvPr/>
          </p:nvSpPr>
          <p:spPr bwMode="auto">
            <a:xfrm flipV="1">
              <a:off x="8120855" y="5511800"/>
              <a:ext cx="22225" cy="1122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75"/>
            <p:cNvSpPr>
              <a:spLocks noChangeShapeType="1"/>
            </p:cNvSpPr>
            <p:nvPr/>
          </p:nvSpPr>
          <p:spPr bwMode="auto">
            <a:xfrm flipV="1">
              <a:off x="8097042" y="5605462"/>
              <a:ext cx="23813" cy="950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Line 76"/>
            <p:cNvSpPr>
              <a:spLocks noChangeShapeType="1"/>
            </p:cNvSpPr>
            <p:nvPr/>
          </p:nvSpPr>
          <p:spPr bwMode="auto">
            <a:xfrm flipV="1">
              <a:off x="8073230" y="5684837"/>
              <a:ext cx="23812" cy="741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Line 77"/>
            <p:cNvSpPr>
              <a:spLocks noChangeShapeType="1"/>
            </p:cNvSpPr>
            <p:nvPr/>
          </p:nvSpPr>
          <p:spPr bwMode="auto">
            <a:xfrm flipV="1">
              <a:off x="8049417" y="5746750"/>
              <a:ext cx="23813" cy="5135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Line 78"/>
            <p:cNvSpPr>
              <a:spLocks noChangeShapeType="1"/>
            </p:cNvSpPr>
            <p:nvPr/>
          </p:nvSpPr>
          <p:spPr bwMode="auto">
            <a:xfrm flipV="1">
              <a:off x="8027192" y="5789612"/>
              <a:ext cx="22225" cy="247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Line 79"/>
            <p:cNvSpPr>
              <a:spLocks noChangeShapeType="1"/>
            </p:cNvSpPr>
            <p:nvPr/>
          </p:nvSpPr>
          <p:spPr bwMode="auto">
            <a:xfrm>
              <a:off x="8003380" y="5807076"/>
              <a:ext cx="23812" cy="38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Line 80"/>
            <p:cNvSpPr>
              <a:spLocks noChangeShapeType="1"/>
            </p:cNvSpPr>
            <p:nvPr/>
          </p:nvSpPr>
          <p:spPr bwMode="auto">
            <a:xfrm>
              <a:off x="7979567" y="5783263"/>
              <a:ext cx="23813" cy="285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Line 81"/>
            <p:cNvSpPr>
              <a:spLocks noChangeShapeType="1"/>
            </p:cNvSpPr>
            <p:nvPr/>
          </p:nvSpPr>
          <p:spPr bwMode="auto">
            <a:xfrm>
              <a:off x="7955755" y="5735638"/>
              <a:ext cx="23812" cy="5705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Line 82"/>
            <p:cNvSpPr>
              <a:spLocks noChangeShapeType="1"/>
            </p:cNvSpPr>
            <p:nvPr/>
          </p:nvSpPr>
          <p:spPr bwMode="auto">
            <a:xfrm>
              <a:off x="7933530" y="5670551"/>
              <a:ext cx="22225" cy="779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Line 83"/>
            <p:cNvSpPr>
              <a:spLocks noChangeShapeType="1"/>
            </p:cNvSpPr>
            <p:nvPr/>
          </p:nvSpPr>
          <p:spPr bwMode="auto">
            <a:xfrm>
              <a:off x="7909717" y="5586412"/>
              <a:ext cx="23813" cy="1008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Line 84"/>
            <p:cNvSpPr>
              <a:spLocks noChangeShapeType="1"/>
            </p:cNvSpPr>
            <p:nvPr/>
          </p:nvSpPr>
          <p:spPr bwMode="auto">
            <a:xfrm>
              <a:off x="7885905" y="5491163"/>
              <a:ext cx="23812" cy="1141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Line 85"/>
            <p:cNvSpPr>
              <a:spLocks noChangeShapeType="1"/>
            </p:cNvSpPr>
            <p:nvPr/>
          </p:nvSpPr>
          <p:spPr bwMode="auto">
            <a:xfrm>
              <a:off x="7862092" y="5384800"/>
              <a:ext cx="23813" cy="1274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Line 86"/>
            <p:cNvSpPr>
              <a:spLocks noChangeShapeType="1"/>
            </p:cNvSpPr>
            <p:nvPr/>
          </p:nvSpPr>
          <p:spPr bwMode="auto">
            <a:xfrm>
              <a:off x="7839867" y="5272088"/>
              <a:ext cx="22225" cy="1350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Line 87"/>
            <p:cNvSpPr>
              <a:spLocks noChangeShapeType="1"/>
            </p:cNvSpPr>
            <p:nvPr/>
          </p:nvSpPr>
          <p:spPr bwMode="auto">
            <a:xfrm>
              <a:off x="7816055" y="5159376"/>
              <a:ext cx="23812" cy="1350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Line 88"/>
            <p:cNvSpPr>
              <a:spLocks noChangeShapeType="1"/>
            </p:cNvSpPr>
            <p:nvPr/>
          </p:nvSpPr>
          <p:spPr bwMode="auto">
            <a:xfrm>
              <a:off x="7792242" y="5049838"/>
              <a:ext cx="23813" cy="1312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Line 89"/>
            <p:cNvSpPr>
              <a:spLocks noChangeShapeType="1"/>
            </p:cNvSpPr>
            <p:nvPr/>
          </p:nvSpPr>
          <p:spPr bwMode="auto">
            <a:xfrm>
              <a:off x="7768430" y="4949825"/>
              <a:ext cx="23812" cy="1198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Line 90"/>
            <p:cNvSpPr>
              <a:spLocks noChangeShapeType="1"/>
            </p:cNvSpPr>
            <p:nvPr/>
          </p:nvSpPr>
          <p:spPr bwMode="auto">
            <a:xfrm>
              <a:off x="7746205" y="4860926"/>
              <a:ext cx="22225" cy="1065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Line 91"/>
            <p:cNvSpPr>
              <a:spLocks noChangeShapeType="1"/>
            </p:cNvSpPr>
            <p:nvPr/>
          </p:nvSpPr>
          <p:spPr bwMode="auto">
            <a:xfrm>
              <a:off x="7722392" y="4789488"/>
              <a:ext cx="23813" cy="8558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Line 92"/>
            <p:cNvSpPr>
              <a:spLocks noChangeShapeType="1"/>
            </p:cNvSpPr>
            <p:nvPr/>
          </p:nvSpPr>
          <p:spPr bwMode="auto">
            <a:xfrm>
              <a:off x="7698580" y="4735513"/>
              <a:ext cx="23812" cy="646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Line 93"/>
            <p:cNvSpPr>
              <a:spLocks noChangeShapeType="1"/>
            </p:cNvSpPr>
            <p:nvPr/>
          </p:nvSpPr>
          <p:spPr bwMode="auto">
            <a:xfrm>
              <a:off x="7674767" y="4703763"/>
              <a:ext cx="23813" cy="380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Line 94"/>
            <p:cNvSpPr>
              <a:spLocks noChangeShapeType="1"/>
            </p:cNvSpPr>
            <p:nvPr/>
          </p:nvSpPr>
          <p:spPr bwMode="auto">
            <a:xfrm>
              <a:off x="7650955" y="4692650"/>
              <a:ext cx="23812" cy="133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95"/>
            <p:cNvSpPr>
              <a:spLocks noChangeShapeType="1"/>
            </p:cNvSpPr>
            <p:nvPr/>
          </p:nvSpPr>
          <p:spPr bwMode="auto">
            <a:xfrm flipV="1">
              <a:off x="7628730" y="4692650"/>
              <a:ext cx="22225" cy="152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96"/>
            <p:cNvSpPr>
              <a:spLocks noChangeShapeType="1"/>
            </p:cNvSpPr>
            <p:nvPr/>
          </p:nvSpPr>
          <p:spPr bwMode="auto">
            <a:xfrm flipV="1">
              <a:off x="7604917" y="4705350"/>
              <a:ext cx="23813" cy="418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97"/>
            <p:cNvSpPr>
              <a:spLocks noChangeShapeType="1"/>
            </p:cNvSpPr>
            <p:nvPr/>
          </p:nvSpPr>
          <p:spPr bwMode="auto">
            <a:xfrm flipV="1">
              <a:off x="7581105" y="4740276"/>
              <a:ext cx="23812" cy="665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98"/>
            <p:cNvSpPr>
              <a:spLocks noChangeShapeType="1"/>
            </p:cNvSpPr>
            <p:nvPr/>
          </p:nvSpPr>
          <p:spPr bwMode="auto">
            <a:xfrm flipV="1">
              <a:off x="7557292" y="4795837"/>
              <a:ext cx="23813" cy="893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99"/>
            <p:cNvSpPr>
              <a:spLocks noChangeShapeType="1"/>
            </p:cNvSpPr>
            <p:nvPr/>
          </p:nvSpPr>
          <p:spPr bwMode="auto">
            <a:xfrm flipV="1">
              <a:off x="7535067" y="4870451"/>
              <a:ext cx="22225" cy="1065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Line 100"/>
            <p:cNvSpPr>
              <a:spLocks noChangeShapeType="1"/>
            </p:cNvSpPr>
            <p:nvPr/>
          </p:nvSpPr>
          <p:spPr bwMode="auto">
            <a:xfrm flipV="1">
              <a:off x="7511255" y="4959350"/>
              <a:ext cx="23812" cy="1217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Line 101"/>
            <p:cNvSpPr>
              <a:spLocks noChangeShapeType="1"/>
            </p:cNvSpPr>
            <p:nvPr/>
          </p:nvSpPr>
          <p:spPr bwMode="auto">
            <a:xfrm flipV="1">
              <a:off x="7487442" y="5060950"/>
              <a:ext cx="23813" cy="1312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Line 102"/>
            <p:cNvSpPr>
              <a:spLocks noChangeShapeType="1"/>
            </p:cNvSpPr>
            <p:nvPr/>
          </p:nvSpPr>
          <p:spPr bwMode="auto">
            <a:xfrm flipV="1">
              <a:off x="7463630" y="5170487"/>
              <a:ext cx="23812" cy="1350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Line 103"/>
            <p:cNvSpPr>
              <a:spLocks noChangeShapeType="1"/>
            </p:cNvSpPr>
            <p:nvPr/>
          </p:nvSpPr>
          <p:spPr bwMode="auto">
            <a:xfrm flipV="1">
              <a:off x="7439817" y="5283201"/>
              <a:ext cx="23813" cy="1350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Line 104"/>
            <p:cNvSpPr>
              <a:spLocks noChangeShapeType="1"/>
            </p:cNvSpPr>
            <p:nvPr/>
          </p:nvSpPr>
          <p:spPr bwMode="auto">
            <a:xfrm flipV="1">
              <a:off x="7417592" y="5395912"/>
              <a:ext cx="22225" cy="1255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Line 105"/>
            <p:cNvSpPr>
              <a:spLocks noChangeShapeType="1"/>
            </p:cNvSpPr>
            <p:nvPr/>
          </p:nvSpPr>
          <p:spPr bwMode="auto">
            <a:xfrm flipV="1">
              <a:off x="7393780" y="5500688"/>
              <a:ext cx="23812" cy="1141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106"/>
            <p:cNvSpPr>
              <a:spLocks noChangeShapeType="1"/>
            </p:cNvSpPr>
            <p:nvPr/>
          </p:nvSpPr>
          <p:spPr bwMode="auto">
            <a:xfrm flipV="1">
              <a:off x="7369967" y="5595937"/>
              <a:ext cx="23813" cy="988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107"/>
            <p:cNvSpPr>
              <a:spLocks noChangeShapeType="1"/>
            </p:cNvSpPr>
            <p:nvPr/>
          </p:nvSpPr>
          <p:spPr bwMode="auto">
            <a:xfrm flipV="1">
              <a:off x="7346155" y="5678488"/>
              <a:ext cx="23812" cy="760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Line 108"/>
            <p:cNvSpPr>
              <a:spLocks noChangeShapeType="1"/>
            </p:cNvSpPr>
            <p:nvPr/>
          </p:nvSpPr>
          <p:spPr bwMode="auto">
            <a:xfrm flipV="1">
              <a:off x="7323930" y="5741987"/>
              <a:ext cx="22225" cy="532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Line 109"/>
            <p:cNvSpPr>
              <a:spLocks noChangeShapeType="1"/>
            </p:cNvSpPr>
            <p:nvPr/>
          </p:nvSpPr>
          <p:spPr bwMode="auto">
            <a:xfrm flipV="1">
              <a:off x="7300117" y="5786437"/>
              <a:ext cx="23813" cy="266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Line 110"/>
            <p:cNvSpPr>
              <a:spLocks noChangeShapeType="1"/>
            </p:cNvSpPr>
            <p:nvPr/>
          </p:nvSpPr>
          <p:spPr bwMode="auto">
            <a:xfrm>
              <a:off x="7276305" y="5808663"/>
              <a:ext cx="23812" cy="190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Line 111"/>
            <p:cNvSpPr>
              <a:spLocks noChangeShapeType="1"/>
            </p:cNvSpPr>
            <p:nvPr/>
          </p:nvSpPr>
          <p:spPr bwMode="auto">
            <a:xfrm>
              <a:off x="7252492" y="5786438"/>
              <a:ext cx="23813" cy="266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Line 112"/>
            <p:cNvSpPr>
              <a:spLocks noChangeShapeType="1"/>
            </p:cNvSpPr>
            <p:nvPr/>
          </p:nvSpPr>
          <p:spPr bwMode="auto">
            <a:xfrm>
              <a:off x="7230267" y="5741987"/>
              <a:ext cx="22225" cy="532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Line 113"/>
            <p:cNvSpPr>
              <a:spLocks noChangeShapeType="1"/>
            </p:cNvSpPr>
            <p:nvPr/>
          </p:nvSpPr>
          <p:spPr bwMode="auto">
            <a:xfrm>
              <a:off x="7206455" y="5678488"/>
              <a:ext cx="23812" cy="760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Line 114"/>
            <p:cNvSpPr>
              <a:spLocks noChangeShapeType="1"/>
            </p:cNvSpPr>
            <p:nvPr/>
          </p:nvSpPr>
          <p:spPr bwMode="auto">
            <a:xfrm>
              <a:off x="7182642" y="5595937"/>
              <a:ext cx="23813" cy="988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Line 115"/>
            <p:cNvSpPr>
              <a:spLocks noChangeShapeType="1"/>
            </p:cNvSpPr>
            <p:nvPr/>
          </p:nvSpPr>
          <p:spPr bwMode="auto">
            <a:xfrm>
              <a:off x="7158830" y="5500688"/>
              <a:ext cx="23812" cy="1141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Line 116"/>
            <p:cNvSpPr>
              <a:spLocks noChangeShapeType="1"/>
            </p:cNvSpPr>
            <p:nvPr/>
          </p:nvSpPr>
          <p:spPr bwMode="auto">
            <a:xfrm>
              <a:off x="7135017" y="5395913"/>
              <a:ext cx="23813" cy="1255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Line 117"/>
            <p:cNvSpPr>
              <a:spLocks noChangeShapeType="1"/>
            </p:cNvSpPr>
            <p:nvPr/>
          </p:nvSpPr>
          <p:spPr bwMode="auto">
            <a:xfrm>
              <a:off x="7112792" y="5283201"/>
              <a:ext cx="22225" cy="1350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Line 118"/>
            <p:cNvSpPr>
              <a:spLocks noChangeShapeType="1"/>
            </p:cNvSpPr>
            <p:nvPr/>
          </p:nvSpPr>
          <p:spPr bwMode="auto">
            <a:xfrm>
              <a:off x="7088980" y="5170488"/>
              <a:ext cx="23812" cy="1350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Line 119"/>
            <p:cNvSpPr>
              <a:spLocks noChangeShapeType="1"/>
            </p:cNvSpPr>
            <p:nvPr/>
          </p:nvSpPr>
          <p:spPr bwMode="auto">
            <a:xfrm>
              <a:off x="7065167" y="5060951"/>
              <a:ext cx="23813" cy="1312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Line 120"/>
            <p:cNvSpPr>
              <a:spLocks noChangeShapeType="1"/>
            </p:cNvSpPr>
            <p:nvPr/>
          </p:nvSpPr>
          <p:spPr bwMode="auto">
            <a:xfrm>
              <a:off x="7041355" y="4959350"/>
              <a:ext cx="23812" cy="1217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121"/>
            <p:cNvSpPr>
              <a:spLocks noChangeShapeType="1"/>
            </p:cNvSpPr>
            <p:nvPr/>
          </p:nvSpPr>
          <p:spPr bwMode="auto">
            <a:xfrm>
              <a:off x="7019130" y="4870451"/>
              <a:ext cx="22225" cy="1065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Line 122"/>
            <p:cNvSpPr>
              <a:spLocks noChangeShapeType="1"/>
            </p:cNvSpPr>
            <p:nvPr/>
          </p:nvSpPr>
          <p:spPr bwMode="auto">
            <a:xfrm>
              <a:off x="6995317" y="4795838"/>
              <a:ext cx="23813" cy="893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Line 123"/>
            <p:cNvSpPr>
              <a:spLocks noChangeShapeType="1"/>
            </p:cNvSpPr>
            <p:nvPr/>
          </p:nvSpPr>
          <p:spPr bwMode="auto">
            <a:xfrm>
              <a:off x="6971505" y="4740276"/>
              <a:ext cx="23812" cy="665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Line 124"/>
            <p:cNvSpPr>
              <a:spLocks noChangeShapeType="1"/>
            </p:cNvSpPr>
            <p:nvPr/>
          </p:nvSpPr>
          <p:spPr bwMode="auto">
            <a:xfrm>
              <a:off x="6947692" y="4705351"/>
              <a:ext cx="23813" cy="418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Line 125"/>
            <p:cNvSpPr>
              <a:spLocks noChangeShapeType="1"/>
            </p:cNvSpPr>
            <p:nvPr/>
          </p:nvSpPr>
          <p:spPr bwMode="auto">
            <a:xfrm>
              <a:off x="6925467" y="4692650"/>
              <a:ext cx="22225" cy="152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Line 126"/>
            <p:cNvSpPr>
              <a:spLocks noChangeShapeType="1"/>
            </p:cNvSpPr>
            <p:nvPr/>
          </p:nvSpPr>
          <p:spPr bwMode="auto">
            <a:xfrm flipV="1">
              <a:off x="6901655" y="4692650"/>
              <a:ext cx="23812" cy="133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Line 127"/>
            <p:cNvSpPr>
              <a:spLocks noChangeShapeType="1"/>
            </p:cNvSpPr>
            <p:nvPr/>
          </p:nvSpPr>
          <p:spPr bwMode="auto">
            <a:xfrm flipV="1">
              <a:off x="6877842" y="4703763"/>
              <a:ext cx="23813" cy="380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Line 128"/>
            <p:cNvSpPr>
              <a:spLocks noChangeShapeType="1"/>
            </p:cNvSpPr>
            <p:nvPr/>
          </p:nvSpPr>
          <p:spPr bwMode="auto">
            <a:xfrm flipV="1">
              <a:off x="6854030" y="4735512"/>
              <a:ext cx="23812" cy="646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Line 129"/>
            <p:cNvSpPr>
              <a:spLocks noChangeShapeType="1"/>
            </p:cNvSpPr>
            <p:nvPr/>
          </p:nvSpPr>
          <p:spPr bwMode="auto">
            <a:xfrm flipV="1">
              <a:off x="6831805" y="4789488"/>
              <a:ext cx="22225" cy="8558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Line 130"/>
            <p:cNvSpPr>
              <a:spLocks noChangeShapeType="1"/>
            </p:cNvSpPr>
            <p:nvPr/>
          </p:nvSpPr>
          <p:spPr bwMode="auto">
            <a:xfrm flipV="1">
              <a:off x="6807992" y="4860926"/>
              <a:ext cx="23813" cy="1065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Line 131"/>
            <p:cNvSpPr>
              <a:spLocks noChangeShapeType="1"/>
            </p:cNvSpPr>
            <p:nvPr/>
          </p:nvSpPr>
          <p:spPr bwMode="auto">
            <a:xfrm flipV="1">
              <a:off x="6784180" y="4949825"/>
              <a:ext cx="23812" cy="1198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Line 132"/>
            <p:cNvSpPr>
              <a:spLocks noChangeShapeType="1"/>
            </p:cNvSpPr>
            <p:nvPr/>
          </p:nvSpPr>
          <p:spPr bwMode="auto">
            <a:xfrm flipV="1">
              <a:off x="6760367" y="5049838"/>
              <a:ext cx="23813" cy="1312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Line 133"/>
            <p:cNvSpPr>
              <a:spLocks noChangeShapeType="1"/>
            </p:cNvSpPr>
            <p:nvPr/>
          </p:nvSpPr>
          <p:spPr bwMode="auto">
            <a:xfrm flipV="1">
              <a:off x="6738142" y="5159376"/>
              <a:ext cx="22225" cy="1350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Line 134"/>
            <p:cNvSpPr>
              <a:spLocks noChangeShapeType="1"/>
            </p:cNvSpPr>
            <p:nvPr/>
          </p:nvSpPr>
          <p:spPr bwMode="auto">
            <a:xfrm flipV="1">
              <a:off x="6714330" y="5272087"/>
              <a:ext cx="23812" cy="1350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135"/>
            <p:cNvSpPr>
              <a:spLocks noChangeShapeType="1"/>
            </p:cNvSpPr>
            <p:nvPr/>
          </p:nvSpPr>
          <p:spPr bwMode="auto">
            <a:xfrm flipV="1">
              <a:off x="6690517" y="5384800"/>
              <a:ext cx="23813" cy="1274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136"/>
            <p:cNvSpPr>
              <a:spLocks noChangeShapeType="1"/>
            </p:cNvSpPr>
            <p:nvPr/>
          </p:nvSpPr>
          <p:spPr bwMode="auto">
            <a:xfrm flipV="1">
              <a:off x="6666705" y="5491163"/>
              <a:ext cx="23812" cy="1141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Line 137"/>
            <p:cNvSpPr>
              <a:spLocks noChangeShapeType="1"/>
            </p:cNvSpPr>
            <p:nvPr/>
          </p:nvSpPr>
          <p:spPr bwMode="auto">
            <a:xfrm flipV="1">
              <a:off x="6644480" y="5586412"/>
              <a:ext cx="22225" cy="1008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Line 138"/>
            <p:cNvSpPr>
              <a:spLocks noChangeShapeType="1"/>
            </p:cNvSpPr>
            <p:nvPr/>
          </p:nvSpPr>
          <p:spPr bwMode="auto">
            <a:xfrm flipV="1">
              <a:off x="6620667" y="5670550"/>
              <a:ext cx="23813" cy="779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Line 139"/>
            <p:cNvSpPr>
              <a:spLocks noChangeShapeType="1"/>
            </p:cNvSpPr>
            <p:nvPr/>
          </p:nvSpPr>
          <p:spPr bwMode="auto">
            <a:xfrm flipV="1">
              <a:off x="6596855" y="5735637"/>
              <a:ext cx="23812" cy="5705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Line 140"/>
            <p:cNvSpPr>
              <a:spLocks noChangeShapeType="1"/>
            </p:cNvSpPr>
            <p:nvPr/>
          </p:nvSpPr>
          <p:spPr bwMode="auto">
            <a:xfrm flipV="1">
              <a:off x="6573042" y="5783262"/>
              <a:ext cx="23813" cy="285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Line 141"/>
            <p:cNvSpPr>
              <a:spLocks noChangeShapeType="1"/>
            </p:cNvSpPr>
            <p:nvPr/>
          </p:nvSpPr>
          <p:spPr bwMode="auto">
            <a:xfrm flipV="1">
              <a:off x="6550817" y="5807075"/>
              <a:ext cx="22225" cy="38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Line 142"/>
            <p:cNvSpPr>
              <a:spLocks noChangeShapeType="1"/>
            </p:cNvSpPr>
            <p:nvPr/>
          </p:nvSpPr>
          <p:spPr bwMode="auto">
            <a:xfrm>
              <a:off x="6527005" y="5789612"/>
              <a:ext cx="23812" cy="247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Line 143"/>
            <p:cNvSpPr>
              <a:spLocks noChangeShapeType="1"/>
            </p:cNvSpPr>
            <p:nvPr/>
          </p:nvSpPr>
          <p:spPr bwMode="auto">
            <a:xfrm>
              <a:off x="6503192" y="5746750"/>
              <a:ext cx="23813" cy="5135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Line 144"/>
            <p:cNvSpPr>
              <a:spLocks noChangeShapeType="1"/>
            </p:cNvSpPr>
            <p:nvPr/>
          </p:nvSpPr>
          <p:spPr bwMode="auto">
            <a:xfrm>
              <a:off x="6479380" y="5684838"/>
              <a:ext cx="23812" cy="741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Line 145"/>
            <p:cNvSpPr>
              <a:spLocks noChangeShapeType="1"/>
            </p:cNvSpPr>
            <p:nvPr/>
          </p:nvSpPr>
          <p:spPr bwMode="auto">
            <a:xfrm>
              <a:off x="6457155" y="5605463"/>
              <a:ext cx="22225" cy="950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Line 146"/>
            <p:cNvSpPr>
              <a:spLocks noChangeShapeType="1"/>
            </p:cNvSpPr>
            <p:nvPr/>
          </p:nvSpPr>
          <p:spPr bwMode="auto">
            <a:xfrm>
              <a:off x="6433342" y="5511800"/>
              <a:ext cx="23813" cy="1122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Line 147"/>
            <p:cNvSpPr>
              <a:spLocks noChangeShapeType="1"/>
            </p:cNvSpPr>
            <p:nvPr/>
          </p:nvSpPr>
          <p:spPr bwMode="auto">
            <a:xfrm>
              <a:off x="6409530" y="5407026"/>
              <a:ext cx="23812" cy="1255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Line 148"/>
            <p:cNvSpPr>
              <a:spLocks noChangeShapeType="1"/>
            </p:cNvSpPr>
            <p:nvPr/>
          </p:nvSpPr>
          <p:spPr bwMode="auto">
            <a:xfrm>
              <a:off x="6385717" y="5295901"/>
              <a:ext cx="23813" cy="1331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Line 149"/>
            <p:cNvSpPr>
              <a:spLocks noChangeShapeType="1"/>
            </p:cNvSpPr>
            <p:nvPr/>
          </p:nvSpPr>
          <p:spPr bwMode="auto">
            <a:xfrm>
              <a:off x="6363492" y="5181600"/>
              <a:ext cx="22225" cy="1369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Line 150"/>
            <p:cNvSpPr>
              <a:spLocks noChangeShapeType="1"/>
            </p:cNvSpPr>
            <p:nvPr/>
          </p:nvSpPr>
          <p:spPr bwMode="auto">
            <a:xfrm>
              <a:off x="6339680" y="5072063"/>
              <a:ext cx="23812" cy="1312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Line 151"/>
            <p:cNvSpPr>
              <a:spLocks noChangeShapeType="1"/>
            </p:cNvSpPr>
            <p:nvPr/>
          </p:nvSpPr>
          <p:spPr bwMode="auto">
            <a:xfrm>
              <a:off x="6315867" y="4968876"/>
              <a:ext cx="23813" cy="1236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Line 152"/>
            <p:cNvSpPr>
              <a:spLocks noChangeShapeType="1"/>
            </p:cNvSpPr>
            <p:nvPr/>
          </p:nvSpPr>
          <p:spPr bwMode="auto">
            <a:xfrm>
              <a:off x="6292055" y="4878387"/>
              <a:ext cx="23812" cy="1084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Line 153"/>
            <p:cNvSpPr>
              <a:spLocks noChangeShapeType="1"/>
            </p:cNvSpPr>
            <p:nvPr/>
          </p:nvSpPr>
          <p:spPr bwMode="auto">
            <a:xfrm>
              <a:off x="6269830" y="4802187"/>
              <a:ext cx="22225" cy="912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Line 154"/>
            <p:cNvSpPr>
              <a:spLocks noChangeShapeType="1"/>
            </p:cNvSpPr>
            <p:nvPr/>
          </p:nvSpPr>
          <p:spPr bwMode="auto">
            <a:xfrm>
              <a:off x="6246017" y="4745038"/>
              <a:ext cx="23813" cy="684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" name="Line 155"/>
            <p:cNvSpPr>
              <a:spLocks noChangeShapeType="1"/>
            </p:cNvSpPr>
            <p:nvPr/>
          </p:nvSpPr>
          <p:spPr bwMode="auto">
            <a:xfrm>
              <a:off x="6222205" y="4708525"/>
              <a:ext cx="23812" cy="437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" name="Line 156"/>
            <p:cNvSpPr>
              <a:spLocks noChangeShapeType="1"/>
            </p:cNvSpPr>
            <p:nvPr/>
          </p:nvSpPr>
          <p:spPr bwMode="auto">
            <a:xfrm>
              <a:off x="6198392" y="4692651"/>
              <a:ext cx="23813" cy="190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" name="Line 157"/>
            <p:cNvSpPr>
              <a:spLocks noChangeShapeType="1"/>
            </p:cNvSpPr>
            <p:nvPr/>
          </p:nvSpPr>
          <p:spPr bwMode="auto">
            <a:xfrm flipV="1">
              <a:off x="6176167" y="4692650"/>
              <a:ext cx="22225" cy="114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7" name="Line 158"/>
            <p:cNvSpPr>
              <a:spLocks noChangeShapeType="1"/>
            </p:cNvSpPr>
            <p:nvPr/>
          </p:nvSpPr>
          <p:spPr bwMode="auto">
            <a:xfrm flipV="1">
              <a:off x="6152355" y="4702175"/>
              <a:ext cx="23812" cy="342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8" name="Line 159"/>
            <p:cNvSpPr>
              <a:spLocks noChangeShapeType="1"/>
            </p:cNvSpPr>
            <p:nvPr/>
          </p:nvSpPr>
          <p:spPr bwMode="auto">
            <a:xfrm flipV="1">
              <a:off x="6128542" y="4730750"/>
              <a:ext cx="23813" cy="627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17" name="Line 181"/>
          <p:cNvSpPr>
            <a:spLocks noChangeShapeType="1"/>
          </p:cNvSpPr>
          <p:nvPr/>
        </p:nvSpPr>
        <p:spPr bwMode="auto">
          <a:xfrm flipV="1">
            <a:off x="6104730" y="4308092"/>
            <a:ext cx="0" cy="160833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18" name="Line 182"/>
          <p:cNvSpPr>
            <a:spLocks noChangeShapeType="1"/>
          </p:cNvSpPr>
          <p:nvPr/>
        </p:nvSpPr>
        <p:spPr bwMode="auto">
          <a:xfrm rot="5400000" flipV="1">
            <a:off x="7418942" y="4606460"/>
            <a:ext cx="0" cy="26495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19" name="Text Box 183"/>
          <p:cNvSpPr txBox="1">
            <a:spLocks noChangeArrowheads="1"/>
          </p:cNvSpPr>
          <p:nvPr/>
        </p:nvSpPr>
        <p:spPr bwMode="auto">
          <a:xfrm>
            <a:off x="4800156" y="2667060"/>
            <a:ext cx="41296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mtClean="0">
                <a:solidFill>
                  <a:schemeClr val="bg1"/>
                </a:solidFill>
              </a:rPr>
              <a:t>Angles of trajectories wrt z-axis</a:t>
            </a:r>
          </a:p>
          <a:p>
            <a:pPr algn="ctr" eaLnBrk="0" hangingPunct="0"/>
            <a:r>
              <a:rPr lang="en-GB" smtClean="0">
                <a:solidFill>
                  <a:schemeClr val="bg1"/>
                </a:solidFill>
              </a:rPr>
              <a:t>need to be conserved for high </a:t>
            </a:r>
            <a:r>
              <a:rPr lang="en-GB" smtClean="0">
                <a:solidFill>
                  <a:schemeClr val="bg1"/>
                </a:solidFill>
                <a:sym typeface="Symbol" panose="05050102010706020507" pitchFamily="18" charset="2"/>
              </a:rPr>
              <a:t></a:t>
            </a:r>
            <a:endParaRPr lang="en-US" baseline="-25000">
              <a:solidFill>
                <a:schemeClr val="bg1"/>
              </a:solidFill>
            </a:endParaRPr>
          </a:p>
        </p:txBody>
      </p:sp>
      <p:sp>
        <p:nvSpPr>
          <p:cNvPr id="12411" name="Text Box 184"/>
          <p:cNvSpPr txBox="1">
            <a:spLocks noChangeArrowheads="1"/>
          </p:cNvSpPr>
          <p:nvPr/>
        </p:nvSpPr>
        <p:spPr bwMode="auto">
          <a:xfrm>
            <a:off x="8471989" y="5846524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t</a:t>
            </a:r>
            <a:endParaRPr lang="en-US" baseline="-25000">
              <a:solidFill>
                <a:schemeClr val="bg1"/>
              </a:solidFill>
            </a:endParaRPr>
          </a:p>
        </p:txBody>
      </p:sp>
      <p:sp>
        <p:nvSpPr>
          <p:cNvPr id="12412" name="Rectangle 190"/>
          <p:cNvSpPr>
            <a:spLocks noChangeArrowheads="1"/>
          </p:cNvSpPr>
          <p:nvPr/>
        </p:nvSpPr>
        <p:spPr bwMode="auto">
          <a:xfrm>
            <a:off x="1336675" y="96838"/>
            <a:ext cx="7404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GB" sz="1800" b="1">
                <a:latin typeface="Times New Roman" pitchFamily="18" charset="0"/>
              </a:rPr>
              <a:t>Longitudinal modulation of a polychromatic continuous neutron </a:t>
            </a:r>
            <a:r>
              <a:rPr lang="en-GB" sz="1800" b="1" smtClean="0">
                <a:latin typeface="Times New Roman" pitchFamily="18" charset="0"/>
              </a:rPr>
              <a:t>beam</a:t>
            </a:r>
            <a:endParaRPr lang="en-GB" sz="1800" b="1">
              <a:latin typeface="Times New Roman" pitchFamily="18" charset="0"/>
            </a:endParaRPr>
          </a:p>
        </p:txBody>
      </p:sp>
      <p:sp>
        <p:nvSpPr>
          <p:cNvPr id="12413" name="Text Box 191"/>
          <p:cNvSpPr txBox="1">
            <a:spLocks noChangeArrowheads="1"/>
          </p:cNvSpPr>
          <p:nvPr/>
        </p:nvSpPr>
        <p:spPr bwMode="auto">
          <a:xfrm>
            <a:off x="5417109" y="4111417"/>
            <a:ext cx="67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I(t)</a:t>
            </a:r>
          </a:p>
        </p:txBody>
      </p:sp>
      <p:sp>
        <p:nvSpPr>
          <p:cNvPr id="12414" name="Text Box 192"/>
          <p:cNvSpPr txBox="1">
            <a:spLocks noChangeArrowheads="1"/>
          </p:cNvSpPr>
          <p:nvPr/>
        </p:nvSpPr>
        <p:spPr bwMode="auto">
          <a:xfrm>
            <a:off x="584200" y="4016748"/>
            <a:ext cx="67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I(t)</a:t>
            </a:r>
          </a:p>
        </p:txBody>
      </p:sp>
      <p:sp>
        <p:nvSpPr>
          <p:cNvPr id="12415" name="Rectangle 193"/>
          <p:cNvSpPr>
            <a:spLocks noChangeArrowheads="1"/>
          </p:cNvSpPr>
          <p:nvPr/>
        </p:nvSpPr>
        <p:spPr bwMode="auto">
          <a:xfrm>
            <a:off x="7064375" y="712788"/>
            <a:ext cx="207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modulation plane</a:t>
            </a:r>
            <a:endParaRPr lang="en-US" sz="2000" b="1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643813" y="1109663"/>
            <a:ext cx="515036" cy="6538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>
            <a:off x="1519518" y="1681957"/>
            <a:ext cx="268941" cy="7056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3614878" y="1681957"/>
            <a:ext cx="268941" cy="7056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8" name="Line 44"/>
          <p:cNvSpPr>
            <a:spLocks noChangeShapeType="1"/>
          </p:cNvSpPr>
          <p:nvPr/>
        </p:nvSpPr>
        <p:spPr bwMode="auto">
          <a:xfrm flipH="1" flipV="1">
            <a:off x="1921111" y="2332878"/>
            <a:ext cx="395287" cy="45085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" name="Rounded Rectangle 138"/>
          <p:cNvSpPr/>
          <p:nvPr/>
        </p:nvSpPr>
        <p:spPr bwMode="auto">
          <a:xfrm>
            <a:off x="1075812" y="1681957"/>
            <a:ext cx="268941" cy="7056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0" name="Rounded Rectangle 139"/>
          <p:cNvSpPr/>
          <p:nvPr/>
        </p:nvSpPr>
        <p:spPr bwMode="auto">
          <a:xfrm>
            <a:off x="4071449" y="1685879"/>
            <a:ext cx="268941" cy="7056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95338" y="2047875"/>
            <a:ext cx="76819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lgDash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Connector 9"/>
          <p:cNvCxnSpPr>
            <a:stCxn id="12306" idx="1"/>
          </p:cNvCxnSpPr>
          <p:nvPr/>
        </p:nvCxnSpPr>
        <p:spPr bwMode="auto">
          <a:xfrm flipV="1">
            <a:off x="3846513" y="4767636"/>
            <a:ext cx="473233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202489" y="1920231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z</a:t>
            </a:r>
            <a:endParaRPr lang="de-DE"/>
          </a:p>
        </p:txBody>
      </p:sp>
      <p:sp>
        <p:nvSpPr>
          <p:cNvPr id="144" name="Right Brace 143"/>
          <p:cNvSpPr/>
          <p:nvPr/>
        </p:nvSpPr>
        <p:spPr bwMode="auto">
          <a:xfrm rot="5400000">
            <a:off x="6039100" y="661777"/>
            <a:ext cx="564776" cy="3576918"/>
          </a:xfrm>
          <a:prstGeom prst="rightBrac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18053" y="5643263"/>
            <a:ext cx="2395832" cy="2731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4009" y="5610568"/>
            <a:ext cx="187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/>
              <a:t>Non-perfect spinflip</a:t>
            </a:r>
            <a:endParaRPr lang="de-DE" sz="1600"/>
          </a:p>
        </p:txBody>
      </p:sp>
      <p:sp>
        <p:nvSpPr>
          <p:cNvPr id="151" name="Text Box 39"/>
          <p:cNvSpPr txBox="1">
            <a:spLocks noChangeArrowheads="1"/>
          </p:cNvSpPr>
          <p:nvPr/>
        </p:nvSpPr>
        <p:spPr bwMode="auto">
          <a:xfrm>
            <a:off x="1007710" y="1240304"/>
            <a:ext cx="404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smtClean="0">
                <a:solidFill>
                  <a:schemeClr val="bg1"/>
                </a:solidFill>
                <a:latin typeface="Times New Roman" pitchFamily="18" charset="0"/>
              </a:rPr>
              <a:t>P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2" name="Text Box 39"/>
          <p:cNvSpPr txBox="1">
            <a:spLocks noChangeArrowheads="1"/>
          </p:cNvSpPr>
          <p:nvPr/>
        </p:nvSpPr>
        <p:spPr bwMode="auto">
          <a:xfrm>
            <a:off x="3787533" y="124030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smtClean="0">
                <a:solidFill>
                  <a:schemeClr val="bg1"/>
                </a:solidFill>
                <a:latin typeface="Times New Roman" pitchFamily="18" charset="0"/>
              </a:rPr>
              <a:t>A/B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8196325" y="1519525"/>
            <a:ext cx="0" cy="1026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7" name="Text Box 164"/>
          <p:cNvSpPr txBox="1">
            <a:spLocks noChangeArrowheads="1"/>
          </p:cNvSpPr>
          <p:nvPr/>
        </p:nvSpPr>
        <p:spPr bwMode="auto">
          <a:xfrm>
            <a:off x="795338" y="5696323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mtClean="0">
                <a:solidFill>
                  <a:schemeClr val="bg1"/>
                </a:solidFill>
              </a:rPr>
              <a:t>0</a:t>
            </a:r>
            <a:endParaRPr lang="en-US" baseline="-25000">
              <a:solidFill>
                <a:schemeClr val="bg1"/>
              </a:solidFill>
            </a:endParaRPr>
          </a:p>
        </p:txBody>
      </p:sp>
      <p:sp>
        <p:nvSpPr>
          <p:cNvPr id="158" name="Text Box 164"/>
          <p:cNvSpPr txBox="1">
            <a:spLocks noChangeArrowheads="1"/>
          </p:cNvSpPr>
          <p:nvPr/>
        </p:nvSpPr>
        <p:spPr bwMode="auto">
          <a:xfrm>
            <a:off x="5649947" y="5696323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mtClean="0">
                <a:solidFill>
                  <a:schemeClr val="bg1"/>
                </a:solidFill>
              </a:rPr>
              <a:t>0</a:t>
            </a:r>
            <a:endParaRPr lang="en-US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2" name="Rectangle 190"/>
          <p:cNvSpPr>
            <a:spLocks noChangeArrowheads="1"/>
          </p:cNvSpPr>
          <p:nvPr/>
        </p:nvSpPr>
        <p:spPr bwMode="auto">
          <a:xfrm>
            <a:off x="1336675" y="96838"/>
            <a:ext cx="61366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GB" b="1" dirty="0" smtClean="0">
                <a:latin typeface="Times New Roman" pitchFamily="18" charset="0"/>
              </a:rPr>
              <a:t>Why does it need quite good straight guides?</a:t>
            </a:r>
            <a:endParaRPr lang="en-GB" b="1" dirty="0">
              <a:latin typeface="Times New Roman" pitchFamily="18" charset="0"/>
            </a:endParaRPr>
          </a:p>
        </p:txBody>
      </p:sp>
      <p:sp>
        <p:nvSpPr>
          <p:cNvPr id="12413" name="Text Box 191"/>
          <p:cNvSpPr txBox="1">
            <a:spLocks noChangeArrowheads="1"/>
          </p:cNvSpPr>
          <p:nvPr/>
        </p:nvSpPr>
        <p:spPr bwMode="auto">
          <a:xfrm>
            <a:off x="6192900" y="707783"/>
            <a:ext cx="67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I(t)</a:t>
            </a:r>
          </a:p>
        </p:txBody>
      </p:sp>
      <p:sp>
        <p:nvSpPr>
          <p:cNvPr id="12415" name="Rectangle 193"/>
          <p:cNvSpPr>
            <a:spLocks noChangeArrowheads="1"/>
          </p:cNvSpPr>
          <p:nvPr/>
        </p:nvSpPr>
        <p:spPr bwMode="auto">
          <a:xfrm>
            <a:off x="7064375" y="712788"/>
            <a:ext cx="207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modulation plane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39" name="Text Box 191"/>
          <p:cNvSpPr txBox="1">
            <a:spLocks noChangeArrowheads="1"/>
          </p:cNvSpPr>
          <p:nvPr/>
        </p:nvSpPr>
        <p:spPr bwMode="auto">
          <a:xfrm>
            <a:off x="460343" y="1105798"/>
            <a:ext cx="81829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smtClean="0">
                <a:solidFill>
                  <a:schemeClr val="bg1"/>
                </a:solidFill>
                <a:latin typeface="Times New Roman" pitchFamily="18" charset="0"/>
              </a:rPr>
              <a:t>For 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</a:t>
            </a:r>
            <a:r>
              <a:rPr lang="en-GB" b="1" baseline="-25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D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= 1 MHz and L</a:t>
            </a:r>
            <a:r>
              <a:rPr lang="en-GB" b="1" baseline="-25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2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=10 m, the propagation time for L</a:t>
            </a:r>
            <a:r>
              <a:rPr lang="en-GB" b="1" baseline="-25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2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</a:t>
            </a:r>
          </a:p>
          <a:p>
            <a:pPr eaLnBrk="0" hangingPunct="0"/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should be constant within </a:t>
            </a:r>
            <a:r>
              <a:rPr lang="el-GR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Δ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t</a:t>
            </a:r>
            <a:r>
              <a:rPr lang="en-GB" b="1" baseline="-25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2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= 10</a:t>
            </a:r>
            <a:r>
              <a:rPr lang="en-GB" b="1" baseline="30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-7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sec, corresponding to an </a:t>
            </a:r>
          </a:p>
          <a:p>
            <a:pPr eaLnBrk="0" hangingPunct="0"/>
            <a:r>
              <a:rPr lang="en-GB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angular change of </a:t>
            </a:r>
            <a:r>
              <a:rPr lang="el-GR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Δγ</a:t>
            </a:r>
            <a:r>
              <a:rPr lang="de-DE" b="1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</a:t>
            </a:r>
            <a:r>
              <a:rPr lang="de-DE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 10</a:t>
            </a:r>
            <a:r>
              <a:rPr lang="de-DE" b="1" baseline="30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-2</a:t>
            </a:r>
            <a:r>
              <a:rPr lang="el-GR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γ</a:t>
            </a:r>
            <a:r>
              <a:rPr lang="de-DE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 for v</a:t>
            </a:r>
            <a:r>
              <a:rPr lang="de-DE" b="1" baseline="-2500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n</a:t>
            </a:r>
            <a:r>
              <a:rPr lang="de-DE" b="1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 = 1000 m/s;</a:t>
            </a:r>
            <a:endParaRPr lang="en-GB" b="1" smtClean="0">
              <a:solidFill>
                <a:schemeClr val="bg1"/>
              </a:solidFill>
              <a:latin typeface="Times New Roman" pitchFamily="18" charset="0"/>
              <a:sym typeface="Symbol" panose="05050102010706020507" pitchFamily="18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0082" y="3130836"/>
            <a:ext cx="8143207" cy="2438487"/>
            <a:chOff x="341891" y="2623712"/>
            <a:chExt cx="8143207" cy="2438487"/>
          </a:xfrm>
        </p:grpSpPr>
        <p:grpSp>
          <p:nvGrpSpPr>
            <p:cNvPr id="8" name="Group 7"/>
            <p:cNvGrpSpPr/>
            <p:nvPr/>
          </p:nvGrpSpPr>
          <p:grpSpPr>
            <a:xfrm>
              <a:off x="712693" y="2635286"/>
              <a:ext cx="7409331" cy="2413466"/>
              <a:chOff x="-14466" y="2635286"/>
              <a:chExt cx="9204531" cy="2413466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-5723" y="4833599"/>
                <a:ext cx="9195788" cy="21515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-14466" y="2635286"/>
                <a:ext cx="9195788" cy="21515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-14466" y="2850439"/>
                <a:ext cx="9195788" cy="19831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 bwMode="auto">
            <a:xfrm>
              <a:off x="8114296" y="2623712"/>
              <a:ext cx="370802" cy="2425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1" name="Rounded Rectangle 140"/>
            <p:cNvSpPr/>
            <p:nvPr/>
          </p:nvSpPr>
          <p:spPr bwMode="auto">
            <a:xfrm>
              <a:off x="341891" y="2637159"/>
              <a:ext cx="370802" cy="2425040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42" name="Text Box 191"/>
          <p:cNvSpPr txBox="1">
            <a:spLocks noChangeArrowheads="1"/>
          </p:cNvSpPr>
          <p:nvPr/>
        </p:nvSpPr>
        <p:spPr bwMode="auto">
          <a:xfrm>
            <a:off x="450292" y="4013878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smtClean="0">
                <a:latin typeface="Times New Roman" pitchFamily="18" charset="0"/>
              </a:rPr>
              <a:t>A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44" name="Text Box 191"/>
          <p:cNvSpPr txBox="1">
            <a:spLocks noChangeArrowheads="1"/>
          </p:cNvSpPr>
          <p:nvPr/>
        </p:nvSpPr>
        <p:spPr bwMode="auto">
          <a:xfrm>
            <a:off x="8222842" y="402811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smtClean="0">
                <a:latin typeface="Times New Roman" pitchFamily="18" charset="0"/>
              </a:rPr>
              <a:t>D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45" name="Text Box 191"/>
          <p:cNvSpPr txBox="1">
            <a:spLocks noChangeArrowheads="1"/>
          </p:cNvSpPr>
          <p:nvPr/>
        </p:nvSpPr>
        <p:spPr bwMode="auto">
          <a:xfrm rot="21299559">
            <a:off x="4708157" y="4742194"/>
            <a:ext cx="2463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Times New Roman" pitchFamily="18" charset="0"/>
              </a:rPr>
              <a:t>r</a:t>
            </a:r>
            <a:r>
              <a:rPr lang="de-DE" b="1" smtClean="0">
                <a:latin typeface="Times New Roman" pitchFamily="18" charset="0"/>
              </a:rPr>
              <a:t>egular reflection</a:t>
            </a:r>
            <a:endParaRPr lang="en-GB" b="1"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>
            <a:stCxn id="134" idx="1"/>
          </p:cNvCxnSpPr>
          <p:nvPr/>
        </p:nvCxnSpPr>
        <p:spPr bwMode="auto">
          <a:xfrm flipV="1">
            <a:off x="870884" y="2563777"/>
            <a:ext cx="7038" cy="6862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8273111" y="2539715"/>
            <a:ext cx="7038" cy="6862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75027" y="2875891"/>
            <a:ext cx="740229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1048871" y="4537098"/>
            <a:ext cx="7208593" cy="792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4" name="Rectangle 153"/>
          <p:cNvSpPr/>
          <p:nvPr/>
        </p:nvSpPr>
        <p:spPr>
          <a:xfrm>
            <a:off x="3713328" y="493996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l-GR" b="1" smtClean="0">
                <a:latin typeface="Times New Roman" pitchFamily="18" charset="0"/>
                <a:sym typeface="Symbol" panose="05050102010706020507" pitchFamily="18" charset="2"/>
              </a:rPr>
              <a:t>γ</a:t>
            </a:r>
            <a:r>
              <a:rPr lang="de-DE" b="1" smtClean="0">
                <a:latin typeface="Times New Roman" pitchFamily="18" charset="0"/>
                <a:sym typeface="Symbol" panose="05050102010706020507" pitchFamily="18" charset="2"/>
              </a:rPr>
              <a:t> = </a:t>
            </a:r>
            <a:r>
              <a:rPr lang="en-GB" b="1" smtClean="0">
                <a:latin typeface="Times New Roman" pitchFamily="18" charset="0"/>
                <a:sym typeface="Symbol" panose="05050102010706020507" pitchFamily="18" charset="2"/>
              </a:rPr>
              <a:t>1°</a:t>
            </a:r>
            <a:endParaRPr lang="en-GB" b="1">
              <a:latin typeface="Times New Roman" pitchFamily="18" charset="0"/>
            </a:endParaRPr>
          </a:p>
        </p:txBody>
      </p:sp>
      <p:cxnSp>
        <p:nvCxnSpPr>
          <p:cNvPr id="156" name="Straight Connector 155"/>
          <p:cNvCxnSpPr/>
          <p:nvPr/>
        </p:nvCxnSpPr>
        <p:spPr bwMode="auto">
          <a:xfrm flipV="1">
            <a:off x="1108829" y="4123516"/>
            <a:ext cx="7148635" cy="12003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8" name="Text Box 191"/>
          <p:cNvSpPr txBox="1">
            <a:spLocks noChangeArrowheads="1"/>
          </p:cNvSpPr>
          <p:nvPr/>
        </p:nvSpPr>
        <p:spPr bwMode="auto">
          <a:xfrm rot="21038168">
            <a:off x="3526172" y="4232550"/>
            <a:ext cx="2681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 smtClean="0">
                <a:solidFill>
                  <a:srgbClr val="C00000"/>
                </a:solidFill>
                <a:latin typeface="Times New Roman" pitchFamily="18" charset="0"/>
              </a:rPr>
              <a:t>distorted reflection</a:t>
            </a:r>
            <a:endParaRPr lang="en-GB" b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70997" y="4523743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C00000"/>
                </a:solidFill>
                <a:latin typeface="Times New Roman" pitchFamily="18" charset="0"/>
                <a:sym typeface="Symbol" panose="05050102010706020507" pitchFamily="18" charset="2"/>
              </a:rPr>
              <a:t>Δγ</a:t>
            </a:r>
            <a:endParaRPr lang="de-DE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292294" y="4837348"/>
            <a:ext cx="444794" cy="13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8171632" y="4146209"/>
            <a:ext cx="83833" cy="397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4289266" y="2634074"/>
            <a:ext cx="49244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L</a:t>
            </a:r>
            <a:r>
              <a:rPr lang="en-GB" b="1" baseline="-2500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2</a:t>
            </a:r>
            <a:endParaRPr lang="en-GB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1365250" y="119063"/>
            <a:ext cx="723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Quantum-mechanical view of bunching;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>
                <a:solidFill>
                  <a:srgbClr val="FF3300"/>
                </a:solidFill>
                <a:latin typeface="Times New Roman" pitchFamily="18" charset="0"/>
              </a:rPr>
              <a:t>no classical view exists!</a:t>
            </a:r>
            <a:endParaRPr lang="en-US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8" name="Line 2"/>
          <p:cNvSpPr>
            <a:spLocks noChangeShapeType="1"/>
          </p:cNvSpPr>
          <p:nvPr/>
        </p:nvSpPr>
        <p:spPr bwMode="auto">
          <a:xfrm flipV="1">
            <a:off x="1319213" y="1570038"/>
            <a:ext cx="0" cy="3797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 rot="5400000" flipV="1">
            <a:off x="2821782" y="3852069"/>
            <a:ext cx="0" cy="30051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Freeform 4"/>
          <p:cNvSpPr>
            <a:spLocks/>
          </p:cNvSpPr>
          <p:nvPr/>
        </p:nvSpPr>
        <p:spPr bwMode="auto">
          <a:xfrm>
            <a:off x="1319213" y="1677988"/>
            <a:ext cx="2536825" cy="3679825"/>
          </a:xfrm>
          <a:custGeom>
            <a:avLst/>
            <a:gdLst>
              <a:gd name="T0" fmla="*/ 0 w 1915"/>
              <a:gd name="T1" fmla="*/ 2147483647 h 2564"/>
              <a:gd name="T2" fmla="*/ 2147483647 w 1915"/>
              <a:gd name="T3" fmla="*/ 0 h 2564"/>
              <a:gd name="T4" fmla="*/ 0 60000 65536"/>
              <a:gd name="T5" fmla="*/ 0 60000 65536"/>
              <a:gd name="T6" fmla="*/ 0 w 1915"/>
              <a:gd name="T7" fmla="*/ 0 h 2564"/>
              <a:gd name="T8" fmla="*/ 1915 w 1915"/>
              <a:gd name="T9" fmla="*/ 2564 h 25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15" h="2564">
                <a:moveTo>
                  <a:pt x="0" y="2564"/>
                </a:moveTo>
                <a:cubicBezTo>
                  <a:pt x="1052" y="2564"/>
                  <a:pt x="1717" y="542"/>
                  <a:pt x="1915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944563" y="1570038"/>
            <a:ext cx="35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endParaRPr lang="en-US" sz="18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4010025" y="5422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k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V="1">
            <a:off x="3238500" y="3343275"/>
            <a:ext cx="0" cy="2014538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3040063" y="3756025"/>
            <a:ext cx="0" cy="15890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898775" y="5375275"/>
            <a:ext cx="36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1</a:t>
            </a:r>
            <a:endParaRPr lang="en-US" sz="16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3143250" y="5375275"/>
            <a:ext cx="36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</a:t>
            </a:r>
            <a:endParaRPr lang="en-US" sz="16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1319213" y="3732213"/>
            <a:ext cx="1731962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V="1">
            <a:off x="1319213" y="3321050"/>
            <a:ext cx="1922462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7"/>
          <p:cNvSpPr>
            <a:spLocks noChangeShapeType="1"/>
          </p:cNvSpPr>
          <p:nvPr/>
        </p:nvSpPr>
        <p:spPr bwMode="auto">
          <a:xfrm flipV="1">
            <a:off x="1319213" y="2654300"/>
            <a:ext cx="21971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Line 18"/>
          <p:cNvSpPr>
            <a:spLocks noChangeShapeType="1"/>
          </p:cNvSpPr>
          <p:nvPr/>
        </p:nvSpPr>
        <p:spPr bwMode="auto">
          <a:xfrm flipV="1">
            <a:off x="1319213" y="2241550"/>
            <a:ext cx="2357437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Line 20"/>
          <p:cNvSpPr>
            <a:spLocks noChangeShapeType="1"/>
          </p:cNvSpPr>
          <p:nvPr/>
        </p:nvSpPr>
        <p:spPr bwMode="auto">
          <a:xfrm flipV="1">
            <a:off x="1319213" y="4800600"/>
            <a:ext cx="102235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21"/>
          <p:cNvSpPr>
            <a:spLocks noChangeShapeType="1"/>
          </p:cNvSpPr>
          <p:nvPr/>
        </p:nvSpPr>
        <p:spPr bwMode="auto">
          <a:xfrm flipV="1">
            <a:off x="1319213" y="4387850"/>
            <a:ext cx="1382712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22"/>
          <p:cNvSpPr>
            <a:spLocks noChangeShapeType="1"/>
          </p:cNvSpPr>
          <p:nvPr/>
        </p:nvSpPr>
        <p:spPr bwMode="auto">
          <a:xfrm flipV="1">
            <a:off x="2230438" y="2473325"/>
            <a:ext cx="0" cy="1077913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3"/>
          <p:cNvSpPr>
            <a:spLocks noChangeShapeType="1"/>
          </p:cNvSpPr>
          <p:nvPr/>
        </p:nvSpPr>
        <p:spPr bwMode="auto">
          <a:xfrm>
            <a:off x="2230438" y="3541713"/>
            <a:ext cx="0" cy="10795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Rectangle 24"/>
          <p:cNvSpPr>
            <a:spLocks noChangeArrowheads="1"/>
          </p:cNvSpPr>
          <p:nvPr/>
        </p:nvSpPr>
        <p:spPr bwMode="auto">
          <a:xfrm>
            <a:off x="2270125" y="2755900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B</a:t>
            </a:r>
            <a:endParaRPr lang="en-US" sz="1800" b="1" baseline="-25000">
              <a:solidFill>
                <a:srgbClr val="FFFF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46" name="Rectangle 25"/>
          <p:cNvSpPr>
            <a:spLocks noChangeArrowheads="1"/>
          </p:cNvSpPr>
          <p:nvPr/>
        </p:nvSpPr>
        <p:spPr bwMode="auto">
          <a:xfrm>
            <a:off x="2249488" y="3881438"/>
            <a:ext cx="630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-</a:t>
            </a:r>
            <a:r>
              <a:rPr lang="en-US" b="1" baseline="-25000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B</a:t>
            </a:r>
            <a:endParaRPr lang="en-US" sz="1800" b="1" baseline="-25000">
              <a:solidFill>
                <a:srgbClr val="FFFF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47" name="Line 32"/>
          <p:cNvSpPr>
            <a:spLocks noChangeShapeType="1"/>
          </p:cNvSpPr>
          <p:nvPr/>
        </p:nvSpPr>
        <p:spPr bwMode="auto">
          <a:xfrm flipV="1">
            <a:off x="3660775" y="2241550"/>
            <a:ext cx="0" cy="3125788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Line 33"/>
          <p:cNvSpPr>
            <a:spLocks noChangeShapeType="1"/>
          </p:cNvSpPr>
          <p:nvPr/>
        </p:nvSpPr>
        <p:spPr bwMode="auto">
          <a:xfrm flipV="1">
            <a:off x="3508375" y="2665413"/>
            <a:ext cx="0" cy="2679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Line 34"/>
          <p:cNvSpPr>
            <a:spLocks noChangeShapeType="1"/>
          </p:cNvSpPr>
          <p:nvPr/>
        </p:nvSpPr>
        <p:spPr bwMode="auto">
          <a:xfrm flipV="1">
            <a:off x="2341563" y="4811713"/>
            <a:ext cx="0" cy="533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0" name="Line 35"/>
          <p:cNvSpPr>
            <a:spLocks noChangeShapeType="1"/>
          </p:cNvSpPr>
          <p:nvPr/>
        </p:nvSpPr>
        <p:spPr bwMode="auto">
          <a:xfrm flipV="1">
            <a:off x="2674938" y="4376738"/>
            <a:ext cx="0" cy="981075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Line 36"/>
          <p:cNvSpPr>
            <a:spLocks noChangeShapeType="1"/>
          </p:cNvSpPr>
          <p:nvPr/>
        </p:nvSpPr>
        <p:spPr bwMode="auto">
          <a:xfrm>
            <a:off x="2335213" y="5273675"/>
            <a:ext cx="339725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2" name="Line 37"/>
          <p:cNvSpPr>
            <a:spLocks noChangeShapeType="1"/>
          </p:cNvSpPr>
          <p:nvPr/>
        </p:nvSpPr>
        <p:spPr bwMode="auto">
          <a:xfrm>
            <a:off x="3046413" y="5273675"/>
            <a:ext cx="1905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3" name="Line 38"/>
          <p:cNvSpPr>
            <a:spLocks noChangeShapeType="1"/>
          </p:cNvSpPr>
          <p:nvPr/>
        </p:nvSpPr>
        <p:spPr bwMode="auto">
          <a:xfrm>
            <a:off x="3509963" y="5273675"/>
            <a:ext cx="150812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" name="Text Box 39"/>
          <p:cNvSpPr txBox="1">
            <a:spLocks noChangeArrowheads="1"/>
          </p:cNvSpPr>
          <p:nvPr/>
        </p:nvSpPr>
        <p:spPr bwMode="auto">
          <a:xfrm>
            <a:off x="3570288" y="782638"/>
            <a:ext cx="55737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MT Extra" pitchFamily="18" charset="2"/>
              </a:rPr>
              <a:t>The </a:t>
            </a:r>
            <a:r>
              <a:rPr lang="en-US" sz="1800" b="1">
                <a:solidFill>
                  <a:srgbClr val="FFCC99"/>
                </a:solidFill>
                <a:latin typeface="Times New Roman" pitchFamily="18" charset="0"/>
                <a:sym typeface="MT Extra" pitchFamily="18" charset="2"/>
              </a:rPr>
              <a:t>variation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MT Extra" pitchFamily="18" charset="2"/>
              </a:rPr>
              <a:t> of  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k = k</a:t>
            </a:r>
            <a:r>
              <a:rPr lang="en-US" sz="18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- k</a:t>
            </a:r>
            <a:r>
              <a:rPr lang="en-US" sz="18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due to </a:t>
            </a:r>
            <a:r>
              <a:rPr lang="en-US" sz="18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 is </a:t>
            </a:r>
            <a:r>
              <a:rPr lang="en-US" sz="1800" b="1">
                <a:solidFill>
                  <a:srgbClr val="FFCC99"/>
                </a:solidFill>
                <a:latin typeface="Times New Roman" pitchFamily="18" charset="0"/>
                <a:sym typeface="Symbol" pitchFamily="18" charset="2"/>
              </a:rPr>
              <a:t>not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cancelled </a:t>
            </a:r>
          </a:p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by the MIEZE condition and leads to an extra phase</a:t>
            </a:r>
            <a:endParaRPr lang="en-US" sz="20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difference </a:t>
            </a:r>
            <a:r>
              <a:rPr lang="en-US" sz="1800" b="1">
                <a:solidFill>
                  <a:srgbClr val="FFCC99"/>
                </a:solidFill>
                <a:latin typeface="Times New Roman" pitchFamily="18" charset="0"/>
                <a:sym typeface="Symbol" pitchFamily="18" charset="2"/>
              </a:rPr>
              <a:t>d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between both waves at the detector. </a:t>
            </a:r>
          </a:p>
        </p:txBody>
      </p:sp>
      <p:sp>
        <p:nvSpPr>
          <p:cNvPr id="1055" name="Rectangle 40"/>
          <p:cNvSpPr>
            <a:spLocks noChangeArrowheads="1"/>
          </p:cNvSpPr>
          <p:nvPr/>
        </p:nvSpPr>
        <p:spPr bwMode="auto">
          <a:xfrm>
            <a:off x="946150" y="5741988"/>
            <a:ext cx="268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sz="2000" b="1" baseline="-25000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 - k</a:t>
            </a:r>
            <a:r>
              <a:rPr lang="en-US" sz="2000" b="1" baseline="-25000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  depends on </a:t>
            </a:r>
            <a:r>
              <a:rPr lang="en-US" sz="2000" b="1" baseline="-25000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0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 !</a:t>
            </a:r>
            <a:endParaRPr lang="en-US" sz="18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56" name="Rectangle 43"/>
          <p:cNvSpPr>
            <a:spLocks noChangeArrowheads="1"/>
          </p:cNvSpPr>
          <p:nvPr/>
        </p:nvSpPr>
        <p:spPr bwMode="auto">
          <a:xfrm>
            <a:off x="5338763" y="4457700"/>
            <a:ext cx="2609850" cy="896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7" name="Text Box 45"/>
          <p:cNvSpPr txBox="1">
            <a:spLocks noChangeArrowheads="1"/>
          </p:cNvSpPr>
          <p:nvPr/>
        </p:nvSpPr>
        <p:spPr bwMode="auto">
          <a:xfrm>
            <a:off x="6923088" y="3956050"/>
            <a:ext cx="2220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00"/>
                </a:solidFill>
                <a:latin typeface="Times New Roman" pitchFamily="18" charset="0"/>
                <a:sym typeface="MT Extra" pitchFamily="18" charset="2"/>
              </a:rPr>
              <a:t>This determines </a:t>
            </a:r>
            <a:r>
              <a:rPr lang="en-US" sz="18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18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800" b="1" baseline="-2500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58" name="Text Box 49"/>
          <p:cNvSpPr txBox="1">
            <a:spLocks noChangeArrowheads="1"/>
          </p:cNvSpPr>
          <p:nvPr/>
        </p:nvSpPr>
        <p:spPr bwMode="auto">
          <a:xfrm>
            <a:off x="4551363" y="3538538"/>
            <a:ext cx="218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 = </a:t>
            </a:r>
            <a:r>
              <a:rPr lang="en-US" sz="1800" b="1">
                <a:solidFill>
                  <a:schemeClr val="bg1"/>
                </a:solidFill>
              </a:rPr>
              <a:t>(</a:t>
            </a:r>
            <a:r>
              <a:rPr lang="en-US" sz="18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US" sz="1800" b="1">
                <a:solidFill>
                  <a:schemeClr val="bg1"/>
                </a:solidFill>
                <a:sym typeface="Symbol" pitchFamily="18" charset="2"/>
              </a:rPr>
              <a:t> - </a:t>
            </a:r>
            <a:r>
              <a:rPr lang="en-US" sz="1800" b="1" baseline="-2500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US" sz="1800" b="1">
                <a:solidFill>
                  <a:schemeClr val="bg1"/>
                </a:solidFill>
              </a:rPr>
              <a:t>)t = </a:t>
            </a:r>
            <a:r>
              <a:rPr lang="en-US" sz="1800" b="1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chemeClr val="bg1"/>
                </a:solidFill>
                <a:sym typeface="Symbol" pitchFamily="18" charset="2"/>
              </a:rPr>
              <a:t>D</a:t>
            </a:r>
            <a:r>
              <a:rPr lang="en-US" sz="1800" b="1">
                <a:solidFill>
                  <a:schemeClr val="bg1"/>
                </a:solidFill>
              </a:rPr>
              <a:t>t;</a:t>
            </a:r>
            <a:r>
              <a:rPr lang="en-US" sz="18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59" name="Rectangle 47"/>
          <p:cNvSpPr>
            <a:spLocks noChangeArrowheads="1"/>
          </p:cNvSpPr>
          <p:nvPr/>
        </p:nvSpPr>
        <p:spPr bwMode="auto">
          <a:xfrm>
            <a:off x="4351338" y="2470150"/>
            <a:ext cx="3114675" cy="896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1026" name="Object 46"/>
          <p:cNvGraphicFramePr>
            <a:graphicFrameLocks noChangeAspect="1"/>
          </p:cNvGraphicFramePr>
          <p:nvPr/>
        </p:nvGraphicFramePr>
        <p:xfrm>
          <a:off x="4400550" y="2592388"/>
          <a:ext cx="30194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4" imgW="3619440" imgH="723600" progId="">
                  <p:embed/>
                </p:oleObj>
              </mc:Choice>
              <mc:Fallback>
                <p:oleObj name="Equation" r:id="rId4" imgW="3619440" imgH="723600" progId="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550" y="2592388"/>
                        <a:ext cx="3019425" cy="65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0" name="Text Box 51"/>
          <p:cNvSpPr txBox="1">
            <a:spLocks noChangeArrowheads="1"/>
          </p:cNvSpPr>
          <p:nvPr/>
        </p:nvSpPr>
        <p:spPr bwMode="auto">
          <a:xfrm>
            <a:off x="7454900" y="2522538"/>
            <a:ext cx="156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 sin (+d)</a:t>
            </a:r>
            <a:r>
              <a:rPr lang="en-US" sz="18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61" name="Text Box 52"/>
          <p:cNvSpPr txBox="1">
            <a:spLocks noChangeArrowheads="1"/>
          </p:cNvSpPr>
          <p:nvPr/>
        </p:nvSpPr>
        <p:spPr bwMode="auto">
          <a:xfrm>
            <a:off x="7470775" y="2879725"/>
            <a:ext cx="153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66"/>
                </a:solidFill>
                <a:latin typeface="Times New Roman" pitchFamily="18" charset="0"/>
                <a:sym typeface="Symbol" pitchFamily="18" charset="2"/>
              </a:rPr>
              <a:t> cos (-d)</a:t>
            </a:r>
            <a:r>
              <a:rPr lang="en-US" sz="18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62" name="Line 53"/>
          <p:cNvSpPr>
            <a:spLocks noChangeShapeType="1"/>
          </p:cNvSpPr>
          <p:nvPr/>
        </p:nvSpPr>
        <p:spPr bwMode="auto">
          <a:xfrm rot="-5400000">
            <a:off x="1125538" y="4586288"/>
            <a:ext cx="406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Line 54"/>
          <p:cNvSpPr>
            <a:spLocks noChangeShapeType="1"/>
          </p:cNvSpPr>
          <p:nvPr/>
        </p:nvSpPr>
        <p:spPr bwMode="auto">
          <a:xfrm rot="-5400000">
            <a:off x="1125538" y="3513138"/>
            <a:ext cx="406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Line 55"/>
          <p:cNvSpPr>
            <a:spLocks noChangeShapeType="1"/>
          </p:cNvSpPr>
          <p:nvPr/>
        </p:nvSpPr>
        <p:spPr bwMode="auto">
          <a:xfrm rot="-5400000">
            <a:off x="1125538" y="2439988"/>
            <a:ext cx="406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65" name="Group 95"/>
          <p:cNvGrpSpPr>
            <a:grpSpLocks/>
          </p:cNvGrpSpPr>
          <p:nvPr/>
        </p:nvGrpSpPr>
        <p:grpSpPr bwMode="auto">
          <a:xfrm>
            <a:off x="5510213" y="4622800"/>
            <a:ext cx="2308225" cy="628650"/>
            <a:chOff x="3268" y="1639"/>
            <a:chExt cx="1454" cy="396"/>
          </a:xfrm>
        </p:grpSpPr>
        <p:sp>
          <p:nvSpPr>
            <p:cNvPr id="1077" name="AutoShape 58"/>
            <p:cNvSpPr>
              <a:spLocks noChangeAspect="1" noChangeArrowheads="1" noTextEdit="1"/>
            </p:cNvSpPr>
            <p:nvPr/>
          </p:nvSpPr>
          <p:spPr bwMode="auto">
            <a:xfrm>
              <a:off x="3268" y="1639"/>
              <a:ext cx="145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Line 60"/>
            <p:cNvSpPr>
              <a:spLocks noChangeShapeType="1"/>
            </p:cNvSpPr>
            <p:nvPr/>
          </p:nvSpPr>
          <p:spPr bwMode="auto">
            <a:xfrm>
              <a:off x="3623" y="1821"/>
              <a:ext cx="12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Line 61"/>
            <p:cNvSpPr>
              <a:spLocks noChangeShapeType="1"/>
            </p:cNvSpPr>
            <p:nvPr/>
          </p:nvSpPr>
          <p:spPr bwMode="auto">
            <a:xfrm flipV="1">
              <a:off x="3543" y="1842"/>
              <a:ext cx="16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Line 62"/>
            <p:cNvSpPr>
              <a:spLocks noChangeShapeType="1"/>
            </p:cNvSpPr>
            <p:nvPr/>
          </p:nvSpPr>
          <p:spPr bwMode="auto">
            <a:xfrm>
              <a:off x="3559" y="1844"/>
              <a:ext cx="24" cy="1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Line 63"/>
            <p:cNvSpPr>
              <a:spLocks noChangeShapeType="1"/>
            </p:cNvSpPr>
            <p:nvPr/>
          </p:nvSpPr>
          <p:spPr bwMode="auto">
            <a:xfrm flipV="1">
              <a:off x="3585" y="1655"/>
              <a:ext cx="28" cy="30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Line 64"/>
            <p:cNvSpPr>
              <a:spLocks noChangeShapeType="1"/>
            </p:cNvSpPr>
            <p:nvPr/>
          </p:nvSpPr>
          <p:spPr bwMode="auto">
            <a:xfrm>
              <a:off x="3613" y="1655"/>
              <a:ext cx="14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Line 65"/>
            <p:cNvSpPr>
              <a:spLocks noChangeShapeType="1"/>
            </p:cNvSpPr>
            <p:nvPr/>
          </p:nvSpPr>
          <p:spPr bwMode="auto">
            <a:xfrm>
              <a:off x="4217" y="1821"/>
              <a:ext cx="28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Line 66"/>
            <p:cNvSpPr>
              <a:spLocks noChangeShapeType="1"/>
            </p:cNvSpPr>
            <p:nvPr/>
          </p:nvSpPr>
          <p:spPr bwMode="auto">
            <a:xfrm>
              <a:off x="4630" y="1821"/>
              <a:ext cx="7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Rectangle 67"/>
            <p:cNvSpPr>
              <a:spLocks noChangeArrowheads="1"/>
            </p:cNvSpPr>
            <p:nvPr/>
          </p:nvSpPr>
          <p:spPr bwMode="auto">
            <a:xfrm>
              <a:off x="4639" y="1837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GB"/>
            </a:p>
          </p:txBody>
        </p:sp>
        <p:sp>
          <p:nvSpPr>
            <p:cNvPr id="1086" name="Rectangle 68"/>
            <p:cNvSpPr>
              <a:spLocks noChangeArrowheads="1"/>
            </p:cNvSpPr>
            <p:nvPr/>
          </p:nvSpPr>
          <p:spPr bwMode="auto">
            <a:xfrm>
              <a:off x="4329" y="1657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GB"/>
            </a:p>
          </p:txBody>
        </p:sp>
        <p:sp>
          <p:nvSpPr>
            <p:cNvPr id="1087" name="Rectangle 69"/>
            <p:cNvSpPr>
              <a:spLocks noChangeArrowheads="1"/>
            </p:cNvSpPr>
            <p:nvPr/>
          </p:nvSpPr>
          <p:spPr bwMode="auto">
            <a:xfrm>
              <a:off x="4062" y="1739"/>
              <a:ext cx="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GB"/>
            </a:p>
          </p:txBody>
        </p:sp>
        <p:sp>
          <p:nvSpPr>
            <p:cNvPr id="1088" name="Rectangle 70"/>
            <p:cNvSpPr>
              <a:spLocks noChangeArrowheads="1"/>
            </p:cNvSpPr>
            <p:nvPr/>
          </p:nvSpPr>
          <p:spPr bwMode="auto">
            <a:xfrm>
              <a:off x="3626" y="1837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en-GB"/>
            </a:p>
          </p:txBody>
        </p:sp>
        <p:sp>
          <p:nvSpPr>
            <p:cNvPr id="1089" name="Rectangle 71"/>
            <p:cNvSpPr>
              <a:spLocks noChangeArrowheads="1"/>
            </p:cNvSpPr>
            <p:nvPr/>
          </p:nvSpPr>
          <p:spPr bwMode="auto">
            <a:xfrm>
              <a:off x="3635" y="1657"/>
              <a:ext cx="1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endParaRPr lang="en-GB"/>
            </a:p>
          </p:txBody>
        </p:sp>
        <p:sp>
          <p:nvSpPr>
            <p:cNvPr id="1090" name="Rectangle 72"/>
            <p:cNvSpPr>
              <a:spLocks noChangeArrowheads="1"/>
            </p:cNvSpPr>
            <p:nvPr/>
          </p:nvSpPr>
          <p:spPr bwMode="auto">
            <a:xfrm>
              <a:off x="3276" y="1739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en-GB"/>
            </a:p>
          </p:txBody>
        </p:sp>
        <p:sp>
          <p:nvSpPr>
            <p:cNvPr id="1091" name="Rectangle 73"/>
            <p:cNvSpPr>
              <a:spLocks noChangeArrowheads="1"/>
            </p:cNvSpPr>
            <p:nvPr/>
          </p:nvSpPr>
          <p:spPr bwMode="auto">
            <a:xfrm>
              <a:off x="4446" y="1823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/>
            </a:p>
          </p:txBody>
        </p:sp>
        <p:sp>
          <p:nvSpPr>
            <p:cNvPr id="1092" name="Rectangle 74"/>
            <p:cNvSpPr>
              <a:spLocks noChangeArrowheads="1"/>
            </p:cNvSpPr>
            <p:nvPr/>
          </p:nvSpPr>
          <p:spPr bwMode="auto">
            <a:xfrm>
              <a:off x="4406" y="1823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endParaRPr lang="en-GB"/>
            </a:p>
          </p:txBody>
        </p:sp>
        <p:sp>
          <p:nvSpPr>
            <p:cNvPr id="1093" name="Rectangle 75"/>
            <p:cNvSpPr>
              <a:spLocks noChangeArrowheads="1"/>
            </p:cNvSpPr>
            <p:nvPr/>
          </p:nvSpPr>
          <p:spPr bwMode="auto">
            <a:xfrm>
              <a:off x="4352" y="1823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/>
            </a:p>
          </p:txBody>
        </p:sp>
        <p:sp>
          <p:nvSpPr>
            <p:cNvPr id="1094" name="Rectangle 76"/>
            <p:cNvSpPr>
              <a:spLocks noChangeArrowheads="1"/>
            </p:cNvSpPr>
            <p:nvPr/>
          </p:nvSpPr>
          <p:spPr bwMode="auto">
            <a:xfrm>
              <a:off x="4304" y="1920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GB"/>
            </a:p>
          </p:txBody>
        </p:sp>
        <p:sp>
          <p:nvSpPr>
            <p:cNvPr id="1095" name="Rectangle 77"/>
            <p:cNvSpPr>
              <a:spLocks noChangeArrowheads="1"/>
            </p:cNvSpPr>
            <p:nvPr/>
          </p:nvSpPr>
          <p:spPr bwMode="auto">
            <a:xfrm>
              <a:off x="4148" y="1804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/>
            </a:p>
          </p:txBody>
        </p:sp>
        <p:sp>
          <p:nvSpPr>
            <p:cNvPr id="1096" name="Rectangle 78"/>
            <p:cNvSpPr>
              <a:spLocks noChangeArrowheads="1"/>
            </p:cNvSpPr>
            <p:nvPr/>
          </p:nvSpPr>
          <p:spPr bwMode="auto">
            <a:xfrm>
              <a:off x="3998" y="1804"/>
              <a:ext cx="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en-GB"/>
            </a:p>
          </p:txBody>
        </p:sp>
        <p:sp>
          <p:nvSpPr>
            <p:cNvPr id="1097" name="Rectangle 79"/>
            <p:cNvSpPr>
              <a:spLocks noChangeArrowheads="1"/>
            </p:cNvSpPr>
            <p:nvPr/>
          </p:nvSpPr>
          <p:spPr bwMode="auto">
            <a:xfrm>
              <a:off x="3869" y="1804"/>
              <a:ext cx="6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GB"/>
            </a:p>
          </p:txBody>
        </p:sp>
        <p:sp>
          <p:nvSpPr>
            <p:cNvPr id="1098" name="Rectangle 80"/>
            <p:cNvSpPr>
              <a:spLocks noChangeArrowheads="1"/>
            </p:cNvSpPr>
            <p:nvPr/>
          </p:nvSpPr>
          <p:spPr bwMode="auto">
            <a:xfrm>
              <a:off x="4635" y="1643"/>
              <a:ext cx="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GB"/>
            </a:p>
          </p:txBody>
        </p:sp>
        <p:sp>
          <p:nvSpPr>
            <p:cNvPr id="1099" name="Rectangle 81"/>
            <p:cNvSpPr>
              <a:spLocks noChangeArrowheads="1"/>
            </p:cNvSpPr>
            <p:nvPr/>
          </p:nvSpPr>
          <p:spPr bwMode="auto">
            <a:xfrm>
              <a:off x="4532" y="1725"/>
              <a:ext cx="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/>
            </a:p>
          </p:txBody>
        </p:sp>
        <p:sp>
          <p:nvSpPr>
            <p:cNvPr id="1100" name="Rectangle 82"/>
            <p:cNvSpPr>
              <a:spLocks noChangeArrowheads="1"/>
            </p:cNvSpPr>
            <p:nvPr/>
          </p:nvSpPr>
          <p:spPr bwMode="auto">
            <a:xfrm>
              <a:off x="4220" y="1841"/>
              <a:ext cx="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en-GB"/>
            </a:p>
          </p:txBody>
        </p:sp>
        <p:sp>
          <p:nvSpPr>
            <p:cNvPr id="1101" name="Rectangle 83"/>
            <p:cNvSpPr>
              <a:spLocks noChangeArrowheads="1"/>
            </p:cNvSpPr>
            <p:nvPr/>
          </p:nvSpPr>
          <p:spPr bwMode="auto">
            <a:xfrm>
              <a:off x="3912" y="1725"/>
              <a:ext cx="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en-GB"/>
            </a:p>
          </p:txBody>
        </p:sp>
        <p:sp>
          <p:nvSpPr>
            <p:cNvPr id="1102" name="Rectangle 84"/>
            <p:cNvSpPr>
              <a:spLocks noChangeArrowheads="1"/>
            </p:cNvSpPr>
            <p:nvPr/>
          </p:nvSpPr>
          <p:spPr bwMode="auto">
            <a:xfrm>
              <a:off x="3786" y="1725"/>
              <a:ext cx="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en-GB"/>
            </a:p>
          </p:txBody>
        </p:sp>
        <p:sp>
          <p:nvSpPr>
            <p:cNvPr id="1103" name="Rectangle 85"/>
            <p:cNvSpPr>
              <a:spLocks noChangeArrowheads="1"/>
            </p:cNvSpPr>
            <p:nvPr/>
          </p:nvSpPr>
          <p:spPr bwMode="auto">
            <a:xfrm>
              <a:off x="3443" y="1725"/>
              <a:ext cx="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/>
            </a:p>
          </p:txBody>
        </p:sp>
        <p:sp>
          <p:nvSpPr>
            <p:cNvPr id="1104" name="Rectangle 86"/>
            <p:cNvSpPr>
              <a:spLocks noChangeArrowheads="1"/>
            </p:cNvSpPr>
            <p:nvPr/>
          </p:nvSpPr>
          <p:spPr bwMode="auto">
            <a:xfrm>
              <a:off x="3343" y="1725"/>
              <a:ext cx="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 b="1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endParaRPr lang="en-GB"/>
            </a:p>
          </p:txBody>
        </p:sp>
        <p:sp>
          <p:nvSpPr>
            <p:cNvPr id="1105" name="Rectangle 87"/>
            <p:cNvSpPr>
              <a:spLocks noChangeArrowheads="1"/>
            </p:cNvSpPr>
            <p:nvPr/>
          </p:nvSpPr>
          <p:spPr bwMode="auto">
            <a:xfrm>
              <a:off x="3686" y="1843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solidFill>
                    <a:srgbClr val="000000"/>
                  </a:solidFill>
                  <a:latin typeface="MT Extra" pitchFamily="18" charset="2"/>
                </a:rPr>
                <a:t>h</a:t>
              </a:r>
              <a:endParaRPr lang="en-GB"/>
            </a:p>
          </p:txBody>
        </p:sp>
      </p:grpSp>
      <p:sp>
        <p:nvSpPr>
          <p:cNvPr id="1066" name="Text Box 88"/>
          <p:cNvSpPr txBox="1">
            <a:spLocks noChangeArrowheads="1"/>
          </p:cNvSpPr>
          <p:nvPr/>
        </p:nvSpPr>
        <p:spPr bwMode="auto">
          <a:xfrm>
            <a:off x="-41275" y="2468563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-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 + 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B</a:t>
            </a:r>
          </a:p>
        </p:txBody>
      </p:sp>
      <p:sp>
        <p:nvSpPr>
          <p:cNvPr id="1067" name="Text Box 89"/>
          <p:cNvSpPr txBox="1">
            <a:spLocks noChangeArrowheads="1"/>
          </p:cNvSpPr>
          <p:nvPr/>
        </p:nvSpPr>
        <p:spPr bwMode="auto">
          <a:xfrm>
            <a:off x="-88900" y="1990725"/>
            <a:ext cx="1431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+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 + 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B</a:t>
            </a:r>
          </a:p>
        </p:txBody>
      </p:sp>
      <p:sp>
        <p:nvSpPr>
          <p:cNvPr id="1068" name="Text Box 90"/>
          <p:cNvSpPr txBox="1">
            <a:spLocks noChangeArrowheads="1"/>
          </p:cNvSpPr>
          <p:nvPr/>
        </p:nvSpPr>
        <p:spPr bwMode="auto">
          <a:xfrm>
            <a:off x="-61913" y="4117975"/>
            <a:ext cx="137795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+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 - 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B</a:t>
            </a:r>
          </a:p>
        </p:txBody>
      </p:sp>
      <p:sp>
        <p:nvSpPr>
          <p:cNvPr id="1069" name="Text Box 91"/>
          <p:cNvSpPr txBox="1">
            <a:spLocks noChangeArrowheads="1"/>
          </p:cNvSpPr>
          <p:nvPr/>
        </p:nvSpPr>
        <p:spPr bwMode="auto">
          <a:xfrm>
            <a:off x="-34925" y="4568825"/>
            <a:ext cx="1323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-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 - 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B</a:t>
            </a:r>
          </a:p>
        </p:txBody>
      </p:sp>
      <p:sp>
        <p:nvSpPr>
          <p:cNvPr id="1070" name="Text Box 92"/>
          <p:cNvSpPr txBox="1">
            <a:spLocks noChangeArrowheads="1"/>
          </p:cNvSpPr>
          <p:nvPr/>
        </p:nvSpPr>
        <p:spPr bwMode="auto">
          <a:xfrm>
            <a:off x="365125" y="3124200"/>
            <a:ext cx="928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+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</a:p>
        </p:txBody>
      </p:sp>
      <p:sp>
        <p:nvSpPr>
          <p:cNvPr id="1071" name="Text Box 93"/>
          <p:cNvSpPr txBox="1">
            <a:spLocks noChangeArrowheads="1"/>
          </p:cNvSpPr>
          <p:nvPr/>
        </p:nvSpPr>
        <p:spPr bwMode="auto">
          <a:xfrm>
            <a:off x="376238" y="3525838"/>
            <a:ext cx="874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</a:rPr>
              <a:t> - </a:t>
            </a:r>
            <a:r>
              <a:rPr lang="en-US" sz="1800" b="1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800" b="1" baseline="-25000">
                <a:solidFill>
                  <a:srgbClr val="FF9966"/>
                </a:solidFill>
                <a:latin typeface="Times New Roman" pitchFamily="18" charset="0"/>
                <a:sym typeface="Symbol" pitchFamily="18" charset="2"/>
              </a:rPr>
              <a:t>D</a:t>
            </a:r>
          </a:p>
        </p:txBody>
      </p:sp>
      <p:sp>
        <p:nvSpPr>
          <p:cNvPr id="1073" name="Line 97"/>
          <p:cNvSpPr>
            <a:spLocks noChangeShapeType="1"/>
          </p:cNvSpPr>
          <p:nvPr/>
        </p:nvSpPr>
        <p:spPr bwMode="auto">
          <a:xfrm>
            <a:off x="7597775" y="4314825"/>
            <a:ext cx="169863" cy="2698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4" name="Text Box 98"/>
          <p:cNvSpPr txBox="1">
            <a:spLocks noChangeArrowheads="1"/>
          </p:cNvSpPr>
          <p:nvPr/>
        </p:nvSpPr>
        <p:spPr bwMode="auto">
          <a:xfrm>
            <a:off x="4603750" y="6008688"/>
            <a:ext cx="3924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00"/>
                </a:solidFill>
                <a:latin typeface="Times New Roman" pitchFamily="18" charset="0"/>
                <a:sym typeface="MT Extra" pitchFamily="18" charset="2"/>
              </a:rPr>
              <a:t>Bunching more easy for slow neutrons</a:t>
            </a:r>
            <a:endParaRPr lang="en-US" sz="1800" b="1">
              <a:solidFill>
                <a:srgbClr val="FFFF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75" name="Oval 99"/>
          <p:cNvSpPr>
            <a:spLocks noChangeArrowheads="1"/>
          </p:cNvSpPr>
          <p:nvPr/>
        </p:nvSpPr>
        <p:spPr bwMode="auto">
          <a:xfrm>
            <a:off x="6889750" y="4881563"/>
            <a:ext cx="606425" cy="373062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6" name="Line 100"/>
          <p:cNvSpPr>
            <a:spLocks noChangeShapeType="1"/>
          </p:cNvSpPr>
          <p:nvPr/>
        </p:nvSpPr>
        <p:spPr bwMode="auto">
          <a:xfrm flipV="1">
            <a:off x="6581775" y="5203825"/>
            <a:ext cx="385763" cy="8239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2" name="Oval 96"/>
          <p:cNvSpPr>
            <a:spLocks noChangeArrowheads="1"/>
          </p:cNvSpPr>
          <p:nvPr/>
        </p:nvSpPr>
        <p:spPr bwMode="auto">
          <a:xfrm>
            <a:off x="7521575" y="4533900"/>
            <a:ext cx="514350" cy="811213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4"/>
          <p:cNvSpPr>
            <a:spLocks noChangeArrowheads="1"/>
          </p:cNvSpPr>
          <p:nvPr/>
        </p:nvSpPr>
        <p:spPr bwMode="auto">
          <a:xfrm>
            <a:off x="1470025" y="2616200"/>
            <a:ext cx="2844800" cy="10541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503363" y="53975"/>
            <a:ext cx="5948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The green box for beam modulation in time: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152525" y="3143250"/>
            <a:ext cx="60166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620713" y="28575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rgbClr val="FFFF00"/>
                </a:solidFill>
                <a:latin typeface="Times New Roman" pitchFamily="18" charset="0"/>
              </a:rPr>
              <a:t>0</a:t>
            </a:r>
            <a:endParaRPr lang="en-GB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7177088" y="2652713"/>
            <a:ext cx="156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2I</a:t>
            </a:r>
            <a:r>
              <a:rPr lang="en-US" b="1" baseline="-25000">
                <a:solidFill>
                  <a:srgbClr val="FFFF00"/>
                </a:solidFill>
                <a:latin typeface="Times New Roman" pitchFamily="18" charset="0"/>
              </a:rPr>
              <a:t>0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sin</a:t>
            </a:r>
            <a:r>
              <a:rPr lang="en-US" b="1" baseline="3000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t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V="1">
            <a:off x="514350" y="2795588"/>
            <a:ext cx="0" cy="6318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1579563" y="2692400"/>
            <a:ext cx="346075" cy="901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1" name="AutoShape 12"/>
          <p:cNvSpPr>
            <a:spLocks noChangeArrowheads="1"/>
          </p:cNvSpPr>
          <p:nvPr/>
        </p:nvSpPr>
        <p:spPr bwMode="auto">
          <a:xfrm>
            <a:off x="3884613" y="2692400"/>
            <a:ext cx="346075" cy="901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2" name="AutoShape 13"/>
          <p:cNvSpPr>
            <a:spLocks noChangeArrowheads="1"/>
          </p:cNvSpPr>
          <p:nvPr/>
        </p:nvSpPr>
        <p:spPr bwMode="auto">
          <a:xfrm>
            <a:off x="4656138" y="2692400"/>
            <a:ext cx="346075" cy="901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443" name="Rectangle 14"/>
          <p:cNvSpPr>
            <a:spLocks noChangeArrowheads="1"/>
          </p:cNvSpPr>
          <p:nvPr/>
        </p:nvSpPr>
        <p:spPr bwMode="auto">
          <a:xfrm>
            <a:off x="2017713" y="1622425"/>
            <a:ext cx="193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RF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-flippers</a:t>
            </a:r>
          </a:p>
        </p:txBody>
      </p:sp>
      <p:sp>
        <p:nvSpPr>
          <p:cNvPr id="18444" name="Line 16"/>
          <p:cNvSpPr>
            <a:spLocks noChangeShapeType="1"/>
          </p:cNvSpPr>
          <p:nvPr/>
        </p:nvSpPr>
        <p:spPr bwMode="auto">
          <a:xfrm flipH="1">
            <a:off x="1963738" y="2178050"/>
            <a:ext cx="515937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>
            <a:off x="3486150" y="2178050"/>
            <a:ext cx="515938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4860925" y="2165350"/>
            <a:ext cx="515938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Rectangle 19"/>
          <p:cNvSpPr>
            <a:spLocks noChangeArrowheads="1"/>
          </p:cNvSpPr>
          <p:nvPr/>
        </p:nvSpPr>
        <p:spPr bwMode="auto">
          <a:xfrm>
            <a:off x="1501775" y="3619500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E</a:t>
            </a:r>
            <a:endParaRPr lang="en-GB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48" name="Rectangle 20"/>
          <p:cNvSpPr>
            <a:spLocks noChangeArrowheads="1"/>
          </p:cNvSpPr>
          <p:nvPr/>
        </p:nvSpPr>
        <p:spPr bwMode="auto">
          <a:xfrm>
            <a:off x="3781425" y="3619500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S</a:t>
            </a:r>
            <a:endParaRPr lang="en-GB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49" name="Rectangle 21"/>
          <p:cNvSpPr>
            <a:spLocks noChangeArrowheads="1"/>
          </p:cNvSpPr>
          <p:nvPr/>
        </p:nvSpPr>
        <p:spPr bwMode="auto">
          <a:xfrm>
            <a:off x="4606925" y="3619500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B</a:t>
            </a:r>
            <a:endParaRPr lang="en-GB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 flipH="1" flipV="1">
            <a:off x="1912938" y="4119563"/>
            <a:ext cx="515937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Line 23"/>
          <p:cNvSpPr>
            <a:spLocks noChangeShapeType="1"/>
          </p:cNvSpPr>
          <p:nvPr/>
        </p:nvSpPr>
        <p:spPr bwMode="auto">
          <a:xfrm flipV="1">
            <a:off x="3435350" y="4119563"/>
            <a:ext cx="515938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2" name="Rectangle 24"/>
          <p:cNvSpPr>
            <a:spLocks noChangeArrowheads="1"/>
          </p:cNvSpPr>
          <p:nvPr/>
        </p:nvSpPr>
        <p:spPr bwMode="auto">
          <a:xfrm>
            <a:off x="1887538" y="4465638"/>
            <a:ext cx="208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‘phase-locked’</a:t>
            </a:r>
            <a:endParaRPr lang="en-US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53" name="Rectangle 25"/>
          <p:cNvSpPr>
            <a:spLocks noChangeArrowheads="1"/>
          </p:cNvSpPr>
          <p:nvPr/>
        </p:nvSpPr>
        <p:spPr bwMode="auto">
          <a:xfrm>
            <a:off x="4743450" y="4465638"/>
            <a:ext cx="184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free-running</a:t>
            </a:r>
            <a:endParaRPr lang="en-US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54" name="Line 26"/>
          <p:cNvSpPr>
            <a:spLocks noChangeShapeType="1"/>
          </p:cNvSpPr>
          <p:nvPr/>
        </p:nvSpPr>
        <p:spPr bwMode="auto">
          <a:xfrm flipH="1" flipV="1">
            <a:off x="5106988" y="4067175"/>
            <a:ext cx="515937" cy="425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5" name="Rectangle 35"/>
          <p:cNvSpPr>
            <a:spLocks noChangeArrowheads="1"/>
          </p:cNvSpPr>
          <p:nvPr/>
        </p:nvSpPr>
        <p:spPr bwMode="auto">
          <a:xfrm>
            <a:off x="2060575" y="3159125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600" b="1">
                <a:latin typeface="Times New Roman" pitchFamily="18" charset="0"/>
                <a:sym typeface="Symbol" pitchFamily="18" charset="2"/>
              </a:rPr>
              <a:t>*</a:t>
            </a:r>
          </a:p>
        </p:txBody>
      </p:sp>
      <p:sp>
        <p:nvSpPr>
          <p:cNvPr id="18456" name="Rectangle 37"/>
          <p:cNvSpPr>
            <a:spLocks noChangeArrowheads="1"/>
          </p:cNvSpPr>
          <p:nvPr/>
        </p:nvSpPr>
        <p:spPr bwMode="auto">
          <a:xfrm>
            <a:off x="989013" y="6102350"/>
            <a:ext cx="211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* magnetic screen</a:t>
            </a:r>
            <a:endParaRPr lang="en-US" sz="20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57" name="Rectangle 38"/>
          <p:cNvSpPr>
            <a:spLocks noChangeArrowheads="1"/>
          </p:cNvSpPr>
          <p:nvPr/>
        </p:nvSpPr>
        <p:spPr bwMode="auto">
          <a:xfrm rot="-5400000">
            <a:off x="-205581" y="3945732"/>
            <a:ext cx="1366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polarizer</a:t>
            </a:r>
            <a:endParaRPr lang="en-US" b="1">
              <a:solidFill>
                <a:srgbClr val="FF33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58" name="Rectangle 39"/>
          <p:cNvSpPr>
            <a:spLocks noChangeArrowheads="1"/>
          </p:cNvSpPr>
          <p:nvPr/>
        </p:nvSpPr>
        <p:spPr bwMode="auto">
          <a:xfrm>
            <a:off x="7064375" y="1851025"/>
            <a:ext cx="207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modulation plane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459" name="Line 41"/>
          <p:cNvSpPr>
            <a:spLocks noChangeShapeType="1"/>
          </p:cNvSpPr>
          <p:nvPr/>
        </p:nvSpPr>
        <p:spPr bwMode="auto">
          <a:xfrm>
            <a:off x="7154863" y="2187575"/>
            <a:ext cx="0" cy="17922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0" name="Rectangle 42"/>
          <p:cNvSpPr>
            <a:spLocks noChangeArrowheads="1"/>
          </p:cNvSpPr>
          <p:nvPr/>
        </p:nvSpPr>
        <p:spPr bwMode="auto">
          <a:xfrm>
            <a:off x="4581525" y="625475"/>
            <a:ext cx="24114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3300"/>
                </a:solidFill>
              </a:rPr>
              <a:t>analyzer or</a:t>
            </a:r>
            <a:r>
              <a:rPr lang="en-US" b="1">
                <a:solidFill>
                  <a:srgbClr val="FFFF00"/>
                </a:solidFill>
              </a:rPr>
              <a:t> </a:t>
            </a:r>
            <a:br>
              <a:rPr lang="en-US" b="1">
                <a:solidFill>
                  <a:srgbClr val="FFFF00"/>
                </a:solidFill>
              </a:rPr>
            </a:br>
            <a:r>
              <a:rPr lang="en-US" b="1">
                <a:solidFill>
                  <a:srgbClr val="FFFF00"/>
                </a:solidFill>
              </a:rPr>
              <a:t> high-power </a:t>
            </a:r>
            <a:br>
              <a:rPr lang="en-US" b="1">
                <a:solidFill>
                  <a:srgbClr val="FFFF00"/>
                </a:solidFill>
              </a:rPr>
            </a:br>
            <a:r>
              <a:rPr lang="en-US" b="1">
                <a:solidFill>
                  <a:srgbClr val="FFFF00"/>
                </a:solidFill>
              </a:rPr>
              <a:t>Stern-Gerlach</a:t>
            </a:r>
          </a:p>
          <a:p>
            <a:pPr algn="ctr" eaLnBrk="0" hangingPunct="0"/>
            <a:r>
              <a:rPr lang="en-US" b="1">
                <a:solidFill>
                  <a:srgbClr val="FFFF00"/>
                </a:solidFill>
              </a:rPr>
              <a:t>energy shifter*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8461" name="Rectangle 43"/>
          <p:cNvSpPr>
            <a:spLocks noChangeArrowheads="1"/>
          </p:cNvSpPr>
          <p:nvPr/>
        </p:nvSpPr>
        <p:spPr bwMode="auto">
          <a:xfrm>
            <a:off x="5084763" y="5918200"/>
            <a:ext cx="405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*causing a lead/lag of both </a:t>
            </a:r>
            <a:r>
              <a:rPr lang="en-GB" sz="1800" b="1">
                <a:solidFill>
                  <a:srgbClr val="FFFF00"/>
                </a:solidFill>
              </a:rPr>
              <a:t>spin states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18462" name="Text Box 44"/>
          <p:cNvSpPr txBox="1">
            <a:spLocks noChangeArrowheads="1"/>
          </p:cNvSpPr>
          <p:nvPr/>
        </p:nvSpPr>
        <p:spPr bwMode="auto">
          <a:xfrm>
            <a:off x="1544638" y="3136900"/>
            <a:ext cx="42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3300"/>
                </a:solidFill>
                <a:sym typeface="tci2" pitchFamily="2" charset="2"/>
              </a:rPr>
              <a:t></a:t>
            </a:r>
          </a:p>
        </p:txBody>
      </p:sp>
      <p:sp>
        <p:nvSpPr>
          <p:cNvPr id="18463" name="Text Box 46"/>
          <p:cNvSpPr txBox="1">
            <a:spLocks noChangeArrowheads="1"/>
          </p:cNvSpPr>
          <p:nvPr/>
        </p:nvSpPr>
        <p:spPr bwMode="auto">
          <a:xfrm>
            <a:off x="3849688" y="3136900"/>
            <a:ext cx="42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3300"/>
                </a:solidFill>
                <a:sym typeface="tci2" pitchFamily="2" charset="2"/>
              </a:rPr>
              <a:t></a:t>
            </a:r>
          </a:p>
        </p:txBody>
      </p:sp>
      <p:sp>
        <p:nvSpPr>
          <p:cNvPr id="18464" name="Line 47"/>
          <p:cNvSpPr>
            <a:spLocks noChangeShapeType="1"/>
          </p:cNvSpPr>
          <p:nvPr/>
        </p:nvSpPr>
        <p:spPr bwMode="auto">
          <a:xfrm flipV="1">
            <a:off x="4832350" y="2857500"/>
            <a:ext cx="0" cy="5699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381125" y="25400"/>
            <a:ext cx="344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Three possible szenarios: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79400" y="820738"/>
            <a:ext cx="378460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GB" sz="2000" b="1">
                <a:solidFill>
                  <a:srgbClr val="FFFF00"/>
                </a:solidFill>
              </a:rPr>
              <a:t>A: Do nothing downstream of  </a:t>
            </a:r>
            <a:r>
              <a:rPr lang="en-GB" b="1">
                <a:solidFill>
                  <a:srgbClr val="FFFF00"/>
                </a:solidFill>
              </a:rPr>
              <a:t>S</a:t>
            </a:r>
            <a:r>
              <a:rPr lang="en-GB" sz="2000" b="1">
                <a:solidFill>
                  <a:srgbClr val="FFFF00"/>
                </a:solidFill>
              </a:rPr>
              <a:t>:</a:t>
            </a:r>
          </a:p>
          <a:p>
            <a:pPr eaLnBrk="0" hangingPunct="0">
              <a:spcAft>
                <a:spcPct val="30000"/>
              </a:spcAft>
            </a:pPr>
            <a:r>
              <a:rPr lang="en-GB" sz="2000" b="1">
                <a:solidFill>
                  <a:srgbClr val="FFFF00"/>
                </a:solidFill>
              </a:rPr>
              <a:t>     Spins at </a:t>
            </a:r>
            <a:r>
              <a:rPr lang="en-GB" b="1">
                <a:solidFill>
                  <a:srgbClr val="FFFF00"/>
                </a:solidFill>
              </a:rPr>
              <a:t>D</a:t>
            </a:r>
            <a:r>
              <a:rPr lang="en-GB" sz="2000" b="1">
                <a:solidFill>
                  <a:srgbClr val="FFFF00"/>
                </a:solidFill>
              </a:rPr>
              <a:t> will rotate with </a:t>
            </a:r>
            <a:endParaRPr lang="en-GB" sz="2000" b="1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557588" y="1250950"/>
            <a:ext cx="2471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    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>
                <a:solidFill>
                  <a:srgbClr val="FFFF00"/>
                </a:solidFill>
              </a:rPr>
              <a:t> = 2(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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S</a:t>
            </a:r>
            <a:r>
              <a:rPr lang="en-GB" b="1">
                <a:solidFill>
                  <a:srgbClr val="FFFF00"/>
                </a:solidFill>
              </a:rPr>
              <a:t> - 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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E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);</a:t>
            </a:r>
            <a:endParaRPr lang="en-GB" b="1" baseline="-250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79400" y="2390775"/>
            <a:ext cx="4282326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GB" sz="2000" b="1" dirty="0">
                <a:solidFill>
                  <a:srgbClr val="FFFF00"/>
                </a:solidFill>
              </a:rPr>
              <a:t>B: Place polarizer  downstream of  </a:t>
            </a:r>
            <a:r>
              <a:rPr lang="en-GB" b="1" dirty="0">
                <a:solidFill>
                  <a:srgbClr val="FFFF00"/>
                </a:solidFill>
              </a:rPr>
              <a:t>S</a:t>
            </a:r>
            <a:r>
              <a:rPr lang="en-GB" sz="2000" b="1" dirty="0">
                <a:solidFill>
                  <a:srgbClr val="FFFF00"/>
                </a:solidFill>
              </a:rPr>
              <a:t>:</a:t>
            </a:r>
          </a:p>
          <a:p>
            <a:pPr eaLnBrk="0" hangingPunct="0">
              <a:spcAft>
                <a:spcPct val="30000"/>
              </a:spcAft>
            </a:pPr>
            <a:r>
              <a:rPr lang="en-GB" sz="2000" b="1" dirty="0">
                <a:solidFill>
                  <a:srgbClr val="FFFF00"/>
                </a:solidFill>
              </a:rPr>
              <a:t>      Intensity will oscillate </a:t>
            </a:r>
            <a:r>
              <a:rPr lang="en-GB" sz="2000" b="1" dirty="0" smtClean="0">
                <a:solidFill>
                  <a:srgbClr val="FFFF00"/>
                </a:solidFill>
              </a:rPr>
              <a:t>at D with </a:t>
            </a:r>
            <a:endParaRPr lang="en-GB" sz="2000" b="1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4135064" y="2822481"/>
            <a:ext cx="224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 dirty="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 dirty="0">
                <a:solidFill>
                  <a:srgbClr val="FFFF00"/>
                </a:solidFill>
              </a:rPr>
              <a:t> = 2(</a:t>
            </a:r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 dirty="0">
                <a:solidFill>
                  <a:srgbClr val="FFFF00"/>
                </a:solidFill>
                <a:sym typeface="Symbol" pitchFamily="18" charset="2"/>
              </a:rPr>
              <a:t>S</a:t>
            </a:r>
            <a:r>
              <a:rPr lang="en-GB" b="1" dirty="0">
                <a:solidFill>
                  <a:srgbClr val="FFFF00"/>
                </a:solidFill>
              </a:rPr>
              <a:t> - </a:t>
            </a:r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 dirty="0">
                <a:solidFill>
                  <a:srgbClr val="FFFF00"/>
                </a:solidFill>
                <a:sym typeface="Symbol" pitchFamily="18" charset="2"/>
              </a:rPr>
              <a:t>E</a:t>
            </a:r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);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279400" y="3975100"/>
            <a:ext cx="52228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GB" sz="2000" b="1">
                <a:solidFill>
                  <a:srgbClr val="FFFF00"/>
                </a:solidFill>
              </a:rPr>
              <a:t>C: Place buncher  downstream of  </a:t>
            </a:r>
            <a:r>
              <a:rPr lang="en-GB" b="1">
                <a:solidFill>
                  <a:srgbClr val="FFFF00"/>
                </a:solidFill>
              </a:rPr>
              <a:t>S</a:t>
            </a:r>
            <a:r>
              <a:rPr lang="en-GB" sz="2000" b="1">
                <a:solidFill>
                  <a:srgbClr val="FFFF00"/>
                </a:solidFill>
              </a:rPr>
              <a:t>:</a:t>
            </a:r>
          </a:p>
          <a:p>
            <a:pPr eaLnBrk="0" hangingPunct="0">
              <a:spcAft>
                <a:spcPct val="30000"/>
              </a:spcAft>
            </a:pPr>
            <a:r>
              <a:rPr lang="en-GB" sz="2000" b="1">
                <a:solidFill>
                  <a:srgbClr val="FFFF00"/>
                </a:solidFill>
              </a:rPr>
              <a:t>      Intensity will oscillate with</a:t>
            </a:r>
          </a:p>
          <a:p>
            <a:pPr eaLnBrk="0" hangingPunct="0">
              <a:spcAft>
                <a:spcPct val="30000"/>
              </a:spcAft>
            </a:pPr>
            <a:r>
              <a:rPr lang="en-GB" sz="2000" b="1">
                <a:solidFill>
                  <a:srgbClr val="FFFF00"/>
                </a:solidFill>
              </a:rPr>
              <a:t>      </a:t>
            </a:r>
            <a:r>
              <a:rPr lang="en-GB" sz="2000" b="1">
                <a:solidFill>
                  <a:srgbClr val="FF9933"/>
                </a:solidFill>
              </a:rPr>
              <a:t>but with twice the intensity compared to B.</a:t>
            </a:r>
            <a:endParaRPr lang="en-GB" sz="2000" b="1">
              <a:solidFill>
                <a:srgbClr val="FF9933"/>
              </a:solidFill>
              <a:sym typeface="Symbol" pitchFamily="18" charset="2"/>
            </a:endParaRP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3765550" y="4368800"/>
            <a:ext cx="224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>
                <a:solidFill>
                  <a:srgbClr val="FFFF00"/>
                </a:solidFill>
              </a:rPr>
              <a:t> = 2(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S</a:t>
            </a:r>
            <a:r>
              <a:rPr lang="en-GB" b="1">
                <a:solidFill>
                  <a:srgbClr val="FFFF00"/>
                </a:solidFill>
              </a:rPr>
              <a:t> - 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E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);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6335899" y="2741613"/>
            <a:ext cx="2482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 dirty="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: </a:t>
            </a:r>
            <a:r>
              <a:rPr lang="en-GB" sz="3200" b="1" dirty="0">
                <a:solidFill>
                  <a:srgbClr val="FFFF00"/>
                </a:solidFill>
                <a:sym typeface="Symbol" pitchFamily="18" charset="2"/>
              </a:rPr>
              <a:t>[</a:t>
            </a:r>
            <a:r>
              <a:rPr lang="en-GB" b="1" dirty="0">
                <a:solidFill>
                  <a:srgbClr val="FFFF00"/>
                </a:solidFill>
                <a:sym typeface="Symbol" pitchFamily="18" charset="2"/>
              </a:rPr>
              <a:t>0 – 10 MHz</a:t>
            </a:r>
            <a:r>
              <a:rPr lang="en-GB" sz="3200" b="1" dirty="0">
                <a:solidFill>
                  <a:srgbClr val="FFFF00"/>
                </a:solidFill>
                <a:sym typeface="Symbol" pitchFamily="18" charset="2"/>
              </a:rPr>
              <a:t>]</a:t>
            </a:r>
            <a:endParaRPr lang="en-GB" sz="3200" b="1" baseline="-25000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6121400" y="1182688"/>
            <a:ext cx="2533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 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: </a:t>
            </a:r>
            <a:r>
              <a:rPr lang="en-GB" sz="3200" b="1">
                <a:solidFill>
                  <a:srgbClr val="FFFF00"/>
                </a:solidFill>
                <a:sym typeface="Symbol" pitchFamily="18" charset="2"/>
              </a:rPr>
              <a:t>[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0 – 10 MHz</a:t>
            </a:r>
            <a:r>
              <a:rPr lang="en-GB" sz="3200" b="1">
                <a:solidFill>
                  <a:srgbClr val="FFFF00"/>
                </a:solidFill>
                <a:sym typeface="Symbol" pitchFamily="18" charset="2"/>
              </a:rPr>
              <a:t>]</a:t>
            </a:r>
          </a:p>
        </p:txBody>
      </p:sp>
      <p:sp>
        <p:nvSpPr>
          <p:cNvPr id="19467" name="Rectangle 12"/>
          <p:cNvSpPr>
            <a:spLocks noChangeArrowheads="1"/>
          </p:cNvSpPr>
          <p:nvPr/>
        </p:nvSpPr>
        <p:spPr bwMode="auto">
          <a:xfrm>
            <a:off x="6056313" y="4286250"/>
            <a:ext cx="2711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</a:t>
            </a:r>
            <a:r>
              <a:rPr lang="en-GB" b="1" baseline="-25000">
                <a:solidFill>
                  <a:srgbClr val="FFFF00"/>
                </a:solidFill>
                <a:sym typeface="Symbol" pitchFamily="18" charset="2"/>
              </a:rPr>
              <a:t>D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: </a:t>
            </a:r>
            <a:r>
              <a:rPr lang="en-GB" sz="3200" b="1">
                <a:solidFill>
                  <a:srgbClr val="FFFF00"/>
                </a:solidFill>
                <a:sym typeface="Symbol" pitchFamily="18" charset="2"/>
              </a:rPr>
              <a:t>[</a:t>
            </a:r>
            <a:r>
              <a:rPr lang="en-GB" b="1">
                <a:solidFill>
                  <a:srgbClr val="FF3300"/>
                </a:solidFill>
                <a:sym typeface="Symbol" pitchFamily="18" charset="2"/>
              </a:rPr>
              <a:t>0.1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 – 10 MHz</a:t>
            </a:r>
            <a:r>
              <a:rPr lang="en-GB" sz="3200" b="1">
                <a:solidFill>
                  <a:srgbClr val="FFFF00"/>
                </a:solidFill>
                <a:sym typeface="Symbol" pitchFamily="18" charset="2"/>
              </a:rPr>
              <a:t>]</a:t>
            </a:r>
            <a:endParaRPr lang="en-GB" sz="3200" b="1" baseline="-250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 flipH="1">
            <a:off x="7005638" y="4146550"/>
            <a:ext cx="142875" cy="295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4"/>
          <p:cNvSpPr>
            <a:spLocks noChangeArrowheads="1"/>
          </p:cNvSpPr>
          <p:nvPr/>
        </p:nvSpPr>
        <p:spPr bwMode="auto">
          <a:xfrm>
            <a:off x="6840538" y="3752850"/>
            <a:ext cx="1557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FFFF00"/>
                </a:solidFill>
                <a:sym typeface="Symbol" pitchFamily="18" charset="2"/>
              </a:rPr>
              <a:t>typical value</a:t>
            </a:r>
          </a:p>
        </p:txBody>
      </p:sp>
      <p:grpSp>
        <p:nvGrpSpPr>
          <p:cNvPr id="19470" name="Group 16"/>
          <p:cNvGrpSpPr>
            <a:grpSpLocks/>
          </p:cNvGrpSpPr>
          <p:nvPr/>
        </p:nvGrpSpPr>
        <p:grpSpPr bwMode="auto">
          <a:xfrm>
            <a:off x="1539875" y="5603875"/>
            <a:ext cx="6448425" cy="798513"/>
            <a:chOff x="970" y="3424"/>
            <a:chExt cx="4062" cy="503"/>
          </a:xfrm>
        </p:grpSpPr>
        <p:sp>
          <p:nvSpPr>
            <p:cNvPr id="19471" name="AutoShape 2"/>
            <p:cNvSpPr>
              <a:spLocks noChangeArrowheads="1"/>
            </p:cNvSpPr>
            <p:nvPr/>
          </p:nvSpPr>
          <p:spPr bwMode="auto">
            <a:xfrm>
              <a:off x="970" y="3424"/>
              <a:ext cx="4062" cy="50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9472" name="Text Box 15"/>
            <p:cNvSpPr txBox="1">
              <a:spLocks noChangeArrowheads="1"/>
            </p:cNvSpPr>
            <p:nvPr/>
          </p:nvSpPr>
          <p:spPr bwMode="auto">
            <a:xfrm>
              <a:off x="1067" y="3452"/>
              <a:ext cx="385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Aft>
                  <a:spcPct val="30000"/>
                </a:spcAft>
              </a:pPr>
              <a:r>
                <a:rPr lang="en-GB" sz="2000" b="1" dirty="0">
                  <a:solidFill>
                    <a:srgbClr val="CC0000"/>
                  </a:solidFill>
                </a:rPr>
                <a:t>This is a very efficient system to create time structures </a:t>
              </a:r>
              <a:br>
                <a:rPr lang="en-GB" sz="2000" b="1" dirty="0">
                  <a:solidFill>
                    <a:srgbClr val="CC0000"/>
                  </a:solidFill>
                </a:rPr>
              </a:br>
              <a:r>
                <a:rPr lang="en-GB" sz="2000" b="1" dirty="0">
                  <a:solidFill>
                    <a:srgbClr val="CC0000"/>
                  </a:solidFill>
                </a:rPr>
                <a:t>for continuous </a:t>
              </a:r>
              <a:r>
                <a:rPr lang="en-GB" sz="2000" b="1" dirty="0" smtClean="0">
                  <a:solidFill>
                    <a:srgbClr val="CC0000"/>
                  </a:solidFill>
                </a:rPr>
                <a:t>polychromatic neutron </a:t>
              </a:r>
              <a:r>
                <a:rPr lang="en-GB" sz="2000" b="1" dirty="0">
                  <a:solidFill>
                    <a:srgbClr val="CC0000"/>
                  </a:solidFill>
                </a:rPr>
                <a:t>beams.</a:t>
              </a:r>
              <a:endParaRPr lang="en-GB" sz="2000" b="1" dirty="0">
                <a:solidFill>
                  <a:srgbClr val="CC0000"/>
                </a:solidFill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1467659" y="-39159"/>
            <a:ext cx="721550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Aim: </a:t>
            </a:r>
            <a:r>
              <a:rPr lang="el-GR" b="1" dirty="0" smtClean="0">
                <a:latin typeface="Times New Roman" pitchFamily="18" charset="0"/>
              </a:rPr>
              <a:t>μ</a:t>
            </a:r>
            <a:r>
              <a:rPr lang="de-DE" b="1" dirty="0" smtClean="0">
                <a:latin typeface="Times New Roman" pitchFamily="18" charset="0"/>
              </a:rPr>
              <a:t>s-short n-pulses far downstream of any device;</a:t>
            </a:r>
            <a:endParaRPr lang="en-US" b="1" dirty="0" smtClean="0"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4719" y="2823683"/>
            <a:ext cx="1738733" cy="1107598"/>
            <a:chOff x="986707" y="3265968"/>
            <a:chExt cx="1738733" cy="641088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>
              <a:off x="986707" y="3266063"/>
              <a:ext cx="874095" cy="6409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1851345" y="3265968"/>
              <a:ext cx="874095" cy="6409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8610292" y="3478964"/>
            <a:ext cx="320922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74933" y="3575109"/>
            <a:ext cx="266971" cy="9933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2755164" y="3575109"/>
            <a:ext cx="266971" cy="9933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61874" y="767085"/>
            <a:ext cx="8495467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smtClean="0">
                <a:solidFill>
                  <a:schemeClr val="bg1"/>
                </a:solidFill>
                <a:latin typeface="Times New Roman" pitchFamily="18" charset="0"/>
              </a:rPr>
              <a:t>The 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method relies on the MIEZE-principle, using </a:t>
            </a:r>
            <a:r>
              <a:rPr lang="de-DE" b="1" smtClean="0">
                <a:solidFill>
                  <a:schemeClr val="bg1"/>
                </a:solidFill>
                <a:latin typeface="Times New Roman" pitchFamily="18" charset="0"/>
              </a:rPr>
              <a:t>2 RF-flippers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9548" y="3040205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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1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)</a:t>
            </a:r>
            <a:endParaRPr lang="de-DE" dirty="0"/>
          </a:p>
        </p:txBody>
      </p:sp>
      <p:sp>
        <p:nvSpPr>
          <p:cNvPr id="45" name="Rectangle 44"/>
          <p:cNvSpPr/>
          <p:nvPr/>
        </p:nvSpPr>
        <p:spPr>
          <a:xfrm>
            <a:off x="477892" y="2317484"/>
            <a:ext cx="2743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chemeClr val="bg1"/>
                </a:solidFill>
                <a:latin typeface="Times New Roman" pitchFamily="18" charset="0"/>
              </a:rPr>
              <a:t>RF-flippers 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+M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de-DE" dirty="0"/>
          </a:p>
        </p:txBody>
      </p:sp>
      <p:sp>
        <p:nvSpPr>
          <p:cNvPr id="46" name="Rectangle 45"/>
          <p:cNvSpPr/>
          <p:nvPr/>
        </p:nvSpPr>
        <p:spPr>
          <a:xfrm>
            <a:off x="2442279" y="3040205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</a:t>
            </a:r>
            <a:r>
              <a:rPr lang="de-DE" b="1" baseline="-25000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2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)</a:t>
            </a:r>
            <a:endParaRPr lang="de-DE" dirty="0"/>
          </a:p>
        </p:txBody>
      </p:sp>
      <p:sp>
        <p:nvSpPr>
          <p:cNvPr id="19" name="Right Brace 18"/>
          <p:cNvSpPr/>
          <p:nvPr/>
        </p:nvSpPr>
        <p:spPr bwMode="auto">
          <a:xfrm rot="5400000">
            <a:off x="7608752" y="2905860"/>
            <a:ext cx="335214" cy="2735281"/>
          </a:xfrm>
          <a:prstGeom prst="rightBrac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2" name="Right Brace 51"/>
          <p:cNvSpPr/>
          <p:nvPr/>
        </p:nvSpPr>
        <p:spPr bwMode="auto">
          <a:xfrm rot="5400000">
            <a:off x="4366260" y="2766368"/>
            <a:ext cx="303576" cy="2941027"/>
          </a:xfrm>
          <a:prstGeom prst="rightBrac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996696" y="4972801"/>
            <a:ext cx="2824046" cy="1317812"/>
            <a:chOff x="3859142" y="4746812"/>
            <a:chExt cx="2824046" cy="1317812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flipV="1">
              <a:off x="3859306" y="4746812"/>
              <a:ext cx="0" cy="13178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3859142" y="6064624"/>
              <a:ext cx="282404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" name="Rectangle 59"/>
          <p:cNvSpPr/>
          <p:nvPr/>
        </p:nvSpPr>
        <p:spPr>
          <a:xfrm>
            <a:off x="4456178" y="4957021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Int</a:t>
            </a:r>
            <a:endParaRPr lang="de-DE" i="1" dirty="0"/>
          </a:p>
        </p:txBody>
      </p:sp>
      <p:sp>
        <p:nvSpPr>
          <p:cNvPr id="61" name="Rectangle 60"/>
          <p:cNvSpPr/>
          <p:nvPr/>
        </p:nvSpPr>
        <p:spPr>
          <a:xfrm>
            <a:off x="7445125" y="6242439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de-DE" i="1" dirty="0"/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5061131" y="5631707"/>
            <a:ext cx="230696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5546949" y="1784777"/>
            <a:ext cx="0" cy="13178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5546785" y="3102589"/>
            <a:ext cx="282404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9" name="Rectangle 68"/>
          <p:cNvSpPr/>
          <p:nvPr/>
        </p:nvSpPr>
        <p:spPr>
          <a:xfrm>
            <a:off x="5006267" y="1768997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Int</a:t>
            </a:r>
            <a:endParaRPr lang="de-DE" i="1" dirty="0"/>
          </a:p>
        </p:txBody>
      </p:sp>
      <p:sp>
        <p:nvSpPr>
          <p:cNvPr id="70" name="Rectangle 69"/>
          <p:cNvSpPr/>
          <p:nvPr/>
        </p:nvSpPr>
        <p:spPr>
          <a:xfrm>
            <a:off x="7995214" y="3054415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de-DE" i="1" dirty="0"/>
          </a:p>
        </p:txBody>
      </p:sp>
      <p:sp>
        <p:nvSpPr>
          <p:cNvPr id="31" name="Left-Right Arrow 30"/>
          <p:cNvSpPr/>
          <p:nvPr/>
        </p:nvSpPr>
        <p:spPr bwMode="auto">
          <a:xfrm rot="19800000">
            <a:off x="6309219" y="4835307"/>
            <a:ext cx="1378577" cy="373332"/>
          </a:xfrm>
          <a:prstGeom prst="leftRightArrow">
            <a:avLst>
              <a:gd name="adj1" fmla="val 9340"/>
              <a:gd name="adj2" fmla="val 50000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3" name="Left-Right Arrow 72"/>
          <p:cNvSpPr/>
          <p:nvPr/>
        </p:nvSpPr>
        <p:spPr bwMode="auto">
          <a:xfrm rot="2285830" flipH="1">
            <a:off x="4569392" y="4768649"/>
            <a:ext cx="1391335" cy="365967"/>
          </a:xfrm>
          <a:prstGeom prst="leftRightArrow">
            <a:avLst>
              <a:gd name="adj1" fmla="val 9340"/>
              <a:gd name="adj2" fmla="val 50000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6049090" y="3939580"/>
            <a:ext cx="296710" cy="238705"/>
            <a:chOff x="5925427" y="1925933"/>
            <a:chExt cx="1476889" cy="464380"/>
          </a:xfrm>
          <a:solidFill>
            <a:srgbClr val="FFFF00"/>
          </a:solidFill>
        </p:grpSpPr>
        <p:sp>
          <p:nvSpPr>
            <p:cNvPr id="32" name="Rectangle 31"/>
            <p:cNvSpPr/>
            <p:nvPr/>
          </p:nvSpPr>
          <p:spPr bwMode="auto">
            <a:xfrm>
              <a:off x="5925427" y="2151606"/>
              <a:ext cx="1476889" cy="23870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 flipV="1">
              <a:off x="5925427" y="1925933"/>
              <a:ext cx="1476889" cy="23870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5" name="Freeform 34"/>
          <p:cNvSpPr/>
          <p:nvPr/>
        </p:nvSpPr>
        <p:spPr bwMode="auto">
          <a:xfrm>
            <a:off x="5585272" y="2375278"/>
            <a:ext cx="518879" cy="658906"/>
          </a:xfrm>
          <a:custGeom>
            <a:avLst/>
            <a:gdLst>
              <a:gd name="connsiteX0" fmla="*/ 0 w 2864224"/>
              <a:gd name="connsiteY0" fmla="*/ 712736 h 1398570"/>
              <a:gd name="connsiteX1" fmla="*/ 712694 w 2864224"/>
              <a:gd name="connsiteY1" fmla="*/ 41 h 1398570"/>
              <a:gd name="connsiteX2" fmla="*/ 1452283 w 2864224"/>
              <a:gd name="connsiteY2" fmla="*/ 739630 h 1398570"/>
              <a:gd name="connsiteX3" fmla="*/ 2164977 w 2864224"/>
              <a:gd name="connsiteY3" fmla="*/ 1398536 h 1398570"/>
              <a:gd name="connsiteX4" fmla="*/ 2864224 w 2864224"/>
              <a:gd name="connsiteY4" fmla="*/ 712736 h 13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224" h="1398570">
                <a:moveTo>
                  <a:pt x="0" y="712736"/>
                </a:moveTo>
                <a:cubicBezTo>
                  <a:pt x="235323" y="354147"/>
                  <a:pt x="470647" y="-4441"/>
                  <a:pt x="712694" y="41"/>
                </a:cubicBezTo>
                <a:cubicBezTo>
                  <a:pt x="954741" y="4523"/>
                  <a:pt x="1210236" y="506548"/>
                  <a:pt x="1452283" y="739630"/>
                </a:cubicBezTo>
                <a:cubicBezTo>
                  <a:pt x="1694330" y="972712"/>
                  <a:pt x="1929654" y="1403018"/>
                  <a:pt x="2164977" y="1398536"/>
                </a:cubicBezTo>
                <a:cubicBezTo>
                  <a:pt x="2400300" y="1394054"/>
                  <a:pt x="2632262" y="1053395"/>
                  <a:pt x="2864224" y="71273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6105339" y="2375278"/>
            <a:ext cx="518879" cy="658906"/>
          </a:xfrm>
          <a:custGeom>
            <a:avLst/>
            <a:gdLst>
              <a:gd name="connsiteX0" fmla="*/ 0 w 2864224"/>
              <a:gd name="connsiteY0" fmla="*/ 712736 h 1398570"/>
              <a:gd name="connsiteX1" fmla="*/ 712694 w 2864224"/>
              <a:gd name="connsiteY1" fmla="*/ 41 h 1398570"/>
              <a:gd name="connsiteX2" fmla="*/ 1452283 w 2864224"/>
              <a:gd name="connsiteY2" fmla="*/ 739630 h 1398570"/>
              <a:gd name="connsiteX3" fmla="*/ 2164977 w 2864224"/>
              <a:gd name="connsiteY3" fmla="*/ 1398536 h 1398570"/>
              <a:gd name="connsiteX4" fmla="*/ 2864224 w 2864224"/>
              <a:gd name="connsiteY4" fmla="*/ 712736 h 13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224" h="1398570">
                <a:moveTo>
                  <a:pt x="0" y="712736"/>
                </a:moveTo>
                <a:cubicBezTo>
                  <a:pt x="235323" y="354147"/>
                  <a:pt x="470647" y="-4441"/>
                  <a:pt x="712694" y="41"/>
                </a:cubicBezTo>
                <a:cubicBezTo>
                  <a:pt x="954741" y="4523"/>
                  <a:pt x="1210236" y="506548"/>
                  <a:pt x="1452283" y="739630"/>
                </a:cubicBezTo>
                <a:cubicBezTo>
                  <a:pt x="1694330" y="972712"/>
                  <a:pt x="1929654" y="1403018"/>
                  <a:pt x="2164977" y="1398536"/>
                </a:cubicBezTo>
                <a:cubicBezTo>
                  <a:pt x="2400300" y="1394054"/>
                  <a:pt x="2632262" y="1053395"/>
                  <a:pt x="2864224" y="71273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6625605" y="2375278"/>
            <a:ext cx="518879" cy="658906"/>
          </a:xfrm>
          <a:custGeom>
            <a:avLst/>
            <a:gdLst>
              <a:gd name="connsiteX0" fmla="*/ 0 w 2864224"/>
              <a:gd name="connsiteY0" fmla="*/ 712736 h 1398570"/>
              <a:gd name="connsiteX1" fmla="*/ 712694 w 2864224"/>
              <a:gd name="connsiteY1" fmla="*/ 41 h 1398570"/>
              <a:gd name="connsiteX2" fmla="*/ 1452283 w 2864224"/>
              <a:gd name="connsiteY2" fmla="*/ 739630 h 1398570"/>
              <a:gd name="connsiteX3" fmla="*/ 2164977 w 2864224"/>
              <a:gd name="connsiteY3" fmla="*/ 1398536 h 1398570"/>
              <a:gd name="connsiteX4" fmla="*/ 2864224 w 2864224"/>
              <a:gd name="connsiteY4" fmla="*/ 712736 h 13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224" h="1398570">
                <a:moveTo>
                  <a:pt x="0" y="712736"/>
                </a:moveTo>
                <a:cubicBezTo>
                  <a:pt x="235323" y="354147"/>
                  <a:pt x="470647" y="-4441"/>
                  <a:pt x="712694" y="41"/>
                </a:cubicBezTo>
                <a:cubicBezTo>
                  <a:pt x="954741" y="4523"/>
                  <a:pt x="1210236" y="506548"/>
                  <a:pt x="1452283" y="739630"/>
                </a:cubicBezTo>
                <a:cubicBezTo>
                  <a:pt x="1694330" y="972712"/>
                  <a:pt x="1929654" y="1403018"/>
                  <a:pt x="2164977" y="1398536"/>
                </a:cubicBezTo>
                <a:cubicBezTo>
                  <a:pt x="2400300" y="1394054"/>
                  <a:pt x="2632262" y="1053395"/>
                  <a:pt x="2864224" y="71273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7" name="Freeform 76"/>
          <p:cNvSpPr/>
          <p:nvPr/>
        </p:nvSpPr>
        <p:spPr bwMode="auto">
          <a:xfrm>
            <a:off x="7143837" y="2375278"/>
            <a:ext cx="518879" cy="658906"/>
          </a:xfrm>
          <a:custGeom>
            <a:avLst/>
            <a:gdLst>
              <a:gd name="connsiteX0" fmla="*/ 0 w 2864224"/>
              <a:gd name="connsiteY0" fmla="*/ 712736 h 1398570"/>
              <a:gd name="connsiteX1" fmla="*/ 712694 w 2864224"/>
              <a:gd name="connsiteY1" fmla="*/ 41 h 1398570"/>
              <a:gd name="connsiteX2" fmla="*/ 1452283 w 2864224"/>
              <a:gd name="connsiteY2" fmla="*/ 739630 h 1398570"/>
              <a:gd name="connsiteX3" fmla="*/ 2164977 w 2864224"/>
              <a:gd name="connsiteY3" fmla="*/ 1398536 h 1398570"/>
              <a:gd name="connsiteX4" fmla="*/ 2864224 w 2864224"/>
              <a:gd name="connsiteY4" fmla="*/ 712736 h 13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224" h="1398570">
                <a:moveTo>
                  <a:pt x="0" y="712736"/>
                </a:moveTo>
                <a:cubicBezTo>
                  <a:pt x="235323" y="354147"/>
                  <a:pt x="470647" y="-4441"/>
                  <a:pt x="712694" y="41"/>
                </a:cubicBezTo>
                <a:cubicBezTo>
                  <a:pt x="954741" y="4523"/>
                  <a:pt x="1210236" y="506548"/>
                  <a:pt x="1452283" y="739630"/>
                </a:cubicBezTo>
                <a:cubicBezTo>
                  <a:pt x="1694330" y="972712"/>
                  <a:pt x="1929654" y="1403018"/>
                  <a:pt x="2164977" y="1398536"/>
                </a:cubicBezTo>
                <a:cubicBezTo>
                  <a:pt x="2400300" y="1394054"/>
                  <a:pt x="2632262" y="1053395"/>
                  <a:pt x="2864224" y="71273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Left-Right Arrow 78"/>
          <p:cNvSpPr/>
          <p:nvPr/>
        </p:nvSpPr>
        <p:spPr bwMode="auto">
          <a:xfrm rot="18588565">
            <a:off x="6115126" y="3314406"/>
            <a:ext cx="763762" cy="373332"/>
          </a:xfrm>
          <a:prstGeom prst="leftRightArrow">
            <a:avLst>
              <a:gd name="adj1" fmla="val 9340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10168" y="5539408"/>
            <a:ext cx="3699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many similarities to OCT !</a:t>
            </a:r>
            <a:endParaRPr lang="de-DE" dirty="0"/>
          </a:p>
        </p:txBody>
      </p:sp>
      <p:sp>
        <p:nvSpPr>
          <p:cNvPr id="43" name="Rectangle 42"/>
          <p:cNvSpPr/>
          <p:nvPr/>
        </p:nvSpPr>
        <p:spPr>
          <a:xfrm>
            <a:off x="6236402" y="1739068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  0 - MHz</a:t>
            </a:r>
            <a:endParaRPr lang="de-DE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047535" y="3765176"/>
            <a:ext cx="305661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3628342" y="3310223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latin typeface="Times New Roman" pitchFamily="18" charset="0"/>
              </a:rPr>
              <a:t>several meters</a:t>
            </a:r>
            <a:endParaRPr lang="de-DE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618113" y="4502265"/>
            <a:ext cx="4745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6280525" y="4502265"/>
            <a:ext cx="4745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5754034" y="4406271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  <a:latin typeface="Times New Roman" pitchFamily="18" charset="0"/>
                <a:sym typeface="Symbol" panose="05050102010706020507" pitchFamily="18" charset="2"/>
              </a:rPr>
              <a:t> cm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463196" y="3575109"/>
            <a:ext cx="189370" cy="99339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463196" y="3577626"/>
            <a:ext cx="189370" cy="99339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3042389" y="3577626"/>
            <a:ext cx="189370" cy="99339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330739" y="4085093"/>
            <a:ext cx="88132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lgDashDot"/>
            <a:round/>
            <a:headEnd type="none" w="lg" len="lg"/>
            <a:tailEnd type="triangle" w="lg" len="lg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360869" y="4550243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P</a:t>
            </a:r>
            <a:endParaRPr lang="de-DE" dirty="0"/>
          </a:p>
        </p:txBody>
      </p:sp>
      <p:sp>
        <p:nvSpPr>
          <p:cNvPr id="59" name="Rectangle 58"/>
          <p:cNvSpPr/>
          <p:nvPr/>
        </p:nvSpPr>
        <p:spPr>
          <a:xfrm>
            <a:off x="2971947" y="455024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A</a:t>
            </a:r>
            <a:endParaRPr lang="de-DE" dirty="0"/>
          </a:p>
        </p:txBody>
      </p:sp>
      <p:sp>
        <p:nvSpPr>
          <p:cNvPr id="65" name="Freeform 64"/>
          <p:cNvSpPr/>
          <p:nvPr/>
        </p:nvSpPr>
        <p:spPr bwMode="auto">
          <a:xfrm>
            <a:off x="7662716" y="2375278"/>
            <a:ext cx="518879" cy="658906"/>
          </a:xfrm>
          <a:custGeom>
            <a:avLst/>
            <a:gdLst>
              <a:gd name="connsiteX0" fmla="*/ 0 w 2864224"/>
              <a:gd name="connsiteY0" fmla="*/ 712736 h 1398570"/>
              <a:gd name="connsiteX1" fmla="*/ 712694 w 2864224"/>
              <a:gd name="connsiteY1" fmla="*/ 41 h 1398570"/>
              <a:gd name="connsiteX2" fmla="*/ 1452283 w 2864224"/>
              <a:gd name="connsiteY2" fmla="*/ 739630 h 1398570"/>
              <a:gd name="connsiteX3" fmla="*/ 2164977 w 2864224"/>
              <a:gd name="connsiteY3" fmla="*/ 1398536 h 1398570"/>
              <a:gd name="connsiteX4" fmla="*/ 2864224 w 2864224"/>
              <a:gd name="connsiteY4" fmla="*/ 712736 h 13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224" h="1398570">
                <a:moveTo>
                  <a:pt x="0" y="712736"/>
                </a:moveTo>
                <a:cubicBezTo>
                  <a:pt x="235323" y="354147"/>
                  <a:pt x="470647" y="-4441"/>
                  <a:pt x="712694" y="41"/>
                </a:cubicBezTo>
                <a:cubicBezTo>
                  <a:pt x="954741" y="4523"/>
                  <a:pt x="1210236" y="506548"/>
                  <a:pt x="1452283" y="739630"/>
                </a:cubicBezTo>
                <a:cubicBezTo>
                  <a:pt x="1694330" y="972712"/>
                  <a:pt x="1929654" y="1403018"/>
                  <a:pt x="2164977" y="1398536"/>
                </a:cubicBezTo>
                <a:cubicBezTo>
                  <a:pt x="2400300" y="1394054"/>
                  <a:pt x="2632262" y="1053395"/>
                  <a:pt x="2864224" y="71273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00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422400" y="121024"/>
            <a:ext cx="5205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Applications of time-modulated beams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0305" y="1157381"/>
            <a:ext cx="861956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</a:rPr>
              <a:t>Increase of energy resolution in TOF 			</a:t>
            </a:r>
            <a:endParaRPr lang="en-GB" sz="2000" b="1" dirty="0">
              <a:solidFill>
                <a:schemeClr val="bg1"/>
              </a:solidFill>
              <a:sym typeface="tci3" pitchFamily="2" charset="2"/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Lock-in techniques for n-scattering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Interaction of excitations with the n-intensity wave</a:t>
            </a:r>
            <a:endParaRPr lang="en-GB" sz="2000" b="1" dirty="0">
              <a:solidFill>
                <a:srgbClr val="FFFF00"/>
              </a:solidFill>
              <a:sym typeface="Symbol" pitchFamily="18" charset="2"/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Suppression of background and multiple scattering</a:t>
            </a:r>
            <a:endParaRPr lang="en-US" sz="2000" b="1" dirty="0">
              <a:solidFill>
                <a:schemeClr val="bg1"/>
              </a:solidFill>
              <a:sym typeface="Symbol" pitchFamily="18" charset="2"/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</a:rPr>
              <a:t>Decay time in n-induced</a:t>
            </a: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 reactions (time resolution: </a:t>
            </a:r>
            <a:r>
              <a:rPr lang="en-GB" sz="2000" b="1" dirty="0" err="1">
                <a:solidFill>
                  <a:schemeClr val="bg1"/>
                </a:solidFill>
                <a:sym typeface="Symbol" pitchFamily="18" charset="2"/>
              </a:rPr>
              <a:t>ms</a:t>
            </a: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 – s)	</a:t>
            </a:r>
            <a:endParaRPr lang="en-US" sz="2000" b="1" dirty="0">
              <a:solidFill>
                <a:schemeClr val="bg1"/>
              </a:solidFill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Spin-dependent reactions and phenomena</a:t>
            </a: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MISANS (SANS with high energy resolution)  or SANS with </a:t>
            </a:r>
            <a:r>
              <a:rPr lang="el-GR" sz="2000" b="1" dirty="0" smtClean="0">
                <a:solidFill>
                  <a:schemeClr val="bg1"/>
                </a:solidFill>
                <a:sym typeface="tci1" pitchFamily="2" charset="2"/>
              </a:rPr>
              <a:t>μ</a:t>
            </a:r>
            <a:r>
              <a:rPr lang="en-US" sz="2000" b="1" dirty="0" smtClean="0">
                <a:solidFill>
                  <a:schemeClr val="bg1"/>
                </a:solidFill>
                <a:sym typeface="tci1" pitchFamily="2" charset="2"/>
              </a:rPr>
              <a:t>s t - </a:t>
            </a:r>
            <a:r>
              <a:rPr lang="en-US" sz="2000" b="1" dirty="0" err="1" smtClean="0">
                <a:solidFill>
                  <a:schemeClr val="bg1"/>
                </a:solidFill>
                <a:sym typeface="tci1" pitchFamily="2" charset="2"/>
              </a:rPr>
              <a:t>resol</a:t>
            </a:r>
            <a:r>
              <a:rPr lang="en-US" sz="2000" b="1" dirty="0" smtClean="0">
                <a:solidFill>
                  <a:schemeClr val="bg1"/>
                </a:solidFill>
                <a:sym typeface="tci1" pitchFamily="2" charset="2"/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US" sz="2000" b="1" dirty="0">
                <a:solidFill>
                  <a:schemeClr val="bg1"/>
                </a:solidFill>
              </a:rPr>
              <a:t>SPAN-like NRSE spectrometer with very high resolution</a:t>
            </a: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Holography without reference wave</a:t>
            </a:r>
            <a:r>
              <a:rPr lang="en-GB" sz="2000" b="1" dirty="0">
                <a:solidFill>
                  <a:schemeClr val="bg1"/>
                </a:solidFill>
              </a:rPr>
              <a:t>	</a:t>
            </a: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	</a:t>
            </a: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>
                <a:solidFill>
                  <a:schemeClr val="bg1"/>
                </a:solidFill>
              </a:rPr>
              <a:t>Multi - MIEZE setups	(?) </a:t>
            </a: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 eaLnBrk="0" hangingPunct="0">
              <a:spcAft>
                <a:spcPct val="50000"/>
              </a:spcAft>
              <a:buFontTx/>
              <a:buAutoNum type="alphaUcPeriod"/>
            </a:pPr>
            <a:r>
              <a:rPr lang="en-GB" sz="2000" b="1" dirty="0" smtClean="0">
                <a:solidFill>
                  <a:schemeClr val="bg1"/>
                </a:solidFill>
              </a:rPr>
              <a:t>Tomography with isotope sensitivity</a:t>
            </a:r>
            <a:r>
              <a:rPr lang="en-GB" sz="1800" b="1" dirty="0">
                <a:solidFill>
                  <a:schemeClr val="bg1"/>
                </a:solidFill>
              </a:rPr>
              <a:t>				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291"/>
          <p:cNvSpPr>
            <a:spLocks noChangeArrowheads="1"/>
          </p:cNvSpPr>
          <p:nvPr/>
        </p:nvSpPr>
        <p:spPr bwMode="auto">
          <a:xfrm>
            <a:off x="0" y="2967038"/>
            <a:ext cx="2330450" cy="7445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1514475" y="111125"/>
            <a:ext cx="451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A: Increase of energy resolution in TOF</a:t>
            </a:r>
            <a:endParaRPr lang="en-US" sz="2000" b="1"/>
          </a:p>
        </p:txBody>
      </p:sp>
      <p:grpSp>
        <p:nvGrpSpPr>
          <p:cNvPr id="2054" name="Group 35"/>
          <p:cNvGrpSpPr>
            <a:grpSpLocks/>
          </p:cNvGrpSpPr>
          <p:nvPr/>
        </p:nvGrpSpPr>
        <p:grpSpPr bwMode="auto">
          <a:xfrm>
            <a:off x="1882775" y="3236913"/>
            <a:ext cx="341313" cy="238125"/>
            <a:chOff x="694" y="3424"/>
            <a:chExt cx="550" cy="150"/>
          </a:xfrm>
        </p:grpSpPr>
        <p:sp>
          <p:nvSpPr>
            <p:cNvPr id="21626" name="Line 36"/>
            <p:cNvSpPr>
              <a:spLocks noChangeShapeType="1"/>
            </p:cNvSpPr>
            <p:nvPr/>
          </p:nvSpPr>
          <p:spPr bwMode="auto">
            <a:xfrm>
              <a:off x="694" y="342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7" name="Line 37"/>
            <p:cNvSpPr>
              <a:spLocks noChangeShapeType="1"/>
            </p:cNvSpPr>
            <p:nvPr/>
          </p:nvSpPr>
          <p:spPr bwMode="auto">
            <a:xfrm>
              <a:off x="694" y="357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5" name="Group 2287"/>
          <p:cNvGrpSpPr>
            <a:grpSpLocks/>
          </p:cNvGrpSpPr>
          <p:nvPr/>
        </p:nvGrpSpPr>
        <p:grpSpPr bwMode="auto">
          <a:xfrm>
            <a:off x="147917" y="2979738"/>
            <a:ext cx="1825625" cy="719137"/>
            <a:chOff x="87" y="1910"/>
            <a:chExt cx="894" cy="399"/>
          </a:xfrm>
        </p:grpSpPr>
        <p:sp>
          <p:nvSpPr>
            <p:cNvPr id="21624" name="AutoShape 38"/>
            <p:cNvSpPr>
              <a:spLocks noChangeArrowheads="1"/>
            </p:cNvSpPr>
            <p:nvPr/>
          </p:nvSpPr>
          <p:spPr bwMode="auto">
            <a:xfrm>
              <a:off x="87" y="1910"/>
              <a:ext cx="894" cy="399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625" name="Rectangle 39"/>
            <p:cNvSpPr>
              <a:spLocks noChangeArrowheads="1"/>
            </p:cNvSpPr>
            <p:nvPr/>
          </p:nvSpPr>
          <p:spPr bwMode="auto">
            <a:xfrm>
              <a:off x="151" y="1994"/>
              <a:ext cx="766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800" b="1" smtClean="0">
                  <a:sym typeface="Symbol" pitchFamily="18" charset="2"/>
                </a:rPr>
                <a:t>MIEZE  coils</a:t>
              </a:r>
              <a:endParaRPr lang="en-US" sz="1800" b="1" baseline="-25000">
                <a:sym typeface="Symbol" pitchFamily="18" charset="2"/>
              </a:endParaRPr>
            </a:p>
          </p:txBody>
        </p:sp>
      </p:grpSp>
      <p:graphicFrame>
        <p:nvGraphicFramePr>
          <p:cNvPr id="2050" name="Object 32"/>
          <p:cNvGraphicFramePr>
            <a:graphicFrameLocks noChangeAspect="1"/>
          </p:cNvGraphicFramePr>
          <p:nvPr/>
        </p:nvGraphicFramePr>
        <p:xfrm>
          <a:off x="2333625" y="1947863"/>
          <a:ext cx="41529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Photo Editor Photo" r:id="rId4" imgW="6295238" imgH="3115110" progId="">
                  <p:embed/>
                </p:oleObj>
              </mc:Choice>
              <mc:Fallback>
                <p:oleObj name="Photo Editor Photo" r:id="rId4" imgW="6295238" imgH="3115110" progId="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25" y="1947863"/>
                        <a:ext cx="41529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Rectangle 40"/>
          <p:cNvSpPr>
            <a:spLocks noChangeArrowheads="1"/>
          </p:cNvSpPr>
          <p:nvPr/>
        </p:nvSpPr>
        <p:spPr bwMode="auto">
          <a:xfrm>
            <a:off x="554038" y="1516063"/>
            <a:ext cx="5641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6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Å </a:t>
            </a:r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tci2" pitchFamily="2" charset="2"/>
              </a:rPr>
              <a:t> 2.2 meV; t</a:t>
            </a:r>
            <a:r>
              <a:rPr lang="en-GB" sz="1600" b="1" baseline="-25000">
                <a:solidFill>
                  <a:schemeClr val="bg1"/>
                </a:solidFill>
                <a:latin typeface="Times New Roman" pitchFamily="18" charset="0"/>
                <a:sym typeface="tci2" pitchFamily="2" charset="2"/>
              </a:rPr>
              <a:t>f </a:t>
            </a:r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tci2" pitchFamily="2" charset="2"/>
              </a:rPr>
              <a:t>= 6.1ms; </a:t>
            </a:r>
            <a:r>
              <a:rPr lang="en-GB" sz="1600" b="1">
                <a:solidFill>
                  <a:srgbClr val="FFFF00"/>
                </a:solidFill>
                <a:sym typeface="Symbol" pitchFamily="18" charset="2"/>
              </a:rPr>
              <a:t>t</a:t>
            </a:r>
            <a:r>
              <a:rPr lang="en-GB" sz="1600" b="1" baseline="-25000">
                <a:solidFill>
                  <a:srgbClr val="FFFF00"/>
                </a:solidFill>
                <a:sym typeface="Symbol" pitchFamily="18" charset="2"/>
              </a:rPr>
              <a:t>f</a:t>
            </a:r>
            <a:r>
              <a:rPr lang="en-GB" sz="1600" b="1">
                <a:solidFill>
                  <a:srgbClr val="FFFF00"/>
                </a:solidFill>
                <a:sym typeface="Symbol" pitchFamily="18" charset="2"/>
              </a:rPr>
              <a:t> = 55</a:t>
            </a:r>
            <a:r>
              <a:rPr lang="en-US" sz="1600" b="1">
                <a:solidFill>
                  <a:srgbClr val="FFFF00"/>
                </a:solidFill>
                <a:sym typeface="Symbol" pitchFamily="18" charset="2"/>
              </a:rPr>
              <a:t>µs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 for l=4 m and </a:t>
            </a:r>
            <a:r>
              <a:rPr lang="en-GB" sz="1600" b="1">
                <a:solidFill>
                  <a:schemeClr val="bg1"/>
                </a:solidFill>
                <a:sym typeface="Symbol" pitchFamily="18" charset="2"/>
              </a:rPr>
              <a:t>E = 40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µeV</a:t>
            </a:r>
            <a:r>
              <a:rPr lang="en-GB" sz="1600" b="1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en-US" sz="16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057" name="Rectangle 41"/>
          <p:cNvSpPr>
            <a:spLocks noChangeArrowheads="1"/>
          </p:cNvSpPr>
          <p:nvPr/>
        </p:nvSpPr>
        <p:spPr bwMode="auto">
          <a:xfrm>
            <a:off x="554038" y="812800"/>
            <a:ext cx="3962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Resolution of standard TOF: </a:t>
            </a:r>
          </a:p>
          <a:p>
            <a:pPr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Example IN5 at 6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Å at max. chopper speed:</a:t>
            </a:r>
          </a:p>
        </p:txBody>
      </p:sp>
      <p:sp>
        <p:nvSpPr>
          <p:cNvPr id="2058" name="Rectangle 42"/>
          <p:cNvSpPr>
            <a:spLocks noChangeArrowheads="1"/>
          </p:cNvSpPr>
          <p:nvPr/>
        </p:nvSpPr>
        <p:spPr bwMode="auto">
          <a:xfrm>
            <a:off x="195263" y="4224338"/>
            <a:ext cx="5122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A MIEZE/Bunching system at </a:t>
            </a:r>
            <a:r>
              <a:rPr lang="en-GB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=  200 kHz (typ. value)</a:t>
            </a:r>
            <a:b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</a:br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in front of the spectrometer can modulate the </a:t>
            </a:r>
            <a:b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</a:br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elastic line (or inelastic line) with 5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µs resolution.</a:t>
            </a:r>
          </a:p>
        </p:txBody>
      </p:sp>
      <p:grpSp>
        <p:nvGrpSpPr>
          <p:cNvPr id="2059" name="Group 1163"/>
          <p:cNvGrpSpPr>
            <a:grpSpLocks noChangeAspect="1"/>
          </p:cNvGrpSpPr>
          <p:nvPr/>
        </p:nvGrpSpPr>
        <p:grpSpPr bwMode="auto">
          <a:xfrm>
            <a:off x="5641975" y="4318000"/>
            <a:ext cx="3502025" cy="2327275"/>
            <a:chOff x="3554" y="2720"/>
            <a:chExt cx="2206" cy="1466"/>
          </a:xfrm>
        </p:grpSpPr>
        <p:sp>
          <p:nvSpPr>
            <p:cNvPr id="2077" name="AutoShape 1162"/>
            <p:cNvSpPr>
              <a:spLocks noChangeAspect="1" noChangeArrowheads="1" noTextEdit="1"/>
            </p:cNvSpPr>
            <p:nvPr/>
          </p:nvSpPr>
          <p:spPr bwMode="auto">
            <a:xfrm>
              <a:off x="3554" y="2720"/>
              <a:ext cx="2206" cy="146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8" name="Group 1364"/>
            <p:cNvGrpSpPr>
              <a:grpSpLocks/>
            </p:cNvGrpSpPr>
            <p:nvPr/>
          </p:nvGrpSpPr>
          <p:grpSpPr bwMode="auto">
            <a:xfrm>
              <a:off x="3580" y="2751"/>
              <a:ext cx="2153" cy="1419"/>
              <a:chOff x="3580" y="2751"/>
              <a:chExt cx="2153" cy="1419"/>
            </a:xfrm>
          </p:grpSpPr>
          <p:sp>
            <p:nvSpPr>
              <p:cNvPr id="2992" name="Line 1164"/>
              <p:cNvSpPr>
                <a:spLocks noChangeShapeType="1"/>
              </p:cNvSpPr>
              <p:nvPr/>
            </p:nvSpPr>
            <p:spPr bwMode="auto">
              <a:xfrm flipV="1">
                <a:off x="4656" y="2751"/>
                <a:ext cx="1" cy="140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3" name="Line 1165"/>
              <p:cNvSpPr>
                <a:spLocks noChangeShapeType="1"/>
              </p:cNvSpPr>
              <p:nvPr/>
            </p:nvSpPr>
            <p:spPr bwMode="auto">
              <a:xfrm>
                <a:off x="3580" y="4153"/>
                <a:ext cx="215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4" name="Line 1166"/>
              <p:cNvSpPr>
                <a:spLocks noChangeShapeType="1"/>
              </p:cNvSpPr>
              <p:nvPr/>
            </p:nvSpPr>
            <p:spPr bwMode="auto">
              <a:xfrm>
                <a:off x="5731" y="4136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5" name="Line 1167"/>
              <p:cNvSpPr>
                <a:spLocks noChangeShapeType="1"/>
              </p:cNvSpPr>
              <p:nvPr/>
            </p:nvSpPr>
            <p:spPr bwMode="auto">
              <a:xfrm>
                <a:off x="5194" y="4136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6" name="Line 1168"/>
              <p:cNvSpPr>
                <a:spLocks noChangeShapeType="1"/>
              </p:cNvSpPr>
              <p:nvPr/>
            </p:nvSpPr>
            <p:spPr bwMode="auto">
              <a:xfrm>
                <a:off x="4656" y="4136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7" name="Line 1169"/>
              <p:cNvSpPr>
                <a:spLocks noChangeShapeType="1"/>
              </p:cNvSpPr>
              <p:nvPr/>
            </p:nvSpPr>
            <p:spPr bwMode="auto">
              <a:xfrm>
                <a:off x="4119" y="4136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8" name="Line 1170"/>
              <p:cNvSpPr>
                <a:spLocks noChangeShapeType="1"/>
              </p:cNvSpPr>
              <p:nvPr/>
            </p:nvSpPr>
            <p:spPr bwMode="auto">
              <a:xfrm>
                <a:off x="3582" y="4136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9" name="Line 1171"/>
              <p:cNvSpPr>
                <a:spLocks noChangeShapeType="1"/>
              </p:cNvSpPr>
              <p:nvPr/>
            </p:nvSpPr>
            <p:spPr bwMode="auto">
              <a:xfrm flipH="1">
                <a:off x="4639" y="2752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0" name="Line 1172"/>
              <p:cNvSpPr>
                <a:spLocks noChangeShapeType="1"/>
              </p:cNvSpPr>
              <p:nvPr/>
            </p:nvSpPr>
            <p:spPr bwMode="auto">
              <a:xfrm flipH="1">
                <a:off x="4639" y="3102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1" name="Line 1173"/>
              <p:cNvSpPr>
                <a:spLocks noChangeShapeType="1"/>
              </p:cNvSpPr>
              <p:nvPr/>
            </p:nvSpPr>
            <p:spPr bwMode="auto">
              <a:xfrm flipH="1">
                <a:off x="4639" y="3452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2" name="Line 1174"/>
              <p:cNvSpPr>
                <a:spLocks noChangeShapeType="1"/>
              </p:cNvSpPr>
              <p:nvPr/>
            </p:nvSpPr>
            <p:spPr bwMode="auto">
              <a:xfrm flipH="1">
                <a:off x="4639" y="3803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3" name="Line 1175"/>
              <p:cNvSpPr>
                <a:spLocks noChangeShapeType="1"/>
              </p:cNvSpPr>
              <p:nvPr/>
            </p:nvSpPr>
            <p:spPr bwMode="auto">
              <a:xfrm flipH="1">
                <a:off x="4639" y="4153"/>
                <a:ext cx="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4" name="Line 1176"/>
              <p:cNvSpPr>
                <a:spLocks noChangeShapeType="1"/>
              </p:cNvSpPr>
              <p:nvPr/>
            </p:nvSpPr>
            <p:spPr bwMode="auto">
              <a:xfrm>
                <a:off x="572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5" name="Line 1177"/>
              <p:cNvSpPr>
                <a:spLocks noChangeShapeType="1"/>
              </p:cNvSpPr>
              <p:nvPr/>
            </p:nvSpPr>
            <p:spPr bwMode="auto">
              <a:xfrm>
                <a:off x="572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6" name="Line 1178"/>
              <p:cNvSpPr>
                <a:spLocks noChangeShapeType="1"/>
              </p:cNvSpPr>
              <p:nvPr/>
            </p:nvSpPr>
            <p:spPr bwMode="auto">
              <a:xfrm>
                <a:off x="572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7" name="Line 1179"/>
              <p:cNvSpPr>
                <a:spLocks noChangeShapeType="1"/>
              </p:cNvSpPr>
              <p:nvPr/>
            </p:nvSpPr>
            <p:spPr bwMode="auto">
              <a:xfrm>
                <a:off x="5722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8" name="Line 1180"/>
              <p:cNvSpPr>
                <a:spLocks noChangeShapeType="1"/>
              </p:cNvSpPr>
              <p:nvPr/>
            </p:nvSpPr>
            <p:spPr bwMode="auto">
              <a:xfrm>
                <a:off x="572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9" name="Line 1181"/>
              <p:cNvSpPr>
                <a:spLocks noChangeShapeType="1"/>
              </p:cNvSpPr>
              <p:nvPr/>
            </p:nvSpPr>
            <p:spPr bwMode="auto">
              <a:xfrm>
                <a:off x="571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0" name="Line 1182"/>
              <p:cNvSpPr>
                <a:spLocks noChangeShapeType="1"/>
              </p:cNvSpPr>
              <p:nvPr/>
            </p:nvSpPr>
            <p:spPr bwMode="auto">
              <a:xfrm>
                <a:off x="571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1" name="Line 1183"/>
              <p:cNvSpPr>
                <a:spLocks noChangeShapeType="1"/>
              </p:cNvSpPr>
              <p:nvPr/>
            </p:nvSpPr>
            <p:spPr bwMode="auto">
              <a:xfrm>
                <a:off x="571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2" name="Line 1184"/>
              <p:cNvSpPr>
                <a:spLocks noChangeShapeType="1"/>
              </p:cNvSpPr>
              <p:nvPr/>
            </p:nvSpPr>
            <p:spPr bwMode="auto">
              <a:xfrm>
                <a:off x="571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3" name="Line 1185"/>
              <p:cNvSpPr>
                <a:spLocks noChangeShapeType="1"/>
              </p:cNvSpPr>
              <p:nvPr/>
            </p:nvSpPr>
            <p:spPr bwMode="auto">
              <a:xfrm>
                <a:off x="570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4" name="Line 1186"/>
              <p:cNvSpPr>
                <a:spLocks noChangeShapeType="1"/>
              </p:cNvSpPr>
              <p:nvPr/>
            </p:nvSpPr>
            <p:spPr bwMode="auto">
              <a:xfrm>
                <a:off x="570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5" name="Line 1187"/>
              <p:cNvSpPr>
                <a:spLocks noChangeShapeType="1"/>
              </p:cNvSpPr>
              <p:nvPr/>
            </p:nvSpPr>
            <p:spPr bwMode="auto">
              <a:xfrm>
                <a:off x="570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6" name="Line 1188"/>
              <p:cNvSpPr>
                <a:spLocks noChangeShapeType="1"/>
              </p:cNvSpPr>
              <p:nvPr/>
            </p:nvSpPr>
            <p:spPr bwMode="auto">
              <a:xfrm>
                <a:off x="570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7" name="Line 1189"/>
              <p:cNvSpPr>
                <a:spLocks noChangeShapeType="1"/>
              </p:cNvSpPr>
              <p:nvPr/>
            </p:nvSpPr>
            <p:spPr bwMode="auto">
              <a:xfrm>
                <a:off x="570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8" name="Line 1190"/>
              <p:cNvSpPr>
                <a:spLocks noChangeShapeType="1"/>
              </p:cNvSpPr>
              <p:nvPr/>
            </p:nvSpPr>
            <p:spPr bwMode="auto">
              <a:xfrm>
                <a:off x="569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9" name="Line 1191"/>
              <p:cNvSpPr>
                <a:spLocks noChangeShapeType="1"/>
              </p:cNvSpPr>
              <p:nvPr/>
            </p:nvSpPr>
            <p:spPr bwMode="auto">
              <a:xfrm>
                <a:off x="569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" name="Line 1192"/>
              <p:cNvSpPr>
                <a:spLocks noChangeShapeType="1"/>
              </p:cNvSpPr>
              <p:nvPr/>
            </p:nvSpPr>
            <p:spPr bwMode="auto">
              <a:xfrm>
                <a:off x="569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" name="Line 1193"/>
              <p:cNvSpPr>
                <a:spLocks noChangeShapeType="1"/>
              </p:cNvSpPr>
              <p:nvPr/>
            </p:nvSpPr>
            <p:spPr bwMode="auto">
              <a:xfrm>
                <a:off x="569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" name="Line 1194"/>
              <p:cNvSpPr>
                <a:spLocks noChangeShapeType="1"/>
              </p:cNvSpPr>
              <p:nvPr/>
            </p:nvSpPr>
            <p:spPr bwMode="auto">
              <a:xfrm>
                <a:off x="569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3" name="Line 1195"/>
              <p:cNvSpPr>
                <a:spLocks noChangeShapeType="1"/>
              </p:cNvSpPr>
              <p:nvPr/>
            </p:nvSpPr>
            <p:spPr bwMode="auto">
              <a:xfrm>
                <a:off x="568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4" name="Line 1196"/>
              <p:cNvSpPr>
                <a:spLocks noChangeShapeType="1"/>
              </p:cNvSpPr>
              <p:nvPr/>
            </p:nvSpPr>
            <p:spPr bwMode="auto">
              <a:xfrm>
                <a:off x="568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5" name="Line 1197"/>
              <p:cNvSpPr>
                <a:spLocks noChangeShapeType="1"/>
              </p:cNvSpPr>
              <p:nvPr/>
            </p:nvSpPr>
            <p:spPr bwMode="auto">
              <a:xfrm>
                <a:off x="568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6" name="Line 1198"/>
              <p:cNvSpPr>
                <a:spLocks noChangeShapeType="1"/>
              </p:cNvSpPr>
              <p:nvPr/>
            </p:nvSpPr>
            <p:spPr bwMode="auto">
              <a:xfrm>
                <a:off x="568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7" name="Line 1199"/>
              <p:cNvSpPr>
                <a:spLocks noChangeShapeType="1"/>
              </p:cNvSpPr>
              <p:nvPr/>
            </p:nvSpPr>
            <p:spPr bwMode="auto">
              <a:xfrm>
                <a:off x="567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8" name="Line 1200"/>
              <p:cNvSpPr>
                <a:spLocks noChangeShapeType="1"/>
              </p:cNvSpPr>
              <p:nvPr/>
            </p:nvSpPr>
            <p:spPr bwMode="auto">
              <a:xfrm>
                <a:off x="567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9" name="Line 1201"/>
              <p:cNvSpPr>
                <a:spLocks noChangeShapeType="1"/>
              </p:cNvSpPr>
              <p:nvPr/>
            </p:nvSpPr>
            <p:spPr bwMode="auto">
              <a:xfrm>
                <a:off x="567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0" name="Line 1202"/>
              <p:cNvSpPr>
                <a:spLocks noChangeShapeType="1"/>
              </p:cNvSpPr>
              <p:nvPr/>
            </p:nvSpPr>
            <p:spPr bwMode="auto">
              <a:xfrm>
                <a:off x="567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1" name="Line 1203"/>
              <p:cNvSpPr>
                <a:spLocks noChangeShapeType="1"/>
              </p:cNvSpPr>
              <p:nvPr/>
            </p:nvSpPr>
            <p:spPr bwMode="auto">
              <a:xfrm>
                <a:off x="567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2" name="Line 1204"/>
              <p:cNvSpPr>
                <a:spLocks noChangeShapeType="1"/>
              </p:cNvSpPr>
              <p:nvPr/>
            </p:nvSpPr>
            <p:spPr bwMode="auto">
              <a:xfrm>
                <a:off x="566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3" name="Line 1205"/>
              <p:cNvSpPr>
                <a:spLocks noChangeShapeType="1"/>
              </p:cNvSpPr>
              <p:nvPr/>
            </p:nvSpPr>
            <p:spPr bwMode="auto">
              <a:xfrm>
                <a:off x="566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4" name="Line 1206"/>
              <p:cNvSpPr>
                <a:spLocks noChangeShapeType="1"/>
              </p:cNvSpPr>
              <p:nvPr/>
            </p:nvSpPr>
            <p:spPr bwMode="auto">
              <a:xfrm>
                <a:off x="566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5" name="Line 1207"/>
              <p:cNvSpPr>
                <a:spLocks noChangeShapeType="1"/>
              </p:cNvSpPr>
              <p:nvPr/>
            </p:nvSpPr>
            <p:spPr bwMode="auto">
              <a:xfrm>
                <a:off x="566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6" name="Line 1208"/>
              <p:cNvSpPr>
                <a:spLocks noChangeShapeType="1"/>
              </p:cNvSpPr>
              <p:nvPr/>
            </p:nvSpPr>
            <p:spPr bwMode="auto">
              <a:xfrm>
                <a:off x="566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7" name="Line 1209"/>
              <p:cNvSpPr>
                <a:spLocks noChangeShapeType="1"/>
              </p:cNvSpPr>
              <p:nvPr/>
            </p:nvSpPr>
            <p:spPr bwMode="auto">
              <a:xfrm>
                <a:off x="565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8" name="Line 1210"/>
              <p:cNvSpPr>
                <a:spLocks noChangeShapeType="1"/>
              </p:cNvSpPr>
              <p:nvPr/>
            </p:nvSpPr>
            <p:spPr bwMode="auto">
              <a:xfrm>
                <a:off x="565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9" name="Line 1211"/>
              <p:cNvSpPr>
                <a:spLocks noChangeShapeType="1"/>
              </p:cNvSpPr>
              <p:nvPr/>
            </p:nvSpPr>
            <p:spPr bwMode="auto">
              <a:xfrm>
                <a:off x="565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0" name="Line 1212"/>
              <p:cNvSpPr>
                <a:spLocks noChangeShapeType="1"/>
              </p:cNvSpPr>
              <p:nvPr/>
            </p:nvSpPr>
            <p:spPr bwMode="auto">
              <a:xfrm>
                <a:off x="565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" name="Line 1213"/>
              <p:cNvSpPr>
                <a:spLocks noChangeShapeType="1"/>
              </p:cNvSpPr>
              <p:nvPr/>
            </p:nvSpPr>
            <p:spPr bwMode="auto">
              <a:xfrm>
                <a:off x="564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" name="Line 1214"/>
              <p:cNvSpPr>
                <a:spLocks noChangeShapeType="1"/>
              </p:cNvSpPr>
              <p:nvPr/>
            </p:nvSpPr>
            <p:spPr bwMode="auto">
              <a:xfrm>
                <a:off x="564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3" name="Line 1215"/>
              <p:cNvSpPr>
                <a:spLocks noChangeShapeType="1"/>
              </p:cNvSpPr>
              <p:nvPr/>
            </p:nvSpPr>
            <p:spPr bwMode="auto">
              <a:xfrm>
                <a:off x="564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4" name="Line 1216"/>
              <p:cNvSpPr>
                <a:spLocks noChangeShapeType="1"/>
              </p:cNvSpPr>
              <p:nvPr/>
            </p:nvSpPr>
            <p:spPr bwMode="auto">
              <a:xfrm>
                <a:off x="564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5" name="Line 1217"/>
              <p:cNvSpPr>
                <a:spLocks noChangeShapeType="1"/>
              </p:cNvSpPr>
              <p:nvPr/>
            </p:nvSpPr>
            <p:spPr bwMode="auto">
              <a:xfrm>
                <a:off x="564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6" name="Line 1218"/>
              <p:cNvSpPr>
                <a:spLocks noChangeShapeType="1"/>
              </p:cNvSpPr>
              <p:nvPr/>
            </p:nvSpPr>
            <p:spPr bwMode="auto">
              <a:xfrm>
                <a:off x="563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7" name="Line 1219"/>
              <p:cNvSpPr>
                <a:spLocks noChangeShapeType="1"/>
              </p:cNvSpPr>
              <p:nvPr/>
            </p:nvSpPr>
            <p:spPr bwMode="auto">
              <a:xfrm>
                <a:off x="563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8" name="Line 1220"/>
              <p:cNvSpPr>
                <a:spLocks noChangeShapeType="1"/>
              </p:cNvSpPr>
              <p:nvPr/>
            </p:nvSpPr>
            <p:spPr bwMode="auto">
              <a:xfrm>
                <a:off x="563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9" name="Line 1221"/>
              <p:cNvSpPr>
                <a:spLocks noChangeShapeType="1"/>
              </p:cNvSpPr>
              <p:nvPr/>
            </p:nvSpPr>
            <p:spPr bwMode="auto">
              <a:xfrm>
                <a:off x="563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0" name="Line 1222"/>
              <p:cNvSpPr>
                <a:spLocks noChangeShapeType="1"/>
              </p:cNvSpPr>
              <p:nvPr/>
            </p:nvSpPr>
            <p:spPr bwMode="auto">
              <a:xfrm>
                <a:off x="563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1" name="Line 1223"/>
              <p:cNvSpPr>
                <a:spLocks noChangeShapeType="1"/>
              </p:cNvSpPr>
              <p:nvPr/>
            </p:nvSpPr>
            <p:spPr bwMode="auto">
              <a:xfrm>
                <a:off x="562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2" name="Line 1224"/>
              <p:cNvSpPr>
                <a:spLocks noChangeShapeType="1"/>
              </p:cNvSpPr>
              <p:nvPr/>
            </p:nvSpPr>
            <p:spPr bwMode="auto">
              <a:xfrm>
                <a:off x="562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3" name="Line 1225"/>
              <p:cNvSpPr>
                <a:spLocks noChangeShapeType="1"/>
              </p:cNvSpPr>
              <p:nvPr/>
            </p:nvSpPr>
            <p:spPr bwMode="auto">
              <a:xfrm>
                <a:off x="562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4" name="Line 1226"/>
              <p:cNvSpPr>
                <a:spLocks noChangeShapeType="1"/>
              </p:cNvSpPr>
              <p:nvPr/>
            </p:nvSpPr>
            <p:spPr bwMode="auto">
              <a:xfrm>
                <a:off x="562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5" name="Line 1227"/>
              <p:cNvSpPr>
                <a:spLocks noChangeShapeType="1"/>
              </p:cNvSpPr>
              <p:nvPr/>
            </p:nvSpPr>
            <p:spPr bwMode="auto">
              <a:xfrm>
                <a:off x="561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6" name="Line 1228"/>
              <p:cNvSpPr>
                <a:spLocks noChangeShapeType="1"/>
              </p:cNvSpPr>
              <p:nvPr/>
            </p:nvSpPr>
            <p:spPr bwMode="auto">
              <a:xfrm>
                <a:off x="561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7" name="Line 1229"/>
              <p:cNvSpPr>
                <a:spLocks noChangeShapeType="1"/>
              </p:cNvSpPr>
              <p:nvPr/>
            </p:nvSpPr>
            <p:spPr bwMode="auto">
              <a:xfrm>
                <a:off x="561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8" name="Line 1230"/>
              <p:cNvSpPr>
                <a:spLocks noChangeShapeType="1"/>
              </p:cNvSpPr>
              <p:nvPr/>
            </p:nvSpPr>
            <p:spPr bwMode="auto">
              <a:xfrm>
                <a:off x="561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9" name="Line 1231"/>
              <p:cNvSpPr>
                <a:spLocks noChangeShapeType="1"/>
              </p:cNvSpPr>
              <p:nvPr/>
            </p:nvSpPr>
            <p:spPr bwMode="auto">
              <a:xfrm>
                <a:off x="561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0" name="Line 1232"/>
              <p:cNvSpPr>
                <a:spLocks noChangeShapeType="1"/>
              </p:cNvSpPr>
              <p:nvPr/>
            </p:nvSpPr>
            <p:spPr bwMode="auto">
              <a:xfrm>
                <a:off x="560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1" name="Line 1233"/>
              <p:cNvSpPr>
                <a:spLocks noChangeShapeType="1"/>
              </p:cNvSpPr>
              <p:nvPr/>
            </p:nvSpPr>
            <p:spPr bwMode="auto">
              <a:xfrm>
                <a:off x="560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2" name="Line 1234"/>
              <p:cNvSpPr>
                <a:spLocks noChangeShapeType="1"/>
              </p:cNvSpPr>
              <p:nvPr/>
            </p:nvSpPr>
            <p:spPr bwMode="auto">
              <a:xfrm>
                <a:off x="560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3" name="Line 1235"/>
              <p:cNvSpPr>
                <a:spLocks noChangeShapeType="1"/>
              </p:cNvSpPr>
              <p:nvPr/>
            </p:nvSpPr>
            <p:spPr bwMode="auto">
              <a:xfrm>
                <a:off x="560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4" name="Line 1236"/>
              <p:cNvSpPr>
                <a:spLocks noChangeShapeType="1"/>
              </p:cNvSpPr>
              <p:nvPr/>
            </p:nvSpPr>
            <p:spPr bwMode="auto">
              <a:xfrm>
                <a:off x="560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5" name="Line 1237"/>
              <p:cNvSpPr>
                <a:spLocks noChangeShapeType="1"/>
              </p:cNvSpPr>
              <p:nvPr/>
            </p:nvSpPr>
            <p:spPr bwMode="auto">
              <a:xfrm>
                <a:off x="559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6" name="Line 1238"/>
              <p:cNvSpPr>
                <a:spLocks noChangeShapeType="1"/>
              </p:cNvSpPr>
              <p:nvPr/>
            </p:nvSpPr>
            <p:spPr bwMode="auto">
              <a:xfrm>
                <a:off x="559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7" name="Line 1239"/>
              <p:cNvSpPr>
                <a:spLocks noChangeShapeType="1"/>
              </p:cNvSpPr>
              <p:nvPr/>
            </p:nvSpPr>
            <p:spPr bwMode="auto">
              <a:xfrm>
                <a:off x="559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8" name="Line 1240"/>
              <p:cNvSpPr>
                <a:spLocks noChangeShapeType="1"/>
              </p:cNvSpPr>
              <p:nvPr/>
            </p:nvSpPr>
            <p:spPr bwMode="auto">
              <a:xfrm>
                <a:off x="559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9" name="Line 1241"/>
              <p:cNvSpPr>
                <a:spLocks noChangeShapeType="1"/>
              </p:cNvSpPr>
              <p:nvPr/>
            </p:nvSpPr>
            <p:spPr bwMode="auto">
              <a:xfrm>
                <a:off x="558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0" name="Line 1242"/>
              <p:cNvSpPr>
                <a:spLocks noChangeShapeType="1"/>
              </p:cNvSpPr>
              <p:nvPr/>
            </p:nvSpPr>
            <p:spPr bwMode="auto">
              <a:xfrm>
                <a:off x="558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1" name="Line 1243"/>
              <p:cNvSpPr>
                <a:spLocks noChangeShapeType="1"/>
              </p:cNvSpPr>
              <p:nvPr/>
            </p:nvSpPr>
            <p:spPr bwMode="auto">
              <a:xfrm>
                <a:off x="558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4" name="Line 1244"/>
              <p:cNvSpPr>
                <a:spLocks noChangeShapeType="1"/>
              </p:cNvSpPr>
              <p:nvPr/>
            </p:nvSpPr>
            <p:spPr bwMode="auto">
              <a:xfrm>
                <a:off x="5582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5" name="Line 1245"/>
              <p:cNvSpPr>
                <a:spLocks noChangeShapeType="1"/>
              </p:cNvSpPr>
              <p:nvPr/>
            </p:nvSpPr>
            <p:spPr bwMode="auto">
              <a:xfrm>
                <a:off x="558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6" name="Line 1246"/>
              <p:cNvSpPr>
                <a:spLocks noChangeShapeType="1"/>
              </p:cNvSpPr>
              <p:nvPr/>
            </p:nvSpPr>
            <p:spPr bwMode="auto">
              <a:xfrm>
                <a:off x="557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7" name="Line 1247"/>
              <p:cNvSpPr>
                <a:spLocks noChangeShapeType="1"/>
              </p:cNvSpPr>
              <p:nvPr/>
            </p:nvSpPr>
            <p:spPr bwMode="auto">
              <a:xfrm>
                <a:off x="557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8" name="Line 1248"/>
              <p:cNvSpPr>
                <a:spLocks noChangeShapeType="1"/>
              </p:cNvSpPr>
              <p:nvPr/>
            </p:nvSpPr>
            <p:spPr bwMode="auto">
              <a:xfrm>
                <a:off x="557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9" name="Line 1249"/>
              <p:cNvSpPr>
                <a:spLocks noChangeShapeType="1"/>
              </p:cNvSpPr>
              <p:nvPr/>
            </p:nvSpPr>
            <p:spPr bwMode="auto">
              <a:xfrm>
                <a:off x="557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0" name="Line 1250"/>
              <p:cNvSpPr>
                <a:spLocks noChangeShapeType="1"/>
              </p:cNvSpPr>
              <p:nvPr/>
            </p:nvSpPr>
            <p:spPr bwMode="auto">
              <a:xfrm>
                <a:off x="556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1" name="Line 1251"/>
              <p:cNvSpPr>
                <a:spLocks noChangeShapeType="1"/>
              </p:cNvSpPr>
              <p:nvPr/>
            </p:nvSpPr>
            <p:spPr bwMode="auto">
              <a:xfrm>
                <a:off x="556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2" name="Line 1252"/>
              <p:cNvSpPr>
                <a:spLocks noChangeShapeType="1"/>
              </p:cNvSpPr>
              <p:nvPr/>
            </p:nvSpPr>
            <p:spPr bwMode="auto">
              <a:xfrm>
                <a:off x="556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3" name="Line 1253"/>
              <p:cNvSpPr>
                <a:spLocks noChangeShapeType="1"/>
              </p:cNvSpPr>
              <p:nvPr/>
            </p:nvSpPr>
            <p:spPr bwMode="auto">
              <a:xfrm>
                <a:off x="556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4" name="Line 1254"/>
              <p:cNvSpPr>
                <a:spLocks noChangeShapeType="1"/>
              </p:cNvSpPr>
              <p:nvPr/>
            </p:nvSpPr>
            <p:spPr bwMode="auto">
              <a:xfrm>
                <a:off x="556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5" name="Line 1255"/>
              <p:cNvSpPr>
                <a:spLocks noChangeShapeType="1"/>
              </p:cNvSpPr>
              <p:nvPr/>
            </p:nvSpPr>
            <p:spPr bwMode="auto">
              <a:xfrm>
                <a:off x="555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6" name="Line 1256"/>
              <p:cNvSpPr>
                <a:spLocks noChangeShapeType="1"/>
              </p:cNvSpPr>
              <p:nvPr/>
            </p:nvSpPr>
            <p:spPr bwMode="auto">
              <a:xfrm>
                <a:off x="555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7" name="Line 1257"/>
              <p:cNvSpPr>
                <a:spLocks noChangeShapeType="1"/>
              </p:cNvSpPr>
              <p:nvPr/>
            </p:nvSpPr>
            <p:spPr bwMode="auto">
              <a:xfrm>
                <a:off x="555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8" name="Line 1258"/>
              <p:cNvSpPr>
                <a:spLocks noChangeShapeType="1"/>
              </p:cNvSpPr>
              <p:nvPr/>
            </p:nvSpPr>
            <p:spPr bwMode="auto">
              <a:xfrm>
                <a:off x="555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9" name="Line 1259"/>
              <p:cNvSpPr>
                <a:spLocks noChangeShapeType="1"/>
              </p:cNvSpPr>
              <p:nvPr/>
            </p:nvSpPr>
            <p:spPr bwMode="auto">
              <a:xfrm>
                <a:off x="555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0" name="Line 1260"/>
              <p:cNvSpPr>
                <a:spLocks noChangeShapeType="1"/>
              </p:cNvSpPr>
              <p:nvPr/>
            </p:nvSpPr>
            <p:spPr bwMode="auto">
              <a:xfrm>
                <a:off x="554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1" name="Line 1261"/>
              <p:cNvSpPr>
                <a:spLocks noChangeShapeType="1"/>
              </p:cNvSpPr>
              <p:nvPr/>
            </p:nvSpPr>
            <p:spPr bwMode="auto">
              <a:xfrm>
                <a:off x="554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2" name="Line 1262"/>
              <p:cNvSpPr>
                <a:spLocks noChangeShapeType="1"/>
              </p:cNvSpPr>
              <p:nvPr/>
            </p:nvSpPr>
            <p:spPr bwMode="auto">
              <a:xfrm>
                <a:off x="554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3" name="Line 1263"/>
              <p:cNvSpPr>
                <a:spLocks noChangeShapeType="1"/>
              </p:cNvSpPr>
              <p:nvPr/>
            </p:nvSpPr>
            <p:spPr bwMode="auto">
              <a:xfrm>
                <a:off x="554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1264"/>
              <p:cNvSpPr>
                <a:spLocks noChangeShapeType="1"/>
              </p:cNvSpPr>
              <p:nvPr/>
            </p:nvSpPr>
            <p:spPr bwMode="auto">
              <a:xfrm>
                <a:off x="553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1265"/>
              <p:cNvSpPr>
                <a:spLocks noChangeShapeType="1"/>
              </p:cNvSpPr>
              <p:nvPr/>
            </p:nvSpPr>
            <p:spPr bwMode="auto">
              <a:xfrm>
                <a:off x="553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1266"/>
              <p:cNvSpPr>
                <a:spLocks noChangeShapeType="1"/>
              </p:cNvSpPr>
              <p:nvPr/>
            </p:nvSpPr>
            <p:spPr bwMode="auto">
              <a:xfrm>
                <a:off x="553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1267"/>
              <p:cNvSpPr>
                <a:spLocks noChangeShapeType="1"/>
              </p:cNvSpPr>
              <p:nvPr/>
            </p:nvSpPr>
            <p:spPr bwMode="auto">
              <a:xfrm>
                <a:off x="553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1268"/>
              <p:cNvSpPr>
                <a:spLocks noChangeShapeType="1"/>
              </p:cNvSpPr>
              <p:nvPr/>
            </p:nvSpPr>
            <p:spPr bwMode="auto">
              <a:xfrm>
                <a:off x="553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1269"/>
              <p:cNvSpPr>
                <a:spLocks noChangeShapeType="1"/>
              </p:cNvSpPr>
              <p:nvPr/>
            </p:nvSpPr>
            <p:spPr bwMode="auto">
              <a:xfrm>
                <a:off x="552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1270"/>
              <p:cNvSpPr>
                <a:spLocks noChangeShapeType="1"/>
              </p:cNvSpPr>
              <p:nvPr/>
            </p:nvSpPr>
            <p:spPr bwMode="auto">
              <a:xfrm>
                <a:off x="552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1271"/>
              <p:cNvSpPr>
                <a:spLocks noChangeShapeType="1"/>
              </p:cNvSpPr>
              <p:nvPr/>
            </p:nvSpPr>
            <p:spPr bwMode="auto">
              <a:xfrm>
                <a:off x="552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Line 1272"/>
              <p:cNvSpPr>
                <a:spLocks noChangeShapeType="1"/>
              </p:cNvSpPr>
              <p:nvPr/>
            </p:nvSpPr>
            <p:spPr bwMode="auto">
              <a:xfrm>
                <a:off x="552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Line 1273"/>
              <p:cNvSpPr>
                <a:spLocks noChangeShapeType="1"/>
              </p:cNvSpPr>
              <p:nvPr/>
            </p:nvSpPr>
            <p:spPr bwMode="auto">
              <a:xfrm>
                <a:off x="552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Line 1274"/>
              <p:cNvSpPr>
                <a:spLocks noChangeShapeType="1"/>
              </p:cNvSpPr>
              <p:nvPr/>
            </p:nvSpPr>
            <p:spPr bwMode="auto">
              <a:xfrm>
                <a:off x="551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Line 1275"/>
              <p:cNvSpPr>
                <a:spLocks noChangeShapeType="1"/>
              </p:cNvSpPr>
              <p:nvPr/>
            </p:nvSpPr>
            <p:spPr bwMode="auto">
              <a:xfrm>
                <a:off x="551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6" name="Line 1276"/>
              <p:cNvSpPr>
                <a:spLocks noChangeShapeType="1"/>
              </p:cNvSpPr>
              <p:nvPr/>
            </p:nvSpPr>
            <p:spPr bwMode="auto">
              <a:xfrm>
                <a:off x="551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Line 1277"/>
              <p:cNvSpPr>
                <a:spLocks noChangeShapeType="1"/>
              </p:cNvSpPr>
              <p:nvPr/>
            </p:nvSpPr>
            <p:spPr bwMode="auto">
              <a:xfrm>
                <a:off x="551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Line 1278"/>
              <p:cNvSpPr>
                <a:spLocks noChangeShapeType="1"/>
              </p:cNvSpPr>
              <p:nvPr/>
            </p:nvSpPr>
            <p:spPr bwMode="auto">
              <a:xfrm>
                <a:off x="550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Line 1279"/>
              <p:cNvSpPr>
                <a:spLocks noChangeShapeType="1"/>
              </p:cNvSpPr>
              <p:nvPr/>
            </p:nvSpPr>
            <p:spPr bwMode="auto">
              <a:xfrm>
                <a:off x="550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0" name="Line 1280"/>
              <p:cNvSpPr>
                <a:spLocks noChangeShapeType="1"/>
              </p:cNvSpPr>
              <p:nvPr/>
            </p:nvSpPr>
            <p:spPr bwMode="auto">
              <a:xfrm>
                <a:off x="550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1" name="Line 1281"/>
              <p:cNvSpPr>
                <a:spLocks noChangeShapeType="1"/>
              </p:cNvSpPr>
              <p:nvPr/>
            </p:nvSpPr>
            <p:spPr bwMode="auto">
              <a:xfrm>
                <a:off x="550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2" name="Line 1282"/>
              <p:cNvSpPr>
                <a:spLocks noChangeShapeType="1"/>
              </p:cNvSpPr>
              <p:nvPr/>
            </p:nvSpPr>
            <p:spPr bwMode="auto">
              <a:xfrm>
                <a:off x="550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3" name="Line 1283"/>
              <p:cNvSpPr>
                <a:spLocks noChangeShapeType="1"/>
              </p:cNvSpPr>
              <p:nvPr/>
            </p:nvSpPr>
            <p:spPr bwMode="auto">
              <a:xfrm>
                <a:off x="549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Line 1284"/>
              <p:cNvSpPr>
                <a:spLocks noChangeShapeType="1"/>
              </p:cNvSpPr>
              <p:nvPr/>
            </p:nvSpPr>
            <p:spPr bwMode="auto">
              <a:xfrm>
                <a:off x="549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5" name="Line 1285"/>
              <p:cNvSpPr>
                <a:spLocks noChangeShapeType="1"/>
              </p:cNvSpPr>
              <p:nvPr/>
            </p:nvSpPr>
            <p:spPr bwMode="auto">
              <a:xfrm>
                <a:off x="549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6" name="Line 1286"/>
              <p:cNvSpPr>
                <a:spLocks noChangeShapeType="1"/>
              </p:cNvSpPr>
              <p:nvPr/>
            </p:nvSpPr>
            <p:spPr bwMode="auto">
              <a:xfrm>
                <a:off x="549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7" name="Line 1287"/>
              <p:cNvSpPr>
                <a:spLocks noChangeShapeType="1"/>
              </p:cNvSpPr>
              <p:nvPr/>
            </p:nvSpPr>
            <p:spPr bwMode="auto">
              <a:xfrm>
                <a:off x="549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8" name="Line 1288"/>
              <p:cNvSpPr>
                <a:spLocks noChangeShapeType="1"/>
              </p:cNvSpPr>
              <p:nvPr/>
            </p:nvSpPr>
            <p:spPr bwMode="auto">
              <a:xfrm>
                <a:off x="548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9" name="Line 1289"/>
              <p:cNvSpPr>
                <a:spLocks noChangeShapeType="1"/>
              </p:cNvSpPr>
              <p:nvPr/>
            </p:nvSpPr>
            <p:spPr bwMode="auto">
              <a:xfrm>
                <a:off x="548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0" name="Line 1290"/>
              <p:cNvSpPr>
                <a:spLocks noChangeShapeType="1"/>
              </p:cNvSpPr>
              <p:nvPr/>
            </p:nvSpPr>
            <p:spPr bwMode="auto">
              <a:xfrm>
                <a:off x="548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1" name="Line 1291"/>
              <p:cNvSpPr>
                <a:spLocks noChangeShapeType="1"/>
              </p:cNvSpPr>
              <p:nvPr/>
            </p:nvSpPr>
            <p:spPr bwMode="auto">
              <a:xfrm>
                <a:off x="548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2" name="Line 1292"/>
              <p:cNvSpPr>
                <a:spLocks noChangeShapeType="1"/>
              </p:cNvSpPr>
              <p:nvPr/>
            </p:nvSpPr>
            <p:spPr bwMode="auto">
              <a:xfrm>
                <a:off x="547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3" name="Line 1293"/>
              <p:cNvSpPr>
                <a:spLocks noChangeShapeType="1"/>
              </p:cNvSpPr>
              <p:nvPr/>
            </p:nvSpPr>
            <p:spPr bwMode="auto">
              <a:xfrm>
                <a:off x="547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4" name="Line 1294"/>
              <p:cNvSpPr>
                <a:spLocks noChangeShapeType="1"/>
              </p:cNvSpPr>
              <p:nvPr/>
            </p:nvSpPr>
            <p:spPr bwMode="auto">
              <a:xfrm>
                <a:off x="547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5" name="Line 1295"/>
              <p:cNvSpPr>
                <a:spLocks noChangeShapeType="1"/>
              </p:cNvSpPr>
              <p:nvPr/>
            </p:nvSpPr>
            <p:spPr bwMode="auto">
              <a:xfrm>
                <a:off x="547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6" name="Line 1296"/>
              <p:cNvSpPr>
                <a:spLocks noChangeShapeType="1"/>
              </p:cNvSpPr>
              <p:nvPr/>
            </p:nvSpPr>
            <p:spPr bwMode="auto">
              <a:xfrm>
                <a:off x="547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7" name="Line 1297"/>
              <p:cNvSpPr>
                <a:spLocks noChangeShapeType="1"/>
              </p:cNvSpPr>
              <p:nvPr/>
            </p:nvSpPr>
            <p:spPr bwMode="auto">
              <a:xfrm>
                <a:off x="546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Line 1298"/>
              <p:cNvSpPr>
                <a:spLocks noChangeShapeType="1"/>
              </p:cNvSpPr>
              <p:nvPr/>
            </p:nvSpPr>
            <p:spPr bwMode="auto">
              <a:xfrm>
                <a:off x="546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9" name="Line 1299"/>
              <p:cNvSpPr>
                <a:spLocks noChangeShapeType="1"/>
              </p:cNvSpPr>
              <p:nvPr/>
            </p:nvSpPr>
            <p:spPr bwMode="auto">
              <a:xfrm>
                <a:off x="546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0" name="Line 1300"/>
              <p:cNvSpPr>
                <a:spLocks noChangeShapeType="1"/>
              </p:cNvSpPr>
              <p:nvPr/>
            </p:nvSpPr>
            <p:spPr bwMode="auto">
              <a:xfrm>
                <a:off x="546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1" name="Line 1301"/>
              <p:cNvSpPr>
                <a:spLocks noChangeShapeType="1"/>
              </p:cNvSpPr>
              <p:nvPr/>
            </p:nvSpPr>
            <p:spPr bwMode="auto">
              <a:xfrm>
                <a:off x="546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2" name="Line 1302"/>
              <p:cNvSpPr>
                <a:spLocks noChangeShapeType="1"/>
              </p:cNvSpPr>
              <p:nvPr/>
            </p:nvSpPr>
            <p:spPr bwMode="auto">
              <a:xfrm>
                <a:off x="545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3" name="Line 1303"/>
              <p:cNvSpPr>
                <a:spLocks noChangeShapeType="1"/>
              </p:cNvSpPr>
              <p:nvPr/>
            </p:nvSpPr>
            <p:spPr bwMode="auto">
              <a:xfrm>
                <a:off x="545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Line 1304"/>
              <p:cNvSpPr>
                <a:spLocks noChangeShapeType="1"/>
              </p:cNvSpPr>
              <p:nvPr/>
            </p:nvSpPr>
            <p:spPr bwMode="auto">
              <a:xfrm>
                <a:off x="545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5" name="Line 1305"/>
              <p:cNvSpPr>
                <a:spLocks noChangeShapeType="1"/>
              </p:cNvSpPr>
              <p:nvPr/>
            </p:nvSpPr>
            <p:spPr bwMode="auto">
              <a:xfrm>
                <a:off x="545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6" name="Line 1306"/>
              <p:cNvSpPr>
                <a:spLocks noChangeShapeType="1"/>
              </p:cNvSpPr>
              <p:nvPr/>
            </p:nvSpPr>
            <p:spPr bwMode="auto">
              <a:xfrm>
                <a:off x="544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7" name="Line 1307"/>
              <p:cNvSpPr>
                <a:spLocks noChangeShapeType="1"/>
              </p:cNvSpPr>
              <p:nvPr/>
            </p:nvSpPr>
            <p:spPr bwMode="auto">
              <a:xfrm>
                <a:off x="544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8" name="Line 1308"/>
              <p:cNvSpPr>
                <a:spLocks noChangeShapeType="1"/>
              </p:cNvSpPr>
              <p:nvPr/>
            </p:nvSpPr>
            <p:spPr bwMode="auto">
              <a:xfrm>
                <a:off x="544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9" name="Line 1309"/>
              <p:cNvSpPr>
                <a:spLocks noChangeShapeType="1"/>
              </p:cNvSpPr>
              <p:nvPr/>
            </p:nvSpPr>
            <p:spPr bwMode="auto">
              <a:xfrm>
                <a:off x="544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0" name="Line 1310"/>
              <p:cNvSpPr>
                <a:spLocks noChangeShapeType="1"/>
              </p:cNvSpPr>
              <p:nvPr/>
            </p:nvSpPr>
            <p:spPr bwMode="auto">
              <a:xfrm>
                <a:off x="544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1" name="Line 1311"/>
              <p:cNvSpPr>
                <a:spLocks noChangeShapeType="1"/>
              </p:cNvSpPr>
              <p:nvPr/>
            </p:nvSpPr>
            <p:spPr bwMode="auto">
              <a:xfrm>
                <a:off x="543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2" name="Line 1312"/>
              <p:cNvSpPr>
                <a:spLocks noChangeShapeType="1"/>
              </p:cNvSpPr>
              <p:nvPr/>
            </p:nvSpPr>
            <p:spPr bwMode="auto">
              <a:xfrm>
                <a:off x="543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3" name="Line 1313"/>
              <p:cNvSpPr>
                <a:spLocks noChangeShapeType="1"/>
              </p:cNvSpPr>
              <p:nvPr/>
            </p:nvSpPr>
            <p:spPr bwMode="auto">
              <a:xfrm>
                <a:off x="543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4" name="Line 1314"/>
              <p:cNvSpPr>
                <a:spLocks noChangeShapeType="1"/>
              </p:cNvSpPr>
              <p:nvPr/>
            </p:nvSpPr>
            <p:spPr bwMode="auto">
              <a:xfrm>
                <a:off x="543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5" name="Line 1315"/>
              <p:cNvSpPr>
                <a:spLocks noChangeShapeType="1"/>
              </p:cNvSpPr>
              <p:nvPr/>
            </p:nvSpPr>
            <p:spPr bwMode="auto">
              <a:xfrm>
                <a:off x="542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6" name="Line 1316"/>
              <p:cNvSpPr>
                <a:spLocks noChangeShapeType="1"/>
              </p:cNvSpPr>
              <p:nvPr/>
            </p:nvSpPr>
            <p:spPr bwMode="auto">
              <a:xfrm>
                <a:off x="542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7" name="Line 1317"/>
              <p:cNvSpPr>
                <a:spLocks noChangeShapeType="1"/>
              </p:cNvSpPr>
              <p:nvPr/>
            </p:nvSpPr>
            <p:spPr bwMode="auto">
              <a:xfrm>
                <a:off x="542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8" name="Line 1318"/>
              <p:cNvSpPr>
                <a:spLocks noChangeShapeType="1"/>
              </p:cNvSpPr>
              <p:nvPr/>
            </p:nvSpPr>
            <p:spPr bwMode="auto">
              <a:xfrm>
                <a:off x="542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9" name="Line 1319"/>
              <p:cNvSpPr>
                <a:spLocks noChangeShapeType="1"/>
              </p:cNvSpPr>
              <p:nvPr/>
            </p:nvSpPr>
            <p:spPr bwMode="auto">
              <a:xfrm>
                <a:off x="542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0" name="Line 1320"/>
              <p:cNvSpPr>
                <a:spLocks noChangeShapeType="1"/>
              </p:cNvSpPr>
              <p:nvPr/>
            </p:nvSpPr>
            <p:spPr bwMode="auto">
              <a:xfrm>
                <a:off x="541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1" name="Line 1321"/>
              <p:cNvSpPr>
                <a:spLocks noChangeShapeType="1"/>
              </p:cNvSpPr>
              <p:nvPr/>
            </p:nvSpPr>
            <p:spPr bwMode="auto">
              <a:xfrm>
                <a:off x="541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2" name="Line 1322"/>
              <p:cNvSpPr>
                <a:spLocks noChangeShapeType="1"/>
              </p:cNvSpPr>
              <p:nvPr/>
            </p:nvSpPr>
            <p:spPr bwMode="auto">
              <a:xfrm>
                <a:off x="541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3" name="Line 1323"/>
              <p:cNvSpPr>
                <a:spLocks noChangeShapeType="1"/>
              </p:cNvSpPr>
              <p:nvPr/>
            </p:nvSpPr>
            <p:spPr bwMode="auto">
              <a:xfrm>
                <a:off x="541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4" name="Line 1324"/>
              <p:cNvSpPr>
                <a:spLocks noChangeShapeType="1"/>
              </p:cNvSpPr>
              <p:nvPr/>
            </p:nvSpPr>
            <p:spPr bwMode="auto">
              <a:xfrm>
                <a:off x="541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5" name="Line 1325"/>
              <p:cNvSpPr>
                <a:spLocks noChangeShapeType="1"/>
              </p:cNvSpPr>
              <p:nvPr/>
            </p:nvSpPr>
            <p:spPr bwMode="auto">
              <a:xfrm>
                <a:off x="540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6" name="Line 1326"/>
              <p:cNvSpPr>
                <a:spLocks noChangeShapeType="1"/>
              </p:cNvSpPr>
              <p:nvPr/>
            </p:nvSpPr>
            <p:spPr bwMode="auto">
              <a:xfrm>
                <a:off x="540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7" name="Line 1327"/>
              <p:cNvSpPr>
                <a:spLocks noChangeShapeType="1"/>
              </p:cNvSpPr>
              <p:nvPr/>
            </p:nvSpPr>
            <p:spPr bwMode="auto">
              <a:xfrm>
                <a:off x="540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8" name="Line 1328"/>
              <p:cNvSpPr>
                <a:spLocks noChangeShapeType="1"/>
              </p:cNvSpPr>
              <p:nvPr/>
            </p:nvSpPr>
            <p:spPr bwMode="auto">
              <a:xfrm>
                <a:off x="540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9" name="Line 1329"/>
              <p:cNvSpPr>
                <a:spLocks noChangeShapeType="1"/>
              </p:cNvSpPr>
              <p:nvPr/>
            </p:nvSpPr>
            <p:spPr bwMode="auto">
              <a:xfrm>
                <a:off x="539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0" name="Line 1330"/>
              <p:cNvSpPr>
                <a:spLocks noChangeShapeType="1"/>
              </p:cNvSpPr>
              <p:nvPr/>
            </p:nvSpPr>
            <p:spPr bwMode="auto">
              <a:xfrm>
                <a:off x="539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1" name="Line 1331"/>
              <p:cNvSpPr>
                <a:spLocks noChangeShapeType="1"/>
              </p:cNvSpPr>
              <p:nvPr/>
            </p:nvSpPr>
            <p:spPr bwMode="auto">
              <a:xfrm>
                <a:off x="539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2" name="Line 1332"/>
              <p:cNvSpPr>
                <a:spLocks noChangeShapeType="1"/>
              </p:cNvSpPr>
              <p:nvPr/>
            </p:nvSpPr>
            <p:spPr bwMode="auto">
              <a:xfrm>
                <a:off x="539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3" name="Line 1333"/>
              <p:cNvSpPr>
                <a:spLocks noChangeShapeType="1"/>
              </p:cNvSpPr>
              <p:nvPr/>
            </p:nvSpPr>
            <p:spPr bwMode="auto">
              <a:xfrm>
                <a:off x="539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4" name="Line 1334"/>
              <p:cNvSpPr>
                <a:spLocks noChangeShapeType="1"/>
              </p:cNvSpPr>
              <p:nvPr/>
            </p:nvSpPr>
            <p:spPr bwMode="auto">
              <a:xfrm>
                <a:off x="538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5" name="Line 1335"/>
              <p:cNvSpPr>
                <a:spLocks noChangeShapeType="1"/>
              </p:cNvSpPr>
              <p:nvPr/>
            </p:nvSpPr>
            <p:spPr bwMode="auto">
              <a:xfrm>
                <a:off x="538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6" name="Line 1336"/>
              <p:cNvSpPr>
                <a:spLocks noChangeShapeType="1"/>
              </p:cNvSpPr>
              <p:nvPr/>
            </p:nvSpPr>
            <p:spPr bwMode="auto">
              <a:xfrm>
                <a:off x="538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7" name="Line 1337"/>
              <p:cNvSpPr>
                <a:spLocks noChangeShapeType="1"/>
              </p:cNvSpPr>
              <p:nvPr/>
            </p:nvSpPr>
            <p:spPr bwMode="auto">
              <a:xfrm>
                <a:off x="538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8" name="Line 1338"/>
              <p:cNvSpPr>
                <a:spLocks noChangeShapeType="1"/>
              </p:cNvSpPr>
              <p:nvPr/>
            </p:nvSpPr>
            <p:spPr bwMode="auto">
              <a:xfrm>
                <a:off x="538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9" name="Line 1339"/>
              <p:cNvSpPr>
                <a:spLocks noChangeShapeType="1"/>
              </p:cNvSpPr>
              <p:nvPr/>
            </p:nvSpPr>
            <p:spPr bwMode="auto">
              <a:xfrm>
                <a:off x="537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0" name="Line 1340"/>
              <p:cNvSpPr>
                <a:spLocks noChangeShapeType="1"/>
              </p:cNvSpPr>
              <p:nvPr/>
            </p:nvSpPr>
            <p:spPr bwMode="auto">
              <a:xfrm>
                <a:off x="537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1" name="Line 1341"/>
              <p:cNvSpPr>
                <a:spLocks noChangeShapeType="1"/>
              </p:cNvSpPr>
              <p:nvPr/>
            </p:nvSpPr>
            <p:spPr bwMode="auto">
              <a:xfrm>
                <a:off x="537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2" name="Line 1342"/>
              <p:cNvSpPr>
                <a:spLocks noChangeShapeType="1"/>
              </p:cNvSpPr>
              <p:nvPr/>
            </p:nvSpPr>
            <p:spPr bwMode="auto">
              <a:xfrm>
                <a:off x="537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3" name="Line 1343"/>
              <p:cNvSpPr>
                <a:spLocks noChangeShapeType="1"/>
              </p:cNvSpPr>
              <p:nvPr/>
            </p:nvSpPr>
            <p:spPr bwMode="auto">
              <a:xfrm>
                <a:off x="536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4" name="Line 1344"/>
              <p:cNvSpPr>
                <a:spLocks noChangeShapeType="1"/>
              </p:cNvSpPr>
              <p:nvPr/>
            </p:nvSpPr>
            <p:spPr bwMode="auto">
              <a:xfrm>
                <a:off x="536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5" name="Line 1345"/>
              <p:cNvSpPr>
                <a:spLocks noChangeShapeType="1"/>
              </p:cNvSpPr>
              <p:nvPr/>
            </p:nvSpPr>
            <p:spPr bwMode="auto">
              <a:xfrm>
                <a:off x="536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6" name="Line 1346"/>
              <p:cNvSpPr>
                <a:spLocks noChangeShapeType="1"/>
              </p:cNvSpPr>
              <p:nvPr/>
            </p:nvSpPr>
            <p:spPr bwMode="auto">
              <a:xfrm>
                <a:off x="536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7" name="Line 1347"/>
              <p:cNvSpPr>
                <a:spLocks noChangeShapeType="1"/>
              </p:cNvSpPr>
              <p:nvPr/>
            </p:nvSpPr>
            <p:spPr bwMode="auto">
              <a:xfrm>
                <a:off x="536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8" name="Line 1348"/>
              <p:cNvSpPr>
                <a:spLocks noChangeShapeType="1"/>
              </p:cNvSpPr>
              <p:nvPr/>
            </p:nvSpPr>
            <p:spPr bwMode="auto">
              <a:xfrm>
                <a:off x="535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9" name="Line 1349"/>
              <p:cNvSpPr>
                <a:spLocks noChangeShapeType="1"/>
              </p:cNvSpPr>
              <p:nvPr/>
            </p:nvSpPr>
            <p:spPr bwMode="auto">
              <a:xfrm>
                <a:off x="535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0" name="Line 1350"/>
              <p:cNvSpPr>
                <a:spLocks noChangeShapeType="1"/>
              </p:cNvSpPr>
              <p:nvPr/>
            </p:nvSpPr>
            <p:spPr bwMode="auto">
              <a:xfrm>
                <a:off x="535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" name="Line 1351"/>
              <p:cNvSpPr>
                <a:spLocks noChangeShapeType="1"/>
              </p:cNvSpPr>
              <p:nvPr/>
            </p:nvSpPr>
            <p:spPr bwMode="auto">
              <a:xfrm>
                <a:off x="535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" name="Line 1352"/>
              <p:cNvSpPr>
                <a:spLocks noChangeShapeType="1"/>
              </p:cNvSpPr>
              <p:nvPr/>
            </p:nvSpPr>
            <p:spPr bwMode="auto">
              <a:xfrm>
                <a:off x="535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3" name="Line 1353"/>
              <p:cNvSpPr>
                <a:spLocks noChangeShapeType="1"/>
              </p:cNvSpPr>
              <p:nvPr/>
            </p:nvSpPr>
            <p:spPr bwMode="auto">
              <a:xfrm>
                <a:off x="534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4" name="Line 1354"/>
              <p:cNvSpPr>
                <a:spLocks noChangeShapeType="1"/>
              </p:cNvSpPr>
              <p:nvPr/>
            </p:nvSpPr>
            <p:spPr bwMode="auto">
              <a:xfrm>
                <a:off x="534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" name="Line 1355"/>
              <p:cNvSpPr>
                <a:spLocks noChangeShapeType="1"/>
              </p:cNvSpPr>
              <p:nvPr/>
            </p:nvSpPr>
            <p:spPr bwMode="auto">
              <a:xfrm>
                <a:off x="534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" name="Line 1356"/>
              <p:cNvSpPr>
                <a:spLocks noChangeShapeType="1"/>
              </p:cNvSpPr>
              <p:nvPr/>
            </p:nvSpPr>
            <p:spPr bwMode="auto">
              <a:xfrm>
                <a:off x="534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" name="Line 1357"/>
              <p:cNvSpPr>
                <a:spLocks noChangeShapeType="1"/>
              </p:cNvSpPr>
              <p:nvPr/>
            </p:nvSpPr>
            <p:spPr bwMode="auto">
              <a:xfrm>
                <a:off x="533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8" name="Line 1358"/>
              <p:cNvSpPr>
                <a:spLocks noChangeShapeType="1"/>
              </p:cNvSpPr>
              <p:nvPr/>
            </p:nvSpPr>
            <p:spPr bwMode="auto">
              <a:xfrm>
                <a:off x="533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9" name="Line 1359"/>
              <p:cNvSpPr>
                <a:spLocks noChangeShapeType="1"/>
              </p:cNvSpPr>
              <p:nvPr/>
            </p:nvSpPr>
            <p:spPr bwMode="auto">
              <a:xfrm>
                <a:off x="533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0" name="Line 1360"/>
              <p:cNvSpPr>
                <a:spLocks noChangeShapeType="1"/>
              </p:cNvSpPr>
              <p:nvPr/>
            </p:nvSpPr>
            <p:spPr bwMode="auto">
              <a:xfrm>
                <a:off x="5332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1" name="Line 1361"/>
              <p:cNvSpPr>
                <a:spLocks noChangeShapeType="1"/>
              </p:cNvSpPr>
              <p:nvPr/>
            </p:nvSpPr>
            <p:spPr bwMode="auto">
              <a:xfrm>
                <a:off x="533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2" name="Line 1362"/>
              <p:cNvSpPr>
                <a:spLocks noChangeShapeType="1"/>
              </p:cNvSpPr>
              <p:nvPr/>
            </p:nvSpPr>
            <p:spPr bwMode="auto">
              <a:xfrm>
                <a:off x="532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3" name="Line 1363"/>
              <p:cNvSpPr>
                <a:spLocks noChangeShapeType="1"/>
              </p:cNvSpPr>
              <p:nvPr/>
            </p:nvSpPr>
            <p:spPr bwMode="auto">
              <a:xfrm>
                <a:off x="532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9" name="Group 1565"/>
            <p:cNvGrpSpPr>
              <a:grpSpLocks/>
            </p:cNvGrpSpPr>
            <p:nvPr/>
          </p:nvGrpSpPr>
          <p:grpSpPr bwMode="auto">
            <a:xfrm>
              <a:off x="4895" y="3861"/>
              <a:ext cx="431" cy="293"/>
              <a:chOff x="4895" y="3861"/>
              <a:chExt cx="431" cy="293"/>
            </a:xfrm>
          </p:grpSpPr>
          <p:sp>
            <p:nvSpPr>
              <p:cNvPr id="2792" name="Line 1365"/>
              <p:cNvSpPr>
                <a:spLocks noChangeShapeType="1"/>
              </p:cNvSpPr>
              <p:nvPr/>
            </p:nvSpPr>
            <p:spPr bwMode="auto">
              <a:xfrm>
                <a:off x="532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" name="Line 1366"/>
              <p:cNvSpPr>
                <a:spLocks noChangeShapeType="1"/>
              </p:cNvSpPr>
              <p:nvPr/>
            </p:nvSpPr>
            <p:spPr bwMode="auto">
              <a:xfrm>
                <a:off x="532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" name="Line 1367"/>
              <p:cNvSpPr>
                <a:spLocks noChangeShapeType="1"/>
              </p:cNvSpPr>
              <p:nvPr/>
            </p:nvSpPr>
            <p:spPr bwMode="auto">
              <a:xfrm>
                <a:off x="531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" name="Line 1368"/>
              <p:cNvSpPr>
                <a:spLocks noChangeShapeType="1"/>
              </p:cNvSpPr>
              <p:nvPr/>
            </p:nvSpPr>
            <p:spPr bwMode="auto">
              <a:xfrm>
                <a:off x="531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" name="Line 1369"/>
              <p:cNvSpPr>
                <a:spLocks noChangeShapeType="1"/>
              </p:cNvSpPr>
              <p:nvPr/>
            </p:nvSpPr>
            <p:spPr bwMode="auto">
              <a:xfrm>
                <a:off x="531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" name="Line 1370"/>
              <p:cNvSpPr>
                <a:spLocks noChangeShapeType="1"/>
              </p:cNvSpPr>
              <p:nvPr/>
            </p:nvSpPr>
            <p:spPr bwMode="auto">
              <a:xfrm>
                <a:off x="531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" name="Line 1371"/>
              <p:cNvSpPr>
                <a:spLocks noChangeShapeType="1"/>
              </p:cNvSpPr>
              <p:nvPr/>
            </p:nvSpPr>
            <p:spPr bwMode="auto">
              <a:xfrm>
                <a:off x="531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" name="Line 1372"/>
              <p:cNvSpPr>
                <a:spLocks noChangeShapeType="1"/>
              </p:cNvSpPr>
              <p:nvPr/>
            </p:nvSpPr>
            <p:spPr bwMode="auto">
              <a:xfrm>
                <a:off x="530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" name="Line 1373"/>
              <p:cNvSpPr>
                <a:spLocks noChangeShapeType="1"/>
              </p:cNvSpPr>
              <p:nvPr/>
            </p:nvSpPr>
            <p:spPr bwMode="auto">
              <a:xfrm>
                <a:off x="530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" name="Line 1374"/>
              <p:cNvSpPr>
                <a:spLocks noChangeShapeType="1"/>
              </p:cNvSpPr>
              <p:nvPr/>
            </p:nvSpPr>
            <p:spPr bwMode="auto">
              <a:xfrm>
                <a:off x="530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" name="Line 1375"/>
              <p:cNvSpPr>
                <a:spLocks noChangeShapeType="1"/>
              </p:cNvSpPr>
              <p:nvPr/>
            </p:nvSpPr>
            <p:spPr bwMode="auto">
              <a:xfrm>
                <a:off x="5302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" name="Line 1376"/>
              <p:cNvSpPr>
                <a:spLocks noChangeShapeType="1"/>
              </p:cNvSpPr>
              <p:nvPr/>
            </p:nvSpPr>
            <p:spPr bwMode="auto">
              <a:xfrm>
                <a:off x="5300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" name="Line 1377"/>
              <p:cNvSpPr>
                <a:spLocks noChangeShapeType="1"/>
              </p:cNvSpPr>
              <p:nvPr/>
            </p:nvSpPr>
            <p:spPr bwMode="auto">
              <a:xfrm>
                <a:off x="529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" name="Line 1378"/>
              <p:cNvSpPr>
                <a:spLocks noChangeShapeType="1"/>
              </p:cNvSpPr>
              <p:nvPr/>
            </p:nvSpPr>
            <p:spPr bwMode="auto">
              <a:xfrm>
                <a:off x="529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" name="Line 1379"/>
              <p:cNvSpPr>
                <a:spLocks noChangeShapeType="1"/>
              </p:cNvSpPr>
              <p:nvPr/>
            </p:nvSpPr>
            <p:spPr bwMode="auto">
              <a:xfrm>
                <a:off x="529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" name="Line 1380"/>
              <p:cNvSpPr>
                <a:spLocks noChangeShapeType="1"/>
              </p:cNvSpPr>
              <p:nvPr/>
            </p:nvSpPr>
            <p:spPr bwMode="auto">
              <a:xfrm flipV="1">
                <a:off x="529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" name="Line 1381"/>
              <p:cNvSpPr>
                <a:spLocks noChangeShapeType="1"/>
              </p:cNvSpPr>
              <p:nvPr/>
            </p:nvSpPr>
            <p:spPr bwMode="auto">
              <a:xfrm>
                <a:off x="529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" name="Line 1382"/>
              <p:cNvSpPr>
                <a:spLocks noChangeShapeType="1"/>
              </p:cNvSpPr>
              <p:nvPr/>
            </p:nvSpPr>
            <p:spPr bwMode="auto">
              <a:xfrm>
                <a:off x="528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" name="Line 1383"/>
              <p:cNvSpPr>
                <a:spLocks noChangeShapeType="1"/>
              </p:cNvSpPr>
              <p:nvPr/>
            </p:nvSpPr>
            <p:spPr bwMode="auto">
              <a:xfrm>
                <a:off x="528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" name="Line 1384"/>
              <p:cNvSpPr>
                <a:spLocks noChangeShapeType="1"/>
              </p:cNvSpPr>
              <p:nvPr/>
            </p:nvSpPr>
            <p:spPr bwMode="auto">
              <a:xfrm>
                <a:off x="528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" name="Line 1385"/>
              <p:cNvSpPr>
                <a:spLocks noChangeShapeType="1"/>
              </p:cNvSpPr>
              <p:nvPr/>
            </p:nvSpPr>
            <p:spPr bwMode="auto">
              <a:xfrm>
                <a:off x="528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" name="Line 1386"/>
              <p:cNvSpPr>
                <a:spLocks noChangeShapeType="1"/>
              </p:cNvSpPr>
              <p:nvPr/>
            </p:nvSpPr>
            <p:spPr bwMode="auto">
              <a:xfrm>
                <a:off x="527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" name="Line 1387"/>
              <p:cNvSpPr>
                <a:spLocks noChangeShapeType="1"/>
              </p:cNvSpPr>
              <p:nvPr/>
            </p:nvSpPr>
            <p:spPr bwMode="auto">
              <a:xfrm>
                <a:off x="527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" name="Line 1388"/>
              <p:cNvSpPr>
                <a:spLocks noChangeShapeType="1"/>
              </p:cNvSpPr>
              <p:nvPr/>
            </p:nvSpPr>
            <p:spPr bwMode="auto">
              <a:xfrm>
                <a:off x="527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" name="Line 1389"/>
              <p:cNvSpPr>
                <a:spLocks noChangeShapeType="1"/>
              </p:cNvSpPr>
              <p:nvPr/>
            </p:nvSpPr>
            <p:spPr bwMode="auto">
              <a:xfrm>
                <a:off x="5272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" name="Line 1390"/>
              <p:cNvSpPr>
                <a:spLocks noChangeShapeType="1"/>
              </p:cNvSpPr>
              <p:nvPr/>
            </p:nvSpPr>
            <p:spPr bwMode="auto">
              <a:xfrm>
                <a:off x="527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" name="Line 1391"/>
              <p:cNvSpPr>
                <a:spLocks noChangeShapeType="1"/>
              </p:cNvSpPr>
              <p:nvPr/>
            </p:nvSpPr>
            <p:spPr bwMode="auto">
              <a:xfrm>
                <a:off x="526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" name="Line 1392"/>
              <p:cNvSpPr>
                <a:spLocks noChangeShapeType="1"/>
              </p:cNvSpPr>
              <p:nvPr/>
            </p:nvSpPr>
            <p:spPr bwMode="auto">
              <a:xfrm>
                <a:off x="526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" name="Line 1393"/>
              <p:cNvSpPr>
                <a:spLocks noChangeShapeType="1"/>
              </p:cNvSpPr>
              <p:nvPr/>
            </p:nvSpPr>
            <p:spPr bwMode="auto">
              <a:xfrm>
                <a:off x="526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" name="Line 1394"/>
              <p:cNvSpPr>
                <a:spLocks noChangeShapeType="1"/>
              </p:cNvSpPr>
              <p:nvPr/>
            </p:nvSpPr>
            <p:spPr bwMode="auto">
              <a:xfrm>
                <a:off x="526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" name="Line 1395"/>
              <p:cNvSpPr>
                <a:spLocks noChangeShapeType="1"/>
              </p:cNvSpPr>
              <p:nvPr/>
            </p:nvSpPr>
            <p:spPr bwMode="auto">
              <a:xfrm>
                <a:off x="5259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" name="Line 1396"/>
              <p:cNvSpPr>
                <a:spLocks noChangeShapeType="1"/>
              </p:cNvSpPr>
              <p:nvPr/>
            </p:nvSpPr>
            <p:spPr bwMode="auto">
              <a:xfrm>
                <a:off x="525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" name="Line 1397"/>
              <p:cNvSpPr>
                <a:spLocks noChangeShapeType="1"/>
              </p:cNvSpPr>
              <p:nvPr/>
            </p:nvSpPr>
            <p:spPr bwMode="auto">
              <a:xfrm>
                <a:off x="525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" name="Line 1398"/>
              <p:cNvSpPr>
                <a:spLocks noChangeShapeType="1"/>
              </p:cNvSpPr>
              <p:nvPr/>
            </p:nvSpPr>
            <p:spPr bwMode="auto">
              <a:xfrm>
                <a:off x="525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" name="Line 1399"/>
              <p:cNvSpPr>
                <a:spLocks noChangeShapeType="1"/>
              </p:cNvSpPr>
              <p:nvPr/>
            </p:nvSpPr>
            <p:spPr bwMode="auto">
              <a:xfrm>
                <a:off x="525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" name="Line 1400"/>
              <p:cNvSpPr>
                <a:spLocks noChangeShapeType="1"/>
              </p:cNvSpPr>
              <p:nvPr/>
            </p:nvSpPr>
            <p:spPr bwMode="auto">
              <a:xfrm>
                <a:off x="524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8" name="Line 1401"/>
              <p:cNvSpPr>
                <a:spLocks noChangeShapeType="1"/>
              </p:cNvSpPr>
              <p:nvPr/>
            </p:nvSpPr>
            <p:spPr bwMode="auto">
              <a:xfrm>
                <a:off x="5246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9" name="Line 1402"/>
              <p:cNvSpPr>
                <a:spLocks noChangeShapeType="1"/>
              </p:cNvSpPr>
              <p:nvPr/>
            </p:nvSpPr>
            <p:spPr bwMode="auto">
              <a:xfrm>
                <a:off x="524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0" name="Line 1403"/>
              <p:cNvSpPr>
                <a:spLocks noChangeShapeType="1"/>
              </p:cNvSpPr>
              <p:nvPr/>
            </p:nvSpPr>
            <p:spPr bwMode="auto">
              <a:xfrm>
                <a:off x="524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1" name="Line 1404"/>
              <p:cNvSpPr>
                <a:spLocks noChangeShapeType="1"/>
              </p:cNvSpPr>
              <p:nvPr/>
            </p:nvSpPr>
            <p:spPr bwMode="auto">
              <a:xfrm>
                <a:off x="5240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2" name="Line 1405"/>
              <p:cNvSpPr>
                <a:spLocks noChangeShapeType="1"/>
              </p:cNvSpPr>
              <p:nvPr/>
            </p:nvSpPr>
            <p:spPr bwMode="auto">
              <a:xfrm>
                <a:off x="523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3" name="Line 1406"/>
              <p:cNvSpPr>
                <a:spLocks noChangeShapeType="1"/>
              </p:cNvSpPr>
              <p:nvPr/>
            </p:nvSpPr>
            <p:spPr bwMode="auto">
              <a:xfrm flipV="1">
                <a:off x="523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4" name="Line 1407"/>
              <p:cNvSpPr>
                <a:spLocks noChangeShapeType="1"/>
              </p:cNvSpPr>
              <p:nvPr/>
            </p:nvSpPr>
            <p:spPr bwMode="auto">
              <a:xfrm>
                <a:off x="5233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5" name="Line 1408"/>
              <p:cNvSpPr>
                <a:spLocks noChangeShapeType="1"/>
              </p:cNvSpPr>
              <p:nvPr/>
            </p:nvSpPr>
            <p:spPr bwMode="auto">
              <a:xfrm>
                <a:off x="523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6" name="Line 1409"/>
              <p:cNvSpPr>
                <a:spLocks noChangeShapeType="1"/>
              </p:cNvSpPr>
              <p:nvPr/>
            </p:nvSpPr>
            <p:spPr bwMode="auto">
              <a:xfrm flipV="1">
                <a:off x="522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7" name="Line 1410"/>
              <p:cNvSpPr>
                <a:spLocks noChangeShapeType="1"/>
              </p:cNvSpPr>
              <p:nvPr/>
            </p:nvSpPr>
            <p:spPr bwMode="auto">
              <a:xfrm>
                <a:off x="522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8" name="Line 1411"/>
              <p:cNvSpPr>
                <a:spLocks noChangeShapeType="1"/>
              </p:cNvSpPr>
              <p:nvPr/>
            </p:nvSpPr>
            <p:spPr bwMode="auto">
              <a:xfrm>
                <a:off x="522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9" name="Line 1412"/>
              <p:cNvSpPr>
                <a:spLocks noChangeShapeType="1"/>
              </p:cNvSpPr>
              <p:nvPr/>
            </p:nvSpPr>
            <p:spPr bwMode="auto">
              <a:xfrm>
                <a:off x="522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0" name="Line 1413"/>
              <p:cNvSpPr>
                <a:spLocks noChangeShapeType="1"/>
              </p:cNvSpPr>
              <p:nvPr/>
            </p:nvSpPr>
            <p:spPr bwMode="auto">
              <a:xfrm>
                <a:off x="522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1" name="Line 1414"/>
              <p:cNvSpPr>
                <a:spLocks noChangeShapeType="1"/>
              </p:cNvSpPr>
              <p:nvPr/>
            </p:nvSpPr>
            <p:spPr bwMode="auto">
              <a:xfrm>
                <a:off x="521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2" name="Line 1415"/>
              <p:cNvSpPr>
                <a:spLocks noChangeShapeType="1"/>
              </p:cNvSpPr>
              <p:nvPr/>
            </p:nvSpPr>
            <p:spPr bwMode="auto">
              <a:xfrm>
                <a:off x="521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3" name="Line 1416"/>
              <p:cNvSpPr>
                <a:spLocks noChangeShapeType="1"/>
              </p:cNvSpPr>
              <p:nvPr/>
            </p:nvSpPr>
            <p:spPr bwMode="auto">
              <a:xfrm>
                <a:off x="521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4" name="Line 1417"/>
              <p:cNvSpPr>
                <a:spLocks noChangeShapeType="1"/>
              </p:cNvSpPr>
              <p:nvPr/>
            </p:nvSpPr>
            <p:spPr bwMode="auto">
              <a:xfrm>
                <a:off x="521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5" name="Line 1418"/>
              <p:cNvSpPr>
                <a:spLocks noChangeShapeType="1"/>
              </p:cNvSpPr>
              <p:nvPr/>
            </p:nvSpPr>
            <p:spPr bwMode="auto">
              <a:xfrm>
                <a:off x="5210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6" name="Line 1419"/>
              <p:cNvSpPr>
                <a:spLocks noChangeShapeType="1"/>
              </p:cNvSpPr>
              <p:nvPr/>
            </p:nvSpPr>
            <p:spPr bwMode="auto">
              <a:xfrm>
                <a:off x="5207" y="4151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7" name="Line 1420"/>
              <p:cNvSpPr>
                <a:spLocks noChangeShapeType="1"/>
              </p:cNvSpPr>
              <p:nvPr/>
            </p:nvSpPr>
            <p:spPr bwMode="auto">
              <a:xfrm>
                <a:off x="5205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8" name="Line 1421"/>
              <p:cNvSpPr>
                <a:spLocks noChangeShapeType="1"/>
              </p:cNvSpPr>
              <p:nvPr/>
            </p:nvSpPr>
            <p:spPr bwMode="auto">
              <a:xfrm>
                <a:off x="5203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9" name="Line 1422"/>
              <p:cNvSpPr>
                <a:spLocks noChangeShapeType="1"/>
              </p:cNvSpPr>
              <p:nvPr/>
            </p:nvSpPr>
            <p:spPr bwMode="auto">
              <a:xfrm>
                <a:off x="5201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0" name="Line 1423"/>
              <p:cNvSpPr>
                <a:spLocks noChangeShapeType="1"/>
              </p:cNvSpPr>
              <p:nvPr/>
            </p:nvSpPr>
            <p:spPr bwMode="auto">
              <a:xfrm>
                <a:off x="5199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1" name="Line 1424"/>
              <p:cNvSpPr>
                <a:spLocks noChangeShapeType="1"/>
              </p:cNvSpPr>
              <p:nvPr/>
            </p:nvSpPr>
            <p:spPr bwMode="auto">
              <a:xfrm>
                <a:off x="5197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2" name="Line 1425"/>
              <p:cNvSpPr>
                <a:spLocks noChangeShapeType="1"/>
              </p:cNvSpPr>
              <p:nvPr/>
            </p:nvSpPr>
            <p:spPr bwMode="auto">
              <a:xfrm>
                <a:off x="5195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3" name="Line 1426"/>
              <p:cNvSpPr>
                <a:spLocks noChangeShapeType="1"/>
              </p:cNvSpPr>
              <p:nvPr/>
            </p:nvSpPr>
            <p:spPr bwMode="auto">
              <a:xfrm>
                <a:off x="5192" y="4150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4" name="Line 1427"/>
              <p:cNvSpPr>
                <a:spLocks noChangeShapeType="1"/>
              </p:cNvSpPr>
              <p:nvPr/>
            </p:nvSpPr>
            <p:spPr bwMode="auto">
              <a:xfrm>
                <a:off x="5190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5" name="Line 1428"/>
              <p:cNvSpPr>
                <a:spLocks noChangeShapeType="1"/>
              </p:cNvSpPr>
              <p:nvPr/>
            </p:nvSpPr>
            <p:spPr bwMode="auto">
              <a:xfrm flipV="1">
                <a:off x="5188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6" name="Line 1429"/>
              <p:cNvSpPr>
                <a:spLocks noChangeShapeType="1"/>
              </p:cNvSpPr>
              <p:nvPr/>
            </p:nvSpPr>
            <p:spPr bwMode="auto">
              <a:xfrm>
                <a:off x="5186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7" name="Line 1430"/>
              <p:cNvSpPr>
                <a:spLocks noChangeShapeType="1"/>
              </p:cNvSpPr>
              <p:nvPr/>
            </p:nvSpPr>
            <p:spPr bwMode="auto">
              <a:xfrm flipV="1">
                <a:off x="5184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8" name="Line 1431"/>
              <p:cNvSpPr>
                <a:spLocks noChangeShapeType="1"/>
              </p:cNvSpPr>
              <p:nvPr/>
            </p:nvSpPr>
            <p:spPr bwMode="auto">
              <a:xfrm flipV="1">
                <a:off x="5182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9" name="Line 1432"/>
              <p:cNvSpPr>
                <a:spLocks noChangeShapeType="1"/>
              </p:cNvSpPr>
              <p:nvPr/>
            </p:nvSpPr>
            <p:spPr bwMode="auto">
              <a:xfrm flipV="1">
                <a:off x="5180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0" name="Line 1433"/>
              <p:cNvSpPr>
                <a:spLocks noChangeShapeType="1"/>
              </p:cNvSpPr>
              <p:nvPr/>
            </p:nvSpPr>
            <p:spPr bwMode="auto">
              <a:xfrm flipV="1">
                <a:off x="5178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1" name="Line 1434"/>
              <p:cNvSpPr>
                <a:spLocks noChangeShapeType="1"/>
              </p:cNvSpPr>
              <p:nvPr/>
            </p:nvSpPr>
            <p:spPr bwMode="auto">
              <a:xfrm flipV="1">
                <a:off x="5175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2" name="Line 1435"/>
              <p:cNvSpPr>
                <a:spLocks noChangeShapeType="1"/>
              </p:cNvSpPr>
              <p:nvPr/>
            </p:nvSpPr>
            <p:spPr bwMode="auto">
              <a:xfrm>
                <a:off x="517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3" name="Line 1436"/>
              <p:cNvSpPr>
                <a:spLocks noChangeShapeType="1"/>
              </p:cNvSpPr>
              <p:nvPr/>
            </p:nvSpPr>
            <p:spPr bwMode="auto">
              <a:xfrm flipV="1">
                <a:off x="517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4" name="Line 1437"/>
              <p:cNvSpPr>
                <a:spLocks noChangeShapeType="1"/>
              </p:cNvSpPr>
              <p:nvPr/>
            </p:nvSpPr>
            <p:spPr bwMode="auto">
              <a:xfrm>
                <a:off x="516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5" name="Line 1438"/>
              <p:cNvSpPr>
                <a:spLocks noChangeShapeType="1"/>
              </p:cNvSpPr>
              <p:nvPr/>
            </p:nvSpPr>
            <p:spPr bwMode="auto">
              <a:xfrm>
                <a:off x="516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6" name="Line 1439"/>
              <p:cNvSpPr>
                <a:spLocks noChangeShapeType="1"/>
              </p:cNvSpPr>
              <p:nvPr/>
            </p:nvSpPr>
            <p:spPr bwMode="auto">
              <a:xfrm>
                <a:off x="516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7" name="Line 1440"/>
              <p:cNvSpPr>
                <a:spLocks noChangeShapeType="1"/>
              </p:cNvSpPr>
              <p:nvPr/>
            </p:nvSpPr>
            <p:spPr bwMode="auto">
              <a:xfrm>
                <a:off x="516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" name="Line 1441"/>
              <p:cNvSpPr>
                <a:spLocks noChangeShapeType="1"/>
              </p:cNvSpPr>
              <p:nvPr/>
            </p:nvSpPr>
            <p:spPr bwMode="auto">
              <a:xfrm>
                <a:off x="5160" y="4151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" name="Line 1442"/>
              <p:cNvSpPr>
                <a:spLocks noChangeShapeType="1"/>
              </p:cNvSpPr>
              <p:nvPr/>
            </p:nvSpPr>
            <p:spPr bwMode="auto">
              <a:xfrm>
                <a:off x="5158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" name="Line 1443"/>
              <p:cNvSpPr>
                <a:spLocks noChangeShapeType="1"/>
              </p:cNvSpPr>
              <p:nvPr/>
            </p:nvSpPr>
            <p:spPr bwMode="auto">
              <a:xfrm>
                <a:off x="5156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" name="Line 1444"/>
              <p:cNvSpPr>
                <a:spLocks noChangeShapeType="1"/>
              </p:cNvSpPr>
              <p:nvPr/>
            </p:nvSpPr>
            <p:spPr bwMode="auto">
              <a:xfrm>
                <a:off x="5154" y="4149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" name="Line 1445"/>
              <p:cNvSpPr>
                <a:spLocks noChangeShapeType="1"/>
              </p:cNvSpPr>
              <p:nvPr/>
            </p:nvSpPr>
            <p:spPr bwMode="auto">
              <a:xfrm>
                <a:off x="5152" y="4148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" name="Line 1446"/>
              <p:cNvSpPr>
                <a:spLocks noChangeShapeType="1"/>
              </p:cNvSpPr>
              <p:nvPr/>
            </p:nvSpPr>
            <p:spPr bwMode="auto">
              <a:xfrm>
                <a:off x="5150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" name="Line 1447"/>
              <p:cNvSpPr>
                <a:spLocks noChangeShapeType="1"/>
              </p:cNvSpPr>
              <p:nvPr/>
            </p:nvSpPr>
            <p:spPr bwMode="auto">
              <a:xfrm>
                <a:off x="5147" y="4145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" name="Line 1448"/>
              <p:cNvSpPr>
                <a:spLocks noChangeShapeType="1"/>
              </p:cNvSpPr>
              <p:nvPr/>
            </p:nvSpPr>
            <p:spPr bwMode="auto">
              <a:xfrm>
                <a:off x="5145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" name="Line 1449"/>
              <p:cNvSpPr>
                <a:spLocks noChangeShapeType="1"/>
              </p:cNvSpPr>
              <p:nvPr/>
            </p:nvSpPr>
            <p:spPr bwMode="auto">
              <a:xfrm>
                <a:off x="5143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" name="Line 1450"/>
              <p:cNvSpPr>
                <a:spLocks noChangeShapeType="1"/>
              </p:cNvSpPr>
              <p:nvPr/>
            </p:nvSpPr>
            <p:spPr bwMode="auto">
              <a:xfrm>
                <a:off x="5141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" name="Line 1451"/>
              <p:cNvSpPr>
                <a:spLocks noChangeShapeType="1"/>
              </p:cNvSpPr>
              <p:nvPr/>
            </p:nvSpPr>
            <p:spPr bwMode="auto">
              <a:xfrm>
                <a:off x="5139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" name="Line 1452"/>
              <p:cNvSpPr>
                <a:spLocks noChangeShapeType="1"/>
              </p:cNvSpPr>
              <p:nvPr/>
            </p:nvSpPr>
            <p:spPr bwMode="auto">
              <a:xfrm flipV="1">
                <a:off x="5137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" name="Line 1453"/>
              <p:cNvSpPr>
                <a:spLocks noChangeShapeType="1"/>
              </p:cNvSpPr>
              <p:nvPr/>
            </p:nvSpPr>
            <p:spPr bwMode="auto">
              <a:xfrm flipV="1">
                <a:off x="5134" y="4144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" name="Line 1454"/>
              <p:cNvSpPr>
                <a:spLocks noChangeShapeType="1"/>
              </p:cNvSpPr>
              <p:nvPr/>
            </p:nvSpPr>
            <p:spPr bwMode="auto">
              <a:xfrm flipV="1">
                <a:off x="5132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" name="Line 1455"/>
              <p:cNvSpPr>
                <a:spLocks noChangeShapeType="1"/>
              </p:cNvSpPr>
              <p:nvPr/>
            </p:nvSpPr>
            <p:spPr bwMode="auto">
              <a:xfrm flipV="1">
                <a:off x="5130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" name="Line 1456"/>
              <p:cNvSpPr>
                <a:spLocks noChangeShapeType="1"/>
              </p:cNvSpPr>
              <p:nvPr/>
            </p:nvSpPr>
            <p:spPr bwMode="auto">
              <a:xfrm flipV="1">
                <a:off x="5128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" name="Line 1457"/>
              <p:cNvSpPr>
                <a:spLocks noChangeShapeType="1"/>
              </p:cNvSpPr>
              <p:nvPr/>
            </p:nvSpPr>
            <p:spPr bwMode="auto">
              <a:xfrm flipV="1">
                <a:off x="5126" y="4148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" name="Line 1458"/>
              <p:cNvSpPr>
                <a:spLocks noChangeShapeType="1"/>
              </p:cNvSpPr>
              <p:nvPr/>
            </p:nvSpPr>
            <p:spPr bwMode="auto">
              <a:xfrm flipV="1">
                <a:off x="5124" y="4149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" name="Line 1459"/>
              <p:cNvSpPr>
                <a:spLocks noChangeShapeType="1"/>
              </p:cNvSpPr>
              <p:nvPr/>
            </p:nvSpPr>
            <p:spPr bwMode="auto">
              <a:xfrm flipV="1">
                <a:off x="5121" y="4150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" name="Line 1460"/>
              <p:cNvSpPr>
                <a:spLocks noChangeShapeType="1"/>
              </p:cNvSpPr>
              <p:nvPr/>
            </p:nvSpPr>
            <p:spPr bwMode="auto">
              <a:xfrm flipV="1">
                <a:off x="5119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" name="Line 1461"/>
              <p:cNvSpPr>
                <a:spLocks noChangeShapeType="1"/>
              </p:cNvSpPr>
              <p:nvPr/>
            </p:nvSpPr>
            <p:spPr bwMode="auto">
              <a:xfrm flipV="1">
                <a:off x="511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" name="Line 1462"/>
              <p:cNvSpPr>
                <a:spLocks noChangeShapeType="1"/>
              </p:cNvSpPr>
              <p:nvPr/>
            </p:nvSpPr>
            <p:spPr bwMode="auto">
              <a:xfrm flipV="1">
                <a:off x="511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" name="Line 1463"/>
              <p:cNvSpPr>
                <a:spLocks noChangeShapeType="1"/>
              </p:cNvSpPr>
              <p:nvPr/>
            </p:nvSpPr>
            <p:spPr bwMode="auto">
              <a:xfrm>
                <a:off x="511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" name="Line 1464"/>
              <p:cNvSpPr>
                <a:spLocks noChangeShapeType="1"/>
              </p:cNvSpPr>
              <p:nvPr/>
            </p:nvSpPr>
            <p:spPr bwMode="auto">
              <a:xfrm>
                <a:off x="5111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" name="Line 1465"/>
              <p:cNvSpPr>
                <a:spLocks noChangeShapeType="1"/>
              </p:cNvSpPr>
              <p:nvPr/>
            </p:nvSpPr>
            <p:spPr bwMode="auto">
              <a:xfrm>
                <a:off x="5108" y="4150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" name="Line 1466"/>
              <p:cNvSpPr>
                <a:spLocks noChangeShapeType="1"/>
              </p:cNvSpPr>
              <p:nvPr/>
            </p:nvSpPr>
            <p:spPr bwMode="auto">
              <a:xfrm>
                <a:off x="5106" y="414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" name="Line 1467"/>
              <p:cNvSpPr>
                <a:spLocks noChangeShapeType="1"/>
              </p:cNvSpPr>
              <p:nvPr/>
            </p:nvSpPr>
            <p:spPr bwMode="auto">
              <a:xfrm>
                <a:off x="5104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" name="Line 1468"/>
              <p:cNvSpPr>
                <a:spLocks noChangeShapeType="1"/>
              </p:cNvSpPr>
              <p:nvPr/>
            </p:nvSpPr>
            <p:spPr bwMode="auto">
              <a:xfrm>
                <a:off x="5102" y="4143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" name="Line 1469"/>
              <p:cNvSpPr>
                <a:spLocks noChangeShapeType="1"/>
              </p:cNvSpPr>
              <p:nvPr/>
            </p:nvSpPr>
            <p:spPr bwMode="auto">
              <a:xfrm>
                <a:off x="5100" y="4140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" name="Line 1470"/>
              <p:cNvSpPr>
                <a:spLocks noChangeShapeType="1"/>
              </p:cNvSpPr>
              <p:nvPr/>
            </p:nvSpPr>
            <p:spPr bwMode="auto">
              <a:xfrm>
                <a:off x="5098" y="413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" name="Line 1471"/>
              <p:cNvSpPr>
                <a:spLocks noChangeShapeType="1"/>
              </p:cNvSpPr>
              <p:nvPr/>
            </p:nvSpPr>
            <p:spPr bwMode="auto">
              <a:xfrm>
                <a:off x="5096" y="4135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" name="Line 1472"/>
              <p:cNvSpPr>
                <a:spLocks noChangeShapeType="1"/>
              </p:cNvSpPr>
              <p:nvPr/>
            </p:nvSpPr>
            <p:spPr bwMode="auto">
              <a:xfrm>
                <a:off x="5093" y="4132"/>
                <a:ext cx="3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" name="Line 1473"/>
              <p:cNvSpPr>
                <a:spLocks noChangeShapeType="1"/>
              </p:cNvSpPr>
              <p:nvPr/>
            </p:nvSpPr>
            <p:spPr bwMode="auto">
              <a:xfrm>
                <a:off x="5091" y="413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1" name="Line 1474"/>
              <p:cNvSpPr>
                <a:spLocks noChangeShapeType="1"/>
              </p:cNvSpPr>
              <p:nvPr/>
            </p:nvSpPr>
            <p:spPr bwMode="auto">
              <a:xfrm>
                <a:off x="5089" y="412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2" name="Line 1475"/>
              <p:cNvSpPr>
                <a:spLocks noChangeShapeType="1"/>
              </p:cNvSpPr>
              <p:nvPr/>
            </p:nvSpPr>
            <p:spPr bwMode="auto">
              <a:xfrm>
                <a:off x="5087" y="412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3" name="Line 1476"/>
              <p:cNvSpPr>
                <a:spLocks noChangeShapeType="1"/>
              </p:cNvSpPr>
              <p:nvPr/>
            </p:nvSpPr>
            <p:spPr bwMode="auto">
              <a:xfrm>
                <a:off x="5085" y="412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4" name="Line 1477"/>
              <p:cNvSpPr>
                <a:spLocks noChangeShapeType="1"/>
              </p:cNvSpPr>
              <p:nvPr/>
            </p:nvSpPr>
            <p:spPr bwMode="auto">
              <a:xfrm flipV="1">
                <a:off x="5083" y="412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5" name="Line 1478"/>
              <p:cNvSpPr>
                <a:spLocks noChangeShapeType="1"/>
              </p:cNvSpPr>
              <p:nvPr/>
            </p:nvSpPr>
            <p:spPr bwMode="auto">
              <a:xfrm flipV="1">
                <a:off x="5080" y="4128"/>
                <a:ext cx="3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6" name="Line 1479"/>
              <p:cNvSpPr>
                <a:spLocks noChangeShapeType="1"/>
              </p:cNvSpPr>
              <p:nvPr/>
            </p:nvSpPr>
            <p:spPr bwMode="auto">
              <a:xfrm flipV="1">
                <a:off x="5078" y="413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7" name="Line 1480"/>
              <p:cNvSpPr>
                <a:spLocks noChangeShapeType="1"/>
              </p:cNvSpPr>
              <p:nvPr/>
            </p:nvSpPr>
            <p:spPr bwMode="auto">
              <a:xfrm flipV="1">
                <a:off x="5076" y="4132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" name="Line 1481"/>
              <p:cNvSpPr>
                <a:spLocks noChangeShapeType="1"/>
              </p:cNvSpPr>
              <p:nvPr/>
            </p:nvSpPr>
            <p:spPr bwMode="auto">
              <a:xfrm flipV="1">
                <a:off x="5074" y="4135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9" name="Line 1482"/>
              <p:cNvSpPr>
                <a:spLocks noChangeShapeType="1"/>
              </p:cNvSpPr>
              <p:nvPr/>
            </p:nvSpPr>
            <p:spPr bwMode="auto">
              <a:xfrm flipV="1">
                <a:off x="5072" y="4138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0" name="Line 1483"/>
              <p:cNvSpPr>
                <a:spLocks noChangeShapeType="1"/>
              </p:cNvSpPr>
              <p:nvPr/>
            </p:nvSpPr>
            <p:spPr bwMode="auto">
              <a:xfrm flipV="1">
                <a:off x="5070" y="4142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1" name="Line 1484"/>
              <p:cNvSpPr>
                <a:spLocks noChangeShapeType="1"/>
              </p:cNvSpPr>
              <p:nvPr/>
            </p:nvSpPr>
            <p:spPr bwMode="auto">
              <a:xfrm flipV="1">
                <a:off x="5068" y="4145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2" name="Line 1485"/>
              <p:cNvSpPr>
                <a:spLocks noChangeShapeType="1"/>
              </p:cNvSpPr>
              <p:nvPr/>
            </p:nvSpPr>
            <p:spPr bwMode="auto">
              <a:xfrm flipV="1">
                <a:off x="5066" y="4148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3" name="Line 1486"/>
              <p:cNvSpPr>
                <a:spLocks noChangeShapeType="1"/>
              </p:cNvSpPr>
              <p:nvPr/>
            </p:nvSpPr>
            <p:spPr bwMode="auto">
              <a:xfrm flipV="1">
                <a:off x="5063" y="4151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4" name="Line 1487"/>
              <p:cNvSpPr>
                <a:spLocks noChangeShapeType="1"/>
              </p:cNvSpPr>
              <p:nvPr/>
            </p:nvSpPr>
            <p:spPr bwMode="auto">
              <a:xfrm flipV="1">
                <a:off x="506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5" name="Line 1488"/>
              <p:cNvSpPr>
                <a:spLocks noChangeShapeType="1"/>
              </p:cNvSpPr>
              <p:nvPr/>
            </p:nvSpPr>
            <p:spPr bwMode="auto">
              <a:xfrm>
                <a:off x="505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6" name="Line 1489"/>
              <p:cNvSpPr>
                <a:spLocks noChangeShapeType="1"/>
              </p:cNvSpPr>
              <p:nvPr/>
            </p:nvSpPr>
            <p:spPr bwMode="auto">
              <a:xfrm>
                <a:off x="5057" y="415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" name="Line 1490"/>
              <p:cNvSpPr>
                <a:spLocks noChangeShapeType="1"/>
              </p:cNvSpPr>
              <p:nvPr/>
            </p:nvSpPr>
            <p:spPr bwMode="auto">
              <a:xfrm>
                <a:off x="5055" y="4146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" name="Line 1491"/>
              <p:cNvSpPr>
                <a:spLocks noChangeShapeType="1"/>
              </p:cNvSpPr>
              <p:nvPr/>
            </p:nvSpPr>
            <p:spPr bwMode="auto">
              <a:xfrm>
                <a:off x="5053" y="4141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" name="Line 1492"/>
              <p:cNvSpPr>
                <a:spLocks noChangeShapeType="1"/>
              </p:cNvSpPr>
              <p:nvPr/>
            </p:nvSpPr>
            <p:spPr bwMode="auto">
              <a:xfrm>
                <a:off x="5051" y="4135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0" name="Line 1493"/>
              <p:cNvSpPr>
                <a:spLocks noChangeShapeType="1"/>
              </p:cNvSpPr>
              <p:nvPr/>
            </p:nvSpPr>
            <p:spPr bwMode="auto">
              <a:xfrm>
                <a:off x="5048" y="4128"/>
                <a:ext cx="3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1" name="Line 1494"/>
              <p:cNvSpPr>
                <a:spLocks noChangeShapeType="1"/>
              </p:cNvSpPr>
              <p:nvPr/>
            </p:nvSpPr>
            <p:spPr bwMode="auto">
              <a:xfrm>
                <a:off x="5046" y="4121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2" name="Line 1495"/>
              <p:cNvSpPr>
                <a:spLocks noChangeShapeType="1"/>
              </p:cNvSpPr>
              <p:nvPr/>
            </p:nvSpPr>
            <p:spPr bwMode="auto">
              <a:xfrm>
                <a:off x="5044" y="4113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3" name="Line 1496"/>
              <p:cNvSpPr>
                <a:spLocks noChangeShapeType="1"/>
              </p:cNvSpPr>
              <p:nvPr/>
            </p:nvSpPr>
            <p:spPr bwMode="auto">
              <a:xfrm>
                <a:off x="5042" y="4106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4" name="Line 1497"/>
              <p:cNvSpPr>
                <a:spLocks noChangeShapeType="1"/>
              </p:cNvSpPr>
              <p:nvPr/>
            </p:nvSpPr>
            <p:spPr bwMode="auto">
              <a:xfrm>
                <a:off x="5040" y="4100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5" name="Line 1498"/>
              <p:cNvSpPr>
                <a:spLocks noChangeShapeType="1"/>
              </p:cNvSpPr>
              <p:nvPr/>
            </p:nvSpPr>
            <p:spPr bwMode="auto">
              <a:xfrm>
                <a:off x="5038" y="4094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6" name="Line 1499"/>
              <p:cNvSpPr>
                <a:spLocks noChangeShapeType="1"/>
              </p:cNvSpPr>
              <p:nvPr/>
            </p:nvSpPr>
            <p:spPr bwMode="auto">
              <a:xfrm>
                <a:off x="5035" y="4090"/>
                <a:ext cx="3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7" name="Line 1500"/>
              <p:cNvSpPr>
                <a:spLocks noChangeShapeType="1"/>
              </p:cNvSpPr>
              <p:nvPr/>
            </p:nvSpPr>
            <p:spPr bwMode="auto">
              <a:xfrm>
                <a:off x="5033" y="408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8" name="Line 1501"/>
              <p:cNvSpPr>
                <a:spLocks noChangeShapeType="1"/>
              </p:cNvSpPr>
              <p:nvPr/>
            </p:nvSpPr>
            <p:spPr bwMode="auto">
              <a:xfrm>
                <a:off x="5031" y="4088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9" name="Line 1502"/>
              <p:cNvSpPr>
                <a:spLocks noChangeShapeType="1"/>
              </p:cNvSpPr>
              <p:nvPr/>
            </p:nvSpPr>
            <p:spPr bwMode="auto">
              <a:xfrm flipV="1">
                <a:off x="5029" y="408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0" name="Line 1503"/>
              <p:cNvSpPr>
                <a:spLocks noChangeShapeType="1"/>
              </p:cNvSpPr>
              <p:nvPr/>
            </p:nvSpPr>
            <p:spPr bwMode="auto">
              <a:xfrm flipV="1">
                <a:off x="5027" y="4090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1" name="Line 1504"/>
              <p:cNvSpPr>
                <a:spLocks noChangeShapeType="1"/>
              </p:cNvSpPr>
              <p:nvPr/>
            </p:nvSpPr>
            <p:spPr bwMode="auto">
              <a:xfrm flipV="1">
                <a:off x="5025" y="4094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2" name="Line 1505"/>
              <p:cNvSpPr>
                <a:spLocks noChangeShapeType="1"/>
              </p:cNvSpPr>
              <p:nvPr/>
            </p:nvSpPr>
            <p:spPr bwMode="auto">
              <a:xfrm flipV="1">
                <a:off x="5022" y="4100"/>
                <a:ext cx="3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3" name="Line 1506"/>
              <p:cNvSpPr>
                <a:spLocks noChangeShapeType="1"/>
              </p:cNvSpPr>
              <p:nvPr/>
            </p:nvSpPr>
            <p:spPr bwMode="auto">
              <a:xfrm flipV="1">
                <a:off x="5020" y="4107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4" name="Line 1507"/>
              <p:cNvSpPr>
                <a:spLocks noChangeShapeType="1"/>
              </p:cNvSpPr>
              <p:nvPr/>
            </p:nvSpPr>
            <p:spPr bwMode="auto">
              <a:xfrm flipV="1">
                <a:off x="5018" y="4116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5" name="Line 1508"/>
              <p:cNvSpPr>
                <a:spLocks noChangeShapeType="1"/>
              </p:cNvSpPr>
              <p:nvPr/>
            </p:nvSpPr>
            <p:spPr bwMode="auto">
              <a:xfrm flipV="1">
                <a:off x="5016" y="4125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6" name="Line 1509"/>
              <p:cNvSpPr>
                <a:spLocks noChangeShapeType="1"/>
              </p:cNvSpPr>
              <p:nvPr/>
            </p:nvSpPr>
            <p:spPr bwMode="auto">
              <a:xfrm flipV="1">
                <a:off x="5014" y="4133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7" name="Line 1510"/>
              <p:cNvSpPr>
                <a:spLocks noChangeShapeType="1"/>
              </p:cNvSpPr>
              <p:nvPr/>
            </p:nvSpPr>
            <p:spPr bwMode="auto">
              <a:xfrm flipV="1">
                <a:off x="5012" y="4141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8" name="Line 1511"/>
              <p:cNvSpPr>
                <a:spLocks noChangeShapeType="1"/>
              </p:cNvSpPr>
              <p:nvPr/>
            </p:nvSpPr>
            <p:spPr bwMode="auto">
              <a:xfrm flipV="1">
                <a:off x="5009" y="4147"/>
                <a:ext cx="3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9" name="Line 1512"/>
              <p:cNvSpPr>
                <a:spLocks noChangeShapeType="1"/>
              </p:cNvSpPr>
              <p:nvPr/>
            </p:nvSpPr>
            <p:spPr bwMode="auto">
              <a:xfrm flipV="1">
                <a:off x="5007" y="4151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0" name="Line 1513"/>
              <p:cNvSpPr>
                <a:spLocks noChangeShapeType="1"/>
              </p:cNvSpPr>
              <p:nvPr/>
            </p:nvSpPr>
            <p:spPr bwMode="auto">
              <a:xfrm>
                <a:off x="5005" y="4151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1" name="Line 1514"/>
              <p:cNvSpPr>
                <a:spLocks noChangeShapeType="1"/>
              </p:cNvSpPr>
              <p:nvPr/>
            </p:nvSpPr>
            <p:spPr bwMode="auto">
              <a:xfrm>
                <a:off x="5003" y="4146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2" name="Line 1515"/>
              <p:cNvSpPr>
                <a:spLocks noChangeShapeType="1"/>
              </p:cNvSpPr>
              <p:nvPr/>
            </p:nvSpPr>
            <p:spPr bwMode="auto">
              <a:xfrm>
                <a:off x="5001" y="4138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3" name="Line 1516"/>
              <p:cNvSpPr>
                <a:spLocks noChangeShapeType="1"/>
              </p:cNvSpPr>
              <p:nvPr/>
            </p:nvSpPr>
            <p:spPr bwMode="auto">
              <a:xfrm>
                <a:off x="4999" y="4127"/>
                <a:ext cx="2" cy="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4" name="Line 1517"/>
              <p:cNvSpPr>
                <a:spLocks noChangeShapeType="1"/>
              </p:cNvSpPr>
              <p:nvPr/>
            </p:nvSpPr>
            <p:spPr bwMode="auto">
              <a:xfrm>
                <a:off x="4997" y="4113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5" name="Line 1518"/>
              <p:cNvSpPr>
                <a:spLocks noChangeShapeType="1"/>
              </p:cNvSpPr>
              <p:nvPr/>
            </p:nvSpPr>
            <p:spPr bwMode="auto">
              <a:xfrm>
                <a:off x="4994" y="4097"/>
                <a:ext cx="3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6" name="Line 1519"/>
              <p:cNvSpPr>
                <a:spLocks noChangeShapeType="1"/>
              </p:cNvSpPr>
              <p:nvPr/>
            </p:nvSpPr>
            <p:spPr bwMode="auto">
              <a:xfrm>
                <a:off x="4992" y="4080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7" name="Line 1520"/>
              <p:cNvSpPr>
                <a:spLocks noChangeShapeType="1"/>
              </p:cNvSpPr>
              <p:nvPr/>
            </p:nvSpPr>
            <p:spPr bwMode="auto">
              <a:xfrm>
                <a:off x="4990" y="4063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8" name="Line 1521"/>
              <p:cNvSpPr>
                <a:spLocks noChangeShapeType="1"/>
              </p:cNvSpPr>
              <p:nvPr/>
            </p:nvSpPr>
            <p:spPr bwMode="auto">
              <a:xfrm>
                <a:off x="4988" y="4046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9" name="Line 1522"/>
              <p:cNvSpPr>
                <a:spLocks noChangeShapeType="1"/>
              </p:cNvSpPr>
              <p:nvPr/>
            </p:nvSpPr>
            <p:spPr bwMode="auto">
              <a:xfrm>
                <a:off x="4986" y="4032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0" name="Line 1523"/>
              <p:cNvSpPr>
                <a:spLocks noChangeShapeType="1"/>
              </p:cNvSpPr>
              <p:nvPr/>
            </p:nvSpPr>
            <p:spPr bwMode="auto">
              <a:xfrm>
                <a:off x="4984" y="4020"/>
                <a:ext cx="2" cy="1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1" name="Line 1524"/>
              <p:cNvSpPr>
                <a:spLocks noChangeShapeType="1"/>
              </p:cNvSpPr>
              <p:nvPr/>
            </p:nvSpPr>
            <p:spPr bwMode="auto">
              <a:xfrm>
                <a:off x="4981" y="4011"/>
                <a:ext cx="3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2" name="Line 1525"/>
              <p:cNvSpPr>
                <a:spLocks noChangeShapeType="1"/>
              </p:cNvSpPr>
              <p:nvPr/>
            </p:nvSpPr>
            <p:spPr bwMode="auto">
              <a:xfrm>
                <a:off x="4979" y="4007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3" name="Line 1526"/>
              <p:cNvSpPr>
                <a:spLocks noChangeShapeType="1"/>
              </p:cNvSpPr>
              <p:nvPr/>
            </p:nvSpPr>
            <p:spPr bwMode="auto">
              <a:xfrm flipV="1">
                <a:off x="4977" y="400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4" name="Line 1527"/>
              <p:cNvSpPr>
                <a:spLocks noChangeShapeType="1"/>
              </p:cNvSpPr>
              <p:nvPr/>
            </p:nvSpPr>
            <p:spPr bwMode="auto">
              <a:xfrm flipV="1">
                <a:off x="4975" y="4007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5" name="Line 1528"/>
              <p:cNvSpPr>
                <a:spLocks noChangeShapeType="1"/>
              </p:cNvSpPr>
              <p:nvPr/>
            </p:nvSpPr>
            <p:spPr bwMode="auto">
              <a:xfrm flipV="1">
                <a:off x="4973" y="4012"/>
                <a:ext cx="2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6" name="Line 1529"/>
              <p:cNvSpPr>
                <a:spLocks noChangeShapeType="1"/>
              </p:cNvSpPr>
              <p:nvPr/>
            </p:nvSpPr>
            <p:spPr bwMode="auto">
              <a:xfrm flipV="1">
                <a:off x="4971" y="4022"/>
                <a:ext cx="2" cy="1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7" name="Line 1530"/>
              <p:cNvSpPr>
                <a:spLocks noChangeShapeType="1"/>
              </p:cNvSpPr>
              <p:nvPr/>
            </p:nvSpPr>
            <p:spPr bwMode="auto">
              <a:xfrm flipV="1">
                <a:off x="4968" y="4035"/>
                <a:ext cx="3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8" name="Line 1531"/>
              <p:cNvSpPr>
                <a:spLocks noChangeShapeType="1"/>
              </p:cNvSpPr>
              <p:nvPr/>
            </p:nvSpPr>
            <p:spPr bwMode="auto">
              <a:xfrm flipV="1">
                <a:off x="4966" y="4051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9" name="Line 1532"/>
              <p:cNvSpPr>
                <a:spLocks noChangeShapeType="1"/>
              </p:cNvSpPr>
              <p:nvPr/>
            </p:nvSpPr>
            <p:spPr bwMode="auto">
              <a:xfrm flipV="1">
                <a:off x="4964" y="4070"/>
                <a:ext cx="2" cy="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0" name="Line 1533"/>
              <p:cNvSpPr>
                <a:spLocks noChangeShapeType="1"/>
              </p:cNvSpPr>
              <p:nvPr/>
            </p:nvSpPr>
            <p:spPr bwMode="auto">
              <a:xfrm flipV="1">
                <a:off x="4962" y="4090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1" name="Line 1534"/>
              <p:cNvSpPr>
                <a:spLocks noChangeShapeType="1"/>
              </p:cNvSpPr>
              <p:nvPr/>
            </p:nvSpPr>
            <p:spPr bwMode="auto">
              <a:xfrm flipV="1">
                <a:off x="4960" y="4109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2" name="Line 1535"/>
              <p:cNvSpPr>
                <a:spLocks noChangeShapeType="1"/>
              </p:cNvSpPr>
              <p:nvPr/>
            </p:nvSpPr>
            <p:spPr bwMode="auto">
              <a:xfrm flipV="1">
                <a:off x="4958" y="4126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3" name="Line 1536"/>
              <p:cNvSpPr>
                <a:spLocks noChangeShapeType="1"/>
              </p:cNvSpPr>
              <p:nvPr/>
            </p:nvSpPr>
            <p:spPr bwMode="auto">
              <a:xfrm flipV="1">
                <a:off x="4956" y="4140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4" name="Line 1537"/>
              <p:cNvSpPr>
                <a:spLocks noChangeShapeType="1"/>
              </p:cNvSpPr>
              <p:nvPr/>
            </p:nvSpPr>
            <p:spPr bwMode="auto">
              <a:xfrm flipV="1">
                <a:off x="4954" y="4149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5" name="Line 1538"/>
              <p:cNvSpPr>
                <a:spLocks noChangeShapeType="1"/>
              </p:cNvSpPr>
              <p:nvPr/>
            </p:nvSpPr>
            <p:spPr bwMode="auto">
              <a:xfrm>
                <a:off x="4951" y="4150"/>
                <a:ext cx="3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6" name="Line 1539"/>
              <p:cNvSpPr>
                <a:spLocks noChangeShapeType="1"/>
              </p:cNvSpPr>
              <p:nvPr/>
            </p:nvSpPr>
            <p:spPr bwMode="auto">
              <a:xfrm>
                <a:off x="4949" y="4140"/>
                <a:ext cx="2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7" name="Line 1540"/>
              <p:cNvSpPr>
                <a:spLocks noChangeShapeType="1"/>
              </p:cNvSpPr>
              <p:nvPr/>
            </p:nvSpPr>
            <p:spPr bwMode="auto">
              <a:xfrm>
                <a:off x="4947" y="4123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8" name="Line 1541"/>
              <p:cNvSpPr>
                <a:spLocks noChangeShapeType="1"/>
              </p:cNvSpPr>
              <p:nvPr/>
            </p:nvSpPr>
            <p:spPr bwMode="auto">
              <a:xfrm>
                <a:off x="4945" y="4101"/>
                <a:ext cx="2" cy="2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9" name="Line 1542"/>
              <p:cNvSpPr>
                <a:spLocks noChangeShapeType="1"/>
              </p:cNvSpPr>
              <p:nvPr/>
            </p:nvSpPr>
            <p:spPr bwMode="auto">
              <a:xfrm>
                <a:off x="4943" y="4073"/>
                <a:ext cx="2" cy="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" name="Line 1543"/>
              <p:cNvSpPr>
                <a:spLocks noChangeShapeType="1"/>
              </p:cNvSpPr>
              <p:nvPr/>
            </p:nvSpPr>
            <p:spPr bwMode="auto">
              <a:xfrm>
                <a:off x="4941" y="4041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" name="Line 1544"/>
              <p:cNvSpPr>
                <a:spLocks noChangeShapeType="1"/>
              </p:cNvSpPr>
              <p:nvPr/>
            </p:nvSpPr>
            <p:spPr bwMode="auto">
              <a:xfrm>
                <a:off x="4939" y="4006"/>
                <a:ext cx="2" cy="3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" name="Line 1545"/>
              <p:cNvSpPr>
                <a:spLocks noChangeShapeType="1"/>
              </p:cNvSpPr>
              <p:nvPr/>
            </p:nvSpPr>
            <p:spPr bwMode="auto">
              <a:xfrm>
                <a:off x="4936" y="3972"/>
                <a:ext cx="3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" name="Line 1546"/>
              <p:cNvSpPr>
                <a:spLocks noChangeShapeType="1"/>
              </p:cNvSpPr>
              <p:nvPr/>
            </p:nvSpPr>
            <p:spPr bwMode="auto">
              <a:xfrm>
                <a:off x="4934" y="3939"/>
                <a:ext cx="2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" name="Line 1547"/>
              <p:cNvSpPr>
                <a:spLocks noChangeShapeType="1"/>
              </p:cNvSpPr>
              <p:nvPr/>
            </p:nvSpPr>
            <p:spPr bwMode="auto">
              <a:xfrm>
                <a:off x="4932" y="3910"/>
                <a:ext cx="2" cy="2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" name="Line 1548"/>
              <p:cNvSpPr>
                <a:spLocks noChangeShapeType="1"/>
              </p:cNvSpPr>
              <p:nvPr/>
            </p:nvSpPr>
            <p:spPr bwMode="auto">
              <a:xfrm>
                <a:off x="4930" y="3886"/>
                <a:ext cx="2" cy="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6" name="Line 1549"/>
              <p:cNvSpPr>
                <a:spLocks noChangeShapeType="1"/>
              </p:cNvSpPr>
              <p:nvPr/>
            </p:nvSpPr>
            <p:spPr bwMode="auto">
              <a:xfrm>
                <a:off x="4928" y="3870"/>
                <a:ext cx="2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" name="Line 1550"/>
              <p:cNvSpPr>
                <a:spLocks noChangeShapeType="1"/>
              </p:cNvSpPr>
              <p:nvPr/>
            </p:nvSpPr>
            <p:spPr bwMode="auto">
              <a:xfrm>
                <a:off x="4926" y="3861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" name="Line 1551"/>
              <p:cNvSpPr>
                <a:spLocks noChangeShapeType="1"/>
              </p:cNvSpPr>
              <p:nvPr/>
            </p:nvSpPr>
            <p:spPr bwMode="auto">
              <a:xfrm flipV="1">
                <a:off x="4923" y="3861"/>
                <a:ext cx="3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" name="Line 1552"/>
              <p:cNvSpPr>
                <a:spLocks noChangeShapeType="1"/>
              </p:cNvSpPr>
              <p:nvPr/>
            </p:nvSpPr>
            <p:spPr bwMode="auto">
              <a:xfrm flipV="1">
                <a:off x="4921" y="3863"/>
                <a:ext cx="2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" name="Line 1553"/>
              <p:cNvSpPr>
                <a:spLocks noChangeShapeType="1"/>
              </p:cNvSpPr>
              <p:nvPr/>
            </p:nvSpPr>
            <p:spPr bwMode="auto">
              <a:xfrm flipV="1">
                <a:off x="4919" y="3873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" name="Line 1554"/>
              <p:cNvSpPr>
                <a:spLocks noChangeShapeType="1"/>
              </p:cNvSpPr>
              <p:nvPr/>
            </p:nvSpPr>
            <p:spPr bwMode="auto">
              <a:xfrm flipV="1">
                <a:off x="4917" y="3892"/>
                <a:ext cx="2" cy="2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" name="Line 1555"/>
              <p:cNvSpPr>
                <a:spLocks noChangeShapeType="1"/>
              </p:cNvSpPr>
              <p:nvPr/>
            </p:nvSpPr>
            <p:spPr bwMode="auto">
              <a:xfrm flipV="1">
                <a:off x="4915" y="3919"/>
                <a:ext cx="2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3" name="Line 1556"/>
              <p:cNvSpPr>
                <a:spLocks noChangeShapeType="1"/>
              </p:cNvSpPr>
              <p:nvPr/>
            </p:nvSpPr>
            <p:spPr bwMode="auto">
              <a:xfrm flipV="1">
                <a:off x="4913" y="3952"/>
                <a:ext cx="2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4" name="Line 1557"/>
              <p:cNvSpPr>
                <a:spLocks noChangeShapeType="1"/>
              </p:cNvSpPr>
              <p:nvPr/>
            </p:nvSpPr>
            <p:spPr bwMode="auto">
              <a:xfrm flipV="1">
                <a:off x="4910" y="3990"/>
                <a:ext cx="3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5" name="Line 1558"/>
              <p:cNvSpPr>
                <a:spLocks noChangeShapeType="1"/>
              </p:cNvSpPr>
              <p:nvPr/>
            </p:nvSpPr>
            <p:spPr bwMode="auto">
              <a:xfrm flipV="1">
                <a:off x="4908" y="4028"/>
                <a:ext cx="2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6" name="Line 1559"/>
              <p:cNvSpPr>
                <a:spLocks noChangeShapeType="1"/>
              </p:cNvSpPr>
              <p:nvPr/>
            </p:nvSpPr>
            <p:spPr bwMode="auto">
              <a:xfrm flipV="1">
                <a:off x="4906" y="4066"/>
                <a:ext cx="2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7" name="Line 1560"/>
              <p:cNvSpPr>
                <a:spLocks noChangeShapeType="1"/>
              </p:cNvSpPr>
              <p:nvPr/>
            </p:nvSpPr>
            <p:spPr bwMode="auto">
              <a:xfrm flipV="1">
                <a:off x="4904" y="4100"/>
                <a:ext cx="2" cy="2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8" name="Line 1561"/>
              <p:cNvSpPr>
                <a:spLocks noChangeShapeType="1"/>
              </p:cNvSpPr>
              <p:nvPr/>
            </p:nvSpPr>
            <p:spPr bwMode="auto">
              <a:xfrm flipV="1">
                <a:off x="4902" y="412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9" name="Line 1562"/>
              <p:cNvSpPr>
                <a:spLocks noChangeShapeType="1"/>
              </p:cNvSpPr>
              <p:nvPr/>
            </p:nvSpPr>
            <p:spPr bwMode="auto">
              <a:xfrm flipV="1">
                <a:off x="4900" y="4145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0" name="Line 1563"/>
              <p:cNvSpPr>
                <a:spLocks noChangeShapeType="1"/>
              </p:cNvSpPr>
              <p:nvPr/>
            </p:nvSpPr>
            <p:spPr bwMode="auto">
              <a:xfrm>
                <a:off x="4898" y="4148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1" name="Line 1564"/>
              <p:cNvSpPr>
                <a:spLocks noChangeShapeType="1"/>
              </p:cNvSpPr>
              <p:nvPr/>
            </p:nvSpPr>
            <p:spPr bwMode="auto">
              <a:xfrm>
                <a:off x="4895" y="4131"/>
                <a:ext cx="3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80" name="Group 1766"/>
            <p:cNvGrpSpPr>
              <a:grpSpLocks/>
            </p:cNvGrpSpPr>
            <p:nvPr/>
          </p:nvGrpSpPr>
          <p:grpSpPr bwMode="auto">
            <a:xfrm>
              <a:off x="4465" y="2752"/>
              <a:ext cx="430" cy="1400"/>
              <a:chOff x="4465" y="2752"/>
              <a:chExt cx="430" cy="1400"/>
            </a:xfrm>
          </p:grpSpPr>
          <p:sp>
            <p:nvSpPr>
              <p:cNvPr id="2592" name="Line 1566"/>
              <p:cNvSpPr>
                <a:spLocks noChangeShapeType="1"/>
              </p:cNvSpPr>
              <p:nvPr/>
            </p:nvSpPr>
            <p:spPr bwMode="auto">
              <a:xfrm>
                <a:off x="4893" y="4101"/>
                <a:ext cx="2" cy="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3" name="Line 1567"/>
              <p:cNvSpPr>
                <a:spLocks noChangeShapeType="1"/>
              </p:cNvSpPr>
              <p:nvPr/>
            </p:nvSpPr>
            <p:spPr bwMode="auto">
              <a:xfrm>
                <a:off x="4891" y="4060"/>
                <a:ext cx="2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" name="Line 1568"/>
              <p:cNvSpPr>
                <a:spLocks noChangeShapeType="1"/>
              </p:cNvSpPr>
              <p:nvPr/>
            </p:nvSpPr>
            <p:spPr bwMode="auto">
              <a:xfrm>
                <a:off x="4889" y="4010"/>
                <a:ext cx="2" cy="5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5" name="Line 1569"/>
              <p:cNvSpPr>
                <a:spLocks noChangeShapeType="1"/>
              </p:cNvSpPr>
              <p:nvPr/>
            </p:nvSpPr>
            <p:spPr bwMode="auto">
              <a:xfrm>
                <a:off x="4887" y="3953"/>
                <a:ext cx="2" cy="5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6" name="Line 1570"/>
              <p:cNvSpPr>
                <a:spLocks noChangeShapeType="1"/>
              </p:cNvSpPr>
              <p:nvPr/>
            </p:nvSpPr>
            <p:spPr bwMode="auto">
              <a:xfrm>
                <a:off x="4885" y="3892"/>
                <a:ext cx="2" cy="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7" name="Line 1571"/>
              <p:cNvSpPr>
                <a:spLocks noChangeShapeType="1"/>
              </p:cNvSpPr>
              <p:nvPr/>
            </p:nvSpPr>
            <p:spPr bwMode="auto">
              <a:xfrm>
                <a:off x="4882" y="3831"/>
                <a:ext cx="3" cy="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8" name="Line 1572"/>
              <p:cNvSpPr>
                <a:spLocks noChangeShapeType="1"/>
              </p:cNvSpPr>
              <p:nvPr/>
            </p:nvSpPr>
            <p:spPr bwMode="auto">
              <a:xfrm>
                <a:off x="4880" y="3773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9" name="Line 1573"/>
              <p:cNvSpPr>
                <a:spLocks noChangeShapeType="1"/>
              </p:cNvSpPr>
              <p:nvPr/>
            </p:nvSpPr>
            <p:spPr bwMode="auto">
              <a:xfrm>
                <a:off x="4878" y="3722"/>
                <a:ext cx="2" cy="5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0" name="Line 1574"/>
              <p:cNvSpPr>
                <a:spLocks noChangeShapeType="1"/>
              </p:cNvSpPr>
              <p:nvPr/>
            </p:nvSpPr>
            <p:spPr bwMode="auto">
              <a:xfrm>
                <a:off x="4876" y="3681"/>
                <a:ext cx="2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1" name="Line 1575"/>
              <p:cNvSpPr>
                <a:spLocks noChangeShapeType="1"/>
              </p:cNvSpPr>
              <p:nvPr/>
            </p:nvSpPr>
            <p:spPr bwMode="auto">
              <a:xfrm>
                <a:off x="4874" y="3653"/>
                <a:ext cx="2" cy="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2" name="Line 1576"/>
              <p:cNvSpPr>
                <a:spLocks noChangeShapeType="1"/>
              </p:cNvSpPr>
              <p:nvPr/>
            </p:nvSpPr>
            <p:spPr bwMode="auto">
              <a:xfrm>
                <a:off x="4872" y="3640"/>
                <a:ext cx="2" cy="1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" name="Line 1577"/>
              <p:cNvSpPr>
                <a:spLocks noChangeShapeType="1"/>
              </p:cNvSpPr>
              <p:nvPr/>
            </p:nvSpPr>
            <p:spPr bwMode="auto">
              <a:xfrm flipV="1">
                <a:off x="4869" y="3640"/>
                <a:ext cx="3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" name="Line 1578"/>
              <p:cNvSpPr>
                <a:spLocks noChangeShapeType="1"/>
              </p:cNvSpPr>
              <p:nvPr/>
            </p:nvSpPr>
            <p:spPr bwMode="auto">
              <a:xfrm flipV="1">
                <a:off x="4867" y="3644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5" name="Line 1579"/>
              <p:cNvSpPr>
                <a:spLocks noChangeShapeType="1"/>
              </p:cNvSpPr>
              <p:nvPr/>
            </p:nvSpPr>
            <p:spPr bwMode="auto">
              <a:xfrm flipV="1">
                <a:off x="4865" y="3663"/>
                <a:ext cx="2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" name="Line 1580"/>
              <p:cNvSpPr>
                <a:spLocks noChangeShapeType="1"/>
              </p:cNvSpPr>
              <p:nvPr/>
            </p:nvSpPr>
            <p:spPr bwMode="auto">
              <a:xfrm flipV="1">
                <a:off x="4863" y="3697"/>
                <a:ext cx="2" cy="4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" name="Line 1581"/>
              <p:cNvSpPr>
                <a:spLocks noChangeShapeType="1"/>
              </p:cNvSpPr>
              <p:nvPr/>
            </p:nvSpPr>
            <p:spPr bwMode="auto">
              <a:xfrm flipV="1">
                <a:off x="4861" y="3745"/>
                <a:ext cx="2" cy="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8" name="Line 1582"/>
              <p:cNvSpPr>
                <a:spLocks noChangeShapeType="1"/>
              </p:cNvSpPr>
              <p:nvPr/>
            </p:nvSpPr>
            <p:spPr bwMode="auto">
              <a:xfrm flipV="1">
                <a:off x="4859" y="3804"/>
                <a:ext cx="2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9" name="Line 1583"/>
              <p:cNvSpPr>
                <a:spLocks noChangeShapeType="1"/>
              </p:cNvSpPr>
              <p:nvPr/>
            </p:nvSpPr>
            <p:spPr bwMode="auto">
              <a:xfrm flipV="1">
                <a:off x="4856" y="3869"/>
                <a:ext cx="3" cy="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0" name="Line 1584"/>
              <p:cNvSpPr>
                <a:spLocks noChangeShapeType="1"/>
              </p:cNvSpPr>
              <p:nvPr/>
            </p:nvSpPr>
            <p:spPr bwMode="auto">
              <a:xfrm flipV="1">
                <a:off x="4854" y="3936"/>
                <a:ext cx="2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1" name="Line 1585"/>
              <p:cNvSpPr>
                <a:spLocks noChangeShapeType="1"/>
              </p:cNvSpPr>
              <p:nvPr/>
            </p:nvSpPr>
            <p:spPr bwMode="auto">
              <a:xfrm flipV="1">
                <a:off x="4852" y="4001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2" name="Line 1586"/>
              <p:cNvSpPr>
                <a:spLocks noChangeShapeType="1"/>
              </p:cNvSpPr>
              <p:nvPr/>
            </p:nvSpPr>
            <p:spPr bwMode="auto">
              <a:xfrm flipV="1">
                <a:off x="4850" y="4059"/>
                <a:ext cx="2" cy="4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3" name="Line 1587"/>
              <p:cNvSpPr>
                <a:spLocks noChangeShapeType="1"/>
              </p:cNvSpPr>
              <p:nvPr/>
            </p:nvSpPr>
            <p:spPr bwMode="auto">
              <a:xfrm flipV="1">
                <a:off x="4848" y="4106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4" name="Line 1588"/>
              <p:cNvSpPr>
                <a:spLocks noChangeShapeType="1"/>
              </p:cNvSpPr>
              <p:nvPr/>
            </p:nvSpPr>
            <p:spPr bwMode="auto">
              <a:xfrm flipV="1">
                <a:off x="4846" y="4138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5" name="Line 1589"/>
              <p:cNvSpPr>
                <a:spLocks noChangeShapeType="1"/>
              </p:cNvSpPr>
              <p:nvPr/>
            </p:nvSpPr>
            <p:spPr bwMode="auto">
              <a:xfrm>
                <a:off x="4844" y="4146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6" name="Line 1590"/>
              <p:cNvSpPr>
                <a:spLocks noChangeShapeType="1"/>
              </p:cNvSpPr>
              <p:nvPr/>
            </p:nvSpPr>
            <p:spPr bwMode="auto">
              <a:xfrm>
                <a:off x="4842" y="4120"/>
                <a:ext cx="2" cy="2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7" name="Line 1591"/>
              <p:cNvSpPr>
                <a:spLocks noChangeShapeType="1"/>
              </p:cNvSpPr>
              <p:nvPr/>
            </p:nvSpPr>
            <p:spPr bwMode="auto">
              <a:xfrm>
                <a:off x="4839" y="4073"/>
                <a:ext cx="3" cy="4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8" name="Line 1592"/>
              <p:cNvSpPr>
                <a:spLocks noChangeShapeType="1"/>
              </p:cNvSpPr>
              <p:nvPr/>
            </p:nvSpPr>
            <p:spPr bwMode="auto">
              <a:xfrm>
                <a:off x="4837" y="4009"/>
                <a:ext cx="2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9" name="Line 1593"/>
              <p:cNvSpPr>
                <a:spLocks noChangeShapeType="1"/>
              </p:cNvSpPr>
              <p:nvPr/>
            </p:nvSpPr>
            <p:spPr bwMode="auto">
              <a:xfrm>
                <a:off x="4835" y="3929"/>
                <a:ext cx="2" cy="8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0" name="Line 1594"/>
              <p:cNvSpPr>
                <a:spLocks noChangeShapeType="1"/>
              </p:cNvSpPr>
              <p:nvPr/>
            </p:nvSpPr>
            <p:spPr bwMode="auto">
              <a:xfrm>
                <a:off x="4833" y="3839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1" name="Line 1595"/>
              <p:cNvSpPr>
                <a:spLocks noChangeShapeType="1"/>
              </p:cNvSpPr>
              <p:nvPr/>
            </p:nvSpPr>
            <p:spPr bwMode="auto">
              <a:xfrm>
                <a:off x="4831" y="3743"/>
                <a:ext cx="2" cy="9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2" name="Line 1596"/>
              <p:cNvSpPr>
                <a:spLocks noChangeShapeType="1"/>
              </p:cNvSpPr>
              <p:nvPr/>
            </p:nvSpPr>
            <p:spPr bwMode="auto">
              <a:xfrm>
                <a:off x="4829" y="3648"/>
                <a:ext cx="2" cy="9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3" name="Line 1597"/>
              <p:cNvSpPr>
                <a:spLocks noChangeShapeType="1"/>
              </p:cNvSpPr>
              <p:nvPr/>
            </p:nvSpPr>
            <p:spPr bwMode="auto">
              <a:xfrm>
                <a:off x="4827" y="3558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4" name="Line 1598"/>
              <p:cNvSpPr>
                <a:spLocks noChangeShapeType="1"/>
              </p:cNvSpPr>
              <p:nvPr/>
            </p:nvSpPr>
            <p:spPr bwMode="auto">
              <a:xfrm>
                <a:off x="4824" y="3479"/>
                <a:ext cx="3" cy="7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5" name="Line 1599"/>
              <p:cNvSpPr>
                <a:spLocks noChangeShapeType="1"/>
              </p:cNvSpPr>
              <p:nvPr/>
            </p:nvSpPr>
            <p:spPr bwMode="auto">
              <a:xfrm>
                <a:off x="4822" y="3417"/>
                <a:ext cx="2" cy="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6" name="Line 1600"/>
              <p:cNvSpPr>
                <a:spLocks noChangeShapeType="1"/>
              </p:cNvSpPr>
              <p:nvPr/>
            </p:nvSpPr>
            <p:spPr bwMode="auto">
              <a:xfrm>
                <a:off x="4820" y="3375"/>
                <a:ext cx="2" cy="4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7" name="Line 1601"/>
              <p:cNvSpPr>
                <a:spLocks noChangeShapeType="1"/>
              </p:cNvSpPr>
              <p:nvPr/>
            </p:nvSpPr>
            <p:spPr bwMode="auto">
              <a:xfrm>
                <a:off x="4818" y="335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8" name="Line 1602"/>
              <p:cNvSpPr>
                <a:spLocks noChangeShapeType="1"/>
              </p:cNvSpPr>
              <p:nvPr/>
            </p:nvSpPr>
            <p:spPr bwMode="auto">
              <a:xfrm flipV="1">
                <a:off x="4816" y="3357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9" name="Line 1603"/>
              <p:cNvSpPr>
                <a:spLocks noChangeShapeType="1"/>
              </p:cNvSpPr>
              <p:nvPr/>
            </p:nvSpPr>
            <p:spPr bwMode="auto">
              <a:xfrm flipV="1">
                <a:off x="4814" y="3364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0" name="Line 1604"/>
              <p:cNvSpPr>
                <a:spLocks noChangeShapeType="1"/>
              </p:cNvSpPr>
              <p:nvPr/>
            </p:nvSpPr>
            <p:spPr bwMode="auto">
              <a:xfrm flipV="1">
                <a:off x="4811" y="3396"/>
                <a:ext cx="3" cy="5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1" name="Line 1605"/>
              <p:cNvSpPr>
                <a:spLocks noChangeShapeType="1"/>
              </p:cNvSpPr>
              <p:nvPr/>
            </p:nvSpPr>
            <p:spPr bwMode="auto">
              <a:xfrm flipV="1">
                <a:off x="4809" y="3450"/>
                <a:ext cx="2" cy="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2" name="Line 1606"/>
              <p:cNvSpPr>
                <a:spLocks noChangeShapeType="1"/>
              </p:cNvSpPr>
              <p:nvPr/>
            </p:nvSpPr>
            <p:spPr bwMode="auto">
              <a:xfrm flipV="1">
                <a:off x="4807" y="3526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3" name="Line 1607"/>
              <p:cNvSpPr>
                <a:spLocks noChangeShapeType="1"/>
              </p:cNvSpPr>
              <p:nvPr/>
            </p:nvSpPr>
            <p:spPr bwMode="auto">
              <a:xfrm flipV="1">
                <a:off x="4805" y="3616"/>
                <a:ext cx="2" cy="10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4" name="Line 1608"/>
              <p:cNvSpPr>
                <a:spLocks noChangeShapeType="1"/>
              </p:cNvSpPr>
              <p:nvPr/>
            </p:nvSpPr>
            <p:spPr bwMode="auto">
              <a:xfrm flipV="1">
                <a:off x="4803" y="3716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5" name="Line 1609"/>
              <p:cNvSpPr>
                <a:spLocks noChangeShapeType="1"/>
              </p:cNvSpPr>
              <p:nvPr/>
            </p:nvSpPr>
            <p:spPr bwMode="auto">
              <a:xfrm flipV="1">
                <a:off x="4801" y="3819"/>
                <a:ext cx="2" cy="9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6" name="Line 1610"/>
              <p:cNvSpPr>
                <a:spLocks noChangeShapeType="1"/>
              </p:cNvSpPr>
              <p:nvPr/>
            </p:nvSpPr>
            <p:spPr bwMode="auto">
              <a:xfrm flipV="1">
                <a:off x="4799" y="3918"/>
                <a:ext cx="2" cy="8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7" name="Line 1611"/>
              <p:cNvSpPr>
                <a:spLocks noChangeShapeType="1"/>
              </p:cNvSpPr>
              <p:nvPr/>
            </p:nvSpPr>
            <p:spPr bwMode="auto">
              <a:xfrm flipV="1">
                <a:off x="4796" y="4007"/>
                <a:ext cx="3" cy="7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8" name="Line 1612"/>
              <p:cNvSpPr>
                <a:spLocks noChangeShapeType="1"/>
              </p:cNvSpPr>
              <p:nvPr/>
            </p:nvSpPr>
            <p:spPr bwMode="auto">
              <a:xfrm flipV="1">
                <a:off x="4794" y="4079"/>
                <a:ext cx="2" cy="4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9" name="Line 1613"/>
              <p:cNvSpPr>
                <a:spLocks noChangeShapeType="1"/>
              </p:cNvSpPr>
              <p:nvPr/>
            </p:nvSpPr>
            <p:spPr bwMode="auto">
              <a:xfrm flipV="1">
                <a:off x="4792" y="4128"/>
                <a:ext cx="2" cy="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0" name="Line 1614"/>
              <p:cNvSpPr>
                <a:spLocks noChangeShapeType="1"/>
              </p:cNvSpPr>
              <p:nvPr/>
            </p:nvSpPr>
            <p:spPr bwMode="auto">
              <a:xfrm>
                <a:off x="4790" y="4145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1" name="Line 1615"/>
              <p:cNvSpPr>
                <a:spLocks noChangeShapeType="1"/>
              </p:cNvSpPr>
              <p:nvPr/>
            </p:nvSpPr>
            <p:spPr bwMode="auto">
              <a:xfrm>
                <a:off x="4788" y="4109"/>
                <a:ext cx="2" cy="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2" name="Line 1616"/>
              <p:cNvSpPr>
                <a:spLocks noChangeShapeType="1"/>
              </p:cNvSpPr>
              <p:nvPr/>
            </p:nvSpPr>
            <p:spPr bwMode="auto">
              <a:xfrm>
                <a:off x="4786" y="4045"/>
                <a:ext cx="2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3" name="Line 1617"/>
              <p:cNvSpPr>
                <a:spLocks noChangeShapeType="1"/>
              </p:cNvSpPr>
              <p:nvPr/>
            </p:nvSpPr>
            <p:spPr bwMode="auto">
              <a:xfrm>
                <a:off x="4783" y="3955"/>
                <a:ext cx="3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4" name="Line 1618"/>
              <p:cNvSpPr>
                <a:spLocks noChangeShapeType="1"/>
              </p:cNvSpPr>
              <p:nvPr/>
            </p:nvSpPr>
            <p:spPr bwMode="auto">
              <a:xfrm>
                <a:off x="4781" y="3844"/>
                <a:ext cx="2" cy="1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5" name="Line 1619"/>
              <p:cNvSpPr>
                <a:spLocks noChangeShapeType="1"/>
              </p:cNvSpPr>
              <p:nvPr/>
            </p:nvSpPr>
            <p:spPr bwMode="auto">
              <a:xfrm>
                <a:off x="4779" y="3718"/>
                <a:ext cx="2" cy="12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6" name="Line 1620"/>
              <p:cNvSpPr>
                <a:spLocks noChangeShapeType="1"/>
              </p:cNvSpPr>
              <p:nvPr/>
            </p:nvSpPr>
            <p:spPr bwMode="auto">
              <a:xfrm>
                <a:off x="4777" y="3586"/>
                <a:ext cx="2" cy="1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7" name="Line 1621"/>
              <p:cNvSpPr>
                <a:spLocks noChangeShapeType="1"/>
              </p:cNvSpPr>
              <p:nvPr/>
            </p:nvSpPr>
            <p:spPr bwMode="auto">
              <a:xfrm>
                <a:off x="4775" y="3454"/>
                <a:ext cx="2" cy="1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8" name="Line 1622"/>
              <p:cNvSpPr>
                <a:spLocks noChangeShapeType="1"/>
              </p:cNvSpPr>
              <p:nvPr/>
            </p:nvSpPr>
            <p:spPr bwMode="auto">
              <a:xfrm>
                <a:off x="4773" y="3331"/>
                <a:ext cx="2" cy="1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9" name="Line 1623"/>
              <p:cNvSpPr>
                <a:spLocks noChangeShapeType="1"/>
              </p:cNvSpPr>
              <p:nvPr/>
            </p:nvSpPr>
            <p:spPr bwMode="auto">
              <a:xfrm>
                <a:off x="4770" y="3224"/>
                <a:ext cx="3" cy="10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0" name="Line 1624"/>
              <p:cNvSpPr>
                <a:spLocks noChangeShapeType="1"/>
              </p:cNvSpPr>
              <p:nvPr/>
            </p:nvSpPr>
            <p:spPr bwMode="auto">
              <a:xfrm>
                <a:off x="4768" y="3141"/>
                <a:ext cx="2" cy="8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1" name="Line 1625"/>
              <p:cNvSpPr>
                <a:spLocks noChangeShapeType="1"/>
              </p:cNvSpPr>
              <p:nvPr/>
            </p:nvSpPr>
            <p:spPr bwMode="auto">
              <a:xfrm>
                <a:off x="4766" y="3086"/>
                <a:ext cx="2" cy="5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2" name="Line 1626"/>
              <p:cNvSpPr>
                <a:spLocks noChangeShapeType="1"/>
              </p:cNvSpPr>
              <p:nvPr/>
            </p:nvSpPr>
            <p:spPr bwMode="auto">
              <a:xfrm>
                <a:off x="4764" y="3063"/>
                <a:ext cx="2" cy="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3" name="Line 1627"/>
              <p:cNvSpPr>
                <a:spLocks noChangeShapeType="1"/>
              </p:cNvSpPr>
              <p:nvPr/>
            </p:nvSpPr>
            <p:spPr bwMode="auto">
              <a:xfrm flipV="1">
                <a:off x="4762" y="3063"/>
                <a:ext cx="2" cy="1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4" name="Line 1628"/>
              <p:cNvSpPr>
                <a:spLocks noChangeShapeType="1"/>
              </p:cNvSpPr>
              <p:nvPr/>
            </p:nvSpPr>
            <p:spPr bwMode="auto">
              <a:xfrm flipV="1">
                <a:off x="4760" y="3075"/>
                <a:ext cx="2" cy="4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5" name="Line 1629"/>
              <p:cNvSpPr>
                <a:spLocks noChangeShapeType="1"/>
              </p:cNvSpPr>
              <p:nvPr/>
            </p:nvSpPr>
            <p:spPr bwMode="auto">
              <a:xfrm flipV="1">
                <a:off x="4757" y="3121"/>
                <a:ext cx="3" cy="7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6" name="Line 1630"/>
              <p:cNvSpPr>
                <a:spLocks noChangeShapeType="1"/>
              </p:cNvSpPr>
              <p:nvPr/>
            </p:nvSpPr>
            <p:spPr bwMode="auto">
              <a:xfrm flipV="1">
                <a:off x="4755" y="3198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7" name="Line 1631"/>
              <p:cNvSpPr>
                <a:spLocks noChangeShapeType="1"/>
              </p:cNvSpPr>
              <p:nvPr/>
            </p:nvSpPr>
            <p:spPr bwMode="auto">
              <a:xfrm flipV="1">
                <a:off x="4753" y="3301"/>
                <a:ext cx="2" cy="1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8" name="Line 1632"/>
              <p:cNvSpPr>
                <a:spLocks noChangeShapeType="1"/>
              </p:cNvSpPr>
              <p:nvPr/>
            </p:nvSpPr>
            <p:spPr bwMode="auto">
              <a:xfrm flipV="1">
                <a:off x="4751" y="3425"/>
                <a:ext cx="2" cy="1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9" name="Line 1633"/>
              <p:cNvSpPr>
                <a:spLocks noChangeShapeType="1"/>
              </p:cNvSpPr>
              <p:nvPr/>
            </p:nvSpPr>
            <p:spPr bwMode="auto">
              <a:xfrm flipV="1">
                <a:off x="4749" y="3561"/>
                <a:ext cx="2" cy="13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0" name="Line 1634"/>
              <p:cNvSpPr>
                <a:spLocks noChangeShapeType="1"/>
              </p:cNvSpPr>
              <p:nvPr/>
            </p:nvSpPr>
            <p:spPr bwMode="auto">
              <a:xfrm flipV="1">
                <a:off x="4747" y="3700"/>
                <a:ext cx="2" cy="1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1" name="Line 1635"/>
              <p:cNvSpPr>
                <a:spLocks noChangeShapeType="1"/>
              </p:cNvSpPr>
              <p:nvPr/>
            </p:nvSpPr>
            <p:spPr bwMode="auto">
              <a:xfrm flipV="1">
                <a:off x="4744" y="3834"/>
                <a:ext cx="3" cy="1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2" name="Line 1636"/>
              <p:cNvSpPr>
                <a:spLocks noChangeShapeType="1"/>
              </p:cNvSpPr>
              <p:nvPr/>
            </p:nvSpPr>
            <p:spPr bwMode="auto">
              <a:xfrm flipV="1">
                <a:off x="4742" y="3953"/>
                <a:ext cx="2" cy="9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" name="Line 1637"/>
              <p:cNvSpPr>
                <a:spLocks noChangeShapeType="1"/>
              </p:cNvSpPr>
              <p:nvPr/>
            </p:nvSpPr>
            <p:spPr bwMode="auto">
              <a:xfrm flipV="1">
                <a:off x="4740" y="4050"/>
                <a:ext cx="2" cy="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" name="Line 1638"/>
              <p:cNvSpPr>
                <a:spLocks noChangeShapeType="1"/>
              </p:cNvSpPr>
              <p:nvPr/>
            </p:nvSpPr>
            <p:spPr bwMode="auto">
              <a:xfrm flipV="1">
                <a:off x="4738" y="4117"/>
                <a:ext cx="2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" name="Line 1639"/>
              <p:cNvSpPr>
                <a:spLocks noChangeShapeType="1"/>
              </p:cNvSpPr>
              <p:nvPr/>
            </p:nvSpPr>
            <p:spPr bwMode="auto">
              <a:xfrm>
                <a:off x="4736" y="4145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" name="Line 1640"/>
              <p:cNvSpPr>
                <a:spLocks noChangeShapeType="1"/>
              </p:cNvSpPr>
              <p:nvPr/>
            </p:nvSpPr>
            <p:spPr bwMode="auto">
              <a:xfrm>
                <a:off x="4734" y="4103"/>
                <a:ext cx="2" cy="4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" name="Line 1641"/>
              <p:cNvSpPr>
                <a:spLocks noChangeShapeType="1"/>
              </p:cNvSpPr>
              <p:nvPr/>
            </p:nvSpPr>
            <p:spPr bwMode="auto">
              <a:xfrm>
                <a:off x="4732" y="4024"/>
                <a:ext cx="2" cy="7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" name="Line 1642"/>
              <p:cNvSpPr>
                <a:spLocks noChangeShapeType="1"/>
              </p:cNvSpPr>
              <p:nvPr/>
            </p:nvSpPr>
            <p:spPr bwMode="auto">
              <a:xfrm>
                <a:off x="4730" y="3913"/>
                <a:ext cx="2" cy="1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" name="Line 1643"/>
              <p:cNvSpPr>
                <a:spLocks noChangeShapeType="1"/>
              </p:cNvSpPr>
              <p:nvPr/>
            </p:nvSpPr>
            <p:spPr bwMode="auto">
              <a:xfrm>
                <a:off x="4727" y="3777"/>
                <a:ext cx="3" cy="1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" name="Line 1644"/>
              <p:cNvSpPr>
                <a:spLocks noChangeShapeType="1"/>
              </p:cNvSpPr>
              <p:nvPr/>
            </p:nvSpPr>
            <p:spPr bwMode="auto">
              <a:xfrm>
                <a:off x="4725" y="3623"/>
                <a:ext cx="2" cy="15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" name="Line 1645"/>
              <p:cNvSpPr>
                <a:spLocks noChangeShapeType="1"/>
              </p:cNvSpPr>
              <p:nvPr/>
            </p:nvSpPr>
            <p:spPr bwMode="auto">
              <a:xfrm>
                <a:off x="4723" y="3461"/>
                <a:ext cx="2" cy="1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" name="Line 1646"/>
              <p:cNvSpPr>
                <a:spLocks noChangeShapeType="1"/>
              </p:cNvSpPr>
              <p:nvPr/>
            </p:nvSpPr>
            <p:spPr bwMode="auto">
              <a:xfrm>
                <a:off x="4721" y="3300"/>
                <a:ext cx="2" cy="1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" name="Line 1647"/>
              <p:cNvSpPr>
                <a:spLocks noChangeShapeType="1"/>
              </p:cNvSpPr>
              <p:nvPr/>
            </p:nvSpPr>
            <p:spPr bwMode="auto">
              <a:xfrm>
                <a:off x="4719" y="3151"/>
                <a:ext cx="2" cy="14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" name="Line 1648"/>
              <p:cNvSpPr>
                <a:spLocks noChangeShapeType="1"/>
              </p:cNvSpPr>
              <p:nvPr/>
            </p:nvSpPr>
            <p:spPr bwMode="auto">
              <a:xfrm>
                <a:off x="4717" y="3023"/>
                <a:ext cx="2" cy="1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" name="Line 1649"/>
              <p:cNvSpPr>
                <a:spLocks noChangeShapeType="1"/>
              </p:cNvSpPr>
              <p:nvPr/>
            </p:nvSpPr>
            <p:spPr bwMode="auto">
              <a:xfrm>
                <a:off x="4715" y="2925"/>
                <a:ext cx="2" cy="9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" name="Line 1650"/>
              <p:cNvSpPr>
                <a:spLocks noChangeShapeType="1"/>
              </p:cNvSpPr>
              <p:nvPr/>
            </p:nvSpPr>
            <p:spPr bwMode="auto">
              <a:xfrm>
                <a:off x="4712" y="2861"/>
                <a:ext cx="3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" name="Line 1651"/>
              <p:cNvSpPr>
                <a:spLocks noChangeShapeType="1"/>
              </p:cNvSpPr>
              <p:nvPr/>
            </p:nvSpPr>
            <p:spPr bwMode="auto">
              <a:xfrm>
                <a:off x="4710" y="2837"/>
                <a:ext cx="2" cy="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" name="Line 1652"/>
              <p:cNvSpPr>
                <a:spLocks noChangeShapeType="1"/>
              </p:cNvSpPr>
              <p:nvPr/>
            </p:nvSpPr>
            <p:spPr bwMode="auto">
              <a:xfrm flipV="1">
                <a:off x="4708" y="283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" name="Line 1653"/>
              <p:cNvSpPr>
                <a:spLocks noChangeShapeType="1"/>
              </p:cNvSpPr>
              <p:nvPr/>
            </p:nvSpPr>
            <p:spPr bwMode="auto">
              <a:xfrm flipV="1">
                <a:off x="4706" y="2855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" name="Line 1654"/>
              <p:cNvSpPr>
                <a:spLocks noChangeShapeType="1"/>
              </p:cNvSpPr>
              <p:nvPr/>
            </p:nvSpPr>
            <p:spPr bwMode="auto">
              <a:xfrm flipV="1">
                <a:off x="4704" y="2913"/>
                <a:ext cx="2" cy="9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" name="Line 1655"/>
              <p:cNvSpPr>
                <a:spLocks noChangeShapeType="1"/>
              </p:cNvSpPr>
              <p:nvPr/>
            </p:nvSpPr>
            <p:spPr bwMode="auto">
              <a:xfrm flipV="1">
                <a:off x="4702" y="3008"/>
                <a:ext cx="2" cy="12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" name="Line 1656"/>
              <p:cNvSpPr>
                <a:spLocks noChangeShapeType="1"/>
              </p:cNvSpPr>
              <p:nvPr/>
            </p:nvSpPr>
            <p:spPr bwMode="auto">
              <a:xfrm flipV="1">
                <a:off x="4700" y="3133"/>
                <a:ext cx="2" cy="15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" name="Line 1657"/>
              <p:cNvSpPr>
                <a:spLocks noChangeShapeType="1"/>
              </p:cNvSpPr>
              <p:nvPr/>
            </p:nvSpPr>
            <p:spPr bwMode="auto">
              <a:xfrm flipV="1">
                <a:off x="4697" y="3283"/>
                <a:ext cx="3" cy="1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" name="Line 1658"/>
              <p:cNvSpPr>
                <a:spLocks noChangeShapeType="1"/>
              </p:cNvSpPr>
              <p:nvPr/>
            </p:nvSpPr>
            <p:spPr bwMode="auto">
              <a:xfrm flipV="1">
                <a:off x="4695" y="3445"/>
                <a:ext cx="2" cy="1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" name="Line 1659"/>
              <p:cNvSpPr>
                <a:spLocks noChangeShapeType="1"/>
              </p:cNvSpPr>
              <p:nvPr/>
            </p:nvSpPr>
            <p:spPr bwMode="auto">
              <a:xfrm flipV="1">
                <a:off x="4693" y="3612"/>
                <a:ext cx="2" cy="1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" name="Line 1660"/>
              <p:cNvSpPr>
                <a:spLocks noChangeShapeType="1"/>
              </p:cNvSpPr>
              <p:nvPr/>
            </p:nvSpPr>
            <p:spPr bwMode="auto">
              <a:xfrm flipV="1">
                <a:off x="4691" y="3771"/>
                <a:ext cx="2" cy="1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" name="Line 1661"/>
              <p:cNvSpPr>
                <a:spLocks noChangeShapeType="1"/>
              </p:cNvSpPr>
              <p:nvPr/>
            </p:nvSpPr>
            <p:spPr bwMode="auto">
              <a:xfrm flipV="1">
                <a:off x="4689" y="3912"/>
                <a:ext cx="2" cy="11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" name="Line 1662"/>
              <p:cNvSpPr>
                <a:spLocks noChangeShapeType="1"/>
              </p:cNvSpPr>
              <p:nvPr/>
            </p:nvSpPr>
            <p:spPr bwMode="auto">
              <a:xfrm flipV="1">
                <a:off x="4687" y="4027"/>
                <a:ext cx="2" cy="8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" name="Line 1663"/>
              <p:cNvSpPr>
                <a:spLocks noChangeShapeType="1"/>
              </p:cNvSpPr>
              <p:nvPr/>
            </p:nvSpPr>
            <p:spPr bwMode="auto">
              <a:xfrm flipV="1">
                <a:off x="4684" y="4107"/>
                <a:ext cx="3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" name="Line 1664"/>
              <p:cNvSpPr>
                <a:spLocks noChangeShapeType="1"/>
              </p:cNvSpPr>
              <p:nvPr/>
            </p:nvSpPr>
            <p:spPr bwMode="auto">
              <a:xfrm>
                <a:off x="4682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" name="Line 1665"/>
              <p:cNvSpPr>
                <a:spLocks noChangeShapeType="1"/>
              </p:cNvSpPr>
              <p:nvPr/>
            </p:nvSpPr>
            <p:spPr bwMode="auto">
              <a:xfrm>
                <a:off x="4680" y="4102"/>
                <a:ext cx="2" cy="4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" name="Line 1666"/>
              <p:cNvSpPr>
                <a:spLocks noChangeShapeType="1"/>
              </p:cNvSpPr>
              <p:nvPr/>
            </p:nvSpPr>
            <p:spPr bwMode="auto">
              <a:xfrm>
                <a:off x="4678" y="4017"/>
                <a:ext cx="2" cy="8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" name="Line 1667"/>
              <p:cNvSpPr>
                <a:spLocks noChangeShapeType="1"/>
              </p:cNvSpPr>
              <p:nvPr/>
            </p:nvSpPr>
            <p:spPr bwMode="auto">
              <a:xfrm>
                <a:off x="4676" y="3897"/>
                <a:ext cx="2" cy="1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" name="Line 1668"/>
              <p:cNvSpPr>
                <a:spLocks noChangeShapeType="1"/>
              </p:cNvSpPr>
              <p:nvPr/>
            </p:nvSpPr>
            <p:spPr bwMode="auto">
              <a:xfrm>
                <a:off x="4674" y="3749"/>
                <a:ext cx="2" cy="14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" name="Line 1669"/>
              <p:cNvSpPr>
                <a:spLocks noChangeShapeType="1"/>
              </p:cNvSpPr>
              <p:nvPr/>
            </p:nvSpPr>
            <p:spPr bwMode="auto">
              <a:xfrm>
                <a:off x="4671" y="3582"/>
                <a:ext cx="3" cy="1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" name="Line 1670"/>
              <p:cNvSpPr>
                <a:spLocks noChangeShapeType="1"/>
              </p:cNvSpPr>
              <p:nvPr/>
            </p:nvSpPr>
            <p:spPr bwMode="auto">
              <a:xfrm>
                <a:off x="4669" y="3408"/>
                <a:ext cx="2" cy="17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" name="Line 1671"/>
              <p:cNvSpPr>
                <a:spLocks noChangeShapeType="1"/>
              </p:cNvSpPr>
              <p:nvPr/>
            </p:nvSpPr>
            <p:spPr bwMode="auto">
              <a:xfrm>
                <a:off x="4667" y="3236"/>
                <a:ext cx="2" cy="17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" name="Line 1672"/>
              <p:cNvSpPr>
                <a:spLocks noChangeShapeType="1"/>
              </p:cNvSpPr>
              <p:nvPr/>
            </p:nvSpPr>
            <p:spPr bwMode="auto">
              <a:xfrm>
                <a:off x="4665" y="3077"/>
                <a:ext cx="2" cy="1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" name="Line 1673"/>
              <p:cNvSpPr>
                <a:spLocks noChangeShapeType="1"/>
              </p:cNvSpPr>
              <p:nvPr/>
            </p:nvSpPr>
            <p:spPr bwMode="auto">
              <a:xfrm>
                <a:off x="4663" y="2942"/>
                <a:ext cx="2" cy="13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" name="Line 1674"/>
              <p:cNvSpPr>
                <a:spLocks noChangeShapeType="1"/>
              </p:cNvSpPr>
              <p:nvPr/>
            </p:nvSpPr>
            <p:spPr bwMode="auto">
              <a:xfrm>
                <a:off x="4661" y="2839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" name="Line 1675"/>
              <p:cNvSpPr>
                <a:spLocks noChangeShapeType="1"/>
              </p:cNvSpPr>
              <p:nvPr/>
            </p:nvSpPr>
            <p:spPr bwMode="auto">
              <a:xfrm>
                <a:off x="4658" y="2774"/>
                <a:ext cx="3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" name="Line 1676"/>
              <p:cNvSpPr>
                <a:spLocks noChangeShapeType="1"/>
              </p:cNvSpPr>
              <p:nvPr/>
            </p:nvSpPr>
            <p:spPr bwMode="auto">
              <a:xfrm>
                <a:off x="4656" y="2752"/>
                <a:ext cx="2" cy="2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" name="Line 1677"/>
              <p:cNvSpPr>
                <a:spLocks noChangeShapeType="1"/>
              </p:cNvSpPr>
              <p:nvPr/>
            </p:nvSpPr>
            <p:spPr bwMode="auto">
              <a:xfrm flipV="1">
                <a:off x="4654" y="2752"/>
                <a:ext cx="2" cy="2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" name="Line 1678"/>
              <p:cNvSpPr>
                <a:spLocks noChangeShapeType="1"/>
              </p:cNvSpPr>
              <p:nvPr/>
            </p:nvSpPr>
            <p:spPr bwMode="auto">
              <a:xfrm flipV="1">
                <a:off x="4652" y="2774"/>
                <a:ext cx="2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" name="Line 1679"/>
              <p:cNvSpPr>
                <a:spLocks noChangeShapeType="1"/>
              </p:cNvSpPr>
              <p:nvPr/>
            </p:nvSpPr>
            <p:spPr bwMode="auto">
              <a:xfrm flipV="1">
                <a:off x="4650" y="2839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" name="Line 1680"/>
              <p:cNvSpPr>
                <a:spLocks noChangeShapeType="1"/>
              </p:cNvSpPr>
              <p:nvPr/>
            </p:nvSpPr>
            <p:spPr bwMode="auto">
              <a:xfrm flipV="1">
                <a:off x="4648" y="2942"/>
                <a:ext cx="2" cy="13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" name="Line 1681"/>
              <p:cNvSpPr>
                <a:spLocks noChangeShapeType="1"/>
              </p:cNvSpPr>
              <p:nvPr/>
            </p:nvSpPr>
            <p:spPr bwMode="auto">
              <a:xfrm flipV="1">
                <a:off x="4645" y="3077"/>
                <a:ext cx="3" cy="1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" name="Line 1682"/>
              <p:cNvSpPr>
                <a:spLocks noChangeShapeType="1"/>
              </p:cNvSpPr>
              <p:nvPr/>
            </p:nvSpPr>
            <p:spPr bwMode="auto">
              <a:xfrm flipV="1">
                <a:off x="4643" y="3236"/>
                <a:ext cx="2" cy="17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" name="Line 1683"/>
              <p:cNvSpPr>
                <a:spLocks noChangeShapeType="1"/>
              </p:cNvSpPr>
              <p:nvPr/>
            </p:nvSpPr>
            <p:spPr bwMode="auto">
              <a:xfrm flipV="1">
                <a:off x="4641" y="3408"/>
                <a:ext cx="2" cy="17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" name="Line 1684"/>
              <p:cNvSpPr>
                <a:spLocks noChangeShapeType="1"/>
              </p:cNvSpPr>
              <p:nvPr/>
            </p:nvSpPr>
            <p:spPr bwMode="auto">
              <a:xfrm flipV="1">
                <a:off x="4639" y="3582"/>
                <a:ext cx="2" cy="1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" name="Line 1685"/>
              <p:cNvSpPr>
                <a:spLocks noChangeShapeType="1"/>
              </p:cNvSpPr>
              <p:nvPr/>
            </p:nvSpPr>
            <p:spPr bwMode="auto">
              <a:xfrm flipV="1">
                <a:off x="4637" y="3749"/>
                <a:ext cx="2" cy="14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" name="Line 1686"/>
              <p:cNvSpPr>
                <a:spLocks noChangeShapeType="1"/>
              </p:cNvSpPr>
              <p:nvPr/>
            </p:nvSpPr>
            <p:spPr bwMode="auto">
              <a:xfrm flipV="1">
                <a:off x="4635" y="3897"/>
                <a:ext cx="2" cy="1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" name="Line 1687"/>
              <p:cNvSpPr>
                <a:spLocks noChangeShapeType="1"/>
              </p:cNvSpPr>
              <p:nvPr/>
            </p:nvSpPr>
            <p:spPr bwMode="auto">
              <a:xfrm flipV="1">
                <a:off x="4632" y="4017"/>
                <a:ext cx="3" cy="8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" name="Line 1688"/>
              <p:cNvSpPr>
                <a:spLocks noChangeShapeType="1"/>
              </p:cNvSpPr>
              <p:nvPr/>
            </p:nvSpPr>
            <p:spPr bwMode="auto">
              <a:xfrm flipV="1">
                <a:off x="4630" y="4102"/>
                <a:ext cx="2" cy="4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" name="Line 1689"/>
              <p:cNvSpPr>
                <a:spLocks noChangeShapeType="1"/>
              </p:cNvSpPr>
              <p:nvPr/>
            </p:nvSpPr>
            <p:spPr bwMode="auto">
              <a:xfrm flipV="1">
                <a:off x="4628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" name="Line 1690"/>
              <p:cNvSpPr>
                <a:spLocks noChangeShapeType="1"/>
              </p:cNvSpPr>
              <p:nvPr/>
            </p:nvSpPr>
            <p:spPr bwMode="auto">
              <a:xfrm>
                <a:off x="4626" y="4107"/>
                <a:ext cx="2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" name="Line 1691"/>
              <p:cNvSpPr>
                <a:spLocks noChangeShapeType="1"/>
              </p:cNvSpPr>
              <p:nvPr/>
            </p:nvSpPr>
            <p:spPr bwMode="auto">
              <a:xfrm>
                <a:off x="4624" y="4027"/>
                <a:ext cx="2" cy="8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" name="Line 1692"/>
              <p:cNvSpPr>
                <a:spLocks noChangeShapeType="1"/>
              </p:cNvSpPr>
              <p:nvPr/>
            </p:nvSpPr>
            <p:spPr bwMode="auto">
              <a:xfrm>
                <a:off x="4622" y="3912"/>
                <a:ext cx="2" cy="11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" name="Line 1693"/>
              <p:cNvSpPr>
                <a:spLocks noChangeShapeType="1"/>
              </p:cNvSpPr>
              <p:nvPr/>
            </p:nvSpPr>
            <p:spPr bwMode="auto">
              <a:xfrm>
                <a:off x="4620" y="3771"/>
                <a:ext cx="2" cy="1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" name="Line 1694"/>
              <p:cNvSpPr>
                <a:spLocks noChangeShapeType="1"/>
              </p:cNvSpPr>
              <p:nvPr/>
            </p:nvSpPr>
            <p:spPr bwMode="auto">
              <a:xfrm>
                <a:off x="4618" y="3612"/>
                <a:ext cx="2" cy="1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" name="Line 1695"/>
              <p:cNvSpPr>
                <a:spLocks noChangeShapeType="1"/>
              </p:cNvSpPr>
              <p:nvPr/>
            </p:nvSpPr>
            <p:spPr bwMode="auto">
              <a:xfrm>
                <a:off x="4615" y="3445"/>
                <a:ext cx="3" cy="1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" name="Line 1696"/>
              <p:cNvSpPr>
                <a:spLocks noChangeShapeType="1"/>
              </p:cNvSpPr>
              <p:nvPr/>
            </p:nvSpPr>
            <p:spPr bwMode="auto">
              <a:xfrm>
                <a:off x="4613" y="3283"/>
                <a:ext cx="2" cy="1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" name="Line 1697"/>
              <p:cNvSpPr>
                <a:spLocks noChangeShapeType="1"/>
              </p:cNvSpPr>
              <p:nvPr/>
            </p:nvSpPr>
            <p:spPr bwMode="auto">
              <a:xfrm>
                <a:off x="4611" y="3133"/>
                <a:ext cx="2" cy="15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" name="Line 1698"/>
              <p:cNvSpPr>
                <a:spLocks noChangeShapeType="1"/>
              </p:cNvSpPr>
              <p:nvPr/>
            </p:nvSpPr>
            <p:spPr bwMode="auto">
              <a:xfrm>
                <a:off x="4609" y="3008"/>
                <a:ext cx="2" cy="12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" name="Line 1699"/>
              <p:cNvSpPr>
                <a:spLocks noChangeShapeType="1"/>
              </p:cNvSpPr>
              <p:nvPr/>
            </p:nvSpPr>
            <p:spPr bwMode="auto">
              <a:xfrm>
                <a:off x="4607" y="2913"/>
                <a:ext cx="2" cy="9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" name="Line 1700"/>
              <p:cNvSpPr>
                <a:spLocks noChangeShapeType="1"/>
              </p:cNvSpPr>
              <p:nvPr/>
            </p:nvSpPr>
            <p:spPr bwMode="auto">
              <a:xfrm>
                <a:off x="4605" y="2855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" name="Line 1701"/>
              <p:cNvSpPr>
                <a:spLocks noChangeShapeType="1"/>
              </p:cNvSpPr>
              <p:nvPr/>
            </p:nvSpPr>
            <p:spPr bwMode="auto">
              <a:xfrm>
                <a:off x="4603" y="283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" name="Line 1702"/>
              <p:cNvSpPr>
                <a:spLocks noChangeShapeType="1"/>
              </p:cNvSpPr>
              <p:nvPr/>
            </p:nvSpPr>
            <p:spPr bwMode="auto">
              <a:xfrm flipV="1">
                <a:off x="4600" y="2837"/>
                <a:ext cx="3" cy="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" name="Line 1703"/>
              <p:cNvSpPr>
                <a:spLocks noChangeShapeType="1"/>
              </p:cNvSpPr>
              <p:nvPr/>
            </p:nvSpPr>
            <p:spPr bwMode="auto">
              <a:xfrm flipV="1">
                <a:off x="4598" y="2861"/>
                <a:ext cx="2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" name="Line 1704"/>
              <p:cNvSpPr>
                <a:spLocks noChangeShapeType="1"/>
              </p:cNvSpPr>
              <p:nvPr/>
            </p:nvSpPr>
            <p:spPr bwMode="auto">
              <a:xfrm flipV="1">
                <a:off x="4596" y="2925"/>
                <a:ext cx="2" cy="9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" name="Line 1705"/>
              <p:cNvSpPr>
                <a:spLocks noChangeShapeType="1"/>
              </p:cNvSpPr>
              <p:nvPr/>
            </p:nvSpPr>
            <p:spPr bwMode="auto">
              <a:xfrm flipV="1">
                <a:off x="4594" y="3023"/>
                <a:ext cx="2" cy="1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" name="Line 1706"/>
              <p:cNvSpPr>
                <a:spLocks noChangeShapeType="1"/>
              </p:cNvSpPr>
              <p:nvPr/>
            </p:nvSpPr>
            <p:spPr bwMode="auto">
              <a:xfrm flipV="1">
                <a:off x="4592" y="3151"/>
                <a:ext cx="2" cy="14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" name="Line 1707"/>
              <p:cNvSpPr>
                <a:spLocks noChangeShapeType="1"/>
              </p:cNvSpPr>
              <p:nvPr/>
            </p:nvSpPr>
            <p:spPr bwMode="auto">
              <a:xfrm flipV="1">
                <a:off x="4590" y="3300"/>
                <a:ext cx="2" cy="1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" name="Line 1708"/>
              <p:cNvSpPr>
                <a:spLocks noChangeShapeType="1"/>
              </p:cNvSpPr>
              <p:nvPr/>
            </p:nvSpPr>
            <p:spPr bwMode="auto">
              <a:xfrm flipV="1">
                <a:off x="4588" y="3461"/>
                <a:ext cx="2" cy="1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" name="Line 1709"/>
              <p:cNvSpPr>
                <a:spLocks noChangeShapeType="1"/>
              </p:cNvSpPr>
              <p:nvPr/>
            </p:nvSpPr>
            <p:spPr bwMode="auto">
              <a:xfrm flipV="1">
                <a:off x="4585" y="3623"/>
                <a:ext cx="3" cy="15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" name="Line 1710"/>
              <p:cNvSpPr>
                <a:spLocks noChangeShapeType="1"/>
              </p:cNvSpPr>
              <p:nvPr/>
            </p:nvSpPr>
            <p:spPr bwMode="auto">
              <a:xfrm flipV="1">
                <a:off x="4583" y="3777"/>
                <a:ext cx="2" cy="1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" name="Line 1711"/>
              <p:cNvSpPr>
                <a:spLocks noChangeShapeType="1"/>
              </p:cNvSpPr>
              <p:nvPr/>
            </p:nvSpPr>
            <p:spPr bwMode="auto">
              <a:xfrm flipV="1">
                <a:off x="4581" y="3913"/>
                <a:ext cx="2" cy="1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" name="Line 1712"/>
              <p:cNvSpPr>
                <a:spLocks noChangeShapeType="1"/>
              </p:cNvSpPr>
              <p:nvPr/>
            </p:nvSpPr>
            <p:spPr bwMode="auto">
              <a:xfrm flipV="1">
                <a:off x="4579" y="4024"/>
                <a:ext cx="2" cy="7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" name="Line 1713"/>
              <p:cNvSpPr>
                <a:spLocks noChangeShapeType="1"/>
              </p:cNvSpPr>
              <p:nvPr/>
            </p:nvSpPr>
            <p:spPr bwMode="auto">
              <a:xfrm flipV="1">
                <a:off x="4577" y="4103"/>
                <a:ext cx="2" cy="4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" name="Line 1714"/>
              <p:cNvSpPr>
                <a:spLocks noChangeShapeType="1"/>
              </p:cNvSpPr>
              <p:nvPr/>
            </p:nvSpPr>
            <p:spPr bwMode="auto">
              <a:xfrm flipV="1">
                <a:off x="4575" y="4145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" name="Line 1715"/>
              <p:cNvSpPr>
                <a:spLocks noChangeShapeType="1"/>
              </p:cNvSpPr>
              <p:nvPr/>
            </p:nvSpPr>
            <p:spPr bwMode="auto">
              <a:xfrm>
                <a:off x="4572" y="4117"/>
                <a:ext cx="3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" name="Line 1716"/>
              <p:cNvSpPr>
                <a:spLocks noChangeShapeType="1"/>
              </p:cNvSpPr>
              <p:nvPr/>
            </p:nvSpPr>
            <p:spPr bwMode="auto">
              <a:xfrm>
                <a:off x="4570" y="4050"/>
                <a:ext cx="2" cy="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" name="Line 1717"/>
              <p:cNvSpPr>
                <a:spLocks noChangeShapeType="1"/>
              </p:cNvSpPr>
              <p:nvPr/>
            </p:nvSpPr>
            <p:spPr bwMode="auto">
              <a:xfrm>
                <a:off x="4568" y="3953"/>
                <a:ext cx="2" cy="9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" name="Line 1718"/>
              <p:cNvSpPr>
                <a:spLocks noChangeShapeType="1"/>
              </p:cNvSpPr>
              <p:nvPr/>
            </p:nvSpPr>
            <p:spPr bwMode="auto">
              <a:xfrm>
                <a:off x="4566" y="3834"/>
                <a:ext cx="2" cy="1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" name="Line 1719"/>
              <p:cNvSpPr>
                <a:spLocks noChangeShapeType="1"/>
              </p:cNvSpPr>
              <p:nvPr/>
            </p:nvSpPr>
            <p:spPr bwMode="auto">
              <a:xfrm>
                <a:off x="4564" y="3700"/>
                <a:ext cx="2" cy="1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" name="Line 1720"/>
              <p:cNvSpPr>
                <a:spLocks noChangeShapeType="1"/>
              </p:cNvSpPr>
              <p:nvPr/>
            </p:nvSpPr>
            <p:spPr bwMode="auto">
              <a:xfrm>
                <a:off x="4562" y="3561"/>
                <a:ext cx="2" cy="13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" name="Line 1721"/>
              <p:cNvSpPr>
                <a:spLocks noChangeShapeType="1"/>
              </p:cNvSpPr>
              <p:nvPr/>
            </p:nvSpPr>
            <p:spPr bwMode="auto">
              <a:xfrm>
                <a:off x="4559" y="3425"/>
                <a:ext cx="3" cy="1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" name="Line 1722"/>
              <p:cNvSpPr>
                <a:spLocks noChangeShapeType="1"/>
              </p:cNvSpPr>
              <p:nvPr/>
            </p:nvSpPr>
            <p:spPr bwMode="auto">
              <a:xfrm>
                <a:off x="4557" y="3301"/>
                <a:ext cx="2" cy="1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" name="Line 1723"/>
              <p:cNvSpPr>
                <a:spLocks noChangeShapeType="1"/>
              </p:cNvSpPr>
              <p:nvPr/>
            </p:nvSpPr>
            <p:spPr bwMode="auto">
              <a:xfrm>
                <a:off x="4555" y="3198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" name="Line 1724"/>
              <p:cNvSpPr>
                <a:spLocks noChangeShapeType="1"/>
              </p:cNvSpPr>
              <p:nvPr/>
            </p:nvSpPr>
            <p:spPr bwMode="auto">
              <a:xfrm>
                <a:off x="4553" y="3121"/>
                <a:ext cx="2" cy="7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" name="Line 1725"/>
              <p:cNvSpPr>
                <a:spLocks noChangeShapeType="1"/>
              </p:cNvSpPr>
              <p:nvPr/>
            </p:nvSpPr>
            <p:spPr bwMode="auto">
              <a:xfrm>
                <a:off x="4551" y="3075"/>
                <a:ext cx="2" cy="4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" name="Line 1726"/>
              <p:cNvSpPr>
                <a:spLocks noChangeShapeType="1"/>
              </p:cNvSpPr>
              <p:nvPr/>
            </p:nvSpPr>
            <p:spPr bwMode="auto">
              <a:xfrm>
                <a:off x="4549" y="3063"/>
                <a:ext cx="2" cy="1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" name="Line 1727"/>
              <p:cNvSpPr>
                <a:spLocks noChangeShapeType="1"/>
              </p:cNvSpPr>
              <p:nvPr/>
            </p:nvSpPr>
            <p:spPr bwMode="auto">
              <a:xfrm flipV="1">
                <a:off x="4546" y="3063"/>
                <a:ext cx="3" cy="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" name="Line 1728"/>
              <p:cNvSpPr>
                <a:spLocks noChangeShapeType="1"/>
              </p:cNvSpPr>
              <p:nvPr/>
            </p:nvSpPr>
            <p:spPr bwMode="auto">
              <a:xfrm flipV="1">
                <a:off x="4544" y="3086"/>
                <a:ext cx="2" cy="5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" name="Line 1729"/>
              <p:cNvSpPr>
                <a:spLocks noChangeShapeType="1"/>
              </p:cNvSpPr>
              <p:nvPr/>
            </p:nvSpPr>
            <p:spPr bwMode="auto">
              <a:xfrm flipV="1">
                <a:off x="4542" y="3141"/>
                <a:ext cx="2" cy="8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" name="Line 1730"/>
              <p:cNvSpPr>
                <a:spLocks noChangeShapeType="1"/>
              </p:cNvSpPr>
              <p:nvPr/>
            </p:nvSpPr>
            <p:spPr bwMode="auto">
              <a:xfrm flipV="1">
                <a:off x="4540" y="3224"/>
                <a:ext cx="2" cy="10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" name="Line 1731"/>
              <p:cNvSpPr>
                <a:spLocks noChangeShapeType="1"/>
              </p:cNvSpPr>
              <p:nvPr/>
            </p:nvSpPr>
            <p:spPr bwMode="auto">
              <a:xfrm flipV="1">
                <a:off x="4538" y="3331"/>
                <a:ext cx="2" cy="1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" name="Line 1732"/>
              <p:cNvSpPr>
                <a:spLocks noChangeShapeType="1"/>
              </p:cNvSpPr>
              <p:nvPr/>
            </p:nvSpPr>
            <p:spPr bwMode="auto">
              <a:xfrm flipV="1">
                <a:off x="4536" y="3454"/>
                <a:ext cx="2" cy="1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" name="Line 1733"/>
              <p:cNvSpPr>
                <a:spLocks noChangeShapeType="1"/>
              </p:cNvSpPr>
              <p:nvPr/>
            </p:nvSpPr>
            <p:spPr bwMode="auto">
              <a:xfrm flipV="1">
                <a:off x="4533" y="3586"/>
                <a:ext cx="3" cy="1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" name="Line 1734"/>
              <p:cNvSpPr>
                <a:spLocks noChangeShapeType="1"/>
              </p:cNvSpPr>
              <p:nvPr/>
            </p:nvSpPr>
            <p:spPr bwMode="auto">
              <a:xfrm flipV="1">
                <a:off x="4531" y="3718"/>
                <a:ext cx="2" cy="12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" name="Line 1735"/>
              <p:cNvSpPr>
                <a:spLocks noChangeShapeType="1"/>
              </p:cNvSpPr>
              <p:nvPr/>
            </p:nvSpPr>
            <p:spPr bwMode="auto">
              <a:xfrm flipV="1">
                <a:off x="4529" y="3844"/>
                <a:ext cx="2" cy="1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" name="Line 1736"/>
              <p:cNvSpPr>
                <a:spLocks noChangeShapeType="1"/>
              </p:cNvSpPr>
              <p:nvPr/>
            </p:nvSpPr>
            <p:spPr bwMode="auto">
              <a:xfrm flipV="1">
                <a:off x="4527" y="3955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" name="Line 1737"/>
              <p:cNvSpPr>
                <a:spLocks noChangeShapeType="1"/>
              </p:cNvSpPr>
              <p:nvPr/>
            </p:nvSpPr>
            <p:spPr bwMode="auto">
              <a:xfrm flipV="1">
                <a:off x="4525" y="4045"/>
                <a:ext cx="2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" name="Line 1738"/>
              <p:cNvSpPr>
                <a:spLocks noChangeShapeType="1"/>
              </p:cNvSpPr>
              <p:nvPr/>
            </p:nvSpPr>
            <p:spPr bwMode="auto">
              <a:xfrm flipV="1">
                <a:off x="4523" y="4109"/>
                <a:ext cx="2" cy="3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" name="Line 1739"/>
              <p:cNvSpPr>
                <a:spLocks noChangeShapeType="1"/>
              </p:cNvSpPr>
              <p:nvPr/>
            </p:nvSpPr>
            <p:spPr bwMode="auto">
              <a:xfrm flipV="1">
                <a:off x="4520" y="4145"/>
                <a:ext cx="3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" name="Line 1740"/>
              <p:cNvSpPr>
                <a:spLocks noChangeShapeType="1"/>
              </p:cNvSpPr>
              <p:nvPr/>
            </p:nvSpPr>
            <p:spPr bwMode="auto">
              <a:xfrm>
                <a:off x="4518" y="4128"/>
                <a:ext cx="2" cy="2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" name="Line 1741"/>
              <p:cNvSpPr>
                <a:spLocks noChangeShapeType="1"/>
              </p:cNvSpPr>
              <p:nvPr/>
            </p:nvSpPr>
            <p:spPr bwMode="auto">
              <a:xfrm>
                <a:off x="4516" y="4079"/>
                <a:ext cx="2" cy="4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" name="Line 1742"/>
              <p:cNvSpPr>
                <a:spLocks noChangeShapeType="1"/>
              </p:cNvSpPr>
              <p:nvPr/>
            </p:nvSpPr>
            <p:spPr bwMode="auto">
              <a:xfrm>
                <a:off x="4514" y="4007"/>
                <a:ext cx="2" cy="7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" name="Line 1743"/>
              <p:cNvSpPr>
                <a:spLocks noChangeShapeType="1"/>
              </p:cNvSpPr>
              <p:nvPr/>
            </p:nvSpPr>
            <p:spPr bwMode="auto">
              <a:xfrm>
                <a:off x="4512" y="3918"/>
                <a:ext cx="2" cy="8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" name="Line 1744"/>
              <p:cNvSpPr>
                <a:spLocks noChangeShapeType="1"/>
              </p:cNvSpPr>
              <p:nvPr/>
            </p:nvSpPr>
            <p:spPr bwMode="auto">
              <a:xfrm>
                <a:off x="4510" y="3819"/>
                <a:ext cx="2" cy="9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" name="Line 1745"/>
              <p:cNvSpPr>
                <a:spLocks noChangeShapeType="1"/>
              </p:cNvSpPr>
              <p:nvPr/>
            </p:nvSpPr>
            <p:spPr bwMode="auto">
              <a:xfrm>
                <a:off x="4508" y="3716"/>
                <a:ext cx="2" cy="10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" name="Line 1746"/>
              <p:cNvSpPr>
                <a:spLocks noChangeShapeType="1"/>
              </p:cNvSpPr>
              <p:nvPr/>
            </p:nvSpPr>
            <p:spPr bwMode="auto">
              <a:xfrm>
                <a:off x="4506" y="3616"/>
                <a:ext cx="2" cy="10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" name="Line 1747"/>
              <p:cNvSpPr>
                <a:spLocks noChangeShapeType="1"/>
              </p:cNvSpPr>
              <p:nvPr/>
            </p:nvSpPr>
            <p:spPr bwMode="auto">
              <a:xfrm>
                <a:off x="4503" y="3526"/>
                <a:ext cx="3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" name="Line 1748"/>
              <p:cNvSpPr>
                <a:spLocks noChangeShapeType="1"/>
              </p:cNvSpPr>
              <p:nvPr/>
            </p:nvSpPr>
            <p:spPr bwMode="auto">
              <a:xfrm>
                <a:off x="4501" y="3450"/>
                <a:ext cx="2" cy="7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" name="Line 1749"/>
              <p:cNvSpPr>
                <a:spLocks noChangeShapeType="1"/>
              </p:cNvSpPr>
              <p:nvPr/>
            </p:nvSpPr>
            <p:spPr bwMode="auto">
              <a:xfrm>
                <a:off x="4499" y="3396"/>
                <a:ext cx="2" cy="5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" name="Line 1750"/>
              <p:cNvSpPr>
                <a:spLocks noChangeShapeType="1"/>
              </p:cNvSpPr>
              <p:nvPr/>
            </p:nvSpPr>
            <p:spPr bwMode="auto">
              <a:xfrm>
                <a:off x="4497" y="3364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" name="Line 1751"/>
              <p:cNvSpPr>
                <a:spLocks noChangeShapeType="1"/>
              </p:cNvSpPr>
              <p:nvPr/>
            </p:nvSpPr>
            <p:spPr bwMode="auto">
              <a:xfrm>
                <a:off x="4495" y="3357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" name="Line 1752"/>
              <p:cNvSpPr>
                <a:spLocks noChangeShapeType="1"/>
              </p:cNvSpPr>
              <p:nvPr/>
            </p:nvSpPr>
            <p:spPr bwMode="auto">
              <a:xfrm flipV="1">
                <a:off x="4493" y="335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" name="Line 1753"/>
              <p:cNvSpPr>
                <a:spLocks noChangeShapeType="1"/>
              </p:cNvSpPr>
              <p:nvPr/>
            </p:nvSpPr>
            <p:spPr bwMode="auto">
              <a:xfrm flipV="1">
                <a:off x="4491" y="3375"/>
                <a:ext cx="2" cy="4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" name="Line 1754"/>
              <p:cNvSpPr>
                <a:spLocks noChangeShapeType="1"/>
              </p:cNvSpPr>
              <p:nvPr/>
            </p:nvSpPr>
            <p:spPr bwMode="auto">
              <a:xfrm flipV="1">
                <a:off x="4488" y="3417"/>
                <a:ext cx="3" cy="6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" name="Line 1755"/>
              <p:cNvSpPr>
                <a:spLocks noChangeShapeType="1"/>
              </p:cNvSpPr>
              <p:nvPr/>
            </p:nvSpPr>
            <p:spPr bwMode="auto">
              <a:xfrm flipV="1">
                <a:off x="4486" y="3479"/>
                <a:ext cx="2" cy="7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" name="Line 1756"/>
              <p:cNvSpPr>
                <a:spLocks noChangeShapeType="1"/>
              </p:cNvSpPr>
              <p:nvPr/>
            </p:nvSpPr>
            <p:spPr bwMode="auto">
              <a:xfrm flipV="1">
                <a:off x="4484" y="3558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" name="Line 1757"/>
              <p:cNvSpPr>
                <a:spLocks noChangeShapeType="1"/>
              </p:cNvSpPr>
              <p:nvPr/>
            </p:nvSpPr>
            <p:spPr bwMode="auto">
              <a:xfrm flipV="1">
                <a:off x="4482" y="3648"/>
                <a:ext cx="2" cy="9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" name="Line 1758"/>
              <p:cNvSpPr>
                <a:spLocks noChangeShapeType="1"/>
              </p:cNvSpPr>
              <p:nvPr/>
            </p:nvSpPr>
            <p:spPr bwMode="auto">
              <a:xfrm flipV="1">
                <a:off x="4480" y="3743"/>
                <a:ext cx="2" cy="9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" name="Line 1759"/>
              <p:cNvSpPr>
                <a:spLocks noChangeShapeType="1"/>
              </p:cNvSpPr>
              <p:nvPr/>
            </p:nvSpPr>
            <p:spPr bwMode="auto">
              <a:xfrm flipV="1">
                <a:off x="4478" y="3839"/>
                <a:ext cx="2" cy="9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" name="Line 1760"/>
              <p:cNvSpPr>
                <a:spLocks noChangeShapeType="1"/>
              </p:cNvSpPr>
              <p:nvPr/>
            </p:nvSpPr>
            <p:spPr bwMode="auto">
              <a:xfrm flipV="1">
                <a:off x="4476" y="3929"/>
                <a:ext cx="2" cy="8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" name="Line 1761"/>
              <p:cNvSpPr>
                <a:spLocks noChangeShapeType="1"/>
              </p:cNvSpPr>
              <p:nvPr/>
            </p:nvSpPr>
            <p:spPr bwMode="auto">
              <a:xfrm flipV="1">
                <a:off x="4473" y="4009"/>
                <a:ext cx="3" cy="6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" name="Line 1762"/>
              <p:cNvSpPr>
                <a:spLocks noChangeShapeType="1"/>
              </p:cNvSpPr>
              <p:nvPr/>
            </p:nvSpPr>
            <p:spPr bwMode="auto">
              <a:xfrm flipV="1">
                <a:off x="4471" y="4073"/>
                <a:ext cx="2" cy="4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" name="Line 1763"/>
              <p:cNvSpPr>
                <a:spLocks noChangeShapeType="1"/>
              </p:cNvSpPr>
              <p:nvPr/>
            </p:nvSpPr>
            <p:spPr bwMode="auto">
              <a:xfrm flipV="1">
                <a:off x="4469" y="4120"/>
                <a:ext cx="2" cy="2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" name="Line 1764"/>
              <p:cNvSpPr>
                <a:spLocks noChangeShapeType="1"/>
              </p:cNvSpPr>
              <p:nvPr/>
            </p:nvSpPr>
            <p:spPr bwMode="auto">
              <a:xfrm flipV="1">
                <a:off x="4467" y="4146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" name="Line 1765"/>
              <p:cNvSpPr>
                <a:spLocks noChangeShapeType="1"/>
              </p:cNvSpPr>
              <p:nvPr/>
            </p:nvSpPr>
            <p:spPr bwMode="auto">
              <a:xfrm>
                <a:off x="4465" y="4138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81" name="Group 1967"/>
            <p:cNvGrpSpPr>
              <a:grpSpLocks/>
            </p:cNvGrpSpPr>
            <p:nvPr/>
          </p:nvGrpSpPr>
          <p:grpSpPr bwMode="auto">
            <a:xfrm>
              <a:off x="4034" y="3640"/>
              <a:ext cx="431" cy="514"/>
              <a:chOff x="4034" y="3640"/>
              <a:chExt cx="431" cy="514"/>
            </a:xfrm>
          </p:grpSpPr>
          <p:sp>
            <p:nvSpPr>
              <p:cNvPr id="2392" name="Line 1767"/>
              <p:cNvSpPr>
                <a:spLocks noChangeShapeType="1"/>
              </p:cNvSpPr>
              <p:nvPr/>
            </p:nvSpPr>
            <p:spPr bwMode="auto">
              <a:xfrm>
                <a:off x="4463" y="4106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" name="Line 1768"/>
              <p:cNvSpPr>
                <a:spLocks noChangeShapeType="1"/>
              </p:cNvSpPr>
              <p:nvPr/>
            </p:nvSpPr>
            <p:spPr bwMode="auto">
              <a:xfrm>
                <a:off x="4460" y="4059"/>
                <a:ext cx="3" cy="4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" name="Line 1769"/>
              <p:cNvSpPr>
                <a:spLocks noChangeShapeType="1"/>
              </p:cNvSpPr>
              <p:nvPr/>
            </p:nvSpPr>
            <p:spPr bwMode="auto">
              <a:xfrm>
                <a:off x="4458" y="4001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" name="Line 1770"/>
              <p:cNvSpPr>
                <a:spLocks noChangeShapeType="1"/>
              </p:cNvSpPr>
              <p:nvPr/>
            </p:nvSpPr>
            <p:spPr bwMode="auto">
              <a:xfrm>
                <a:off x="4456" y="3936"/>
                <a:ext cx="2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" name="Line 1771"/>
              <p:cNvSpPr>
                <a:spLocks noChangeShapeType="1"/>
              </p:cNvSpPr>
              <p:nvPr/>
            </p:nvSpPr>
            <p:spPr bwMode="auto">
              <a:xfrm>
                <a:off x="4454" y="3869"/>
                <a:ext cx="2" cy="6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" name="Line 1772"/>
              <p:cNvSpPr>
                <a:spLocks noChangeShapeType="1"/>
              </p:cNvSpPr>
              <p:nvPr/>
            </p:nvSpPr>
            <p:spPr bwMode="auto">
              <a:xfrm>
                <a:off x="4452" y="3804"/>
                <a:ext cx="2" cy="6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" name="Line 1773"/>
              <p:cNvSpPr>
                <a:spLocks noChangeShapeType="1"/>
              </p:cNvSpPr>
              <p:nvPr/>
            </p:nvSpPr>
            <p:spPr bwMode="auto">
              <a:xfrm>
                <a:off x="4450" y="3745"/>
                <a:ext cx="2" cy="5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" name="Line 1774"/>
              <p:cNvSpPr>
                <a:spLocks noChangeShapeType="1"/>
              </p:cNvSpPr>
              <p:nvPr/>
            </p:nvSpPr>
            <p:spPr bwMode="auto">
              <a:xfrm>
                <a:off x="4447" y="3697"/>
                <a:ext cx="3" cy="4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" name="Line 1775"/>
              <p:cNvSpPr>
                <a:spLocks noChangeShapeType="1"/>
              </p:cNvSpPr>
              <p:nvPr/>
            </p:nvSpPr>
            <p:spPr bwMode="auto">
              <a:xfrm>
                <a:off x="4445" y="3663"/>
                <a:ext cx="2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" name="Line 1776"/>
              <p:cNvSpPr>
                <a:spLocks noChangeShapeType="1"/>
              </p:cNvSpPr>
              <p:nvPr/>
            </p:nvSpPr>
            <p:spPr bwMode="auto">
              <a:xfrm>
                <a:off x="4443" y="3644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" name="Line 1777"/>
              <p:cNvSpPr>
                <a:spLocks noChangeShapeType="1"/>
              </p:cNvSpPr>
              <p:nvPr/>
            </p:nvSpPr>
            <p:spPr bwMode="auto">
              <a:xfrm>
                <a:off x="4441" y="3640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" name="Line 1778"/>
              <p:cNvSpPr>
                <a:spLocks noChangeShapeType="1"/>
              </p:cNvSpPr>
              <p:nvPr/>
            </p:nvSpPr>
            <p:spPr bwMode="auto">
              <a:xfrm flipV="1">
                <a:off x="4439" y="3640"/>
                <a:ext cx="2" cy="1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" name="Line 1779"/>
              <p:cNvSpPr>
                <a:spLocks noChangeShapeType="1"/>
              </p:cNvSpPr>
              <p:nvPr/>
            </p:nvSpPr>
            <p:spPr bwMode="auto">
              <a:xfrm flipV="1">
                <a:off x="4437" y="3653"/>
                <a:ext cx="2" cy="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" name="Line 1780"/>
              <p:cNvSpPr>
                <a:spLocks noChangeShapeType="1"/>
              </p:cNvSpPr>
              <p:nvPr/>
            </p:nvSpPr>
            <p:spPr bwMode="auto">
              <a:xfrm flipV="1">
                <a:off x="4434" y="3681"/>
                <a:ext cx="3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" name="Line 1781"/>
              <p:cNvSpPr>
                <a:spLocks noChangeShapeType="1"/>
              </p:cNvSpPr>
              <p:nvPr/>
            </p:nvSpPr>
            <p:spPr bwMode="auto">
              <a:xfrm flipV="1">
                <a:off x="4432" y="3722"/>
                <a:ext cx="2" cy="5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" name="Line 1782"/>
              <p:cNvSpPr>
                <a:spLocks noChangeShapeType="1"/>
              </p:cNvSpPr>
              <p:nvPr/>
            </p:nvSpPr>
            <p:spPr bwMode="auto">
              <a:xfrm flipV="1">
                <a:off x="4430" y="3773"/>
                <a:ext cx="2" cy="5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" name="Line 1783"/>
              <p:cNvSpPr>
                <a:spLocks noChangeShapeType="1"/>
              </p:cNvSpPr>
              <p:nvPr/>
            </p:nvSpPr>
            <p:spPr bwMode="auto">
              <a:xfrm flipV="1">
                <a:off x="4428" y="3831"/>
                <a:ext cx="2" cy="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" name="Line 1784"/>
              <p:cNvSpPr>
                <a:spLocks noChangeShapeType="1"/>
              </p:cNvSpPr>
              <p:nvPr/>
            </p:nvSpPr>
            <p:spPr bwMode="auto">
              <a:xfrm flipV="1">
                <a:off x="4426" y="3892"/>
                <a:ext cx="2" cy="6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" name="Line 1785"/>
              <p:cNvSpPr>
                <a:spLocks noChangeShapeType="1"/>
              </p:cNvSpPr>
              <p:nvPr/>
            </p:nvSpPr>
            <p:spPr bwMode="auto">
              <a:xfrm flipV="1">
                <a:off x="4424" y="3953"/>
                <a:ext cx="2" cy="5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" name="Line 1786"/>
              <p:cNvSpPr>
                <a:spLocks noChangeShapeType="1"/>
              </p:cNvSpPr>
              <p:nvPr/>
            </p:nvSpPr>
            <p:spPr bwMode="auto">
              <a:xfrm flipV="1">
                <a:off x="4421" y="4010"/>
                <a:ext cx="3" cy="5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" name="Line 1787"/>
              <p:cNvSpPr>
                <a:spLocks noChangeShapeType="1"/>
              </p:cNvSpPr>
              <p:nvPr/>
            </p:nvSpPr>
            <p:spPr bwMode="auto">
              <a:xfrm flipV="1">
                <a:off x="4419" y="4060"/>
                <a:ext cx="2" cy="4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3" name="Line 1788"/>
              <p:cNvSpPr>
                <a:spLocks noChangeShapeType="1"/>
              </p:cNvSpPr>
              <p:nvPr/>
            </p:nvSpPr>
            <p:spPr bwMode="auto">
              <a:xfrm flipV="1">
                <a:off x="4417" y="4101"/>
                <a:ext cx="2" cy="3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4" name="Line 1789"/>
              <p:cNvSpPr>
                <a:spLocks noChangeShapeType="1"/>
              </p:cNvSpPr>
              <p:nvPr/>
            </p:nvSpPr>
            <p:spPr bwMode="auto">
              <a:xfrm flipV="1">
                <a:off x="4415" y="4131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5" name="Line 1790"/>
              <p:cNvSpPr>
                <a:spLocks noChangeShapeType="1"/>
              </p:cNvSpPr>
              <p:nvPr/>
            </p:nvSpPr>
            <p:spPr bwMode="auto">
              <a:xfrm flipV="1">
                <a:off x="4413" y="4148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6" name="Line 1791"/>
              <p:cNvSpPr>
                <a:spLocks noChangeShapeType="1"/>
              </p:cNvSpPr>
              <p:nvPr/>
            </p:nvSpPr>
            <p:spPr bwMode="auto">
              <a:xfrm>
                <a:off x="4411" y="4145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7" name="Line 1792"/>
              <p:cNvSpPr>
                <a:spLocks noChangeShapeType="1"/>
              </p:cNvSpPr>
              <p:nvPr/>
            </p:nvSpPr>
            <p:spPr bwMode="auto">
              <a:xfrm>
                <a:off x="4409" y="4127"/>
                <a:ext cx="2" cy="1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8" name="Line 1793"/>
              <p:cNvSpPr>
                <a:spLocks noChangeShapeType="1"/>
              </p:cNvSpPr>
              <p:nvPr/>
            </p:nvSpPr>
            <p:spPr bwMode="auto">
              <a:xfrm>
                <a:off x="4406" y="4100"/>
                <a:ext cx="3" cy="2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9" name="Line 1794"/>
              <p:cNvSpPr>
                <a:spLocks noChangeShapeType="1"/>
              </p:cNvSpPr>
              <p:nvPr/>
            </p:nvSpPr>
            <p:spPr bwMode="auto">
              <a:xfrm>
                <a:off x="4404" y="4066"/>
                <a:ext cx="2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0" name="Line 1795"/>
              <p:cNvSpPr>
                <a:spLocks noChangeShapeType="1"/>
              </p:cNvSpPr>
              <p:nvPr/>
            </p:nvSpPr>
            <p:spPr bwMode="auto">
              <a:xfrm>
                <a:off x="4402" y="4028"/>
                <a:ext cx="2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1" name="Line 1796"/>
              <p:cNvSpPr>
                <a:spLocks noChangeShapeType="1"/>
              </p:cNvSpPr>
              <p:nvPr/>
            </p:nvSpPr>
            <p:spPr bwMode="auto">
              <a:xfrm>
                <a:off x="4400" y="3990"/>
                <a:ext cx="2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2" name="Line 1797"/>
              <p:cNvSpPr>
                <a:spLocks noChangeShapeType="1"/>
              </p:cNvSpPr>
              <p:nvPr/>
            </p:nvSpPr>
            <p:spPr bwMode="auto">
              <a:xfrm>
                <a:off x="4398" y="3952"/>
                <a:ext cx="2" cy="3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3" name="Line 1798"/>
              <p:cNvSpPr>
                <a:spLocks noChangeShapeType="1"/>
              </p:cNvSpPr>
              <p:nvPr/>
            </p:nvSpPr>
            <p:spPr bwMode="auto">
              <a:xfrm>
                <a:off x="4396" y="3919"/>
                <a:ext cx="2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4" name="Line 1799"/>
              <p:cNvSpPr>
                <a:spLocks noChangeShapeType="1"/>
              </p:cNvSpPr>
              <p:nvPr/>
            </p:nvSpPr>
            <p:spPr bwMode="auto">
              <a:xfrm>
                <a:off x="4394" y="3892"/>
                <a:ext cx="2" cy="2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5" name="Line 1800"/>
              <p:cNvSpPr>
                <a:spLocks noChangeShapeType="1"/>
              </p:cNvSpPr>
              <p:nvPr/>
            </p:nvSpPr>
            <p:spPr bwMode="auto">
              <a:xfrm>
                <a:off x="4391" y="3873"/>
                <a:ext cx="3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6" name="Line 1801"/>
              <p:cNvSpPr>
                <a:spLocks noChangeShapeType="1"/>
              </p:cNvSpPr>
              <p:nvPr/>
            </p:nvSpPr>
            <p:spPr bwMode="auto">
              <a:xfrm>
                <a:off x="4389" y="3863"/>
                <a:ext cx="2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7" name="Line 1802"/>
              <p:cNvSpPr>
                <a:spLocks noChangeShapeType="1"/>
              </p:cNvSpPr>
              <p:nvPr/>
            </p:nvSpPr>
            <p:spPr bwMode="auto">
              <a:xfrm>
                <a:off x="4387" y="3861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8" name="Line 1803"/>
              <p:cNvSpPr>
                <a:spLocks noChangeShapeType="1"/>
              </p:cNvSpPr>
              <p:nvPr/>
            </p:nvSpPr>
            <p:spPr bwMode="auto">
              <a:xfrm flipV="1">
                <a:off x="4385" y="3861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9" name="Line 1804"/>
              <p:cNvSpPr>
                <a:spLocks noChangeShapeType="1"/>
              </p:cNvSpPr>
              <p:nvPr/>
            </p:nvSpPr>
            <p:spPr bwMode="auto">
              <a:xfrm flipV="1">
                <a:off x="4383" y="3870"/>
                <a:ext cx="2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0" name="Line 1805"/>
              <p:cNvSpPr>
                <a:spLocks noChangeShapeType="1"/>
              </p:cNvSpPr>
              <p:nvPr/>
            </p:nvSpPr>
            <p:spPr bwMode="auto">
              <a:xfrm flipV="1">
                <a:off x="4381" y="3886"/>
                <a:ext cx="2" cy="2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1" name="Line 1806"/>
              <p:cNvSpPr>
                <a:spLocks noChangeShapeType="1"/>
              </p:cNvSpPr>
              <p:nvPr/>
            </p:nvSpPr>
            <p:spPr bwMode="auto">
              <a:xfrm flipV="1">
                <a:off x="4379" y="3910"/>
                <a:ext cx="2" cy="2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2" name="Line 1807"/>
              <p:cNvSpPr>
                <a:spLocks noChangeShapeType="1"/>
              </p:cNvSpPr>
              <p:nvPr/>
            </p:nvSpPr>
            <p:spPr bwMode="auto">
              <a:xfrm flipV="1">
                <a:off x="4376" y="3939"/>
                <a:ext cx="3" cy="3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3" name="Line 1808"/>
              <p:cNvSpPr>
                <a:spLocks noChangeShapeType="1"/>
              </p:cNvSpPr>
              <p:nvPr/>
            </p:nvSpPr>
            <p:spPr bwMode="auto">
              <a:xfrm flipV="1">
                <a:off x="4374" y="3972"/>
                <a:ext cx="2" cy="3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4" name="Line 1809"/>
              <p:cNvSpPr>
                <a:spLocks noChangeShapeType="1"/>
              </p:cNvSpPr>
              <p:nvPr/>
            </p:nvSpPr>
            <p:spPr bwMode="auto">
              <a:xfrm flipV="1">
                <a:off x="4372" y="4006"/>
                <a:ext cx="2" cy="3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5" name="Line 1810"/>
              <p:cNvSpPr>
                <a:spLocks noChangeShapeType="1"/>
              </p:cNvSpPr>
              <p:nvPr/>
            </p:nvSpPr>
            <p:spPr bwMode="auto">
              <a:xfrm flipV="1">
                <a:off x="4370" y="4041"/>
                <a:ext cx="2" cy="3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6" name="Line 1811"/>
              <p:cNvSpPr>
                <a:spLocks noChangeShapeType="1"/>
              </p:cNvSpPr>
              <p:nvPr/>
            </p:nvSpPr>
            <p:spPr bwMode="auto">
              <a:xfrm flipV="1">
                <a:off x="4368" y="4073"/>
                <a:ext cx="2" cy="2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7" name="Line 1812"/>
              <p:cNvSpPr>
                <a:spLocks noChangeShapeType="1"/>
              </p:cNvSpPr>
              <p:nvPr/>
            </p:nvSpPr>
            <p:spPr bwMode="auto">
              <a:xfrm flipV="1">
                <a:off x="4366" y="4101"/>
                <a:ext cx="2" cy="2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8" name="Line 1813"/>
              <p:cNvSpPr>
                <a:spLocks noChangeShapeType="1"/>
              </p:cNvSpPr>
              <p:nvPr/>
            </p:nvSpPr>
            <p:spPr bwMode="auto">
              <a:xfrm flipV="1">
                <a:off x="4364" y="4123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9" name="Line 1814"/>
              <p:cNvSpPr>
                <a:spLocks noChangeShapeType="1"/>
              </p:cNvSpPr>
              <p:nvPr/>
            </p:nvSpPr>
            <p:spPr bwMode="auto">
              <a:xfrm flipV="1">
                <a:off x="4361" y="4140"/>
                <a:ext cx="3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0" name="Line 1815"/>
              <p:cNvSpPr>
                <a:spLocks noChangeShapeType="1"/>
              </p:cNvSpPr>
              <p:nvPr/>
            </p:nvSpPr>
            <p:spPr bwMode="auto">
              <a:xfrm flipV="1">
                <a:off x="4359" y="4150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" name="Line 1816"/>
              <p:cNvSpPr>
                <a:spLocks noChangeShapeType="1"/>
              </p:cNvSpPr>
              <p:nvPr/>
            </p:nvSpPr>
            <p:spPr bwMode="auto">
              <a:xfrm>
                <a:off x="4357" y="4149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2" name="Line 1817"/>
              <p:cNvSpPr>
                <a:spLocks noChangeShapeType="1"/>
              </p:cNvSpPr>
              <p:nvPr/>
            </p:nvSpPr>
            <p:spPr bwMode="auto">
              <a:xfrm>
                <a:off x="4355" y="4140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3" name="Line 1818"/>
              <p:cNvSpPr>
                <a:spLocks noChangeShapeType="1"/>
              </p:cNvSpPr>
              <p:nvPr/>
            </p:nvSpPr>
            <p:spPr bwMode="auto">
              <a:xfrm>
                <a:off x="4353" y="4126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4" name="Line 1819"/>
              <p:cNvSpPr>
                <a:spLocks noChangeShapeType="1"/>
              </p:cNvSpPr>
              <p:nvPr/>
            </p:nvSpPr>
            <p:spPr bwMode="auto">
              <a:xfrm>
                <a:off x="4351" y="4109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5" name="Line 1820"/>
              <p:cNvSpPr>
                <a:spLocks noChangeShapeType="1"/>
              </p:cNvSpPr>
              <p:nvPr/>
            </p:nvSpPr>
            <p:spPr bwMode="auto">
              <a:xfrm>
                <a:off x="4348" y="4090"/>
                <a:ext cx="3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6" name="Line 1821"/>
              <p:cNvSpPr>
                <a:spLocks noChangeShapeType="1"/>
              </p:cNvSpPr>
              <p:nvPr/>
            </p:nvSpPr>
            <p:spPr bwMode="auto">
              <a:xfrm>
                <a:off x="4346" y="4070"/>
                <a:ext cx="2" cy="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7" name="Line 1822"/>
              <p:cNvSpPr>
                <a:spLocks noChangeShapeType="1"/>
              </p:cNvSpPr>
              <p:nvPr/>
            </p:nvSpPr>
            <p:spPr bwMode="auto">
              <a:xfrm>
                <a:off x="4344" y="4051"/>
                <a:ext cx="2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8" name="Line 1823"/>
              <p:cNvSpPr>
                <a:spLocks noChangeShapeType="1"/>
              </p:cNvSpPr>
              <p:nvPr/>
            </p:nvSpPr>
            <p:spPr bwMode="auto">
              <a:xfrm>
                <a:off x="4342" y="4035"/>
                <a:ext cx="2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9" name="Line 1824"/>
              <p:cNvSpPr>
                <a:spLocks noChangeShapeType="1"/>
              </p:cNvSpPr>
              <p:nvPr/>
            </p:nvSpPr>
            <p:spPr bwMode="auto">
              <a:xfrm>
                <a:off x="4340" y="4022"/>
                <a:ext cx="2" cy="1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0" name="Line 1825"/>
              <p:cNvSpPr>
                <a:spLocks noChangeShapeType="1"/>
              </p:cNvSpPr>
              <p:nvPr/>
            </p:nvSpPr>
            <p:spPr bwMode="auto">
              <a:xfrm>
                <a:off x="4338" y="4012"/>
                <a:ext cx="2" cy="1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1" name="Line 1826"/>
              <p:cNvSpPr>
                <a:spLocks noChangeShapeType="1"/>
              </p:cNvSpPr>
              <p:nvPr/>
            </p:nvSpPr>
            <p:spPr bwMode="auto">
              <a:xfrm>
                <a:off x="4335" y="4007"/>
                <a:ext cx="3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2" name="Line 1827"/>
              <p:cNvSpPr>
                <a:spLocks noChangeShapeType="1"/>
              </p:cNvSpPr>
              <p:nvPr/>
            </p:nvSpPr>
            <p:spPr bwMode="auto">
              <a:xfrm>
                <a:off x="4333" y="400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3" name="Line 1828"/>
              <p:cNvSpPr>
                <a:spLocks noChangeShapeType="1"/>
              </p:cNvSpPr>
              <p:nvPr/>
            </p:nvSpPr>
            <p:spPr bwMode="auto">
              <a:xfrm flipV="1">
                <a:off x="4331" y="4007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4" name="Line 1829"/>
              <p:cNvSpPr>
                <a:spLocks noChangeShapeType="1"/>
              </p:cNvSpPr>
              <p:nvPr/>
            </p:nvSpPr>
            <p:spPr bwMode="auto">
              <a:xfrm flipV="1">
                <a:off x="4329" y="4011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5" name="Line 1830"/>
              <p:cNvSpPr>
                <a:spLocks noChangeShapeType="1"/>
              </p:cNvSpPr>
              <p:nvPr/>
            </p:nvSpPr>
            <p:spPr bwMode="auto">
              <a:xfrm flipV="1">
                <a:off x="4327" y="4020"/>
                <a:ext cx="2" cy="1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6" name="Line 1831"/>
              <p:cNvSpPr>
                <a:spLocks noChangeShapeType="1"/>
              </p:cNvSpPr>
              <p:nvPr/>
            </p:nvSpPr>
            <p:spPr bwMode="auto">
              <a:xfrm flipV="1">
                <a:off x="4325" y="4032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" name="Line 1832"/>
              <p:cNvSpPr>
                <a:spLocks noChangeShapeType="1"/>
              </p:cNvSpPr>
              <p:nvPr/>
            </p:nvSpPr>
            <p:spPr bwMode="auto">
              <a:xfrm flipV="1">
                <a:off x="4322" y="4046"/>
                <a:ext cx="3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" name="Line 1833"/>
              <p:cNvSpPr>
                <a:spLocks noChangeShapeType="1"/>
              </p:cNvSpPr>
              <p:nvPr/>
            </p:nvSpPr>
            <p:spPr bwMode="auto">
              <a:xfrm flipV="1">
                <a:off x="4320" y="4063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" name="Line 1834"/>
              <p:cNvSpPr>
                <a:spLocks noChangeShapeType="1"/>
              </p:cNvSpPr>
              <p:nvPr/>
            </p:nvSpPr>
            <p:spPr bwMode="auto">
              <a:xfrm flipV="1">
                <a:off x="4318" y="4080"/>
                <a:ext cx="2" cy="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" name="Line 1835"/>
              <p:cNvSpPr>
                <a:spLocks noChangeShapeType="1"/>
              </p:cNvSpPr>
              <p:nvPr/>
            </p:nvSpPr>
            <p:spPr bwMode="auto">
              <a:xfrm flipV="1">
                <a:off x="4316" y="4097"/>
                <a:ext cx="2" cy="1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" name="Line 1836"/>
              <p:cNvSpPr>
                <a:spLocks noChangeShapeType="1"/>
              </p:cNvSpPr>
              <p:nvPr/>
            </p:nvSpPr>
            <p:spPr bwMode="auto">
              <a:xfrm flipV="1">
                <a:off x="4314" y="4113"/>
                <a:ext cx="2" cy="1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" name="Line 1837"/>
              <p:cNvSpPr>
                <a:spLocks noChangeShapeType="1"/>
              </p:cNvSpPr>
              <p:nvPr/>
            </p:nvSpPr>
            <p:spPr bwMode="auto">
              <a:xfrm flipV="1">
                <a:off x="4312" y="4127"/>
                <a:ext cx="2" cy="1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" name="Line 1838"/>
              <p:cNvSpPr>
                <a:spLocks noChangeShapeType="1"/>
              </p:cNvSpPr>
              <p:nvPr/>
            </p:nvSpPr>
            <p:spPr bwMode="auto">
              <a:xfrm flipV="1">
                <a:off x="4310" y="4138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" name="Line 1839"/>
              <p:cNvSpPr>
                <a:spLocks noChangeShapeType="1"/>
              </p:cNvSpPr>
              <p:nvPr/>
            </p:nvSpPr>
            <p:spPr bwMode="auto">
              <a:xfrm flipV="1">
                <a:off x="4307" y="4146"/>
                <a:ext cx="3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" name="Line 1840"/>
              <p:cNvSpPr>
                <a:spLocks noChangeShapeType="1"/>
              </p:cNvSpPr>
              <p:nvPr/>
            </p:nvSpPr>
            <p:spPr bwMode="auto">
              <a:xfrm flipV="1">
                <a:off x="4305" y="4151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" name="Line 1841"/>
              <p:cNvSpPr>
                <a:spLocks noChangeShapeType="1"/>
              </p:cNvSpPr>
              <p:nvPr/>
            </p:nvSpPr>
            <p:spPr bwMode="auto">
              <a:xfrm>
                <a:off x="4303" y="4151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" name="Line 1842"/>
              <p:cNvSpPr>
                <a:spLocks noChangeShapeType="1"/>
              </p:cNvSpPr>
              <p:nvPr/>
            </p:nvSpPr>
            <p:spPr bwMode="auto">
              <a:xfrm>
                <a:off x="4301" y="4147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" name="Line 1843"/>
              <p:cNvSpPr>
                <a:spLocks noChangeShapeType="1"/>
              </p:cNvSpPr>
              <p:nvPr/>
            </p:nvSpPr>
            <p:spPr bwMode="auto">
              <a:xfrm>
                <a:off x="4299" y="4141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" name="Line 1844"/>
              <p:cNvSpPr>
                <a:spLocks noChangeShapeType="1"/>
              </p:cNvSpPr>
              <p:nvPr/>
            </p:nvSpPr>
            <p:spPr bwMode="auto">
              <a:xfrm>
                <a:off x="4297" y="4133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0" name="Line 1845"/>
              <p:cNvSpPr>
                <a:spLocks noChangeShapeType="1"/>
              </p:cNvSpPr>
              <p:nvPr/>
            </p:nvSpPr>
            <p:spPr bwMode="auto">
              <a:xfrm>
                <a:off x="4294" y="4125"/>
                <a:ext cx="3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1" name="Line 1846"/>
              <p:cNvSpPr>
                <a:spLocks noChangeShapeType="1"/>
              </p:cNvSpPr>
              <p:nvPr/>
            </p:nvSpPr>
            <p:spPr bwMode="auto">
              <a:xfrm>
                <a:off x="4292" y="4116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2" name="Line 1847"/>
              <p:cNvSpPr>
                <a:spLocks noChangeShapeType="1"/>
              </p:cNvSpPr>
              <p:nvPr/>
            </p:nvSpPr>
            <p:spPr bwMode="auto">
              <a:xfrm>
                <a:off x="4290" y="4107"/>
                <a:ext cx="2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3" name="Line 1848"/>
              <p:cNvSpPr>
                <a:spLocks noChangeShapeType="1"/>
              </p:cNvSpPr>
              <p:nvPr/>
            </p:nvSpPr>
            <p:spPr bwMode="auto">
              <a:xfrm>
                <a:off x="4288" y="4100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4" name="Line 1849"/>
              <p:cNvSpPr>
                <a:spLocks noChangeShapeType="1"/>
              </p:cNvSpPr>
              <p:nvPr/>
            </p:nvSpPr>
            <p:spPr bwMode="auto">
              <a:xfrm>
                <a:off x="4286" y="4094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5" name="Line 1850"/>
              <p:cNvSpPr>
                <a:spLocks noChangeShapeType="1"/>
              </p:cNvSpPr>
              <p:nvPr/>
            </p:nvSpPr>
            <p:spPr bwMode="auto">
              <a:xfrm>
                <a:off x="4284" y="4090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6" name="Line 1851"/>
              <p:cNvSpPr>
                <a:spLocks noChangeShapeType="1"/>
              </p:cNvSpPr>
              <p:nvPr/>
            </p:nvSpPr>
            <p:spPr bwMode="auto">
              <a:xfrm>
                <a:off x="4282" y="408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7" name="Line 1852"/>
              <p:cNvSpPr>
                <a:spLocks noChangeShapeType="1"/>
              </p:cNvSpPr>
              <p:nvPr/>
            </p:nvSpPr>
            <p:spPr bwMode="auto">
              <a:xfrm>
                <a:off x="4279" y="4088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" name="Line 1853"/>
              <p:cNvSpPr>
                <a:spLocks noChangeShapeType="1"/>
              </p:cNvSpPr>
              <p:nvPr/>
            </p:nvSpPr>
            <p:spPr bwMode="auto">
              <a:xfrm flipV="1">
                <a:off x="4277" y="408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9" name="Line 1854"/>
              <p:cNvSpPr>
                <a:spLocks noChangeShapeType="1"/>
              </p:cNvSpPr>
              <p:nvPr/>
            </p:nvSpPr>
            <p:spPr bwMode="auto">
              <a:xfrm flipV="1">
                <a:off x="4275" y="4090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0" name="Line 1855"/>
              <p:cNvSpPr>
                <a:spLocks noChangeShapeType="1"/>
              </p:cNvSpPr>
              <p:nvPr/>
            </p:nvSpPr>
            <p:spPr bwMode="auto">
              <a:xfrm flipV="1">
                <a:off x="4273" y="4094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1" name="Line 1856"/>
              <p:cNvSpPr>
                <a:spLocks noChangeShapeType="1"/>
              </p:cNvSpPr>
              <p:nvPr/>
            </p:nvSpPr>
            <p:spPr bwMode="auto">
              <a:xfrm flipV="1">
                <a:off x="4271" y="4100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2" name="Line 1857"/>
              <p:cNvSpPr>
                <a:spLocks noChangeShapeType="1"/>
              </p:cNvSpPr>
              <p:nvPr/>
            </p:nvSpPr>
            <p:spPr bwMode="auto">
              <a:xfrm flipV="1">
                <a:off x="4269" y="4106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3" name="Line 1858"/>
              <p:cNvSpPr>
                <a:spLocks noChangeShapeType="1"/>
              </p:cNvSpPr>
              <p:nvPr/>
            </p:nvSpPr>
            <p:spPr bwMode="auto">
              <a:xfrm flipV="1">
                <a:off x="4267" y="4113"/>
                <a:ext cx="2" cy="8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4" name="Line 1859"/>
              <p:cNvSpPr>
                <a:spLocks noChangeShapeType="1"/>
              </p:cNvSpPr>
              <p:nvPr/>
            </p:nvSpPr>
            <p:spPr bwMode="auto">
              <a:xfrm flipV="1">
                <a:off x="4264" y="4121"/>
                <a:ext cx="3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5" name="Line 1860"/>
              <p:cNvSpPr>
                <a:spLocks noChangeShapeType="1"/>
              </p:cNvSpPr>
              <p:nvPr/>
            </p:nvSpPr>
            <p:spPr bwMode="auto">
              <a:xfrm flipV="1">
                <a:off x="4262" y="4128"/>
                <a:ext cx="2" cy="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6" name="Line 1861"/>
              <p:cNvSpPr>
                <a:spLocks noChangeShapeType="1"/>
              </p:cNvSpPr>
              <p:nvPr/>
            </p:nvSpPr>
            <p:spPr bwMode="auto">
              <a:xfrm flipV="1">
                <a:off x="4260" y="4135"/>
                <a:ext cx="2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7" name="Line 1862"/>
              <p:cNvSpPr>
                <a:spLocks noChangeShapeType="1"/>
              </p:cNvSpPr>
              <p:nvPr/>
            </p:nvSpPr>
            <p:spPr bwMode="auto">
              <a:xfrm flipV="1">
                <a:off x="4258" y="4141"/>
                <a:ext cx="2" cy="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8" name="Line 1863"/>
              <p:cNvSpPr>
                <a:spLocks noChangeShapeType="1"/>
              </p:cNvSpPr>
              <p:nvPr/>
            </p:nvSpPr>
            <p:spPr bwMode="auto">
              <a:xfrm flipV="1">
                <a:off x="4256" y="4146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9" name="Line 1864"/>
              <p:cNvSpPr>
                <a:spLocks noChangeShapeType="1"/>
              </p:cNvSpPr>
              <p:nvPr/>
            </p:nvSpPr>
            <p:spPr bwMode="auto">
              <a:xfrm flipV="1">
                <a:off x="4254" y="415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0" name="Line 1865"/>
              <p:cNvSpPr>
                <a:spLocks noChangeShapeType="1"/>
              </p:cNvSpPr>
              <p:nvPr/>
            </p:nvSpPr>
            <p:spPr bwMode="auto">
              <a:xfrm flipV="1">
                <a:off x="425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1" name="Line 1866"/>
              <p:cNvSpPr>
                <a:spLocks noChangeShapeType="1"/>
              </p:cNvSpPr>
              <p:nvPr/>
            </p:nvSpPr>
            <p:spPr bwMode="auto">
              <a:xfrm>
                <a:off x="4249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2" name="Line 1867"/>
              <p:cNvSpPr>
                <a:spLocks noChangeShapeType="1"/>
              </p:cNvSpPr>
              <p:nvPr/>
            </p:nvSpPr>
            <p:spPr bwMode="auto">
              <a:xfrm>
                <a:off x="4247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3" name="Line 1868"/>
              <p:cNvSpPr>
                <a:spLocks noChangeShapeType="1"/>
              </p:cNvSpPr>
              <p:nvPr/>
            </p:nvSpPr>
            <p:spPr bwMode="auto">
              <a:xfrm>
                <a:off x="4245" y="4148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4" name="Line 1869"/>
              <p:cNvSpPr>
                <a:spLocks noChangeShapeType="1"/>
              </p:cNvSpPr>
              <p:nvPr/>
            </p:nvSpPr>
            <p:spPr bwMode="auto">
              <a:xfrm>
                <a:off x="4243" y="4145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5" name="Line 1870"/>
              <p:cNvSpPr>
                <a:spLocks noChangeShapeType="1"/>
              </p:cNvSpPr>
              <p:nvPr/>
            </p:nvSpPr>
            <p:spPr bwMode="auto">
              <a:xfrm>
                <a:off x="4241" y="4142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6" name="Line 1871"/>
              <p:cNvSpPr>
                <a:spLocks noChangeShapeType="1"/>
              </p:cNvSpPr>
              <p:nvPr/>
            </p:nvSpPr>
            <p:spPr bwMode="auto">
              <a:xfrm>
                <a:off x="4239" y="4138"/>
                <a:ext cx="2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7" name="Line 1872"/>
              <p:cNvSpPr>
                <a:spLocks noChangeShapeType="1"/>
              </p:cNvSpPr>
              <p:nvPr/>
            </p:nvSpPr>
            <p:spPr bwMode="auto">
              <a:xfrm>
                <a:off x="4236" y="4135"/>
                <a:ext cx="3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8" name="Line 1873"/>
              <p:cNvSpPr>
                <a:spLocks noChangeShapeType="1"/>
              </p:cNvSpPr>
              <p:nvPr/>
            </p:nvSpPr>
            <p:spPr bwMode="auto">
              <a:xfrm>
                <a:off x="4234" y="4132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9" name="Line 1874"/>
              <p:cNvSpPr>
                <a:spLocks noChangeShapeType="1"/>
              </p:cNvSpPr>
              <p:nvPr/>
            </p:nvSpPr>
            <p:spPr bwMode="auto">
              <a:xfrm>
                <a:off x="4232" y="413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0" name="Line 1875"/>
              <p:cNvSpPr>
                <a:spLocks noChangeShapeType="1"/>
              </p:cNvSpPr>
              <p:nvPr/>
            </p:nvSpPr>
            <p:spPr bwMode="auto">
              <a:xfrm>
                <a:off x="4230" y="412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1" name="Line 1876"/>
              <p:cNvSpPr>
                <a:spLocks noChangeShapeType="1"/>
              </p:cNvSpPr>
              <p:nvPr/>
            </p:nvSpPr>
            <p:spPr bwMode="auto">
              <a:xfrm>
                <a:off x="4228" y="412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2" name="Line 1877"/>
              <p:cNvSpPr>
                <a:spLocks noChangeShapeType="1"/>
              </p:cNvSpPr>
              <p:nvPr/>
            </p:nvSpPr>
            <p:spPr bwMode="auto">
              <a:xfrm>
                <a:off x="4226" y="4127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3" name="Line 1878"/>
              <p:cNvSpPr>
                <a:spLocks noChangeShapeType="1"/>
              </p:cNvSpPr>
              <p:nvPr/>
            </p:nvSpPr>
            <p:spPr bwMode="auto">
              <a:xfrm flipV="1">
                <a:off x="4223" y="4127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4" name="Line 1879"/>
              <p:cNvSpPr>
                <a:spLocks noChangeShapeType="1"/>
              </p:cNvSpPr>
              <p:nvPr/>
            </p:nvSpPr>
            <p:spPr bwMode="auto">
              <a:xfrm flipV="1">
                <a:off x="4221" y="412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5" name="Line 1880"/>
              <p:cNvSpPr>
                <a:spLocks noChangeShapeType="1"/>
              </p:cNvSpPr>
              <p:nvPr/>
            </p:nvSpPr>
            <p:spPr bwMode="auto">
              <a:xfrm flipV="1">
                <a:off x="4219" y="4130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6" name="Line 1881"/>
              <p:cNvSpPr>
                <a:spLocks noChangeShapeType="1"/>
              </p:cNvSpPr>
              <p:nvPr/>
            </p:nvSpPr>
            <p:spPr bwMode="auto">
              <a:xfrm flipV="1">
                <a:off x="4217" y="4132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7" name="Line 1882"/>
              <p:cNvSpPr>
                <a:spLocks noChangeShapeType="1"/>
              </p:cNvSpPr>
              <p:nvPr/>
            </p:nvSpPr>
            <p:spPr bwMode="auto">
              <a:xfrm flipV="1">
                <a:off x="4215" y="4135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8" name="Line 1883"/>
              <p:cNvSpPr>
                <a:spLocks noChangeShapeType="1"/>
              </p:cNvSpPr>
              <p:nvPr/>
            </p:nvSpPr>
            <p:spPr bwMode="auto">
              <a:xfrm flipV="1">
                <a:off x="4213" y="413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" name="Line 1884"/>
              <p:cNvSpPr>
                <a:spLocks noChangeShapeType="1"/>
              </p:cNvSpPr>
              <p:nvPr/>
            </p:nvSpPr>
            <p:spPr bwMode="auto">
              <a:xfrm flipV="1">
                <a:off x="4211" y="4140"/>
                <a:ext cx="2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0" name="Line 1885"/>
              <p:cNvSpPr>
                <a:spLocks noChangeShapeType="1"/>
              </p:cNvSpPr>
              <p:nvPr/>
            </p:nvSpPr>
            <p:spPr bwMode="auto">
              <a:xfrm flipV="1">
                <a:off x="4208" y="4143"/>
                <a:ext cx="3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1" name="Line 1886"/>
              <p:cNvSpPr>
                <a:spLocks noChangeShapeType="1"/>
              </p:cNvSpPr>
              <p:nvPr/>
            </p:nvSpPr>
            <p:spPr bwMode="auto">
              <a:xfrm flipV="1">
                <a:off x="4206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2" name="Line 1887"/>
              <p:cNvSpPr>
                <a:spLocks noChangeShapeType="1"/>
              </p:cNvSpPr>
              <p:nvPr/>
            </p:nvSpPr>
            <p:spPr bwMode="auto">
              <a:xfrm flipV="1">
                <a:off x="4204" y="4148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3" name="Line 1888"/>
              <p:cNvSpPr>
                <a:spLocks noChangeShapeType="1"/>
              </p:cNvSpPr>
              <p:nvPr/>
            </p:nvSpPr>
            <p:spPr bwMode="auto">
              <a:xfrm flipV="1">
                <a:off x="4202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4" name="Line 1889"/>
              <p:cNvSpPr>
                <a:spLocks noChangeShapeType="1"/>
              </p:cNvSpPr>
              <p:nvPr/>
            </p:nvSpPr>
            <p:spPr bwMode="auto">
              <a:xfrm flipV="1">
                <a:off x="4200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5" name="Line 1890"/>
              <p:cNvSpPr>
                <a:spLocks noChangeShapeType="1"/>
              </p:cNvSpPr>
              <p:nvPr/>
            </p:nvSpPr>
            <p:spPr bwMode="auto">
              <a:xfrm flipV="1">
                <a:off x="419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6" name="Line 1891"/>
              <p:cNvSpPr>
                <a:spLocks noChangeShapeType="1"/>
              </p:cNvSpPr>
              <p:nvPr/>
            </p:nvSpPr>
            <p:spPr bwMode="auto">
              <a:xfrm>
                <a:off x="4195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7" name="Line 1892"/>
              <p:cNvSpPr>
                <a:spLocks noChangeShapeType="1"/>
              </p:cNvSpPr>
              <p:nvPr/>
            </p:nvSpPr>
            <p:spPr bwMode="auto">
              <a:xfrm>
                <a:off x="419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8" name="Line 1893"/>
              <p:cNvSpPr>
                <a:spLocks noChangeShapeType="1"/>
              </p:cNvSpPr>
              <p:nvPr/>
            </p:nvSpPr>
            <p:spPr bwMode="auto">
              <a:xfrm>
                <a:off x="4191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" name="Line 1894"/>
              <p:cNvSpPr>
                <a:spLocks noChangeShapeType="1"/>
              </p:cNvSpPr>
              <p:nvPr/>
            </p:nvSpPr>
            <p:spPr bwMode="auto">
              <a:xfrm>
                <a:off x="4189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0" name="Line 1895"/>
              <p:cNvSpPr>
                <a:spLocks noChangeShapeType="1"/>
              </p:cNvSpPr>
              <p:nvPr/>
            </p:nvSpPr>
            <p:spPr bwMode="auto">
              <a:xfrm>
                <a:off x="4187" y="4149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1" name="Line 1896"/>
              <p:cNvSpPr>
                <a:spLocks noChangeShapeType="1"/>
              </p:cNvSpPr>
              <p:nvPr/>
            </p:nvSpPr>
            <p:spPr bwMode="auto">
              <a:xfrm>
                <a:off x="4185" y="4148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2" name="Line 1897"/>
              <p:cNvSpPr>
                <a:spLocks noChangeShapeType="1"/>
              </p:cNvSpPr>
              <p:nvPr/>
            </p:nvSpPr>
            <p:spPr bwMode="auto">
              <a:xfrm>
                <a:off x="4182" y="4146"/>
                <a:ext cx="3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3" name="Line 1898"/>
              <p:cNvSpPr>
                <a:spLocks noChangeShapeType="1"/>
              </p:cNvSpPr>
              <p:nvPr/>
            </p:nvSpPr>
            <p:spPr bwMode="auto">
              <a:xfrm>
                <a:off x="4180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4" name="Line 1899"/>
              <p:cNvSpPr>
                <a:spLocks noChangeShapeType="1"/>
              </p:cNvSpPr>
              <p:nvPr/>
            </p:nvSpPr>
            <p:spPr bwMode="auto">
              <a:xfrm>
                <a:off x="4178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5" name="Line 1900"/>
              <p:cNvSpPr>
                <a:spLocks noChangeShapeType="1"/>
              </p:cNvSpPr>
              <p:nvPr/>
            </p:nvSpPr>
            <p:spPr bwMode="auto">
              <a:xfrm>
                <a:off x="4176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6" name="Line 1901"/>
              <p:cNvSpPr>
                <a:spLocks noChangeShapeType="1"/>
              </p:cNvSpPr>
              <p:nvPr/>
            </p:nvSpPr>
            <p:spPr bwMode="auto">
              <a:xfrm>
                <a:off x="4174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7" name="Line 1902"/>
              <p:cNvSpPr>
                <a:spLocks noChangeShapeType="1"/>
              </p:cNvSpPr>
              <p:nvPr/>
            </p:nvSpPr>
            <p:spPr bwMode="auto">
              <a:xfrm flipV="1">
                <a:off x="4172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8" name="Line 1903"/>
              <p:cNvSpPr>
                <a:spLocks noChangeShapeType="1"/>
              </p:cNvSpPr>
              <p:nvPr/>
            </p:nvSpPr>
            <p:spPr bwMode="auto">
              <a:xfrm flipV="1">
                <a:off x="4170" y="4144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9" name="Line 1904"/>
              <p:cNvSpPr>
                <a:spLocks noChangeShapeType="1"/>
              </p:cNvSpPr>
              <p:nvPr/>
            </p:nvSpPr>
            <p:spPr bwMode="auto">
              <a:xfrm flipV="1">
                <a:off x="4167" y="4144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0" name="Line 1905"/>
              <p:cNvSpPr>
                <a:spLocks noChangeShapeType="1"/>
              </p:cNvSpPr>
              <p:nvPr/>
            </p:nvSpPr>
            <p:spPr bwMode="auto">
              <a:xfrm flipV="1">
                <a:off x="4165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1" name="Line 1906"/>
              <p:cNvSpPr>
                <a:spLocks noChangeShapeType="1"/>
              </p:cNvSpPr>
              <p:nvPr/>
            </p:nvSpPr>
            <p:spPr bwMode="auto">
              <a:xfrm flipV="1">
                <a:off x="4163" y="4145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2" name="Line 1907"/>
              <p:cNvSpPr>
                <a:spLocks noChangeShapeType="1"/>
              </p:cNvSpPr>
              <p:nvPr/>
            </p:nvSpPr>
            <p:spPr bwMode="auto">
              <a:xfrm flipV="1">
                <a:off x="4161" y="4146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3" name="Line 1908"/>
              <p:cNvSpPr>
                <a:spLocks noChangeShapeType="1"/>
              </p:cNvSpPr>
              <p:nvPr/>
            </p:nvSpPr>
            <p:spPr bwMode="auto">
              <a:xfrm flipV="1">
                <a:off x="4159" y="4148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4" name="Line 1909"/>
              <p:cNvSpPr>
                <a:spLocks noChangeShapeType="1"/>
              </p:cNvSpPr>
              <p:nvPr/>
            </p:nvSpPr>
            <p:spPr bwMode="auto">
              <a:xfrm flipV="1">
                <a:off x="4157" y="4149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5" name="Line 1910"/>
              <p:cNvSpPr>
                <a:spLocks noChangeShapeType="1"/>
              </p:cNvSpPr>
              <p:nvPr/>
            </p:nvSpPr>
            <p:spPr bwMode="auto">
              <a:xfrm flipV="1">
                <a:off x="4155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6" name="Line 1911"/>
              <p:cNvSpPr>
                <a:spLocks noChangeShapeType="1"/>
              </p:cNvSpPr>
              <p:nvPr/>
            </p:nvSpPr>
            <p:spPr bwMode="auto">
              <a:xfrm flipV="1">
                <a:off x="4152" y="4150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7" name="Line 1912"/>
              <p:cNvSpPr>
                <a:spLocks noChangeShapeType="1"/>
              </p:cNvSpPr>
              <p:nvPr/>
            </p:nvSpPr>
            <p:spPr bwMode="auto">
              <a:xfrm flipV="1">
                <a:off x="4150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8" name="Line 1913"/>
              <p:cNvSpPr>
                <a:spLocks noChangeShapeType="1"/>
              </p:cNvSpPr>
              <p:nvPr/>
            </p:nvSpPr>
            <p:spPr bwMode="auto">
              <a:xfrm flipV="1">
                <a:off x="414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" name="Line 1914"/>
              <p:cNvSpPr>
                <a:spLocks noChangeShapeType="1"/>
              </p:cNvSpPr>
              <p:nvPr/>
            </p:nvSpPr>
            <p:spPr bwMode="auto">
              <a:xfrm flipV="1">
                <a:off x="414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0" name="Line 1915"/>
              <p:cNvSpPr>
                <a:spLocks noChangeShapeType="1"/>
              </p:cNvSpPr>
              <p:nvPr/>
            </p:nvSpPr>
            <p:spPr bwMode="auto">
              <a:xfrm>
                <a:off x="414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1" name="Line 1916"/>
              <p:cNvSpPr>
                <a:spLocks noChangeShapeType="1"/>
              </p:cNvSpPr>
              <p:nvPr/>
            </p:nvSpPr>
            <p:spPr bwMode="auto">
              <a:xfrm>
                <a:off x="414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2" name="Line 1917"/>
              <p:cNvSpPr>
                <a:spLocks noChangeShapeType="1"/>
              </p:cNvSpPr>
              <p:nvPr/>
            </p:nvSpPr>
            <p:spPr bwMode="auto">
              <a:xfrm>
                <a:off x="4140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3" name="Line 1918"/>
              <p:cNvSpPr>
                <a:spLocks noChangeShapeType="1"/>
              </p:cNvSpPr>
              <p:nvPr/>
            </p:nvSpPr>
            <p:spPr bwMode="auto">
              <a:xfrm>
                <a:off x="4137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4" name="Line 1919"/>
              <p:cNvSpPr>
                <a:spLocks noChangeShapeType="1"/>
              </p:cNvSpPr>
              <p:nvPr/>
            </p:nvSpPr>
            <p:spPr bwMode="auto">
              <a:xfrm>
                <a:off x="413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5" name="Line 1920"/>
              <p:cNvSpPr>
                <a:spLocks noChangeShapeType="1"/>
              </p:cNvSpPr>
              <p:nvPr/>
            </p:nvSpPr>
            <p:spPr bwMode="auto">
              <a:xfrm>
                <a:off x="4133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6" name="Line 1921"/>
              <p:cNvSpPr>
                <a:spLocks noChangeShapeType="1"/>
              </p:cNvSpPr>
              <p:nvPr/>
            </p:nvSpPr>
            <p:spPr bwMode="auto">
              <a:xfrm>
                <a:off x="4131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7" name="Line 1922"/>
              <p:cNvSpPr>
                <a:spLocks noChangeShapeType="1"/>
              </p:cNvSpPr>
              <p:nvPr/>
            </p:nvSpPr>
            <p:spPr bwMode="auto">
              <a:xfrm>
                <a:off x="4129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8" name="Line 1923"/>
              <p:cNvSpPr>
                <a:spLocks noChangeShapeType="1"/>
              </p:cNvSpPr>
              <p:nvPr/>
            </p:nvSpPr>
            <p:spPr bwMode="auto">
              <a:xfrm>
                <a:off x="4127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9" name="Line 1924"/>
              <p:cNvSpPr>
                <a:spLocks noChangeShapeType="1"/>
              </p:cNvSpPr>
              <p:nvPr/>
            </p:nvSpPr>
            <p:spPr bwMode="auto">
              <a:xfrm>
                <a:off x="4124" y="4150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0" name="Line 1925"/>
              <p:cNvSpPr>
                <a:spLocks noChangeShapeType="1"/>
              </p:cNvSpPr>
              <p:nvPr/>
            </p:nvSpPr>
            <p:spPr bwMode="auto">
              <a:xfrm>
                <a:off x="4122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1" name="Line 1926"/>
              <p:cNvSpPr>
                <a:spLocks noChangeShapeType="1"/>
              </p:cNvSpPr>
              <p:nvPr/>
            </p:nvSpPr>
            <p:spPr bwMode="auto">
              <a:xfrm>
                <a:off x="4120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2" name="Line 1927"/>
              <p:cNvSpPr>
                <a:spLocks noChangeShapeType="1"/>
              </p:cNvSpPr>
              <p:nvPr/>
            </p:nvSpPr>
            <p:spPr bwMode="auto">
              <a:xfrm>
                <a:off x="4118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3" name="Line 1928"/>
              <p:cNvSpPr>
                <a:spLocks noChangeShapeType="1"/>
              </p:cNvSpPr>
              <p:nvPr/>
            </p:nvSpPr>
            <p:spPr bwMode="auto">
              <a:xfrm flipV="1">
                <a:off x="4116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4" name="Line 1929"/>
              <p:cNvSpPr>
                <a:spLocks noChangeShapeType="1"/>
              </p:cNvSpPr>
              <p:nvPr/>
            </p:nvSpPr>
            <p:spPr bwMode="auto">
              <a:xfrm>
                <a:off x="4114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5" name="Line 1930"/>
              <p:cNvSpPr>
                <a:spLocks noChangeShapeType="1"/>
              </p:cNvSpPr>
              <p:nvPr/>
            </p:nvSpPr>
            <p:spPr bwMode="auto">
              <a:xfrm flipV="1">
                <a:off x="4112" y="4150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6" name="Line 1931"/>
              <p:cNvSpPr>
                <a:spLocks noChangeShapeType="1"/>
              </p:cNvSpPr>
              <p:nvPr/>
            </p:nvSpPr>
            <p:spPr bwMode="auto">
              <a:xfrm flipV="1">
                <a:off x="4109" y="4151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7" name="Line 1932"/>
              <p:cNvSpPr>
                <a:spLocks noChangeShapeType="1"/>
              </p:cNvSpPr>
              <p:nvPr/>
            </p:nvSpPr>
            <p:spPr bwMode="auto">
              <a:xfrm>
                <a:off x="4107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8" name="Line 1933"/>
              <p:cNvSpPr>
                <a:spLocks noChangeShapeType="1"/>
              </p:cNvSpPr>
              <p:nvPr/>
            </p:nvSpPr>
            <p:spPr bwMode="auto">
              <a:xfrm flipV="1">
                <a:off x="4105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9" name="Line 1934"/>
              <p:cNvSpPr>
                <a:spLocks noChangeShapeType="1"/>
              </p:cNvSpPr>
              <p:nvPr/>
            </p:nvSpPr>
            <p:spPr bwMode="auto">
              <a:xfrm flipV="1">
                <a:off x="4103" y="4151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" name="Line 1935"/>
              <p:cNvSpPr>
                <a:spLocks noChangeShapeType="1"/>
              </p:cNvSpPr>
              <p:nvPr/>
            </p:nvSpPr>
            <p:spPr bwMode="auto">
              <a:xfrm flipV="1">
                <a:off x="410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" name="Line 1936"/>
              <p:cNvSpPr>
                <a:spLocks noChangeShapeType="1"/>
              </p:cNvSpPr>
              <p:nvPr/>
            </p:nvSpPr>
            <p:spPr bwMode="auto">
              <a:xfrm flipV="1">
                <a:off x="409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" name="Line 1937"/>
              <p:cNvSpPr>
                <a:spLocks noChangeShapeType="1"/>
              </p:cNvSpPr>
              <p:nvPr/>
            </p:nvSpPr>
            <p:spPr bwMode="auto">
              <a:xfrm>
                <a:off x="4096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" name="Line 1938"/>
              <p:cNvSpPr>
                <a:spLocks noChangeShapeType="1"/>
              </p:cNvSpPr>
              <p:nvPr/>
            </p:nvSpPr>
            <p:spPr bwMode="auto">
              <a:xfrm flipV="1">
                <a:off x="409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" name="Line 1939"/>
              <p:cNvSpPr>
                <a:spLocks noChangeShapeType="1"/>
              </p:cNvSpPr>
              <p:nvPr/>
            </p:nvSpPr>
            <p:spPr bwMode="auto">
              <a:xfrm>
                <a:off x="409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" name="Line 1940"/>
              <p:cNvSpPr>
                <a:spLocks noChangeShapeType="1"/>
              </p:cNvSpPr>
              <p:nvPr/>
            </p:nvSpPr>
            <p:spPr bwMode="auto">
              <a:xfrm>
                <a:off x="409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" name="Line 1941"/>
              <p:cNvSpPr>
                <a:spLocks noChangeShapeType="1"/>
              </p:cNvSpPr>
              <p:nvPr/>
            </p:nvSpPr>
            <p:spPr bwMode="auto">
              <a:xfrm>
                <a:off x="408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" name="Line 1942"/>
              <p:cNvSpPr>
                <a:spLocks noChangeShapeType="1"/>
              </p:cNvSpPr>
              <p:nvPr/>
            </p:nvSpPr>
            <p:spPr bwMode="auto">
              <a:xfrm>
                <a:off x="408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" name="Line 1943"/>
              <p:cNvSpPr>
                <a:spLocks noChangeShapeType="1"/>
              </p:cNvSpPr>
              <p:nvPr/>
            </p:nvSpPr>
            <p:spPr bwMode="auto">
              <a:xfrm>
                <a:off x="408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" name="Line 1944"/>
              <p:cNvSpPr>
                <a:spLocks noChangeShapeType="1"/>
              </p:cNvSpPr>
              <p:nvPr/>
            </p:nvSpPr>
            <p:spPr bwMode="auto">
              <a:xfrm>
                <a:off x="408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" name="Line 1945"/>
              <p:cNvSpPr>
                <a:spLocks noChangeShapeType="1"/>
              </p:cNvSpPr>
              <p:nvPr/>
            </p:nvSpPr>
            <p:spPr bwMode="auto">
              <a:xfrm>
                <a:off x="407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" name="Line 1946"/>
              <p:cNvSpPr>
                <a:spLocks noChangeShapeType="1"/>
              </p:cNvSpPr>
              <p:nvPr/>
            </p:nvSpPr>
            <p:spPr bwMode="auto">
              <a:xfrm>
                <a:off x="407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" name="Line 1947"/>
              <p:cNvSpPr>
                <a:spLocks noChangeShapeType="1"/>
              </p:cNvSpPr>
              <p:nvPr/>
            </p:nvSpPr>
            <p:spPr bwMode="auto">
              <a:xfrm>
                <a:off x="407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" name="Line 1948"/>
              <p:cNvSpPr>
                <a:spLocks noChangeShapeType="1"/>
              </p:cNvSpPr>
              <p:nvPr/>
            </p:nvSpPr>
            <p:spPr bwMode="auto">
              <a:xfrm>
                <a:off x="407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" name="Line 1949"/>
              <p:cNvSpPr>
                <a:spLocks noChangeShapeType="1"/>
              </p:cNvSpPr>
              <p:nvPr/>
            </p:nvSpPr>
            <p:spPr bwMode="auto">
              <a:xfrm>
                <a:off x="4070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" name="Line 1950"/>
              <p:cNvSpPr>
                <a:spLocks noChangeShapeType="1"/>
              </p:cNvSpPr>
              <p:nvPr/>
            </p:nvSpPr>
            <p:spPr bwMode="auto">
              <a:xfrm>
                <a:off x="406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" name="Line 1951"/>
              <p:cNvSpPr>
                <a:spLocks noChangeShapeType="1"/>
              </p:cNvSpPr>
              <p:nvPr/>
            </p:nvSpPr>
            <p:spPr bwMode="auto">
              <a:xfrm>
                <a:off x="406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" name="Line 1952"/>
              <p:cNvSpPr>
                <a:spLocks noChangeShapeType="1"/>
              </p:cNvSpPr>
              <p:nvPr/>
            </p:nvSpPr>
            <p:spPr bwMode="auto">
              <a:xfrm>
                <a:off x="406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" name="Line 1953"/>
              <p:cNvSpPr>
                <a:spLocks noChangeShapeType="1"/>
              </p:cNvSpPr>
              <p:nvPr/>
            </p:nvSpPr>
            <p:spPr bwMode="auto">
              <a:xfrm>
                <a:off x="4062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" name="Line 1954"/>
              <p:cNvSpPr>
                <a:spLocks noChangeShapeType="1"/>
              </p:cNvSpPr>
              <p:nvPr/>
            </p:nvSpPr>
            <p:spPr bwMode="auto">
              <a:xfrm>
                <a:off x="4060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" name="Line 1955"/>
              <p:cNvSpPr>
                <a:spLocks noChangeShapeType="1"/>
              </p:cNvSpPr>
              <p:nvPr/>
            </p:nvSpPr>
            <p:spPr bwMode="auto">
              <a:xfrm>
                <a:off x="4057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" name="Line 1956"/>
              <p:cNvSpPr>
                <a:spLocks noChangeShapeType="1"/>
              </p:cNvSpPr>
              <p:nvPr/>
            </p:nvSpPr>
            <p:spPr bwMode="auto">
              <a:xfrm>
                <a:off x="405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" name="Line 1957"/>
              <p:cNvSpPr>
                <a:spLocks noChangeShapeType="1"/>
              </p:cNvSpPr>
              <p:nvPr/>
            </p:nvSpPr>
            <p:spPr bwMode="auto">
              <a:xfrm flipV="1">
                <a:off x="405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" name="Line 1958"/>
              <p:cNvSpPr>
                <a:spLocks noChangeShapeType="1"/>
              </p:cNvSpPr>
              <p:nvPr/>
            </p:nvSpPr>
            <p:spPr bwMode="auto">
              <a:xfrm>
                <a:off x="4051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4" name="Line 1959"/>
              <p:cNvSpPr>
                <a:spLocks noChangeShapeType="1"/>
              </p:cNvSpPr>
              <p:nvPr/>
            </p:nvSpPr>
            <p:spPr bwMode="auto">
              <a:xfrm>
                <a:off x="404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5" name="Line 1960"/>
              <p:cNvSpPr>
                <a:spLocks noChangeShapeType="1"/>
              </p:cNvSpPr>
              <p:nvPr/>
            </p:nvSpPr>
            <p:spPr bwMode="auto">
              <a:xfrm>
                <a:off x="404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6" name="Line 1961"/>
              <p:cNvSpPr>
                <a:spLocks noChangeShapeType="1"/>
              </p:cNvSpPr>
              <p:nvPr/>
            </p:nvSpPr>
            <p:spPr bwMode="auto">
              <a:xfrm flipV="1">
                <a:off x="404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7" name="Line 1962"/>
              <p:cNvSpPr>
                <a:spLocks noChangeShapeType="1"/>
              </p:cNvSpPr>
              <p:nvPr/>
            </p:nvSpPr>
            <p:spPr bwMode="auto">
              <a:xfrm>
                <a:off x="404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" name="Line 1963"/>
              <p:cNvSpPr>
                <a:spLocks noChangeShapeType="1"/>
              </p:cNvSpPr>
              <p:nvPr/>
            </p:nvSpPr>
            <p:spPr bwMode="auto">
              <a:xfrm>
                <a:off x="404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" name="Line 1964"/>
              <p:cNvSpPr>
                <a:spLocks noChangeShapeType="1"/>
              </p:cNvSpPr>
              <p:nvPr/>
            </p:nvSpPr>
            <p:spPr bwMode="auto">
              <a:xfrm>
                <a:off x="403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" name="Line 1965"/>
              <p:cNvSpPr>
                <a:spLocks noChangeShapeType="1"/>
              </p:cNvSpPr>
              <p:nvPr/>
            </p:nvSpPr>
            <p:spPr bwMode="auto">
              <a:xfrm>
                <a:off x="403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1" name="Line 1966"/>
              <p:cNvSpPr>
                <a:spLocks noChangeShapeType="1"/>
              </p:cNvSpPr>
              <p:nvPr/>
            </p:nvSpPr>
            <p:spPr bwMode="auto">
              <a:xfrm>
                <a:off x="403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82" name="Group 2168"/>
            <p:cNvGrpSpPr>
              <a:grpSpLocks/>
            </p:cNvGrpSpPr>
            <p:nvPr/>
          </p:nvGrpSpPr>
          <p:grpSpPr bwMode="auto">
            <a:xfrm>
              <a:off x="3603" y="4152"/>
              <a:ext cx="431" cy="2"/>
              <a:chOff x="3603" y="4152"/>
              <a:chExt cx="431" cy="2"/>
            </a:xfrm>
          </p:grpSpPr>
          <p:sp>
            <p:nvSpPr>
              <p:cNvPr id="2192" name="Line 1968"/>
              <p:cNvSpPr>
                <a:spLocks noChangeShapeType="1"/>
              </p:cNvSpPr>
              <p:nvPr/>
            </p:nvSpPr>
            <p:spPr bwMode="auto">
              <a:xfrm>
                <a:off x="403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Line 1969"/>
              <p:cNvSpPr>
                <a:spLocks noChangeShapeType="1"/>
              </p:cNvSpPr>
              <p:nvPr/>
            </p:nvSpPr>
            <p:spPr bwMode="auto">
              <a:xfrm>
                <a:off x="403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Line 1970"/>
              <p:cNvSpPr>
                <a:spLocks noChangeShapeType="1"/>
              </p:cNvSpPr>
              <p:nvPr/>
            </p:nvSpPr>
            <p:spPr bwMode="auto">
              <a:xfrm>
                <a:off x="402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Line 1971"/>
              <p:cNvSpPr>
                <a:spLocks noChangeShapeType="1"/>
              </p:cNvSpPr>
              <p:nvPr/>
            </p:nvSpPr>
            <p:spPr bwMode="auto">
              <a:xfrm>
                <a:off x="402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Line 1972"/>
              <p:cNvSpPr>
                <a:spLocks noChangeShapeType="1"/>
              </p:cNvSpPr>
              <p:nvPr/>
            </p:nvSpPr>
            <p:spPr bwMode="auto">
              <a:xfrm>
                <a:off x="402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" name="Line 1973"/>
              <p:cNvSpPr>
                <a:spLocks noChangeShapeType="1"/>
              </p:cNvSpPr>
              <p:nvPr/>
            </p:nvSpPr>
            <p:spPr bwMode="auto">
              <a:xfrm>
                <a:off x="402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" name="Line 1974"/>
              <p:cNvSpPr>
                <a:spLocks noChangeShapeType="1"/>
              </p:cNvSpPr>
              <p:nvPr/>
            </p:nvSpPr>
            <p:spPr bwMode="auto">
              <a:xfrm>
                <a:off x="4019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Line 1975"/>
              <p:cNvSpPr>
                <a:spLocks noChangeShapeType="1"/>
              </p:cNvSpPr>
              <p:nvPr/>
            </p:nvSpPr>
            <p:spPr bwMode="auto">
              <a:xfrm>
                <a:off x="4017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Line 1976"/>
              <p:cNvSpPr>
                <a:spLocks noChangeShapeType="1"/>
              </p:cNvSpPr>
              <p:nvPr/>
            </p:nvSpPr>
            <p:spPr bwMode="auto">
              <a:xfrm>
                <a:off x="4015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Line 1977"/>
              <p:cNvSpPr>
                <a:spLocks noChangeShapeType="1"/>
              </p:cNvSpPr>
              <p:nvPr/>
            </p:nvSpPr>
            <p:spPr bwMode="auto">
              <a:xfrm>
                <a:off x="4013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Line 1978"/>
              <p:cNvSpPr>
                <a:spLocks noChangeShapeType="1"/>
              </p:cNvSpPr>
              <p:nvPr/>
            </p:nvSpPr>
            <p:spPr bwMode="auto">
              <a:xfrm>
                <a:off x="4010" y="4152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Line 1979"/>
              <p:cNvSpPr>
                <a:spLocks noChangeShapeType="1"/>
              </p:cNvSpPr>
              <p:nvPr/>
            </p:nvSpPr>
            <p:spPr bwMode="auto">
              <a:xfrm>
                <a:off x="4008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Line 1980"/>
              <p:cNvSpPr>
                <a:spLocks noChangeShapeType="1"/>
              </p:cNvSpPr>
              <p:nvPr/>
            </p:nvSpPr>
            <p:spPr bwMode="auto">
              <a:xfrm>
                <a:off x="4006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Line 1981"/>
              <p:cNvSpPr>
                <a:spLocks noChangeShapeType="1"/>
              </p:cNvSpPr>
              <p:nvPr/>
            </p:nvSpPr>
            <p:spPr bwMode="auto">
              <a:xfrm flipV="1">
                <a:off x="4004" y="4152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Line 1982"/>
              <p:cNvSpPr>
                <a:spLocks noChangeShapeType="1"/>
              </p:cNvSpPr>
              <p:nvPr/>
            </p:nvSpPr>
            <p:spPr bwMode="auto">
              <a:xfrm>
                <a:off x="400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7" name="Line 1983"/>
              <p:cNvSpPr>
                <a:spLocks noChangeShapeType="1"/>
              </p:cNvSpPr>
              <p:nvPr/>
            </p:nvSpPr>
            <p:spPr bwMode="auto">
              <a:xfrm>
                <a:off x="400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8" name="Line 1984"/>
              <p:cNvSpPr>
                <a:spLocks noChangeShapeType="1"/>
              </p:cNvSpPr>
              <p:nvPr/>
            </p:nvSpPr>
            <p:spPr bwMode="auto">
              <a:xfrm>
                <a:off x="399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Line 1985"/>
              <p:cNvSpPr>
                <a:spLocks noChangeShapeType="1"/>
              </p:cNvSpPr>
              <p:nvPr/>
            </p:nvSpPr>
            <p:spPr bwMode="auto">
              <a:xfrm>
                <a:off x="399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Line 1986"/>
              <p:cNvSpPr>
                <a:spLocks noChangeShapeType="1"/>
              </p:cNvSpPr>
              <p:nvPr/>
            </p:nvSpPr>
            <p:spPr bwMode="auto">
              <a:xfrm>
                <a:off x="399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Line 1987"/>
              <p:cNvSpPr>
                <a:spLocks noChangeShapeType="1"/>
              </p:cNvSpPr>
              <p:nvPr/>
            </p:nvSpPr>
            <p:spPr bwMode="auto">
              <a:xfrm>
                <a:off x="399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Line 1988"/>
              <p:cNvSpPr>
                <a:spLocks noChangeShapeType="1"/>
              </p:cNvSpPr>
              <p:nvPr/>
            </p:nvSpPr>
            <p:spPr bwMode="auto">
              <a:xfrm>
                <a:off x="398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Line 1989"/>
              <p:cNvSpPr>
                <a:spLocks noChangeShapeType="1"/>
              </p:cNvSpPr>
              <p:nvPr/>
            </p:nvSpPr>
            <p:spPr bwMode="auto">
              <a:xfrm>
                <a:off x="398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Line 1990"/>
              <p:cNvSpPr>
                <a:spLocks noChangeShapeType="1"/>
              </p:cNvSpPr>
              <p:nvPr/>
            </p:nvSpPr>
            <p:spPr bwMode="auto">
              <a:xfrm>
                <a:off x="398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Line 1991"/>
              <p:cNvSpPr>
                <a:spLocks noChangeShapeType="1"/>
              </p:cNvSpPr>
              <p:nvPr/>
            </p:nvSpPr>
            <p:spPr bwMode="auto">
              <a:xfrm>
                <a:off x="398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Line 1992"/>
              <p:cNvSpPr>
                <a:spLocks noChangeShapeType="1"/>
              </p:cNvSpPr>
              <p:nvPr/>
            </p:nvSpPr>
            <p:spPr bwMode="auto">
              <a:xfrm>
                <a:off x="398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Line 1993"/>
              <p:cNvSpPr>
                <a:spLocks noChangeShapeType="1"/>
              </p:cNvSpPr>
              <p:nvPr/>
            </p:nvSpPr>
            <p:spPr bwMode="auto">
              <a:xfrm>
                <a:off x="397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Line 1994"/>
              <p:cNvSpPr>
                <a:spLocks noChangeShapeType="1"/>
              </p:cNvSpPr>
              <p:nvPr/>
            </p:nvSpPr>
            <p:spPr bwMode="auto">
              <a:xfrm>
                <a:off x="397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9" name="Line 1995"/>
              <p:cNvSpPr>
                <a:spLocks noChangeShapeType="1"/>
              </p:cNvSpPr>
              <p:nvPr/>
            </p:nvSpPr>
            <p:spPr bwMode="auto">
              <a:xfrm>
                <a:off x="397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Line 1996"/>
              <p:cNvSpPr>
                <a:spLocks noChangeShapeType="1"/>
              </p:cNvSpPr>
              <p:nvPr/>
            </p:nvSpPr>
            <p:spPr bwMode="auto">
              <a:xfrm>
                <a:off x="397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Line 1997"/>
              <p:cNvSpPr>
                <a:spLocks noChangeShapeType="1"/>
              </p:cNvSpPr>
              <p:nvPr/>
            </p:nvSpPr>
            <p:spPr bwMode="auto">
              <a:xfrm>
                <a:off x="396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Line 1998"/>
              <p:cNvSpPr>
                <a:spLocks noChangeShapeType="1"/>
              </p:cNvSpPr>
              <p:nvPr/>
            </p:nvSpPr>
            <p:spPr bwMode="auto">
              <a:xfrm>
                <a:off x="396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Line 1999"/>
              <p:cNvSpPr>
                <a:spLocks noChangeShapeType="1"/>
              </p:cNvSpPr>
              <p:nvPr/>
            </p:nvSpPr>
            <p:spPr bwMode="auto">
              <a:xfrm>
                <a:off x="396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Line 2000"/>
              <p:cNvSpPr>
                <a:spLocks noChangeShapeType="1"/>
              </p:cNvSpPr>
              <p:nvPr/>
            </p:nvSpPr>
            <p:spPr bwMode="auto">
              <a:xfrm>
                <a:off x="396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Line 2001"/>
              <p:cNvSpPr>
                <a:spLocks noChangeShapeType="1"/>
              </p:cNvSpPr>
              <p:nvPr/>
            </p:nvSpPr>
            <p:spPr bwMode="auto">
              <a:xfrm>
                <a:off x="396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Line 2002"/>
              <p:cNvSpPr>
                <a:spLocks noChangeShapeType="1"/>
              </p:cNvSpPr>
              <p:nvPr/>
            </p:nvSpPr>
            <p:spPr bwMode="auto">
              <a:xfrm>
                <a:off x="395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Line 2003"/>
              <p:cNvSpPr>
                <a:spLocks noChangeShapeType="1"/>
              </p:cNvSpPr>
              <p:nvPr/>
            </p:nvSpPr>
            <p:spPr bwMode="auto">
              <a:xfrm>
                <a:off x="395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Line 2004"/>
              <p:cNvSpPr>
                <a:spLocks noChangeShapeType="1"/>
              </p:cNvSpPr>
              <p:nvPr/>
            </p:nvSpPr>
            <p:spPr bwMode="auto">
              <a:xfrm>
                <a:off x="395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Line 2005"/>
              <p:cNvSpPr>
                <a:spLocks noChangeShapeType="1"/>
              </p:cNvSpPr>
              <p:nvPr/>
            </p:nvSpPr>
            <p:spPr bwMode="auto">
              <a:xfrm>
                <a:off x="395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Line 2006"/>
              <p:cNvSpPr>
                <a:spLocks noChangeShapeType="1"/>
              </p:cNvSpPr>
              <p:nvPr/>
            </p:nvSpPr>
            <p:spPr bwMode="auto">
              <a:xfrm>
                <a:off x="395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Line 2007"/>
              <p:cNvSpPr>
                <a:spLocks noChangeShapeType="1"/>
              </p:cNvSpPr>
              <p:nvPr/>
            </p:nvSpPr>
            <p:spPr bwMode="auto">
              <a:xfrm>
                <a:off x="394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Line 2008"/>
              <p:cNvSpPr>
                <a:spLocks noChangeShapeType="1"/>
              </p:cNvSpPr>
              <p:nvPr/>
            </p:nvSpPr>
            <p:spPr bwMode="auto">
              <a:xfrm>
                <a:off x="394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Line 2009"/>
              <p:cNvSpPr>
                <a:spLocks noChangeShapeType="1"/>
              </p:cNvSpPr>
              <p:nvPr/>
            </p:nvSpPr>
            <p:spPr bwMode="auto">
              <a:xfrm>
                <a:off x="394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Line 2010"/>
              <p:cNvSpPr>
                <a:spLocks noChangeShapeType="1"/>
              </p:cNvSpPr>
              <p:nvPr/>
            </p:nvSpPr>
            <p:spPr bwMode="auto">
              <a:xfrm>
                <a:off x="394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Line 2011"/>
              <p:cNvSpPr>
                <a:spLocks noChangeShapeType="1"/>
              </p:cNvSpPr>
              <p:nvPr/>
            </p:nvSpPr>
            <p:spPr bwMode="auto">
              <a:xfrm>
                <a:off x="393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Line 2012"/>
              <p:cNvSpPr>
                <a:spLocks noChangeShapeType="1"/>
              </p:cNvSpPr>
              <p:nvPr/>
            </p:nvSpPr>
            <p:spPr bwMode="auto">
              <a:xfrm>
                <a:off x="393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Line 2013"/>
              <p:cNvSpPr>
                <a:spLocks noChangeShapeType="1"/>
              </p:cNvSpPr>
              <p:nvPr/>
            </p:nvSpPr>
            <p:spPr bwMode="auto">
              <a:xfrm>
                <a:off x="393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Line 2014"/>
              <p:cNvSpPr>
                <a:spLocks noChangeShapeType="1"/>
              </p:cNvSpPr>
              <p:nvPr/>
            </p:nvSpPr>
            <p:spPr bwMode="auto">
              <a:xfrm>
                <a:off x="393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9" name="Line 2015"/>
              <p:cNvSpPr>
                <a:spLocks noChangeShapeType="1"/>
              </p:cNvSpPr>
              <p:nvPr/>
            </p:nvSpPr>
            <p:spPr bwMode="auto">
              <a:xfrm>
                <a:off x="393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Line 2016"/>
              <p:cNvSpPr>
                <a:spLocks noChangeShapeType="1"/>
              </p:cNvSpPr>
              <p:nvPr/>
            </p:nvSpPr>
            <p:spPr bwMode="auto">
              <a:xfrm>
                <a:off x="392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Line 2017"/>
              <p:cNvSpPr>
                <a:spLocks noChangeShapeType="1"/>
              </p:cNvSpPr>
              <p:nvPr/>
            </p:nvSpPr>
            <p:spPr bwMode="auto">
              <a:xfrm>
                <a:off x="392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Line 2018"/>
              <p:cNvSpPr>
                <a:spLocks noChangeShapeType="1"/>
              </p:cNvSpPr>
              <p:nvPr/>
            </p:nvSpPr>
            <p:spPr bwMode="auto">
              <a:xfrm>
                <a:off x="392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Line 2019"/>
              <p:cNvSpPr>
                <a:spLocks noChangeShapeType="1"/>
              </p:cNvSpPr>
              <p:nvPr/>
            </p:nvSpPr>
            <p:spPr bwMode="auto">
              <a:xfrm>
                <a:off x="392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Line 2020"/>
              <p:cNvSpPr>
                <a:spLocks noChangeShapeType="1"/>
              </p:cNvSpPr>
              <p:nvPr/>
            </p:nvSpPr>
            <p:spPr bwMode="auto">
              <a:xfrm>
                <a:off x="392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Line 2021"/>
              <p:cNvSpPr>
                <a:spLocks noChangeShapeType="1"/>
              </p:cNvSpPr>
              <p:nvPr/>
            </p:nvSpPr>
            <p:spPr bwMode="auto">
              <a:xfrm>
                <a:off x="391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Line 2022"/>
              <p:cNvSpPr>
                <a:spLocks noChangeShapeType="1"/>
              </p:cNvSpPr>
              <p:nvPr/>
            </p:nvSpPr>
            <p:spPr bwMode="auto">
              <a:xfrm>
                <a:off x="391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Line 2023"/>
              <p:cNvSpPr>
                <a:spLocks noChangeShapeType="1"/>
              </p:cNvSpPr>
              <p:nvPr/>
            </p:nvSpPr>
            <p:spPr bwMode="auto">
              <a:xfrm>
                <a:off x="391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Line 2024"/>
              <p:cNvSpPr>
                <a:spLocks noChangeShapeType="1"/>
              </p:cNvSpPr>
              <p:nvPr/>
            </p:nvSpPr>
            <p:spPr bwMode="auto">
              <a:xfrm>
                <a:off x="391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Line 2025"/>
              <p:cNvSpPr>
                <a:spLocks noChangeShapeType="1"/>
              </p:cNvSpPr>
              <p:nvPr/>
            </p:nvSpPr>
            <p:spPr bwMode="auto">
              <a:xfrm>
                <a:off x="390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Line 2026"/>
              <p:cNvSpPr>
                <a:spLocks noChangeShapeType="1"/>
              </p:cNvSpPr>
              <p:nvPr/>
            </p:nvSpPr>
            <p:spPr bwMode="auto">
              <a:xfrm>
                <a:off x="390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Line 2027"/>
              <p:cNvSpPr>
                <a:spLocks noChangeShapeType="1"/>
              </p:cNvSpPr>
              <p:nvPr/>
            </p:nvSpPr>
            <p:spPr bwMode="auto">
              <a:xfrm>
                <a:off x="390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Line 2028"/>
              <p:cNvSpPr>
                <a:spLocks noChangeShapeType="1"/>
              </p:cNvSpPr>
              <p:nvPr/>
            </p:nvSpPr>
            <p:spPr bwMode="auto">
              <a:xfrm>
                <a:off x="390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Line 2029"/>
              <p:cNvSpPr>
                <a:spLocks noChangeShapeType="1"/>
              </p:cNvSpPr>
              <p:nvPr/>
            </p:nvSpPr>
            <p:spPr bwMode="auto">
              <a:xfrm>
                <a:off x="390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Line 2030"/>
              <p:cNvSpPr>
                <a:spLocks noChangeShapeType="1"/>
              </p:cNvSpPr>
              <p:nvPr/>
            </p:nvSpPr>
            <p:spPr bwMode="auto">
              <a:xfrm>
                <a:off x="389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Line 2031"/>
              <p:cNvSpPr>
                <a:spLocks noChangeShapeType="1"/>
              </p:cNvSpPr>
              <p:nvPr/>
            </p:nvSpPr>
            <p:spPr bwMode="auto">
              <a:xfrm>
                <a:off x="389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Line 2032"/>
              <p:cNvSpPr>
                <a:spLocks noChangeShapeType="1"/>
              </p:cNvSpPr>
              <p:nvPr/>
            </p:nvSpPr>
            <p:spPr bwMode="auto">
              <a:xfrm>
                <a:off x="389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Line 2033"/>
              <p:cNvSpPr>
                <a:spLocks noChangeShapeType="1"/>
              </p:cNvSpPr>
              <p:nvPr/>
            </p:nvSpPr>
            <p:spPr bwMode="auto">
              <a:xfrm>
                <a:off x="389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Line 2034"/>
              <p:cNvSpPr>
                <a:spLocks noChangeShapeType="1"/>
              </p:cNvSpPr>
              <p:nvPr/>
            </p:nvSpPr>
            <p:spPr bwMode="auto">
              <a:xfrm>
                <a:off x="389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" name="Line 2035"/>
              <p:cNvSpPr>
                <a:spLocks noChangeShapeType="1"/>
              </p:cNvSpPr>
              <p:nvPr/>
            </p:nvSpPr>
            <p:spPr bwMode="auto">
              <a:xfrm>
                <a:off x="388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Line 2036"/>
              <p:cNvSpPr>
                <a:spLocks noChangeShapeType="1"/>
              </p:cNvSpPr>
              <p:nvPr/>
            </p:nvSpPr>
            <p:spPr bwMode="auto">
              <a:xfrm>
                <a:off x="388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Line 2037"/>
              <p:cNvSpPr>
                <a:spLocks noChangeShapeType="1"/>
              </p:cNvSpPr>
              <p:nvPr/>
            </p:nvSpPr>
            <p:spPr bwMode="auto">
              <a:xfrm>
                <a:off x="388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Line 2038"/>
              <p:cNvSpPr>
                <a:spLocks noChangeShapeType="1"/>
              </p:cNvSpPr>
              <p:nvPr/>
            </p:nvSpPr>
            <p:spPr bwMode="auto">
              <a:xfrm>
                <a:off x="388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Line 2039"/>
              <p:cNvSpPr>
                <a:spLocks noChangeShapeType="1"/>
              </p:cNvSpPr>
              <p:nvPr/>
            </p:nvSpPr>
            <p:spPr bwMode="auto">
              <a:xfrm>
                <a:off x="387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Line 2040"/>
              <p:cNvSpPr>
                <a:spLocks noChangeShapeType="1"/>
              </p:cNvSpPr>
              <p:nvPr/>
            </p:nvSpPr>
            <p:spPr bwMode="auto">
              <a:xfrm>
                <a:off x="387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Line 2041"/>
              <p:cNvSpPr>
                <a:spLocks noChangeShapeType="1"/>
              </p:cNvSpPr>
              <p:nvPr/>
            </p:nvSpPr>
            <p:spPr bwMode="auto">
              <a:xfrm>
                <a:off x="387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Line 2042"/>
              <p:cNvSpPr>
                <a:spLocks noChangeShapeType="1"/>
              </p:cNvSpPr>
              <p:nvPr/>
            </p:nvSpPr>
            <p:spPr bwMode="auto">
              <a:xfrm>
                <a:off x="3872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Line 2043"/>
              <p:cNvSpPr>
                <a:spLocks noChangeShapeType="1"/>
              </p:cNvSpPr>
              <p:nvPr/>
            </p:nvSpPr>
            <p:spPr bwMode="auto">
              <a:xfrm>
                <a:off x="387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Line 2044"/>
              <p:cNvSpPr>
                <a:spLocks noChangeShapeType="1"/>
              </p:cNvSpPr>
              <p:nvPr/>
            </p:nvSpPr>
            <p:spPr bwMode="auto">
              <a:xfrm>
                <a:off x="386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Line 2045"/>
              <p:cNvSpPr>
                <a:spLocks noChangeShapeType="1"/>
              </p:cNvSpPr>
              <p:nvPr/>
            </p:nvSpPr>
            <p:spPr bwMode="auto">
              <a:xfrm>
                <a:off x="386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Line 2046"/>
              <p:cNvSpPr>
                <a:spLocks noChangeShapeType="1"/>
              </p:cNvSpPr>
              <p:nvPr/>
            </p:nvSpPr>
            <p:spPr bwMode="auto">
              <a:xfrm>
                <a:off x="386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Line 2047"/>
              <p:cNvSpPr>
                <a:spLocks noChangeShapeType="1"/>
              </p:cNvSpPr>
              <p:nvPr/>
            </p:nvSpPr>
            <p:spPr bwMode="auto">
              <a:xfrm>
                <a:off x="386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Line 2048"/>
              <p:cNvSpPr>
                <a:spLocks noChangeShapeType="1"/>
              </p:cNvSpPr>
              <p:nvPr/>
            </p:nvSpPr>
            <p:spPr bwMode="auto">
              <a:xfrm>
                <a:off x="385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Line 2049"/>
              <p:cNvSpPr>
                <a:spLocks noChangeShapeType="1"/>
              </p:cNvSpPr>
              <p:nvPr/>
            </p:nvSpPr>
            <p:spPr bwMode="auto">
              <a:xfrm>
                <a:off x="385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Line 2050"/>
              <p:cNvSpPr>
                <a:spLocks noChangeShapeType="1"/>
              </p:cNvSpPr>
              <p:nvPr/>
            </p:nvSpPr>
            <p:spPr bwMode="auto">
              <a:xfrm>
                <a:off x="385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Line 2051"/>
              <p:cNvSpPr>
                <a:spLocks noChangeShapeType="1"/>
              </p:cNvSpPr>
              <p:nvPr/>
            </p:nvSpPr>
            <p:spPr bwMode="auto">
              <a:xfrm>
                <a:off x="385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Line 2052"/>
              <p:cNvSpPr>
                <a:spLocks noChangeShapeType="1"/>
              </p:cNvSpPr>
              <p:nvPr/>
            </p:nvSpPr>
            <p:spPr bwMode="auto">
              <a:xfrm>
                <a:off x="385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Line 2053"/>
              <p:cNvSpPr>
                <a:spLocks noChangeShapeType="1"/>
              </p:cNvSpPr>
              <p:nvPr/>
            </p:nvSpPr>
            <p:spPr bwMode="auto">
              <a:xfrm>
                <a:off x="384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Line 2054"/>
              <p:cNvSpPr>
                <a:spLocks noChangeShapeType="1"/>
              </p:cNvSpPr>
              <p:nvPr/>
            </p:nvSpPr>
            <p:spPr bwMode="auto">
              <a:xfrm>
                <a:off x="384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Line 2055"/>
              <p:cNvSpPr>
                <a:spLocks noChangeShapeType="1"/>
              </p:cNvSpPr>
              <p:nvPr/>
            </p:nvSpPr>
            <p:spPr bwMode="auto">
              <a:xfrm>
                <a:off x="384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Line 2056"/>
              <p:cNvSpPr>
                <a:spLocks noChangeShapeType="1"/>
              </p:cNvSpPr>
              <p:nvPr/>
            </p:nvSpPr>
            <p:spPr bwMode="auto">
              <a:xfrm>
                <a:off x="384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Line 2057"/>
              <p:cNvSpPr>
                <a:spLocks noChangeShapeType="1"/>
              </p:cNvSpPr>
              <p:nvPr/>
            </p:nvSpPr>
            <p:spPr bwMode="auto">
              <a:xfrm>
                <a:off x="384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Line 2058"/>
              <p:cNvSpPr>
                <a:spLocks noChangeShapeType="1"/>
              </p:cNvSpPr>
              <p:nvPr/>
            </p:nvSpPr>
            <p:spPr bwMode="auto">
              <a:xfrm>
                <a:off x="383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Line 2059"/>
              <p:cNvSpPr>
                <a:spLocks noChangeShapeType="1"/>
              </p:cNvSpPr>
              <p:nvPr/>
            </p:nvSpPr>
            <p:spPr bwMode="auto">
              <a:xfrm>
                <a:off x="383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Line 2060"/>
              <p:cNvSpPr>
                <a:spLocks noChangeShapeType="1"/>
              </p:cNvSpPr>
              <p:nvPr/>
            </p:nvSpPr>
            <p:spPr bwMode="auto">
              <a:xfrm>
                <a:off x="383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Line 2061"/>
              <p:cNvSpPr>
                <a:spLocks noChangeShapeType="1"/>
              </p:cNvSpPr>
              <p:nvPr/>
            </p:nvSpPr>
            <p:spPr bwMode="auto">
              <a:xfrm>
                <a:off x="383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Line 2062"/>
              <p:cNvSpPr>
                <a:spLocks noChangeShapeType="1"/>
              </p:cNvSpPr>
              <p:nvPr/>
            </p:nvSpPr>
            <p:spPr bwMode="auto">
              <a:xfrm>
                <a:off x="382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Line 2063"/>
              <p:cNvSpPr>
                <a:spLocks noChangeShapeType="1"/>
              </p:cNvSpPr>
              <p:nvPr/>
            </p:nvSpPr>
            <p:spPr bwMode="auto">
              <a:xfrm>
                <a:off x="382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Line 2064"/>
              <p:cNvSpPr>
                <a:spLocks noChangeShapeType="1"/>
              </p:cNvSpPr>
              <p:nvPr/>
            </p:nvSpPr>
            <p:spPr bwMode="auto">
              <a:xfrm>
                <a:off x="382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Line 2065"/>
              <p:cNvSpPr>
                <a:spLocks noChangeShapeType="1"/>
              </p:cNvSpPr>
              <p:nvPr/>
            </p:nvSpPr>
            <p:spPr bwMode="auto">
              <a:xfrm>
                <a:off x="382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Line 2066"/>
              <p:cNvSpPr>
                <a:spLocks noChangeShapeType="1"/>
              </p:cNvSpPr>
              <p:nvPr/>
            </p:nvSpPr>
            <p:spPr bwMode="auto">
              <a:xfrm>
                <a:off x="382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Line 2067"/>
              <p:cNvSpPr>
                <a:spLocks noChangeShapeType="1"/>
              </p:cNvSpPr>
              <p:nvPr/>
            </p:nvSpPr>
            <p:spPr bwMode="auto">
              <a:xfrm>
                <a:off x="381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Line 2068"/>
              <p:cNvSpPr>
                <a:spLocks noChangeShapeType="1"/>
              </p:cNvSpPr>
              <p:nvPr/>
            </p:nvSpPr>
            <p:spPr bwMode="auto">
              <a:xfrm>
                <a:off x="381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Line 2069"/>
              <p:cNvSpPr>
                <a:spLocks noChangeShapeType="1"/>
              </p:cNvSpPr>
              <p:nvPr/>
            </p:nvSpPr>
            <p:spPr bwMode="auto">
              <a:xfrm>
                <a:off x="381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Line 2070"/>
              <p:cNvSpPr>
                <a:spLocks noChangeShapeType="1"/>
              </p:cNvSpPr>
              <p:nvPr/>
            </p:nvSpPr>
            <p:spPr bwMode="auto">
              <a:xfrm>
                <a:off x="381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Line 2071"/>
              <p:cNvSpPr>
                <a:spLocks noChangeShapeType="1"/>
              </p:cNvSpPr>
              <p:nvPr/>
            </p:nvSpPr>
            <p:spPr bwMode="auto">
              <a:xfrm>
                <a:off x="381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Line 2072"/>
              <p:cNvSpPr>
                <a:spLocks noChangeShapeType="1"/>
              </p:cNvSpPr>
              <p:nvPr/>
            </p:nvSpPr>
            <p:spPr bwMode="auto">
              <a:xfrm>
                <a:off x="380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Line 2073"/>
              <p:cNvSpPr>
                <a:spLocks noChangeShapeType="1"/>
              </p:cNvSpPr>
              <p:nvPr/>
            </p:nvSpPr>
            <p:spPr bwMode="auto">
              <a:xfrm>
                <a:off x="380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Line 2074"/>
              <p:cNvSpPr>
                <a:spLocks noChangeShapeType="1"/>
              </p:cNvSpPr>
              <p:nvPr/>
            </p:nvSpPr>
            <p:spPr bwMode="auto">
              <a:xfrm>
                <a:off x="380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Line 2075"/>
              <p:cNvSpPr>
                <a:spLocks noChangeShapeType="1"/>
              </p:cNvSpPr>
              <p:nvPr/>
            </p:nvSpPr>
            <p:spPr bwMode="auto">
              <a:xfrm>
                <a:off x="380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Line 2076"/>
              <p:cNvSpPr>
                <a:spLocks noChangeShapeType="1"/>
              </p:cNvSpPr>
              <p:nvPr/>
            </p:nvSpPr>
            <p:spPr bwMode="auto">
              <a:xfrm>
                <a:off x="379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Line 2077"/>
              <p:cNvSpPr>
                <a:spLocks noChangeShapeType="1"/>
              </p:cNvSpPr>
              <p:nvPr/>
            </p:nvSpPr>
            <p:spPr bwMode="auto">
              <a:xfrm>
                <a:off x="379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Line 2078"/>
              <p:cNvSpPr>
                <a:spLocks noChangeShapeType="1"/>
              </p:cNvSpPr>
              <p:nvPr/>
            </p:nvSpPr>
            <p:spPr bwMode="auto">
              <a:xfrm>
                <a:off x="379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Line 2079"/>
              <p:cNvSpPr>
                <a:spLocks noChangeShapeType="1"/>
              </p:cNvSpPr>
              <p:nvPr/>
            </p:nvSpPr>
            <p:spPr bwMode="auto">
              <a:xfrm>
                <a:off x="379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Line 2080"/>
              <p:cNvSpPr>
                <a:spLocks noChangeShapeType="1"/>
              </p:cNvSpPr>
              <p:nvPr/>
            </p:nvSpPr>
            <p:spPr bwMode="auto">
              <a:xfrm>
                <a:off x="379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Line 2081"/>
              <p:cNvSpPr>
                <a:spLocks noChangeShapeType="1"/>
              </p:cNvSpPr>
              <p:nvPr/>
            </p:nvSpPr>
            <p:spPr bwMode="auto">
              <a:xfrm>
                <a:off x="378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Line 2082"/>
              <p:cNvSpPr>
                <a:spLocks noChangeShapeType="1"/>
              </p:cNvSpPr>
              <p:nvPr/>
            </p:nvSpPr>
            <p:spPr bwMode="auto">
              <a:xfrm>
                <a:off x="3786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Line 2083"/>
              <p:cNvSpPr>
                <a:spLocks noChangeShapeType="1"/>
              </p:cNvSpPr>
              <p:nvPr/>
            </p:nvSpPr>
            <p:spPr bwMode="auto">
              <a:xfrm>
                <a:off x="378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Line 2084"/>
              <p:cNvSpPr>
                <a:spLocks noChangeShapeType="1"/>
              </p:cNvSpPr>
              <p:nvPr/>
            </p:nvSpPr>
            <p:spPr bwMode="auto">
              <a:xfrm>
                <a:off x="378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Line 2085"/>
              <p:cNvSpPr>
                <a:spLocks noChangeShapeType="1"/>
              </p:cNvSpPr>
              <p:nvPr/>
            </p:nvSpPr>
            <p:spPr bwMode="auto">
              <a:xfrm>
                <a:off x="378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Line 2086"/>
              <p:cNvSpPr>
                <a:spLocks noChangeShapeType="1"/>
              </p:cNvSpPr>
              <p:nvPr/>
            </p:nvSpPr>
            <p:spPr bwMode="auto">
              <a:xfrm>
                <a:off x="377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Line 2087"/>
              <p:cNvSpPr>
                <a:spLocks noChangeShapeType="1"/>
              </p:cNvSpPr>
              <p:nvPr/>
            </p:nvSpPr>
            <p:spPr bwMode="auto">
              <a:xfrm>
                <a:off x="377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Line 2088"/>
              <p:cNvSpPr>
                <a:spLocks noChangeShapeType="1"/>
              </p:cNvSpPr>
              <p:nvPr/>
            </p:nvSpPr>
            <p:spPr bwMode="auto">
              <a:xfrm>
                <a:off x="3773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Line 2089"/>
              <p:cNvSpPr>
                <a:spLocks noChangeShapeType="1"/>
              </p:cNvSpPr>
              <p:nvPr/>
            </p:nvSpPr>
            <p:spPr bwMode="auto">
              <a:xfrm>
                <a:off x="377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Line 2090"/>
              <p:cNvSpPr>
                <a:spLocks noChangeShapeType="1"/>
              </p:cNvSpPr>
              <p:nvPr/>
            </p:nvSpPr>
            <p:spPr bwMode="auto">
              <a:xfrm>
                <a:off x="376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Line 2091"/>
              <p:cNvSpPr>
                <a:spLocks noChangeShapeType="1"/>
              </p:cNvSpPr>
              <p:nvPr/>
            </p:nvSpPr>
            <p:spPr bwMode="auto">
              <a:xfrm>
                <a:off x="376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Line 2092"/>
              <p:cNvSpPr>
                <a:spLocks noChangeShapeType="1"/>
              </p:cNvSpPr>
              <p:nvPr/>
            </p:nvSpPr>
            <p:spPr bwMode="auto">
              <a:xfrm>
                <a:off x="376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Line 2093"/>
              <p:cNvSpPr>
                <a:spLocks noChangeShapeType="1"/>
              </p:cNvSpPr>
              <p:nvPr/>
            </p:nvSpPr>
            <p:spPr bwMode="auto">
              <a:xfrm>
                <a:off x="376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Line 2094"/>
              <p:cNvSpPr>
                <a:spLocks noChangeShapeType="1"/>
              </p:cNvSpPr>
              <p:nvPr/>
            </p:nvSpPr>
            <p:spPr bwMode="auto">
              <a:xfrm>
                <a:off x="376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Line 2095"/>
              <p:cNvSpPr>
                <a:spLocks noChangeShapeType="1"/>
              </p:cNvSpPr>
              <p:nvPr/>
            </p:nvSpPr>
            <p:spPr bwMode="auto">
              <a:xfrm>
                <a:off x="375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Line 2096"/>
              <p:cNvSpPr>
                <a:spLocks noChangeShapeType="1"/>
              </p:cNvSpPr>
              <p:nvPr/>
            </p:nvSpPr>
            <p:spPr bwMode="auto">
              <a:xfrm>
                <a:off x="375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Line 2097"/>
              <p:cNvSpPr>
                <a:spLocks noChangeShapeType="1"/>
              </p:cNvSpPr>
              <p:nvPr/>
            </p:nvSpPr>
            <p:spPr bwMode="auto">
              <a:xfrm>
                <a:off x="375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Line 2098"/>
              <p:cNvSpPr>
                <a:spLocks noChangeShapeType="1"/>
              </p:cNvSpPr>
              <p:nvPr/>
            </p:nvSpPr>
            <p:spPr bwMode="auto">
              <a:xfrm>
                <a:off x="375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Line 2099"/>
              <p:cNvSpPr>
                <a:spLocks noChangeShapeType="1"/>
              </p:cNvSpPr>
              <p:nvPr/>
            </p:nvSpPr>
            <p:spPr bwMode="auto">
              <a:xfrm>
                <a:off x="375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Line 2100"/>
              <p:cNvSpPr>
                <a:spLocks noChangeShapeType="1"/>
              </p:cNvSpPr>
              <p:nvPr/>
            </p:nvSpPr>
            <p:spPr bwMode="auto">
              <a:xfrm>
                <a:off x="374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Line 2101"/>
              <p:cNvSpPr>
                <a:spLocks noChangeShapeType="1"/>
              </p:cNvSpPr>
              <p:nvPr/>
            </p:nvSpPr>
            <p:spPr bwMode="auto">
              <a:xfrm>
                <a:off x="374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Line 2102"/>
              <p:cNvSpPr>
                <a:spLocks noChangeShapeType="1"/>
              </p:cNvSpPr>
              <p:nvPr/>
            </p:nvSpPr>
            <p:spPr bwMode="auto">
              <a:xfrm>
                <a:off x="374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Line 2103"/>
              <p:cNvSpPr>
                <a:spLocks noChangeShapeType="1"/>
              </p:cNvSpPr>
              <p:nvPr/>
            </p:nvSpPr>
            <p:spPr bwMode="auto">
              <a:xfrm>
                <a:off x="374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Line 2104"/>
              <p:cNvSpPr>
                <a:spLocks noChangeShapeType="1"/>
              </p:cNvSpPr>
              <p:nvPr/>
            </p:nvSpPr>
            <p:spPr bwMode="auto">
              <a:xfrm>
                <a:off x="373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Line 2105"/>
              <p:cNvSpPr>
                <a:spLocks noChangeShapeType="1"/>
              </p:cNvSpPr>
              <p:nvPr/>
            </p:nvSpPr>
            <p:spPr bwMode="auto">
              <a:xfrm>
                <a:off x="373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Line 2106"/>
              <p:cNvSpPr>
                <a:spLocks noChangeShapeType="1"/>
              </p:cNvSpPr>
              <p:nvPr/>
            </p:nvSpPr>
            <p:spPr bwMode="auto">
              <a:xfrm>
                <a:off x="373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Line 2107"/>
              <p:cNvSpPr>
                <a:spLocks noChangeShapeType="1"/>
              </p:cNvSpPr>
              <p:nvPr/>
            </p:nvSpPr>
            <p:spPr bwMode="auto">
              <a:xfrm>
                <a:off x="373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Line 2108"/>
              <p:cNvSpPr>
                <a:spLocks noChangeShapeType="1"/>
              </p:cNvSpPr>
              <p:nvPr/>
            </p:nvSpPr>
            <p:spPr bwMode="auto">
              <a:xfrm>
                <a:off x="373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Line 2109"/>
              <p:cNvSpPr>
                <a:spLocks noChangeShapeType="1"/>
              </p:cNvSpPr>
              <p:nvPr/>
            </p:nvSpPr>
            <p:spPr bwMode="auto">
              <a:xfrm>
                <a:off x="372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Line 2110"/>
              <p:cNvSpPr>
                <a:spLocks noChangeShapeType="1"/>
              </p:cNvSpPr>
              <p:nvPr/>
            </p:nvSpPr>
            <p:spPr bwMode="auto">
              <a:xfrm>
                <a:off x="372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Line 2111"/>
              <p:cNvSpPr>
                <a:spLocks noChangeShapeType="1"/>
              </p:cNvSpPr>
              <p:nvPr/>
            </p:nvSpPr>
            <p:spPr bwMode="auto">
              <a:xfrm>
                <a:off x="372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Line 2112"/>
              <p:cNvSpPr>
                <a:spLocks noChangeShapeType="1"/>
              </p:cNvSpPr>
              <p:nvPr/>
            </p:nvSpPr>
            <p:spPr bwMode="auto">
              <a:xfrm>
                <a:off x="372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Line 2113"/>
              <p:cNvSpPr>
                <a:spLocks noChangeShapeType="1"/>
              </p:cNvSpPr>
              <p:nvPr/>
            </p:nvSpPr>
            <p:spPr bwMode="auto">
              <a:xfrm>
                <a:off x="371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Line 2114"/>
              <p:cNvSpPr>
                <a:spLocks noChangeShapeType="1"/>
              </p:cNvSpPr>
              <p:nvPr/>
            </p:nvSpPr>
            <p:spPr bwMode="auto">
              <a:xfrm>
                <a:off x="371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Line 2115"/>
              <p:cNvSpPr>
                <a:spLocks noChangeShapeType="1"/>
              </p:cNvSpPr>
              <p:nvPr/>
            </p:nvSpPr>
            <p:spPr bwMode="auto">
              <a:xfrm>
                <a:off x="371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Line 2116"/>
              <p:cNvSpPr>
                <a:spLocks noChangeShapeType="1"/>
              </p:cNvSpPr>
              <p:nvPr/>
            </p:nvSpPr>
            <p:spPr bwMode="auto">
              <a:xfrm>
                <a:off x="371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Line 2117"/>
              <p:cNvSpPr>
                <a:spLocks noChangeShapeType="1"/>
              </p:cNvSpPr>
              <p:nvPr/>
            </p:nvSpPr>
            <p:spPr bwMode="auto">
              <a:xfrm>
                <a:off x="371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Line 2118"/>
              <p:cNvSpPr>
                <a:spLocks noChangeShapeType="1"/>
              </p:cNvSpPr>
              <p:nvPr/>
            </p:nvSpPr>
            <p:spPr bwMode="auto">
              <a:xfrm>
                <a:off x="370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Line 2119"/>
              <p:cNvSpPr>
                <a:spLocks noChangeShapeType="1"/>
              </p:cNvSpPr>
              <p:nvPr/>
            </p:nvSpPr>
            <p:spPr bwMode="auto">
              <a:xfrm>
                <a:off x="370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Line 2120"/>
              <p:cNvSpPr>
                <a:spLocks noChangeShapeType="1"/>
              </p:cNvSpPr>
              <p:nvPr/>
            </p:nvSpPr>
            <p:spPr bwMode="auto">
              <a:xfrm>
                <a:off x="370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Line 2121"/>
              <p:cNvSpPr>
                <a:spLocks noChangeShapeType="1"/>
              </p:cNvSpPr>
              <p:nvPr/>
            </p:nvSpPr>
            <p:spPr bwMode="auto">
              <a:xfrm>
                <a:off x="370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Line 2122"/>
              <p:cNvSpPr>
                <a:spLocks noChangeShapeType="1"/>
              </p:cNvSpPr>
              <p:nvPr/>
            </p:nvSpPr>
            <p:spPr bwMode="auto">
              <a:xfrm>
                <a:off x="370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Line 2123"/>
              <p:cNvSpPr>
                <a:spLocks noChangeShapeType="1"/>
              </p:cNvSpPr>
              <p:nvPr/>
            </p:nvSpPr>
            <p:spPr bwMode="auto">
              <a:xfrm>
                <a:off x="369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Line 2124"/>
              <p:cNvSpPr>
                <a:spLocks noChangeShapeType="1"/>
              </p:cNvSpPr>
              <p:nvPr/>
            </p:nvSpPr>
            <p:spPr bwMode="auto">
              <a:xfrm>
                <a:off x="369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Line 2125"/>
              <p:cNvSpPr>
                <a:spLocks noChangeShapeType="1"/>
              </p:cNvSpPr>
              <p:nvPr/>
            </p:nvSpPr>
            <p:spPr bwMode="auto">
              <a:xfrm>
                <a:off x="369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Line 2126"/>
              <p:cNvSpPr>
                <a:spLocks noChangeShapeType="1"/>
              </p:cNvSpPr>
              <p:nvPr/>
            </p:nvSpPr>
            <p:spPr bwMode="auto">
              <a:xfrm>
                <a:off x="369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Line 2127"/>
              <p:cNvSpPr>
                <a:spLocks noChangeShapeType="1"/>
              </p:cNvSpPr>
              <p:nvPr/>
            </p:nvSpPr>
            <p:spPr bwMode="auto">
              <a:xfrm>
                <a:off x="3689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Line 2128"/>
              <p:cNvSpPr>
                <a:spLocks noChangeShapeType="1"/>
              </p:cNvSpPr>
              <p:nvPr/>
            </p:nvSpPr>
            <p:spPr bwMode="auto">
              <a:xfrm>
                <a:off x="368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Line 2129"/>
              <p:cNvSpPr>
                <a:spLocks noChangeShapeType="1"/>
              </p:cNvSpPr>
              <p:nvPr/>
            </p:nvSpPr>
            <p:spPr bwMode="auto">
              <a:xfrm>
                <a:off x="368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" name="Line 2130"/>
              <p:cNvSpPr>
                <a:spLocks noChangeShapeType="1"/>
              </p:cNvSpPr>
              <p:nvPr/>
            </p:nvSpPr>
            <p:spPr bwMode="auto">
              <a:xfrm>
                <a:off x="368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5" name="Line 2131"/>
              <p:cNvSpPr>
                <a:spLocks noChangeShapeType="1"/>
              </p:cNvSpPr>
              <p:nvPr/>
            </p:nvSpPr>
            <p:spPr bwMode="auto">
              <a:xfrm>
                <a:off x="368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" name="Line 2132"/>
              <p:cNvSpPr>
                <a:spLocks noChangeShapeType="1"/>
              </p:cNvSpPr>
              <p:nvPr/>
            </p:nvSpPr>
            <p:spPr bwMode="auto">
              <a:xfrm>
                <a:off x="367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" name="Line 2133"/>
              <p:cNvSpPr>
                <a:spLocks noChangeShapeType="1"/>
              </p:cNvSpPr>
              <p:nvPr/>
            </p:nvSpPr>
            <p:spPr bwMode="auto">
              <a:xfrm>
                <a:off x="367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" name="Line 2134"/>
              <p:cNvSpPr>
                <a:spLocks noChangeShapeType="1"/>
              </p:cNvSpPr>
              <p:nvPr/>
            </p:nvSpPr>
            <p:spPr bwMode="auto">
              <a:xfrm>
                <a:off x="3674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" name="Line 2135"/>
              <p:cNvSpPr>
                <a:spLocks noChangeShapeType="1"/>
              </p:cNvSpPr>
              <p:nvPr/>
            </p:nvSpPr>
            <p:spPr bwMode="auto">
              <a:xfrm>
                <a:off x="367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" name="Line 2136"/>
              <p:cNvSpPr>
                <a:spLocks noChangeShapeType="1"/>
              </p:cNvSpPr>
              <p:nvPr/>
            </p:nvSpPr>
            <p:spPr bwMode="auto">
              <a:xfrm>
                <a:off x="367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" name="Line 2137"/>
              <p:cNvSpPr>
                <a:spLocks noChangeShapeType="1"/>
              </p:cNvSpPr>
              <p:nvPr/>
            </p:nvSpPr>
            <p:spPr bwMode="auto">
              <a:xfrm>
                <a:off x="366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" name="Line 2138"/>
              <p:cNvSpPr>
                <a:spLocks noChangeShapeType="1"/>
              </p:cNvSpPr>
              <p:nvPr/>
            </p:nvSpPr>
            <p:spPr bwMode="auto">
              <a:xfrm>
                <a:off x="366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" name="Line 2139"/>
              <p:cNvSpPr>
                <a:spLocks noChangeShapeType="1"/>
              </p:cNvSpPr>
              <p:nvPr/>
            </p:nvSpPr>
            <p:spPr bwMode="auto">
              <a:xfrm>
                <a:off x="366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" name="Line 2140"/>
              <p:cNvSpPr>
                <a:spLocks noChangeShapeType="1"/>
              </p:cNvSpPr>
              <p:nvPr/>
            </p:nvSpPr>
            <p:spPr bwMode="auto">
              <a:xfrm>
                <a:off x="3661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" name="Line 2141"/>
              <p:cNvSpPr>
                <a:spLocks noChangeShapeType="1"/>
              </p:cNvSpPr>
              <p:nvPr/>
            </p:nvSpPr>
            <p:spPr bwMode="auto">
              <a:xfrm>
                <a:off x="365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" name="Line 2142"/>
              <p:cNvSpPr>
                <a:spLocks noChangeShapeType="1"/>
              </p:cNvSpPr>
              <p:nvPr/>
            </p:nvSpPr>
            <p:spPr bwMode="auto">
              <a:xfrm>
                <a:off x="365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" name="Line 2143"/>
              <p:cNvSpPr>
                <a:spLocks noChangeShapeType="1"/>
              </p:cNvSpPr>
              <p:nvPr/>
            </p:nvSpPr>
            <p:spPr bwMode="auto">
              <a:xfrm>
                <a:off x="365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" name="Line 2144"/>
              <p:cNvSpPr>
                <a:spLocks noChangeShapeType="1"/>
              </p:cNvSpPr>
              <p:nvPr/>
            </p:nvSpPr>
            <p:spPr bwMode="auto">
              <a:xfrm>
                <a:off x="365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" name="Line 2145"/>
              <p:cNvSpPr>
                <a:spLocks noChangeShapeType="1"/>
              </p:cNvSpPr>
              <p:nvPr/>
            </p:nvSpPr>
            <p:spPr bwMode="auto">
              <a:xfrm>
                <a:off x="365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" name="Line 2146"/>
              <p:cNvSpPr>
                <a:spLocks noChangeShapeType="1"/>
              </p:cNvSpPr>
              <p:nvPr/>
            </p:nvSpPr>
            <p:spPr bwMode="auto">
              <a:xfrm>
                <a:off x="3648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" name="Line 2147"/>
              <p:cNvSpPr>
                <a:spLocks noChangeShapeType="1"/>
              </p:cNvSpPr>
              <p:nvPr/>
            </p:nvSpPr>
            <p:spPr bwMode="auto">
              <a:xfrm>
                <a:off x="364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" name="Line 2148"/>
              <p:cNvSpPr>
                <a:spLocks noChangeShapeType="1"/>
              </p:cNvSpPr>
              <p:nvPr/>
            </p:nvSpPr>
            <p:spPr bwMode="auto">
              <a:xfrm>
                <a:off x="364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" name="Line 2149"/>
              <p:cNvSpPr>
                <a:spLocks noChangeShapeType="1"/>
              </p:cNvSpPr>
              <p:nvPr/>
            </p:nvSpPr>
            <p:spPr bwMode="auto">
              <a:xfrm>
                <a:off x="364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" name="Line 2150"/>
              <p:cNvSpPr>
                <a:spLocks noChangeShapeType="1"/>
              </p:cNvSpPr>
              <p:nvPr/>
            </p:nvSpPr>
            <p:spPr bwMode="auto">
              <a:xfrm>
                <a:off x="364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" name="Line 2151"/>
              <p:cNvSpPr>
                <a:spLocks noChangeShapeType="1"/>
              </p:cNvSpPr>
              <p:nvPr/>
            </p:nvSpPr>
            <p:spPr bwMode="auto">
              <a:xfrm>
                <a:off x="363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" name="Line 2152"/>
              <p:cNvSpPr>
                <a:spLocks noChangeShapeType="1"/>
              </p:cNvSpPr>
              <p:nvPr/>
            </p:nvSpPr>
            <p:spPr bwMode="auto">
              <a:xfrm>
                <a:off x="3635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" name="Line 2153"/>
              <p:cNvSpPr>
                <a:spLocks noChangeShapeType="1"/>
              </p:cNvSpPr>
              <p:nvPr/>
            </p:nvSpPr>
            <p:spPr bwMode="auto">
              <a:xfrm>
                <a:off x="363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" name="Line 2154"/>
              <p:cNvSpPr>
                <a:spLocks noChangeShapeType="1"/>
              </p:cNvSpPr>
              <p:nvPr/>
            </p:nvSpPr>
            <p:spPr bwMode="auto">
              <a:xfrm>
                <a:off x="3631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" name="Line 2155"/>
              <p:cNvSpPr>
                <a:spLocks noChangeShapeType="1"/>
              </p:cNvSpPr>
              <p:nvPr/>
            </p:nvSpPr>
            <p:spPr bwMode="auto">
              <a:xfrm>
                <a:off x="3629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" name="Line 2156"/>
              <p:cNvSpPr>
                <a:spLocks noChangeShapeType="1"/>
              </p:cNvSpPr>
              <p:nvPr/>
            </p:nvSpPr>
            <p:spPr bwMode="auto">
              <a:xfrm>
                <a:off x="3627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" name="Line 2157"/>
              <p:cNvSpPr>
                <a:spLocks noChangeShapeType="1"/>
              </p:cNvSpPr>
              <p:nvPr/>
            </p:nvSpPr>
            <p:spPr bwMode="auto">
              <a:xfrm>
                <a:off x="362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" name="Line 2158"/>
              <p:cNvSpPr>
                <a:spLocks noChangeShapeType="1"/>
              </p:cNvSpPr>
              <p:nvPr/>
            </p:nvSpPr>
            <p:spPr bwMode="auto">
              <a:xfrm>
                <a:off x="362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" name="Line 2159"/>
              <p:cNvSpPr>
                <a:spLocks noChangeShapeType="1"/>
              </p:cNvSpPr>
              <p:nvPr/>
            </p:nvSpPr>
            <p:spPr bwMode="auto">
              <a:xfrm>
                <a:off x="3620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" name="Line 2160"/>
              <p:cNvSpPr>
                <a:spLocks noChangeShapeType="1"/>
              </p:cNvSpPr>
              <p:nvPr/>
            </p:nvSpPr>
            <p:spPr bwMode="auto">
              <a:xfrm>
                <a:off x="3618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" name="Line 2161"/>
              <p:cNvSpPr>
                <a:spLocks noChangeShapeType="1"/>
              </p:cNvSpPr>
              <p:nvPr/>
            </p:nvSpPr>
            <p:spPr bwMode="auto">
              <a:xfrm>
                <a:off x="3616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" name="Line 2162"/>
              <p:cNvSpPr>
                <a:spLocks noChangeShapeType="1"/>
              </p:cNvSpPr>
              <p:nvPr/>
            </p:nvSpPr>
            <p:spPr bwMode="auto">
              <a:xfrm>
                <a:off x="3614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" name="Line 2163"/>
              <p:cNvSpPr>
                <a:spLocks noChangeShapeType="1"/>
              </p:cNvSpPr>
              <p:nvPr/>
            </p:nvSpPr>
            <p:spPr bwMode="auto">
              <a:xfrm>
                <a:off x="3612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" name="Line 2164"/>
              <p:cNvSpPr>
                <a:spLocks noChangeShapeType="1"/>
              </p:cNvSpPr>
              <p:nvPr/>
            </p:nvSpPr>
            <p:spPr bwMode="auto">
              <a:xfrm>
                <a:off x="3610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" name="Line 2165"/>
              <p:cNvSpPr>
                <a:spLocks noChangeShapeType="1"/>
              </p:cNvSpPr>
              <p:nvPr/>
            </p:nvSpPr>
            <p:spPr bwMode="auto">
              <a:xfrm>
                <a:off x="3607" y="4153"/>
                <a:ext cx="3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" name="Line 2166"/>
              <p:cNvSpPr>
                <a:spLocks noChangeShapeType="1"/>
              </p:cNvSpPr>
              <p:nvPr/>
            </p:nvSpPr>
            <p:spPr bwMode="auto">
              <a:xfrm>
                <a:off x="3605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" name="Line 2167"/>
              <p:cNvSpPr>
                <a:spLocks noChangeShapeType="1"/>
              </p:cNvSpPr>
              <p:nvPr/>
            </p:nvSpPr>
            <p:spPr bwMode="auto">
              <a:xfrm>
                <a:off x="3603" y="4153"/>
                <a:ext cx="2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3" name="Line 2169"/>
            <p:cNvSpPr>
              <a:spLocks noChangeShapeType="1"/>
            </p:cNvSpPr>
            <p:nvPr/>
          </p:nvSpPr>
          <p:spPr bwMode="auto">
            <a:xfrm>
              <a:off x="3601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Line 2170"/>
            <p:cNvSpPr>
              <a:spLocks noChangeShapeType="1"/>
            </p:cNvSpPr>
            <p:nvPr/>
          </p:nvSpPr>
          <p:spPr bwMode="auto">
            <a:xfrm>
              <a:off x="3599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2171"/>
            <p:cNvSpPr>
              <a:spLocks noChangeShapeType="1"/>
            </p:cNvSpPr>
            <p:nvPr/>
          </p:nvSpPr>
          <p:spPr bwMode="auto">
            <a:xfrm>
              <a:off x="3597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Line 2172"/>
            <p:cNvSpPr>
              <a:spLocks noChangeShapeType="1"/>
            </p:cNvSpPr>
            <p:nvPr/>
          </p:nvSpPr>
          <p:spPr bwMode="auto">
            <a:xfrm>
              <a:off x="3595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Line 2173"/>
            <p:cNvSpPr>
              <a:spLocks noChangeShapeType="1"/>
            </p:cNvSpPr>
            <p:nvPr/>
          </p:nvSpPr>
          <p:spPr bwMode="auto">
            <a:xfrm>
              <a:off x="3592" y="4153"/>
              <a:ext cx="3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Line 2174"/>
            <p:cNvSpPr>
              <a:spLocks noChangeShapeType="1"/>
            </p:cNvSpPr>
            <p:nvPr/>
          </p:nvSpPr>
          <p:spPr bwMode="auto">
            <a:xfrm>
              <a:off x="3590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Line 2175"/>
            <p:cNvSpPr>
              <a:spLocks noChangeShapeType="1"/>
            </p:cNvSpPr>
            <p:nvPr/>
          </p:nvSpPr>
          <p:spPr bwMode="auto">
            <a:xfrm>
              <a:off x="3588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Line 2176"/>
            <p:cNvSpPr>
              <a:spLocks noChangeShapeType="1"/>
            </p:cNvSpPr>
            <p:nvPr/>
          </p:nvSpPr>
          <p:spPr bwMode="auto">
            <a:xfrm>
              <a:off x="3586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Line 2177"/>
            <p:cNvSpPr>
              <a:spLocks noChangeShapeType="1"/>
            </p:cNvSpPr>
            <p:nvPr/>
          </p:nvSpPr>
          <p:spPr bwMode="auto">
            <a:xfrm>
              <a:off x="3584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Line 2178"/>
            <p:cNvSpPr>
              <a:spLocks noChangeShapeType="1"/>
            </p:cNvSpPr>
            <p:nvPr/>
          </p:nvSpPr>
          <p:spPr bwMode="auto">
            <a:xfrm>
              <a:off x="3582" y="4153"/>
              <a:ext cx="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Line 2179"/>
            <p:cNvSpPr>
              <a:spLocks noChangeShapeType="1"/>
            </p:cNvSpPr>
            <p:nvPr/>
          </p:nvSpPr>
          <p:spPr bwMode="auto">
            <a:xfrm>
              <a:off x="5709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Line 2180"/>
            <p:cNvSpPr>
              <a:spLocks noChangeShapeType="1"/>
            </p:cNvSpPr>
            <p:nvPr/>
          </p:nvSpPr>
          <p:spPr bwMode="auto">
            <a:xfrm>
              <a:off x="5687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Line 2181"/>
            <p:cNvSpPr>
              <a:spLocks noChangeShapeType="1"/>
            </p:cNvSpPr>
            <p:nvPr/>
          </p:nvSpPr>
          <p:spPr bwMode="auto">
            <a:xfrm>
              <a:off x="5666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Line 2182"/>
            <p:cNvSpPr>
              <a:spLocks noChangeShapeType="1"/>
            </p:cNvSpPr>
            <p:nvPr/>
          </p:nvSpPr>
          <p:spPr bwMode="auto">
            <a:xfrm>
              <a:off x="5644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Line 2183"/>
            <p:cNvSpPr>
              <a:spLocks noChangeShapeType="1"/>
            </p:cNvSpPr>
            <p:nvPr/>
          </p:nvSpPr>
          <p:spPr bwMode="auto">
            <a:xfrm>
              <a:off x="5622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Line 2184"/>
            <p:cNvSpPr>
              <a:spLocks noChangeShapeType="1"/>
            </p:cNvSpPr>
            <p:nvPr/>
          </p:nvSpPr>
          <p:spPr bwMode="auto">
            <a:xfrm>
              <a:off x="5601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Line 2185"/>
            <p:cNvSpPr>
              <a:spLocks noChangeShapeType="1"/>
            </p:cNvSpPr>
            <p:nvPr/>
          </p:nvSpPr>
          <p:spPr bwMode="auto">
            <a:xfrm>
              <a:off x="5579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Line 2186"/>
            <p:cNvSpPr>
              <a:spLocks noChangeShapeType="1"/>
            </p:cNvSpPr>
            <p:nvPr/>
          </p:nvSpPr>
          <p:spPr bwMode="auto">
            <a:xfrm>
              <a:off x="5557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Line 2187"/>
            <p:cNvSpPr>
              <a:spLocks noChangeShapeType="1"/>
            </p:cNvSpPr>
            <p:nvPr/>
          </p:nvSpPr>
          <p:spPr bwMode="auto">
            <a:xfrm>
              <a:off x="5536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Line 2188"/>
            <p:cNvSpPr>
              <a:spLocks noChangeShapeType="1"/>
            </p:cNvSpPr>
            <p:nvPr/>
          </p:nvSpPr>
          <p:spPr bwMode="auto">
            <a:xfrm>
              <a:off x="5514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Line 2189"/>
            <p:cNvSpPr>
              <a:spLocks noChangeShapeType="1"/>
            </p:cNvSpPr>
            <p:nvPr/>
          </p:nvSpPr>
          <p:spPr bwMode="auto">
            <a:xfrm>
              <a:off x="5492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Line 2190"/>
            <p:cNvSpPr>
              <a:spLocks noChangeShapeType="1"/>
            </p:cNvSpPr>
            <p:nvPr/>
          </p:nvSpPr>
          <p:spPr bwMode="auto">
            <a:xfrm>
              <a:off x="5470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Line 2191"/>
            <p:cNvSpPr>
              <a:spLocks noChangeShapeType="1"/>
            </p:cNvSpPr>
            <p:nvPr/>
          </p:nvSpPr>
          <p:spPr bwMode="auto">
            <a:xfrm>
              <a:off x="5449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Line 2192"/>
            <p:cNvSpPr>
              <a:spLocks noChangeShapeType="1"/>
            </p:cNvSpPr>
            <p:nvPr/>
          </p:nvSpPr>
          <p:spPr bwMode="auto">
            <a:xfrm>
              <a:off x="5427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Line 2193"/>
            <p:cNvSpPr>
              <a:spLocks noChangeShapeType="1"/>
            </p:cNvSpPr>
            <p:nvPr/>
          </p:nvSpPr>
          <p:spPr bwMode="auto">
            <a:xfrm>
              <a:off x="5405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Line 2194"/>
            <p:cNvSpPr>
              <a:spLocks noChangeShapeType="1"/>
            </p:cNvSpPr>
            <p:nvPr/>
          </p:nvSpPr>
          <p:spPr bwMode="auto">
            <a:xfrm>
              <a:off x="5383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Line 2195"/>
            <p:cNvSpPr>
              <a:spLocks noChangeShapeType="1"/>
            </p:cNvSpPr>
            <p:nvPr/>
          </p:nvSpPr>
          <p:spPr bwMode="auto">
            <a:xfrm>
              <a:off x="5362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Line 2196"/>
            <p:cNvSpPr>
              <a:spLocks noChangeShapeType="1"/>
            </p:cNvSpPr>
            <p:nvPr/>
          </p:nvSpPr>
          <p:spPr bwMode="auto">
            <a:xfrm>
              <a:off x="5340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Line 2197"/>
            <p:cNvSpPr>
              <a:spLocks noChangeShapeType="1"/>
            </p:cNvSpPr>
            <p:nvPr/>
          </p:nvSpPr>
          <p:spPr bwMode="auto">
            <a:xfrm>
              <a:off x="5318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Line 2198"/>
            <p:cNvSpPr>
              <a:spLocks noChangeShapeType="1"/>
            </p:cNvSpPr>
            <p:nvPr/>
          </p:nvSpPr>
          <p:spPr bwMode="auto">
            <a:xfrm>
              <a:off x="5297" y="4152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Line 2199"/>
            <p:cNvSpPr>
              <a:spLocks noChangeShapeType="1"/>
            </p:cNvSpPr>
            <p:nvPr/>
          </p:nvSpPr>
          <p:spPr bwMode="auto">
            <a:xfrm>
              <a:off x="5275" y="4152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Line 2200"/>
            <p:cNvSpPr>
              <a:spLocks noChangeShapeType="1"/>
            </p:cNvSpPr>
            <p:nvPr/>
          </p:nvSpPr>
          <p:spPr bwMode="auto">
            <a:xfrm>
              <a:off x="5253" y="4152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Line 2201"/>
            <p:cNvSpPr>
              <a:spLocks noChangeShapeType="1"/>
            </p:cNvSpPr>
            <p:nvPr/>
          </p:nvSpPr>
          <p:spPr bwMode="auto">
            <a:xfrm>
              <a:off x="5232" y="4152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Line 2202"/>
            <p:cNvSpPr>
              <a:spLocks noChangeShapeType="1"/>
            </p:cNvSpPr>
            <p:nvPr/>
          </p:nvSpPr>
          <p:spPr bwMode="auto">
            <a:xfrm>
              <a:off x="5210" y="4151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Line 2203"/>
            <p:cNvSpPr>
              <a:spLocks noChangeShapeType="1"/>
            </p:cNvSpPr>
            <p:nvPr/>
          </p:nvSpPr>
          <p:spPr bwMode="auto">
            <a:xfrm>
              <a:off x="5188" y="4150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Line 2204"/>
            <p:cNvSpPr>
              <a:spLocks noChangeShapeType="1"/>
            </p:cNvSpPr>
            <p:nvPr/>
          </p:nvSpPr>
          <p:spPr bwMode="auto">
            <a:xfrm>
              <a:off x="5167" y="4148"/>
              <a:ext cx="21" cy="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Line 2205"/>
            <p:cNvSpPr>
              <a:spLocks noChangeShapeType="1"/>
            </p:cNvSpPr>
            <p:nvPr/>
          </p:nvSpPr>
          <p:spPr bwMode="auto">
            <a:xfrm>
              <a:off x="5145" y="4144"/>
              <a:ext cx="22" cy="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Line 2206"/>
            <p:cNvSpPr>
              <a:spLocks noChangeShapeType="1"/>
            </p:cNvSpPr>
            <p:nvPr/>
          </p:nvSpPr>
          <p:spPr bwMode="auto">
            <a:xfrm>
              <a:off x="5123" y="4140"/>
              <a:ext cx="22" cy="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Line 2207"/>
            <p:cNvSpPr>
              <a:spLocks noChangeShapeType="1"/>
            </p:cNvSpPr>
            <p:nvPr/>
          </p:nvSpPr>
          <p:spPr bwMode="auto">
            <a:xfrm>
              <a:off x="5101" y="4133"/>
              <a:ext cx="22" cy="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Line 2208"/>
            <p:cNvSpPr>
              <a:spLocks noChangeShapeType="1"/>
            </p:cNvSpPr>
            <p:nvPr/>
          </p:nvSpPr>
          <p:spPr bwMode="auto">
            <a:xfrm>
              <a:off x="5080" y="4124"/>
              <a:ext cx="21" cy="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Line 2209"/>
            <p:cNvSpPr>
              <a:spLocks noChangeShapeType="1"/>
            </p:cNvSpPr>
            <p:nvPr/>
          </p:nvSpPr>
          <p:spPr bwMode="auto">
            <a:xfrm>
              <a:off x="5058" y="4110"/>
              <a:ext cx="22" cy="1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Line 2210"/>
            <p:cNvSpPr>
              <a:spLocks noChangeShapeType="1"/>
            </p:cNvSpPr>
            <p:nvPr/>
          </p:nvSpPr>
          <p:spPr bwMode="auto">
            <a:xfrm>
              <a:off x="5036" y="4091"/>
              <a:ext cx="22" cy="1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Line 2211"/>
            <p:cNvSpPr>
              <a:spLocks noChangeShapeType="1"/>
            </p:cNvSpPr>
            <p:nvPr/>
          </p:nvSpPr>
          <p:spPr bwMode="auto">
            <a:xfrm>
              <a:off x="5014" y="4065"/>
              <a:ext cx="22" cy="26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Line 2212"/>
            <p:cNvSpPr>
              <a:spLocks noChangeShapeType="1"/>
            </p:cNvSpPr>
            <p:nvPr/>
          </p:nvSpPr>
          <p:spPr bwMode="auto">
            <a:xfrm>
              <a:off x="4993" y="4032"/>
              <a:ext cx="21" cy="3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Line 2213"/>
            <p:cNvSpPr>
              <a:spLocks noChangeShapeType="1"/>
            </p:cNvSpPr>
            <p:nvPr/>
          </p:nvSpPr>
          <p:spPr bwMode="auto">
            <a:xfrm>
              <a:off x="4971" y="3989"/>
              <a:ext cx="22" cy="4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Line 2214"/>
            <p:cNvSpPr>
              <a:spLocks noChangeShapeType="1"/>
            </p:cNvSpPr>
            <p:nvPr/>
          </p:nvSpPr>
          <p:spPr bwMode="auto">
            <a:xfrm>
              <a:off x="4949" y="3934"/>
              <a:ext cx="22" cy="5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Line 2215"/>
            <p:cNvSpPr>
              <a:spLocks noChangeShapeType="1"/>
            </p:cNvSpPr>
            <p:nvPr/>
          </p:nvSpPr>
          <p:spPr bwMode="auto">
            <a:xfrm>
              <a:off x="4928" y="3868"/>
              <a:ext cx="21" cy="66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Line 2216"/>
            <p:cNvSpPr>
              <a:spLocks noChangeShapeType="1"/>
            </p:cNvSpPr>
            <p:nvPr/>
          </p:nvSpPr>
          <p:spPr bwMode="auto">
            <a:xfrm>
              <a:off x="4906" y="3789"/>
              <a:ext cx="22" cy="7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Line 2217"/>
            <p:cNvSpPr>
              <a:spLocks noChangeShapeType="1"/>
            </p:cNvSpPr>
            <p:nvPr/>
          </p:nvSpPr>
          <p:spPr bwMode="auto">
            <a:xfrm>
              <a:off x="4884" y="3698"/>
              <a:ext cx="22" cy="9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Line 2218"/>
            <p:cNvSpPr>
              <a:spLocks noChangeShapeType="1"/>
            </p:cNvSpPr>
            <p:nvPr/>
          </p:nvSpPr>
          <p:spPr bwMode="auto">
            <a:xfrm>
              <a:off x="4863" y="3595"/>
              <a:ext cx="21" cy="10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Line 2219"/>
            <p:cNvSpPr>
              <a:spLocks noChangeShapeType="1"/>
            </p:cNvSpPr>
            <p:nvPr/>
          </p:nvSpPr>
          <p:spPr bwMode="auto">
            <a:xfrm>
              <a:off x="4841" y="3482"/>
              <a:ext cx="22" cy="11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Line 2220"/>
            <p:cNvSpPr>
              <a:spLocks noChangeShapeType="1"/>
            </p:cNvSpPr>
            <p:nvPr/>
          </p:nvSpPr>
          <p:spPr bwMode="auto">
            <a:xfrm>
              <a:off x="4819" y="3364"/>
              <a:ext cx="22" cy="11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Line 2221"/>
            <p:cNvSpPr>
              <a:spLocks noChangeShapeType="1"/>
            </p:cNvSpPr>
            <p:nvPr/>
          </p:nvSpPr>
          <p:spPr bwMode="auto">
            <a:xfrm>
              <a:off x="4798" y="3242"/>
              <a:ext cx="21" cy="12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Line 2222"/>
            <p:cNvSpPr>
              <a:spLocks noChangeShapeType="1"/>
            </p:cNvSpPr>
            <p:nvPr/>
          </p:nvSpPr>
          <p:spPr bwMode="auto">
            <a:xfrm>
              <a:off x="4776" y="3124"/>
              <a:ext cx="22" cy="11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Line 2223"/>
            <p:cNvSpPr>
              <a:spLocks noChangeShapeType="1"/>
            </p:cNvSpPr>
            <p:nvPr/>
          </p:nvSpPr>
          <p:spPr bwMode="auto">
            <a:xfrm>
              <a:off x="4754" y="3014"/>
              <a:ext cx="22" cy="11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Line 2224"/>
            <p:cNvSpPr>
              <a:spLocks noChangeShapeType="1"/>
            </p:cNvSpPr>
            <p:nvPr/>
          </p:nvSpPr>
          <p:spPr bwMode="auto">
            <a:xfrm>
              <a:off x="4732" y="2916"/>
              <a:ext cx="22" cy="9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Line 2225"/>
            <p:cNvSpPr>
              <a:spLocks noChangeShapeType="1"/>
            </p:cNvSpPr>
            <p:nvPr/>
          </p:nvSpPr>
          <p:spPr bwMode="auto">
            <a:xfrm>
              <a:off x="4710" y="2839"/>
              <a:ext cx="22" cy="7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Line 2226"/>
            <p:cNvSpPr>
              <a:spLocks noChangeShapeType="1"/>
            </p:cNvSpPr>
            <p:nvPr/>
          </p:nvSpPr>
          <p:spPr bwMode="auto">
            <a:xfrm>
              <a:off x="4689" y="2784"/>
              <a:ext cx="21" cy="5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Line 2227"/>
            <p:cNvSpPr>
              <a:spLocks noChangeShapeType="1"/>
            </p:cNvSpPr>
            <p:nvPr/>
          </p:nvSpPr>
          <p:spPr bwMode="auto">
            <a:xfrm>
              <a:off x="4667" y="2756"/>
              <a:ext cx="22" cy="2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Line 2228"/>
            <p:cNvSpPr>
              <a:spLocks noChangeShapeType="1"/>
            </p:cNvSpPr>
            <p:nvPr/>
          </p:nvSpPr>
          <p:spPr bwMode="auto">
            <a:xfrm>
              <a:off x="4645" y="2756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Line 2229"/>
            <p:cNvSpPr>
              <a:spLocks noChangeShapeType="1"/>
            </p:cNvSpPr>
            <p:nvPr/>
          </p:nvSpPr>
          <p:spPr bwMode="auto">
            <a:xfrm flipV="1">
              <a:off x="4624" y="2756"/>
              <a:ext cx="21" cy="2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Line 2230"/>
            <p:cNvSpPr>
              <a:spLocks noChangeShapeType="1"/>
            </p:cNvSpPr>
            <p:nvPr/>
          </p:nvSpPr>
          <p:spPr bwMode="auto">
            <a:xfrm flipV="1">
              <a:off x="4602" y="2784"/>
              <a:ext cx="22" cy="5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Line 2231"/>
            <p:cNvSpPr>
              <a:spLocks noChangeShapeType="1"/>
            </p:cNvSpPr>
            <p:nvPr/>
          </p:nvSpPr>
          <p:spPr bwMode="auto">
            <a:xfrm flipV="1">
              <a:off x="4580" y="2839"/>
              <a:ext cx="22" cy="7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Line 2232"/>
            <p:cNvSpPr>
              <a:spLocks noChangeShapeType="1"/>
            </p:cNvSpPr>
            <p:nvPr/>
          </p:nvSpPr>
          <p:spPr bwMode="auto">
            <a:xfrm flipV="1">
              <a:off x="4559" y="2916"/>
              <a:ext cx="21" cy="9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Line 2233"/>
            <p:cNvSpPr>
              <a:spLocks noChangeShapeType="1"/>
            </p:cNvSpPr>
            <p:nvPr/>
          </p:nvSpPr>
          <p:spPr bwMode="auto">
            <a:xfrm flipV="1">
              <a:off x="4537" y="3014"/>
              <a:ext cx="22" cy="11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Line 2234"/>
            <p:cNvSpPr>
              <a:spLocks noChangeShapeType="1"/>
            </p:cNvSpPr>
            <p:nvPr/>
          </p:nvSpPr>
          <p:spPr bwMode="auto">
            <a:xfrm flipV="1">
              <a:off x="4515" y="3124"/>
              <a:ext cx="22" cy="11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Line 2235"/>
            <p:cNvSpPr>
              <a:spLocks noChangeShapeType="1"/>
            </p:cNvSpPr>
            <p:nvPr/>
          </p:nvSpPr>
          <p:spPr bwMode="auto">
            <a:xfrm flipV="1">
              <a:off x="4494" y="3242"/>
              <a:ext cx="21" cy="12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Line 2236"/>
            <p:cNvSpPr>
              <a:spLocks noChangeShapeType="1"/>
            </p:cNvSpPr>
            <p:nvPr/>
          </p:nvSpPr>
          <p:spPr bwMode="auto">
            <a:xfrm flipV="1">
              <a:off x="4472" y="3364"/>
              <a:ext cx="22" cy="11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Line 2237"/>
            <p:cNvSpPr>
              <a:spLocks noChangeShapeType="1"/>
            </p:cNvSpPr>
            <p:nvPr/>
          </p:nvSpPr>
          <p:spPr bwMode="auto">
            <a:xfrm flipV="1">
              <a:off x="4450" y="3482"/>
              <a:ext cx="22" cy="11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Line 2238"/>
            <p:cNvSpPr>
              <a:spLocks noChangeShapeType="1"/>
            </p:cNvSpPr>
            <p:nvPr/>
          </p:nvSpPr>
          <p:spPr bwMode="auto">
            <a:xfrm flipV="1">
              <a:off x="4428" y="3595"/>
              <a:ext cx="22" cy="10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Line 2239"/>
            <p:cNvSpPr>
              <a:spLocks noChangeShapeType="1"/>
            </p:cNvSpPr>
            <p:nvPr/>
          </p:nvSpPr>
          <p:spPr bwMode="auto">
            <a:xfrm flipV="1">
              <a:off x="4407" y="3698"/>
              <a:ext cx="21" cy="9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Line 2240"/>
            <p:cNvSpPr>
              <a:spLocks noChangeShapeType="1"/>
            </p:cNvSpPr>
            <p:nvPr/>
          </p:nvSpPr>
          <p:spPr bwMode="auto">
            <a:xfrm flipV="1">
              <a:off x="4385" y="3789"/>
              <a:ext cx="22" cy="7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Line 2241"/>
            <p:cNvSpPr>
              <a:spLocks noChangeShapeType="1"/>
            </p:cNvSpPr>
            <p:nvPr/>
          </p:nvSpPr>
          <p:spPr bwMode="auto">
            <a:xfrm flipV="1">
              <a:off x="4363" y="3868"/>
              <a:ext cx="22" cy="66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Line 2242"/>
            <p:cNvSpPr>
              <a:spLocks noChangeShapeType="1"/>
            </p:cNvSpPr>
            <p:nvPr/>
          </p:nvSpPr>
          <p:spPr bwMode="auto">
            <a:xfrm flipV="1">
              <a:off x="4341" y="3934"/>
              <a:ext cx="22" cy="5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Line 2243"/>
            <p:cNvSpPr>
              <a:spLocks noChangeShapeType="1"/>
            </p:cNvSpPr>
            <p:nvPr/>
          </p:nvSpPr>
          <p:spPr bwMode="auto">
            <a:xfrm flipV="1">
              <a:off x="4320" y="3989"/>
              <a:ext cx="21" cy="4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2244"/>
            <p:cNvSpPr>
              <a:spLocks noChangeShapeType="1"/>
            </p:cNvSpPr>
            <p:nvPr/>
          </p:nvSpPr>
          <p:spPr bwMode="auto">
            <a:xfrm flipV="1">
              <a:off x="4298" y="4032"/>
              <a:ext cx="22" cy="3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2245"/>
            <p:cNvSpPr>
              <a:spLocks noChangeShapeType="1"/>
            </p:cNvSpPr>
            <p:nvPr/>
          </p:nvSpPr>
          <p:spPr bwMode="auto">
            <a:xfrm flipV="1">
              <a:off x="4276" y="4065"/>
              <a:ext cx="22" cy="26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2246"/>
            <p:cNvSpPr>
              <a:spLocks noChangeShapeType="1"/>
            </p:cNvSpPr>
            <p:nvPr/>
          </p:nvSpPr>
          <p:spPr bwMode="auto">
            <a:xfrm flipV="1">
              <a:off x="4255" y="4091"/>
              <a:ext cx="21" cy="1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2247"/>
            <p:cNvSpPr>
              <a:spLocks noChangeShapeType="1"/>
            </p:cNvSpPr>
            <p:nvPr/>
          </p:nvSpPr>
          <p:spPr bwMode="auto">
            <a:xfrm flipV="1">
              <a:off x="4233" y="4110"/>
              <a:ext cx="22" cy="1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2248"/>
            <p:cNvSpPr>
              <a:spLocks noChangeShapeType="1"/>
            </p:cNvSpPr>
            <p:nvPr/>
          </p:nvSpPr>
          <p:spPr bwMode="auto">
            <a:xfrm flipV="1">
              <a:off x="4211" y="4124"/>
              <a:ext cx="22" cy="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2249"/>
            <p:cNvSpPr>
              <a:spLocks noChangeShapeType="1"/>
            </p:cNvSpPr>
            <p:nvPr/>
          </p:nvSpPr>
          <p:spPr bwMode="auto">
            <a:xfrm flipV="1">
              <a:off x="4190" y="4133"/>
              <a:ext cx="21" cy="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2250"/>
            <p:cNvSpPr>
              <a:spLocks noChangeShapeType="1"/>
            </p:cNvSpPr>
            <p:nvPr/>
          </p:nvSpPr>
          <p:spPr bwMode="auto">
            <a:xfrm flipV="1">
              <a:off x="4168" y="4140"/>
              <a:ext cx="22" cy="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2251"/>
            <p:cNvSpPr>
              <a:spLocks noChangeShapeType="1"/>
            </p:cNvSpPr>
            <p:nvPr/>
          </p:nvSpPr>
          <p:spPr bwMode="auto">
            <a:xfrm flipV="1">
              <a:off x="4146" y="4144"/>
              <a:ext cx="22" cy="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252"/>
            <p:cNvSpPr>
              <a:spLocks noChangeShapeType="1"/>
            </p:cNvSpPr>
            <p:nvPr/>
          </p:nvSpPr>
          <p:spPr bwMode="auto">
            <a:xfrm flipV="1">
              <a:off x="4125" y="4148"/>
              <a:ext cx="21" cy="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253"/>
            <p:cNvSpPr>
              <a:spLocks noChangeShapeType="1"/>
            </p:cNvSpPr>
            <p:nvPr/>
          </p:nvSpPr>
          <p:spPr bwMode="auto">
            <a:xfrm flipV="1">
              <a:off x="4103" y="4150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54"/>
            <p:cNvSpPr>
              <a:spLocks noChangeShapeType="1"/>
            </p:cNvSpPr>
            <p:nvPr/>
          </p:nvSpPr>
          <p:spPr bwMode="auto">
            <a:xfrm flipV="1">
              <a:off x="4081" y="4151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255"/>
            <p:cNvSpPr>
              <a:spLocks noChangeShapeType="1"/>
            </p:cNvSpPr>
            <p:nvPr/>
          </p:nvSpPr>
          <p:spPr bwMode="auto">
            <a:xfrm flipV="1">
              <a:off x="4059" y="4152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256"/>
            <p:cNvSpPr>
              <a:spLocks noChangeShapeType="1"/>
            </p:cNvSpPr>
            <p:nvPr/>
          </p:nvSpPr>
          <p:spPr bwMode="auto">
            <a:xfrm flipV="1">
              <a:off x="4038" y="4152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257"/>
            <p:cNvSpPr>
              <a:spLocks noChangeShapeType="1"/>
            </p:cNvSpPr>
            <p:nvPr/>
          </p:nvSpPr>
          <p:spPr bwMode="auto">
            <a:xfrm>
              <a:off x="4016" y="4152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258"/>
            <p:cNvSpPr>
              <a:spLocks noChangeShapeType="1"/>
            </p:cNvSpPr>
            <p:nvPr/>
          </p:nvSpPr>
          <p:spPr bwMode="auto">
            <a:xfrm flipV="1">
              <a:off x="3994" y="4152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259"/>
            <p:cNvSpPr>
              <a:spLocks noChangeShapeType="1"/>
            </p:cNvSpPr>
            <p:nvPr/>
          </p:nvSpPr>
          <p:spPr bwMode="auto">
            <a:xfrm>
              <a:off x="3972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260"/>
            <p:cNvSpPr>
              <a:spLocks noChangeShapeType="1"/>
            </p:cNvSpPr>
            <p:nvPr/>
          </p:nvSpPr>
          <p:spPr bwMode="auto">
            <a:xfrm>
              <a:off x="3951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261"/>
            <p:cNvSpPr>
              <a:spLocks noChangeShapeType="1"/>
            </p:cNvSpPr>
            <p:nvPr/>
          </p:nvSpPr>
          <p:spPr bwMode="auto">
            <a:xfrm>
              <a:off x="3929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2262"/>
            <p:cNvSpPr>
              <a:spLocks noChangeShapeType="1"/>
            </p:cNvSpPr>
            <p:nvPr/>
          </p:nvSpPr>
          <p:spPr bwMode="auto">
            <a:xfrm>
              <a:off x="3907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Line 2263"/>
            <p:cNvSpPr>
              <a:spLocks noChangeShapeType="1"/>
            </p:cNvSpPr>
            <p:nvPr/>
          </p:nvSpPr>
          <p:spPr bwMode="auto">
            <a:xfrm>
              <a:off x="3886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Line 2264"/>
            <p:cNvSpPr>
              <a:spLocks noChangeShapeType="1"/>
            </p:cNvSpPr>
            <p:nvPr/>
          </p:nvSpPr>
          <p:spPr bwMode="auto">
            <a:xfrm>
              <a:off x="3864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2265"/>
            <p:cNvSpPr>
              <a:spLocks noChangeShapeType="1"/>
            </p:cNvSpPr>
            <p:nvPr/>
          </p:nvSpPr>
          <p:spPr bwMode="auto">
            <a:xfrm>
              <a:off x="3842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2266"/>
            <p:cNvSpPr>
              <a:spLocks noChangeShapeType="1"/>
            </p:cNvSpPr>
            <p:nvPr/>
          </p:nvSpPr>
          <p:spPr bwMode="auto">
            <a:xfrm>
              <a:off x="3821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2267"/>
            <p:cNvSpPr>
              <a:spLocks noChangeShapeType="1"/>
            </p:cNvSpPr>
            <p:nvPr/>
          </p:nvSpPr>
          <p:spPr bwMode="auto">
            <a:xfrm>
              <a:off x="3799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2268"/>
            <p:cNvSpPr>
              <a:spLocks noChangeShapeType="1"/>
            </p:cNvSpPr>
            <p:nvPr/>
          </p:nvSpPr>
          <p:spPr bwMode="auto">
            <a:xfrm>
              <a:off x="3777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2269"/>
            <p:cNvSpPr>
              <a:spLocks noChangeShapeType="1"/>
            </p:cNvSpPr>
            <p:nvPr/>
          </p:nvSpPr>
          <p:spPr bwMode="auto">
            <a:xfrm>
              <a:off x="3755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2270"/>
            <p:cNvSpPr>
              <a:spLocks noChangeShapeType="1"/>
            </p:cNvSpPr>
            <p:nvPr/>
          </p:nvSpPr>
          <p:spPr bwMode="auto">
            <a:xfrm>
              <a:off x="3734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2271"/>
            <p:cNvSpPr>
              <a:spLocks noChangeShapeType="1"/>
            </p:cNvSpPr>
            <p:nvPr/>
          </p:nvSpPr>
          <p:spPr bwMode="auto">
            <a:xfrm>
              <a:off x="3712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2272"/>
            <p:cNvSpPr>
              <a:spLocks noChangeShapeType="1"/>
            </p:cNvSpPr>
            <p:nvPr/>
          </p:nvSpPr>
          <p:spPr bwMode="auto">
            <a:xfrm>
              <a:off x="3690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2273"/>
            <p:cNvSpPr>
              <a:spLocks noChangeShapeType="1"/>
            </p:cNvSpPr>
            <p:nvPr/>
          </p:nvSpPr>
          <p:spPr bwMode="auto">
            <a:xfrm>
              <a:off x="3668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2274"/>
            <p:cNvSpPr>
              <a:spLocks noChangeShapeType="1"/>
            </p:cNvSpPr>
            <p:nvPr/>
          </p:nvSpPr>
          <p:spPr bwMode="auto">
            <a:xfrm>
              <a:off x="3647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2275"/>
            <p:cNvSpPr>
              <a:spLocks noChangeShapeType="1"/>
            </p:cNvSpPr>
            <p:nvPr/>
          </p:nvSpPr>
          <p:spPr bwMode="auto">
            <a:xfrm>
              <a:off x="3625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2276"/>
            <p:cNvSpPr>
              <a:spLocks noChangeShapeType="1"/>
            </p:cNvSpPr>
            <p:nvPr/>
          </p:nvSpPr>
          <p:spPr bwMode="auto">
            <a:xfrm>
              <a:off x="3603" y="4153"/>
              <a:ext cx="22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2277"/>
            <p:cNvSpPr>
              <a:spLocks noChangeShapeType="1"/>
            </p:cNvSpPr>
            <p:nvPr/>
          </p:nvSpPr>
          <p:spPr bwMode="auto">
            <a:xfrm>
              <a:off x="3582" y="4153"/>
              <a:ext cx="21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0" name="Line 2278"/>
          <p:cNvSpPr>
            <a:spLocks noChangeShapeType="1"/>
          </p:cNvSpPr>
          <p:nvPr/>
        </p:nvSpPr>
        <p:spPr bwMode="auto">
          <a:xfrm flipH="1">
            <a:off x="7604125" y="4829175"/>
            <a:ext cx="403225" cy="290513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1" name="Rectangle 2279"/>
          <p:cNvSpPr>
            <a:spLocks noChangeArrowheads="1"/>
          </p:cNvSpPr>
          <p:nvPr/>
        </p:nvSpPr>
        <p:spPr bwMode="auto">
          <a:xfrm>
            <a:off x="7567613" y="4598988"/>
            <a:ext cx="9156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dirty="0" smtClean="0">
                <a:solidFill>
                  <a:srgbClr val="339966"/>
                </a:solidFill>
                <a:latin typeface="Times New Roman" pitchFamily="18" charset="0"/>
                <a:sym typeface="Symbol" pitchFamily="18" charset="2"/>
              </a:rPr>
              <a:t>MIEZE </a:t>
            </a:r>
            <a:r>
              <a:rPr lang="en-GB" sz="1200" b="1" dirty="0">
                <a:solidFill>
                  <a:srgbClr val="339966"/>
                </a:solidFill>
                <a:latin typeface="Times New Roman" pitchFamily="18" charset="0"/>
                <a:sym typeface="Symbol" pitchFamily="18" charset="2"/>
              </a:rPr>
              <a:t>off</a:t>
            </a:r>
            <a:endParaRPr lang="en-US" sz="1200" b="1" dirty="0">
              <a:solidFill>
                <a:srgbClr val="339966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062" name="Rectangle 2280"/>
          <p:cNvSpPr>
            <a:spLocks noChangeArrowheads="1"/>
          </p:cNvSpPr>
          <p:nvPr/>
        </p:nvSpPr>
        <p:spPr bwMode="auto">
          <a:xfrm>
            <a:off x="5903640" y="4668065"/>
            <a:ext cx="8980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dirty="0" smtClean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MIEZE </a:t>
            </a:r>
            <a:r>
              <a:rPr lang="en-GB" sz="12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on</a:t>
            </a:r>
            <a:endParaRPr lang="en-US" sz="1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063" name="Line 2281"/>
          <p:cNvSpPr>
            <a:spLocks noChangeShapeType="1"/>
          </p:cNvSpPr>
          <p:nvPr/>
        </p:nvSpPr>
        <p:spPr bwMode="auto">
          <a:xfrm>
            <a:off x="6537325" y="4991100"/>
            <a:ext cx="684213" cy="2476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Rectangle 2282"/>
          <p:cNvSpPr>
            <a:spLocks noChangeArrowheads="1"/>
          </p:cNvSpPr>
          <p:nvPr/>
        </p:nvSpPr>
        <p:spPr bwMode="auto">
          <a:xfrm>
            <a:off x="8783638" y="6235700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t</a:t>
            </a:r>
            <a:endParaRPr lang="en-US" sz="2000" b="1"/>
          </a:p>
        </p:txBody>
      </p:sp>
      <p:sp>
        <p:nvSpPr>
          <p:cNvPr id="2065" name="Rectangle 2283"/>
          <p:cNvSpPr>
            <a:spLocks noChangeArrowheads="1"/>
          </p:cNvSpPr>
          <p:nvPr/>
        </p:nvSpPr>
        <p:spPr bwMode="auto">
          <a:xfrm>
            <a:off x="5664200" y="4381500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I</a:t>
            </a:r>
            <a:endParaRPr lang="en-US" sz="2000" b="1"/>
          </a:p>
        </p:txBody>
      </p:sp>
      <p:sp>
        <p:nvSpPr>
          <p:cNvPr id="2066" name="Line 2284"/>
          <p:cNvSpPr>
            <a:spLocks noChangeShapeType="1"/>
          </p:cNvSpPr>
          <p:nvPr/>
        </p:nvSpPr>
        <p:spPr bwMode="auto">
          <a:xfrm flipV="1">
            <a:off x="5683250" y="4357688"/>
            <a:ext cx="0" cy="2239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7" name="Line 2285"/>
          <p:cNvSpPr>
            <a:spLocks noChangeShapeType="1"/>
          </p:cNvSpPr>
          <p:nvPr/>
        </p:nvSpPr>
        <p:spPr bwMode="auto">
          <a:xfrm rot="5400000" flipV="1">
            <a:off x="7412832" y="4866481"/>
            <a:ext cx="0" cy="3462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8" name="Rectangle 2286"/>
          <p:cNvSpPr>
            <a:spLocks noChangeArrowheads="1"/>
          </p:cNvSpPr>
          <p:nvPr/>
        </p:nvSpPr>
        <p:spPr bwMode="auto">
          <a:xfrm>
            <a:off x="406990" y="5181655"/>
            <a:ext cx="47607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1600" b="1" dirty="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 Tolerable path length differences: 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l </a:t>
            </a:r>
            <a:r>
              <a:rPr lang="de-DE" sz="1600" b="1" dirty="0" smtClean="0">
                <a:solidFill>
                  <a:srgbClr val="FFFF00"/>
                </a:solidFill>
                <a:sym typeface="tci2" pitchFamily="2" charset="2"/>
              </a:rPr>
              <a:t> </a:t>
            </a:r>
            <a:r>
              <a:rPr lang="el-GR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ci2" pitchFamily="2" charset="2"/>
              </a:rPr>
              <a:t>≤</a:t>
            </a:r>
            <a:r>
              <a:rPr lang="en-GB" sz="1600" b="1" dirty="0" smtClean="0">
                <a:solidFill>
                  <a:srgbClr val="FFFF00"/>
                </a:solidFill>
                <a:sym typeface="tci2" pitchFamily="2" charset="2"/>
              </a:rPr>
              <a:t> </a:t>
            </a:r>
            <a:r>
              <a:rPr lang="en-GB" sz="1600" b="1" dirty="0">
                <a:solidFill>
                  <a:srgbClr val="FFFF00"/>
                </a:solidFill>
                <a:sym typeface="tci2" pitchFamily="2" charset="2"/>
              </a:rPr>
              <a:t>2mm!</a:t>
            </a:r>
          </a:p>
          <a:p>
            <a:pPr eaLnBrk="0" hangingPunct="0">
              <a:buFontTx/>
              <a:buChar char="•"/>
            </a:pPr>
            <a:r>
              <a:rPr lang="en-GB" sz="1600" b="1" dirty="0">
                <a:solidFill>
                  <a:srgbClr val="FFFF00"/>
                </a:solidFill>
                <a:sym typeface="tci2" pitchFamily="2" charset="2"/>
              </a:rPr>
              <a:t> Works on inelastic lines as well, as 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v/v  0.01;</a:t>
            </a:r>
          </a:p>
          <a:p>
            <a:pPr eaLnBrk="0" hangingPunct="0">
              <a:buFontTx/>
              <a:buChar char="•"/>
            </a:pP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 Sacrifices only a factor 2+ in </a:t>
            </a:r>
            <a:r>
              <a:rPr lang="en-GB" sz="1600" b="1" dirty="0" err="1">
                <a:solidFill>
                  <a:srgbClr val="FFFF00"/>
                </a:solidFill>
                <a:sym typeface="Symbol" pitchFamily="18" charset="2"/>
              </a:rPr>
              <a:t>countrate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;</a:t>
            </a:r>
          </a:p>
          <a:p>
            <a:pPr eaLnBrk="0" hangingPunct="0">
              <a:buFontTx/>
              <a:buChar char="•"/>
            </a:pP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  <a:t>With modulation plane at the sample, S(</a:t>
            </a:r>
            <a:r>
              <a:rPr lang="en-GB" sz="1600" b="1" dirty="0" err="1" smtClean="0">
                <a:solidFill>
                  <a:srgbClr val="FFFF00"/>
                </a:solidFill>
                <a:sym typeface="Symbol" pitchFamily="18" charset="2"/>
              </a:rPr>
              <a:t>q,t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) </a:t>
            </a:r>
            <a: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  <a:t/>
            </a:r>
            <a:b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</a:br>
            <a: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  <a:t>   for 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small </a:t>
            </a:r>
            <a:r>
              <a:rPr lang="en-GB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ci1" pitchFamily="2" charset="2"/>
              </a:rPr>
              <a:t>ℏ</a:t>
            </a:r>
            <a: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  <a:t> </a:t>
            </a:r>
            <a:r>
              <a:rPr lang="en-GB" sz="1600" b="1" dirty="0">
                <a:solidFill>
                  <a:srgbClr val="FFFF00"/>
                </a:solidFill>
                <a:sym typeface="Symbol" pitchFamily="18" charset="2"/>
              </a:rPr>
              <a:t>and S(q,) for larger </a:t>
            </a:r>
            <a:r>
              <a:rPr lang="en-GB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ci1" pitchFamily="2" charset="2"/>
              </a:rPr>
              <a:t>ℏ</a:t>
            </a:r>
            <a:r>
              <a:rPr lang="en-GB" sz="1600" b="1" dirty="0" smtClean="0">
                <a:solidFill>
                  <a:srgbClr val="FFFF00"/>
                </a:solidFill>
                <a:sym typeface="Symbol" pitchFamily="18" charset="2"/>
              </a:rPr>
              <a:t> is measured.</a:t>
            </a:r>
            <a:endParaRPr lang="en-GB" sz="1600" b="1" dirty="0">
              <a:solidFill>
                <a:srgbClr val="FFFF00"/>
              </a:solidFill>
              <a:sym typeface="Symbol" pitchFamily="18" charset="2"/>
            </a:endParaRPr>
          </a:p>
        </p:txBody>
      </p:sp>
      <p:grpSp>
        <p:nvGrpSpPr>
          <p:cNvPr id="2069" name="Group 2288"/>
          <p:cNvGrpSpPr>
            <a:grpSpLocks/>
          </p:cNvGrpSpPr>
          <p:nvPr/>
        </p:nvGrpSpPr>
        <p:grpSpPr bwMode="auto">
          <a:xfrm>
            <a:off x="0" y="3236913"/>
            <a:ext cx="341313" cy="238125"/>
            <a:chOff x="694" y="3424"/>
            <a:chExt cx="550" cy="150"/>
          </a:xfrm>
        </p:grpSpPr>
        <p:sp>
          <p:nvSpPr>
            <p:cNvPr id="2075" name="Line 2289"/>
            <p:cNvSpPr>
              <a:spLocks noChangeShapeType="1"/>
            </p:cNvSpPr>
            <p:nvPr/>
          </p:nvSpPr>
          <p:spPr bwMode="auto">
            <a:xfrm>
              <a:off x="694" y="342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Line 2290"/>
            <p:cNvSpPr>
              <a:spLocks noChangeShapeType="1"/>
            </p:cNvSpPr>
            <p:nvPr/>
          </p:nvSpPr>
          <p:spPr bwMode="auto">
            <a:xfrm>
              <a:off x="694" y="357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70" name="Line 2292"/>
          <p:cNvSpPr>
            <a:spLocks noChangeShapeType="1"/>
          </p:cNvSpPr>
          <p:nvPr/>
        </p:nvSpPr>
        <p:spPr bwMode="auto">
          <a:xfrm flipV="1">
            <a:off x="304800" y="2652713"/>
            <a:ext cx="196850" cy="4127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1" name="Rectangle 2293"/>
          <p:cNvSpPr>
            <a:spLocks noChangeArrowheads="1"/>
          </p:cNvSpPr>
          <p:nvPr/>
        </p:nvSpPr>
        <p:spPr bwMode="auto">
          <a:xfrm>
            <a:off x="322263" y="2120900"/>
            <a:ext cx="1795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n-guide upstream</a:t>
            </a:r>
          </a:p>
          <a:p>
            <a:pPr eaLnBrk="0" hangingPunct="0"/>
            <a:r>
              <a:rPr lang="en-GB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TOF spectrometer</a:t>
            </a:r>
            <a:endParaRPr lang="en-US" sz="1600" b="1">
              <a:solidFill>
                <a:schemeClr val="bg1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73" name="Line 2295"/>
          <p:cNvSpPr>
            <a:spLocks noChangeShapeType="1"/>
          </p:cNvSpPr>
          <p:nvPr/>
        </p:nvSpPr>
        <p:spPr bwMode="auto">
          <a:xfrm flipH="1">
            <a:off x="6323666" y="3349625"/>
            <a:ext cx="431800" cy="109538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74" name="Line 2296"/>
          <p:cNvSpPr>
            <a:spLocks noChangeShapeType="1"/>
          </p:cNvSpPr>
          <p:nvPr/>
        </p:nvSpPr>
        <p:spPr bwMode="auto">
          <a:xfrm flipH="1" flipV="1">
            <a:off x="6306997" y="3151982"/>
            <a:ext cx="458788" cy="212725"/>
          </a:xfrm>
          <a:prstGeom prst="line">
            <a:avLst/>
          </a:prstGeom>
          <a:noFill/>
          <a:ln w="28575">
            <a:solidFill>
              <a:srgbClr val="FF9999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1" name="Object 2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637429"/>
              </p:ext>
            </p:extLst>
          </p:nvPr>
        </p:nvGraphicFramePr>
        <p:xfrm>
          <a:off x="6673243" y="674689"/>
          <a:ext cx="2457450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Photo Editor Photo" r:id="rId6" imgW="11050542" imgH="9364382" progId="">
                  <p:embed/>
                </p:oleObj>
              </mc:Choice>
              <mc:Fallback>
                <p:oleObj name="Photo Editor Photo" r:id="rId6" imgW="11050542" imgH="9364382" progId="">
                  <p:embed/>
                  <p:pic>
                    <p:nvPicPr>
                      <p:cNvPr id="0" name="Object 2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243" y="674689"/>
                        <a:ext cx="2457450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48" name="Group 2287"/>
          <p:cNvGrpSpPr>
            <a:grpSpLocks/>
          </p:cNvGrpSpPr>
          <p:nvPr/>
        </p:nvGrpSpPr>
        <p:grpSpPr bwMode="auto">
          <a:xfrm>
            <a:off x="6787029" y="2967038"/>
            <a:ext cx="2343151" cy="719137"/>
            <a:chOff x="87" y="1910"/>
            <a:chExt cx="894" cy="399"/>
          </a:xfrm>
        </p:grpSpPr>
        <p:sp>
          <p:nvSpPr>
            <p:cNvPr id="1149" name="AutoShape 38"/>
            <p:cNvSpPr>
              <a:spLocks noChangeArrowheads="1"/>
            </p:cNvSpPr>
            <p:nvPr/>
          </p:nvSpPr>
          <p:spPr bwMode="auto">
            <a:xfrm>
              <a:off x="87" y="1910"/>
              <a:ext cx="894" cy="399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 sz="2000" b="1">
                  <a:sym typeface="Symbol" pitchFamily="18" charset="2"/>
                </a:rPr>
                <a:t>MIEZE</a:t>
              </a:r>
              <a:endParaRPr lang="en-US" sz="2000" b="1" baseline="-25000">
                <a:sym typeface="Symbol" pitchFamily="18" charset="2"/>
              </a:endParaRPr>
            </a:p>
            <a:p>
              <a:pPr eaLnBrk="0" hangingPunct="0"/>
              <a:endParaRPr lang="en-US"/>
            </a:p>
          </p:txBody>
        </p:sp>
        <p:sp>
          <p:nvSpPr>
            <p:cNvPr id="1150" name="Rectangle 39"/>
            <p:cNvSpPr>
              <a:spLocks noChangeArrowheads="1"/>
            </p:cNvSpPr>
            <p:nvPr/>
          </p:nvSpPr>
          <p:spPr bwMode="auto">
            <a:xfrm>
              <a:off x="196" y="2085"/>
              <a:ext cx="738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800" b="1" smtClean="0">
                  <a:sym typeface="Symbol" pitchFamily="18" charset="2"/>
                </a:rPr>
                <a:t>Modulation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403350" y="122238"/>
            <a:ext cx="6626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B: </a:t>
            </a:r>
            <a:r>
              <a:rPr lang="en-GB" sz="2000" b="1">
                <a:sym typeface="Symbol" pitchFamily="18" charset="2"/>
              </a:rPr>
              <a:t>Lock-in techniques for n-scattering;   </a:t>
            </a:r>
            <a:r>
              <a:rPr lang="en-GB" sz="2000"/>
              <a:t> </a:t>
            </a:r>
            <a:r>
              <a:rPr lang="en-GB" sz="1800" b="1">
                <a:sym typeface="Symbol" pitchFamily="18" charset="2"/>
              </a:rPr>
              <a:t>-range: 0 – MHz!! </a:t>
            </a:r>
            <a:endParaRPr lang="en-US" sz="1800" b="1">
              <a:sym typeface="Symbol" pitchFamily="18" charset="2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61513" y="800194"/>
            <a:ext cx="427676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538163" eaLnBrk="0" hangingPunct="0"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chemeClr val="bg1"/>
                </a:solidFill>
              </a:rPr>
              <a:t>modulation plane at the sample position of an instrument</a:t>
            </a:r>
            <a:r>
              <a:rPr lang="en-GB" sz="1800" b="1" smtClean="0">
                <a:solidFill>
                  <a:schemeClr val="bg1"/>
                </a:solidFill>
              </a:rPr>
              <a:t>;</a:t>
            </a:r>
          </a:p>
          <a:p>
            <a:pPr marL="285750" indent="-285750" defTabSz="538163" eaLnBrk="0" hangingPunct="0">
              <a:buFont typeface="Wingdings" panose="05000000000000000000" pitchFamily="2" charset="2"/>
              <a:buChar char="§"/>
            </a:pPr>
            <a:r>
              <a:rPr lang="en-GB" sz="1800" b="1" smtClean="0">
                <a:solidFill>
                  <a:schemeClr val="bg1"/>
                </a:solidFill>
                <a:sym typeface="Symbol" pitchFamily="18" charset="2"/>
              </a:rPr>
              <a:t>‘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stroboscopic’ illumination of the sample with frequency </a:t>
            </a:r>
            <a:r>
              <a:rPr lang="en-GB" sz="1800" b="1" smtClean="0">
                <a:solidFill>
                  <a:schemeClr val="bg1"/>
                </a:solidFill>
                <a:sym typeface="Symbol" pitchFamily="18" charset="2"/>
              </a:rPr>
              <a:t>;</a:t>
            </a:r>
          </a:p>
          <a:p>
            <a:pPr marL="285750" indent="-285750" defTabSz="538163" eaLnBrk="0" hangingPunct="0"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measurement of the response function of the sample as function of  and ; </a:t>
            </a:r>
          </a:p>
          <a:p>
            <a:pPr defTabSz="538163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GB" sz="1800" b="1" smtClean="0">
                <a:solidFill>
                  <a:schemeClr val="bg1"/>
                </a:solidFill>
                <a:sym typeface="Symbol" pitchFamily="18" charset="2"/>
              </a:rPr>
              <a:t>    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-range: 0 – MHz; </a:t>
            </a:r>
            <a:br>
              <a:rPr lang="en-GB" sz="1800" b="1">
                <a:solidFill>
                  <a:schemeClr val="bg1"/>
                </a:solidFill>
                <a:sym typeface="Symbol" pitchFamily="18" charset="2"/>
              </a:rPr>
            </a:br>
            <a:r>
              <a:rPr lang="en-GB" sz="1800" b="1">
                <a:solidFill>
                  <a:schemeClr val="bg1"/>
                </a:solidFill>
              </a:rPr>
              <a:t/>
            </a:r>
            <a:br>
              <a:rPr lang="en-GB" sz="1800" b="1">
                <a:solidFill>
                  <a:schemeClr val="bg1"/>
                </a:solidFill>
              </a:rPr>
            </a:br>
            <a:endParaRPr lang="en-US" sz="1800" b="1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60363" y="4787900"/>
            <a:ext cx="4797425" cy="1079500"/>
            <a:chOff x="823" y="1655"/>
            <a:chExt cx="3022" cy="1472"/>
          </a:xfrm>
        </p:grpSpPr>
        <p:grpSp>
          <p:nvGrpSpPr>
            <p:cNvPr id="23050" name="Group 5"/>
            <p:cNvGrpSpPr>
              <a:grpSpLocks/>
            </p:cNvGrpSpPr>
            <p:nvPr/>
          </p:nvGrpSpPr>
          <p:grpSpPr bwMode="auto">
            <a:xfrm>
              <a:off x="1507" y="1655"/>
              <a:ext cx="2338" cy="1472"/>
              <a:chOff x="3536" y="2333"/>
              <a:chExt cx="1500" cy="1472"/>
            </a:xfrm>
          </p:grpSpPr>
          <p:sp>
            <p:nvSpPr>
              <p:cNvPr id="23151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3536" y="2333"/>
                <a:ext cx="1500" cy="1472"/>
              </a:xfrm>
              <a:prstGeom prst="rect">
                <a:avLst/>
              </a:prstGeom>
              <a:solidFill>
                <a:srgbClr val="0033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2" name="Line 7"/>
              <p:cNvSpPr>
                <a:spLocks noChangeShapeType="1"/>
              </p:cNvSpPr>
              <p:nvPr/>
            </p:nvSpPr>
            <p:spPr bwMode="auto">
              <a:xfrm>
                <a:off x="5001" y="2417"/>
                <a:ext cx="15" cy="6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3" name="Line 8"/>
              <p:cNvSpPr>
                <a:spLocks noChangeShapeType="1"/>
              </p:cNvSpPr>
              <p:nvPr/>
            </p:nvSpPr>
            <p:spPr bwMode="auto">
              <a:xfrm>
                <a:off x="4987" y="2380"/>
                <a:ext cx="14" cy="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4" name="Line 9"/>
              <p:cNvSpPr>
                <a:spLocks noChangeShapeType="1"/>
              </p:cNvSpPr>
              <p:nvPr/>
            </p:nvSpPr>
            <p:spPr bwMode="auto">
              <a:xfrm>
                <a:off x="4972" y="2369"/>
                <a:ext cx="15" cy="1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5" name="Line 10"/>
              <p:cNvSpPr>
                <a:spLocks noChangeShapeType="1"/>
              </p:cNvSpPr>
              <p:nvPr/>
            </p:nvSpPr>
            <p:spPr bwMode="auto">
              <a:xfrm flipV="1">
                <a:off x="4957" y="2369"/>
                <a:ext cx="15" cy="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6" name="Line 11"/>
              <p:cNvSpPr>
                <a:spLocks noChangeShapeType="1"/>
              </p:cNvSpPr>
              <p:nvPr/>
            </p:nvSpPr>
            <p:spPr bwMode="auto">
              <a:xfrm flipV="1">
                <a:off x="4942" y="2388"/>
                <a:ext cx="15" cy="4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7" name="Line 12"/>
              <p:cNvSpPr>
                <a:spLocks noChangeShapeType="1"/>
              </p:cNvSpPr>
              <p:nvPr/>
            </p:nvSpPr>
            <p:spPr bwMode="auto">
              <a:xfrm flipV="1">
                <a:off x="4928" y="2434"/>
                <a:ext cx="14" cy="7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8" name="Line 13"/>
              <p:cNvSpPr>
                <a:spLocks noChangeShapeType="1"/>
              </p:cNvSpPr>
              <p:nvPr/>
            </p:nvSpPr>
            <p:spPr bwMode="auto">
              <a:xfrm flipV="1">
                <a:off x="4913" y="2507"/>
                <a:ext cx="15" cy="9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9" name="Line 14"/>
              <p:cNvSpPr>
                <a:spLocks noChangeShapeType="1"/>
              </p:cNvSpPr>
              <p:nvPr/>
            </p:nvSpPr>
            <p:spPr bwMode="auto">
              <a:xfrm flipV="1">
                <a:off x="4898" y="2603"/>
                <a:ext cx="15" cy="1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0" name="Line 15"/>
              <p:cNvSpPr>
                <a:spLocks noChangeShapeType="1"/>
              </p:cNvSpPr>
              <p:nvPr/>
            </p:nvSpPr>
            <p:spPr bwMode="auto">
              <a:xfrm flipV="1">
                <a:off x="4883" y="2717"/>
                <a:ext cx="15" cy="12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1" name="Line 16"/>
              <p:cNvSpPr>
                <a:spLocks noChangeShapeType="1"/>
              </p:cNvSpPr>
              <p:nvPr/>
            </p:nvSpPr>
            <p:spPr bwMode="auto">
              <a:xfrm flipV="1">
                <a:off x="4869" y="2846"/>
                <a:ext cx="14" cy="13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2" name="Line 17"/>
              <p:cNvSpPr>
                <a:spLocks noChangeShapeType="1"/>
              </p:cNvSpPr>
              <p:nvPr/>
            </p:nvSpPr>
            <p:spPr bwMode="auto">
              <a:xfrm flipV="1">
                <a:off x="4854" y="2985"/>
                <a:ext cx="15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3" name="Line 18"/>
              <p:cNvSpPr>
                <a:spLocks noChangeShapeType="1"/>
              </p:cNvSpPr>
              <p:nvPr/>
            </p:nvSpPr>
            <p:spPr bwMode="auto">
              <a:xfrm flipV="1">
                <a:off x="4839" y="3127"/>
                <a:ext cx="15" cy="14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4" name="Line 19"/>
              <p:cNvSpPr>
                <a:spLocks noChangeShapeType="1"/>
              </p:cNvSpPr>
              <p:nvPr/>
            </p:nvSpPr>
            <p:spPr bwMode="auto">
              <a:xfrm flipV="1">
                <a:off x="4824" y="3267"/>
                <a:ext cx="15" cy="13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5" name="Line 20"/>
              <p:cNvSpPr>
                <a:spLocks noChangeShapeType="1"/>
              </p:cNvSpPr>
              <p:nvPr/>
            </p:nvSpPr>
            <p:spPr bwMode="auto">
              <a:xfrm flipV="1">
                <a:off x="4810" y="3399"/>
                <a:ext cx="14" cy="1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6" name="Line 21"/>
              <p:cNvSpPr>
                <a:spLocks noChangeShapeType="1"/>
              </p:cNvSpPr>
              <p:nvPr/>
            </p:nvSpPr>
            <p:spPr bwMode="auto">
              <a:xfrm flipV="1">
                <a:off x="4795" y="3518"/>
                <a:ext cx="15" cy="10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7" name="Line 22"/>
              <p:cNvSpPr>
                <a:spLocks noChangeShapeType="1"/>
              </p:cNvSpPr>
              <p:nvPr/>
            </p:nvSpPr>
            <p:spPr bwMode="auto">
              <a:xfrm flipV="1">
                <a:off x="4780" y="3618"/>
                <a:ext cx="15" cy="7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8" name="Line 23"/>
              <p:cNvSpPr>
                <a:spLocks noChangeShapeType="1"/>
              </p:cNvSpPr>
              <p:nvPr/>
            </p:nvSpPr>
            <p:spPr bwMode="auto">
              <a:xfrm flipV="1">
                <a:off x="4765" y="3696"/>
                <a:ext cx="15" cy="5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9" name="Line 24"/>
              <p:cNvSpPr>
                <a:spLocks noChangeShapeType="1"/>
              </p:cNvSpPr>
              <p:nvPr/>
            </p:nvSpPr>
            <p:spPr bwMode="auto">
              <a:xfrm flipV="1">
                <a:off x="4751" y="3750"/>
                <a:ext cx="14" cy="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0" name="Line 25"/>
              <p:cNvSpPr>
                <a:spLocks noChangeShapeType="1"/>
              </p:cNvSpPr>
              <p:nvPr/>
            </p:nvSpPr>
            <p:spPr bwMode="auto">
              <a:xfrm>
                <a:off x="4736" y="3772"/>
                <a:ext cx="15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1" name="Line 26"/>
              <p:cNvSpPr>
                <a:spLocks noChangeShapeType="1"/>
              </p:cNvSpPr>
              <p:nvPr/>
            </p:nvSpPr>
            <p:spPr bwMode="auto">
              <a:xfrm>
                <a:off x="4721" y="3741"/>
                <a:ext cx="15" cy="3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2" name="Line 27"/>
              <p:cNvSpPr>
                <a:spLocks noChangeShapeType="1"/>
              </p:cNvSpPr>
              <p:nvPr/>
            </p:nvSpPr>
            <p:spPr bwMode="auto">
              <a:xfrm>
                <a:off x="4706" y="3682"/>
                <a:ext cx="15" cy="5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3" name="Line 28"/>
              <p:cNvSpPr>
                <a:spLocks noChangeShapeType="1"/>
              </p:cNvSpPr>
              <p:nvPr/>
            </p:nvSpPr>
            <p:spPr bwMode="auto">
              <a:xfrm>
                <a:off x="4692" y="3600"/>
                <a:ext cx="14" cy="8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4" name="Line 29"/>
              <p:cNvSpPr>
                <a:spLocks noChangeShapeType="1"/>
              </p:cNvSpPr>
              <p:nvPr/>
            </p:nvSpPr>
            <p:spPr bwMode="auto">
              <a:xfrm>
                <a:off x="4677" y="3494"/>
                <a:ext cx="15" cy="10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5" name="Line 30"/>
              <p:cNvSpPr>
                <a:spLocks noChangeShapeType="1"/>
              </p:cNvSpPr>
              <p:nvPr/>
            </p:nvSpPr>
            <p:spPr bwMode="auto">
              <a:xfrm>
                <a:off x="4662" y="3373"/>
                <a:ext cx="15" cy="12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6" name="Line 31"/>
              <p:cNvSpPr>
                <a:spLocks noChangeShapeType="1"/>
              </p:cNvSpPr>
              <p:nvPr/>
            </p:nvSpPr>
            <p:spPr bwMode="auto">
              <a:xfrm>
                <a:off x="4647" y="3239"/>
                <a:ext cx="15" cy="1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7" name="Line 32"/>
              <p:cNvSpPr>
                <a:spLocks noChangeShapeType="1"/>
              </p:cNvSpPr>
              <p:nvPr/>
            </p:nvSpPr>
            <p:spPr bwMode="auto">
              <a:xfrm>
                <a:off x="4633" y="3098"/>
                <a:ext cx="14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8" name="Line 33"/>
              <p:cNvSpPr>
                <a:spLocks noChangeShapeType="1"/>
              </p:cNvSpPr>
              <p:nvPr/>
            </p:nvSpPr>
            <p:spPr bwMode="auto">
              <a:xfrm>
                <a:off x="4618" y="2957"/>
                <a:ext cx="15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9" name="Line 34"/>
              <p:cNvSpPr>
                <a:spLocks noChangeShapeType="1"/>
              </p:cNvSpPr>
              <p:nvPr/>
            </p:nvSpPr>
            <p:spPr bwMode="auto">
              <a:xfrm>
                <a:off x="4603" y="2819"/>
                <a:ext cx="15" cy="13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0" name="Line 35"/>
              <p:cNvSpPr>
                <a:spLocks noChangeShapeType="1"/>
              </p:cNvSpPr>
              <p:nvPr/>
            </p:nvSpPr>
            <p:spPr bwMode="auto">
              <a:xfrm>
                <a:off x="4588" y="2693"/>
                <a:ext cx="15" cy="1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1" name="Line 36"/>
              <p:cNvSpPr>
                <a:spLocks noChangeShapeType="1"/>
              </p:cNvSpPr>
              <p:nvPr/>
            </p:nvSpPr>
            <p:spPr bwMode="auto">
              <a:xfrm>
                <a:off x="4574" y="2581"/>
                <a:ext cx="14" cy="1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2" name="Line 37"/>
              <p:cNvSpPr>
                <a:spLocks noChangeShapeType="1"/>
              </p:cNvSpPr>
              <p:nvPr/>
            </p:nvSpPr>
            <p:spPr bwMode="auto">
              <a:xfrm>
                <a:off x="4559" y="2491"/>
                <a:ext cx="15" cy="9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3" name="Line 38"/>
              <p:cNvSpPr>
                <a:spLocks noChangeShapeType="1"/>
              </p:cNvSpPr>
              <p:nvPr/>
            </p:nvSpPr>
            <p:spPr bwMode="auto">
              <a:xfrm>
                <a:off x="4544" y="2423"/>
                <a:ext cx="15" cy="6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4" name="Line 39"/>
              <p:cNvSpPr>
                <a:spLocks noChangeShapeType="1"/>
              </p:cNvSpPr>
              <p:nvPr/>
            </p:nvSpPr>
            <p:spPr bwMode="auto">
              <a:xfrm>
                <a:off x="4529" y="2382"/>
                <a:ext cx="15" cy="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5" name="Line 40"/>
              <p:cNvSpPr>
                <a:spLocks noChangeShapeType="1"/>
              </p:cNvSpPr>
              <p:nvPr/>
            </p:nvSpPr>
            <p:spPr bwMode="auto">
              <a:xfrm>
                <a:off x="4514" y="2369"/>
                <a:ext cx="15" cy="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6" name="Line 41"/>
              <p:cNvSpPr>
                <a:spLocks noChangeShapeType="1"/>
              </p:cNvSpPr>
              <p:nvPr/>
            </p:nvSpPr>
            <p:spPr bwMode="auto">
              <a:xfrm flipV="1">
                <a:off x="4500" y="2369"/>
                <a:ext cx="14" cy="1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7" name="Line 42"/>
              <p:cNvSpPr>
                <a:spLocks noChangeShapeType="1"/>
              </p:cNvSpPr>
              <p:nvPr/>
            </p:nvSpPr>
            <p:spPr bwMode="auto">
              <a:xfrm flipV="1">
                <a:off x="4485" y="2385"/>
                <a:ext cx="15" cy="4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8" name="Line 43"/>
              <p:cNvSpPr>
                <a:spLocks noChangeShapeType="1"/>
              </p:cNvSpPr>
              <p:nvPr/>
            </p:nvSpPr>
            <p:spPr bwMode="auto">
              <a:xfrm flipV="1">
                <a:off x="4470" y="2428"/>
                <a:ext cx="15" cy="7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9" name="Line 44"/>
              <p:cNvSpPr>
                <a:spLocks noChangeShapeType="1"/>
              </p:cNvSpPr>
              <p:nvPr/>
            </p:nvSpPr>
            <p:spPr bwMode="auto">
              <a:xfrm flipV="1">
                <a:off x="4455" y="2499"/>
                <a:ext cx="15" cy="9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0" name="Line 45"/>
              <p:cNvSpPr>
                <a:spLocks noChangeShapeType="1"/>
              </p:cNvSpPr>
              <p:nvPr/>
            </p:nvSpPr>
            <p:spPr bwMode="auto">
              <a:xfrm flipV="1">
                <a:off x="4441" y="2592"/>
                <a:ext cx="14" cy="1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1" name="Line 46"/>
              <p:cNvSpPr>
                <a:spLocks noChangeShapeType="1"/>
              </p:cNvSpPr>
              <p:nvPr/>
            </p:nvSpPr>
            <p:spPr bwMode="auto">
              <a:xfrm flipV="1">
                <a:off x="4426" y="2705"/>
                <a:ext cx="15" cy="1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2" name="Line 47"/>
              <p:cNvSpPr>
                <a:spLocks noChangeShapeType="1"/>
              </p:cNvSpPr>
              <p:nvPr/>
            </p:nvSpPr>
            <p:spPr bwMode="auto">
              <a:xfrm flipV="1">
                <a:off x="4411" y="2833"/>
                <a:ext cx="15" cy="1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3" name="Line 48"/>
              <p:cNvSpPr>
                <a:spLocks noChangeShapeType="1"/>
              </p:cNvSpPr>
              <p:nvPr/>
            </p:nvSpPr>
            <p:spPr bwMode="auto">
              <a:xfrm flipV="1">
                <a:off x="4396" y="2970"/>
                <a:ext cx="15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4" name="Line 49"/>
              <p:cNvSpPr>
                <a:spLocks noChangeShapeType="1"/>
              </p:cNvSpPr>
              <p:nvPr/>
            </p:nvSpPr>
            <p:spPr bwMode="auto">
              <a:xfrm flipV="1">
                <a:off x="4381" y="3112"/>
                <a:ext cx="15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5" name="Line 50"/>
              <p:cNvSpPr>
                <a:spLocks noChangeShapeType="1"/>
              </p:cNvSpPr>
              <p:nvPr/>
            </p:nvSpPr>
            <p:spPr bwMode="auto">
              <a:xfrm flipV="1">
                <a:off x="4367" y="3253"/>
                <a:ext cx="14" cy="13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6" name="Line 51"/>
              <p:cNvSpPr>
                <a:spLocks noChangeShapeType="1"/>
              </p:cNvSpPr>
              <p:nvPr/>
            </p:nvSpPr>
            <p:spPr bwMode="auto">
              <a:xfrm flipV="1">
                <a:off x="4352" y="3386"/>
                <a:ext cx="15" cy="12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7" name="Line 52"/>
              <p:cNvSpPr>
                <a:spLocks noChangeShapeType="1"/>
              </p:cNvSpPr>
              <p:nvPr/>
            </p:nvSpPr>
            <p:spPr bwMode="auto">
              <a:xfrm flipV="1">
                <a:off x="4337" y="3506"/>
                <a:ext cx="15" cy="10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8" name="Line 53"/>
              <p:cNvSpPr>
                <a:spLocks noChangeShapeType="1"/>
              </p:cNvSpPr>
              <p:nvPr/>
            </p:nvSpPr>
            <p:spPr bwMode="auto">
              <a:xfrm flipV="1">
                <a:off x="4322" y="3609"/>
                <a:ext cx="15" cy="8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9" name="Line 54"/>
              <p:cNvSpPr>
                <a:spLocks noChangeShapeType="1"/>
              </p:cNvSpPr>
              <p:nvPr/>
            </p:nvSpPr>
            <p:spPr bwMode="auto">
              <a:xfrm flipV="1">
                <a:off x="4308" y="3689"/>
                <a:ext cx="14" cy="5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0" name="Line 55"/>
              <p:cNvSpPr>
                <a:spLocks noChangeShapeType="1"/>
              </p:cNvSpPr>
              <p:nvPr/>
            </p:nvSpPr>
            <p:spPr bwMode="auto">
              <a:xfrm flipV="1">
                <a:off x="4293" y="3746"/>
                <a:ext cx="15" cy="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1" name="Line 56"/>
              <p:cNvSpPr>
                <a:spLocks noChangeShapeType="1"/>
              </p:cNvSpPr>
              <p:nvPr/>
            </p:nvSpPr>
            <p:spPr bwMode="auto">
              <a:xfrm>
                <a:off x="4278" y="3774"/>
                <a:ext cx="15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2" name="Line 57"/>
              <p:cNvSpPr>
                <a:spLocks noChangeShapeType="1"/>
              </p:cNvSpPr>
              <p:nvPr/>
            </p:nvSpPr>
            <p:spPr bwMode="auto">
              <a:xfrm>
                <a:off x="4263" y="3746"/>
                <a:ext cx="15" cy="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3" name="Line 58"/>
              <p:cNvSpPr>
                <a:spLocks noChangeShapeType="1"/>
              </p:cNvSpPr>
              <p:nvPr/>
            </p:nvSpPr>
            <p:spPr bwMode="auto">
              <a:xfrm>
                <a:off x="4249" y="3689"/>
                <a:ext cx="14" cy="5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4" name="Line 59"/>
              <p:cNvSpPr>
                <a:spLocks noChangeShapeType="1"/>
              </p:cNvSpPr>
              <p:nvPr/>
            </p:nvSpPr>
            <p:spPr bwMode="auto">
              <a:xfrm>
                <a:off x="4234" y="3609"/>
                <a:ext cx="15" cy="8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5" name="Line 60"/>
              <p:cNvSpPr>
                <a:spLocks noChangeShapeType="1"/>
              </p:cNvSpPr>
              <p:nvPr/>
            </p:nvSpPr>
            <p:spPr bwMode="auto">
              <a:xfrm>
                <a:off x="4219" y="3506"/>
                <a:ext cx="15" cy="10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6" name="Line 61"/>
              <p:cNvSpPr>
                <a:spLocks noChangeShapeType="1"/>
              </p:cNvSpPr>
              <p:nvPr/>
            </p:nvSpPr>
            <p:spPr bwMode="auto">
              <a:xfrm>
                <a:off x="4204" y="3386"/>
                <a:ext cx="15" cy="12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7" name="Line 62"/>
              <p:cNvSpPr>
                <a:spLocks noChangeShapeType="1"/>
              </p:cNvSpPr>
              <p:nvPr/>
            </p:nvSpPr>
            <p:spPr bwMode="auto">
              <a:xfrm>
                <a:off x="4189" y="3253"/>
                <a:ext cx="15" cy="13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8" name="Line 63"/>
              <p:cNvSpPr>
                <a:spLocks noChangeShapeType="1"/>
              </p:cNvSpPr>
              <p:nvPr/>
            </p:nvSpPr>
            <p:spPr bwMode="auto">
              <a:xfrm>
                <a:off x="4175" y="3112"/>
                <a:ext cx="14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9" name="Line 64"/>
              <p:cNvSpPr>
                <a:spLocks noChangeShapeType="1"/>
              </p:cNvSpPr>
              <p:nvPr/>
            </p:nvSpPr>
            <p:spPr bwMode="auto">
              <a:xfrm>
                <a:off x="4160" y="2970"/>
                <a:ext cx="15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0" name="Line 65"/>
              <p:cNvSpPr>
                <a:spLocks noChangeShapeType="1"/>
              </p:cNvSpPr>
              <p:nvPr/>
            </p:nvSpPr>
            <p:spPr bwMode="auto">
              <a:xfrm>
                <a:off x="4145" y="2833"/>
                <a:ext cx="15" cy="1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1" name="Line 66"/>
              <p:cNvSpPr>
                <a:spLocks noChangeShapeType="1"/>
              </p:cNvSpPr>
              <p:nvPr/>
            </p:nvSpPr>
            <p:spPr bwMode="auto">
              <a:xfrm>
                <a:off x="4130" y="2705"/>
                <a:ext cx="15" cy="1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2" name="Line 67"/>
              <p:cNvSpPr>
                <a:spLocks noChangeShapeType="1"/>
              </p:cNvSpPr>
              <p:nvPr/>
            </p:nvSpPr>
            <p:spPr bwMode="auto">
              <a:xfrm>
                <a:off x="4116" y="2592"/>
                <a:ext cx="14" cy="1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3" name="Line 68"/>
              <p:cNvSpPr>
                <a:spLocks noChangeShapeType="1"/>
              </p:cNvSpPr>
              <p:nvPr/>
            </p:nvSpPr>
            <p:spPr bwMode="auto">
              <a:xfrm>
                <a:off x="4101" y="2499"/>
                <a:ext cx="15" cy="9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4" name="Line 69"/>
              <p:cNvSpPr>
                <a:spLocks noChangeShapeType="1"/>
              </p:cNvSpPr>
              <p:nvPr/>
            </p:nvSpPr>
            <p:spPr bwMode="auto">
              <a:xfrm>
                <a:off x="4086" y="2428"/>
                <a:ext cx="15" cy="7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5" name="Line 70"/>
              <p:cNvSpPr>
                <a:spLocks noChangeShapeType="1"/>
              </p:cNvSpPr>
              <p:nvPr/>
            </p:nvSpPr>
            <p:spPr bwMode="auto">
              <a:xfrm>
                <a:off x="4071" y="2385"/>
                <a:ext cx="15" cy="4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6" name="Line 71"/>
              <p:cNvSpPr>
                <a:spLocks noChangeShapeType="1"/>
              </p:cNvSpPr>
              <p:nvPr/>
            </p:nvSpPr>
            <p:spPr bwMode="auto">
              <a:xfrm>
                <a:off x="4057" y="2369"/>
                <a:ext cx="14" cy="1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7" name="Line 72"/>
              <p:cNvSpPr>
                <a:spLocks noChangeShapeType="1"/>
              </p:cNvSpPr>
              <p:nvPr/>
            </p:nvSpPr>
            <p:spPr bwMode="auto">
              <a:xfrm flipV="1">
                <a:off x="4042" y="2369"/>
                <a:ext cx="15" cy="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8" name="Line 73"/>
              <p:cNvSpPr>
                <a:spLocks noChangeShapeType="1"/>
              </p:cNvSpPr>
              <p:nvPr/>
            </p:nvSpPr>
            <p:spPr bwMode="auto">
              <a:xfrm flipV="1">
                <a:off x="4027" y="2382"/>
                <a:ext cx="15" cy="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9" name="Line 74"/>
              <p:cNvSpPr>
                <a:spLocks noChangeShapeType="1"/>
              </p:cNvSpPr>
              <p:nvPr/>
            </p:nvSpPr>
            <p:spPr bwMode="auto">
              <a:xfrm flipV="1">
                <a:off x="4012" y="2423"/>
                <a:ext cx="15" cy="6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0" name="Line 75"/>
              <p:cNvSpPr>
                <a:spLocks noChangeShapeType="1"/>
              </p:cNvSpPr>
              <p:nvPr/>
            </p:nvSpPr>
            <p:spPr bwMode="auto">
              <a:xfrm flipV="1">
                <a:off x="3998" y="2491"/>
                <a:ext cx="14" cy="9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1" name="Line 76"/>
              <p:cNvSpPr>
                <a:spLocks noChangeShapeType="1"/>
              </p:cNvSpPr>
              <p:nvPr/>
            </p:nvSpPr>
            <p:spPr bwMode="auto">
              <a:xfrm flipV="1">
                <a:off x="3983" y="2581"/>
                <a:ext cx="15" cy="1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2" name="Line 77"/>
              <p:cNvSpPr>
                <a:spLocks noChangeShapeType="1"/>
              </p:cNvSpPr>
              <p:nvPr/>
            </p:nvSpPr>
            <p:spPr bwMode="auto">
              <a:xfrm flipV="1">
                <a:off x="3968" y="2693"/>
                <a:ext cx="15" cy="1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3" name="Line 78"/>
              <p:cNvSpPr>
                <a:spLocks noChangeShapeType="1"/>
              </p:cNvSpPr>
              <p:nvPr/>
            </p:nvSpPr>
            <p:spPr bwMode="auto">
              <a:xfrm flipV="1">
                <a:off x="3953" y="2819"/>
                <a:ext cx="15" cy="13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4" name="Line 79"/>
              <p:cNvSpPr>
                <a:spLocks noChangeShapeType="1"/>
              </p:cNvSpPr>
              <p:nvPr/>
            </p:nvSpPr>
            <p:spPr bwMode="auto">
              <a:xfrm flipV="1">
                <a:off x="3939" y="2957"/>
                <a:ext cx="14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5" name="Line 80"/>
              <p:cNvSpPr>
                <a:spLocks noChangeShapeType="1"/>
              </p:cNvSpPr>
              <p:nvPr/>
            </p:nvSpPr>
            <p:spPr bwMode="auto">
              <a:xfrm flipV="1">
                <a:off x="3924" y="3098"/>
                <a:ext cx="15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6" name="Line 81"/>
              <p:cNvSpPr>
                <a:spLocks noChangeShapeType="1"/>
              </p:cNvSpPr>
              <p:nvPr/>
            </p:nvSpPr>
            <p:spPr bwMode="auto">
              <a:xfrm flipV="1">
                <a:off x="3909" y="3239"/>
                <a:ext cx="15" cy="1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7" name="Line 82"/>
              <p:cNvSpPr>
                <a:spLocks noChangeShapeType="1"/>
              </p:cNvSpPr>
              <p:nvPr/>
            </p:nvSpPr>
            <p:spPr bwMode="auto">
              <a:xfrm flipV="1">
                <a:off x="3894" y="3373"/>
                <a:ext cx="15" cy="12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8" name="Line 83"/>
              <p:cNvSpPr>
                <a:spLocks noChangeShapeType="1"/>
              </p:cNvSpPr>
              <p:nvPr/>
            </p:nvSpPr>
            <p:spPr bwMode="auto">
              <a:xfrm flipV="1">
                <a:off x="3880" y="3494"/>
                <a:ext cx="14" cy="10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9" name="Line 84"/>
              <p:cNvSpPr>
                <a:spLocks noChangeShapeType="1"/>
              </p:cNvSpPr>
              <p:nvPr/>
            </p:nvSpPr>
            <p:spPr bwMode="auto">
              <a:xfrm flipV="1">
                <a:off x="3865" y="3600"/>
                <a:ext cx="15" cy="8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0" name="Line 85"/>
              <p:cNvSpPr>
                <a:spLocks noChangeShapeType="1"/>
              </p:cNvSpPr>
              <p:nvPr/>
            </p:nvSpPr>
            <p:spPr bwMode="auto">
              <a:xfrm flipV="1">
                <a:off x="3850" y="3682"/>
                <a:ext cx="15" cy="5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1" name="Line 86"/>
              <p:cNvSpPr>
                <a:spLocks noChangeShapeType="1"/>
              </p:cNvSpPr>
              <p:nvPr/>
            </p:nvSpPr>
            <p:spPr bwMode="auto">
              <a:xfrm flipV="1">
                <a:off x="3835" y="3741"/>
                <a:ext cx="15" cy="3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2" name="Line 87"/>
              <p:cNvSpPr>
                <a:spLocks noChangeShapeType="1"/>
              </p:cNvSpPr>
              <p:nvPr/>
            </p:nvSpPr>
            <p:spPr bwMode="auto">
              <a:xfrm flipV="1">
                <a:off x="3821" y="3772"/>
                <a:ext cx="14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3" name="Line 88"/>
              <p:cNvSpPr>
                <a:spLocks noChangeShapeType="1"/>
              </p:cNvSpPr>
              <p:nvPr/>
            </p:nvSpPr>
            <p:spPr bwMode="auto">
              <a:xfrm>
                <a:off x="3806" y="3750"/>
                <a:ext cx="15" cy="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4" name="Line 89"/>
              <p:cNvSpPr>
                <a:spLocks noChangeShapeType="1"/>
              </p:cNvSpPr>
              <p:nvPr/>
            </p:nvSpPr>
            <p:spPr bwMode="auto">
              <a:xfrm>
                <a:off x="3791" y="3696"/>
                <a:ext cx="15" cy="5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5" name="Line 90"/>
              <p:cNvSpPr>
                <a:spLocks noChangeShapeType="1"/>
              </p:cNvSpPr>
              <p:nvPr/>
            </p:nvSpPr>
            <p:spPr bwMode="auto">
              <a:xfrm>
                <a:off x="3776" y="3618"/>
                <a:ext cx="15" cy="7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6" name="Line 91"/>
              <p:cNvSpPr>
                <a:spLocks noChangeShapeType="1"/>
              </p:cNvSpPr>
              <p:nvPr/>
            </p:nvSpPr>
            <p:spPr bwMode="auto">
              <a:xfrm>
                <a:off x="3762" y="3518"/>
                <a:ext cx="14" cy="10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7" name="Line 92"/>
              <p:cNvSpPr>
                <a:spLocks noChangeShapeType="1"/>
              </p:cNvSpPr>
              <p:nvPr/>
            </p:nvSpPr>
            <p:spPr bwMode="auto">
              <a:xfrm>
                <a:off x="3747" y="3399"/>
                <a:ext cx="15" cy="1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8" name="Line 93"/>
              <p:cNvSpPr>
                <a:spLocks noChangeShapeType="1"/>
              </p:cNvSpPr>
              <p:nvPr/>
            </p:nvSpPr>
            <p:spPr bwMode="auto">
              <a:xfrm>
                <a:off x="3732" y="3267"/>
                <a:ext cx="15" cy="13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9" name="Line 94"/>
              <p:cNvSpPr>
                <a:spLocks noChangeShapeType="1"/>
              </p:cNvSpPr>
              <p:nvPr/>
            </p:nvSpPr>
            <p:spPr bwMode="auto">
              <a:xfrm>
                <a:off x="3717" y="3127"/>
                <a:ext cx="15" cy="14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0" name="Line 95"/>
              <p:cNvSpPr>
                <a:spLocks noChangeShapeType="1"/>
              </p:cNvSpPr>
              <p:nvPr/>
            </p:nvSpPr>
            <p:spPr bwMode="auto">
              <a:xfrm>
                <a:off x="3703" y="2985"/>
                <a:ext cx="14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1" name="Line 96"/>
              <p:cNvSpPr>
                <a:spLocks noChangeShapeType="1"/>
              </p:cNvSpPr>
              <p:nvPr/>
            </p:nvSpPr>
            <p:spPr bwMode="auto">
              <a:xfrm>
                <a:off x="3688" y="2846"/>
                <a:ext cx="15" cy="13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2" name="Line 97"/>
              <p:cNvSpPr>
                <a:spLocks noChangeShapeType="1"/>
              </p:cNvSpPr>
              <p:nvPr/>
            </p:nvSpPr>
            <p:spPr bwMode="auto">
              <a:xfrm>
                <a:off x="3673" y="2717"/>
                <a:ext cx="15" cy="12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3" name="Line 98"/>
              <p:cNvSpPr>
                <a:spLocks noChangeShapeType="1"/>
              </p:cNvSpPr>
              <p:nvPr/>
            </p:nvSpPr>
            <p:spPr bwMode="auto">
              <a:xfrm>
                <a:off x="3658" y="2603"/>
                <a:ext cx="15" cy="1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4" name="Line 99"/>
              <p:cNvSpPr>
                <a:spLocks noChangeShapeType="1"/>
              </p:cNvSpPr>
              <p:nvPr/>
            </p:nvSpPr>
            <p:spPr bwMode="auto">
              <a:xfrm>
                <a:off x="3644" y="2507"/>
                <a:ext cx="14" cy="9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5" name="Line 100"/>
              <p:cNvSpPr>
                <a:spLocks noChangeShapeType="1"/>
              </p:cNvSpPr>
              <p:nvPr/>
            </p:nvSpPr>
            <p:spPr bwMode="auto">
              <a:xfrm>
                <a:off x="3629" y="2434"/>
                <a:ext cx="15" cy="7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6" name="Line 101"/>
              <p:cNvSpPr>
                <a:spLocks noChangeShapeType="1"/>
              </p:cNvSpPr>
              <p:nvPr/>
            </p:nvSpPr>
            <p:spPr bwMode="auto">
              <a:xfrm>
                <a:off x="3614" y="2388"/>
                <a:ext cx="15" cy="4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7" name="Line 102"/>
              <p:cNvSpPr>
                <a:spLocks noChangeShapeType="1"/>
              </p:cNvSpPr>
              <p:nvPr/>
            </p:nvSpPr>
            <p:spPr bwMode="auto">
              <a:xfrm>
                <a:off x="3599" y="2369"/>
                <a:ext cx="15" cy="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8" name="Line 103"/>
              <p:cNvSpPr>
                <a:spLocks noChangeShapeType="1"/>
              </p:cNvSpPr>
              <p:nvPr/>
            </p:nvSpPr>
            <p:spPr bwMode="auto">
              <a:xfrm flipV="1">
                <a:off x="3585" y="2369"/>
                <a:ext cx="14" cy="1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9" name="Line 104"/>
              <p:cNvSpPr>
                <a:spLocks noChangeShapeType="1"/>
              </p:cNvSpPr>
              <p:nvPr/>
            </p:nvSpPr>
            <p:spPr bwMode="auto">
              <a:xfrm flipV="1">
                <a:off x="3570" y="2380"/>
                <a:ext cx="15" cy="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0" name="Line 105"/>
              <p:cNvSpPr>
                <a:spLocks noChangeShapeType="1"/>
              </p:cNvSpPr>
              <p:nvPr/>
            </p:nvSpPr>
            <p:spPr bwMode="auto">
              <a:xfrm flipV="1">
                <a:off x="3555" y="2417"/>
                <a:ext cx="15" cy="6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051" name="Group 106"/>
            <p:cNvGrpSpPr>
              <a:grpSpLocks/>
            </p:cNvGrpSpPr>
            <p:nvPr/>
          </p:nvGrpSpPr>
          <p:grpSpPr bwMode="auto">
            <a:xfrm>
              <a:off x="823" y="1691"/>
              <a:ext cx="2277" cy="1407"/>
              <a:chOff x="825" y="1691"/>
              <a:chExt cx="2277" cy="1407"/>
            </a:xfrm>
          </p:grpSpPr>
          <p:sp>
            <p:nvSpPr>
              <p:cNvPr id="23052" name="Line 107"/>
              <p:cNvSpPr>
                <a:spLocks noChangeShapeType="1"/>
              </p:cNvSpPr>
              <p:nvPr/>
            </p:nvSpPr>
            <p:spPr bwMode="auto">
              <a:xfrm>
                <a:off x="3078" y="1739"/>
                <a:ext cx="24" cy="6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3" name="Line 108"/>
              <p:cNvSpPr>
                <a:spLocks noChangeShapeType="1"/>
              </p:cNvSpPr>
              <p:nvPr/>
            </p:nvSpPr>
            <p:spPr bwMode="auto">
              <a:xfrm>
                <a:off x="3057" y="1702"/>
                <a:ext cx="21" cy="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4" name="Line 109"/>
              <p:cNvSpPr>
                <a:spLocks noChangeShapeType="1"/>
              </p:cNvSpPr>
              <p:nvPr/>
            </p:nvSpPr>
            <p:spPr bwMode="auto">
              <a:xfrm>
                <a:off x="3033" y="1691"/>
                <a:ext cx="24" cy="1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5" name="Line 110"/>
              <p:cNvSpPr>
                <a:spLocks noChangeShapeType="1"/>
              </p:cNvSpPr>
              <p:nvPr/>
            </p:nvSpPr>
            <p:spPr bwMode="auto">
              <a:xfrm flipV="1">
                <a:off x="3010" y="1691"/>
                <a:ext cx="23" cy="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6" name="Line 111"/>
              <p:cNvSpPr>
                <a:spLocks noChangeShapeType="1"/>
              </p:cNvSpPr>
              <p:nvPr/>
            </p:nvSpPr>
            <p:spPr bwMode="auto">
              <a:xfrm flipV="1">
                <a:off x="2986" y="1710"/>
                <a:ext cx="24" cy="4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7" name="Line 112"/>
              <p:cNvSpPr>
                <a:spLocks noChangeShapeType="1"/>
              </p:cNvSpPr>
              <p:nvPr/>
            </p:nvSpPr>
            <p:spPr bwMode="auto">
              <a:xfrm flipV="1">
                <a:off x="2965" y="1756"/>
                <a:ext cx="21" cy="7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8" name="Line 113"/>
              <p:cNvSpPr>
                <a:spLocks noChangeShapeType="1"/>
              </p:cNvSpPr>
              <p:nvPr/>
            </p:nvSpPr>
            <p:spPr bwMode="auto">
              <a:xfrm flipV="1">
                <a:off x="2941" y="1829"/>
                <a:ext cx="24" cy="9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9" name="Line 114"/>
              <p:cNvSpPr>
                <a:spLocks noChangeShapeType="1"/>
              </p:cNvSpPr>
              <p:nvPr/>
            </p:nvSpPr>
            <p:spPr bwMode="auto">
              <a:xfrm flipV="1">
                <a:off x="2918" y="1925"/>
                <a:ext cx="23" cy="1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0" name="Line 115"/>
              <p:cNvSpPr>
                <a:spLocks noChangeShapeType="1"/>
              </p:cNvSpPr>
              <p:nvPr/>
            </p:nvSpPr>
            <p:spPr bwMode="auto">
              <a:xfrm flipV="1">
                <a:off x="2895" y="2039"/>
                <a:ext cx="23" cy="12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1" name="Line 116"/>
              <p:cNvSpPr>
                <a:spLocks noChangeShapeType="1"/>
              </p:cNvSpPr>
              <p:nvPr/>
            </p:nvSpPr>
            <p:spPr bwMode="auto">
              <a:xfrm flipV="1">
                <a:off x="2873" y="2168"/>
                <a:ext cx="22" cy="13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2" name="Line 117"/>
              <p:cNvSpPr>
                <a:spLocks noChangeShapeType="1"/>
              </p:cNvSpPr>
              <p:nvPr/>
            </p:nvSpPr>
            <p:spPr bwMode="auto">
              <a:xfrm flipV="1">
                <a:off x="2849" y="2307"/>
                <a:ext cx="24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3" name="Line 118"/>
              <p:cNvSpPr>
                <a:spLocks noChangeShapeType="1"/>
              </p:cNvSpPr>
              <p:nvPr/>
            </p:nvSpPr>
            <p:spPr bwMode="auto">
              <a:xfrm flipV="1">
                <a:off x="2826" y="2449"/>
                <a:ext cx="23" cy="14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4" name="Line 119"/>
              <p:cNvSpPr>
                <a:spLocks noChangeShapeType="1"/>
              </p:cNvSpPr>
              <p:nvPr/>
            </p:nvSpPr>
            <p:spPr bwMode="auto">
              <a:xfrm flipV="1">
                <a:off x="2803" y="2589"/>
                <a:ext cx="23" cy="13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5" name="Line 120"/>
              <p:cNvSpPr>
                <a:spLocks noChangeShapeType="1"/>
              </p:cNvSpPr>
              <p:nvPr/>
            </p:nvSpPr>
            <p:spPr bwMode="auto">
              <a:xfrm flipV="1">
                <a:off x="2781" y="2721"/>
                <a:ext cx="22" cy="1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6" name="Line 121"/>
              <p:cNvSpPr>
                <a:spLocks noChangeShapeType="1"/>
              </p:cNvSpPr>
              <p:nvPr/>
            </p:nvSpPr>
            <p:spPr bwMode="auto">
              <a:xfrm flipV="1">
                <a:off x="2757" y="2840"/>
                <a:ext cx="24" cy="10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7" name="Line 122"/>
              <p:cNvSpPr>
                <a:spLocks noChangeShapeType="1"/>
              </p:cNvSpPr>
              <p:nvPr/>
            </p:nvSpPr>
            <p:spPr bwMode="auto">
              <a:xfrm flipV="1">
                <a:off x="2734" y="2940"/>
                <a:ext cx="23" cy="7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8" name="Line 123"/>
              <p:cNvSpPr>
                <a:spLocks noChangeShapeType="1"/>
              </p:cNvSpPr>
              <p:nvPr/>
            </p:nvSpPr>
            <p:spPr bwMode="auto">
              <a:xfrm flipV="1">
                <a:off x="2711" y="3018"/>
                <a:ext cx="23" cy="5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9" name="Line 124"/>
              <p:cNvSpPr>
                <a:spLocks noChangeShapeType="1"/>
              </p:cNvSpPr>
              <p:nvPr/>
            </p:nvSpPr>
            <p:spPr bwMode="auto">
              <a:xfrm flipV="1">
                <a:off x="2689" y="3072"/>
                <a:ext cx="22" cy="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0" name="Line 125"/>
              <p:cNvSpPr>
                <a:spLocks noChangeShapeType="1"/>
              </p:cNvSpPr>
              <p:nvPr/>
            </p:nvSpPr>
            <p:spPr bwMode="auto">
              <a:xfrm>
                <a:off x="2665" y="3094"/>
                <a:ext cx="24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1" name="Line 126"/>
              <p:cNvSpPr>
                <a:spLocks noChangeShapeType="1"/>
              </p:cNvSpPr>
              <p:nvPr/>
            </p:nvSpPr>
            <p:spPr bwMode="auto">
              <a:xfrm>
                <a:off x="2642" y="3063"/>
                <a:ext cx="23" cy="3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2" name="Line 127"/>
              <p:cNvSpPr>
                <a:spLocks noChangeShapeType="1"/>
              </p:cNvSpPr>
              <p:nvPr/>
            </p:nvSpPr>
            <p:spPr bwMode="auto">
              <a:xfrm>
                <a:off x="2619" y="3004"/>
                <a:ext cx="23" cy="5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3" name="Line 128"/>
              <p:cNvSpPr>
                <a:spLocks noChangeShapeType="1"/>
              </p:cNvSpPr>
              <p:nvPr/>
            </p:nvSpPr>
            <p:spPr bwMode="auto">
              <a:xfrm>
                <a:off x="2597" y="2922"/>
                <a:ext cx="22" cy="8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4" name="Line 129"/>
              <p:cNvSpPr>
                <a:spLocks noChangeShapeType="1"/>
              </p:cNvSpPr>
              <p:nvPr/>
            </p:nvSpPr>
            <p:spPr bwMode="auto">
              <a:xfrm>
                <a:off x="2573" y="2816"/>
                <a:ext cx="24" cy="10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5" name="Line 130"/>
              <p:cNvSpPr>
                <a:spLocks noChangeShapeType="1"/>
              </p:cNvSpPr>
              <p:nvPr/>
            </p:nvSpPr>
            <p:spPr bwMode="auto">
              <a:xfrm>
                <a:off x="2550" y="2695"/>
                <a:ext cx="23" cy="12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6" name="Line 131"/>
              <p:cNvSpPr>
                <a:spLocks noChangeShapeType="1"/>
              </p:cNvSpPr>
              <p:nvPr/>
            </p:nvSpPr>
            <p:spPr bwMode="auto">
              <a:xfrm>
                <a:off x="2527" y="2561"/>
                <a:ext cx="23" cy="1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7" name="Line 132"/>
              <p:cNvSpPr>
                <a:spLocks noChangeShapeType="1"/>
              </p:cNvSpPr>
              <p:nvPr/>
            </p:nvSpPr>
            <p:spPr bwMode="auto">
              <a:xfrm>
                <a:off x="2505" y="2420"/>
                <a:ext cx="22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8" name="Line 133"/>
              <p:cNvSpPr>
                <a:spLocks noChangeShapeType="1"/>
              </p:cNvSpPr>
              <p:nvPr/>
            </p:nvSpPr>
            <p:spPr bwMode="auto">
              <a:xfrm>
                <a:off x="2481" y="2279"/>
                <a:ext cx="24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9" name="Line 134"/>
              <p:cNvSpPr>
                <a:spLocks noChangeShapeType="1"/>
              </p:cNvSpPr>
              <p:nvPr/>
            </p:nvSpPr>
            <p:spPr bwMode="auto">
              <a:xfrm>
                <a:off x="2458" y="2141"/>
                <a:ext cx="23" cy="13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0" name="Line 135"/>
              <p:cNvSpPr>
                <a:spLocks noChangeShapeType="1"/>
              </p:cNvSpPr>
              <p:nvPr/>
            </p:nvSpPr>
            <p:spPr bwMode="auto">
              <a:xfrm>
                <a:off x="2435" y="2015"/>
                <a:ext cx="23" cy="1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1" name="Line 136"/>
              <p:cNvSpPr>
                <a:spLocks noChangeShapeType="1"/>
              </p:cNvSpPr>
              <p:nvPr/>
            </p:nvSpPr>
            <p:spPr bwMode="auto">
              <a:xfrm>
                <a:off x="2413" y="1903"/>
                <a:ext cx="22" cy="1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2" name="Line 137"/>
              <p:cNvSpPr>
                <a:spLocks noChangeShapeType="1"/>
              </p:cNvSpPr>
              <p:nvPr/>
            </p:nvSpPr>
            <p:spPr bwMode="auto">
              <a:xfrm>
                <a:off x="2390" y="1813"/>
                <a:ext cx="23" cy="9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3" name="Line 138"/>
              <p:cNvSpPr>
                <a:spLocks noChangeShapeType="1"/>
              </p:cNvSpPr>
              <p:nvPr/>
            </p:nvSpPr>
            <p:spPr bwMode="auto">
              <a:xfrm>
                <a:off x="2366" y="1745"/>
                <a:ext cx="24" cy="6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4" name="Line 139"/>
              <p:cNvSpPr>
                <a:spLocks noChangeShapeType="1"/>
              </p:cNvSpPr>
              <p:nvPr/>
            </p:nvSpPr>
            <p:spPr bwMode="auto">
              <a:xfrm>
                <a:off x="2343" y="1704"/>
                <a:ext cx="23" cy="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5" name="Line 140"/>
              <p:cNvSpPr>
                <a:spLocks noChangeShapeType="1"/>
              </p:cNvSpPr>
              <p:nvPr/>
            </p:nvSpPr>
            <p:spPr bwMode="auto">
              <a:xfrm>
                <a:off x="2319" y="1691"/>
                <a:ext cx="24" cy="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6" name="Line 141"/>
              <p:cNvSpPr>
                <a:spLocks noChangeShapeType="1"/>
              </p:cNvSpPr>
              <p:nvPr/>
            </p:nvSpPr>
            <p:spPr bwMode="auto">
              <a:xfrm flipV="1">
                <a:off x="2298" y="1691"/>
                <a:ext cx="21" cy="1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7" name="Line 142"/>
              <p:cNvSpPr>
                <a:spLocks noChangeShapeType="1"/>
              </p:cNvSpPr>
              <p:nvPr/>
            </p:nvSpPr>
            <p:spPr bwMode="auto">
              <a:xfrm flipV="1">
                <a:off x="2274" y="1707"/>
                <a:ext cx="24" cy="4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8" name="Line 143"/>
              <p:cNvSpPr>
                <a:spLocks noChangeShapeType="1"/>
              </p:cNvSpPr>
              <p:nvPr/>
            </p:nvSpPr>
            <p:spPr bwMode="auto">
              <a:xfrm flipV="1">
                <a:off x="2251" y="1750"/>
                <a:ext cx="23" cy="7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9" name="Line 144"/>
              <p:cNvSpPr>
                <a:spLocks noChangeShapeType="1"/>
              </p:cNvSpPr>
              <p:nvPr/>
            </p:nvSpPr>
            <p:spPr bwMode="auto">
              <a:xfrm flipV="1">
                <a:off x="2227" y="1821"/>
                <a:ext cx="24" cy="9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0" name="Line 145"/>
              <p:cNvSpPr>
                <a:spLocks noChangeShapeType="1"/>
              </p:cNvSpPr>
              <p:nvPr/>
            </p:nvSpPr>
            <p:spPr bwMode="auto">
              <a:xfrm flipV="1">
                <a:off x="2206" y="1914"/>
                <a:ext cx="21" cy="1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1" name="Line 146"/>
              <p:cNvSpPr>
                <a:spLocks noChangeShapeType="1"/>
              </p:cNvSpPr>
              <p:nvPr/>
            </p:nvSpPr>
            <p:spPr bwMode="auto">
              <a:xfrm flipV="1">
                <a:off x="2182" y="2027"/>
                <a:ext cx="24" cy="1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2" name="Line 147"/>
              <p:cNvSpPr>
                <a:spLocks noChangeShapeType="1"/>
              </p:cNvSpPr>
              <p:nvPr/>
            </p:nvSpPr>
            <p:spPr bwMode="auto">
              <a:xfrm flipV="1">
                <a:off x="2159" y="2155"/>
                <a:ext cx="23" cy="1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3" name="Line 148"/>
              <p:cNvSpPr>
                <a:spLocks noChangeShapeType="1"/>
              </p:cNvSpPr>
              <p:nvPr/>
            </p:nvSpPr>
            <p:spPr bwMode="auto">
              <a:xfrm flipV="1">
                <a:off x="2135" y="2292"/>
                <a:ext cx="24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4" name="Line 149"/>
              <p:cNvSpPr>
                <a:spLocks noChangeShapeType="1"/>
              </p:cNvSpPr>
              <p:nvPr/>
            </p:nvSpPr>
            <p:spPr bwMode="auto">
              <a:xfrm flipV="1">
                <a:off x="2112" y="2434"/>
                <a:ext cx="23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5" name="Line 150"/>
              <p:cNvSpPr>
                <a:spLocks noChangeShapeType="1"/>
              </p:cNvSpPr>
              <p:nvPr/>
            </p:nvSpPr>
            <p:spPr bwMode="auto">
              <a:xfrm flipV="1">
                <a:off x="2090" y="2575"/>
                <a:ext cx="22" cy="13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6" name="Line 151"/>
              <p:cNvSpPr>
                <a:spLocks noChangeShapeType="1"/>
              </p:cNvSpPr>
              <p:nvPr/>
            </p:nvSpPr>
            <p:spPr bwMode="auto">
              <a:xfrm flipV="1">
                <a:off x="2067" y="2708"/>
                <a:ext cx="23" cy="12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7" name="Line 152"/>
              <p:cNvSpPr>
                <a:spLocks noChangeShapeType="1"/>
              </p:cNvSpPr>
              <p:nvPr/>
            </p:nvSpPr>
            <p:spPr bwMode="auto">
              <a:xfrm flipV="1">
                <a:off x="2043" y="2828"/>
                <a:ext cx="24" cy="10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8" name="Line 153"/>
              <p:cNvSpPr>
                <a:spLocks noChangeShapeType="1"/>
              </p:cNvSpPr>
              <p:nvPr/>
            </p:nvSpPr>
            <p:spPr bwMode="auto">
              <a:xfrm flipV="1">
                <a:off x="2020" y="2931"/>
                <a:ext cx="23" cy="8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9" name="Line 154"/>
              <p:cNvSpPr>
                <a:spLocks noChangeShapeType="1"/>
              </p:cNvSpPr>
              <p:nvPr/>
            </p:nvSpPr>
            <p:spPr bwMode="auto">
              <a:xfrm flipV="1">
                <a:off x="1998" y="3011"/>
                <a:ext cx="22" cy="5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0" name="Line 155"/>
              <p:cNvSpPr>
                <a:spLocks noChangeShapeType="1"/>
              </p:cNvSpPr>
              <p:nvPr/>
            </p:nvSpPr>
            <p:spPr bwMode="auto">
              <a:xfrm flipV="1">
                <a:off x="1975" y="3068"/>
                <a:ext cx="23" cy="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1" name="Line 156"/>
              <p:cNvSpPr>
                <a:spLocks noChangeShapeType="1"/>
              </p:cNvSpPr>
              <p:nvPr/>
            </p:nvSpPr>
            <p:spPr bwMode="auto">
              <a:xfrm>
                <a:off x="1952" y="3096"/>
                <a:ext cx="23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2" name="Line 157"/>
              <p:cNvSpPr>
                <a:spLocks noChangeShapeType="1"/>
              </p:cNvSpPr>
              <p:nvPr/>
            </p:nvSpPr>
            <p:spPr bwMode="auto">
              <a:xfrm>
                <a:off x="1928" y="3068"/>
                <a:ext cx="24" cy="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3" name="Line 158"/>
              <p:cNvSpPr>
                <a:spLocks noChangeShapeType="1"/>
              </p:cNvSpPr>
              <p:nvPr/>
            </p:nvSpPr>
            <p:spPr bwMode="auto">
              <a:xfrm>
                <a:off x="1906" y="3011"/>
                <a:ext cx="22" cy="5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4" name="Line 159"/>
              <p:cNvSpPr>
                <a:spLocks noChangeShapeType="1"/>
              </p:cNvSpPr>
              <p:nvPr/>
            </p:nvSpPr>
            <p:spPr bwMode="auto">
              <a:xfrm>
                <a:off x="1883" y="2931"/>
                <a:ext cx="23" cy="8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5" name="Line 160"/>
              <p:cNvSpPr>
                <a:spLocks noChangeShapeType="1"/>
              </p:cNvSpPr>
              <p:nvPr/>
            </p:nvSpPr>
            <p:spPr bwMode="auto">
              <a:xfrm>
                <a:off x="1860" y="2828"/>
                <a:ext cx="23" cy="10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6" name="Line 161"/>
              <p:cNvSpPr>
                <a:spLocks noChangeShapeType="1"/>
              </p:cNvSpPr>
              <p:nvPr/>
            </p:nvSpPr>
            <p:spPr bwMode="auto">
              <a:xfrm>
                <a:off x="1836" y="2708"/>
                <a:ext cx="24" cy="12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7" name="Line 162"/>
              <p:cNvSpPr>
                <a:spLocks noChangeShapeType="1"/>
              </p:cNvSpPr>
              <p:nvPr/>
            </p:nvSpPr>
            <p:spPr bwMode="auto">
              <a:xfrm>
                <a:off x="1813" y="2575"/>
                <a:ext cx="23" cy="13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8" name="Line 163"/>
              <p:cNvSpPr>
                <a:spLocks noChangeShapeType="1"/>
              </p:cNvSpPr>
              <p:nvPr/>
            </p:nvSpPr>
            <p:spPr bwMode="auto">
              <a:xfrm>
                <a:off x="1791" y="2434"/>
                <a:ext cx="22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9" name="Line 164"/>
              <p:cNvSpPr>
                <a:spLocks noChangeShapeType="1"/>
              </p:cNvSpPr>
              <p:nvPr/>
            </p:nvSpPr>
            <p:spPr bwMode="auto">
              <a:xfrm>
                <a:off x="1768" y="2292"/>
                <a:ext cx="23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0" name="Line 165"/>
              <p:cNvSpPr>
                <a:spLocks noChangeShapeType="1"/>
              </p:cNvSpPr>
              <p:nvPr/>
            </p:nvSpPr>
            <p:spPr bwMode="auto">
              <a:xfrm>
                <a:off x="1744" y="2155"/>
                <a:ext cx="24" cy="1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1" name="Line 166"/>
              <p:cNvSpPr>
                <a:spLocks noChangeShapeType="1"/>
              </p:cNvSpPr>
              <p:nvPr/>
            </p:nvSpPr>
            <p:spPr bwMode="auto">
              <a:xfrm>
                <a:off x="1721" y="2027"/>
                <a:ext cx="23" cy="12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2" name="Line 167"/>
              <p:cNvSpPr>
                <a:spLocks noChangeShapeType="1"/>
              </p:cNvSpPr>
              <p:nvPr/>
            </p:nvSpPr>
            <p:spPr bwMode="auto">
              <a:xfrm>
                <a:off x="1699" y="1914"/>
                <a:ext cx="22" cy="1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3" name="Line 168"/>
              <p:cNvSpPr>
                <a:spLocks noChangeShapeType="1"/>
              </p:cNvSpPr>
              <p:nvPr/>
            </p:nvSpPr>
            <p:spPr bwMode="auto">
              <a:xfrm>
                <a:off x="1676" y="1821"/>
                <a:ext cx="23" cy="9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4" name="Line 169"/>
              <p:cNvSpPr>
                <a:spLocks noChangeShapeType="1"/>
              </p:cNvSpPr>
              <p:nvPr/>
            </p:nvSpPr>
            <p:spPr bwMode="auto">
              <a:xfrm>
                <a:off x="1652" y="1750"/>
                <a:ext cx="24" cy="7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5" name="Line 170"/>
              <p:cNvSpPr>
                <a:spLocks noChangeShapeType="1"/>
              </p:cNvSpPr>
              <p:nvPr/>
            </p:nvSpPr>
            <p:spPr bwMode="auto">
              <a:xfrm>
                <a:off x="1629" y="1707"/>
                <a:ext cx="23" cy="4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6" name="Line 171"/>
              <p:cNvSpPr>
                <a:spLocks noChangeShapeType="1"/>
              </p:cNvSpPr>
              <p:nvPr/>
            </p:nvSpPr>
            <p:spPr bwMode="auto">
              <a:xfrm>
                <a:off x="1607" y="1691"/>
                <a:ext cx="22" cy="1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7" name="Line 172"/>
              <p:cNvSpPr>
                <a:spLocks noChangeShapeType="1"/>
              </p:cNvSpPr>
              <p:nvPr/>
            </p:nvSpPr>
            <p:spPr bwMode="auto">
              <a:xfrm flipV="1">
                <a:off x="1584" y="1691"/>
                <a:ext cx="23" cy="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8" name="Line 173"/>
              <p:cNvSpPr>
                <a:spLocks noChangeShapeType="1"/>
              </p:cNvSpPr>
              <p:nvPr/>
            </p:nvSpPr>
            <p:spPr bwMode="auto">
              <a:xfrm flipV="1">
                <a:off x="1560" y="1704"/>
                <a:ext cx="24" cy="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9" name="Line 174"/>
              <p:cNvSpPr>
                <a:spLocks noChangeShapeType="1"/>
              </p:cNvSpPr>
              <p:nvPr/>
            </p:nvSpPr>
            <p:spPr bwMode="auto">
              <a:xfrm flipV="1">
                <a:off x="1537" y="1745"/>
                <a:ext cx="23" cy="6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0" name="Line 175"/>
              <p:cNvSpPr>
                <a:spLocks noChangeShapeType="1"/>
              </p:cNvSpPr>
              <p:nvPr/>
            </p:nvSpPr>
            <p:spPr bwMode="auto">
              <a:xfrm flipV="1">
                <a:off x="1515" y="1813"/>
                <a:ext cx="22" cy="9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1" name="Line 176"/>
              <p:cNvSpPr>
                <a:spLocks noChangeShapeType="1"/>
              </p:cNvSpPr>
              <p:nvPr/>
            </p:nvSpPr>
            <p:spPr bwMode="auto">
              <a:xfrm flipV="1">
                <a:off x="1492" y="1903"/>
                <a:ext cx="23" cy="1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2" name="Line 177"/>
              <p:cNvSpPr>
                <a:spLocks noChangeShapeType="1"/>
              </p:cNvSpPr>
              <p:nvPr/>
            </p:nvSpPr>
            <p:spPr bwMode="auto">
              <a:xfrm flipV="1">
                <a:off x="1468" y="2015"/>
                <a:ext cx="24" cy="1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3" name="Line 178"/>
              <p:cNvSpPr>
                <a:spLocks noChangeShapeType="1"/>
              </p:cNvSpPr>
              <p:nvPr/>
            </p:nvSpPr>
            <p:spPr bwMode="auto">
              <a:xfrm flipV="1">
                <a:off x="1445" y="2141"/>
                <a:ext cx="23" cy="13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4" name="Line 179"/>
              <p:cNvSpPr>
                <a:spLocks noChangeShapeType="1"/>
              </p:cNvSpPr>
              <p:nvPr/>
            </p:nvSpPr>
            <p:spPr bwMode="auto">
              <a:xfrm flipV="1">
                <a:off x="1423" y="2279"/>
                <a:ext cx="22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5" name="Line 180"/>
              <p:cNvSpPr>
                <a:spLocks noChangeShapeType="1"/>
              </p:cNvSpPr>
              <p:nvPr/>
            </p:nvSpPr>
            <p:spPr bwMode="auto">
              <a:xfrm flipV="1">
                <a:off x="1400" y="2420"/>
                <a:ext cx="23" cy="14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6" name="Line 181"/>
              <p:cNvSpPr>
                <a:spLocks noChangeShapeType="1"/>
              </p:cNvSpPr>
              <p:nvPr/>
            </p:nvSpPr>
            <p:spPr bwMode="auto">
              <a:xfrm flipV="1">
                <a:off x="1376" y="2561"/>
                <a:ext cx="24" cy="1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7" name="Line 182"/>
              <p:cNvSpPr>
                <a:spLocks noChangeShapeType="1"/>
              </p:cNvSpPr>
              <p:nvPr/>
            </p:nvSpPr>
            <p:spPr bwMode="auto">
              <a:xfrm flipV="1">
                <a:off x="1353" y="2695"/>
                <a:ext cx="23" cy="12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8" name="Line 183"/>
              <p:cNvSpPr>
                <a:spLocks noChangeShapeType="1"/>
              </p:cNvSpPr>
              <p:nvPr/>
            </p:nvSpPr>
            <p:spPr bwMode="auto">
              <a:xfrm flipV="1">
                <a:off x="1331" y="2816"/>
                <a:ext cx="22" cy="10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9" name="Line 184"/>
              <p:cNvSpPr>
                <a:spLocks noChangeShapeType="1"/>
              </p:cNvSpPr>
              <p:nvPr/>
            </p:nvSpPr>
            <p:spPr bwMode="auto">
              <a:xfrm flipV="1">
                <a:off x="1308" y="2922"/>
                <a:ext cx="23" cy="8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0" name="Line 185"/>
              <p:cNvSpPr>
                <a:spLocks noChangeShapeType="1"/>
              </p:cNvSpPr>
              <p:nvPr/>
            </p:nvSpPr>
            <p:spPr bwMode="auto">
              <a:xfrm flipV="1">
                <a:off x="1284" y="3004"/>
                <a:ext cx="24" cy="5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1" name="Line 186"/>
              <p:cNvSpPr>
                <a:spLocks noChangeShapeType="1"/>
              </p:cNvSpPr>
              <p:nvPr/>
            </p:nvSpPr>
            <p:spPr bwMode="auto">
              <a:xfrm flipV="1">
                <a:off x="1261" y="3063"/>
                <a:ext cx="23" cy="3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2" name="Line 187"/>
              <p:cNvSpPr>
                <a:spLocks noChangeShapeType="1"/>
              </p:cNvSpPr>
              <p:nvPr/>
            </p:nvSpPr>
            <p:spPr bwMode="auto">
              <a:xfrm flipV="1">
                <a:off x="1239" y="3094"/>
                <a:ext cx="22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3" name="Line 188"/>
              <p:cNvSpPr>
                <a:spLocks noChangeShapeType="1"/>
              </p:cNvSpPr>
              <p:nvPr/>
            </p:nvSpPr>
            <p:spPr bwMode="auto">
              <a:xfrm>
                <a:off x="1216" y="3072"/>
                <a:ext cx="23" cy="2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4" name="Line 189"/>
              <p:cNvSpPr>
                <a:spLocks noChangeShapeType="1"/>
              </p:cNvSpPr>
              <p:nvPr/>
            </p:nvSpPr>
            <p:spPr bwMode="auto">
              <a:xfrm>
                <a:off x="1192" y="3018"/>
                <a:ext cx="24" cy="5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5" name="Line 190"/>
              <p:cNvSpPr>
                <a:spLocks noChangeShapeType="1"/>
              </p:cNvSpPr>
              <p:nvPr/>
            </p:nvSpPr>
            <p:spPr bwMode="auto">
              <a:xfrm>
                <a:off x="1169" y="2940"/>
                <a:ext cx="23" cy="7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6" name="Line 191"/>
              <p:cNvSpPr>
                <a:spLocks noChangeShapeType="1"/>
              </p:cNvSpPr>
              <p:nvPr/>
            </p:nvSpPr>
            <p:spPr bwMode="auto">
              <a:xfrm>
                <a:off x="1147" y="2840"/>
                <a:ext cx="22" cy="10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7" name="Line 192"/>
              <p:cNvSpPr>
                <a:spLocks noChangeShapeType="1"/>
              </p:cNvSpPr>
              <p:nvPr/>
            </p:nvSpPr>
            <p:spPr bwMode="auto">
              <a:xfrm>
                <a:off x="1124" y="2721"/>
                <a:ext cx="23" cy="1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8" name="Line 193"/>
              <p:cNvSpPr>
                <a:spLocks noChangeShapeType="1"/>
              </p:cNvSpPr>
              <p:nvPr/>
            </p:nvSpPr>
            <p:spPr bwMode="auto">
              <a:xfrm>
                <a:off x="1100" y="2589"/>
                <a:ext cx="24" cy="13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9" name="Line 194"/>
              <p:cNvSpPr>
                <a:spLocks noChangeShapeType="1"/>
              </p:cNvSpPr>
              <p:nvPr/>
            </p:nvSpPr>
            <p:spPr bwMode="auto">
              <a:xfrm>
                <a:off x="1077" y="2449"/>
                <a:ext cx="23" cy="14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0" name="Line 195"/>
              <p:cNvSpPr>
                <a:spLocks noChangeShapeType="1"/>
              </p:cNvSpPr>
              <p:nvPr/>
            </p:nvSpPr>
            <p:spPr bwMode="auto">
              <a:xfrm>
                <a:off x="1055" y="2307"/>
                <a:ext cx="22" cy="14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1" name="Line 196"/>
              <p:cNvSpPr>
                <a:spLocks noChangeShapeType="1"/>
              </p:cNvSpPr>
              <p:nvPr/>
            </p:nvSpPr>
            <p:spPr bwMode="auto">
              <a:xfrm>
                <a:off x="1032" y="2168"/>
                <a:ext cx="23" cy="13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2" name="Line 197"/>
              <p:cNvSpPr>
                <a:spLocks noChangeShapeType="1"/>
              </p:cNvSpPr>
              <p:nvPr/>
            </p:nvSpPr>
            <p:spPr bwMode="auto">
              <a:xfrm>
                <a:off x="1009" y="2039"/>
                <a:ext cx="23" cy="12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3" name="Line 198"/>
              <p:cNvSpPr>
                <a:spLocks noChangeShapeType="1"/>
              </p:cNvSpPr>
              <p:nvPr/>
            </p:nvSpPr>
            <p:spPr bwMode="auto">
              <a:xfrm>
                <a:off x="985" y="1925"/>
                <a:ext cx="24" cy="1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4" name="Line 199"/>
              <p:cNvSpPr>
                <a:spLocks noChangeShapeType="1"/>
              </p:cNvSpPr>
              <p:nvPr/>
            </p:nvSpPr>
            <p:spPr bwMode="auto">
              <a:xfrm>
                <a:off x="963" y="1829"/>
                <a:ext cx="22" cy="9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" name="Line 200"/>
              <p:cNvSpPr>
                <a:spLocks noChangeShapeType="1"/>
              </p:cNvSpPr>
              <p:nvPr/>
            </p:nvSpPr>
            <p:spPr bwMode="auto">
              <a:xfrm>
                <a:off x="940" y="1756"/>
                <a:ext cx="23" cy="7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6" name="Line 201"/>
              <p:cNvSpPr>
                <a:spLocks noChangeShapeType="1"/>
              </p:cNvSpPr>
              <p:nvPr/>
            </p:nvSpPr>
            <p:spPr bwMode="auto">
              <a:xfrm>
                <a:off x="917" y="1710"/>
                <a:ext cx="23" cy="4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7" name="Line 202"/>
              <p:cNvSpPr>
                <a:spLocks noChangeShapeType="1"/>
              </p:cNvSpPr>
              <p:nvPr/>
            </p:nvSpPr>
            <p:spPr bwMode="auto">
              <a:xfrm>
                <a:off x="893" y="1691"/>
                <a:ext cx="24" cy="1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8" name="Line 203"/>
              <p:cNvSpPr>
                <a:spLocks noChangeShapeType="1"/>
              </p:cNvSpPr>
              <p:nvPr/>
            </p:nvSpPr>
            <p:spPr bwMode="auto">
              <a:xfrm flipV="1">
                <a:off x="871" y="1691"/>
                <a:ext cx="22" cy="1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9" name="Line 204"/>
              <p:cNvSpPr>
                <a:spLocks noChangeShapeType="1"/>
              </p:cNvSpPr>
              <p:nvPr/>
            </p:nvSpPr>
            <p:spPr bwMode="auto">
              <a:xfrm flipV="1">
                <a:off x="848" y="1702"/>
                <a:ext cx="23" cy="3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0" name="Line 205"/>
              <p:cNvSpPr>
                <a:spLocks noChangeShapeType="1"/>
              </p:cNvSpPr>
              <p:nvPr/>
            </p:nvSpPr>
            <p:spPr bwMode="auto">
              <a:xfrm flipV="1">
                <a:off x="825" y="1739"/>
                <a:ext cx="23" cy="6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533" name="Rectangle 206"/>
          <p:cNvSpPr>
            <a:spLocks noChangeArrowheads="1"/>
          </p:cNvSpPr>
          <p:nvPr/>
        </p:nvSpPr>
        <p:spPr bwMode="auto">
          <a:xfrm>
            <a:off x="122238" y="3340100"/>
            <a:ext cx="2217737" cy="641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n-intensity at sample</a:t>
            </a:r>
            <a:r>
              <a:rPr lang="en-GB" sz="1800" b="1">
                <a:solidFill>
                  <a:srgbClr val="FF3300"/>
                </a:solidFill>
                <a:sym typeface="Symbol" pitchFamily="18" charset="2"/>
              </a:rPr>
              <a:t/>
            </a:r>
            <a:br>
              <a:rPr lang="en-GB" sz="1800" b="1">
                <a:solidFill>
                  <a:srgbClr val="FF3300"/>
                </a:solidFill>
                <a:sym typeface="Symbol" pitchFamily="18" charset="2"/>
              </a:rPr>
            </a:br>
            <a:r>
              <a:rPr lang="en-GB" sz="1800" b="1">
                <a:solidFill>
                  <a:srgbClr val="FF3300"/>
                </a:solidFill>
                <a:sym typeface="Symbol" pitchFamily="18" charset="2"/>
              </a:rPr>
              <a:t>sin</a:t>
            </a:r>
            <a:r>
              <a:rPr lang="en-GB" sz="1800" b="1" baseline="30000">
                <a:solidFill>
                  <a:srgbClr val="FF3300"/>
                </a:solidFill>
                <a:sym typeface="Symbol" pitchFamily="18" charset="2"/>
              </a:rPr>
              <a:t>2</a:t>
            </a:r>
            <a:r>
              <a:rPr lang="en-GB" sz="1800" b="1">
                <a:solidFill>
                  <a:srgbClr val="FF3300"/>
                </a:solidFill>
                <a:sym typeface="Symbol" pitchFamily="18" charset="2"/>
              </a:rPr>
              <a:t>t    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or </a:t>
            </a:r>
            <a:r>
              <a:rPr lang="en-GB" sz="1800" b="1">
                <a:solidFill>
                  <a:srgbClr val="FF3300"/>
                </a:solidFill>
                <a:sym typeface="Symbol" pitchFamily="18" charset="2"/>
              </a:rPr>
              <a:t>  </a:t>
            </a: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sin</a:t>
            </a:r>
            <a:r>
              <a:rPr lang="en-GB" sz="1800" b="1" baseline="30000">
                <a:solidFill>
                  <a:srgbClr val="FFFF00"/>
                </a:solidFill>
                <a:sym typeface="Symbol" pitchFamily="18" charset="2"/>
              </a:rPr>
              <a:t>4</a:t>
            </a: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t</a:t>
            </a:r>
            <a:r>
              <a:rPr lang="en-GB" sz="1800" b="1">
                <a:solidFill>
                  <a:srgbClr val="FF330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22534" name="Line 207"/>
          <p:cNvSpPr>
            <a:spLocks noChangeShapeType="1"/>
          </p:cNvSpPr>
          <p:nvPr/>
        </p:nvSpPr>
        <p:spPr bwMode="auto">
          <a:xfrm flipH="1" flipV="1">
            <a:off x="1146175" y="3965575"/>
            <a:ext cx="366713" cy="904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Line 208"/>
          <p:cNvSpPr>
            <a:spLocks noChangeShapeType="1"/>
          </p:cNvSpPr>
          <p:nvPr/>
        </p:nvSpPr>
        <p:spPr bwMode="auto">
          <a:xfrm flipV="1">
            <a:off x="312738" y="4129088"/>
            <a:ext cx="0" cy="1784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Line 210"/>
          <p:cNvSpPr>
            <a:spLocks noChangeShapeType="1"/>
          </p:cNvSpPr>
          <p:nvPr/>
        </p:nvSpPr>
        <p:spPr bwMode="auto">
          <a:xfrm flipV="1">
            <a:off x="3025775" y="4125913"/>
            <a:ext cx="469900" cy="8763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Line 211"/>
          <p:cNvSpPr>
            <a:spLocks noChangeShapeType="1"/>
          </p:cNvSpPr>
          <p:nvPr/>
        </p:nvSpPr>
        <p:spPr bwMode="auto">
          <a:xfrm>
            <a:off x="1514475" y="5895975"/>
            <a:ext cx="0" cy="411163"/>
          </a:xfrm>
          <a:prstGeom prst="line">
            <a:avLst/>
          </a:prstGeom>
          <a:noFill/>
          <a:ln w="1905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212"/>
          <p:cNvSpPr>
            <a:spLocks noChangeShapeType="1"/>
          </p:cNvSpPr>
          <p:nvPr/>
        </p:nvSpPr>
        <p:spPr bwMode="auto">
          <a:xfrm>
            <a:off x="1250950" y="6159500"/>
            <a:ext cx="261938" cy="0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Line 213"/>
          <p:cNvSpPr>
            <a:spLocks noChangeShapeType="1"/>
          </p:cNvSpPr>
          <p:nvPr/>
        </p:nvSpPr>
        <p:spPr bwMode="auto">
          <a:xfrm flipH="1">
            <a:off x="2151063" y="6159500"/>
            <a:ext cx="261937" cy="0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214"/>
          <p:cNvSpPr>
            <a:spLocks noChangeArrowheads="1"/>
          </p:cNvSpPr>
          <p:nvPr/>
        </p:nvSpPr>
        <p:spPr bwMode="auto">
          <a:xfrm>
            <a:off x="2384425" y="5984875"/>
            <a:ext cx="461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rgbClr val="66CCFF"/>
                </a:solidFill>
                <a:sym typeface="Symbol" pitchFamily="18" charset="2"/>
              </a:rPr>
              <a:t></a:t>
            </a:r>
          </a:p>
        </p:txBody>
      </p:sp>
      <p:grpSp>
        <p:nvGrpSpPr>
          <p:cNvPr id="22541" name="Group 215"/>
          <p:cNvGrpSpPr>
            <a:grpSpLocks/>
          </p:cNvGrpSpPr>
          <p:nvPr/>
        </p:nvGrpSpPr>
        <p:grpSpPr bwMode="auto">
          <a:xfrm>
            <a:off x="368300" y="4578350"/>
            <a:ext cx="4538663" cy="1323975"/>
            <a:chOff x="868" y="1925"/>
            <a:chExt cx="2360" cy="452"/>
          </a:xfrm>
        </p:grpSpPr>
        <p:grpSp>
          <p:nvGrpSpPr>
            <p:cNvPr id="22650" name="Group 216"/>
            <p:cNvGrpSpPr>
              <a:grpSpLocks/>
            </p:cNvGrpSpPr>
            <p:nvPr/>
          </p:nvGrpSpPr>
          <p:grpSpPr bwMode="auto">
            <a:xfrm>
              <a:off x="868" y="1925"/>
              <a:ext cx="590" cy="452"/>
              <a:chOff x="1916" y="1337"/>
              <a:chExt cx="2166" cy="1465"/>
            </a:xfrm>
          </p:grpSpPr>
          <p:sp>
            <p:nvSpPr>
              <p:cNvPr id="22951" name="Line 217"/>
              <p:cNvSpPr>
                <a:spLocks noChangeShapeType="1"/>
              </p:cNvSpPr>
              <p:nvPr/>
            </p:nvSpPr>
            <p:spPr bwMode="auto">
              <a:xfrm>
                <a:off x="4060" y="2789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2" name="Line 218"/>
              <p:cNvSpPr>
                <a:spLocks noChangeShapeType="1"/>
              </p:cNvSpPr>
              <p:nvPr/>
            </p:nvSpPr>
            <p:spPr bwMode="auto">
              <a:xfrm>
                <a:off x="4038" y="278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3" name="Line 219"/>
              <p:cNvSpPr>
                <a:spLocks noChangeShapeType="1"/>
              </p:cNvSpPr>
              <p:nvPr/>
            </p:nvSpPr>
            <p:spPr bwMode="auto">
              <a:xfrm>
                <a:off x="4016" y="2786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4" name="Line 220"/>
              <p:cNvSpPr>
                <a:spLocks noChangeShapeType="1"/>
              </p:cNvSpPr>
              <p:nvPr/>
            </p:nvSpPr>
            <p:spPr bwMode="auto">
              <a:xfrm>
                <a:off x="3995" y="2785"/>
                <a:ext cx="21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5" name="Line 221"/>
              <p:cNvSpPr>
                <a:spLocks noChangeShapeType="1"/>
              </p:cNvSpPr>
              <p:nvPr/>
            </p:nvSpPr>
            <p:spPr bwMode="auto">
              <a:xfrm>
                <a:off x="3973" y="278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6" name="Line 222"/>
              <p:cNvSpPr>
                <a:spLocks noChangeShapeType="1"/>
              </p:cNvSpPr>
              <p:nvPr/>
            </p:nvSpPr>
            <p:spPr bwMode="auto">
              <a:xfrm>
                <a:off x="3951" y="2782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7" name="Line 223"/>
              <p:cNvSpPr>
                <a:spLocks noChangeShapeType="1"/>
              </p:cNvSpPr>
              <p:nvPr/>
            </p:nvSpPr>
            <p:spPr bwMode="auto">
              <a:xfrm>
                <a:off x="3929" y="2781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8" name="Line 224"/>
              <p:cNvSpPr>
                <a:spLocks noChangeShapeType="1"/>
              </p:cNvSpPr>
              <p:nvPr/>
            </p:nvSpPr>
            <p:spPr bwMode="auto">
              <a:xfrm>
                <a:off x="3907" y="2779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9" name="Line 225"/>
              <p:cNvSpPr>
                <a:spLocks noChangeShapeType="1"/>
              </p:cNvSpPr>
              <p:nvPr/>
            </p:nvSpPr>
            <p:spPr bwMode="auto">
              <a:xfrm>
                <a:off x="3885" y="277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0" name="Line 226"/>
              <p:cNvSpPr>
                <a:spLocks noChangeShapeType="1"/>
              </p:cNvSpPr>
              <p:nvPr/>
            </p:nvSpPr>
            <p:spPr bwMode="auto">
              <a:xfrm>
                <a:off x="3864" y="2775"/>
                <a:ext cx="21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1" name="Line 227"/>
              <p:cNvSpPr>
                <a:spLocks noChangeShapeType="1"/>
              </p:cNvSpPr>
              <p:nvPr/>
            </p:nvSpPr>
            <p:spPr bwMode="auto">
              <a:xfrm>
                <a:off x="3842" y="277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2" name="Line 228"/>
              <p:cNvSpPr>
                <a:spLocks noChangeShapeType="1"/>
              </p:cNvSpPr>
              <p:nvPr/>
            </p:nvSpPr>
            <p:spPr bwMode="auto">
              <a:xfrm>
                <a:off x="3820" y="2770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3" name="Line 229"/>
              <p:cNvSpPr>
                <a:spLocks noChangeShapeType="1"/>
              </p:cNvSpPr>
              <p:nvPr/>
            </p:nvSpPr>
            <p:spPr bwMode="auto">
              <a:xfrm>
                <a:off x="3798" y="2767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4" name="Line 230"/>
              <p:cNvSpPr>
                <a:spLocks noChangeShapeType="1"/>
              </p:cNvSpPr>
              <p:nvPr/>
            </p:nvSpPr>
            <p:spPr bwMode="auto">
              <a:xfrm>
                <a:off x="3776" y="2765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5" name="Line 231"/>
              <p:cNvSpPr>
                <a:spLocks noChangeShapeType="1"/>
              </p:cNvSpPr>
              <p:nvPr/>
            </p:nvSpPr>
            <p:spPr bwMode="auto">
              <a:xfrm>
                <a:off x="3754" y="2762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6" name="Line 232"/>
              <p:cNvSpPr>
                <a:spLocks noChangeShapeType="1"/>
              </p:cNvSpPr>
              <p:nvPr/>
            </p:nvSpPr>
            <p:spPr bwMode="auto">
              <a:xfrm>
                <a:off x="3732" y="2759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7" name="Line 233"/>
              <p:cNvSpPr>
                <a:spLocks noChangeShapeType="1"/>
              </p:cNvSpPr>
              <p:nvPr/>
            </p:nvSpPr>
            <p:spPr bwMode="auto">
              <a:xfrm>
                <a:off x="3710" y="2755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8" name="Line 234"/>
              <p:cNvSpPr>
                <a:spLocks noChangeShapeType="1"/>
              </p:cNvSpPr>
              <p:nvPr/>
            </p:nvSpPr>
            <p:spPr bwMode="auto">
              <a:xfrm>
                <a:off x="3688" y="2751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9" name="Line 235"/>
              <p:cNvSpPr>
                <a:spLocks noChangeShapeType="1"/>
              </p:cNvSpPr>
              <p:nvPr/>
            </p:nvSpPr>
            <p:spPr bwMode="auto">
              <a:xfrm>
                <a:off x="3666" y="274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0" name="Line 236"/>
              <p:cNvSpPr>
                <a:spLocks noChangeShapeType="1"/>
              </p:cNvSpPr>
              <p:nvPr/>
            </p:nvSpPr>
            <p:spPr bwMode="auto">
              <a:xfrm>
                <a:off x="3645" y="2743"/>
                <a:ext cx="21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1" name="Line 237"/>
              <p:cNvSpPr>
                <a:spLocks noChangeShapeType="1"/>
              </p:cNvSpPr>
              <p:nvPr/>
            </p:nvSpPr>
            <p:spPr bwMode="auto">
              <a:xfrm>
                <a:off x="3623" y="273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2" name="Line 238"/>
              <p:cNvSpPr>
                <a:spLocks noChangeShapeType="1"/>
              </p:cNvSpPr>
              <p:nvPr/>
            </p:nvSpPr>
            <p:spPr bwMode="auto">
              <a:xfrm>
                <a:off x="3601" y="2733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3" name="Line 239"/>
              <p:cNvSpPr>
                <a:spLocks noChangeShapeType="1"/>
              </p:cNvSpPr>
              <p:nvPr/>
            </p:nvSpPr>
            <p:spPr bwMode="auto">
              <a:xfrm>
                <a:off x="3579" y="272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4" name="Line 240"/>
              <p:cNvSpPr>
                <a:spLocks noChangeShapeType="1"/>
              </p:cNvSpPr>
              <p:nvPr/>
            </p:nvSpPr>
            <p:spPr bwMode="auto">
              <a:xfrm>
                <a:off x="3557" y="2722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5" name="Line 241"/>
              <p:cNvSpPr>
                <a:spLocks noChangeShapeType="1"/>
              </p:cNvSpPr>
              <p:nvPr/>
            </p:nvSpPr>
            <p:spPr bwMode="auto">
              <a:xfrm>
                <a:off x="3535" y="2716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6" name="Line 242"/>
              <p:cNvSpPr>
                <a:spLocks noChangeShapeType="1"/>
              </p:cNvSpPr>
              <p:nvPr/>
            </p:nvSpPr>
            <p:spPr bwMode="auto">
              <a:xfrm>
                <a:off x="3513" y="2709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7" name="Line 243"/>
              <p:cNvSpPr>
                <a:spLocks noChangeShapeType="1"/>
              </p:cNvSpPr>
              <p:nvPr/>
            </p:nvSpPr>
            <p:spPr bwMode="auto">
              <a:xfrm>
                <a:off x="3492" y="2703"/>
                <a:ext cx="21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8" name="Line 244"/>
              <p:cNvSpPr>
                <a:spLocks noChangeShapeType="1"/>
              </p:cNvSpPr>
              <p:nvPr/>
            </p:nvSpPr>
            <p:spPr bwMode="auto">
              <a:xfrm>
                <a:off x="3470" y="2695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9" name="Line 245"/>
              <p:cNvSpPr>
                <a:spLocks noChangeShapeType="1"/>
              </p:cNvSpPr>
              <p:nvPr/>
            </p:nvSpPr>
            <p:spPr bwMode="auto">
              <a:xfrm>
                <a:off x="3448" y="2687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0" name="Line 246"/>
              <p:cNvSpPr>
                <a:spLocks noChangeShapeType="1"/>
              </p:cNvSpPr>
              <p:nvPr/>
            </p:nvSpPr>
            <p:spPr bwMode="auto">
              <a:xfrm>
                <a:off x="3426" y="2678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1" name="Line 247"/>
              <p:cNvSpPr>
                <a:spLocks noChangeShapeType="1"/>
              </p:cNvSpPr>
              <p:nvPr/>
            </p:nvSpPr>
            <p:spPr bwMode="auto">
              <a:xfrm>
                <a:off x="3404" y="2669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2" name="Line 248"/>
              <p:cNvSpPr>
                <a:spLocks noChangeShapeType="1"/>
              </p:cNvSpPr>
              <p:nvPr/>
            </p:nvSpPr>
            <p:spPr bwMode="auto">
              <a:xfrm>
                <a:off x="3382" y="265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3" name="Line 249"/>
              <p:cNvSpPr>
                <a:spLocks noChangeShapeType="1"/>
              </p:cNvSpPr>
              <p:nvPr/>
            </p:nvSpPr>
            <p:spPr bwMode="auto">
              <a:xfrm>
                <a:off x="3360" y="264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4" name="Line 250"/>
              <p:cNvSpPr>
                <a:spLocks noChangeShapeType="1"/>
              </p:cNvSpPr>
              <p:nvPr/>
            </p:nvSpPr>
            <p:spPr bwMode="auto">
              <a:xfrm>
                <a:off x="3338" y="2638"/>
                <a:ext cx="22" cy="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5" name="Line 251"/>
              <p:cNvSpPr>
                <a:spLocks noChangeShapeType="1"/>
              </p:cNvSpPr>
              <p:nvPr/>
            </p:nvSpPr>
            <p:spPr bwMode="auto">
              <a:xfrm>
                <a:off x="3316" y="2626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6" name="Line 252"/>
              <p:cNvSpPr>
                <a:spLocks noChangeShapeType="1"/>
              </p:cNvSpPr>
              <p:nvPr/>
            </p:nvSpPr>
            <p:spPr bwMode="auto">
              <a:xfrm>
                <a:off x="3294" y="2613"/>
                <a:ext cx="22" cy="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7" name="Line 253"/>
              <p:cNvSpPr>
                <a:spLocks noChangeShapeType="1"/>
              </p:cNvSpPr>
              <p:nvPr/>
            </p:nvSpPr>
            <p:spPr bwMode="auto">
              <a:xfrm>
                <a:off x="3273" y="2599"/>
                <a:ext cx="21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8" name="Line 254"/>
              <p:cNvSpPr>
                <a:spLocks noChangeShapeType="1"/>
              </p:cNvSpPr>
              <p:nvPr/>
            </p:nvSpPr>
            <p:spPr bwMode="auto">
              <a:xfrm>
                <a:off x="3251" y="2585"/>
                <a:ext cx="22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9" name="Line 255"/>
              <p:cNvSpPr>
                <a:spLocks noChangeShapeType="1"/>
              </p:cNvSpPr>
              <p:nvPr/>
            </p:nvSpPr>
            <p:spPr bwMode="auto">
              <a:xfrm>
                <a:off x="3229" y="2570"/>
                <a:ext cx="22" cy="1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0" name="Line 256"/>
              <p:cNvSpPr>
                <a:spLocks noChangeShapeType="1"/>
              </p:cNvSpPr>
              <p:nvPr/>
            </p:nvSpPr>
            <p:spPr bwMode="auto">
              <a:xfrm>
                <a:off x="3207" y="2554"/>
                <a:ext cx="22" cy="1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1" name="Line 257"/>
              <p:cNvSpPr>
                <a:spLocks noChangeShapeType="1"/>
              </p:cNvSpPr>
              <p:nvPr/>
            </p:nvSpPr>
            <p:spPr bwMode="auto">
              <a:xfrm>
                <a:off x="3185" y="2537"/>
                <a:ext cx="22" cy="1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2" name="Line 258"/>
              <p:cNvSpPr>
                <a:spLocks noChangeShapeType="1"/>
              </p:cNvSpPr>
              <p:nvPr/>
            </p:nvSpPr>
            <p:spPr bwMode="auto">
              <a:xfrm>
                <a:off x="3163" y="2519"/>
                <a:ext cx="22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3" name="Line 259"/>
              <p:cNvSpPr>
                <a:spLocks noChangeShapeType="1"/>
              </p:cNvSpPr>
              <p:nvPr/>
            </p:nvSpPr>
            <p:spPr bwMode="auto">
              <a:xfrm>
                <a:off x="3142" y="2499"/>
                <a:ext cx="21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4" name="Line 260"/>
              <p:cNvSpPr>
                <a:spLocks noChangeShapeType="1"/>
              </p:cNvSpPr>
              <p:nvPr/>
            </p:nvSpPr>
            <p:spPr bwMode="auto">
              <a:xfrm>
                <a:off x="3120" y="247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5" name="Line 261"/>
              <p:cNvSpPr>
                <a:spLocks noChangeShapeType="1"/>
              </p:cNvSpPr>
              <p:nvPr/>
            </p:nvSpPr>
            <p:spPr bwMode="auto">
              <a:xfrm>
                <a:off x="3098" y="2457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6" name="Line 262"/>
              <p:cNvSpPr>
                <a:spLocks noChangeShapeType="1"/>
              </p:cNvSpPr>
              <p:nvPr/>
            </p:nvSpPr>
            <p:spPr bwMode="auto">
              <a:xfrm>
                <a:off x="3076" y="2435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7" name="Line 263"/>
              <p:cNvSpPr>
                <a:spLocks noChangeShapeType="1"/>
              </p:cNvSpPr>
              <p:nvPr/>
            </p:nvSpPr>
            <p:spPr bwMode="auto">
              <a:xfrm>
                <a:off x="3054" y="2411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8" name="Line 264"/>
              <p:cNvSpPr>
                <a:spLocks noChangeShapeType="1"/>
              </p:cNvSpPr>
              <p:nvPr/>
            </p:nvSpPr>
            <p:spPr bwMode="auto">
              <a:xfrm>
                <a:off x="3032" y="2386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9" name="Line 265"/>
              <p:cNvSpPr>
                <a:spLocks noChangeShapeType="1"/>
              </p:cNvSpPr>
              <p:nvPr/>
            </p:nvSpPr>
            <p:spPr bwMode="auto">
              <a:xfrm>
                <a:off x="3010" y="235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0" name="Line 266"/>
              <p:cNvSpPr>
                <a:spLocks noChangeShapeType="1"/>
              </p:cNvSpPr>
              <p:nvPr/>
            </p:nvSpPr>
            <p:spPr bwMode="auto">
              <a:xfrm>
                <a:off x="2988" y="2332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1" name="Line 267"/>
              <p:cNvSpPr>
                <a:spLocks noChangeShapeType="1"/>
              </p:cNvSpPr>
              <p:nvPr/>
            </p:nvSpPr>
            <p:spPr bwMode="auto">
              <a:xfrm>
                <a:off x="2966" y="2303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2" name="Line 268"/>
              <p:cNvSpPr>
                <a:spLocks noChangeShapeType="1"/>
              </p:cNvSpPr>
              <p:nvPr/>
            </p:nvSpPr>
            <p:spPr bwMode="auto">
              <a:xfrm>
                <a:off x="2944" y="2273"/>
                <a:ext cx="22" cy="3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3" name="Line 269"/>
              <p:cNvSpPr>
                <a:spLocks noChangeShapeType="1"/>
              </p:cNvSpPr>
              <p:nvPr/>
            </p:nvSpPr>
            <p:spPr bwMode="auto">
              <a:xfrm>
                <a:off x="2923" y="2241"/>
                <a:ext cx="21" cy="3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4" name="Line 270"/>
              <p:cNvSpPr>
                <a:spLocks noChangeShapeType="1"/>
              </p:cNvSpPr>
              <p:nvPr/>
            </p:nvSpPr>
            <p:spPr bwMode="auto">
              <a:xfrm>
                <a:off x="2901" y="2208"/>
                <a:ext cx="22" cy="3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5" name="Line 271"/>
              <p:cNvSpPr>
                <a:spLocks noChangeShapeType="1"/>
              </p:cNvSpPr>
              <p:nvPr/>
            </p:nvSpPr>
            <p:spPr bwMode="auto">
              <a:xfrm>
                <a:off x="2879" y="2174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6" name="Line 272"/>
              <p:cNvSpPr>
                <a:spLocks noChangeShapeType="1"/>
              </p:cNvSpPr>
              <p:nvPr/>
            </p:nvSpPr>
            <p:spPr bwMode="auto">
              <a:xfrm>
                <a:off x="2857" y="2138"/>
                <a:ext cx="22" cy="3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7" name="Line 273"/>
              <p:cNvSpPr>
                <a:spLocks noChangeShapeType="1"/>
              </p:cNvSpPr>
              <p:nvPr/>
            </p:nvSpPr>
            <p:spPr bwMode="auto">
              <a:xfrm>
                <a:off x="2835" y="2101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8" name="Line 274"/>
              <p:cNvSpPr>
                <a:spLocks noChangeShapeType="1"/>
              </p:cNvSpPr>
              <p:nvPr/>
            </p:nvSpPr>
            <p:spPr bwMode="auto">
              <a:xfrm>
                <a:off x="2813" y="2063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9" name="Line 275"/>
              <p:cNvSpPr>
                <a:spLocks noChangeShapeType="1"/>
              </p:cNvSpPr>
              <p:nvPr/>
            </p:nvSpPr>
            <p:spPr bwMode="auto">
              <a:xfrm>
                <a:off x="2791" y="2025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0" name="Line 276"/>
              <p:cNvSpPr>
                <a:spLocks noChangeShapeType="1"/>
              </p:cNvSpPr>
              <p:nvPr/>
            </p:nvSpPr>
            <p:spPr bwMode="auto">
              <a:xfrm>
                <a:off x="2770" y="1984"/>
                <a:ext cx="21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1" name="Line 277"/>
              <p:cNvSpPr>
                <a:spLocks noChangeShapeType="1"/>
              </p:cNvSpPr>
              <p:nvPr/>
            </p:nvSpPr>
            <p:spPr bwMode="auto">
              <a:xfrm>
                <a:off x="2748" y="1943"/>
                <a:ext cx="22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2" name="Line 278"/>
              <p:cNvSpPr>
                <a:spLocks noChangeShapeType="1"/>
              </p:cNvSpPr>
              <p:nvPr/>
            </p:nvSpPr>
            <p:spPr bwMode="auto">
              <a:xfrm>
                <a:off x="2726" y="19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3" name="Line 279"/>
              <p:cNvSpPr>
                <a:spLocks noChangeShapeType="1"/>
              </p:cNvSpPr>
              <p:nvPr/>
            </p:nvSpPr>
            <p:spPr bwMode="auto">
              <a:xfrm>
                <a:off x="2704" y="1859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4" name="Line 280"/>
              <p:cNvSpPr>
                <a:spLocks noChangeShapeType="1"/>
              </p:cNvSpPr>
              <p:nvPr/>
            </p:nvSpPr>
            <p:spPr bwMode="auto">
              <a:xfrm>
                <a:off x="2682" y="181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5" name="Line 281"/>
              <p:cNvSpPr>
                <a:spLocks noChangeShapeType="1"/>
              </p:cNvSpPr>
              <p:nvPr/>
            </p:nvSpPr>
            <p:spPr bwMode="auto">
              <a:xfrm>
                <a:off x="2660" y="1772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6" name="Line 282"/>
              <p:cNvSpPr>
                <a:spLocks noChangeShapeType="1"/>
              </p:cNvSpPr>
              <p:nvPr/>
            </p:nvSpPr>
            <p:spPr bwMode="auto">
              <a:xfrm>
                <a:off x="2638" y="1729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7" name="Line 283"/>
              <p:cNvSpPr>
                <a:spLocks noChangeShapeType="1"/>
              </p:cNvSpPr>
              <p:nvPr/>
            </p:nvSpPr>
            <p:spPr bwMode="auto">
              <a:xfrm>
                <a:off x="2616" y="168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8" name="Line 284"/>
              <p:cNvSpPr>
                <a:spLocks noChangeShapeType="1"/>
              </p:cNvSpPr>
              <p:nvPr/>
            </p:nvSpPr>
            <p:spPr bwMode="auto">
              <a:xfrm>
                <a:off x="2594" y="1643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9" name="Line 285"/>
              <p:cNvSpPr>
                <a:spLocks noChangeShapeType="1"/>
              </p:cNvSpPr>
              <p:nvPr/>
            </p:nvSpPr>
            <p:spPr bwMode="auto">
              <a:xfrm>
                <a:off x="2572" y="16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0" name="Line 286"/>
              <p:cNvSpPr>
                <a:spLocks noChangeShapeType="1"/>
              </p:cNvSpPr>
              <p:nvPr/>
            </p:nvSpPr>
            <p:spPr bwMode="auto">
              <a:xfrm>
                <a:off x="2551" y="1561"/>
                <a:ext cx="21" cy="4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1" name="Line 287"/>
              <p:cNvSpPr>
                <a:spLocks noChangeShapeType="1"/>
              </p:cNvSpPr>
              <p:nvPr/>
            </p:nvSpPr>
            <p:spPr bwMode="auto">
              <a:xfrm>
                <a:off x="2529" y="1522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2" name="Line 288"/>
              <p:cNvSpPr>
                <a:spLocks noChangeShapeType="1"/>
              </p:cNvSpPr>
              <p:nvPr/>
            </p:nvSpPr>
            <p:spPr bwMode="auto">
              <a:xfrm>
                <a:off x="2507" y="1485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3" name="Line 289"/>
              <p:cNvSpPr>
                <a:spLocks noChangeShapeType="1"/>
              </p:cNvSpPr>
              <p:nvPr/>
            </p:nvSpPr>
            <p:spPr bwMode="auto">
              <a:xfrm>
                <a:off x="2485" y="1451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4" name="Line 290"/>
              <p:cNvSpPr>
                <a:spLocks noChangeShapeType="1"/>
              </p:cNvSpPr>
              <p:nvPr/>
            </p:nvSpPr>
            <p:spPr bwMode="auto">
              <a:xfrm>
                <a:off x="2463" y="1420"/>
                <a:ext cx="22" cy="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5" name="Line 291"/>
              <p:cNvSpPr>
                <a:spLocks noChangeShapeType="1"/>
              </p:cNvSpPr>
              <p:nvPr/>
            </p:nvSpPr>
            <p:spPr bwMode="auto">
              <a:xfrm>
                <a:off x="2441" y="1393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6" name="Line 292"/>
              <p:cNvSpPr>
                <a:spLocks noChangeShapeType="1"/>
              </p:cNvSpPr>
              <p:nvPr/>
            </p:nvSpPr>
            <p:spPr bwMode="auto">
              <a:xfrm>
                <a:off x="2419" y="1371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7" name="Line 293"/>
              <p:cNvSpPr>
                <a:spLocks noChangeShapeType="1"/>
              </p:cNvSpPr>
              <p:nvPr/>
            </p:nvSpPr>
            <p:spPr bwMode="auto">
              <a:xfrm>
                <a:off x="2398" y="1353"/>
                <a:ext cx="21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8" name="Line 294"/>
              <p:cNvSpPr>
                <a:spLocks noChangeShapeType="1"/>
              </p:cNvSpPr>
              <p:nvPr/>
            </p:nvSpPr>
            <p:spPr bwMode="auto">
              <a:xfrm>
                <a:off x="2376" y="1341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9" name="Line 295"/>
              <p:cNvSpPr>
                <a:spLocks noChangeShapeType="1"/>
              </p:cNvSpPr>
              <p:nvPr/>
            </p:nvSpPr>
            <p:spPr bwMode="auto">
              <a:xfrm>
                <a:off x="2354" y="133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0" name="Line 296"/>
              <p:cNvSpPr>
                <a:spLocks noChangeShapeType="1"/>
              </p:cNvSpPr>
              <p:nvPr/>
            </p:nvSpPr>
            <p:spPr bwMode="auto">
              <a:xfrm flipV="1">
                <a:off x="2332" y="133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1" name="Line 297"/>
              <p:cNvSpPr>
                <a:spLocks noChangeShapeType="1"/>
              </p:cNvSpPr>
              <p:nvPr/>
            </p:nvSpPr>
            <p:spPr bwMode="auto">
              <a:xfrm flipV="1">
                <a:off x="2310" y="133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2" name="Line 298"/>
              <p:cNvSpPr>
                <a:spLocks noChangeShapeType="1"/>
              </p:cNvSpPr>
              <p:nvPr/>
            </p:nvSpPr>
            <p:spPr bwMode="auto">
              <a:xfrm flipV="1">
                <a:off x="2288" y="1349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3" name="Line 299"/>
              <p:cNvSpPr>
                <a:spLocks noChangeShapeType="1"/>
              </p:cNvSpPr>
              <p:nvPr/>
            </p:nvSpPr>
            <p:spPr bwMode="auto">
              <a:xfrm flipV="1">
                <a:off x="2266" y="1368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4" name="Line 300"/>
              <p:cNvSpPr>
                <a:spLocks noChangeShapeType="1"/>
              </p:cNvSpPr>
              <p:nvPr/>
            </p:nvSpPr>
            <p:spPr bwMode="auto">
              <a:xfrm flipV="1">
                <a:off x="2244" y="139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5" name="Line 301"/>
              <p:cNvSpPr>
                <a:spLocks noChangeShapeType="1"/>
              </p:cNvSpPr>
              <p:nvPr/>
            </p:nvSpPr>
            <p:spPr bwMode="auto">
              <a:xfrm flipV="1">
                <a:off x="2222" y="1436"/>
                <a:ext cx="22" cy="4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6" name="Line 302"/>
              <p:cNvSpPr>
                <a:spLocks noChangeShapeType="1"/>
              </p:cNvSpPr>
              <p:nvPr/>
            </p:nvSpPr>
            <p:spPr bwMode="auto">
              <a:xfrm flipV="1">
                <a:off x="2200" y="1485"/>
                <a:ext cx="22" cy="6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7" name="Line 303"/>
              <p:cNvSpPr>
                <a:spLocks noChangeShapeType="1"/>
              </p:cNvSpPr>
              <p:nvPr/>
            </p:nvSpPr>
            <p:spPr bwMode="auto">
              <a:xfrm flipV="1">
                <a:off x="2179" y="1546"/>
                <a:ext cx="21" cy="7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8" name="Line 304"/>
              <p:cNvSpPr>
                <a:spLocks noChangeShapeType="1"/>
              </p:cNvSpPr>
              <p:nvPr/>
            </p:nvSpPr>
            <p:spPr bwMode="auto">
              <a:xfrm flipV="1">
                <a:off x="2157" y="1618"/>
                <a:ext cx="22" cy="8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9" name="Line 305"/>
              <p:cNvSpPr>
                <a:spLocks noChangeShapeType="1"/>
              </p:cNvSpPr>
              <p:nvPr/>
            </p:nvSpPr>
            <p:spPr bwMode="auto">
              <a:xfrm flipV="1">
                <a:off x="2135" y="1702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0" name="Line 306"/>
              <p:cNvSpPr>
                <a:spLocks noChangeShapeType="1"/>
              </p:cNvSpPr>
              <p:nvPr/>
            </p:nvSpPr>
            <p:spPr bwMode="auto">
              <a:xfrm flipV="1">
                <a:off x="2113" y="1796"/>
                <a:ext cx="22" cy="10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1" name="Line 307"/>
              <p:cNvSpPr>
                <a:spLocks noChangeShapeType="1"/>
              </p:cNvSpPr>
              <p:nvPr/>
            </p:nvSpPr>
            <p:spPr bwMode="auto">
              <a:xfrm flipV="1">
                <a:off x="2091" y="1901"/>
                <a:ext cx="22" cy="1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" name="Line 308"/>
              <p:cNvSpPr>
                <a:spLocks noChangeShapeType="1"/>
              </p:cNvSpPr>
              <p:nvPr/>
            </p:nvSpPr>
            <p:spPr bwMode="auto">
              <a:xfrm flipV="1">
                <a:off x="2069" y="2014"/>
                <a:ext cx="22" cy="12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" name="Line 309"/>
              <p:cNvSpPr>
                <a:spLocks noChangeShapeType="1"/>
              </p:cNvSpPr>
              <p:nvPr/>
            </p:nvSpPr>
            <p:spPr bwMode="auto">
              <a:xfrm flipV="1">
                <a:off x="2048" y="2135"/>
                <a:ext cx="21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" name="Line 310"/>
              <p:cNvSpPr>
                <a:spLocks noChangeShapeType="1"/>
              </p:cNvSpPr>
              <p:nvPr/>
            </p:nvSpPr>
            <p:spPr bwMode="auto">
              <a:xfrm flipV="1">
                <a:off x="2026" y="2259"/>
                <a:ext cx="22" cy="12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5" name="Line 311"/>
              <p:cNvSpPr>
                <a:spLocks noChangeShapeType="1"/>
              </p:cNvSpPr>
              <p:nvPr/>
            </p:nvSpPr>
            <p:spPr bwMode="auto">
              <a:xfrm flipV="1">
                <a:off x="2004" y="2385"/>
                <a:ext cx="22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6" name="Line 312"/>
              <p:cNvSpPr>
                <a:spLocks noChangeShapeType="1"/>
              </p:cNvSpPr>
              <p:nvPr/>
            </p:nvSpPr>
            <p:spPr bwMode="auto">
              <a:xfrm flipV="1">
                <a:off x="1982" y="2507"/>
                <a:ext cx="22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" name="Line 313"/>
              <p:cNvSpPr>
                <a:spLocks noChangeShapeType="1"/>
              </p:cNvSpPr>
              <p:nvPr/>
            </p:nvSpPr>
            <p:spPr bwMode="auto">
              <a:xfrm flipV="1">
                <a:off x="1960" y="2618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" name="Line 314"/>
              <p:cNvSpPr>
                <a:spLocks noChangeShapeType="1"/>
              </p:cNvSpPr>
              <p:nvPr/>
            </p:nvSpPr>
            <p:spPr bwMode="auto">
              <a:xfrm flipV="1">
                <a:off x="1938" y="2712"/>
                <a:ext cx="22" cy="6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" name="Line 315"/>
              <p:cNvSpPr>
                <a:spLocks noChangeShapeType="1"/>
              </p:cNvSpPr>
              <p:nvPr/>
            </p:nvSpPr>
            <p:spPr bwMode="auto">
              <a:xfrm flipV="1">
                <a:off x="1916" y="2777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51" name="Group 316"/>
            <p:cNvGrpSpPr>
              <a:grpSpLocks/>
            </p:cNvGrpSpPr>
            <p:nvPr/>
          </p:nvGrpSpPr>
          <p:grpSpPr bwMode="auto">
            <a:xfrm>
              <a:off x="1458" y="1925"/>
              <a:ext cx="590" cy="452"/>
              <a:chOff x="1916" y="1337"/>
              <a:chExt cx="2166" cy="1465"/>
            </a:xfrm>
          </p:grpSpPr>
          <p:sp>
            <p:nvSpPr>
              <p:cNvPr id="22852" name="Line 317"/>
              <p:cNvSpPr>
                <a:spLocks noChangeShapeType="1"/>
              </p:cNvSpPr>
              <p:nvPr/>
            </p:nvSpPr>
            <p:spPr bwMode="auto">
              <a:xfrm>
                <a:off x="4060" y="2789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3" name="Line 318"/>
              <p:cNvSpPr>
                <a:spLocks noChangeShapeType="1"/>
              </p:cNvSpPr>
              <p:nvPr/>
            </p:nvSpPr>
            <p:spPr bwMode="auto">
              <a:xfrm>
                <a:off x="4038" y="278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4" name="Line 319"/>
              <p:cNvSpPr>
                <a:spLocks noChangeShapeType="1"/>
              </p:cNvSpPr>
              <p:nvPr/>
            </p:nvSpPr>
            <p:spPr bwMode="auto">
              <a:xfrm>
                <a:off x="4016" y="2786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5" name="Line 320"/>
              <p:cNvSpPr>
                <a:spLocks noChangeShapeType="1"/>
              </p:cNvSpPr>
              <p:nvPr/>
            </p:nvSpPr>
            <p:spPr bwMode="auto">
              <a:xfrm>
                <a:off x="3995" y="2785"/>
                <a:ext cx="21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6" name="Line 321"/>
              <p:cNvSpPr>
                <a:spLocks noChangeShapeType="1"/>
              </p:cNvSpPr>
              <p:nvPr/>
            </p:nvSpPr>
            <p:spPr bwMode="auto">
              <a:xfrm>
                <a:off x="3973" y="278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7" name="Line 322"/>
              <p:cNvSpPr>
                <a:spLocks noChangeShapeType="1"/>
              </p:cNvSpPr>
              <p:nvPr/>
            </p:nvSpPr>
            <p:spPr bwMode="auto">
              <a:xfrm>
                <a:off x="3951" y="2782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8" name="Line 323"/>
              <p:cNvSpPr>
                <a:spLocks noChangeShapeType="1"/>
              </p:cNvSpPr>
              <p:nvPr/>
            </p:nvSpPr>
            <p:spPr bwMode="auto">
              <a:xfrm>
                <a:off x="3929" y="2781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9" name="Line 324"/>
              <p:cNvSpPr>
                <a:spLocks noChangeShapeType="1"/>
              </p:cNvSpPr>
              <p:nvPr/>
            </p:nvSpPr>
            <p:spPr bwMode="auto">
              <a:xfrm>
                <a:off x="3907" y="2779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0" name="Line 325"/>
              <p:cNvSpPr>
                <a:spLocks noChangeShapeType="1"/>
              </p:cNvSpPr>
              <p:nvPr/>
            </p:nvSpPr>
            <p:spPr bwMode="auto">
              <a:xfrm>
                <a:off x="3885" y="277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1" name="Line 326"/>
              <p:cNvSpPr>
                <a:spLocks noChangeShapeType="1"/>
              </p:cNvSpPr>
              <p:nvPr/>
            </p:nvSpPr>
            <p:spPr bwMode="auto">
              <a:xfrm>
                <a:off x="3864" y="2775"/>
                <a:ext cx="21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2" name="Line 327"/>
              <p:cNvSpPr>
                <a:spLocks noChangeShapeType="1"/>
              </p:cNvSpPr>
              <p:nvPr/>
            </p:nvSpPr>
            <p:spPr bwMode="auto">
              <a:xfrm>
                <a:off x="3842" y="277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3" name="Line 328"/>
              <p:cNvSpPr>
                <a:spLocks noChangeShapeType="1"/>
              </p:cNvSpPr>
              <p:nvPr/>
            </p:nvSpPr>
            <p:spPr bwMode="auto">
              <a:xfrm>
                <a:off x="3820" y="2770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4" name="Line 329"/>
              <p:cNvSpPr>
                <a:spLocks noChangeShapeType="1"/>
              </p:cNvSpPr>
              <p:nvPr/>
            </p:nvSpPr>
            <p:spPr bwMode="auto">
              <a:xfrm>
                <a:off x="3798" y="2767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5" name="Line 330"/>
              <p:cNvSpPr>
                <a:spLocks noChangeShapeType="1"/>
              </p:cNvSpPr>
              <p:nvPr/>
            </p:nvSpPr>
            <p:spPr bwMode="auto">
              <a:xfrm>
                <a:off x="3776" y="2765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6" name="Line 331"/>
              <p:cNvSpPr>
                <a:spLocks noChangeShapeType="1"/>
              </p:cNvSpPr>
              <p:nvPr/>
            </p:nvSpPr>
            <p:spPr bwMode="auto">
              <a:xfrm>
                <a:off x="3754" y="2762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7" name="Line 332"/>
              <p:cNvSpPr>
                <a:spLocks noChangeShapeType="1"/>
              </p:cNvSpPr>
              <p:nvPr/>
            </p:nvSpPr>
            <p:spPr bwMode="auto">
              <a:xfrm>
                <a:off x="3732" y="2759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8" name="Line 333"/>
              <p:cNvSpPr>
                <a:spLocks noChangeShapeType="1"/>
              </p:cNvSpPr>
              <p:nvPr/>
            </p:nvSpPr>
            <p:spPr bwMode="auto">
              <a:xfrm>
                <a:off x="3710" y="2755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9" name="Line 334"/>
              <p:cNvSpPr>
                <a:spLocks noChangeShapeType="1"/>
              </p:cNvSpPr>
              <p:nvPr/>
            </p:nvSpPr>
            <p:spPr bwMode="auto">
              <a:xfrm>
                <a:off x="3688" y="2751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0" name="Line 335"/>
              <p:cNvSpPr>
                <a:spLocks noChangeShapeType="1"/>
              </p:cNvSpPr>
              <p:nvPr/>
            </p:nvSpPr>
            <p:spPr bwMode="auto">
              <a:xfrm>
                <a:off x="3666" y="274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1" name="Line 336"/>
              <p:cNvSpPr>
                <a:spLocks noChangeShapeType="1"/>
              </p:cNvSpPr>
              <p:nvPr/>
            </p:nvSpPr>
            <p:spPr bwMode="auto">
              <a:xfrm>
                <a:off x="3645" y="2743"/>
                <a:ext cx="21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2" name="Line 337"/>
              <p:cNvSpPr>
                <a:spLocks noChangeShapeType="1"/>
              </p:cNvSpPr>
              <p:nvPr/>
            </p:nvSpPr>
            <p:spPr bwMode="auto">
              <a:xfrm>
                <a:off x="3623" y="273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3" name="Line 338"/>
              <p:cNvSpPr>
                <a:spLocks noChangeShapeType="1"/>
              </p:cNvSpPr>
              <p:nvPr/>
            </p:nvSpPr>
            <p:spPr bwMode="auto">
              <a:xfrm>
                <a:off x="3601" y="2733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4" name="Line 339"/>
              <p:cNvSpPr>
                <a:spLocks noChangeShapeType="1"/>
              </p:cNvSpPr>
              <p:nvPr/>
            </p:nvSpPr>
            <p:spPr bwMode="auto">
              <a:xfrm>
                <a:off x="3579" y="272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5" name="Line 340"/>
              <p:cNvSpPr>
                <a:spLocks noChangeShapeType="1"/>
              </p:cNvSpPr>
              <p:nvPr/>
            </p:nvSpPr>
            <p:spPr bwMode="auto">
              <a:xfrm>
                <a:off x="3557" y="2722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6" name="Line 341"/>
              <p:cNvSpPr>
                <a:spLocks noChangeShapeType="1"/>
              </p:cNvSpPr>
              <p:nvPr/>
            </p:nvSpPr>
            <p:spPr bwMode="auto">
              <a:xfrm>
                <a:off x="3535" y="2716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7" name="Line 342"/>
              <p:cNvSpPr>
                <a:spLocks noChangeShapeType="1"/>
              </p:cNvSpPr>
              <p:nvPr/>
            </p:nvSpPr>
            <p:spPr bwMode="auto">
              <a:xfrm>
                <a:off x="3513" y="2709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8" name="Line 343"/>
              <p:cNvSpPr>
                <a:spLocks noChangeShapeType="1"/>
              </p:cNvSpPr>
              <p:nvPr/>
            </p:nvSpPr>
            <p:spPr bwMode="auto">
              <a:xfrm>
                <a:off x="3492" y="2703"/>
                <a:ext cx="21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9" name="Line 344"/>
              <p:cNvSpPr>
                <a:spLocks noChangeShapeType="1"/>
              </p:cNvSpPr>
              <p:nvPr/>
            </p:nvSpPr>
            <p:spPr bwMode="auto">
              <a:xfrm>
                <a:off x="3470" y="2695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0" name="Line 345"/>
              <p:cNvSpPr>
                <a:spLocks noChangeShapeType="1"/>
              </p:cNvSpPr>
              <p:nvPr/>
            </p:nvSpPr>
            <p:spPr bwMode="auto">
              <a:xfrm>
                <a:off x="3448" y="2687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1" name="Line 346"/>
              <p:cNvSpPr>
                <a:spLocks noChangeShapeType="1"/>
              </p:cNvSpPr>
              <p:nvPr/>
            </p:nvSpPr>
            <p:spPr bwMode="auto">
              <a:xfrm>
                <a:off x="3426" y="2678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2" name="Line 347"/>
              <p:cNvSpPr>
                <a:spLocks noChangeShapeType="1"/>
              </p:cNvSpPr>
              <p:nvPr/>
            </p:nvSpPr>
            <p:spPr bwMode="auto">
              <a:xfrm>
                <a:off x="3404" y="2669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3" name="Line 348"/>
              <p:cNvSpPr>
                <a:spLocks noChangeShapeType="1"/>
              </p:cNvSpPr>
              <p:nvPr/>
            </p:nvSpPr>
            <p:spPr bwMode="auto">
              <a:xfrm>
                <a:off x="3382" y="265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4" name="Line 349"/>
              <p:cNvSpPr>
                <a:spLocks noChangeShapeType="1"/>
              </p:cNvSpPr>
              <p:nvPr/>
            </p:nvSpPr>
            <p:spPr bwMode="auto">
              <a:xfrm>
                <a:off x="3360" y="264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5" name="Line 350"/>
              <p:cNvSpPr>
                <a:spLocks noChangeShapeType="1"/>
              </p:cNvSpPr>
              <p:nvPr/>
            </p:nvSpPr>
            <p:spPr bwMode="auto">
              <a:xfrm>
                <a:off x="3338" y="2638"/>
                <a:ext cx="22" cy="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6" name="Line 351"/>
              <p:cNvSpPr>
                <a:spLocks noChangeShapeType="1"/>
              </p:cNvSpPr>
              <p:nvPr/>
            </p:nvSpPr>
            <p:spPr bwMode="auto">
              <a:xfrm>
                <a:off x="3316" y="2626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7" name="Line 352"/>
              <p:cNvSpPr>
                <a:spLocks noChangeShapeType="1"/>
              </p:cNvSpPr>
              <p:nvPr/>
            </p:nvSpPr>
            <p:spPr bwMode="auto">
              <a:xfrm>
                <a:off x="3294" y="2613"/>
                <a:ext cx="22" cy="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8" name="Line 353"/>
              <p:cNvSpPr>
                <a:spLocks noChangeShapeType="1"/>
              </p:cNvSpPr>
              <p:nvPr/>
            </p:nvSpPr>
            <p:spPr bwMode="auto">
              <a:xfrm>
                <a:off x="3273" y="2599"/>
                <a:ext cx="21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9" name="Line 354"/>
              <p:cNvSpPr>
                <a:spLocks noChangeShapeType="1"/>
              </p:cNvSpPr>
              <p:nvPr/>
            </p:nvSpPr>
            <p:spPr bwMode="auto">
              <a:xfrm>
                <a:off x="3251" y="2585"/>
                <a:ext cx="22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0" name="Line 355"/>
              <p:cNvSpPr>
                <a:spLocks noChangeShapeType="1"/>
              </p:cNvSpPr>
              <p:nvPr/>
            </p:nvSpPr>
            <p:spPr bwMode="auto">
              <a:xfrm>
                <a:off x="3229" y="2570"/>
                <a:ext cx="22" cy="1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1" name="Line 356"/>
              <p:cNvSpPr>
                <a:spLocks noChangeShapeType="1"/>
              </p:cNvSpPr>
              <p:nvPr/>
            </p:nvSpPr>
            <p:spPr bwMode="auto">
              <a:xfrm>
                <a:off x="3207" y="2554"/>
                <a:ext cx="22" cy="1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2" name="Line 357"/>
              <p:cNvSpPr>
                <a:spLocks noChangeShapeType="1"/>
              </p:cNvSpPr>
              <p:nvPr/>
            </p:nvSpPr>
            <p:spPr bwMode="auto">
              <a:xfrm>
                <a:off x="3185" y="2537"/>
                <a:ext cx="22" cy="1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3" name="Line 358"/>
              <p:cNvSpPr>
                <a:spLocks noChangeShapeType="1"/>
              </p:cNvSpPr>
              <p:nvPr/>
            </p:nvSpPr>
            <p:spPr bwMode="auto">
              <a:xfrm>
                <a:off x="3163" y="2519"/>
                <a:ext cx="22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4" name="Line 359"/>
              <p:cNvSpPr>
                <a:spLocks noChangeShapeType="1"/>
              </p:cNvSpPr>
              <p:nvPr/>
            </p:nvSpPr>
            <p:spPr bwMode="auto">
              <a:xfrm>
                <a:off x="3142" y="2499"/>
                <a:ext cx="21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5" name="Line 360"/>
              <p:cNvSpPr>
                <a:spLocks noChangeShapeType="1"/>
              </p:cNvSpPr>
              <p:nvPr/>
            </p:nvSpPr>
            <p:spPr bwMode="auto">
              <a:xfrm>
                <a:off x="3120" y="247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6" name="Line 361"/>
              <p:cNvSpPr>
                <a:spLocks noChangeShapeType="1"/>
              </p:cNvSpPr>
              <p:nvPr/>
            </p:nvSpPr>
            <p:spPr bwMode="auto">
              <a:xfrm>
                <a:off x="3098" y="2457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7" name="Line 362"/>
              <p:cNvSpPr>
                <a:spLocks noChangeShapeType="1"/>
              </p:cNvSpPr>
              <p:nvPr/>
            </p:nvSpPr>
            <p:spPr bwMode="auto">
              <a:xfrm>
                <a:off x="3076" y="2435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8" name="Line 363"/>
              <p:cNvSpPr>
                <a:spLocks noChangeShapeType="1"/>
              </p:cNvSpPr>
              <p:nvPr/>
            </p:nvSpPr>
            <p:spPr bwMode="auto">
              <a:xfrm>
                <a:off x="3054" y="2411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9" name="Line 364"/>
              <p:cNvSpPr>
                <a:spLocks noChangeShapeType="1"/>
              </p:cNvSpPr>
              <p:nvPr/>
            </p:nvSpPr>
            <p:spPr bwMode="auto">
              <a:xfrm>
                <a:off x="3032" y="2386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0" name="Line 365"/>
              <p:cNvSpPr>
                <a:spLocks noChangeShapeType="1"/>
              </p:cNvSpPr>
              <p:nvPr/>
            </p:nvSpPr>
            <p:spPr bwMode="auto">
              <a:xfrm>
                <a:off x="3010" y="235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1" name="Line 366"/>
              <p:cNvSpPr>
                <a:spLocks noChangeShapeType="1"/>
              </p:cNvSpPr>
              <p:nvPr/>
            </p:nvSpPr>
            <p:spPr bwMode="auto">
              <a:xfrm>
                <a:off x="2988" y="2332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2" name="Line 367"/>
              <p:cNvSpPr>
                <a:spLocks noChangeShapeType="1"/>
              </p:cNvSpPr>
              <p:nvPr/>
            </p:nvSpPr>
            <p:spPr bwMode="auto">
              <a:xfrm>
                <a:off x="2966" y="2303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3" name="Line 368"/>
              <p:cNvSpPr>
                <a:spLocks noChangeShapeType="1"/>
              </p:cNvSpPr>
              <p:nvPr/>
            </p:nvSpPr>
            <p:spPr bwMode="auto">
              <a:xfrm>
                <a:off x="2944" y="2273"/>
                <a:ext cx="22" cy="3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4" name="Line 369"/>
              <p:cNvSpPr>
                <a:spLocks noChangeShapeType="1"/>
              </p:cNvSpPr>
              <p:nvPr/>
            </p:nvSpPr>
            <p:spPr bwMode="auto">
              <a:xfrm>
                <a:off x="2923" y="2241"/>
                <a:ext cx="21" cy="3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5" name="Line 370"/>
              <p:cNvSpPr>
                <a:spLocks noChangeShapeType="1"/>
              </p:cNvSpPr>
              <p:nvPr/>
            </p:nvSpPr>
            <p:spPr bwMode="auto">
              <a:xfrm>
                <a:off x="2901" y="2208"/>
                <a:ext cx="22" cy="3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6" name="Line 371"/>
              <p:cNvSpPr>
                <a:spLocks noChangeShapeType="1"/>
              </p:cNvSpPr>
              <p:nvPr/>
            </p:nvSpPr>
            <p:spPr bwMode="auto">
              <a:xfrm>
                <a:off x="2879" y="2174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7" name="Line 372"/>
              <p:cNvSpPr>
                <a:spLocks noChangeShapeType="1"/>
              </p:cNvSpPr>
              <p:nvPr/>
            </p:nvSpPr>
            <p:spPr bwMode="auto">
              <a:xfrm>
                <a:off x="2857" y="2138"/>
                <a:ext cx="22" cy="3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8" name="Line 373"/>
              <p:cNvSpPr>
                <a:spLocks noChangeShapeType="1"/>
              </p:cNvSpPr>
              <p:nvPr/>
            </p:nvSpPr>
            <p:spPr bwMode="auto">
              <a:xfrm>
                <a:off x="2835" y="2101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9" name="Line 374"/>
              <p:cNvSpPr>
                <a:spLocks noChangeShapeType="1"/>
              </p:cNvSpPr>
              <p:nvPr/>
            </p:nvSpPr>
            <p:spPr bwMode="auto">
              <a:xfrm>
                <a:off x="2813" y="2063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0" name="Line 375"/>
              <p:cNvSpPr>
                <a:spLocks noChangeShapeType="1"/>
              </p:cNvSpPr>
              <p:nvPr/>
            </p:nvSpPr>
            <p:spPr bwMode="auto">
              <a:xfrm>
                <a:off x="2791" y="2025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1" name="Line 376"/>
              <p:cNvSpPr>
                <a:spLocks noChangeShapeType="1"/>
              </p:cNvSpPr>
              <p:nvPr/>
            </p:nvSpPr>
            <p:spPr bwMode="auto">
              <a:xfrm>
                <a:off x="2770" y="1984"/>
                <a:ext cx="21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2" name="Line 377"/>
              <p:cNvSpPr>
                <a:spLocks noChangeShapeType="1"/>
              </p:cNvSpPr>
              <p:nvPr/>
            </p:nvSpPr>
            <p:spPr bwMode="auto">
              <a:xfrm>
                <a:off x="2748" y="1943"/>
                <a:ext cx="22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3" name="Line 378"/>
              <p:cNvSpPr>
                <a:spLocks noChangeShapeType="1"/>
              </p:cNvSpPr>
              <p:nvPr/>
            </p:nvSpPr>
            <p:spPr bwMode="auto">
              <a:xfrm>
                <a:off x="2726" y="19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4" name="Line 379"/>
              <p:cNvSpPr>
                <a:spLocks noChangeShapeType="1"/>
              </p:cNvSpPr>
              <p:nvPr/>
            </p:nvSpPr>
            <p:spPr bwMode="auto">
              <a:xfrm>
                <a:off x="2704" y="1859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5" name="Line 380"/>
              <p:cNvSpPr>
                <a:spLocks noChangeShapeType="1"/>
              </p:cNvSpPr>
              <p:nvPr/>
            </p:nvSpPr>
            <p:spPr bwMode="auto">
              <a:xfrm>
                <a:off x="2682" y="181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6" name="Line 381"/>
              <p:cNvSpPr>
                <a:spLocks noChangeShapeType="1"/>
              </p:cNvSpPr>
              <p:nvPr/>
            </p:nvSpPr>
            <p:spPr bwMode="auto">
              <a:xfrm>
                <a:off x="2660" y="1772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7" name="Line 382"/>
              <p:cNvSpPr>
                <a:spLocks noChangeShapeType="1"/>
              </p:cNvSpPr>
              <p:nvPr/>
            </p:nvSpPr>
            <p:spPr bwMode="auto">
              <a:xfrm>
                <a:off x="2638" y="1729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8" name="Line 383"/>
              <p:cNvSpPr>
                <a:spLocks noChangeShapeType="1"/>
              </p:cNvSpPr>
              <p:nvPr/>
            </p:nvSpPr>
            <p:spPr bwMode="auto">
              <a:xfrm>
                <a:off x="2616" y="168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9" name="Line 384"/>
              <p:cNvSpPr>
                <a:spLocks noChangeShapeType="1"/>
              </p:cNvSpPr>
              <p:nvPr/>
            </p:nvSpPr>
            <p:spPr bwMode="auto">
              <a:xfrm>
                <a:off x="2594" y="1643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0" name="Line 385"/>
              <p:cNvSpPr>
                <a:spLocks noChangeShapeType="1"/>
              </p:cNvSpPr>
              <p:nvPr/>
            </p:nvSpPr>
            <p:spPr bwMode="auto">
              <a:xfrm>
                <a:off x="2572" y="16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1" name="Line 386"/>
              <p:cNvSpPr>
                <a:spLocks noChangeShapeType="1"/>
              </p:cNvSpPr>
              <p:nvPr/>
            </p:nvSpPr>
            <p:spPr bwMode="auto">
              <a:xfrm>
                <a:off x="2551" y="1561"/>
                <a:ext cx="21" cy="4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2" name="Line 387"/>
              <p:cNvSpPr>
                <a:spLocks noChangeShapeType="1"/>
              </p:cNvSpPr>
              <p:nvPr/>
            </p:nvSpPr>
            <p:spPr bwMode="auto">
              <a:xfrm>
                <a:off x="2529" y="1522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3" name="Line 388"/>
              <p:cNvSpPr>
                <a:spLocks noChangeShapeType="1"/>
              </p:cNvSpPr>
              <p:nvPr/>
            </p:nvSpPr>
            <p:spPr bwMode="auto">
              <a:xfrm>
                <a:off x="2507" y="1485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4" name="Line 389"/>
              <p:cNvSpPr>
                <a:spLocks noChangeShapeType="1"/>
              </p:cNvSpPr>
              <p:nvPr/>
            </p:nvSpPr>
            <p:spPr bwMode="auto">
              <a:xfrm>
                <a:off x="2485" y="1451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5" name="Line 390"/>
              <p:cNvSpPr>
                <a:spLocks noChangeShapeType="1"/>
              </p:cNvSpPr>
              <p:nvPr/>
            </p:nvSpPr>
            <p:spPr bwMode="auto">
              <a:xfrm>
                <a:off x="2463" y="1420"/>
                <a:ext cx="22" cy="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6" name="Line 391"/>
              <p:cNvSpPr>
                <a:spLocks noChangeShapeType="1"/>
              </p:cNvSpPr>
              <p:nvPr/>
            </p:nvSpPr>
            <p:spPr bwMode="auto">
              <a:xfrm>
                <a:off x="2441" y="1393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7" name="Line 392"/>
              <p:cNvSpPr>
                <a:spLocks noChangeShapeType="1"/>
              </p:cNvSpPr>
              <p:nvPr/>
            </p:nvSpPr>
            <p:spPr bwMode="auto">
              <a:xfrm>
                <a:off x="2419" y="1371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8" name="Line 393"/>
              <p:cNvSpPr>
                <a:spLocks noChangeShapeType="1"/>
              </p:cNvSpPr>
              <p:nvPr/>
            </p:nvSpPr>
            <p:spPr bwMode="auto">
              <a:xfrm>
                <a:off x="2398" y="1353"/>
                <a:ext cx="21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9" name="Line 394"/>
              <p:cNvSpPr>
                <a:spLocks noChangeShapeType="1"/>
              </p:cNvSpPr>
              <p:nvPr/>
            </p:nvSpPr>
            <p:spPr bwMode="auto">
              <a:xfrm>
                <a:off x="2376" y="1341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0" name="Line 395"/>
              <p:cNvSpPr>
                <a:spLocks noChangeShapeType="1"/>
              </p:cNvSpPr>
              <p:nvPr/>
            </p:nvSpPr>
            <p:spPr bwMode="auto">
              <a:xfrm>
                <a:off x="2354" y="133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1" name="Line 396"/>
              <p:cNvSpPr>
                <a:spLocks noChangeShapeType="1"/>
              </p:cNvSpPr>
              <p:nvPr/>
            </p:nvSpPr>
            <p:spPr bwMode="auto">
              <a:xfrm flipV="1">
                <a:off x="2332" y="133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2" name="Line 397"/>
              <p:cNvSpPr>
                <a:spLocks noChangeShapeType="1"/>
              </p:cNvSpPr>
              <p:nvPr/>
            </p:nvSpPr>
            <p:spPr bwMode="auto">
              <a:xfrm flipV="1">
                <a:off x="2310" y="133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3" name="Line 398"/>
              <p:cNvSpPr>
                <a:spLocks noChangeShapeType="1"/>
              </p:cNvSpPr>
              <p:nvPr/>
            </p:nvSpPr>
            <p:spPr bwMode="auto">
              <a:xfrm flipV="1">
                <a:off x="2288" y="1349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4" name="Line 399"/>
              <p:cNvSpPr>
                <a:spLocks noChangeShapeType="1"/>
              </p:cNvSpPr>
              <p:nvPr/>
            </p:nvSpPr>
            <p:spPr bwMode="auto">
              <a:xfrm flipV="1">
                <a:off x="2266" y="1368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5" name="Line 400"/>
              <p:cNvSpPr>
                <a:spLocks noChangeShapeType="1"/>
              </p:cNvSpPr>
              <p:nvPr/>
            </p:nvSpPr>
            <p:spPr bwMode="auto">
              <a:xfrm flipV="1">
                <a:off x="2244" y="139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6" name="Line 401"/>
              <p:cNvSpPr>
                <a:spLocks noChangeShapeType="1"/>
              </p:cNvSpPr>
              <p:nvPr/>
            </p:nvSpPr>
            <p:spPr bwMode="auto">
              <a:xfrm flipV="1">
                <a:off x="2222" y="1436"/>
                <a:ext cx="22" cy="4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7" name="Line 402"/>
              <p:cNvSpPr>
                <a:spLocks noChangeShapeType="1"/>
              </p:cNvSpPr>
              <p:nvPr/>
            </p:nvSpPr>
            <p:spPr bwMode="auto">
              <a:xfrm flipV="1">
                <a:off x="2200" y="1485"/>
                <a:ext cx="22" cy="6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8" name="Line 403"/>
              <p:cNvSpPr>
                <a:spLocks noChangeShapeType="1"/>
              </p:cNvSpPr>
              <p:nvPr/>
            </p:nvSpPr>
            <p:spPr bwMode="auto">
              <a:xfrm flipV="1">
                <a:off x="2179" y="1546"/>
                <a:ext cx="21" cy="7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9" name="Line 404"/>
              <p:cNvSpPr>
                <a:spLocks noChangeShapeType="1"/>
              </p:cNvSpPr>
              <p:nvPr/>
            </p:nvSpPr>
            <p:spPr bwMode="auto">
              <a:xfrm flipV="1">
                <a:off x="2157" y="1618"/>
                <a:ext cx="22" cy="8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0" name="Line 405"/>
              <p:cNvSpPr>
                <a:spLocks noChangeShapeType="1"/>
              </p:cNvSpPr>
              <p:nvPr/>
            </p:nvSpPr>
            <p:spPr bwMode="auto">
              <a:xfrm flipV="1">
                <a:off x="2135" y="1702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1" name="Line 406"/>
              <p:cNvSpPr>
                <a:spLocks noChangeShapeType="1"/>
              </p:cNvSpPr>
              <p:nvPr/>
            </p:nvSpPr>
            <p:spPr bwMode="auto">
              <a:xfrm flipV="1">
                <a:off x="2113" y="1796"/>
                <a:ext cx="22" cy="10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2" name="Line 407"/>
              <p:cNvSpPr>
                <a:spLocks noChangeShapeType="1"/>
              </p:cNvSpPr>
              <p:nvPr/>
            </p:nvSpPr>
            <p:spPr bwMode="auto">
              <a:xfrm flipV="1">
                <a:off x="2091" y="1901"/>
                <a:ext cx="22" cy="1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3" name="Line 408"/>
              <p:cNvSpPr>
                <a:spLocks noChangeShapeType="1"/>
              </p:cNvSpPr>
              <p:nvPr/>
            </p:nvSpPr>
            <p:spPr bwMode="auto">
              <a:xfrm flipV="1">
                <a:off x="2069" y="2014"/>
                <a:ext cx="22" cy="12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4" name="Line 409"/>
              <p:cNvSpPr>
                <a:spLocks noChangeShapeType="1"/>
              </p:cNvSpPr>
              <p:nvPr/>
            </p:nvSpPr>
            <p:spPr bwMode="auto">
              <a:xfrm flipV="1">
                <a:off x="2048" y="2135"/>
                <a:ext cx="21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5" name="Line 410"/>
              <p:cNvSpPr>
                <a:spLocks noChangeShapeType="1"/>
              </p:cNvSpPr>
              <p:nvPr/>
            </p:nvSpPr>
            <p:spPr bwMode="auto">
              <a:xfrm flipV="1">
                <a:off x="2026" y="2259"/>
                <a:ext cx="22" cy="12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6" name="Line 411"/>
              <p:cNvSpPr>
                <a:spLocks noChangeShapeType="1"/>
              </p:cNvSpPr>
              <p:nvPr/>
            </p:nvSpPr>
            <p:spPr bwMode="auto">
              <a:xfrm flipV="1">
                <a:off x="2004" y="2385"/>
                <a:ext cx="22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7" name="Line 412"/>
              <p:cNvSpPr>
                <a:spLocks noChangeShapeType="1"/>
              </p:cNvSpPr>
              <p:nvPr/>
            </p:nvSpPr>
            <p:spPr bwMode="auto">
              <a:xfrm flipV="1">
                <a:off x="1982" y="2507"/>
                <a:ext cx="22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8" name="Line 413"/>
              <p:cNvSpPr>
                <a:spLocks noChangeShapeType="1"/>
              </p:cNvSpPr>
              <p:nvPr/>
            </p:nvSpPr>
            <p:spPr bwMode="auto">
              <a:xfrm flipV="1">
                <a:off x="1960" y="2618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9" name="Line 414"/>
              <p:cNvSpPr>
                <a:spLocks noChangeShapeType="1"/>
              </p:cNvSpPr>
              <p:nvPr/>
            </p:nvSpPr>
            <p:spPr bwMode="auto">
              <a:xfrm flipV="1">
                <a:off x="1938" y="2712"/>
                <a:ext cx="22" cy="6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0" name="Line 415"/>
              <p:cNvSpPr>
                <a:spLocks noChangeShapeType="1"/>
              </p:cNvSpPr>
              <p:nvPr/>
            </p:nvSpPr>
            <p:spPr bwMode="auto">
              <a:xfrm flipV="1">
                <a:off x="1916" y="2777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52" name="Group 416"/>
            <p:cNvGrpSpPr>
              <a:grpSpLocks/>
            </p:cNvGrpSpPr>
            <p:nvPr/>
          </p:nvGrpSpPr>
          <p:grpSpPr bwMode="auto">
            <a:xfrm>
              <a:off x="2048" y="1925"/>
              <a:ext cx="590" cy="452"/>
              <a:chOff x="1916" y="1337"/>
              <a:chExt cx="2166" cy="1465"/>
            </a:xfrm>
          </p:grpSpPr>
          <p:sp>
            <p:nvSpPr>
              <p:cNvPr id="22753" name="Line 417"/>
              <p:cNvSpPr>
                <a:spLocks noChangeShapeType="1"/>
              </p:cNvSpPr>
              <p:nvPr/>
            </p:nvSpPr>
            <p:spPr bwMode="auto">
              <a:xfrm>
                <a:off x="4060" y="2789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4" name="Line 418"/>
              <p:cNvSpPr>
                <a:spLocks noChangeShapeType="1"/>
              </p:cNvSpPr>
              <p:nvPr/>
            </p:nvSpPr>
            <p:spPr bwMode="auto">
              <a:xfrm>
                <a:off x="4038" y="278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5" name="Line 419"/>
              <p:cNvSpPr>
                <a:spLocks noChangeShapeType="1"/>
              </p:cNvSpPr>
              <p:nvPr/>
            </p:nvSpPr>
            <p:spPr bwMode="auto">
              <a:xfrm>
                <a:off x="4016" y="2786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6" name="Line 420"/>
              <p:cNvSpPr>
                <a:spLocks noChangeShapeType="1"/>
              </p:cNvSpPr>
              <p:nvPr/>
            </p:nvSpPr>
            <p:spPr bwMode="auto">
              <a:xfrm>
                <a:off x="3995" y="2785"/>
                <a:ext cx="21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7" name="Line 421"/>
              <p:cNvSpPr>
                <a:spLocks noChangeShapeType="1"/>
              </p:cNvSpPr>
              <p:nvPr/>
            </p:nvSpPr>
            <p:spPr bwMode="auto">
              <a:xfrm>
                <a:off x="3973" y="278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8" name="Line 422"/>
              <p:cNvSpPr>
                <a:spLocks noChangeShapeType="1"/>
              </p:cNvSpPr>
              <p:nvPr/>
            </p:nvSpPr>
            <p:spPr bwMode="auto">
              <a:xfrm>
                <a:off x="3951" y="2782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9" name="Line 423"/>
              <p:cNvSpPr>
                <a:spLocks noChangeShapeType="1"/>
              </p:cNvSpPr>
              <p:nvPr/>
            </p:nvSpPr>
            <p:spPr bwMode="auto">
              <a:xfrm>
                <a:off x="3929" y="2781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0" name="Line 424"/>
              <p:cNvSpPr>
                <a:spLocks noChangeShapeType="1"/>
              </p:cNvSpPr>
              <p:nvPr/>
            </p:nvSpPr>
            <p:spPr bwMode="auto">
              <a:xfrm>
                <a:off x="3907" y="2779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1" name="Line 425"/>
              <p:cNvSpPr>
                <a:spLocks noChangeShapeType="1"/>
              </p:cNvSpPr>
              <p:nvPr/>
            </p:nvSpPr>
            <p:spPr bwMode="auto">
              <a:xfrm>
                <a:off x="3885" y="277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2" name="Line 426"/>
              <p:cNvSpPr>
                <a:spLocks noChangeShapeType="1"/>
              </p:cNvSpPr>
              <p:nvPr/>
            </p:nvSpPr>
            <p:spPr bwMode="auto">
              <a:xfrm>
                <a:off x="3864" y="2775"/>
                <a:ext cx="21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3" name="Line 427"/>
              <p:cNvSpPr>
                <a:spLocks noChangeShapeType="1"/>
              </p:cNvSpPr>
              <p:nvPr/>
            </p:nvSpPr>
            <p:spPr bwMode="auto">
              <a:xfrm>
                <a:off x="3842" y="277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4" name="Line 428"/>
              <p:cNvSpPr>
                <a:spLocks noChangeShapeType="1"/>
              </p:cNvSpPr>
              <p:nvPr/>
            </p:nvSpPr>
            <p:spPr bwMode="auto">
              <a:xfrm>
                <a:off x="3820" y="2770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5" name="Line 429"/>
              <p:cNvSpPr>
                <a:spLocks noChangeShapeType="1"/>
              </p:cNvSpPr>
              <p:nvPr/>
            </p:nvSpPr>
            <p:spPr bwMode="auto">
              <a:xfrm>
                <a:off x="3798" y="2767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6" name="Line 430"/>
              <p:cNvSpPr>
                <a:spLocks noChangeShapeType="1"/>
              </p:cNvSpPr>
              <p:nvPr/>
            </p:nvSpPr>
            <p:spPr bwMode="auto">
              <a:xfrm>
                <a:off x="3776" y="2765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7" name="Line 431"/>
              <p:cNvSpPr>
                <a:spLocks noChangeShapeType="1"/>
              </p:cNvSpPr>
              <p:nvPr/>
            </p:nvSpPr>
            <p:spPr bwMode="auto">
              <a:xfrm>
                <a:off x="3754" y="2762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8" name="Line 432"/>
              <p:cNvSpPr>
                <a:spLocks noChangeShapeType="1"/>
              </p:cNvSpPr>
              <p:nvPr/>
            </p:nvSpPr>
            <p:spPr bwMode="auto">
              <a:xfrm>
                <a:off x="3732" y="2759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9" name="Line 433"/>
              <p:cNvSpPr>
                <a:spLocks noChangeShapeType="1"/>
              </p:cNvSpPr>
              <p:nvPr/>
            </p:nvSpPr>
            <p:spPr bwMode="auto">
              <a:xfrm>
                <a:off x="3710" y="2755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0" name="Line 434"/>
              <p:cNvSpPr>
                <a:spLocks noChangeShapeType="1"/>
              </p:cNvSpPr>
              <p:nvPr/>
            </p:nvSpPr>
            <p:spPr bwMode="auto">
              <a:xfrm>
                <a:off x="3688" y="2751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1" name="Line 435"/>
              <p:cNvSpPr>
                <a:spLocks noChangeShapeType="1"/>
              </p:cNvSpPr>
              <p:nvPr/>
            </p:nvSpPr>
            <p:spPr bwMode="auto">
              <a:xfrm>
                <a:off x="3666" y="274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2" name="Line 436"/>
              <p:cNvSpPr>
                <a:spLocks noChangeShapeType="1"/>
              </p:cNvSpPr>
              <p:nvPr/>
            </p:nvSpPr>
            <p:spPr bwMode="auto">
              <a:xfrm>
                <a:off x="3645" y="2743"/>
                <a:ext cx="21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3" name="Line 437"/>
              <p:cNvSpPr>
                <a:spLocks noChangeShapeType="1"/>
              </p:cNvSpPr>
              <p:nvPr/>
            </p:nvSpPr>
            <p:spPr bwMode="auto">
              <a:xfrm>
                <a:off x="3623" y="273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4" name="Line 438"/>
              <p:cNvSpPr>
                <a:spLocks noChangeShapeType="1"/>
              </p:cNvSpPr>
              <p:nvPr/>
            </p:nvSpPr>
            <p:spPr bwMode="auto">
              <a:xfrm>
                <a:off x="3601" y="2733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5" name="Line 439"/>
              <p:cNvSpPr>
                <a:spLocks noChangeShapeType="1"/>
              </p:cNvSpPr>
              <p:nvPr/>
            </p:nvSpPr>
            <p:spPr bwMode="auto">
              <a:xfrm>
                <a:off x="3579" y="272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6" name="Line 440"/>
              <p:cNvSpPr>
                <a:spLocks noChangeShapeType="1"/>
              </p:cNvSpPr>
              <p:nvPr/>
            </p:nvSpPr>
            <p:spPr bwMode="auto">
              <a:xfrm>
                <a:off x="3557" y="2722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7" name="Line 441"/>
              <p:cNvSpPr>
                <a:spLocks noChangeShapeType="1"/>
              </p:cNvSpPr>
              <p:nvPr/>
            </p:nvSpPr>
            <p:spPr bwMode="auto">
              <a:xfrm>
                <a:off x="3535" y="2716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8" name="Line 442"/>
              <p:cNvSpPr>
                <a:spLocks noChangeShapeType="1"/>
              </p:cNvSpPr>
              <p:nvPr/>
            </p:nvSpPr>
            <p:spPr bwMode="auto">
              <a:xfrm>
                <a:off x="3513" y="2709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9" name="Line 443"/>
              <p:cNvSpPr>
                <a:spLocks noChangeShapeType="1"/>
              </p:cNvSpPr>
              <p:nvPr/>
            </p:nvSpPr>
            <p:spPr bwMode="auto">
              <a:xfrm>
                <a:off x="3492" y="2703"/>
                <a:ext cx="21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0" name="Line 444"/>
              <p:cNvSpPr>
                <a:spLocks noChangeShapeType="1"/>
              </p:cNvSpPr>
              <p:nvPr/>
            </p:nvSpPr>
            <p:spPr bwMode="auto">
              <a:xfrm>
                <a:off x="3470" y="2695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1" name="Line 445"/>
              <p:cNvSpPr>
                <a:spLocks noChangeShapeType="1"/>
              </p:cNvSpPr>
              <p:nvPr/>
            </p:nvSpPr>
            <p:spPr bwMode="auto">
              <a:xfrm>
                <a:off x="3448" y="2687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2" name="Line 446"/>
              <p:cNvSpPr>
                <a:spLocks noChangeShapeType="1"/>
              </p:cNvSpPr>
              <p:nvPr/>
            </p:nvSpPr>
            <p:spPr bwMode="auto">
              <a:xfrm>
                <a:off x="3426" y="2678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3" name="Line 447"/>
              <p:cNvSpPr>
                <a:spLocks noChangeShapeType="1"/>
              </p:cNvSpPr>
              <p:nvPr/>
            </p:nvSpPr>
            <p:spPr bwMode="auto">
              <a:xfrm>
                <a:off x="3404" y="2669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4" name="Line 448"/>
              <p:cNvSpPr>
                <a:spLocks noChangeShapeType="1"/>
              </p:cNvSpPr>
              <p:nvPr/>
            </p:nvSpPr>
            <p:spPr bwMode="auto">
              <a:xfrm>
                <a:off x="3382" y="265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5" name="Line 449"/>
              <p:cNvSpPr>
                <a:spLocks noChangeShapeType="1"/>
              </p:cNvSpPr>
              <p:nvPr/>
            </p:nvSpPr>
            <p:spPr bwMode="auto">
              <a:xfrm>
                <a:off x="3360" y="264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6" name="Line 450"/>
              <p:cNvSpPr>
                <a:spLocks noChangeShapeType="1"/>
              </p:cNvSpPr>
              <p:nvPr/>
            </p:nvSpPr>
            <p:spPr bwMode="auto">
              <a:xfrm>
                <a:off x="3338" y="2638"/>
                <a:ext cx="22" cy="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7" name="Line 451"/>
              <p:cNvSpPr>
                <a:spLocks noChangeShapeType="1"/>
              </p:cNvSpPr>
              <p:nvPr/>
            </p:nvSpPr>
            <p:spPr bwMode="auto">
              <a:xfrm>
                <a:off x="3316" y="2626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8" name="Line 452"/>
              <p:cNvSpPr>
                <a:spLocks noChangeShapeType="1"/>
              </p:cNvSpPr>
              <p:nvPr/>
            </p:nvSpPr>
            <p:spPr bwMode="auto">
              <a:xfrm>
                <a:off x="3294" y="2613"/>
                <a:ext cx="22" cy="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9" name="Line 453"/>
              <p:cNvSpPr>
                <a:spLocks noChangeShapeType="1"/>
              </p:cNvSpPr>
              <p:nvPr/>
            </p:nvSpPr>
            <p:spPr bwMode="auto">
              <a:xfrm>
                <a:off x="3273" y="2599"/>
                <a:ext cx="21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0" name="Line 454"/>
              <p:cNvSpPr>
                <a:spLocks noChangeShapeType="1"/>
              </p:cNvSpPr>
              <p:nvPr/>
            </p:nvSpPr>
            <p:spPr bwMode="auto">
              <a:xfrm>
                <a:off x="3251" y="2585"/>
                <a:ext cx="22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1" name="Line 455"/>
              <p:cNvSpPr>
                <a:spLocks noChangeShapeType="1"/>
              </p:cNvSpPr>
              <p:nvPr/>
            </p:nvSpPr>
            <p:spPr bwMode="auto">
              <a:xfrm>
                <a:off x="3229" y="2570"/>
                <a:ext cx="22" cy="1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2" name="Line 456"/>
              <p:cNvSpPr>
                <a:spLocks noChangeShapeType="1"/>
              </p:cNvSpPr>
              <p:nvPr/>
            </p:nvSpPr>
            <p:spPr bwMode="auto">
              <a:xfrm>
                <a:off x="3207" y="2554"/>
                <a:ext cx="22" cy="1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3" name="Line 457"/>
              <p:cNvSpPr>
                <a:spLocks noChangeShapeType="1"/>
              </p:cNvSpPr>
              <p:nvPr/>
            </p:nvSpPr>
            <p:spPr bwMode="auto">
              <a:xfrm>
                <a:off x="3185" y="2537"/>
                <a:ext cx="22" cy="1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4" name="Line 458"/>
              <p:cNvSpPr>
                <a:spLocks noChangeShapeType="1"/>
              </p:cNvSpPr>
              <p:nvPr/>
            </p:nvSpPr>
            <p:spPr bwMode="auto">
              <a:xfrm>
                <a:off x="3163" y="2519"/>
                <a:ext cx="22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5" name="Line 459"/>
              <p:cNvSpPr>
                <a:spLocks noChangeShapeType="1"/>
              </p:cNvSpPr>
              <p:nvPr/>
            </p:nvSpPr>
            <p:spPr bwMode="auto">
              <a:xfrm>
                <a:off x="3142" y="2499"/>
                <a:ext cx="21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6" name="Line 460"/>
              <p:cNvSpPr>
                <a:spLocks noChangeShapeType="1"/>
              </p:cNvSpPr>
              <p:nvPr/>
            </p:nvSpPr>
            <p:spPr bwMode="auto">
              <a:xfrm>
                <a:off x="3120" y="247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7" name="Line 461"/>
              <p:cNvSpPr>
                <a:spLocks noChangeShapeType="1"/>
              </p:cNvSpPr>
              <p:nvPr/>
            </p:nvSpPr>
            <p:spPr bwMode="auto">
              <a:xfrm>
                <a:off x="3098" y="2457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8" name="Line 462"/>
              <p:cNvSpPr>
                <a:spLocks noChangeShapeType="1"/>
              </p:cNvSpPr>
              <p:nvPr/>
            </p:nvSpPr>
            <p:spPr bwMode="auto">
              <a:xfrm>
                <a:off x="3076" y="2435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9" name="Line 463"/>
              <p:cNvSpPr>
                <a:spLocks noChangeShapeType="1"/>
              </p:cNvSpPr>
              <p:nvPr/>
            </p:nvSpPr>
            <p:spPr bwMode="auto">
              <a:xfrm>
                <a:off x="3054" y="2411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0" name="Line 464"/>
              <p:cNvSpPr>
                <a:spLocks noChangeShapeType="1"/>
              </p:cNvSpPr>
              <p:nvPr/>
            </p:nvSpPr>
            <p:spPr bwMode="auto">
              <a:xfrm>
                <a:off x="3032" y="2386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1" name="Line 465"/>
              <p:cNvSpPr>
                <a:spLocks noChangeShapeType="1"/>
              </p:cNvSpPr>
              <p:nvPr/>
            </p:nvSpPr>
            <p:spPr bwMode="auto">
              <a:xfrm>
                <a:off x="3010" y="235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2" name="Line 466"/>
              <p:cNvSpPr>
                <a:spLocks noChangeShapeType="1"/>
              </p:cNvSpPr>
              <p:nvPr/>
            </p:nvSpPr>
            <p:spPr bwMode="auto">
              <a:xfrm>
                <a:off x="2988" y="2332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3" name="Line 467"/>
              <p:cNvSpPr>
                <a:spLocks noChangeShapeType="1"/>
              </p:cNvSpPr>
              <p:nvPr/>
            </p:nvSpPr>
            <p:spPr bwMode="auto">
              <a:xfrm>
                <a:off x="2966" y="2303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4" name="Line 468"/>
              <p:cNvSpPr>
                <a:spLocks noChangeShapeType="1"/>
              </p:cNvSpPr>
              <p:nvPr/>
            </p:nvSpPr>
            <p:spPr bwMode="auto">
              <a:xfrm>
                <a:off x="2944" y="2273"/>
                <a:ext cx="22" cy="3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5" name="Line 469"/>
              <p:cNvSpPr>
                <a:spLocks noChangeShapeType="1"/>
              </p:cNvSpPr>
              <p:nvPr/>
            </p:nvSpPr>
            <p:spPr bwMode="auto">
              <a:xfrm>
                <a:off x="2923" y="2241"/>
                <a:ext cx="21" cy="3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6" name="Line 470"/>
              <p:cNvSpPr>
                <a:spLocks noChangeShapeType="1"/>
              </p:cNvSpPr>
              <p:nvPr/>
            </p:nvSpPr>
            <p:spPr bwMode="auto">
              <a:xfrm>
                <a:off x="2901" y="2208"/>
                <a:ext cx="22" cy="3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7" name="Line 471"/>
              <p:cNvSpPr>
                <a:spLocks noChangeShapeType="1"/>
              </p:cNvSpPr>
              <p:nvPr/>
            </p:nvSpPr>
            <p:spPr bwMode="auto">
              <a:xfrm>
                <a:off x="2879" y="2174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8" name="Line 472"/>
              <p:cNvSpPr>
                <a:spLocks noChangeShapeType="1"/>
              </p:cNvSpPr>
              <p:nvPr/>
            </p:nvSpPr>
            <p:spPr bwMode="auto">
              <a:xfrm>
                <a:off x="2857" y="2138"/>
                <a:ext cx="22" cy="3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9" name="Line 473"/>
              <p:cNvSpPr>
                <a:spLocks noChangeShapeType="1"/>
              </p:cNvSpPr>
              <p:nvPr/>
            </p:nvSpPr>
            <p:spPr bwMode="auto">
              <a:xfrm>
                <a:off x="2835" y="2101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0" name="Line 474"/>
              <p:cNvSpPr>
                <a:spLocks noChangeShapeType="1"/>
              </p:cNvSpPr>
              <p:nvPr/>
            </p:nvSpPr>
            <p:spPr bwMode="auto">
              <a:xfrm>
                <a:off x="2813" y="2063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1" name="Line 475"/>
              <p:cNvSpPr>
                <a:spLocks noChangeShapeType="1"/>
              </p:cNvSpPr>
              <p:nvPr/>
            </p:nvSpPr>
            <p:spPr bwMode="auto">
              <a:xfrm>
                <a:off x="2791" y="2025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2" name="Line 476"/>
              <p:cNvSpPr>
                <a:spLocks noChangeShapeType="1"/>
              </p:cNvSpPr>
              <p:nvPr/>
            </p:nvSpPr>
            <p:spPr bwMode="auto">
              <a:xfrm>
                <a:off x="2770" y="1984"/>
                <a:ext cx="21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3" name="Line 477"/>
              <p:cNvSpPr>
                <a:spLocks noChangeShapeType="1"/>
              </p:cNvSpPr>
              <p:nvPr/>
            </p:nvSpPr>
            <p:spPr bwMode="auto">
              <a:xfrm>
                <a:off x="2748" y="1943"/>
                <a:ext cx="22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4" name="Line 478"/>
              <p:cNvSpPr>
                <a:spLocks noChangeShapeType="1"/>
              </p:cNvSpPr>
              <p:nvPr/>
            </p:nvSpPr>
            <p:spPr bwMode="auto">
              <a:xfrm>
                <a:off x="2726" y="19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5" name="Line 479"/>
              <p:cNvSpPr>
                <a:spLocks noChangeShapeType="1"/>
              </p:cNvSpPr>
              <p:nvPr/>
            </p:nvSpPr>
            <p:spPr bwMode="auto">
              <a:xfrm>
                <a:off x="2704" y="1859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6" name="Line 480"/>
              <p:cNvSpPr>
                <a:spLocks noChangeShapeType="1"/>
              </p:cNvSpPr>
              <p:nvPr/>
            </p:nvSpPr>
            <p:spPr bwMode="auto">
              <a:xfrm>
                <a:off x="2682" y="181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7" name="Line 481"/>
              <p:cNvSpPr>
                <a:spLocks noChangeShapeType="1"/>
              </p:cNvSpPr>
              <p:nvPr/>
            </p:nvSpPr>
            <p:spPr bwMode="auto">
              <a:xfrm>
                <a:off x="2660" y="1772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8" name="Line 482"/>
              <p:cNvSpPr>
                <a:spLocks noChangeShapeType="1"/>
              </p:cNvSpPr>
              <p:nvPr/>
            </p:nvSpPr>
            <p:spPr bwMode="auto">
              <a:xfrm>
                <a:off x="2638" y="1729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9" name="Line 483"/>
              <p:cNvSpPr>
                <a:spLocks noChangeShapeType="1"/>
              </p:cNvSpPr>
              <p:nvPr/>
            </p:nvSpPr>
            <p:spPr bwMode="auto">
              <a:xfrm>
                <a:off x="2616" y="168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0" name="Line 484"/>
              <p:cNvSpPr>
                <a:spLocks noChangeShapeType="1"/>
              </p:cNvSpPr>
              <p:nvPr/>
            </p:nvSpPr>
            <p:spPr bwMode="auto">
              <a:xfrm>
                <a:off x="2594" y="1643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1" name="Line 485"/>
              <p:cNvSpPr>
                <a:spLocks noChangeShapeType="1"/>
              </p:cNvSpPr>
              <p:nvPr/>
            </p:nvSpPr>
            <p:spPr bwMode="auto">
              <a:xfrm>
                <a:off x="2572" y="16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2" name="Line 486"/>
              <p:cNvSpPr>
                <a:spLocks noChangeShapeType="1"/>
              </p:cNvSpPr>
              <p:nvPr/>
            </p:nvSpPr>
            <p:spPr bwMode="auto">
              <a:xfrm>
                <a:off x="2551" y="1561"/>
                <a:ext cx="21" cy="4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3" name="Line 487"/>
              <p:cNvSpPr>
                <a:spLocks noChangeShapeType="1"/>
              </p:cNvSpPr>
              <p:nvPr/>
            </p:nvSpPr>
            <p:spPr bwMode="auto">
              <a:xfrm>
                <a:off x="2529" y="1522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4" name="Line 488"/>
              <p:cNvSpPr>
                <a:spLocks noChangeShapeType="1"/>
              </p:cNvSpPr>
              <p:nvPr/>
            </p:nvSpPr>
            <p:spPr bwMode="auto">
              <a:xfrm>
                <a:off x="2507" y="1485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5" name="Line 489"/>
              <p:cNvSpPr>
                <a:spLocks noChangeShapeType="1"/>
              </p:cNvSpPr>
              <p:nvPr/>
            </p:nvSpPr>
            <p:spPr bwMode="auto">
              <a:xfrm>
                <a:off x="2485" y="1451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6" name="Line 490"/>
              <p:cNvSpPr>
                <a:spLocks noChangeShapeType="1"/>
              </p:cNvSpPr>
              <p:nvPr/>
            </p:nvSpPr>
            <p:spPr bwMode="auto">
              <a:xfrm>
                <a:off x="2463" y="1420"/>
                <a:ext cx="22" cy="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7" name="Line 491"/>
              <p:cNvSpPr>
                <a:spLocks noChangeShapeType="1"/>
              </p:cNvSpPr>
              <p:nvPr/>
            </p:nvSpPr>
            <p:spPr bwMode="auto">
              <a:xfrm>
                <a:off x="2441" y="1393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8" name="Line 492"/>
              <p:cNvSpPr>
                <a:spLocks noChangeShapeType="1"/>
              </p:cNvSpPr>
              <p:nvPr/>
            </p:nvSpPr>
            <p:spPr bwMode="auto">
              <a:xfrm>
                <a:off x="2419" y="1371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9" name="Line 493"/>
              <p:cNvSpPr>
                <a:spLocks noChangeShapeType="1"/>
              </p:cNvSpPr>
              <p:nvPr/>
            </p:nvSpPr>
            <p:spPr bwMode="auto">
              <a:xfrm>
                <a:off x="2398" y="1353"/>
                <a:ext cx="21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0" name="Line 494"/>
              <p:cNvSpPr>
                <a:spLocks noChangeShapeType="1"/>
              </p:cNvSpPr>
              <p:nvPr/>
            </p:nvSpPr>
            <p:spPr bwMode="auto">
              <a:xfrm>
                <a:off x="2376" y="1341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1" name="Line 495"/>
              <p:cNvSpPr>
                <a:spLocks noChangeShapeType="1"/>
              </p:cNvSpPr>
              <p:nvPr/>
            </p:nvSpPr>
            <p:spPr bwMode="auto">
              <a:xfrm>
                <a:off x="2354" y="133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2" name="Line 496"/>
              <p:cNvSpPr>
                <a:spLocks noChangeShapeType="1"/>
              </p:cNvSpPr>
              <p:nvPr/>
            </p:nvSpPr>
            <p:spPr bwMode="auto">
              <a:xfrm flipV="1">
                <a:off x="2332" y="133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3" name="Line 497"/>
              <p:cNvSpPr>
                <a:spLocks noChangeShapeType="1"/>
              </p:cNvSpPr>
              <p:nvPr/>
            </p:nvSpPr>
            <p:spPr bwMode="auto">
              <a:xfrm flipV="1">
                <a:off x="2310" y="133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4" name="Line 498"/>
              <p:cNvSpPr>
                <a:spLocks noChangeShapeType="1"/>
              </p:cNvSpPr>
              <p:nvPr/>
            </p:nvSpPr>
            <p:spPr bwMode="auto">
              <a:xfrm flipV="1">
                <a:off x="2288" y="1349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" name="Line 499"/>
              <p:cNvSpPr>
                <a:spLocks noChangeShapeType="1"/>
              </p:cNvSpPr>
              <p:nvPr/>
            </p:nvSpPr>
            <p:spPr bwMode="auto">
              <a:xfrm flipV="1">
                <a:off x="2266" y="1368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" name="Line 500"/>
              <p:cNvSpPr>
                <a:spLocks noChangeShapeType="1"/>
              </p:cNvSpPr>
              <p:nvPr/>
            </p:nvSpPr>
            <p:spPr bwMode="auto">
              <a:xfrm flipV="1">
                <a:off x="2244" y="139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7" name="Line 501"/>
              <p:cNvSpPr>
                <a:spLocks noChangeShapeType="1"/>
              </p:cNvSpPr>
              <p:nvPr/>
            </p:nvSpPr>
            <p:spPr bwMode="auto">
              <a:xfrm flipV="1">
                <a:off x="2222" y="1436"/>
                <a:ext cx="22" cy="4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" name="Line 502"/>
              <p:cNvSpPr>
                <a:spLocks noChangeShapeType="1"/>
              </p:cNvSpPr>
              <p:nvPr/>
            </p:nvSpPr>
            <p:spPr bwMode="auto">
              <a:xfrm flipV="1">
                <a:off x="2200" y="1485"/>
                <a:ext cx="22" cy="6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" name="Line 503"/>
              <p:cNvSpPr>
                <a:spLocks noChangeShapeType="1"/>
              </p:cNvSpPr>
              <p:nvPr/>
            </p:nvSpPr>
            <p:spPr bwMode="auto">
              <a:xfrm flipV="1">
                <a:off x="2179" y="1546"/>
                <a:ext cx="21" cy="7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" name="Line 504"/>
              <p:cNvSpPr>
                <a:spLocks noChangeShapeType="1"/>
              </p:cNvSpPr>
              <p:nvPr/>
            </p:nvSpPr>
            <p:spPr bwMode="auto">
              <a:xfrm flipV="1">
                <a:off x="2157" y="1618"/>
                <a:ext cx="22" cy="8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" name="Line 505"/>
              <p:cNvSpPr>
                <a:spLocks noChangeShapeType="1"/>
              </p:cNvSpPr>
              <p:nvPr/>
            </p:nvSpPr>
            <p:spPr bwMode="auto">
              <a:xfrm flipV="1">
                <a:off x="2135" y="1702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2" name="Line 506"/>
              <p:cNvSpPr>
                <a:spLocks noChangeShapeType="1"/>
              </p:cNvSpPr>
              <p:nvPr/>
            </p:nvSpPr>
            <p:spPr bwMode="auto">
              <a:xfrm flipV="1">
                <a:off x="2113" y="1796"/>
                <a:ext cx="22" cy="10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3" name="Line 507"/>
              <p:cNvSpPr>
                <a:spLocks noChangeShapeType="1"/>
              </p:cNvSpPr>
              <p:nvPr/>
            </p:nvSpPr>
            <p:spPr bwMode="auto">
              <a:xfrm flipV="1">
                <a:off x="2091" y="1901"/>
                <a:ext cx="22" cy="1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4" name="Line 508"/>
              <p:cNvSpPr>
                <a:spLocks noChangeShapeType="1"/>
              </p:cNvSpPr>
              <p:nvPr/>
            </p:nvSpPr>
            <p:spPr bwMode="auto">
              <a:xfrm flipV="1">
                <a:off x="2069" y="2014"/>
                <a:ext cx="22" cy="12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5" name="Line 509"/>
              <p:cNvSpPr>
                <a:spLocks noChangeShapeType="1"/>
              </p:cNvSpPr>
              <p:nvPr/>
            </p:nvSpPr>
            <p:spPr bwMode="auto">
              <a:xfrm flipV="1">
                <a:off x="2048" y="2135"/>
                <a:ext cx="21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6" name="Line 510"/>
              <p:cNvSpPr>
                <a:spLocks noChangeShapeType="1"/>
              </p:cNvSpPr>
              <p:nvPr/>
            </p:nvSpPr>
            <p:spPr bwMode="auto">
              <a:xfrm flipV="1">
                <a:off x="2026" y="2259"/>
                <a:ext cx="22" cy="12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7" name="Line 511"/>
              <p:cNvSpPr>
                <a:spLocks noChangeShapeType="1"/>
              </p:cNvSpPr>
              <p:nvPr/>
            </p:nvSpPr>
            <p:spPr bwMode="auto">
              <a:xfrm flipV="1">
                <a:off x="2004" y="2385"/>
                <a:ext cx="22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8" name="Line 512"/>
              <p:cNvSpPr>
                <a:spLocks noChangeShapeType="1"/>
              </p:cNvSpPr>
              <p:nvPr/>
            </p:nvSpPr>
            <p:spPr bwMode="auto">
              <a:xfrm flipV="1">
                <a:off x="1982" y="2507"/>
                <a:ext cx="22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9" name="Line 513"/>
              <p:cNvSpPr>
                <a:spLocks noChangeShapeType="1"/>
              </p:cNvSpPr>
              <p:nvPr/>
            </p:nvSpPr>
            <p:spPr bwMode="auto">
              <a:xfrm flipV="1">
                <a:off x="1960" y="2618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0" name="Line 514"/>
              <p:cNvSpPr>
                <a:spLocks noChangeShapeType="1"/>
              </p:cNvSpPr>
              <p:nvPr/>
            </p:nvSpPr>
            <p:spPr bwMode="auto">
              <a:xfrm flipV="1">
                <a:off x="1938" y="2712"/>
                <a:ext cx="22" cy="6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1" name="Line 515"/>
              <p:cNvSpPr>
                <a:spLocks noChangeShapeType="1"/>
              </p:cNvSpPr>
              <p:nvPr/>
            </p:nvSpPr>
            <p:spPr bwMode="auto">
              <a:xfrm flipV="1">
                <a:off x="1916" y="2777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53" name="Group 516"/>
            <p:cNvGrpSpPr>
              <a:grpSpLocks/>
            </p:cNvGrpSpPr>
            <p:nvPr/>
          </p:nvGrpSpPr>
          <p:grpSpPr bwMode="auto">
            <a:xfrm>
              <a:off x="2638" y="1925"/>
              <a:ext cx="590" cy="452"/>
              <a:chOff x="1916" y="1337"/>
              <a:chExt cx="2166" cy="1465"/>
            </a:xfrm>
          </p:grpSpPr>
          <p:sp>
            <p:nvSpPr>
              <p:cNvPr id="22654" name="Line 517"/>
              <p:cNvSpPr>
                <a:spLocks noChangeShapeType="1"/>
              </p:cNvSpPr>
              <p:nvPr/>
            </p:nvSpPr>
            <p:spPr bwMode="auto">
              <a:xfrm>
                <a:off x="4060" y="2789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5" name="Line 518"/>
              <p:cNvSpPr>
                <a:spLocks noChangeShapeType="1"/>
              </p:cNvSpPr>
              <p:nvPr/>
            </p:nvSpPr>
            <p:spPr bwMode="auto">
              <a:xfrm>
                <a:off x="4038" y="278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6" name="Line 519"/>
              <p:cNvSpPr>
                <a:spLocks noChangeShapeType="1"/>
              </p:cNvSpPr>
              <p:nvPr/>
            </p:nvSpPr>
            <p:spPr bwMode="auto">
              <a:xfrm>
                <a:off x="4016" y="2786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7" name="Line 520"/>
              <p:cNvSpPr>
                <a:spLocks noChangeShapeType="1"/>
              </p:cNvSpPr>
              <p:nvPr/>
            </p:nvSpPr>
            <p:spPr bwMode="auto">
              <a:xfrm>
                <a:off x="3995" y="2785"/>
                <a:ext cx="21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8" name="Line 521"/>
              <p:cNvSpPr>
                <a:spLocks noChangeShapeType="1"/>
              </p:cNvSpPr>
              <p:nvPr/>
            </p:nvSpPr>
            <p:spPr bwMode="auto">
              <a:xfrm>
                <a:off x="3973" y="278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9" name="Line 522"/>
              <p:cNvSpPr>
                <a:spLocks noChangeShapeType="1"/>
              </p:cNvSpPr>
              <p:nvPr/>
            </p:nvSpPr>
            <p:spPr bwMode="auto">
              <a:xfrm>
                <a:off x="3951" y="2782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0" name="Line 523"/>
              <p:cNvSpPr>
                <a:spLocks noChangeShapeType="1"/>
              </p:cNvSpPr>
              <p:nvPr/>
            </p:nvSpPr>
            <p:spPr bwMode="auto">
              <a:xfrm>
                <a:off x="3929" y="2781"/>
                <a:ext cx="2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1" name="Line 524"/>
              <p:cNvSpPr>
                <a:spLocks noChangeShapeType="1"/>
              </p:cNvSpPr>
              <p:nvPr/>
            </p:nvSpPr>
            <p:spPr bwMode="auto">
              <a:xfrm>
                <a:off x="3907" y="2779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2" name="Line 525"/>
              <p:cNvSpPr>
                <a:spLocks noChangeShapeType="1"/>
              </p:cNvSpPr>
              <p:nvPr/>
            </p:nvSpPr>
            <p:spPr bwMode="auto">
              <a:xfrm>
                <a:off x="3885" y="277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3" name="Line 526"/>
              <p:cNvSpPr>
                <a:spLocks noChangeShapeType="1"/>
              </p:cNvSpPr>
              <p:nvPr/>
            </p:nvSpPr>
            <p:spPr bwMode="auto">
              <a:xfrm>
                <a:off x="3864" y="2775"/>
                <a:ext cx="21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4" name="Line 527"/>
              <p:cNvSpPr>
                <a:spLocks noChangeShapeType="1"/>
              </p:cNvSpPr>
              <p:nvPr/>
            </p:nvSpPr>
            <p:spPr bwMode="auto">
              <a:xfrm>
                <a:off x="3842" y="2773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5" name="Line 528"/>
              <p:cNvSpPr>
                <a:spLocks noChangeShapeType="1"/>
              </p:cNvSpPr>
              <p:nvPr/>
            </p:nvSpPr>
            <p:spPr bwMode="auto">
              <a:xfrm>
                <a:off x="3820" y="2770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6" name="Line 529"/>
              <p:cNvSpPr>
                <a:spLocks noChangeShapeType="1"/>
              </p:cNvSpPr>
              <p:nvPr/>
            </p:nvSpPr>
            <p:spPr bwMode="auto">
              <a:xfrm>
                <a:off x="3798" y="2767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7" name="Line 530"/>
              <p:cNvSpPr>
                <a:spLocks noChangeShapeType="1"/>
              </p:cNvSpPr>
              <p:nvPr/>
            </p:nvSpPr>
            <p:spPr bwMode="auto">
              <a:xfrm>
                <a:off x="3776" y="2765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8" name="Line 531"/>
              <p:cNvSpPr>
                <a:spLocks noChangeShapeType="1"/>
              </p:cNvSpPr>
              <p:nvPr/>
            </p:nvSpPr>
            <p:spPr bwMode="auto">
              <a:xfrm>
                <a:off x="3754" y="2762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9" name="Line 532"/>
              <p:cNvSpPr>
                <a:spLocks noChangeShapeType="1"/>
              </p:cNvSpPr>
              <p:nvPr/>
            </p:nvSpPr>
            <p:spPr bwMode="auto">
              <a:xfrm>
                <a:off x="3732" y="2759"/>
                <a:ext cx="22" cy="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0" name="Line 533"/>
              <p:cNvSpPr>
                <a:spLocks noChangeShapeType="1"/>
              </p:cNvSpPr>
              <p:nvPr/>
            </p:nvSpPr>
            <p:spPr bwMode="auto">
              <a:xfrm>
                <a:off x="3710" y="2755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1" name="Line 534"/>
              <p:cNvSpPr>
                <a:spLocks noChangeShapeType="1"/>
              </p:cNvSpPr>
              <p:nvPr/>
            </p:nvSpPr>
            <p:spPr bwMode="auto">
              <a:xfrm>
                <a:off x="3688" y="2751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2" name="Line 535"/>
              <p:cNvSpPr>
                <a:spLocks noChangeShapeType="1"/>
              </p:cNvSpPr>
              <p:nvPr/>
            </p:nvSpPr>
            <p:spPr bwMode="auto">
              <a:xfrm>
                <a:off x="3666" y="274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3" name="Line 536"/>
              <p:cNvSpPr>
                <a:spLocks noChangeShapeType="1"/>
              </p:cNvSpPr>
              <p:nvPr/>
            </p:nvSpPr>
            <p:spPr bwMode="auto">
              <a:xfrm>
                <a:off x="3645" y="2743"/>
                <a:ext cx="21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4" name="Line 537"/>
              <p:cNvSpPr>
                <a:spLocks noChangeShapeType="1"/>
              </p:cNvSpPr>
              <p:nvPr/>
            </p:nvSpPr>
            <p:spPr bwMode="auto">
              <a:xfrm>
                <a:off x="3623" y="273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5" name="Line 538"/>
              <p:cNvSpPr>
                <a:spLocks noChangeShapeType="1"/>
              </p:cNvSpPr>
              <p:nvPr/>
            </p:nvSpPr>
            <p:spPr bwMode="auto">
              <a:xfrm>
                <a:off x="3601" y="2733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6" name="Line 539"/>
              <p:cNvSpPr>
                <a:spLocks noChangeShapeType="1"/>
              </p:cNvSpPr>
              <p:nvPr/>
            </p:nvSpPr>
            <p:spPr bwMode="auto">
              <a:xfrm>
                <a:off x="3579" y="2728"/>
                <a:ext cx="22" cy="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7" name="Line 540"/>
              <p:cNvSpPr>
                <a:spLocks noChangeShapeType="1"/>
              </p:cNvSpPr>
              <p:nvPr/>
            </p:nvSpPr>
            <p:spPr bwMode="auto">
              <a:xfrm>
                <a:off x="3557" y="2722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8" name="Line 541"/>
              <p:cNvSpPr>
                <a:spLocks noChangeShapeType="1"/>
              </p:cNvSpPr>
              <p:nvPr/>
            </p:nvSpPr>
            <p:spPr bwMode="auto">
              <a:xfrm>
                <a:off x="3535" y="2716"/>
                <a:ext cx="22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9" name="Line 542"/>
              <p:cNvSpPr>
                <a:spLocks noChangeShapeType="1"/>
              </p:cNvSpPr>
              <p:nvPr/>
            </p:nvSpPr>
            <p:spPr bwMode="auto">
              <a:xfrm>
                <a:off x="3513" y="2709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0" name="Line 543"/>
              <p:cNvSpPr>
                <a:spLocks noChangeShapeType="1"/>
              </p:cNvSpPr>
              <p:nvPr/>
            </p:nvSpPr>
            <p:spPr bwMode="auto">
              <a:xfrm>
                <a:off x="3492" y="2703"/>
                <a:ext cx="21" cy="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Line 544"/>
              <p:cNvSpPr>
                <a:spLocks noChangeShapeType="1"/>
              </p:cNvSpPr>
              <p:nvPr/>
            </p:nvSpPr>
            <p:spPr bwMode="auto">
              <a:xfrm>
                <a:off x="3470" y="2695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2" name="Line 545"/>
              <p:cNvSpPr>
                <a:spLocks noChangeShapeType="1"/>
              </p:cNvSpPr>
              <p:nvPr/>
            </p:nvSpPr>
            <p:spPr bwMode="auto">
              <a:xfrm>
                <a:off x="3448" y="2687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3" name="Line 546"/>
              <p:cNvSpPr>
                <a:spLocks noChangeShapeType="1"/>
              </p:cNvSpPr>
              <p:nvPr/>
            </p:nvSpPr>
            <p:spPr bwMode="auto">
              <a:xfrm>
                <a:off x="3426" y="2678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4" name="Line 547"/>
              <p:cNvSpPr>
                <a:spLocks noChangeShapeType="1"/>
              </p:cNvSpPr>
              <p:nvPr/>
            </p:nvSpPr>
            <p:spPr bwMode="auto">
              <a:xfrm>
                <a:off x="3404" y="2669"/>
                <a:ext cx="22" cy="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5" name="Line 548"/>
              <p:cNvSpPr>
                <a:spLocks noChangeShapeType="1"/>
              </p:cNvSpPr>
              <p:nvPr/>
            </p:nvSpPr>
            <p:spPr bwMode="auto">
              <a:xfrm>
                <a:off x="3382" y="265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6" name="Line 549"/>
              <p:cNvSpPr>
                <a:spLocks noChangeShapeType="1"/>
              </p:cNvSpPr>
              <p:nvPr/>
            </p:nvSpPr>
            <p:spPr bwMode="auto">
              <a:xfrm>
                <a:off x="3360" y="264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7" name="Line 550"/>
              <p:cNvSpPr>
                <a:spLocks noChangeShapeType="1"/>
              </p:cNvSpPr>
              <p:nvPr/>
            </p:nvSpPr>
            <p:spPr bwMode="auto">
              <a:xfrm>
                <a:off x="3338" y="2638"/>
                <a:ext cx="22" cy="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8" name="Line 551"/>
              <p:cNvSpPr>
                <a:spLocks noChangeShapeType="1"/>
              </p:cNvSpPr>
              <p:nvPr/>
            </p:nvSpPr>
            <p:spPr bwMode="auto">
              <a:xfrm>
                <a:off x="3316" y="2626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9" name="Line 552"/>
              <p:cNvSpPr>
                <a:spLocks noChangeShapeType="1"/>
              </p:cNvSpPr>
              <p:nvPr/>
            </p:nvSpPr>
            <p:spPr bwMode="auto">
              <a:xfrm>
                <a:off x="3294" y="2613"/>
                <a:ext cx="22" cy="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0" name="Line 553"/>
              <p:cNvSpPr>
                <a:spLocks noChangeShapeType="1"/>
              </p:cNvSpPr>
              <p:nvPr/>
            </p:nvSpPr>
            <p:spPr bwMode="auto">
              <a:xfrm>
                <a:off x="3273" y="2599"/>
                <a:ext cx="21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1" name="Line 554"/>
              <p:cNvSpPr>
                <a:spLocks noChangeShapeType="1"/>
              </p:cNvSpPr>
              <p:nvPr/>
            </p:nvSpPr>
            <p:spPr bwMode="auto">
              <a:xfrm>
                <a:off x="3251" y="2585"/>
                <a:ext cx="22" cy="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2" name="Line 555"/>
              <p:cNvSpPr>
                <a:spLocks noChangeShapeType="1"/>
              </p:cNvSpPr>
              <p:nvPr/>
            </p:nvSpPr>
            <p:spPr bwMode="auto">
              <a:xfrm>
                <a:off x="3229" y="2570"/>
                <a:ext cx="22" cy="1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3" name="Line 556"/>
              <p:cNvSpPr>
                <a:spLocks noChangeShapeType="1"/>
              </p:cNvSpPr>
              <p:nvPr/>
            </p:nvSpPr>
            <p:spPr bwMode="auto">
              <a:xfrm>
                <a:off x="3207" y="2554"/>
                <a:ext cx="22" cy="1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4" name="Line 557"/>
              <p:cNvSpPr>
                <a:spLocks noChangeShapeType="1"/>
              </p:cNvSpPr>
              <p:nvPr/>
            </p:nvSpPr>
            <p:spPr bwMode="auto">
              <a:xfrm>
                <a:off x="3185" y="2537"/>
                <a:ext cx="22" cy="1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5" name="Line 558"/>
              <p:cNvSpPr>
                <a:spLocks noChangeShapeType="1"/>
              </p:cNvSpPr>
              <p:nvPr/>
            </p:nvSpPr>
            <p:spPr bwMode="auto">
              <a:xfrm>
                <a:off x="3163" y="2519"/>
                <a:ext cx="22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6" name="Line 559"/>
              <p:cNvSpPr>
                <a:spLocks noChangeShapeType="1"/>
              </p:cNvSpPr>
              <p:nvPr/>
            </p:nvSpPr>
            <p:spPr bwMode="auto">
              <a:xfrm>
                <a:off x="3142" y="2499"/>
                <a:ext cx="21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7" name="Line 560"/>
              <p:cNvSpPr>
                <a:spLocks noChangeShapeType="1"/>
              </p:cNvSpPr>
              <p:nvPr/>
            </p:nvSpPr>
            <p:spPr bwMode="auto">
              <a:xfrm>
                <a:off x="3120" y="247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8" name="Line 561"/>
              <p:cNvSpPr>
                <a:spLocks noChangeShapeType="1"/>
              </p:cNvSpPr>
              <p:nvPr/>
            </p:nvSpPr>
            <p:spPr bwMode="auto">
              <a:xfrm>
                <a:off x="3098" y="2457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9" name="Line 562"/>
              <p:cNvSpPr>
                <a:spLocks noChangeShapeType="1"/>
              </p:cNvSpPr>
              <p:nvPr/>
            </p:nvSpPr>
            <p:spPr bwMode="auto">
              <a:xfrm>
                <a:off x="3076" y="2435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0" name="Line 563"/>
              <p:cNvSpPr>
                <a:spLocks noChangeShapeType="1"/>
              </p:cNvSpPr>
              <p:nvPr/>
            </p:nvSpPr>
            <p:spPr bwMode="auto">
              <a:xfrm>
                <a:off x="3054" y="2411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1" name="Line 564"/>
              <p:cNvSpPr>
                <a:spLocks noChangeShapeType="1"/>
              </p:cNvSpPr>
              <p:nvPr/>
            </p:nvSpPr>
            <p:spPr bwMode="auto">
              <a:xfrm>
                <a:off x="3032" y="2386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2" name="Line 565"/>
              <p:cNvSpPr>
                <a:spLocks noChangeShapeType="1"/>
              </p:cNvSpPr>
              <p:nvPr/>
            </p:nvSpPr>
            <p:spPr bwMode="auto">
              <a:xfrm>
                <a:off x="3010" y="235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3" name="Line 566"/>
              <p:cNvSpPr>
                <a:spLocks noChangeShapeType="1"/>
              </p:cNvSpPr>
              <p:nvPr/>
            </p:nvSpPr>
            <p:spPr bwMode="auto">
              <a:xfrm>
                <a:off x="2988" y="2332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4" name="Line 567"/>
              <p:cNvSpPr>
                <a:spLocks noChangeShapeType="1"/>
              </p:cNvSpPr>
              <p:nvPr/>
            </p:nvSpPr>
            <p:spPr bwMode="auto">
              <a:xfrm>
                <a:off x="2966" y="2303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5" name="Line 568"/>
              <p:cNvSpPr>
                <a:spLocks noChangeShapeType="1"/>
              </p:cNvSpPr>
              <p:nvPr/>
            </p:nvSpPr>
            <p:spPr bwMode="auto">
              <a:xfrm>
                <a:off x="2944" y="2273"/>
                <a:ext cx="22" cy="3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6" name="Line 569"/>
              <p:cNvSpPr>
                <a:spLocks noChangeShapeType="1"/>
              </p:cNvSpPr>
              <p:nvPr/>
            </p:nvSpPr>
            <p:spPr bwMode="auto">
              <a:xfrm>
                <a:off x="2923" y="2241"/>
                <a:ext cx="21" cy="3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7" name="Line 570"/>
              <p:cNvSpPr>
                <a:spLocks noChangeShapeType="1"/>
              </p:cNvSpPr>
              <p:nvPr/>
            </p:nvSpPr>
            <p:spPr bwMode="auto">
              <a:xfrm>
                <a:off x="2901" y="2208"/>
                <a:ext cx="22" cy="3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8" name="Line 571"/>
              <p:cNvSpPr>
                <a:spLocks noChangeShapeType="1"/>
              </p:cNvSpPr>
              <p:nvPr/>
            </p:nvSpPr>
            <p:spPr bwMode="auto">
              <a:xfrm>
                <a:off x="2879" y="2174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9" name="Line 572"/>
              <p:cNvSpPr>
                <a:spLocks noChangeShapeType="1"/>
              </p:cNvSpPr>
              <p:nvPr/>
            </p:nvSpPr>
            <p:spPr bwMode="auto">
              <a:xfrm>
                <a:off x="2857" y="2138"/>
                <a:ext cx="22" cy="3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0" name="Line 573"/>
              <p:cNvSpPr>
                <a:spLocks noChangeShapeType="1"/>
              </p:cNvSpPr>
              <p:nvPr/>
            </p:nvSpPr>
            <p:spPr bwMode="auto">
              <a:xfrm>
                <a:off x="2835" y="2101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1" name="Line 574"/>
              <p:cNvSpPr>
                <a:spLocks noChangeShapeType="1"/>
              </p:cNvSpPr>
              <p:nvPr/>
            </p:nvSpPr>
            <p:spPr bwMode="auto">
              <a:xfrm>
                <a:off x="2813" y="2063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2" name="Line 575"/>
              <p:cNvSpPr>
                <a:spLocks noChangeShapeType="1"/>
              </p:cNvSpPr>
              <p:nvPr/>
            </p:nvSpPr>
            <p:spPr bwMode="auto">
              <a:xfrm>
                <a:off x="2791" y="2025"/>
                <a:ext cx="22" cy="3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3" name="Line 576"/>
              <p:cNvSpPr>
                <a:spLocks noChangeShapeType="1"/>
              </p:cNvSpPr>
              <p:nvPr/>
            </p:nvSpPr>
            <p:spPr bwMode="auto">
              <a:xfrm>
                <a:off x="2770" y="1984"/>
                <a:ext cx="21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4" name="Line 577"/>
              <p:cNvSpPr>
                <a:spLocks noChangeShapeType="1"/>
              </p:cNvSpPr>
              <p:nvPr/>
            </p:nvSpPr>
            <p:spPr bwMode="auto">
              <a:xfrm>
                <a:off x="2748" y="1943"/>
                <a:ext cx="22" cy="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5" name="Line 578"/>
              <p:cNvSpPr>
                <a:spLocks noChangeShapeType="1"/>
              </p:cNvSpPr>
              <p:nvPr/>
            </p:nvSpPr>
            <p:spPr bwMode="auto">
              <a:xfrm>
                <a:off x="2726" y="19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6" name="Line 579"/>
              <p:cNvSpPr>
                <a:spLocks noChangeShapeType="1"/>
              </p:cNvSpPr>
              <p:nvPr/>
            </p:nvSpPr>
            <p:spPr bwMode="auto">
              <a:xfrm>
                <a:off x="2704" y="1859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7" name="Line 580"/>
              <p:cNvSpPr>
                <a:spLocks noChangeShapeType="1"/>
              </p:cNvSpPr>
              <p:nvPr/>
            </p:nvSpPr>
            <p:spPr bwMode="auto">
              <a:xfrm>
                <a:off x="2682" y="181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8" name="Line 581"/>
              <p:cNvSpPr>
                <a:spLocks noChangeShapeType="1"/>
              </p:cNvSpPr>
              <p:nvPr/>
            </p:nvSpPr>
            <p:spPr bwMode="auto">
              <a:xfrm>
                <a:off x="2660" y="1772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9" name="Line 582"/>
              <p:cNvSpPr>
                <a:spLocks noChangeShapeType="1"/>
              </p:cNvSpPr>
              <p:nvPr/>
            </p:nvSpPr>
            <p:spPr bwMode="auto">
              <a:xfrm>
                <a:off x="2638" y="1729"/>
                <a:ext cx="22" cy="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0" name="Line 583"/>
              <p:cNvSpPr>
                <a:spLocks noChangeShapeType="1"/>
              </p:cNvSpPr>
              <p:nvPr/>
            </p:nvSpPr>
            <p:spPr bwMode="auto">
              <a:xfrm>
                <a:off x="2616" y="1685"/>
                <a:ext cx="22" cy="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1" name="Line 584"/>
              <p:cNvSpPr>
                <a:spLocks noChangeShapeType="1"/>
              </p:cNvSpPr>
              <p:nvPr/>
            </p:nvSpPr>
            <p:spPr bwMode="auto">
              <a:xfrm>
                <a:off x="2594" y="1643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2" name="Line 585"/>
              <p:cNvSpPr>
                <a:spLocks noChangeShapeType="1"/>
              </p:cNvSpPr>
              <p:nvPr/>
            </p:nvSpPr>
            <p:spPr bwMode="auto">
              <a:xfrm>
                <a:off x="2572" y="1601"/>
                <a:ext cx="22" cy="4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3" name="Line 586"/>
              <p:cNvSpPr>
                <a:spLocks noChangeShapeType="1"/>
              </p:cNvSpPr>
              <p:nvPr/>
            </p:nvSpPr>
            <p:spPr bwMode="auto">
              <a:xfrm>
                <a:off x="2551" y="1561"/>
                <a:ext cx="21" cy="4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4" name="Line 587"/>
              <p:cNvSpPr>
                <a:spLocks noChangeShapeType="1"/>
              </p:cNvSpPr>
              <p:nvPr/>
            </p:nvSpPr>
            <p:spPr bwMode="auto">
              <a:xfrm>
                <a:off x="2529" y="1522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5" name="Line 588"/>
              <p:cNvSpPr>
                <a:spLocks noChangeShapeType="1"/>
              </p:cNvSpPr>
              <p:nvPr/>
            </p:nvSpPr>
            <p:spPr bwMode="auto">
              <a:xfrm>
                <a:off x="2507" y="1485"/>
                <a:ext cx="22" cy="3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6" name="Line 589"/>
              <p:cNvSpPr>
                <a:spLocks noChangeShapeType="1"/>
              </p:cNvSpPr>
              <p:nvPr/>
            </p:nvSpPr>
            <p:spPr bwMode="auto">
              <a:xfrm>
                <a:off x="2485" y="1451"/>
                <a:ext cx="22" cy="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7" name="Line 590"/>
              <p:cNvSpPr>
                <a:spLocks noChangeShapeType="1"/>
              </p:cNvSpPr>
              <p:nvPr/>
            </p:nvSpPr>
            <p:spPr bwMode="auto">
              <a:xfrm>
                <a:off x="2463" y="1420"/>
                <a:ext cx="22" cy="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8" name="Line 591"/>
              <p:cNvSpPr>
                <a:spLocks noChangeShapeType="1"/>
              </p:cNvSpPr>
              <p:nvPr/>
            </p:nvSpPr>
            <p:spPr bwMode="auto">
              <a:xfrm>
                <a:off x="2441" y="1393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9" name="Line 592"/>
              <p:cNvSpPr>
                <a:spLocks noChangeShapeType="1"/>
              </p:cNvSpPr>
              <p:nvPr/>
            </p:nvSpPr>
            <p:spPr bwMode="auto">
              <a:xfrm>
                <a:off x="2419" y="1371"/>
                <a:ext cx="22" cy="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0" name="Line 593"/>
              <p:cNvSpPr>
                <a:spLocks noChangeShapeType="1"/>
              </p:cNvSpPr>
              <p:nvPr/>
            </p:nvSpPr>
            <p:spPr bwMode="auto">
              <a:xfrm>
                <a:off x="2398" y="1353"/>
                <a:ext cx="21" cy="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1" name="Line 594"/>
              <p:cNvSpPr>
                <a:spLocks noChangeShapeType="1"/>
              </p:cNvSpPr>
              <p:nvPr/>
            </p:nvSpPr>
            <p:spPr bwMode="auto">
              <a:xfrm>
                <a:off x="2376" y="1341"/>
                <a:ext cx="22" cy="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2" name="Line 595"/>
              <p:cNvSpPr>
                <a:spLocks noChangeShapeType="1"/>
              </p:cNvSpPr>
              <p:nvPr/>
            </p:nvSpPr>
            <p:spPr bwMode="auto">
              <a:xfrm>
                <a:off x="2354" y="1337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3" name="Line 596"/>
              <p:cNvSpPr>
                <a:spLocks noChangeShapeType="1"/>
              </p:cNvSpPr>
              <p:nvPr/>
            </p:nvSpPr>
            <p:spPr bwMode="auto">
              <a:xfrm flipV="1">
                <a:off x="2332" y="1337"/>
                <a:ext cx="22" cy="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4" name="Line 597"/>
              <p:cNvSpPr>
                <a:spLocks noChangeShapeType="1"/>
              </p:cNvSpPr>
              <p:nvPr/>
            </p:nvSpPr>
            <p:spPr bwMode="auto">
              <a:xfrm flipV="1">
                <a:off x="2310" y="1339"/>
                <a:ext cx="22" cy="1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" name="Line 598"/>
              <p:cNvSpPr>
                <a:spLocks noChangeShapeType="1"/>
              </p:cNvSpPr>
              <p:nvPr/>
            </p:nvSpPr>
            <p:spPr bwMode="auto">
              <a:xfrm flipV="1">
                <a:off x="2288" y="1349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" name="Line 599"/>
              <p:cNvSpPr>
                <a:spLocks noChangeShapeType="1"/>
              </p:cNvSpPr>
              <p:nvPr/>
            </p:nvSpPr>
            <p:spPr bwMode="auto">
              <a:xfrm flipV="1">
                <a:off x="2266" y="1368"/>
                <a:ext cx="22" cy="2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7" name="Line 600"/>
              <p:cNvSpPr>
                <a:spLocks noChangeShapeType="1"/>
              </p:cNvSpPr>
              <p:nvPr/>
            </p:nvSpPr>
            <p:spPr bwMode="auto">
              <a:xfrm flipV="1">
                <a:off x="2244" y="139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8" name="Line 601"/>
              <p:cNvSpPr>
                <a:spLocks noChangeShapeType="1"/>
              </p:cNvSpPr>
              <p:nvPr/>
            </p:nvSpPr>
            <p:spPr bwMode="auto">
              <a:xfrm flipV="1">
                <a:off x="2222" y="1436"/>
                <a:ext cx="22" cy="4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9" name="Line 602"/>
              <p:cNvSpPr>
                <a:spLocks noChangeShapeType="1"/>
              </p:cNvSpPr>
              <p:nvPr/>
            </p:nvSpPr>
            <p:spPr bwMode="auto">
              <a:xfrm flipV="1">
                <a:off x="2200" y="1485"/>
                <a:ext cx="22" cy="6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0" name="Line 603"/>
              <p:cNvSpPr>
                <a:spLocks noChangeShapeType="1"/>
              </p:cNvSpPr>
              <p:nvPr/>
            </p:nvSpPr>
            <p:spPr bwMode="auto">
              <a:xfrm flipV="1">
                <a:off x="2179" y="1546"/>
                <a:ext cx="21" cy="7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1" name="Line 604"/>
              <p:cNvSpPr>
                <a:spLocks noChangeShapeType="1"/>
              </p:cNvSpPr>
              <p:nvPr/>
            </p:nvSpPr>
            <p:spPr bwMode="auto">
              <a:xfrm flipV="1">
                <a:off x="2157" y="1618"/>
                <a:ext cx="22" cy="8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2" name="Line 605"/>
              <p:cNvSpPr>
                <a:spLocks noChangeShapeType="1"/>
              </p:cNvSpPr>
              <p:nvPr/>
            </p:nvSpPr>
            <p:spPr bwMode="auto">
              <a:xfrm flipV="1">
                <a:off x="2135" y="1702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3" name="Line 606"/>
              <p:cNvSpPr>
                <a:spLocks noChangeShapeType="1"/>
              </p:cNvSpPr>
              <p:nvPr/>
            </p:nvSpPr>
            <p:spPr bwMode="auto">
              <a:xfrm flipV="1">
                <a:off x="2113" y="1796"/>
                <a:ext cx="22" cy="10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4" name="Line 607"/>
              <p:cNvSpPr>
                <a:spLocks noChangeShapeType="1"/>
              </p:cNvSpPr>
              <p:nvPr/>
            </p:nvSpPr>
            <p:spPr bwMode="auto">
              <a:xfrm flipV="1">
                <a:off x="2091" y="1901"/>
                <a:ext cx="22" cy="11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5" name="Line 608"/>
              <p:cNvSpPr>
                <a:spLocks noChangeShapeType="1"/>
              </p:cNvSpPr>
              <p:nvPr/>
            </p:nvSpPr>
            <p:spPr bwMode="auto">
              <a:xfrm flipV="1">
                <a:off x="2069" y="2014"/>
                <a:ext cx="22" cy="12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6" name="Line 609"/>
              <p:cNvSpPr>
                <a:spLocks noChangeShapeType="1"/>
              </p:cNvSpPr>
              <p:nvPr/>
            </p:nvSpPr>
            <p:spPr bwMode="auto">
              <a:xfrm flipV="1">
                <a:off x="2048" y="2135"/>
                <a:ext cx="21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7" name="Line 610"/>
              <p:cNvSpPr>
                <a:spLocks noChangeShapeType="1"/>
              </p:cNvSpPr>
              <p:nvPr/>
            </p:nvSpPr>
            <p:spPr bwMode="auto">
              <a:xfrm flipV="1">
                <a:off x="2026" y="2259"/>
                <a:ext cx="22" cy="12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8" name="Line 611"/>
              <p:cNvSpPr>
                <a:spLocks noChangeShapeType="1"/>
              </p:cNvSpPr>
              <p:nvPr/>
            </p:nvSpPr>
            <p:spPr bwMode="auto">
              <a:xfrm flipV="1">
                <a:off x="2004" y="2385"/>
                <a:ext cx="22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9" name="Line 612"/>
              <p:cNvSpPr>
                <a:spLocks noChangeShapeType="1"/>
              </p:cNvSpPr>
              <p:nvPr/>
            </p:nvSpPr>
            <p:spPr bwMode="auto">
              <a:xfrm flipV="1">
                <a:off x="1982" y="2507"/>
                <a:ext cx="22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0" name="Line 613"/>
              <p:cNvSpPr>
                <a:spLocks noChangeShapeType="1"/>
              </p:cNvSpPr>
              <p:nvPr/>
            </p:nvSpPr>
            <p:spPr bwMode="auto">
              <a:xfrm flipV="1">
                <a:off x="1960" y="2618"/>
                <a:ext cx="22" cy="9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1" name="Line 614"/>
              <p:cNvSpPr>
                <a:spLocks noChangeShapeType="1"/>
              </p:cNvSpPr>
              <p:nvPr/>
            </p:nvSpPr>
            <p:spPr bwMode="auto">
              <a:xfrm flipV="1">
                <a:off x="1938" y="2712"/>
                <a:ext cx="22" cy="6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2" name="Line 615"/>
              <p:cNvSpPr>
                <a:spLocks noChangeShapeType="1"/>
              </p:cNvSpPr>
              <p:nvPr/>
            </p:nvSpPr>
            <p:spPr bwMode="auto">
              <a:xfrm flipV="1">
                <a:off x="1916" y="2777"/>
                <a:ext cx="22" cy="2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542" name="Line 616"/>
          <p:cNvSpPr>
            <a:spLocks noChangeShapeType="1"/>
          </p:cNvSpPr>
          <p:nvPr/>
        </p:nvSpPr>
        <p:spPr bwMode="auto">
          <a:xfrm>
            <a:off x="2159000" y="5838825"/>
            <a:ext cx="0" cy="468313"/>
          </a:xfrm>
          <a:prstGeom prst="line">
            <a:avLst/>
          </a:prstGeom>
          <a:noFill/>
          <a:ln w="1905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Rectangle 617"/>
          <p:cNvSpPr>
            <a:spLocks noChangeArrowheads="1"/>
          </p:cNvSpPr>
          <p:nvPr/>
        </p:nvSpPr>
        <p:spPr bwMode="auto">
          <a:xfrm>
            <a:off x="4375150" y="3665538"/>
            <a:ext cx="1584325" cy="224313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2544" name="Line 618"/>
          <p:cNvSpPr>
            <a:spLocks noChangeShapeType="1"/>
          </p:cNvSpPr>
          <p:nvPr/>
        </p:nvSpPr>
        <p:spPr bwMode="auto">
          <a:xfrm rot="5400000" flipV="1">
            <a:off x="2421732" y="3804444"/>
            <a:ext cx="0" cy="42179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Rectangle 619"/>
          <p:cNvSpPr>
            <a:spLocks noChangeArrowheads="1"/>
          </p:cNvSpPr>
          <p:nvPr/>
        </p:nvSpPr>
        <p:spPr bwMode="auto">
          <a:xfrm>
            <a:off x="4221163" y="5875338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t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2546" name="Rectangle 620"/>
          <p:cNvSpPr>
            <a:spLocks noChangeArrowheads="1"/>
          </p:cNvSpPr>
          <p:nvPr/>
        </p:nvSpPr>
        <p:spPr bwMode="auto">
          <a:xfrm>
            <a:off x="4784725" y="898525"/>
            <a:ext cx="4092575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* Examples:</a:t>
            </a:r>
          </a:p>
          <a:p>
            <a:pPr eaLnBrk="0" hangingPunct="0"/>
            <a:endParaRPr lang="en-GB" sz="800" b="1">
              <a:solidFill>
                <a:srgbClr val="FFFF00"/>
              </a:solidFill>
              <a:sym typeface="Symbol" pitchFamily="18" charset="2"/>
            </a:endParaRPr>
          </a:p>
          <a:p>
            <a:pPr eaLnBrk="0" hangingPunct="0"/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A; linear systems:</a:t>
            </a:r>
          </a:p>
          <a:p>
            <a:pPr eaLnBrk="0" hangingPunct="0"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E-field induced changes in membranes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Pressure-induced changes in polymers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light induced changes in </a:t>
            </a:r>
            <a:br>
              <a:rPr lang="en-GB" sz="1800" b="1">
                <a:solidFill>
                  <a:srgbClr val="FFFF00"/>
                </a:solidFill>
                <a:sym typeface="Symbol" pitchFamily="18" charset="2"/>
              </a:rPr>
            </a:b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 photoactive proteins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B-field induced changes in </a:t>
            </a:r>
            <a:br>
              <a:rPr lang="en-GB" sz="1800" b="1">
                <a:solidFill>
                  <a:srgbClr val="FFFF00"/>
                </a:solidFill>
                <a:sym typeface="Symbol" pitchFamily="18" charset="2"/>
              </a:rPr>
            </a:b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 mag. materials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dynamics of ferrofluids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oscillatory shear in liquids</a:t>
            </a:r>
          </a:p>
          <a:p>
            <a:pPr eaLnBrk="0" hangingPunct="0">
              <a:spcAft>
                <a:spcPct val="25000"/>
              </a:spcAft>
            </a:pPr>
            <a:r>
              <a:rPr lang="en-GB" sz="800" b="1">
                <a:solidFill>
                  <a:srgbClr val="FFFF00"/>
                </a:solidFill>
                <a:sym typeface="Symbol" pitchFamily="18" charset="2"/>
              </a:rPr>
              <a:t> </a:t>
            </a:r>
          </a:p>
          <a:p>
            <a:pPr eaLnBrk="0" hangingPunct="0">
              <a:spcAft>
                <a:spcPct val="25000"/>
              </a:spcAft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B; nonlinear systems: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effects in system far off equilibrium</a:t>
            </a:r>
          </a:p>
          <a:p>
            <a:pPr eaLnBrk="0" hangingPunct="0">
              <a:spcAft>
                <a:spcPct val="25000"/>
              </a:spcAft>
              <a:buFontTx/>
              <a:buChar char="•"/>
            </a:pP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 developed turbulences</a:t>
            </a:r>
          </a:p>
        </p:txBody>
      </p:sp>
      <p:sp>
        <p:nvSpPr>
          <p:cNvPr id="22547" name="Rectangle 621"/>
          <p:cNvSpPr>
            <a:spLocks noChangeArrowheads="1"/>
          </p:cNvSpPr>
          <p:nvPr/>
        </p:nvSpPr>
        <p:spPr bwMode="auto">
          <a:xfrm>
            <a:off x="5240901" y="5737393"/>
            <a:ext cx="262142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solidFill>
                  <a:srgbClr val="FF6600"/>
                </a:solidFill>
                <a:sym typeface="Symbol" pitchFamily="18" charset="2"/>
              </a:rPr>
              <a:t>no high time </a:t>
            </a:r>
            <a:r>
              <a:rPr lang="en-GB" sz="2000" b="1">
                <a:solidFill>
                  <a:srgbClr val="FF6600"/>
                </a:solidFill>
                <a:sym typeface="Symbol" pitchFamily="18" charset="2"/>
              </a:rPr>
              <a:t>resolution</a:t>
            </a:r>
            <a:r>
              <a:rPr lang="en-GB" sz="1800" b="1">
                <a:solidFill>
                  <a:srgbClr val="FF6600"/>
                </a:solidFill>
                <a:sym typeface="Symbol" pitchFamily="18" charset="2"/>
              </a:rPr>
              <a:t> </a:t>
            </a:r>
            <a:br>
              <a:rPr lang="en-GB" sz="1800" b="1">
                <a:solidFill>
                  <a:srgbClr val="FF6600"/>
                </a:solidFill>
                <a:sym typeface="Symbol" pitchFamily="18" charset="2"/>
              </a:rPr>
            </a:br>
            <a:r>
              <a:rPr lang="en-GB" sz="1800" b="1">
                <a:solidFill>
                  <a:srgbClr val="FF6600"/>
                </a:solidFill>
                <a:sym typeface="Symbol" pitchFamily="18" charset="2"/>
              </a:rPr>
              <a:t>of detector required!</a:t>
            </a:r>
            <a:endParaRPr lang="en-US" sz="1800" b="1">
              <a:solidFill>
                <a:srgbClr val="FF6600"/>
              </a:solidFill>
              <a:sym typeface="Symbol" pitchFamily="18" charset="2"/>
            </a:endParaRPr>
          </a:p>
        </p:txBody>
      </p:sp>
      <p:grpSp>
        <p:nvGrpSpPr>
          <p:cNvPr id="22548" name="Group 622"/>
          <p:cNvGrpSpPr>
            <a:grpSpLocks/>
          </p:cNvGrpSpPr>
          <p:nvPr/>
        </p:nvGrpSpPr>
        <p:grpSpPr bwMode="auto">
          <a:xfrm>
            <a:off x="320675" y="4795838"/>
            <a:ext cx="3703638" cy="1092200"/>
            <a:chOff x="1584" y="1299"/>
            <a:chExt cx="2592" cy="1722"/>
          </a:xfrm>
        </p:grpSpPr>
        <p:sp>
          <p:nvSpPr>
            <p:cNvPr id="22550" name="AutoShape 623"/>
            <p:cNvSpPr>
              <a:spLocks noChangeAspect="1" noChangeArrowheads="1" noTextEdit="1"/>
            </p:cNvSpPr>
            <p:nvPr/>
          </p:nvSpPr>
          <p:spPr bwMode="auto">
            <a:xfrm>
              <a:off x="1584" y="1299"/>
              <a:ext cx="2592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Line 624"/>
            <p:cNvSpPr>
              <a:spLocks noChangeShapeType="1"/>
            </p:cNvSpPr>
            <p:nvPr/>
          </p:nvSpPr>
          <p:spPr bwMode="auto">
            <a:xfrm>
              <a:off x="4116" y="1448"/>
              <a:ext cx="26" cy="14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625"/>
            <p:cNvSpPr>
              <a:spLocks noChangeShapeType="1"/>
            </p:cNvSpPr>
            <p:nvPr/>
          </p:nvSpPr>
          <p:spPr bwMode="auto">
            <a:xfrm>
              <a:off x="4091" y="1361"/>
              <a:ext cx="25" cy="8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Line 626"/>
            <p:cNvSpPr>
              <a:spLocks noChangeShapeType="1"/>
            </p:cNvSpPr>
            <p:nvPr/>
          </p:nvSpPr>
          <p:spPr bwMode="auto">
            <a:xfrm>
              <a:off x="4065" y="1337"/>
              <a:ext cx="26" cy="2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Line 627"/>
            <p:cNvSpPr>
              <a:spLocks noChangeShapeType="1"/>
            </p:cNvSpPr>
            <p:nvPr/>
          </p:nvSpPr>
          <p:spPr bwMode="auto">
            <a:xfrm flipV="1">
              <a:off x="4040" y="1337"/>
              <a:ext cx="25" cy="4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628"/>
            <p:cNvSpPr>
              <a:spLocks noChangeShapeType="1"/>
            </p:cNvSpPr>
            <p:nvPr/>
          </p:nvSpPr>
          <p:spPr bwMode="auto">
            <a:xfrm flipV="1">
              <a:off x="4014" y="1381"/>
              <a:ext cx="26" cy="10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629"/>
            <p:cNvSpPr>
              <a:spLocks noChangeShapeType="1"/>
            </p:cNvSpPr>
            <p:nvPr/>
          </p:nvSpPr>
          <p:spPr bwMode="auto">
            <a:xfrm flipV="1">
              <a:off x="3989" y="1486"/>
              <a:ext cx="25" cy="15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630"/>
            <p:cNvSpPr>
              <a:spLocks noChangeShapeType="1"/>
            </p:cNvSpPr>
            <p:nvPr/>
          </p:nvSpPr>
          <p:spPr bwMode="auto">
            <a:xfrm flipV="1">
              <a:off x="3963" y="1643"/>
              <a:ext cx="26" cy="19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631"/>
            <p:cNvSpPr>
              <a:spLocks noChangeShapeType="1"/>
            </p:cNvSpPr>
            <p:nvPr/>
          </p:nvSpPr>
          <p:spPr bwMode="auto">
            <a:xfrm flipV="1">
              <a:off x="3938" y="1837"/>
              <a:ext cx="25" cy="21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632"/>
            <p:cNvSpPr>
              <a:spLocks noChangeShapeType="1"/>
            </p:cNvSpPr>
            <p:nvPr/>
          </p:nvSpPr>
          <p:spPr bwMode="auto">
            <a:xfrm flipV="1">
              <a:off x="3912" y="2050"/>
              <a:ext cx="26" cy="21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633"/>
            <p:cNvSpPr>
              <a:spLocks noChangeShapeType="1"/>
            </p:cNvSpPr>
            <p:nvPr/>
          </p:nvSpPr>
          <p:spPr bwMode="auto">
            <a:xfrm flipV="1">
              <a:off x="3887" y="2263"/>
              <a:ext cx="25" cy="19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Line 634"/>
            <p:cNvSpPr>
              <a:spLocks noChangeShapeType="1"/>
            </p:cNvSpPr>
            <p:nvPr/>
          </p:nvSpPr>
          <p:spPr bwMode="auto">
            <a:xfrm flipV="1">
              <a:off x="3861" y="2461"/>
              <a:ext cx="26" cy="17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635"/>
            <p:cNvSpPr>
              <a:spLocks noChangeShapeType="1"/>
            </p:cNvSpPr>
            <p:nvPr/>
          </p:nvSpPr>
          <p:spPr bwMode="auto">
            <a:xfrm flipV="1">
              <a:off x="3836" y="2631"/>
              <a:ext cx="25" cy="13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636"/>
            <p:cNvSpPr>
              <a:spLocks noChangeShapeType="1"/>
            </p:cNvSpPr>
            <p:nvPr/>
          </p:nvSpPr>
          <p:spPr bwMode="auto">
            <a:xfrm flipV="1">
              <a:off x="3810" y="2765"/>
              <a:ext cx="26" cy="9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637"/>
            <p:cNvSpPr>
              <a:spLocks noChangeShapeType="1"/>
            </p:cNvSpPr>
            <p:nvPr/>
          </p:nvSpPr>
          <p:spPr bwMode="auto">
            <a:xfrm flipV="1">
              <a:off x="3785" y="2863"/>
              <a:ext cx="25" cy="6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638"/>
            <p:cNvSpPr>
              <a:spLocks noChangeShapeType="1"/>
            </p:cNvSpPr>
            <p:nvPr/>
          </p:nvSpPr>
          <p:spPr bwMode="auto">
            <a:xfrm flipV="1">
              <a:off x="3759" y="2926"/>
              <a:ext cx="26" cy="3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Line 639"/>
            <p:cNvSpPr>
              <a:spLocks noChangeShapeType="1"/>
            </p:cNvSpPr>
            <p:nvPr/>
          </p:nvSpPr>
          <p:spPr bwMode="auto">
            <a:xfrm flipV="1">
              <a:off x="3734" y="2961"/>
              <a:ext cx="25" cy="1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Line 640"/>
            <p:cNvSpPr>
              <a:spLocks noChangeShapeType="1"/>
            </p:cNvSpPr>
            <p:nvPr/>
          </p:nvSpPr>
          <p:spPr bwMode="auto">
            <a:xfrm flipV="1">
              <a:off x="3708" y="2976"/>
              <a:ext cx="26" cy="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641"/>
            <p:cNvSpPr>
              <a:spLocks noChangeShapeType="1"/>
            </p:cNvSpPr>
            <p:nvPr/>
          </p:nvSpPr>
          <p:spPr bwMode="auto">
            <a:xfrm flipV="1">
              <a:off x="3683" y="2981"/>
              <a:ext cx="25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642"/>
            <p:cNvSpPr>
              <a:spLocks noChangeShapeType="1"/>
            </p:cNvSpPr>
            <p:nvPr/>
          </p:nvSpPr>
          <p:spPr bwMode="auto">
            <a:xfrm>
              <a:off x="3657" y="2982"/>
              <a:ext cx="26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Line 643"/>
            <p:cNvSpPr>
              <a:spLocks noChangeShapeType="1"/>
            </p:cNvSpPr>
            <p:nvPr/>
          </p:nvSpPr>
          <p:spPr bwMode="auto">
            <a:xfrm>
              <a:off x="3632" y="2981"/>
              <a:ext cx="25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644"/>
            <p:cNvSpPr>
              <a:spLocks noChangeShapeType="1"/>
            </p:cNvSpPr>
            <p:nvPr/>
          </p:nvSpPr>
          <p:spPr bwMode="auto">
            <a:xfrm>
              <a:off x="3606" y="2974"/>
              <a:ext cx="26" cy="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Line 645"/>
            <p:cNvSpPr>
              <a:spLocks noChangeShapeType="1"/>
            </p:cNvSpPr>
            <p:nvPr/>
          </p:nvSpPr>
          <p:spPr bwMode="auto">
            <a:xfrm>
              <a:off x="3581" y="2955"/>
              <a:ext cx="25" cy="19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Line 646"/>
            <p:cNvSpPr>
              <a:spLocks noChangeShapeType="1"/>
            </p:cNvSpPr>
            <p:nvPr/>
          </p:nvSpPr>
          <p:spPr bwMode="auto">
            <a:xfrm>
              <a:off x="3555" y="2915"/>
              <a:ext cx="26" cy="4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647"/>
            <p:cNvSpPr>
              <a:spLocks noChangeShapeType="1"/>
            </p:cNvSpPr>
            <p:nvPr/>
          </p:nvSpPr>
          <p:spPr bwMode="auto">
            <a:xfrm>
              <a:off x="3530" y="2846"/>
              <a:ext cx="25" cy="69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Line 648"/>
            <p:cNvSpPr>
              <a:spLocks noChangeShapeType="1"/>
            </p:cNvSpPr>
            <p:nvPr/>
          </p:nvSpPr>
          <p:spPr bwMode="auto">
            <a:xfrm>
              <a:off x="3504" y="2741"/>
              <a:ext cx="26" cy="10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649"/>
            <p:cNvSpPr>
              <a:spLocks noChangeShapeType="1"/>
            </p:cNvSpPr>
            <p:nvPr/>
          </p:nvSpPr>
          <p:spPr bwMode="auto">
            <a:xfrm>
              <a:off x="3479" y="2599"/>
              <a:ext cx="25" cy="14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650"/>
            <p:cNvSpPr>
              <a:spLocks noChangeShapeType="1"/>
            </p:cNvSpPr>
            <p:nvPr/>
          </p:nvSpPr>
          <p:spPr bwMode="auto">
            <a:xfrm>
              <a:off x="3453" y="2423"/>
              <a:ext cx="26" cy="17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Line 651"/>
            <p:cNvSpPr>
              <a:spLocks noChangeShapeType="1"/>
            </p:cNvSpPr>
            <p:nvPr/>
          </p:nvSpPr>
          <p:spPr bwMode="auto">
            <a:xfrm>
              <a:off x="3428" y="2220"/>
              <a:ext cx="25" cy="20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Line 652"/>
            <p:cNvSpPr>
              <a:spLocks noChangeShapeType="1"/>
            </p:cNvSpPr>
            <p:nvPr/>
          </p:nvSpPr>
          <p:spPr bwMode="auto">
            <a:xfrm>
              <a:off x="3402" y="2006"/>
              <a:ext cx="26" cy="21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Line 653"/>
            <p:cNvSpPr>
              <a:spLocks noChangeShapeType="1"/>
            </p:cNvSpPr>
            <p:nvPr/>
          </p:nvSpPr>
          <p:spPr bwMode="auto">
            <a:xfrm>
              <a:off x="3377" y="1795"/>
              <a:ext cx="25" cy="21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Line 654"/>
            <p:cNvSpPr>
              <a:spLocks noChangeShapeType="1"/>
            </p:cNvSpPr>
            <p:nvPr/>
          </p:nvSpPr>
          <p:spPr bwMode="auto">
            <a:xfrm>
              <a:off x="3351" y="1608"/>
              <a:ext cx="26" cy="18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Line 655"/>
            <p:cNvSpPr>
              <a:spLocks noChangeShapeType="1"/>
            </p:cNvSpPr>
            <p:nvPr/>
          </p:nvSpPr>
          <p:spPr bwMode="auto">
            <a:xfrm>
              <a:off x="3326" y="1460"/>
              <a:ext cx="25" cy="14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Line 656"/>
            <p:cNvSpPr>
              <a:spLocks noChangeShapeType="1"/>
            </p:cNvSpPr>
            <p:nvPr/>
          </p:nvSpPr>
          <p:spPr bwMode="auto">
            <a:xfrm>
              <a:off x="3300" y="1367"/>
              <a:ext cx="26" cy="9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Line 657"/>
            <p:cNvSpPr>
              <a:spLocks noChangeShapeType="1"/>
            </p:cNvSpPr>
            <p:nvPr/>
          </p:nvSpPr>
          <p:spPr bwMode="auto">
            <a:xfrm>
              <a:off x="3274" y="1337"/>
              <a:ext cx="26" cy="3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658"/>
            <p:cNvSpPr>
              <a:spLocks noChangeShapeType="1"/>
            </p:cNvSpPr>
            <p:nvPr/>
          </p:nvSpPr>
          <p:spPr bwMode="auto">
            <a:xfrm flipV="1">
              <a:off x="3249" y="1337"/>
              <a:ext cx="25" cy="3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Line 659"/>
            <p:cNvSpPr>
              <a:spLocks noChangeShapeType="1"/>
            </p:cNvSpPr>
            <p:nvPr/>
          </p:nvSpPr>
          <p:spPr bwMode="auto">
            <a:xfrm flipV="1">
              <a:off x="3224" y="1373"/>
              <a:ext cx="25" cy="1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Line 660"/>
            <p:cNvSpPr>
              <a:spLocks noChangeShapeType="1"/>
            </p:cNvSpPr>
            <p:nvPr/>
          </p:nvSpPr>
          <p:spPr bwMode="auto">
            <a:xfrm flipV="1">
              <a:off x="3198" y="1473"/>
              <a:ext cx="26" cy="15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Line 661"/>
            <p:cNvSpPr>
              <a:spLocks noChangeShapeType="1"/>
            </p:cNvSpPr>
            <p:nvPr/>
          </p:nvSpPr>
          <p:spPr bwMode="auto">
            <a:xfrm flipV="1">
              <a:off x="3172" y="1625"/>
              <a:ext cx="26" cy="19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Line 662"/>
            <p:cNvSpPr>
              <a:spLocks noChangeShapeType="1"/>
            </p:cNvSpPr>
            <p:nvPr/>
          </p:nvSpPr>
          <p:spPr bwMode="auto">
            <a:xfrm flipV="1">
              <a:off x="3147" y="1816"/>
              <a:ext cx="25" cy="21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Line 663"/>
            <p:cNvSpPr>
              <a:spLocks noChangeShapeType="1"/>
            </p:cNvSpPr>
            <p:nvPr/>
          </p:nvSpPr>
          <p:spPr bwMode="auto">
            <a:xfrm flipV="1">
              <a:off x="3122" y="2028"/>
              <a:ext cx="25" cy="21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Line 664"/>
            <p:cNvSpPr>
              <a:spLocks noChangeShapeType="1"/>
            </p:cNvSpPr>
            <p:nvPr/>
          </p:nvSpPr>
          <p:spPr bwMode="auto">
            <a:xfrm flipV="1">
              <a:off x="3096" y="2242"/>
              <a:ext cx="26" cy="2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Line 665"/>
            <p:cNvSpPr>
              <a:spLocks noChangeShapeType="1"/>
            </p:cNvSpPr>
            <p:nvPr/>
          </p:nvSpPr>
          <p:spPr bwMode="auto">
            <a:xfrm flipV="1">
              <a:off x="3070" y="2442"/>
              <a:ext cx="26" cy="17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666"/>
            <p:cNvSpPr>
              <a:spLocks noChangeShapeType="1"/>
            </p:cNvSpPr>
            <p:nvPr/>
          </p:nvSpPr>
          <p:spPr bwMode="auto">
            <a:xfrm flipV="1">
              <a:off x="3045" y="2615"/>
              <a:ext cx="25" cy="13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Line 667"/>
            <p:cNvSpPr>
              <a:spLocks noChangeShapeType="1"/>
            </p:cNvSpPr>
            <p:nvPr/>
          </p:nvSpPr>
          <p:spPr bwMode="auto">
            <a:xfrm flipV="1">
              <a:off x="3020" y="2753"/>
              <a:ext cx="25" cy="10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Line 668"/>
            <p:cNvSpPr>
              <a:spLocks noChangeShapeType="1"/>
            </p:cNvSpPr>
            <p:nvPr/>
          </p:nvSpPr>
          <p:spPr bwMode="auto">
            <a:xfrm flipV="1">
              <a:off x="2994" y="2855"/>
              <a:ext cx="26" cy="6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669"/>
            <p:cNvSpPr>
              <a:spLocks noChangeShapeType="1"/>
            </p:cNvSpPr>
            <p:nvPr/>
          </p:nvSpPr>
          <p:spPr bwMode="auto">
            <a:xfrm flipV="1">
              <a:off x="2968" y="2921"/>
              <a:ext cx="26" cy="3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Line 670"/>
            <p:cNvSpPr>
              <a:spLocks noChangeShapeType="1"/>
            </p:cNvSpPr>
            <p:nvPr/>
          </p:nvSpPr>
          <p:spPr bwMode="auto">
            <a:xfrm flipV="1">
              <a:off x="2943" y="2958"/>
              <a:ext cx="25" cy="1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Line 671"/>
            <p:cNvSpPr>
              <a:spLocks noChangeShapeType="1"/>
            </p:cNvSpPr>
            <p:nvPr/>
          </p:nvSpPr>
          <p:spPr bwMode="auto">
            <a:xfrm flipV="1">
              <a:off x="2918" y="2975"/>
              <a:ext cx="25" cy="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672"/>
            <p:cNvSpPr>
              <a:spLocks noChangeShapeType="1"/>
            </p:cNvSpPr>
            <p:nvPr/>
          </p:nvSpPr>
          <p:spPr bwMode="auto">
            <a:xfrm flipV="1">
              <a:off x="2892" y="2981"/>
              <a:ext cx="26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673"/>
            <p:cNvSpPr>
              <a:spLocks noChangeShapeType="1"/>
            </p:cNvSpPr>
            <p:nvPr/>
          </p:nvSpPr>
          <p:spPr bwMode="auto">
            <a:xfrm>
              <a:off x="2866" y="2982"/>
              <a:ext cx="26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Line 674"/>
            <p:cNvSpPr>
              <a:spLocks noChangeShapeType="1"/>
            </p:cNvSpPr>
            <p:nvPr/>
          </p:nvSpPr>
          <p:spPr bwMode="auto">
            <a:xfrm>
              <a:off x="2841" y="2981"/>
              <a:ext cx="25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675"/>
            <p:cNvSpPr>
              <a:spLocks noChangeShapeType="1"/>
            </p:cNvSpPr>
            <p:nvPr/>
          </p:nvSpPr>
          <p:spPr bwMode="auto">
            <a:xfrm>
              <a:off x="2816" y="2975"/>
              <a:ext cx="25" cy="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Line 676"/>
            <p:cNvSpPr>
              <a:spLocks noChangeShapeType="1"/>
            </p:cNvSpPr>
            <p:nvPr/>
          </p:nvSpPr>
          <p:spPr bwMode="auto">
            <a:xfrm>
              <a:off x="2790" y="2958"/>
              <a:ext cx="26" cy="1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Line 677"/>
            <p:cNvSpPr>
              <a:spLocks noChangeShapeType="1"/>
            </p:cNvSpPr>
            <p:nvPr/>
          </p:nvSpPr>
          <p:spPr bwMode="auto">
            <a:xfrm>
              <a:off x="2764" y="2921"/>
              <a:ext cx="26" cy="3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Line 678"/>
            <p:cNvSpPr>
              <a:spLocks noChangeShapeType="1"/>
            </p:cNvSpPr>
            <p:nvPr/>
          </p:nvSpPr>
          <p:spPr bwMode="auto">
            <a:xfrm>
              <a:off x="2739" y="2855"/>
              <a:ext cx="25" cy="6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Line 679"/>
            <p:cNvSpPr>
              <a:spLocks noChangeShapeType="1"/>
            </p:cNvSpPr>
            <p:nvPr/>
          </p:nvSpPr>
          <p:spPr bwMode="auto">
            <a:xfrm>
              <a:off x="2713" y="2753"/>
              <a:ext cx="26" cy="10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Line 680"/>
            <p:cNvSpPr>
              <a:spLocks noChangeShapeType="1"/>
            </p:cNvSpPr>
            <p:nvPr/>
          </p:nvSpPr>
          <p:spPr bwMode="auto">
            <a:xfrm>
              <a:off x="2688" y="2615"/>
              <a:ext cx="25" cy="13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681"/>
            <p:cNvSpPr>
              <a:spLocks noChangeShapeType="1"/>
            </p:cNvSpPr>
            <p:nvPr/>
          </p:nvSpPr>
          <p:spPr bwMode="auto">
            <a:xfrm>
              <a:off x="2662" y="2442"/>
              <a:ext cx="26" cy="17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Line 682"/>
            <p:cNvSpPr>
              <a:spLocks noChangeShapeType="1"/>
            </p:cNvSpPr>
            <p:nvPr/>
          </p:nvSpPr>
          <p:spPr bwMode="auto">
            <a:xfrm>
              <a:off x="2637" y="2242"/>
              <a:ext cx="25" cy="2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Line 683"/>
            <p:cNvSpPr>
              <a:spLocks noChangeShapeType="1"/>
            </p:cNvSpPr>
            <p:nvPr/>
          </p:nvSpPr>
          <p:spPr bwMode="auto">
            <a:xfrm>
              <a:off x="2611" y="2028"/>
              <a:ext cx="26" cy="21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Line 684"/>
            <p:cNvSpPr>
              <a:spLocks noChangeShapeType="1"/>
            </p:cNvSpPr>
            <p:nvPr/>
          </p:nvSpPr>
          <p:spPr bwMode="auto">
            <a:xfrm>
              <a:off x="2586" y="1816"/>
              <a:ext cx="25" cy="21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Line 685"/>
            <p:cNvSpPr>
              <a:spLocks noChangeShapeType="1"/>
            </p:cNvSpPr>
            <p:nvPr/>
          </p:nvSpPr>
          <p:spPr bwMode="auto">
            <a:xfrm>
              <a:off x="2560" y="1625"/>
              <a:ext cx="26" cy="19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Line 686"/>
            <p:cNvSpPr>
              <a:spLocks noChangeShapeType="1"/>
            </p:cNvSpPr>
            <p:nvPr/>
          </p:nvSpPr>
          <p:spPr bwMode="auto">
            <a:xfrm>
              <a:off x="2535" y="1473"/>
              <a:ext cx="25" cy="15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Line 687"/>
            <p:cNvSpPr>
              <a:spLocks noChangeShapeType="1"/>
            </p:cNvSpPr>
            <p:nvPr/>
          </p:nvSpPr>
          <p:spPr bwMode="auto">
            <a:xfrm>
              <a:off x="2509" y="1373"/>
              <a:ext cx="26" cy="1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5" name="Line 688"/>
            <p:cNvSpPr>
              <a:spLocks noChangeShapeType="1"/>
            </p:cNvSpPr>
            <p:nvPr/>
          </p:nvSpPr>
          <p:spPr bwMode="auto">
            <a:xfrm>
              <a:off x="2484" y="1337"/>
              <a:ext cx="25" cy="3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Line 689"/>
            <p:cNvSpPr>
              <a:spLocks noChangeShapeType="1"/>
            </p:cNvSpPr>
            <p:nvPr/>
          </p:nvSpPr>
          <p:spPr bwMode="auto">
            <a:xfrm flipV="1">
              <a:off x="2458" y="1337"/>
              <a:ext cx="26" cy="3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7" name="Line 690"/>
            <p:cNvSpPr>
              <a:spLocks noChangeShapeType="1"/>
            </p:cNvSpPr>
            <p:nvPr/>
          </p:nvSpPr>
          <p:spPr bwMode="auto">
            <a:xfrm flipV="1">
              <a:off x="2433" y="1367"/>
              <a:ext cx="25" cy="9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Line 691"/>
            <p:cNvSpPr>
              <a:spLocks noChangeShapeType="1"/>
            </p:cNvSpPr>
            <p:nvPr/>
          </p:nvSpPr>
          <p:spPr bwMode="auto">
            <a:xfrm flipV="1">
              <a:off x="2407" y="1460"/>
              <a:ext cx="26" cy="14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9" name="Line 692"/>
            <p:cNvSpPr>
              <a:spLocks noChangeShapeType="1"/>
            </p:cNvSpPr>
            <p:nvPr/>
          </p:nvSpPr>
          <p:spPr bwMode="auto">
            <a:xfrm flipV="1">
              <a:off x="2382" y="1608"/>
              <a:ext cx="25" cy="18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Line 693"/>
            <p:cNvSpPr>
              <a:spLocks noChangeShapeType="1"/>
            </p:cNvSpPr>
            <p:nvPr/>
          </p:nvSpPr>
          <p:spPr bwMode="auto">
            <a:xfrm flipV="1">
              <a:off x="2356" y="1795"/>
              <a:ext cx="26" cy="21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1" name="Line 694"/>
            <p:cNvSpPr>
              <a:spLocks noChangeShapeType="1"/>
            </p:cNvSpPr>
            <p:nvPr/>
          </p:nvSpPr>
          <p:spPr bwMode="auto">
            <a:xfrm flipV="1">
              <a:off x="2331" y="2006"/>
              <a:ext cx="25" cy="21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Line 695"/>
            <p:cNvSpPr>
              <a:spLocks noChangeShapeType="1"/>
            </p:cNvSpPr>
            <p:nvPr/>
          </p:nvSpPr>
          <p:spPr bwMode="auto">
            <a:xfrm flipV="1">
              <a:off x="2305" y="2220"/>
              <a:ext cx="26" cy="20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Line 696"/>
            <p:cNvSpPr>
              <a:spLocks noChangeShapeType="1"/>
            </p:cNvSpPr>
            <p:nvPr/>
          </p:nvSpPr>
          <p:spPr bwMode="auto">
            <a:xfrm flipV="1">
              <a:off x="2280" y="2423"/>
              <a:ext cx="25" cy="176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4" name="Line 697"/>
            <p:cNvSpPr>
              <a:spLocks noChangeShapeType="1"/>
            </p:cNvSpPr>
            <p:nvPr/>
          </p:nvSpPr>
          <p:spPr bwMode="auto">
            <a:xfrm flipV="1">
              <a:off x="2254" y="2599"/>
              <a:ext cx="26" cy="14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5" name="Line 698"/>
            <p:cNvSpPr>
              <a:spLocks noChangeShapeType="1"/>
            </p:cNvSpPr>
            <p:nvPr/>
          </p:nvSpPr>
          <p:spPr bwMode="auto">
            <a:xfrm flipV="1">
              <a:off x="2229" y="2741"/>
              <a:ext cx="25" cy="10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6" name="Line 699"/>
            <p:cNvSpPr>
              <a:spLocks noChangeShapeType="1"/>
            </p:cNvSpPr>
            <p:nvPr/>
          </p:nvSpPr>
          <p:spPr bwMode="auto">
            <a:xfrm flipV="1">
              <a:off x="2203" y="2846"/>
              <a:ext cx="26" cy="69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7" name="Line 700"/>
            <p:cNvSpPr>
              <a:spLocks noChangeShapeType="1"/>
            </p:cNvSpPr>
            <p:nvPr/>
          </p:nvSpPr>
          <p:spPr bwMode="auto">
            <a:xfrm flipV="1">
              <a:off x="2178" y="2915"/>
              <a:ext cx="25" cy="4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8" name="Line 701"/>
            <p:cNvSpPr>
              <a:spLocks noChangeShapeType="1"/>
            </p:cNvSpPr>
            <p:nvPr/>
          </p:nvSpPr>
          <p:spPr bwMode="auto">
            <a:xfrm flipV="1">
              <a:off x="2152" y="2955"/>
              <a:ext cx="26" cy="19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Line 702"/>
            <p:cNvSpPr>
              <a:spLocks noChangeShapeType="1"/>
            </p:cNvSpPr>
            <p:nvPr/>
          </p:nvSpPr>
          <p:spPr bwMode="auto">
            <a:xfrm flipV="1">
              <a:off x="2127" y="2974"/>
              <a:ext cx="25" cy="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Line 703"/>
            <p:cNvSpPr>
              <a:spLocks noChangeShapeType="1"/>
            </p:cNvSpPr>
            <p:nvPr/>
          </p:nvSpPr>
          <p:spPr bwMode="auto">
            <a:xfrm flipV="1">
              <a:off x="2101" y="2981"/>
              <a:ext cx="26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1" name="Line 704"/>
            <p:cNvSpPr>
              <a:spLocks noChangeShapeType="1"/>
            </p:cNvSpPr>
            <p:nvPr/>
          </p:nvSpPr>
          <p:spPr bwMode="auto">
            <a:xfrm>
              <a:off x="2076" y="2982"/>
              <a:ext cx="25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Line 705"/>
            <p:cNvSpPr>
              <a:spLocks noChangeShapeType="1"/>
            </p:cNvSpPr>
            <p:nvPr/>
          </p:nvSpPr>
          <p:spPr bwMode="auto">
            <a:xfrm>
              <a:off x="2050" y="2981"/>
              <a:ext cx="26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Line 706"/>
            <p:cNvSpPr>
              <a:spLocks noChangeShapeType="1"/>
            </p:cNvSpPr>
            <p:nvPr/>
          </p:nvSpPr>
          <p:spPr bwMode="auto">
            <a:xfrm>
              <a:off x="2025" y="2976"/>
              <a:ext cx="25" cy="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Line 707"/>
            <p:cNvSpPr>
              <a:spLocks noChangeShapeType="1"/>
            </p:cNvSpPr>
            <p:nvPr/>
          </p:nvSpPr>
          <p:spPr bwMode="auto">
            <a:xfrm>
              <a:off x="1999" y="2961"/>
              <a:ext cx="26" cy="1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Line 708"/>
            <p:cNvSpPr>
              <a:spLocks noChangeShapeType="1"/>
            </p:cNvSpPr>
            <p:nvPr/>
          </p:nvSpPr>
          <p:spPr bwMode="auto">
            <a:xfrm>
              <a:off x="1974" y="2926"/>
              <a:ext cx="25" cy="3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6" name="Line 709"/>
            <p:cNvSpPr>
              <a:spLocks noChangeShapeType="1"/>
            </p:cNvSpPr>
            <p:nvPr/>
          </p:nvSpPr>
          <p:spPr bwMode="auto">
            <a:xfrm>
              <a:off x="1948" y="2863"/>
              <a:ext cx="26" cy="6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7" name="Line 710"/>
            <p:cNvSpPr>
              <a:spLocks noChangeShapeType="1"/>
            </p:cNvSpPr>
            <p:nvPr/>
          </p:nvSpPr>
          <p:spPr bwMode="auto">
            <a:xfrm>
              <a:off x="1923" y="2765"/>
              <a:ext cx="25" cy="9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8" name="Line 711"/>
            <p:cNvSpPr>
              <a:spLocks noChangeShapeType="1"/>
            </p:cNvSpPr>
            <p:nvPr/>
          </p:nvSpPr>
          <p:spPr bwMode="auto">
            <a:xfrm>
              <a:off x="1897" y="2631"/>
              <a:ext cx="26" cy="13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9" name="Line 712"/>
            <p:cNvSpPr>
              <a:spLocks noChangeShapeType="1"/>
            </p:cNvSpPr>
            <p:nvPr/>
          </p:nvSpPr>
          <p:spPr bwMode="auto">
            <a:xfrm>
              <a:off x="1872" y="2461"/>
              <a:ext cx="25" cy="17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Line 713"/>
            <p:cNvSpPr>
              <a:spLocks noChangeShapeType="1"/>
            </p:cNvSpPr>
            <p:nvPr/>
          </p:nvSpPr>
          <p:spPr bwMode="auto">
            <a:xfrm>
              <a:off x="1846" y="2263"/>
              <a:ext cx="26" cy="198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1" name="Line 714"/>
            <p:cNvSpPr>
              <a:spLocks noChangeShapeType="1"/>
            </p:cNvSpPr>
            <p:nvPr/>
          </p:nvSpPr>
          <p:spPr bwMode="auto">
            <a:xfrm>
              <a:off x="1820" y="2050"/>
              <a:ext cx="26" cy="21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2" name="Line 715"/>
            <p:cNvSpPr>
              <a:spLocks noChangeShapeType="1"/>
            </p:cNvSpPr>
            <p:nvPr/>
          </p:nvSpPr>
          <p:spPr bwMode="auto">
            <a:xfrm>
              <a:off x="1795" y="1837"/>
              <a:ext cx="25" cy="21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Line 716"/>
            <p:cNvSpPr>
              <a:spLocks noChangeShapeType="1"/>
            </p:cNvSpPr>
            <p:nvPr/>
          </p:nvSpPr>
          <p:spPr bwMode="auto">
            <a:xfrm>
              <a:off x="1770" y="1643"/>
              <a:ext cx="25" cy="19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Line 717"/>
            <p:cNvSpPr>
              <a:spLocks noChangeShapeType="1"/>
            </p:cNvSpPr>
            <p:nvPr/>
          </p:nvSpPr>
          <p:spPr bwMode="auto">
            <a:xfrm>
              <a:off x="1744" y="1486"/>
              <a:ext cx="26" cy="15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Line 718"/>
            <p:cNvSpPr>
              <a:spLocks noChangeShapeType="1"/>
            </p:cNvSpPr>
            <p:nvPr/>
          </p:nvSpPr>
          <p:spPr bwMode="auto">
            <a:xfrm>
              <a:off x="1718" y="1381"/>
              <a:ext cx="26" cy="105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Line 719"/>
            <p:cNvSpPr>
              <a:spLocks noChangeShapeType="1"/>
            </p:cNvSpPr>
            <p:nvPr/>
          </p:nvSpPr>
          <p:spPr bwMode="auto">
            <a:xfrm>
              <a:off x="1693" y="1337"/>
              <a:ext cx="25" cy="4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Line 720"/>
            <p:cNvSpPr>
              <a:spLocks noChangeShapeType="1"/>
            </p:cNvSpPr>
            <p:nvPr/>
          </p:nvSpPr>
          <p:spPr bwMode="auto">
            <a:xfrm flipV="1">
              <a:off x="1668" y="1337"/>
              <a:ext cx="25" cy="24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Line 721"/>
            <p:cNvSpPr>
              <a:spLocks noChangeShapeType="1"/>
            </p:cNvSpPr>
            <p:nvPr/>
          </p:nvSpPr>
          <p:spPr bwMode="auto">
            <a:xfrm flipV="1">
              <a:off x="1642" y="1361"/>
              <a:ext cx="26" cy="87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Line 722"/>
            <p:cNvSpPr>
              <a:spLocks noChangeShapeType="1"/>
            </p:cNvSpPr>
            <p:nvPr/>
          </p:nvSpPr>
          <p:spPr bwMode="auto">
            <a:xfrm flipV="1">
              <a:off x="1616" y="1448"/>
              <a:ext cx="26" cy="143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9" name="Rectangle 209"/>
          <p:cNvSpPr>
            <a:spLocks noChangeArrowheads="1"/>
          </p:cNvSpPr>
          <p:nvPr/>
        </p:nvSpPr>
        <p:spPr bwMode="auto">
          <a:xfrm>
            <a:off x="2489200" y="3487738"/>
            <a:ext cx="2324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solidFill>
                  <a:schemeClr val="accent1"/>
                </a:solidFill>
                <a:sym typeface="Symbol" pitchFamily="18" charset="2"/>
              </a:rPr>
              <a:t>scattering properties*</a:t>
            </a:r>
            <a:br>
              <a:rPr lang="en-GB" sz="1800" b="1">
                <a:solidFill>
                  <a:schemeClr val="accent1"/>
                </a:solidFill>
                <a:sym typeface="Symbol" pitchFamily="18" charset="2"/>
              </a:rPr>
            </a:br>
            <a:r>
              <a:rPr lang="en-GB" sz="1800" b="1">
                <a:solidFill>
                  <a:schemeClr val="accent1"/>
                </a:solidFill>
                <a:sym typeface="Symbol" pitchFamily="18" charset="2"/>
              </a:rPr>
              <a:t>of sample</a:t>
            </a:r>
            <a:endParaRPr lang="en-US" sz="1800" b="1">
              <a:solidFill>
                <a:schemeClr val="accent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403350" y="119063"/>
            <a:ext cx="6061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C: </a:t>
            </a:r>
            <a:r>
              <a:rPr lang="en-GB" sz="2000" b="1">
                <a:sym typeface="Symbol" pitchFamily="18" charset="2"/>
              </a:rPr>
              <a:t>Interaction of excitations with the n-intensity wave</a:t>
            </a:r>
            <a:r>
              <a:rPr lang="en-GB" sz="1800" b="1">
                <a:sym typeface="Symbol" pitchFamily="18" charset="2"/>
              </a:rPr>
              <a:t> </a:t>
            </a:r>
            <a:endParaRPr lang="en-US" sz="1800" b="1">
              <a:sym typeface="Symbol" pitchFamily="18" charset="2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85763" y="1590675"/>
            <a:ext cx="8758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38163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The velocity and wavelength of the intensity wave may be matched and phase-locked to very low frequency </a:t>
            </a:r>
            <a:r>
              <a:rPr lang="en-GB" sz="1800" b="1" smtClean="0">
                <a:solidFill>
                  <a:schemeClr val="bg1"/>
                </a:solidFill>
                <a:sym typeface="Symbol" pitchFamily="18" charset="2"/>
              </a:rPr>
              <a:t>longitudinal 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acoustic phonons (up to 10 MHz), excited externally.</a:t>
            </a:r>
            <a:endParaRPr lang="en-US" sz="1800" b="1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3556" name="Group 1193"/>
          <p:cNvGrpSpPr>
            <a:grpSpLocks/>
          </p:cNvGrpSpPr>
          <p:nvPr/>
        </p:nvGrpSpPr>
        <p:grpSpPr bwMode="auto">
          <a:xfrm>
            <a:off x="0" y="3055938"/>
            <a:ext cx="9144000" cy="1404937"/>
            <a:chOff x="665" y="1445"/>
            <a:chExt cx="5244" cy="2252"/>
          </a:xfrm>
        </p:grpSpPr>
        <p:grpSp>
          <p:nvGrpSpPr>
            <p:cNvPr id="23573" name="Group 1157"/>
            <p:cNvGrpSpPr>
              <a:grpSpLocks/>
            </p:cNvGrpSpPr>
            <p:nvPr/>
          </p:nvGrpSpPr>
          <p:grpSpPr bwMode="auto">
            <a:xfrm>
              <a:off x="665" y="1445"/>
              <a:ext cx="2622" cy="2252"/>
              <a:chOff x="635" y="1557"/>
              <a:chExt cx="4648" cy="1684"/>
            </a:xfrm>
          </p:grpSpPr>
          <p:grpSp>
            <p:nvGrpSpPr>
              <p:cNvPr id="23609" name="Group 1139"/>
              <p:cNvGrpSpPr>
                <a:grpSpLocks/>
              </p:cNvGrpSpPr>
              <p:nvPr/>
            </p:nvGrpSpPr>
            <p:grpSpPr bwMode="auto">
              <a:xfrm>
                <a:off x="635" y="1557"/>
                <a:ext cx="2324" cy="1684"/>
                <a:chOff x="1255" y="2502"/>
                <a:chExt cx="3100" cy="894"/>
              </a:xfrm>
            </p:grpSpPr>
            <p:sp>
              <p:nvSpPr>
                <p:cNvPr id="431203" name="Rectangle 1123"/>
                <p:cNvSpPr>
                  <a:spLocks noChangeArrowheads="1"/>
                </p:cNvSpPr>
                <p:nvPr/>
              </p:nvSpPr>
              <p:spPr bwMode="auto">
                <a:xfrm>
                  <a:off x="125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4" name="Rectangle 1124"/>
                <p:cNvSpPr>
                  <a:spLocks noChangeArrowheads="1"/>
                </p:cNvSpPr>
                <p:nvPr/>
              </p:nvSpPr>
              <p:spPr bwMode="auto">
                <a:xfrm flipH="1">
                  <a:off x="144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5" name="Rectangle 1125"/>
                <p:cNvSpPr>
                  <a:spLocks noChangeArrowheads="1"/>
                </p:cNvSpPr>
                <p:nvPr/>
              </p:nvSpPr>
              <p:spPr bwMode="auto">
                <a:xfrm>
                  <a:off x="164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6" name="Rectangle 1126"/>
                <p:cNvSpPr>
                  <a:spLocks noChangeArrowheads="1"/>
                </p:cNvSpPr>
                <p:nvPr/>
              </p:nvSpPr>
              <p:spPr bwMode="auto">
                <a:xfrm flipH="1">
                  <a:off x="183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7" name="Rectangle 1127"/>
                <p:cNvSpPr>
                  <a:spLocks noChangeArrowheads="1"/>
                </p:cNvSpPr>
                <p:nvPr/>
              </p:nvSpPr>
              <p:spPr bwMode="auto">
                <a:xfrm>
                  <a:off x="203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8" name="Rectangle 1128"/>
                <p:cNvSpPr>
                  <a:spLocks noChangeArrowheads="1"/>
                </p:cNvSpPr>
                <p:nvPr/>
              </p:nvSpPr>
              <p:spPr bwMode="auto">
                <a:xfrm flipH="1">
                  <a:off x="221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09" name="Rectangle 1129"/>
                <p:cNvSpPr>
                  <a:spLocks noChangeArrowheads="1"/>
                </p:cNvSpPr>
                <p:nvPr/>
              </p:nvSpPr>
              <p:spPr bwMode="auto">
                <a:xfrm>
                  <a:off x="241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0" name="Rectangle 1130"/>
                <p:cNvSpPr>
                  <a:spLocks noChangeArrowheads="1"/>
                </p:cNvSpPr>
                <p:nvPr/>
              </p:nvSpPr>
              <p:spPr bwMode="auto">
                <a:xfrm flipH="1">
                  <a:off x="260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1" name="Rectangle 1131"/>
                <p:cNvSpPr>
                  <a:spLocks noChangeArrowheads="1"/>
                </p:cNvSpPr>
                <p:nvPr/>
              </p:nvSpPr>
              <p:spPr bwMode="auto">
                <a:xfrm>
                  <a:off x="280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2" name="Rectangle 1132"/>
                <p:cNvSpPr>
                  <a:spLocks noChangeArrowheads="1"/>
                </p:cNvSpPr>
                <p:nvPr/>
              </p:nvSpPr>
              <p:spPr bwMode="auto">
                <a:xfrm flipH="1">
                  <a:off x="299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3" name="Rectangle 1133"/>
                <p:cNvSpPr>
                  <a:spLocks noChangeArrowheads="1"/>
                </p:cNvSpPr>
                <p:nvPr/>
              </p:nvSpPr>
              <p:spPr bwMode="auto">
                <a:xfrm>
                  <a:off x="319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4" name="Rectangle 1134"/>
                <p:cNvSpPr>
                  <a:spLocks noChangeArrowheads="1"/>
                </p:cNvSpPr>
                <p:nvPr/>
              </p:nvSpPr>
              <p:spPr bwMode="auto">
                <a:xfrm flipH="1">
                  <a:off x="338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5" name="Rectangle 1135"/>
                <p:cNvSpPr>
                  <a:spLocks noChangeArrowheads="1"/>
                </p:cNvSpPr>
                <p:nvPr/>
              </p:nvSpPr>
              <p:spPr bwMode="auto">
                <a:xfrm>
                  <a:off x="358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6" name="Rectangle 1136"/>
                <p:cNvSpPr>
                  <a:spLocks noChangeArrowheads="1"/>
                </p:cNvSpPr>
                <p:nvPr/>
              </p:nvSpPr>
              <p:spPr bwMode="auto">
                <a:xfrm flipH="1">
                  <a:off x="376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7" name="Rectangle 1137"/>
                <p:cNvSpPr>
                  <a:spLocks noChangeArrowheads="1"/>
                </p:cNvSpPr>
                <p:nvPr/>
              </p:nvSpPr>
              <p:spPr bwMode="auto">
                <a:xfrm>
                  <a:off x="396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18" name="Rectangle 1138"/>
                <p:cNvSpPr>
                  <a:spLocks noChangeArrowheads="1"/>
                </p:cNvSpPr>
                <p:nvPr/>
              </p:nvSpPr>
              <p:spPr bwMode="auto">
                <a:xfrm flipH="1">
                  <a:off x="415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23610" name="Group 1140"/>
              <p:cNvGrpSpPr>
                <a:grpSpLocks/>
              </p:cNvGrpSpPr>
              <p:nvPr/>
            </p:nvGrpSpPr>
            <p:grpSpPr bwMode="auto">
              <a:xfrm>
                <a:off x="2959" y="1557"/>
                <a:ext cx="2324" cy="1684"/>
                <a:chOff x="1255" y="2502"/>
                <a:chExt cx="3100" cy="894"/>
              </a:xfrm>
            </p:grpSpPr>
            <p:sp>
              <p:nvSpPr>
                <p:cNvPr id="431221" name="Rectangle 1141"/>
                <p:cNvSpPr>
                  <a:spLocks noChangeArrowheads="1"/>
                </p:cNvSpPr>
                <p:nvPr/>
              </p:nvSpPr>
              <p:spPr bwMode="auto">
                <a:xfrm>
                  <a:off x="125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2" name="Rectangle 1142"/>
                <p:cNvSpPr>
                  <a:spLocks noChangeArrowheads="1"/>
                </p:cNvSpPr>
                <p:nvPr/>
              </p:nvSpPr>
              <p:spPr bwMode="auto">
                <a:xfrm flipH="1">
                  <a:off x="144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3" name="Rectangle 1143"/>
                <p:cNvSpPr>
                  <a:spLocks noChangeArrowheads="1"/>
                </p:cNvSpPr>
                <p:nvPr/>
              </p:nvSpPr>
              <p:spPr bwMode="auto">
                <a:xfrm>
                  <a:off x="164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4" name="Rectangle 1144"/>
                <p:cNvSpPr>
                  <a:spLocks noChangeArrowheads="1"/>
                </p:cNvSpPr>
                <p:nvPr/>
              </p:nvSpPr>
              <p:spPr bwMode="auto">
                <a:xfrm flipH="1">
                  <a:off x="183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5" name="Rectangle 1145"/>
                <p:cNvSpPr>
                  <a:spLocks noChangeArrowheads="1"/>
                </p:cNvSpPr>
                <p:nvPr/>
              </p:nvSpPr>
              <p:spPr bwMode="auto">
                <a:xfrm>
                  <a:off x="203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6" name="Rectangle 1146"/>
                <p:cNvSpPr>
                  <a:spLocks noChangeArrowheads="1"/>
                </p:cNvSpPr>
                <p:nvPr/>
              </p:nvSpPr>
              <p:spPr bwMode="auto">
                <a:xfrm flipH="1">
                  <a:off x="221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7" name="Rectangle 1147"/>
                <p:cNvSpPr>
                  <a:spLocks noChangeArrowheads="1"/>
                </p:cNvSpPr>
                <p:nvPr/>
              </p:nvSpPr>
              <p:spPr bwMode="auto">
                <a:xfrm>
                  <a:off x="241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8" name="Rectangle 1148"/>
                <p:cNvSpPr>
                  <a:spLocks noChangeArrowheads="1"/>
                </p:cNvSpPr>
                <p:nvPr/>
              </p:nvSpPr>
              <p:spPr bwMode="auto">
                <a:xfrm flipH="1">
                  <a:off x="260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29" name="Rectangle 1149"/>
                <p:cNvSpPr>
                  <a:spLocks noChangeArrowheads="1"/>
                </p:cNvSpPr>
                <p:nvPr/>
              </p:nvSpPr>
              <p:spPr bwMode="auto">
                <a:xfrm>
                  <a:off x="280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0" name="Rectangle 1150"/>
                <p:cNvSpPr>
                  <a:spLocks noChangeArrowheads="1"/>
                </p:cNvSpPr>
                <p:nvPr/>
              </p:nvSpPr>
              <p:spPr bwMode="auto">
                <a:xfrm flipH="1">
                  <a:off x="299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1" name="Rectangle 1151"/>
                <p:cNvSpPr>
                  <a:spLocks noChangeArrowheads="1"/>
                </p:cNvSpPr>
                <p:nvPr/>
              </p:nvSpPr>
              <p:spPr bwMode="auto">
                <a:xfrm>
                  <a:off x="319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2" name="Rectangle 1152"/>
                <p:cNvSpPr>
                  <a:spLocks noChangeArrowheads="1"/>
                </p:cNvSpPr>
                <p:nvPr/>
              </p:nvSpPr>
              <p:spPr bwMode="auto">
                <a:xfrm flipH="1">
                  <a:off x="338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3" name="Rectangle 1153"/>
                <p:cNvSpPr>
                  <a:spLocks noChangeArrowheads="1"/>
                </p:cNvSpPr>
                <p:nvPr/>
              </p:nvSpPr>
              <p:spPr bwMode="auto">
                <a:xfrm>
                  <a:off x="358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4" name="Rectangle 1154"/>
                <p:cNvSpPr>
                  <a:spLocks noChangeArrowheads="1"/>
                </p:cNvSpPr>
                <p:nvPr/>
              </p:nvSpPr>
              <p:spPr bwMode="auto">
                <a:xfrm flipH="1">
                  <a:off x="376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GB"/>
                </a:p>
              </p:txBody>
            </p:sp>
            <p:sp>
              <p:nvSpPr>
                <p:cNvPr id="431235" name="Rectangle 1155"/>
                <p:cNvSpPr>
                  <a:spLocks noChangeArrowheads="1"/>
                </p:cNvSpPr>
                <p:nvPr/>
              </p:nvSpPr>
              <p:spPr bwMode="auto">
                <a:xfrm>
                  <a:off x="396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36" name="Rectangle 1156"/>
                <p:cNvSpPr>
                  <a:spLocks noChangeArrowheads="1"/>
                </p:cNvSpPr>
                <p:nvPr/>
              </p:nvSpPr>
              <p:spPr bwMode="auto">
                <a:xfrm flipH="1">
                  <a:off x="415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3574" name="Group 1158"/>
            <p:cNvGrpSpPr>
              <a:grpSpLocks/>
            </p:cNvGrpSpPr>
            <p:nvPr/>
          </p:nvGrpSpPr>
          <p:grpSpPr bwMode="auto">
            <a:xfrm>
              <a:off x="3287" y="1445"/>
              <a:ext cx="2622" cy="2252"/>
              <a:chOff x="635" y="1557"/>
              <a:chExt cx="4648" cy="1684"/>
            </a:xfrm>
          </p:grpSpPr>
          <p:grpSp>
            <p:nvGrpSpPr>
              <p:cNvPr id="23575" name="Group 1159"/>
              <p:cNvGrpSpPr>
                <a:grpSpLocks/>
              </p:cNvGrpSpPr>
              <p:nvPr/>
            </p:nvGrpSpPr>
            <p:grpSpPr bwMode="auto">
              <a:xfrm>
                <a:off x="635" y="1557"/>
                <a:ext cx="2324" cy="1684"/>
                <a:chOff x="1255" y="2502"/>
                <a:chExt cx="3100" cy="894"/>
              </a:xfrm>
            </p:grpSpPr>
            <p:sp>
              <p:nvSpPr>
                <p:cNvPr id="431240" name="Rectangle 1160"/>
                <p:cNvSpPr>
                  <a:spLocks noChangeArrowheads="1"/>
                </p:cNvSpPr>
                <p:nvPr/>
              </p:nvSpPr>
              <p:spPr bwMode="auto">
                <a:xfrm>
                  <a:off x="125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1" name="Rectangle 1161"/>
                <p:cNvSpPr>
                  <a:spLocks noChangeArrowheads="1"/>
                </p:cNvSpPr>
                <p:nvPr/>
              </p:nvSpPr>
              <p:spPr bwMode="auto">
                <a:xfrm flipH="1">
                  <a:off x="144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2" name="Rectangle 1162"/>
                <p:cNvSpPr>
                  <a:spLocks noChangeArrowheads="1"/>
                </p:cNvSpPr>
                <p:nvPr/>
              </p:nvSpPr>
              <p:spPr bwMode="auto">
                <a:xfrm>
                  <a:off x="164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3" name="Rectangle 1163"/>
                <p:cNvSpPr>
                  <a:spLocks noChangeArrowheads="1"/>
                </p:cNvSpPr>
                <p:nvPr/>
              </p:nvSpPr>
              <p:spPr bwMode="auto">
                <a:xfrm flipH="1">
                  <a:off x="183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4" name="Rectangle 1164"/>
                <p:cNvSpPr>
                  <a:spLocks noChangeArrowheads="1"/>
                </p:cNvSpPr>
                <p:nvPr/>
              </p:nvSpPr>
              <p:spPr bwMode="auto">
                <a:xfrm>
                  <a:off x="203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5" name="Rectangle 1165"/>
                <p:cNvSpPr>
                  <a:spLocks noChangeArrowheads="1"/>
                </p:cNvSpPr>
                <p:nvPr/>
              </p:nvSpPr>
              <p:spPr bwMode="auto">
                <a:xfrm flipH="1">
                  <a:off x="221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6" name="Rectangle 1166"/>
                <p:cNvSpPr>
                  <a:spLocks noChangeArrowheads="1"/>
                </p:cNvSpPr>
                <p:nvPr/>
              </p:nvSpPr>
              <p:spPr bwMode="auto">
                <a:xfrm>
                  <a:off x="241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7" name="Rectangle 1167"/>
                <p:cNvSpPr>
                  <a:spLocks noChangeArrowheads="1"/>
                </p:cNvSpPr>
                <p:nvPr/>
              </p:nvSpPr>
              <p:spPr bwMode="auto">
                <a:xfrm flipH="1">
                  <a:off x="260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8" name="Rectangle 1168"/>
                <p:cNvSpPr>
                  <a:spLocks noChangeArrowheads="1"/>
                </p:cNvSpPr>
                <p:nvPr/>
              </p:nvSpPr>
              <p:spPr bwMode="auto">
                <a:xfrm>
                  <a:off x="280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49" name="Rectangle 1169"/>
                <p:cNvSpPr>
                  <a:spLocks noChangeArrowheads="1"/>
                </p:cNvSpPr>
                <p:nvPr/>
              </p:nvSpPr>
              <p:spPr bwMode="auto">
                <a:xfrm flipH="1">
                  <a:off x="299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0" name="Rectangle 1170"/>
                <p:cNvSpPr>
                  <a:spLocks noChangeArrowheads="1"/>
                </p:cNvSpPr>
                <p:nvPr/>
              </p:nvSpPr>
              <p:spPr bwMode="auto">
                <a:xfrm>
                  <a:off x="319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1" name="Rectangle 1171"/>
                <p:cNvSpPr>
                  <a:spLocks noChangeArrowheads="1"/>
                </p:cNvSpPr>
                <p:nvPr/>
              </p:nvSpPr>
              <p:spPr bwMode="auto">
                <a:xfrm flipH="1">
                  <a:off x="338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2" name="Rectangle 1172"/>
                <p:cNvSpPr>
                  <a:spLocks noChangeArrowheads="1"/>
                </p:cNvSpPr>
                <p:nvPr/>
              </p:nvSpPr>
              <p:spPr bwMode="auto">
                <a:xfrm>
                  <a:off x="358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3" name="Rectangle 1173"/>
                <p:cNvSpPr>
                  <a:spLocks noChangeArrowheads="1"/>
                </p:cNvSpPr>
                <p:nvPr/>
              </p:nvSpPr>
              <p:spPr bwMode="auto">
                <a:xfrm flipH="1">
                  <a:off x="376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4" name="Rectangle 1174"/>
                <p:cNvSpPr>
                  <a:spLocks noChangeArrowheads="1"/>
                </p:cNvSpPr>
                <p:nvPr/>
              </p:nvSpPr>
              <p:spPr bwMode="auto">
                <a:xfrm>
                  <a:off x="396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5" name="Rectangle 1175"/>
                <p:cNvSpPr>
                  <a:spLocks noChangeArrowheads="1"/>
                </p:cNvSpPr>
                <p:nvPr/>
              </p:nvSpPr>
              <p:spPr bwMode="auto">
                <a:xfrm flipH="1">
                  <a:off x="415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23576" name="Group 1176"/>
              <p:cNvGrpSpPr>
                <a:grpSpLocks/>
              </p:cNvGrpSpPr>
              <p:nvPr/>
            </p:nvGrpSpPr>
            <p:grpSpPr bwMode="auto">
              <a:xfrm>
                <a:off x="2959" y="1557"/>
                <a:ext cx="2324" cy="1684"/>
                <a:chOff x="1255" y="2502"/>
                <a:chExt cx="3100" cy="894"/>
              </a:xfrm>
            </p:grpSpPr>
            <p:sp>
              <p:nvSpPr>
                <p:cNvPr id="431257" name="Rectangle 1177"/>
                <p:cNvSpPr>
                  <a:spLocks noChangeArrowheads="1"/>
                </p:cNvSpPr>
                <p:nvPr/>
              </p:nvSpPr>
              <p:spPr bwMode="auto">
                <a:xfrm>
                  <a:off x="125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8" name="Rectangle 1178"/>
                <p:cNvSpPr>
                  <a:spLocks noChangeArrowheads="1"/>
                </p:cNvSpPr>
                <p:nvPr/>
              </p:nvSpPr>
              <p:spPr bwMode="auto">
                <a:xfrm flipH="1">
                  <a:off x="144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59" name="Rectangle 1179"/>
                <p:cNvSpPr>
                  <a:spLocks noChangeArrowheads="1"/>
                </p:cNvSpPr>
                <p:nvPr/>
              </p:nvSpPr>
              <p:spPr bwMode="auto">
                <a:xfrm>
                  <a:off x="164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0" name="Rectangle 1180"/>
                <p:cNvSpPr>
                  <a:spLocks noChangeArrowheads="1"/>
                </p:cNvSpPr>
                <p:nvPr/>
              </p:nvSpPr>
              <p:spPr bwMode="auto">
                <a:xfrm flipH="1">
                  <a:off x="183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1" name="Rectangle 1181"/>
                <p:cNvSpPr>
                  <a:spLocks noChangeArrowheads="1"/>
                </p:cNvSpPr>
                <p:nvPr/>
              </p:nvSpPr>
              <p:spPr bwMode="auto">
                <a:xfrm>
                  <a:off x="203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2" name="Rectangle 1182"/>
                <p:cNvSpPr>
                  <a:spLocks noChangeArrowheads="1"/>
                </p:cNvSpPr>
                <p:nvPr/>
              </p:nvSpPr>
              <p:spPr bwMode="auto">
                <a:xfrm flipH="1">
                  <a:off x="221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3" name="Rectangle 1183"/>
                <p:cNvSpPr>
                  <a:spLocks noChangeArrowheads="1"/>
                </p:cNvSpPr>
                <p:nvPr/>
              </p:nvSpPr>
              <p:spPr bwMode="auto">
                <a:xfrm>
                  <a:off x="241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4" name="Rectangle 1184"/>
                <p:cNvSpPr>
                  <a:spLocks noChangeArrowheads="1"/>
                </p:cNvSpPr>
                <p:nvPr/>
              </p:nvSpPr>
              <p:spPr bwMode="auto">
                <a:xfrm flipH="1">
                  <a:off x="260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5" name="Rectangle 1185"/>
                <p:cNvSpPr>
                  <a:spLocks noChangeArrowheads="1"/>
                </p:cNvSpPr>
                <p:nvPr/>
              </p:nvSpPr>
              <p:spPr bwMode="auto">
                <a:xfrm>
                  <a:off x="2805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6" name="Rectangle 1186"/>
                <p:cNvSpPr>
                  <a:spLocks noChangeArrowheads="1"/>
                </p:cNvSpPr>
                <p:nvPr/>
              </p:nvSpPr>
              <p:spPr bwMode="auto">
                <a:xfrm flipH="1">
                  <a:off x="2994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7" name="Rectangle 1187"/>
                <p:cNvSpPr>
                  <a:spLocks noChangeArrowheads="1"/>
                </p:cNvSpPr>
                <p:nvPr/>
              </p:nvSpPr>
              <p:spPr bwMode="auto">
                <a:xfrm>
                  <a:off x="3193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8" name="Rectangle 1188"/>
                <p:cNvSpPr>
                  <a:spLocks noChangeArrowheads="1"/>
                </p:cNvSpPr>
                <p:nvPr/>
              </p:nvSpPr>
              <p:spPr bwMode="auto">
                <a:xfrm flipH="1">
                  <a:off x="3382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69" name="Rectangle 1189"/>
                <p:cNvSpPr>
                  <a:spLocks noChangeArrowheads="1"/>
                </p:cNvSpPr>
                <p:nvPr/>
              </p:nvSpPr>
              <p:spPr bwMode="auto">
                <a:xfrm>
                  <a:off x="3580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70" name="Rectangle 1190"/>
                <p:cNvSpPr>
                  <a:spLocks noChangeArrowheads="1"/>
                </p:cNvSpPr>
                <p:nvPr/>
              </p:nvSpPr>
              <p:spPr bwMode="auto">
                <a:xfrm flipH="1">
                  <a:off x="3769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71" name="Rectangle 1191"/>
                <p:cNvSpPr>
                  <a:spLocks noChangeArrowheads="1"/>
                </p:cNvSpPr>
                <p:nvPr/>
              </p:nvSpPr>
              <p:spPr bwMode="auto">
                <a:xfrm>
                  <a:off x="3968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31272" name="Rectangle 1192"/>
                <p:cNvSpPr>
                  <a:spLocks noChangeArrowheads="1"/>
                </p:cNvSpPr>
                <p:nvPr/>
              </p:nvSpPr>
              <p:spPr bwMode="auto">
                <a:xfrm flipH="1">
                  <a:off x="4157" y="2502"/>
                  <a:ext cx="198" cy="89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23557" name="Rectangle 1195"/>
          <p:cNvSpPr>
            <a:spLocks noChangeArrowheads="1"/>
          </p:cNvSpPr>
          <p:nvPr/>
        </p:nvSpPr>
        <p:spPr bwMode="auto">
          <a:xfrm>
            <a:off x="257175" y="911225"/>
            <a:ext cx="8758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38163" eaLnBrk="0" hangingPunct="0"/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c =    holds for the n-intensity wave and for low frequency acoustic phonons </a:t>
            </a:r>
          </a:p>
        </p:txBody>
      </p:sp>
      <p:sp>
        <p:nvSpPr>
          <p:cNvPr id="23558" name="Rectangle 1196"/>
          <p:cNvSpPr>
            <a:spLocks noChangeArrowheads="1"/>
          </p:cNvSpPr>
          <p:nvPr/>
        </p:nvSpPr>
        <p:spPr bwMode="auto">
          <a:xfrm>
            <a:off x="1006475" y="4724400"/>
            <a:ext cx="6646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38163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 ‘coherence length’ of the intensity wave:  </a:t>
            </a:r>
            <a:r>
              <a:rPr lang="en-GB" b="1">
                <a:solidFill>
                  <a:schemeClr val="bg1"/>
                </a:solidFill>
                <a:sym typeface="Symbol" pitchFamily="18" charset="2"/>
              </a:rPr>
              <a:t>l</a:t>
            </a:r>
            <a:r>
              <a:rPr lang="en-GB" b="1" baseline="-25000">
                <a:solidFill>
                  <a:schemeClr val="bg1"/>
                </a:solidFill>
                <a:sym typeface="Symbol" pitchFamily="18" charset="2"/>
              </a:rPr>
              <a:t>c</a:t>
            </a:r>
            <a:r>
              <a:rPr lang="en-GB" b="1">
                <a:solidFill>
                  <a:schemeClr val="bg1"/>
                </a:solidFill>
                <a:sym typeface="Symbol" pitchFamily="18" charset="2"/>
              </a:rPr>
              <a:t> = </a:t>
            </a:r>
            <a:r>
              <a:rPr lang="en-GB" b="1" baseline="-25000">
                <a:solidFill>
                  <a:schemeClr val="bg1"/>
                </a:solidFill>
                <a:sym typeface="Symbol" pitchFamily="18" charset="2"/>
              </a:rPr>
              <a:t>n</a:t>
            </a:r>
            <a:r>
              <a:rPr lang="en-GB" b="1">
                <a:solidFill>
                  <a:schemeClr val="bg1"/>
                </a:solidFill>
                <a:sym typeface="Symbol" pitchFamily="18" charset="2"/>
              </a:rPr>
              <a:t>/</a:t>
            </a:r>
            <a:r>
              <a:rPr lang="en-GB" b="1" baseline="-25000">
                <a:solidFill>
                  <a:schemeClr val="bg1"/>
                </a:solidFill>
                <a:sym typeface="Symbol" pitchFamily="18" charset="2"/>
              </a:rPr>
              <a:t>n</a:t>
            </a:r>
            <a:r>
              <a:rPr lang="en-GB" b="1">
                <a:solidFill>
                  <a:schemeClr val="bg1"/>
                </a:solidFill>
                <a:sym typeface="Symbol" pitchFamily="18" charset="2"/>
              </a:rPr>
              <a:t> </a:t>
            </a:r>
            <a:r>
              <a:rPr lang="en-GB" b="1">
                <a:solidFill>
                  <a:srgbClr val="FFFF00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23559" name="Line 1197"/>
          <p:cNvSpPr>
            <a:spLocks noChangeShapeType="1"/>
          </p:cNvSpPr>
          <p:nvPr/>
        </p:nvSpPr>
        <p:spPr bwMode="auto">
          <a:xfrm>
            <a:off x="3003550" y="3786188"/>
            <a:ext cx="2851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Rectangle 1198"/>
          <p:cNvSpPr>
            <a:spLocks noChangeArrowheads="1"/>
          </p:cNvSpPr>
          <p:nvPr/>
        </p:nvSpPr>
        <p:spPr bwMode="auto">
          <a:xfrm>
            <a:off x="560388" y="2630488"/>
            <a:ext cx="157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intensity wave</a:t>
            </a:r>
          </a:p>
        </p:txBody>
      </p:sp>
      <p:sp>
        <p:nvSpPr>
          <p:cNvPr id="23561" name="Rectangle 1199"/>
          <p:cNvSpPr>
            <a:spLocks noChangeArrowheads="1"/>
          </p:cNvSpPr>
          <p:nvPr/>
        </p:nvSpPr>
        <p:spPr bwMode="auto">
          <a:xfrm>
            <a:off x="4286250" y="3295650"/>
            <a:ext cx="341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ym typeface="Symbol" pitchFamily="18" charset="2"/>
              </a:rPr>
              <a:t>c</a:t>
            </a:r>
          </a:p>
        </p:txBody>
      </p:sp>
      <p:sp>
        <p:nvSpPr>
          <p:cNvPr id="23562" name="Line 1200"/>
          <p:cNvSpPr>
            <a:spLocks noChangeShapeType="1"/>
          </p:cNvSpPr>
          <p:nvPr/>
        </p:nvSpPr>
        <p:spPr bwMode="auto">
          <a:xfrm flipV="1">
            <a:off x="2997200" y="2689225"/>
            <a:ext cx="0" cy="3667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201"/>
          <p:cNvSpPr>
            <a:spLocks noChangeShapeType="1"/>
          </p:cNvSpPr>
          <p:nvPr/>
        </p:nvSpPr>
        <p:spPr bwMode="auto">
          <a:xfrm flipV="1">
            <a:off x="3282950" y="2689225"/>
            <a:ext cx="0" cy="3667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02"/>
          <p:cNvSpPr>
            <a:spLocks noChangeShapeType="1"/>
          </p:cNvSpPr>
          <p:nvPr/>
        </p:nvSpPr>
        <p:spPr bwMode="auto">
          <a:xfrm>
            <a:off x="2717800" y="2795588"/>
            <a:ext cx="2794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203"/>
          <p:cNvSpPr>
            <a:spLocks noChangeShapeType="1"/>
          </p:cNvSpPr>
          <p:nvPr/>
        </p:nvSpPr>
        <p:spPr bwMode="auto">
          <a:xfrm flipH="1">
            <a:off x="3282950" y="2795588"/>
            <a:ext cx="2794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Rectangle 1204"/>
          <p:cNvSpPr>
            <a:spLocks noChangeArrowheads="1"/>
          </p:cNvSpPr>
          <p:nvPr/>
        </p:nvSpPr>
        <p:spPr bwMode="auto">
          <a:xfrm>
            <a:off x="2390775" y="2597150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FFFF00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23567" name="Rectangle 1205"/>
          <p:cNvSpPr>
            <a:spLocks noChangeArrowheads="1"/>
          </p:cNvSpPr>
          <p:nvPr/>
        </p:nvSpPr>
        <p:spPr bwMode="auto">
          <a:xfrm>
            <a:off x="2390775" y="2597150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FFFF00"/>
                </a:solidFill>
                <a:sym typeface="Symbol" pitchFamily="18" charset="2"/>
              </a:rPr>
              <a:t></a:t>
            </a:r>
          </a:p>
        </p:txBody>
      </p:sp>
      <p:sp>
        <p:nvSpPr>
          <p:cNvPr id="23568" name="AutoShape 1206"/>
          <p:cNvSpPr>
            <a:spLocks/>
          </p:cNvSpPr>
          <p:nvPr/>
        </p:nvSpPr>
        <p:spPr bwMode="auto">
          <a:xfrm rot="-5400000">
            <a:off x="6005513" y="4905375"/>
            <a:ext cx="255587" cy="900113"/>
          </a:xfrm>
          <a:prstGeom prst="leftBrace">
            <a:avLst>
              <a:gd name="adj1" fmla="val 29348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3569" name="Rectangle 1208"/>
          <p:cNvSpPr>
            <a:spLocks noChangeArrowheads="1"/>
          </p:cNvSpPr>
          <p:nvPr/>
        </p:nvSpPr>
        <p:spPr bwMode="auto">
          <a:xfrm>
            <a:off x="5730875" y="5484813"/>
            <a:ext cx="67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 smtClean="0">
                <a:solidFill>
                  <a:schemeClr val="bg1"/>
                </a:solidFill>
                <a:sym typeface="Symbol" panose="05050102010706020507" pitchFamily="18" charset="2"/>
              </a:rPr>
              <a:t></a:t>
            </a:r>
            <a:r>
              <a:rPr lang="en-GB" sz="1800" b="1" smtClean="0">
                <a:solidFill>
                  <a:schemeClr val="bg1"/>
                </a:solidFill>
                <a:sym typeface="tci2" pitchFamily="2" charset="2"/>
              </a:rPr>
              <a:t> </a:t>
            </a:r>
            <a:r>
              <a:rPr lang="en-GB" sz="1800" b="1">
                <a:solidFill>
                  <a:schemeClr val="bg1"/>
                </a:solidFill>
                <a:sym typeface="tci2" pitchFamily="2" charset="2"/>
              </a:rPr>
              <a:t>10</a:t>
            </a:r>
            <a:r>
              <a:rPr lang="en-GB" sz="1800" b="1" baseline="30000">
                <a:solidFill>
                  <a:schemeClr val="bg1"/>
                </a:solidFill>
                <a:sym typeface="tci2" pitchFamily="2" charset="2"/>
              </a:rPr>
              <a:t>4</a:t>
            </a:r>
            <a:endParaRPr lang="en-GB" sz="1800" b="1">
              <a:solidFill>
                <a:schemeClr val="bg1"/>
              </a:solidFill>
              <a:sym typeface="tci2" pitchFamily="2" charset="2"/>
            </a:endParaRPr>
          </a:p>
        </p:txBody>
      </p:sp>
      <p:sp>
        <p:nvSpPr>
          <p:cNvPr id="23570" name="Rectangle 1209"/>
          <p:cNvSpPr>
            <a:spLocks noChangeArrowheads="1"/>
          </p:cNvSpPr>
          <p:nvPr/>
        </p:nvSpPr>
        <p:spPr bwMode="auto">
          <a:xfrm>
            <a:off x="6796088" y="5275263"/>
            <a:ext cx="1098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 smtClean="0">
                <a:solidFill>
                  <a:srgbClr val="FFFF00"/>
                </a:solidFill>
                <a:sym typeface="Symbol" panose="05050102010706020507" pitchFamily="18" charset="2"/>
              </a:rPr>
              <a:t></a:t>
            </a:r>
            <a:r>
              <a:rPr lang="en-GB" sz="1800" b="1" smtClean="0">
                <a:solidFill>
                  <a:srgbClr val="FFFF00"/>
                </a:solidFill>
                <a:sym typeface="tci2" pitchFamily="2" charset="2"/>
              </a:rPr>
              <a:t> </a:t>
            </a:r>
            <a:r>
              <a:rPr lang="en-GB" sz="1800" b="1">
                <a:solidFill>
                  <a:srgbClr val="FFFF00"/>
                </a:solidFill>
                <a:sym typeface="tci2" pitchFamily="2" charset="2"/>
              </a:rPr>
              <a:t>100 </a:t>
            </a:r>
            <a:r>
              <a:rPr lang="en-GB" sz="1800" b="1">
                <a:solidFill>
                  <a:srgbClr val="FFFF00"/>
                </a:solidFill>
                <a:sym typeface="Symbol" pitchFamily="18" charset="2"/>
              </a:rPr>
              <a:t>m</a:t>
            </a:r>
          </a:p>
        </p:txBody>
      </p:sp>
      <p:sp>
        <p:nvSpPr>
          <p:cNvPr id="23571" name="Line 1210"/>
          <p:cNvSpPr>
            <a:spLocks noChangeShapeType="1"/>
          </p:cNvSpPr>
          <p:nvPr/>
        </p:nvSpPr>
        <p:spPr bwMode="auto">
          <a:xfrm flipH="1" flipV="1">
            <a:off x="6959600" y="5091113"/>
            <a:ext cx="260350" cy="2190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1211"/>
          <p:cNvSpPr>
            <a:spLocks noChangeArrowheads="1"/>
          </p:cNvSpPr>
          <p:nvPr/>
        </p:nvSpPr>
        <p:spPr bwMode="auto">
          <a:xfrm>
            <a:off x="1662113" y="5908675"/>
            <a:ext cx="2760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What to do with that 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221288" y="2600325"/>
            <a:ext cx="3921125" cy="2600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403350" y="119063"/>
            <a:ext cx="614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D: </a:t>
            </a:r>
            <a:r>
              <a:rPr lang="en-GB" sz="2000" b="1">
                <a:sym typeface="Symbol" pitchFamily="18" charset="2"/>
              </a:rPr>
              <a:t>Suppression of background and multiple scattering;</a:t>
            </a:r>
            <a:endParaRPr lang="en-US" sz="1800" b="1">
              <a:sym typeface="Symbol" pitchFamily="18" charset="2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96900" y="969963"/>
            <a:ext cx="82818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38163" eaLnBrk="0" hangingPunct="0"/>
            <a:r>
              <a:rPr lang="en-GB" sz="2000" b="1" dirty="0">
                <a:solidFill>
                  <a:schemeClr val="bg1"/>
                </a:solidFill>
              </a:rPr>
              <a:t>modulation plane at the </a:t>
            </a:r>
            <a:r>
              <a:rPr lang="en-GB" sz="2000" b="1" dirty="0">
                <a:solidFill>
                  <a:srgbClr val="FFFF00"/>
                </a:solidFill>
              </a:rPr>
              <a:t>detector</a:t>
            </a:r>
            <a:r>
              <a:rPr lang="en-GB" sz="2000" b="1" dirty="0">
                <a:solidFill>
                  <a:schemeClr val="bg1"/>
                </a:solidFill>
              </a:rPr>
              <a:t> position of an instrument;	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  <a:sym typeface="Symbol" pitchFamily="18" charset="2"/>
              </a:rPr>
              <a:t>suppression of multiple scattering for </a:t>
            </a:r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large </a:t>
            </a:r>
            <a:r>
              <a:rPr lang="en-GB" sz="2000" b="1" smtClean="0">
                <a:solidFill>
                  <a:schemeClr val="bg1"/>
                </a:solidFill>
                <a:sym typeface="Symbol" pitchFamily="18" charset="2"/>
              </a:rPr>
              <a:t>containers and small samples;  </a:t>
            </a:r>
            <a:endParaRPr lang="en-US" sz="2000" b="1" dirty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1773238" y="2571750"/>
            <a:ext cx="2141537" cy="2170113"/>
            <a:chOff x="2482" y="2104"/>
            <a:chExt cx="1889" cy="1809"/>
          </a:xfrm>
        </p:grpSpPr>
        <p:sp>
          <p:nvSpPr>
            <p:cNvPr id="25311" name="Line 6"/>
            <p:cNvSpPr>
              <a:spLocks noChangeShapeType="1"/>
            </p:cNvSpPr>
            <p:nvPr/>
          </p:nvSpPr>
          <p:spPr bwMode="auto">
            <a:xfrm rot="-1525605">
              <a:off x="2639" y="2104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2" name="Line 7"/>
            <p:cNvSpPr>
              <a:spLocks noChangeShapeType="1"/>
            </p:cNvSpPr>
            <p:nvPr/>
          </p:nvSpPr>
          <p:spPr bwMode="auto">
            <a:xfrm rot="-1225605">
              <a:off x="2668" y="2170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3" name="Line 8"/>
            <p:cNvSpPr>
              <a:spLocks noChangeShapeType="1"/>
            </p:cNvSpPr>
            <p:nvPr/>
          </p:nvSpPr>
          <p:spPr bwMode="auto">
            <a:xfrm rot="-625605">
              <a:off x="2706" y="2310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4" name="Line 9"/>
            <p:cNvSpPr>
              <a:spLocks noChangeShapeType="1"/>
            </p:cNvSpPr>
            <p:nvPr/>
          </p:nvSpPr>
          <p:spPr bwMode="auto">
            <a:xfrm rot="-925605">
              <a:off x="2690" y="2239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5" name="Line 10"/>
            <p:cNvSpPr>
              <a:spLocks noChangeShapeType="1"/>
            </p:cNvSpPr>
            <p:nvPr/>
          </p:nvSpPr>
          <p:spPr bwMode="auto">
            <a:xfrm rot="-325605">
              <a:off x="2716" y="2379"/>
              <a:ext cx="1652" cy="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6" name="Line 11"/>
            <p:cNvSpPr>
              <a:spLocks noChangeShapeType="1"/>
            </p:cNvSpPr>
            <p:nvPr/>
          </p:nvSpPr>
          <p:spPr bwMode="auto">
            <a:xfrm rot="-25605">
              <a:off x="2719" y="2451"/>
              <a:ext cx="1652" cy="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7" name="Line 12"/>
            <p:cNvSpPr>
              <a:spLocks noChangeShapeType="1"/>
            </p:cNvSpPr>
            <p:nvPr/>
          </p:nvSpPr>
          <p:spPr bwMode="auto">
            <a:xfrm rot="574395">
              <a:off x="2708" y="2597"/>
              <a:ext cx="1652" cy="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8" name="Line 13"/>
            <p:cNvSpPr>
              <a:spLocks noChangeShapeType="1"/>
            </p:cNvSpPr>
            <p:nvPr/>
          </p:nvSpPr>
          <p:spPr bwMode="auto">
            <a:xfrm rot="274395">
              <a:off x="2717" y="2524"/>
              <a:ext cx="1652" cy="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9" name="Line 14"/>
            <p:cNvSpPr>
              <a:spLocks noChangeShapeType="1"/>
            </p:cNvSpPr>
            <p:nvPr/>
          </p:nvSpPr>
          <p:spPr bwMode="auto">
            <a:xfrm rot="874395">
              <a:off x="2693" y="2666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0" name="Line 15"/>
            <p:cNvSpPr>
              <a:spLocks noChangeShapeType="1"/>
            </p:cNvSpPr>
            <p:nvPr/>
          </p:nvSpPr>
          <p:spPr bwMode="auto">
            <a:xfrm rot="1174395">
              <a:off x="2672" y="2736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1" name="Line 16"/>
            <p:cNvSpPr>
              <a:spLocks noChangeShapeType="1"/>
            </p:cNvSpPr>
            <p:nvPr/>
          </p:nvSpPr>
          <p:spPr bwMode="auto">
            <a:xfrm rot="1774395">
              <a:off x="2612" y="2867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2" name="Line 17"/>
            <p:cNvSpPr>
              <a:spLocks noChangeShapeType="1"/>
            </p:cNvSpPr>
            <p:nvPr/>
          </p:nvSpPr>
          <p:spPr bwMode="auto">
            <a:xfrm rot="1474395">
              <a:off x="2645" y="2803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3" name="Line 18"/>
            <p:cNvSpPr>
              <a:spLocks noChangeShapeType="1"/>
            </p:cNvSpPr>
            <p:nvPr/>
          </p:nvSpPr>
          <p:spPr bwMode="auto">
            <a:xfrm rot="2074395">
              <a:off x="2574" y="2927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4" name="Line 19"/>
            <p:cNvSpPr>
              <a:spLocks noChangeShapeType="1"/>
            </p:cNvSpPr>
            <p:nvPr/>
          </p:nvSpPr>
          <p:spPr bwMode="auto">
            <a:xfrm rot="2374395">
              <a:off x="2530" y="2985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5" name="Line 20"/>
            <p:cNvSpPr>
              <a:spLocks noChangeShapeType="1"/>
            </p:cNvSpPr>
            <p:nvPr/>
          </p:nvSpPr>
          <p:spPr bwMode="auto">
            <a:xfrm rot="2974395">
              <a:off x="2429" y="3087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6" name="Line 21"/>
            <p:cNvSpPr>
              <a:spLocks noChangeShapeType="1"/>
            </p:cNvSpPr>
            <p:nvPr/>
          </p:nvSpPr>
          <p:spPr bwMode="auto">
            <a:xfrm rot="2674395">
              <a:off x="2482" y="3039"/>
              <a:ext cx="165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22"/>
          <p:cNvSpPr>
            <a:spLocks noChangeArrowheads="1"/>
          </p:cNvSpPr>
          <p:nvPr/>
        </p:nvSpPr>
        <p:spPr bwMode="auto">
          <a:xfrm>
            <a:off x="1323975" y="2227263"/>
            <a:ext cx="1447800" cy="1531937"/>
          </a:xfrm>
          <a:prstGeom prst="ellipse">
            <a:avLst/>
          </a:prstGeom>
          <a:solidFill>
            <a:srgbClr val="0033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3" name="Oval 23"/>
          <p:cNvSpPr>
            <a:spLocks noChangeArrowheads="1"/>
          </p:cNvSpPr>
          <p:nvPr/>
        </p:nvSpPr>
        <p:spPr bwMode="auto">
          <a:xfrm>
            <a:off x="1563688" y="2481263"/>
            <a:ext cx="968375" cy="1023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4" name="Oval 24"/>
          <p:cNvSpPr>
            <a:spLocks noChangeArrowheads="1"/>
          </p:cNvSpPr>
          <p:nvPr/>
        </p:nvSpPr>
        <p:spPr bwMode="auto">
          <a:xfrm>
            <a:off x="1889125" y="2824163"/>
            <a:ext cx="317500" cy="3365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5" name="Oval 25"/>
          <p:cNvSpPr>
            <a:spLocks noChangeArrowheads="1"/>
          </p:cNvSpPr>
          <p:nvPr/>
        </p:nvSpPr>
        <p:spPr bwMode="auto">
          <a:xfrm>
            <a:off x="1936750" y="2876550"/>
            <a:ext cx="222250" cy="23495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6" name="AutoShape 26"/>
          <p:cNvSpPr>
            <a:spLocks noChangeArrowheads="1"/>
          </p:cNvSpPr>
          <p:nvPr/>
        </p:nvSpPr>
        <p:spPr bwMode="auto">
          <a:xfrm rot="6128372">
            <a:off x="-217488" y="852488"/>
            <a:ext cx="4530725" cy="428307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73 w 21600"/>
              <a:gd name="T13" fmla="*/ 0 h 21600"/>
              <a:gd name="T14" fmla="*/ 19027 w 21600"/>
              <a:gd name="T15" fmla="*/ 455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86" y="3182"/>
                </a:moveTo>
                <a:cubicBezTo>
                  <a:pt x="6577" y="1868"/>
                  <a:pt x="8658" y="1155"/>
                  <a:pt x="10800" y="1156"/>
                </a:cubicBezTo>
                <a:cubicBezTo>
                  <a:pt x="12941" y="1156"/>
                  <a:pt x="15022" y="1868"/>
                  <a:pt x="16713" y="3182"/>
                </a:cubicBezTo>
                <a:lnTo>
                  <a:pt x="17422" y="2268"/>
                </a:lnTo>
                <a:cubicBezTo>
                  <a:pt x="15528" y="798"/>
                  <a:pt x="13198" y="-1"/>
                  <a:pt x="10799" y="0"/>
                </a:cubicBezTo>
                <a:cubicBezTo>
                  <a:pt x="8401" y="0"/>
                  <a:pt x="6071" y="798"/>
                  <a:pt x="4177" y="2268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587" name="Line 27"/>
          <p:cNvSpPr>
            <a:spLocks noChangeShapeType="1"/>
          </p:cNvSpPr>
          <p:nvPr/>
        </p:nvSpPr>
        <p:spPr bwMode="auto">
          <a:xfrm rot="19268452" flipH="1">
            <a:off x="38100" y="3746500"/>
            <a:ext cx="2249488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88" name="Group 28"/>
          <p:cNvGrpSpPr>
            <a:grpSpLocks/>
          </p:cNvGrpSpPr>
          <p:nvPr/>
        </p:nvGrpSpPr>
        <p:grpSpPr bwMode="auto">
          <a:xfrm rot="-2331548">
            <a:off x="430213" y="3641725"/>
            <a:ext cx="1176337" cy="454025"/>
            <a:chOff x="384" y="1858"/>
            <a:chExt cx="1038" cy="534"/>
          </a:xfrm>
        </p:grpSpPr>
        <p:grpSp>
          <p:nvGrpSpPr>
            <p:cNvPr id="25305" name="Group 29"/>
            <p:cNvGrpSpPr>
              <a:grpSpLocks/>
            </p:cNvGrpSpPr>
            <p:nvPr/>
          </p:nvGrpSpPr>
          <p:grpSpPr bwMode="auto">
            <a:xfrm>
              <a:off x="1422" y="1858"/>
              <a:ext cx="0" cy="534"/>
              <a:chOff x="1422" y="1842"/>
              <a:chExt cx="0" cy="534"/>
            </a:xfrm>
          </p:grpSpPr>
          <p:sp>
            <p:nvSpPr>
              <p:cNvPr id="25309" name="Line 30"/>
              <p:cNvSpPr>
                <a:spLocks noChangeShapeType="1"/>
              </p:cNvSpPr>
              <p:nvPr/>
            </p:nvSpPr>
            <p:spPr bwMode="auto">
              <a:xfrm>
                <a:off x="1422" y="2196"/>
                <a:ext cx="0" cy="18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10" name="Line 31"/>
              <p:cNvSpPr>
                <a:spLocks noChangeShapeType="1"/>
              </p:cNvSpPr>
              <p:nvPr/>
            </p:nvSpPr>
            <p:spPr bwMode="auto">
              <a:xfrm>
                <a:off x="1422" y="1842"/>
                <a:ext cx="0" cy="18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306" name="Group 32"/>
            <p:cNvGrpSpPr>
              <a:grpSpLocks/>
            </p:cNvGrpSpPr>
            <p:nvPr/>
          </p:nvGrpSpPr>
          <p:grpSpPr bwMode="auto">
            <a:xfrm>
              <a:off x="384" y="1858"/>
              <a:ext cx="0" cy="534"/>
              <a:chOff x="1422" y="1842"/>
              <a:chExt cx="0" cy="534"/>
            </a:xfrm>
          </p:grpSpPr>
          <p:sp>
            <p:nvSpPr>
              <p:cNvPr id="25307" name="Line 33"/>
              <p:cNvSpPr>
                <a:spLocks noChangeShapeType="1"/>
              </p:cNvSpPr>
              <p:nvPr/>
            </p:nvSpPr>
            <p:spPr bwMode="auto">
              <a:xfrm>
                <a:off x="1422" y="2196"/>
                <a:ext cx="0" cy="18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08" name="Line 34"/>
              <p:cNvSpPr>
                <a:spLocks noChangeShapeType="1"/>
              </p:cNvSpPr>
              <p:nvPr/>
            </p:nvSpPr>
            <p:spPr bwMode="auto">
              <a:xfrm>
                <a:off x="1422" y="1842"/>
                <a:ext cx="0" cy="18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589" name="Line 35"/>
          <p:cNvSpPr>
            <a:spLocks noChangeShapeType="1"/>
          </p:cNvSpPr>
          <p:nvPr/>
        </p:nvSpPr>
        <p:spPr bwMode="auto">
          <a:xfrm rot="8468452" flipH="1">
            <a:off x="698500" y="3790950"/>
            <a:ext cx="4540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Freeform 36"/>
          <p:cNvSpPr>
            <a:spLocks/>
          </p:cNvSpPr>
          <p:nvPr/>
        </p:nvSpPr>
        <p:spPr bwMode="auto">
          <a:xfrm>
            <a:off x="419100" y="2733675"/>
            <a:ext cx="3486150" cy="1695450"/>
          </a:xfrm>
          <a:custGeom>
            <a:avLst/>
            <a:gdLst>
              <a:gd name="T0" fmla="*/ 0 w 2196"/>
              <a:gd name="T1" fmla="*/ 2147483647 h 1068"/>
              <a:gd name="T2" fmla="*/ 2147483647 w 2196"/>
              <a:gd name="T3" fmla="*/ 0 h 1068"/>
              <a:gd name="T4" fmla="*/ 2147483647 w 2196"/>
              <a:gd name="T5" fmla="*/ 2147483647 h 1068"/>
              <a:gd name="T6" fmla="*/ 2147483647 w 2196"/>
              <a:gd name="T7" fmla="*/ 2147483647 h 1068"/>
              <a:gd name="T8" fmla="*/ 0 60000 65536"/>
              <a:gd name="T9" fmla="*/ 0 60000 65536"/>
              <a:gd name="T10" fmla="*/ 0 60000 65536"/>
              <a:gd name="T11" fmla="*/ 0 60000 65536"/>
              <a:gd name="T12" fmla="*/ 0 w 2196"/>
              <a:gd name="T13" fmla="*/ 0 h 1068"/>
              <a:gd name="T14" fmla="*/ 2196 w 2196"/>
              <a:gd name="T15" fmla="*/ 1068 h 10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6" h="1068">
                <a:moveTo>
                  <a:pt x="0" y="1068"/>
                </a:moveTo>
                <a:lnTo>
                  <a:pt x="1104" y="0"/>
                </a:lnTo>
                <a:lnTo>
                  <a:pt x="1182" y="198"/>
                </a:lnTo>
                <a:lnTo>
                  <a:pt x="2196" y="438"/>
                </a:ln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4591" name="Freeform 37"/>
          <p:cNvSpPr>
            <a:spLocks/>
          </p:cNvSpPr>
          <p:nvPr/>
        </p:nvSpPr>
        <p:spPr bwMode="auto">
          <a:xfrm>
            <a:off x="333375" y="3149600"/>
            <a:ext cx="3414713" cy="1195388"/>
          </a:xfrm>
          <a:custGeom>
            <a:avLst/>
            <a:gdLst>
              <a:gd name="T0" fmla="*/ 0 w 3012"/>
              <a:gd name="T1" fmla="*/ 2147483647 h 996"/>
              <a:gd name="T2" fmla="*/ 2147483647 w 3012"/>
              <a:gd name="T3" fmla="*/ 2147483647 h 996"/>
              <a:gd name="T4" fmla="*/ 2147483647 w 3012"/>
              <a:gd name="T5" fmla="*/ 0 h 996"/>
              <a:gd name="T6" fmla="*/ 2147483647 w 3012"/>
              <a:gd name="T7" fmla="*/ 2147483647 h 996"/>
              <a:gd name="T8" fmla="*/ 0 60000 65536"/>
              <a:gd name="T9" fmla="*/ 0 60000 65536"/>
              <a:gd name="T10" fmla="*/ 0 60000 65536"/>
              <a:gd name="T11" fmla="*/ 0 60000 65536"/>
              <a:gd name="T12" fmla="*/ 0 w 3012"/>
              <a:gd name="T13" fmla="*/ 0 h 996"/>
              <a:gd name="T14" fmla="*/ 3012 w 3012"/>
              <a:gd name="T15" fmla="*/ 996 h 9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12" h="996">
                <a:moveTo>
                  <a:pt x="0" y="996"/>
                </a:moveTo>
                <a:lnTo>
                  <a:pt x="1428" y="36"/>
                </a:lnTo>
                <a:lnTo>
                  <a:pt x="1734" y="0"/>
                </a:lnTo>
                <a:lnTo>
                  <a:pt x="3012" y="648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4592" name="Rectangle 38"/>
          <p:cNvSpPr>
            <a:spLocks noChangeArrowheads="1"/>
          </p:cNvSpPr>
          <p:nvPr/>
        </p:nvSpPr>
        <p:spPr bwMode="auto">
          <a:xfrm>
            <a:off x="139700" y="5680075"/>
            <a:ext cx="81454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38163" eaLnBrk="0" hangingPunct="0"/>
            <a:r>
              <a:rPr lang="en-GB" sz="1800" b="1">
                <a:solidFill>
                  <a:schemeClr val="bg1"/>
                </a:solidFill>
              </a:rPr>
              <a:t>The distribution of flight times due to multiple scattering is much wider than</a:t>
            </a:r>
          </a:p>
          <a:p>
            <a:pPr defTabSz="538163" eaLnBrk="0" hangingPunct="0"/>
            <a:r>
              <a:rPr lang="en-GB" sz="1800" b="1">
                <a:solidFill>
                  <a:schemeClr val="bg1"/>
                </a:solidFill>
              </a:rPr>
              <a:t>the same distribution for single scattering at the sample, which can be calculated. </a:t>
            </a:r>
            <a:br>
              <a:rPr lang="en-GB" sz="1800" b="1">
                <a:solidFill>
                  <a:schemeClr val="bg1"/>
                </a:solidFill>
              </a:rPr>
            </a:br>
            <a:r>
              <a:rPr lang="en-GB" sz="1800" b="1">
                <a:solidFill>
                  <a:schemeClr val="bg1"/>
                </a:solidFill>
              </a:rPr>
              <a:t>Sample scattering is obtained from the total signal by subtraction. </a:t>
            </a:r>
            <a:endParaRPr lang="en-US" sz="18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4593" name="Freeform 39"/>
          <p:cNvSpPr>
            <a:spLocks/>
          </p:cNvSpPr>
          <p:nvPr/>
        </p:nvSpPr>
        <p:spPr bwMode="auto">
          <a:xfrm>
            <a:off x="257175" y="2886075"/>
            <a:ext cx="3705225" cy="1581150"/>
          </a:xfrm>
          <a:custGeom>
            <a:avLst/>
            <a:gdLst>
              <a:gd name="T0" fmla="*/ 0 w 2334"/>
              <a:gd name="T1" fmla="*/ 2147483647 h 996"/>
              <a:gd name="T2" fmla="*/ 2147483647 w 2334"/>
              <a:gd name="T3" fmla="*/ 2147483647 h 996"/>
              <a:gd name="T4" fmla="*/ 2147483647 w 2334"/>
              <a:gd name="T5" fmla="*/ 0 h 996"/>
              <a:gd name="T6" fmla="*/ 0 60000 65536"/>
              <a:gd name="T7" fmla="*/ 0 60000 65536"/>
              <a:gd name="T8" fmla="*/ 0 60000 65536"/>
              <a:gd name="T9" fmla="*/ 0 w 2334"/>
              <a:gd name="T10" fmla="*/ 0 h 996"/>
              <a:gd name="T11" fmla="*/ 2334 w 2334"/>
              <a:gd name="T12" fmla="*/ 996 h 9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34" h="996">
                <a:moveTo>
                  <a:pt x="0" y="996"/>
                </a:moveTo>
                <a:lnTo>
                  <a:pt x="1152" y="72"/>
                </a:lnTo>
                <a:lnTo>
                  <a:pt x="2334" y="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4594" name="AutoShape 40"/>
          <p:cNvSpPr>
            <a:spLocks noChangeAspect="1" noChangeArrowheads="1" noTextEdit="1"/>
          </p:cNvSpPr>
          <p:nvPr/>
        </p:nvSpPr>
        <p:spPr bwMode="auto">
          <a:xfrm>
            <a:off x="5626100" y="2681288"/>
            <a:ext cx="32829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95" name="Group 41"/>
          <p:cNvGrpSpPr>
            <a:grpSpLocks/>
          </p:cNvGrpSpPr>
          <p:nvPr/>
        </p:nvGrpSpPr>
        <p:grpSpPr bwMode="auto">
          <a:xfrm>
            <a:off x="7583488" y="4603750"/>
            <a:ext cx="1282700" cy="209550"/>
            <a:chOff x="4903" y="2900"/>
            <a:chExt cx="808" cy="132"/>
          </a:xfrm>
        </p:grpSpPr>
        <p:sp>
          <p:nvSpPr>
            <p:cNvPr id="25105" name="Line 42"/>
            <p:cNvSpPr>
              <a:spLocks noChangeShapeType="1"/>
            </p:cNvSpPr>
            <p:nvPr/>
          </p:nvSpPr>
          <p:spPr bwMode="auto">
            <a:xfrm flipV="1">
              <a:off x="5707" y="302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6" name="Line 43"/>
            <p:cNvSpPr>
              <a:spLocks noChangeShapeType="1"/>
            </p:cNvSpPr>
            <p:nvPr/>
          </p:nvSpPr>
          <p:spPr bwMode="auto">
            <a:xfrm flipV="1">
              <a:off x="5703" y="302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7" name="Line 44"/>
            <p:cNvSpPr>
              <a:spLocks noChangeShapeType="1"/>
            </p:cNvSpPr>
            <p:nvPr/>
          </p:nvSpPr>
          <p:spPr bwMode="auto">
            <a:xfrm flipV="1">
              <a:off x="5699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8" name="Line 45"/>
            <p:cNvSpPr>
              <a:spLocks noChangeShapeType="1"/>
            </p:cNvSpPr>
            <p:nvPr/>
          </p:nvSpPr>
          <p:spPr bwMode="auto">
            <a:xfrm flipV="1">
              <a:off x="5695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9" name="Line 46"/>
            <p:cNvSpPr>
              <a:spLocks noChangeShapeType="1"/>
            </p:cNvSpPr>
            <p:nvPr/>
          </p:nvSpPr>
          <p:spPr bwMode="auto">
            <a:xfrm flipV="1">
              <a:off x="5690" y="3026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0" name="Line 47"/>
            <p:cNvSpPr>
              <a:spLocks noChangeShapeType="1"/>
            </p:cNvSpPr>
            <p:nvPr/>
          </p:nvSpPr>
          <p:spPr bwMode="auto">
            <a:xfrm flipV="1">
              <a:off x="5687" y="3027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1" name="Line 48"/>
            <p:cNvSpPr>
              <a:spLocks noChangeShapeType="1"/>
            </p:cNvSpPr>
            <p:nvPr/>
          </p:nvSpPr>
          <p:spPr bwMode="auto">
            <a:xfrm flipV="1">
              <a:off x="5682" y="3028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2" name="Line 49"/>
            <p:cNvSpPr>
              <a:spLocks noChangeShapeType="1"/>
            </p:cNvSpPr>
            <p:nvPr/>
          </p:nvSpPr>
          <p:spPr bwMode="auto">
            <a:xfrm flipV="1">
              <a:off x="5678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3" name="Line 50"/>
            <p:cNvSpPr>
              <a:spLocks noChangeShapeType="1"/>
            </p:cNvSpPr>
            <p:nvPr/>
          </p:nvSpPr>
          <p:spPr bwMode="auto">
            <a:xfrm flipV="1">
              <a:off x="5674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4" name="Line 51"/>
            <p:cNvSpPr>
              <a:spLocks noChangeShapeType="1"/>
            </p:cNvSpPr>
            <p:nvPr/>
          </p:nvSpPr>
          <p:spPr bwMode="auto">
            <a:xfrm flipV="1">
              <a:off x="5670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5" name="Line 52"/>
            <p:cNvSpPr>
              <a:spLocks noChangeShapeType="1"/>
            </p:cNvSpPr>
            <p:nvPr/>
          </p:nvSpPr>
          <p:spPr bwMode="auto">
            <a:xfrm flipV="1">
              <a:off x="5667" y="3030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6" name="Line 53"/>
            <p:cNvSpPr>
              <a:spLocks noChangeShapeType="1"/>
            </p:cNvSpPr>
            <p:nvPr/>
          </p:nvSpPr>
          <p:spPr bwMode="auto">
            <a:xfrm flipV="1">
              <a:off x="5662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7" name="Line 54"/>
            <p:cNvSpPr>
              <a:spLocks noChangeShapeType="1"/>
            </p:cNvSpPr>
            <p:nvPr/>
          </p:nvSpPr>
          <p:spPr bwMode="auto">
            <a:xfrm>
              <a:off x="5658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8" name="Line 55"/>
            <p:cNvSpPr>
              <a:spLocks noChangeShapeType="1"/>
            </p:cNvSpPr>
            <p:nvPr/>
          </p:nvSpPr>
          <p:spPr bwMode="auto">
            <a:xfrm>
              <a:off x="5654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9" name="Line 56"/>
            <p:cNvSpPr>
              <a:spLocks noChangeShapeType="1"/>
            </p:cNvSpPr>
            <p:nvPr/>
          </p:nvSpPr>
          <p:spPr bwMode="auto">
            <a:xfrm>
              <a:off x="5650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0" name="Line 57"/>
            <p:cNvSpPr>
              <a:spLocks noChangeShapeType="1"/>
            </p:cNvSpPr>
            <p:nvPr/>
          </p:nvSpPr>
          <p:spPr bwMode="auto">
            <a:xfrm>
              <a:off x="5646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1" name="Line 58"/>
            <p:cNvSpPr>
              <a:spLocks noChangeShapeType="1"/>
            </p:cNvSpPr>
            <p:nvPr/>
          </p:nvSpPr>
          <p:spPr bwMode="auto">
            <a:xfrm>
              <a:off x="5642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2" name="Line 59"/>
            <p:cNvSpPr>
              <a:spLocks noChangeShapeType="1"/>
            </p:cNvSpPr>
            <p:nvPr/>
          </p:nvSpPr>
          <p:spPr bwMode="auto">
            <a:xfrm>
              <a:off x="5638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3" name="Line 60"/>
            <p:cNvSpPr>
              <a:spLocks noChangeShapeType="1"/>
            </p:cNvSpPr>
            <p:nvPr/>
          </p:nvSpPr>
          <p:spPr bwMode="auto">
            <a:xfrm>
              <a:off x="5634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4" name="Line 61"/>
            <p:cNvSpPr>
              <a:spLocks noChangeShapeType="1"/>
            </p:cNvSpPr>
            <p:nvPr/>
          </p:nvSpPr>
          <p:spPr bwMode="auto">
            <a:xfrm>
              <a:off x="5630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5" name="Line 62"/>
            <p:cNvSpPr>
              <a:spLocks noChangeShapeType="1"/>
            </p:cNvSpPr>
            <p:nvPr/>
          </p:nvSpPr>
          <p:spPr bwMode="auto">
            <a:xfrm>
              <a:off x="5626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6" name="Line 63"/>
            <p:cNvSpPr>
              <a:spLocks noChangeShapeType="1"/>
            </p:cNvSpPr>
            <p:nvPr/>
          </p:nvSpPr>
          <p:spPr bwMode="auto">
            <a:xfrm>
              <a:off x="5622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7" name="Line 64"/>
            <p:cNvSpPr>
              <a:spLocks noChangeShapeType="1"/>
            </p:cNvSpPr>
            <p:nvPr/>
          </p:nvSpPr>
          <p:spPr bwMode="auto">
            <a:xfrm>
              <a:off x="5618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8" name="Line 65"/>
            <p:cNvSpPr>
              <a:spLocks noChangeShapeType="1"/>
            </p:cNvSpPr>
            <p:nvPr/>
          </p:nvSpPr>
          <p:spPr bwMode="auto">
            <a:xfrm>
              <a:off x="5614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9" name="Line 66"/>
            <p:cNvSpPr>
              <a:spLocks noChangeShapeType="1"/>
            </p:cNvSpPr>
            <p:nvPr/>
          </p:nvSpPr>
          <p:spPr bwMode="auto">
            <a:xfrm>
              <a:off x="5610" y="302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0" name="Line 67"/>
            <p:cNvSpPr>
              <a:spLocks noChangeShapeType="1"/>
            </p:cNvSpPr>
            <p:nvPr/>
          </p:nvSpPr>
          <p:spPr bwMode="auto">
            <a:xfrm>
              <a:off x="5606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1" name="Line 68"/>
            <p:cNvSpPr>
              <a:spLocks noChangeShapeType="1"/>
            </p:cNvSpPr>
            <p:nvPr/>
          </p:nvSpPr>
          <p:spPr bwMode="auto">
            <a:xfrm>
              <a:off x="5602" y="302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2" name="Line 69"/>
            <p:cNvSpPr>
              <a:spLocks noChangeShapeType="1"/>
            </p:cNvSpPr>
            <p:nvPr/>
          </p:nvSpPr>
          <p:spPr bwMode="auto">
            <a:xfrm>
              <a:off x="5598" y="302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3" name="Line 70"/>
            <p:cNvSpPr>
              <a:spLocks noChangeShapeType="1"/>
            </p:cNvSpPr>
            <p:nvPr/>
          </p:nvSpPr>
          <p:spPr bwMode="auto">
            <a:xfrm>
              <a:off x="5594" y="302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4" name="Line 71"/>
            <p:cNvSpPr>
              <a:spLocks noChangeShapeType="1"/>
            </p:cNvSpPr>
            <p:nvPr/>
          </p:nvSpPr>
          <p:spPr bwMode="auto">
            <a:xfrm>
              <a:off x="5590" y="30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5" name="Line 72"/>
            <p:cNvSpPr>
              <a:spLocks noChangeShapeType="1"/>
            </p:cNvSpPr>
            <p:nvPr/>
          </p:nvSpPr>
          <p:spPr bwMode="auto">
            <a:xfrm>
              <a:off x="5585" y="3017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6" name="Line 73"/>
            <p:cNvSpPr>
              <a:spLocks noChangeShapeType="1"/>
            </p:cNvSpPr>
            <p:nvPr/>
          </p:nvSpPr>
          <p:spPr bwMode="auto">
            <a:xfrm>
              <a:off x="5582" y="3016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7" name="Line 74"/>
            <p:cNvSpPr>
              <a:spLocks noChangeShapeType="1"/>
            </p:cNvSpPr>
            <p:nvPr/>
          </p:nvSpPr>
          <p:spPr bwMode="auto">
            <a:xfrm>
              <a:off x="5577" y="3014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8" name="Line 75"/>
            <p:cNvSpPr>
              <a:spLocks noChangeShapeType="1"/>
            </p:cNvSpPr>
            <p:nvPr/>
          </p:nvSpPr>
          <p:spPr bwMode="auto">
            <a:xfrm>
              <a:off x="5574" y="3012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9" name="Line 76"/>
            <p:cNvSpPr>
              <a:spLocks noChangeShapeType="1"/>
            </p:cNvSpPr>
            <p:nvPr/>
          </p:nvSpPr>
          <p:spPr bwMode="auto">
            <a:xfrm>
              <a:off x="5569" y="3010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0" name="Line 77"/>
            <p:cNvSpPr>
              <a:spLocks noChangeShapeType="1"/>
            </p:cNvSpPr>
            <p:nvPr/>
          </p:nvSpPr>
          <p:spPr bwMode="auto">
            <a:xfrm>
              <a:off x="5565" y="300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1" name="Line 78"/>
            <p:cNvSpPr>
              <a:spLocks noChangeShapeType="1"/>
            </p:cNvSpPr>
            <p:nvPr/>
          </p:nvSpPr>
          <p:spPr bwMode="auto">
            <a:xfrm>
              <a:off x="5562" y="3006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2" name="Line 79"/>
            <p:cNvSpPr>
              <a:spLocks noChangeShapeType="1"/>
            </p:cNvSpPr>
            <p:nvPr/>
          </p:nvSpPr>
          <p:spPr bwMode="auto">
            <a:xfrm>
              <a:off x="5557" y="3004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3" name="Line 80"/>
            <p:cNvSpPr>
              <a:spLocks noChangeShapeType="1"/>
            </p:cNvSpPr>
            <p:nvPr/>
          </p:nvSpPr>
          <p:spPr bwMode="auto">
            <a:xfrm>
              <a:off x="5553" y="300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4" name="Line 81"/>
            <p:cNvSpPr>
              <a:spLocks noChangeShapeType="1"/>
            </p:cNvSpPr>
            <p:nvPr/>
          </p:nvSpPr>
          <p:spPr bwMode="auto">
            <a:xfrm>
              <a:off x="5549" y="300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5" name="Line 82"/>
            <p:cNvSpPr>
              <a:spLocks noChangeShapeType="1"/>
            </p:cNvSpPr>
            <p:nvPr/>
          </p:nvSpPr>
          <p:spPr bwMode="auto">
            <a:xfrm>
              <a:off x="5545" y="299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6" name="Line 83"/>
            <p:cNvSpPr>
              <a:spLocks noChangeShapeType="1"/>
            </p:cNvSpPr>
            <p:nvPr/>
          </p:nvSpPr>
          <p:spPr bwMode="auto">
            <a:xfrm>
              <a:off x="5541" y="2995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7" name="Line 84"/>
            <p:cNvSpPr>
              <a:spLocks noChangeShapeType="1"/>
            </p:cNvSpPr>
            <p:nvPr/>
          </p:nvSpPr>
          <p:spPr bwMode="auto">
            <a:xfrm>
              <a:off x="5537" y="299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8" name="Line 85"/>
            <p:cNvSpPr>
              <a:spLocks noChangeShapeType="1"/>
            </p:cNvSpPr>
            <p:nvPr/>
          </p:nvSpPr>
          <p:spPr bwMode="auto">
            <a:xfrm>
              <a:off x="5533" y="299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9" name="Line 86"/>
            <p:cNvSpPr>
              <a:spLocks noChangeShapeType="1"/>
            </p:cNvSpPr>
            <p:nvPr/>
          </p:nvSpPr>
          <p:spPr bwMode="auto">
            <a:xfrm>
              <a:off x="5529" y="298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0" name="Line 87"/>
            <p:cNvSpPr>
              <a:spLocks noChangeShapeType="1"/>
            </p:cNvSpPr>
            <p:nvPr/>
          </p:nvSpPr>
          <p:spPr bwMode="auto">
            <a:xfrm>
              <a:off x="5525" y="2985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1" name="Line 88"/>
            <p:cNvSpPr>
              <a:spLocks noChangeShapeType="1"/>
            </p:cNvSpPr>
            <p:nvPr/>
          </p:nvSpPr>
          <p:spPr bwMode="auto">
            <a:xfrm>
              <a:off x="5521" y="298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2" name="Line 89"/>
            <p:cNvSpPr>
              <a:spLocks noChangeShapeType="1"/>
            </p:cNvSpPr>
            <p:nvPr/>
          </p:nvSpPr>
          <p:spPr bwMode="auto">
            <a:xfrm>
              <a:off x="5517" y="298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3" name="Line 90"/>
            <p:cNvSpPr>
              <a:spLocks noChangeShapeType="1"/>
            </p:cNvSpPr>
            <p:nvPr/>
          </p:nvSpPr>
          <p:spPr bwMode="auto">
            <a:xfrm>
              <a:off x="5513" y="297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4" name="Line 91"/>
            <p:cNvSpPr>
              <a:spLocks noChangeShapeType="1"/>
            </p:cNvSpPr>
            <p:nvPr/>
          </p:nvSpPr>
          <p:spPr bwMode="auto">
            <a:xfrm>
              <a:off x="5509" y="2975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5" name="Line 92"/>
            <p:cNvSpPr>
              <a:spLocks noChangeShapeType="1"/>
            </p:cNvSpPr>
            <p:nvPr/>
          </p:nvSpPr>
          <p:spPr bwMode="auto">
            <a:xfrm>
              <a:off x="5505" y="297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6" name="Line 93"/>
            <p:cNvSpPr>
              <a:spLocks noChangeShapeType="1"/>
            </p:cNvSpPr>
            <p:nvPr/>
          </p:nvSpPr>
          <p:spPr bwMode="auto">
            <a:xfrm>
              <a:off x="5501" y="297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7" name="Line 94"/>
            <p:cNvSpPr>
              <a:spLocks noChangeShapeType="1"/>
            </p:cNvSpPr>
            <p:nvPr/>
          </p:nvSpPr>
          <p:spPr bwMode="auto">
            <a:xfrm>
              <a:off x="5497" y="296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8" name="Line 95"/>
            <p:cNvSpPr>
              <a:spLocks noChangeShapeType="1"/>
            </p:cNvSpPr>
            <p:nvPr/>
          </p:nvSpPr>
          <p:spPr bwMode="auto">
            <a:xfrm>
              <a:off x="5493" y="296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9" name="Line 96"/>
            <p:cNvSpPr>
              <a:spLocks noChangeShapeType="1"/>
            </p:cNvSpPr>
            <p:nvPr/>
          </p:nvSpPr>
          <p:spPr bwMode="auto">
            <a:xfrm>
              <a:off x="5489" y="296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0" name="Line 97"/>
            <p:cNvSpPr>
              <a:spLocks noChangeShapeType="1"/>
            </p:cNvSpPr>
            <p:nvPr/>
          </p:nvSpPr>
          <p:spPr bwMode="auto">
            <a:xfrm>
              <a:off x="5485" y="296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1" name="Line 98"/>
            <p:cNvSpPr>
              <a:spLocks noChangeShapeType="1"/>
            </p:cNvSpPr>
            <p:nvPr/>
          </p:nvSpPr>
          <p:spPr bwMode="auto">
            <a:xfrm>
              <a:off x="5481" y="295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2" name="Line 99"/>
            <p:cNvSpPr>
              <a:spLocks noChangeShapeType="1"/>
            </p:cNvSpPr>
            <p:nvPr/>
          </p:nvSpPr>
          <p:spPr bwMode="auto">
            <a:xfrm>
              <a:off x="5477" y="295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3" name="Line 100"/>
            <p:cNvSpPr>
              <a:spLocks noChangeShapeType="1"/>
            </p:cNvSpPr>
            <p:nvPr/>
          </p:nvSpPr>
          <p:spPr bwMode="auto">
            <a:xfrm>
              <a:off x="5472" y="2952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4" name="Line 101"/>
            <p:cNvSpPr>
              <a:spLocks noChangeShapeType="1"/>
            </p:cNvSpPr>
            <p:nvPr/>
          </p:nvSpPr>
          <p:spPr bwMode="auto">
            <a:xfrm>
              <a:off x="5469" y="2949"/>
              <a:ext cx="3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5" name="Line 102"/>
            <p:cNvSpPr>
              <a:spLocks noChangeShapeType="1"/>
            </p:cNvSpPr>
            <p:nvPr/>
          </p:nvSpPr>
          <p:spPr bwMode="auto">
            <a:xfrm>
              <a:off x="5465" y="294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6" name="Line 103"/>
            <p:cNvSpPr>
              <a:spLocks noChangeShapeType="1"/>
            </p:cNvSpPr>
            <p:nvPr/>
          </p:nvSpPr>
          <p:spPr bwMode="auto">
            <a:xfrm>
              <a:off x="5460" y="2944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7" name="Line 104"/>
            <p:cNvSpPr>
              <a:spLocks noChangeShapeType="1"/>
            </p:cNvSpPr>
            <p:nvPr/>
          </p:nvSpPr>
          <p:spPr bwMode="auto">
            <a:xfrm>
              <a:off x="5457" y="2942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8" name="Line 105"/>
            <p:cNvSpPr>
              <a:spLocks noChangeShapeType="1"/>
            </p:cNvSpPr>
            <p:nvPr/>
          </p:nvSpPr>
          <p:spPr bwMode="auto">
            <a:xfrm>
              <a:off x="5452" y="2939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9" name="Line 106"/>
            <p:cNvSpPr>
              <a:spLocks noChangeShapeType="1"/>
            </p:cNvSpPr>
            <p:nvPr/>
          </p:nvSpPr>
          <p:spPr bwMode="auto">
            <a:xfrm>
              <a:off x="5448" y="293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0" name="Line 107"/>
            <p:cNvSpPr>
              <a:spLocks noChangeShapeType="1"/>
            </p:cNvSpPr>
            <p:nvPr/>
          </p:nvSpPr>
          <p:spPr bwMode="auto">
            <a:xfrm>
              <a:off x="5444" y="293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1" name="Line 108"/>
            <p:cNvSpPr>
              <a:spLocks noChangeShapeType="1"/>
            </p:cNvSpPr>
            <p:nvPr/>
          </p:nvSpPr>
          <p:spPr bwMode="auto">
            <a:xfrm>
              <a:off x="5440" y="293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2" name="Line 109"/>
            <p:cNvSpPr>
              <a:spLocks noChangeShapeType="1"/>
            </p:cNvSpPr>
            <p:nvPr/>
          </p:nvSpPr>
          <p:spPr bwMode="auto">
            <a:xfrm>
              <a:off x="5436" y="293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3" name="Line 110"/>
            <p:cNvSpPr>
              <a:spLocks noChangeShapeType="1"/>
            </p:cNvSpPr>
            <p:nvPr/>
          </p:nvSpPr>
          <p:spPr bwMode="auto">
            <a:xfrm>
              <a:off x="5432" y="292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4" name="Line 111"/>
            <p:cNvSpPr>
              <a:spLocks noChangeShapeType="1"/>
            </p:cNvSpPr>
            <p:nvPr/>
          </p:nvSpPr>
          <p:spPr bwMode="auto">
            <a:xfrm>
              <a:off x="5428" y="292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5" name="Line 112"/>
            <p:cNvSpPr>
              <a:spLocks noChangeShapeType="1"/>
            </p:cNvSpPr>
            <p:nvPr/>
          </p:nvSpPr>
          <p:spPr bwMode="auto">
            <a:xfrm>
              <a:off x="5424" y="292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6" name="Line 113"/>
            <p:cNvSpPr>
              <a:spLocks noChangeShapeType="1"/>
            </p:cNvSpPr>
            <p:nvPr/>
          </p:nvSpPr>
          <p:spPr bwMode="auto">
            <a:xfrm>
              <a:off x="5420" y="292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7" name="Line 114"/>
            <p:cNvSpPr>
              <a:spLocks noChangeShapeType="1"/>
            </p:cNvSpPr>
            <p:nvPr/>
          </p:nvSpPr>
          <p:spPr bwMode="auto">
            <a:xfrm>
              <a:off x="5416" y="292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8" name="Line 115"/>
            <p:cNvSpPr>
              <a:spLocks noChangeShapeType="1"/>
            </p:cNvSpPr>
            <p:nvPr/>
          </p:nvSpPr>
          <p:spPr bwMode="auto">
            <a:xfrm>
              <a:off x="5412" y="291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9" name="Line 116"/>
            <p:cNvSpPr>
              <a:spLocks noChangeShapeType="1"/>
            </p:cNvSpPr>
            <p:nvPr/>
          </p:nvSpPr>
          <p:spPr bwMode="auto">
            <a:xfrm>
              <a:off x="5408" y="291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0" name="Line 117"/>
            <p:cNvSpPr>
              <a:spLocks noChangeShapeType="1"/>
            </p:cNvSpPr>
            <p:nvPr/>
          </p:nvSpPr>
          <p:spPr bwMode="auto">
            <a:xfrm>
              <a:off x="5404" y="291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1" name="Line 118"/>
            <p:cNvSpPr>
              <a:spLocks noChangeShapeType="1"/>
            </p:cNvSpPr>
            <p:nvPr/>
          </p:nvSpPr>
          <p:spPr bwMode="auto">
            <a:xfrm>
              <a:off x="5400" y="291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2" name="Line 119"/>
            <p:cNvSpPr>
              <a:spLocks noChangeShapeType="1"/>
            </p:cNvSpPr>
            <p:nvPr/>
          </p:nvSpPr>
          <p:spPr bwMode="auto">
            <a:xfrm>
              <a:off x="5396" y="29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3" name="Line 120"/>
            <p:cNvSpPr>
              <a:spLocks noChangeShapeType="1"/>
            </p:cNvSpPr>
            <p:nvPr/>
          </p:nvSpPr>
          <p:spPr bwMode="auto">
            <a:xfrm>
              <a:off x="5392" y="291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4" name="Line 121"/>
            <p:cNvSpPr>
              <a:spLocks noChangeShapeType="1"/>
            </p:cNvSpPr>
            <p:nvPr/>
          </p:nvSpPr>
          <p:spPr bwMode="auto">
            <a:xfrm>
              <a:off x="5388" y="290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5" name="Line 122"/>
            <p:cNvSpPr>
              <a:spLocks noChangeShapeType="1"/>
            </p:cNvSpPr>
            <p:nvPr/>
          </p:nvSpPr>
          <p:spPr bwMode="auto">
            <a:xfrm>
              <a:off x="5384" y="290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6" name="Line 123"/>
            <p:cNvSpPr>
              <a:spLocks noChangeShapeType="1"/>
            </p:cNvSpPr>
            <p:nvPr/>
          </p:nvSpPr>
          <p:spPr bwMode="auto">
            <a:xfrm>
              <a:off x="5380" y="290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7" name="Line 124"/>
            <p:cNvSpPr>
              <a:spLocks noChangeShapeType="1"/>
            </p:cNvSpPr>
            <p:nvPr/>
          </p:nvSpPr>
          <p:spPr bwMode="auto">
            <a:xfrm>
              <a:off x="5376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8" name="Line 125"/>
            <p:cNvSpPr>
              <a:spLocks noChangeShapeType="1"/>
            </p:cNvSpPr>
            <p:nvPr/>
          </p:nvSpPr>
          <p:spPr bwMode="auto">
            <a:xfrm>
              <a:off x="5372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9" name="Line 126"/>
            <p:cNvSpPr>
              <a:spLocks noChangeShapeType="1"/>
            </p:cNvSpPr>
            <p:nvPr/>
          </p:nvSpPr>
          <p:spPr bwMode="auto">
            <a:xfrm>
              <a:off x="5367" y="2903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0" name="Line 127"/>
            <p:cNvSpPr>
              <a:spLocks noChangeShapeType="1"/>
            </p:cNvSpPr>
            <p:nvPr/>
          </p:nvSpPr>
          <p:spPr bwMode="auto">
            <a:xfrm>
              <a:off x="5364" y="2903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1" name="Line 128"/>
            <p:cNvSpPr>
              <a:spLocks noChangeShapeType="1"/>
            </p:cNvSpPr>
            <p:nvPr/>
          </p:nvSpPr>
          <p:spPr bwMode="auto">
            <a:xfrm>
              <a:off x="5360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2" name="Line 129"/>
            <p:cNvSpPr>
              <a:spLocks noChangeShapeType="1"/>
            </p:cNvSpPr>
            <p:nvPr/>
          </p:nvSpPr>
          <p:spPr bwMode="auto">
            <a:xfrm>
              <a:off x="5355" y="2902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3" name="Line 130"/>
            <p:cNvSpPr>
              <a:spLocks noChangeShapeType="1"/>
            </p:cNvSpPr>
            <p:nvPr/>
          </p:nvSpPr>
          <p:spPr bwMode="auto">
            <a:xfrm>
              <a:off x="5352" y="290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4" name="Line 131"/>
            <p:cNvSpPr>
              <a:spLocks noChangeShapeType="1"/>
            </p:cNvSpPr>
            <p:nvPr/>
          </p:nvSpPr>
          <p:spPr bwMode="auto">
            <a:xfrm>
              <a:off x="5347" y="290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5" name="Line 132"/>
            <p:cNvSpPr>
              <a:spLocks noChangeShapeType="1"/>
            </p:cNvSpPr>
            <p:nvPr/>
          </p:nvSpPr>
          <p:spPr bwMode="auto">
            <a:xfrm>
              <a:off x="5343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6" name="Line 133"/>
            <p:cNvSpPr>
              <a:spLocks noChangeShapeType="1"/>
            </p:cNvSpPr>
            <p:nvPr/>
          </p:nvSpPr>
          <p:spPr bwMode="auto">
            <a:xfrm>
              <a:off x="5339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7" name="Line 134"/>
            <p:cNvSpPr>
              <a:spLocks noChangeShapeType="1"/>
            </p:cNvSpPr>
            <p:nvPr/>
          </p:nvSpPr>
          <p:spPr bwMode="auto">
            <a:xfrm>
              <a:off x="5335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8" name="Line 135"/>
            <p:cNvSpPr>
              <a:spLocks noChangeShapeType="1"/>
            </p:cNvSpPr>
            <p:nvPr/>
          </p:nvSpPr>
          <p:spPr bwMode="auto">
            <a:xfrm flipV="1">
              <a:off x="5331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9" name="Line 136"/>
            <p:cNvSpPr>
              <a:spLocks noChangeShapeType="1"/>
            </p:cNvSpPr>
            <p:nvPr/>
          </p:nvSpPr>
          <p:spPr bwMode="auto">
            <a:xfrm>
              <a:off x="5327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0" name="Line 137"/>
            <p:cNvSpPr>
              <a:spLocks noChangeShapeType="1"/>
            </p:cNvSpPr>
            <p:nvPr/>
          </p:nvSpPr>
          <p:spPr bwMode="auto">
            <a:xfrm flipV="1">
              <a:off x="5323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1" name="Line 138"/>
            <p:cNvSpPr>
              <a:spLocks noChangeShapeType="1"/>
            </p:cNvSpPr>
            <p:nvPr/>
          </p:nvSpPr>
          <p:spPr bwMode="auto">
            <a:xfrm flipV="1">
              <a:off x="5319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2" name="Line 139"/>
            <p:cNvSpPr>
              <a:spLocks noChangeShapeType="1"/>
            </p:cNvSpPr>
            <p:nvPr/>
          </p:nvSpPr>
          <p:spPr bwMode="auto">
            <a:xfrm flipV="1">
              <a:off x="5315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3" name="Line 140"/>
            <p:cNvSpPr>
              <a:spLocks noChangeShapeType="1"/>
            </p:cNvSpPr>
            <p:nvPr/>
          </p:nvSpPr>
          <p:spPr bwMode="auto">
            <a:xfrm flipV="1">
              <a:off x="5311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4" name="Line 141"/>
            <p:cNvSpPr>
              <a:spLocks noChangeShapeType="1"/>
            </p:cNvSpPr>
            <p:nvPr/>
          </p:nvSpPr>
          <p:spPr bwMode="auto">
            <a:xfrm flipV="1">
              <a:off x="5307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5" name="Line 142"/>
            <p:cNvSpPr>
              <a:spLocks noChangeShapeType="1"/>
            </p:cNvSpPr>
            <p:nvPr/>
          </p:nvSpPr>
          <p:spPr bwMode="auto">
            <a:xfrm flipV="1">
              <a:off x="5303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6" name="Line 143"/>
            <p:cNvSpPr>
              <a:spLocks noChangeShapeType="1"/>
            </p:cNvSpPr>
            <p:nvPr/>
          </p:nvSpPr>
          <p:spPr bwMode="auto">
            <a:xfrm flipV="1">
              <a:off x="5299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7" name="Line 144"/>
            <p:cNvSpPr>
              <a:spLocks noChangeShapeType="1"/>
            </p:cNvSpPr>
            <p:nvPr/>
          </p:nvSpPr>
          <p:spPr bwMode="auto">
            <a:xfrm flipV="1">
              <a:off x="5295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8" name="Line 145"/>
            <p:cNvSpPr>
              <a:spLocks noChangeShapeType="1"/>
            </p:cNvSpPr>
            <p:nvPr/>
          </p:nvSpPr>
          <p:spPr bwMode="auto">
            <a:xfrm flipV="1">
              <a:off x="5291" y="290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9" name="Line 146"/>
            <p:cNvSpPr>
              <a:spLocks noChangeShapeType="1"/>
            </p:cNvSpPr>
            <p:nvPr/>
          </p:nvSpPr>
          <p:spPr bwMode="auto">
            <a:xfrm flipV="1">
              <a:off x="5287" y="290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0" name="Line 147"/>
            <p:cNvSpPr>
              <a:spLocks noChangeShapeType="1"/>
            </p:cNvSpPr>
            <p:nvPr/>
          </p:nvSpPr>
          <p:spPr bwMode="auto">
            <a:xfrm flipV="1">
              <a:off x="5283" y="290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1" name="Line 148"/>
            <p:cNvSpPr>
              <a:spLocks noChangeShapeType="1"/>
            </p:cNvSpPr>
            <p:nvPr/>
          </p:nvSpPr>
          <p:spPr bwMode="auto">
            <a:xfrm flipV="1">
              <a:off x="5279" y="290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2" name="Line 149"/>
            <p:cNvSpPr>
              <a:spLocks noChangeShapeType="1"/>
            </p:cNvSpPr>
            <p:nvPr/>
          </p:nvSpPr>
          <p:spPr bwMode="auto">
            <a:xfrm flipV="1">
              <a:off x="5275" y="291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3" name="Line 150"/>
            <p:cNvSpPr>
              <a:spLocks noChangeShapeType="1"/>
            </p:cNvSpPr>
            <p:nvPr/>
          </p:nvSpPr>
          <p:spPr bwMode="auto">
            <a:xfrm flipV="1">
              <a:off x="5271" y="291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4" name="Line 151"/>
            <p:cNvSpPr>
              <a:spLocks noChangeShapeType="1"/>
            </p:cNvSpPr>
            <p:nvPr/>
          </p:nvSpPr>
          <p:spPr bwMode="auto">
            <a:xfrm flipV="1">
              <a:off x="5267" y="291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5" name="Line 152"/>
            <p:cNvSpPr>
              <a:spLocks noChangeShapeType="1"/>
            </p:cNvSpPr>
            <p:nvPr/>
          </p:nvSpPr>
          <p:spPr bwMode="auto">
            <a:xfrm flipV="1">
              <a:off x="5262" y="2916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6" name="Line 153"/>
            <p:cNvSpPr>
              <a:spLocks noChangeShapeType="1"/>
            </p:cNvSpPr>
            <p:nvPr/>
          </p:nvSpPr>
          <p:spPr bwMode="auto">
            <a:xfrm flipV="1">
              <a:off x="5259" y="2917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7" name="Line 154"/>
            <p:cNvSpPr>
              <a:spLocks noChangeShapeType="1"/>
            </p:cNvSpPr>
            <p:nvPr/>
          </p:nvSpPr>
          <p:spPr bwMode="auto">
            <a:xfrm flipV="1">
              <a:off x="5255" y="29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8" name="Line 155"/>
            <p:cNvSpPr>
              <a:spLocks noChangeShapeType="1"/>
            </p:cNvSpPr>
            <p:nvPr/>
          </p:nvSpPr>
          <p:spPr bwMode="auto">
            <a:xfrm flipV="1">
              <a:off x="5250" y="2921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9" name="Line 156"/>
            <p:cNvSpPr>
              <a:spLocks noChangeShapeType="1"/>
            </p:cNvSpPr>
            <p:nvPr/>
          </p:nvSpPr>
          <p:spPr bwMode="auto">
            <a:xfrm flipV="1">
              <a:off x="5247" y="2923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0" name="Line 157"/>
            <p:cNvSpPr>
              <a:spLocks noChangeShapeType="1"/>
            </p:cNvSpPr>
            <p:nvPr/>
          </p:nvSpPr>
          <p:spPr bwMode="auto">
            <a:xfrm flipV="1">
              <a:off x="5242" y="2925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1" name="Line 158"/>
            <p:cNvSpPr>
              <a:spLocks noChangeShapeType="1"/>
            </p:cNvSpPr>
            <p:nvPr/>
          </p:nvSpPr>
          <p:spPr bwMode="auto">
            <a:xfrm flipV="1">
              <a:off x="5238" y="292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2" name="Line 159"/>
            <p:cNvSpPr>
              <a:spLocks noChangeShapeType="1"/>
            </p:cNvSpPr>
            <p:nvPr/>
          </p:nvSpPr>
          <p:spPr bwMode="auto">
            <a:xfrm flipV="1">
              <a:off x="5234" y="292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3" name="Line 160"/>
            <p:cNvSpPr>
              <a:spLocks noChangeShapeType="1"/>
            </p:cNvSpPr>
            <p:nvPr/>
          </p:nvSpPr>
          <p:spPr bwMode="auto">
            <a:xfrm flipV="1">
              <a:off x="5230" y="293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4" name="Line 161"/>
            <p:cNvSpPr>
              <a:spLocks noChangeShapeType="1"/>
            </p:cNvSpPr>
            <p:nvPr/>
          </p:nvSpPr>
          <p:spPr bwMode="auto">
            <a:xfrm flipV="1">
              <a:off x="5226" y="293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5" name="Line 162"/>
            <p:cNvSpPr>
              <a:spLocks noChangeShapeType="1"/>
            </p:cNvSpPr>
            <p:nvPr/>
          </p:nvSpPr>
          <p:spPr bwMode="auto">
            <a:xfrm flipV="1">
              <a:off x="5222" y="293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6" name="Line 163"/>
            <p:cNvSpPr>
              <a:spLocks noChangeShapeType="1"/>
            </p:cNvSpPr>
            <p:nvPr/>
          </p:nvSpPr>
          <p:spPr bwMode="auto">
            <a:xfrm flipV="1">
              <a:off x="5218" y="293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7" name="Line 164"/>
            <p:cNvSpPr>
              <a:spLocks noChangeShapeType="1"/>
            </p:cNvSpPr>
            <p:nvPr/>
          </p:nvSpPr>
          <p:spPr bwMode="auto">
            <a:xfrm flipV="1">
              <a:off x="5214" y="294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8" name="Line 165"/>
            <p:cNvSpPr>
              <a:spLocks noChangeShapeType="1"/>
            </p:cNvSpPr>
            <p:nvPr/>
          </p:nvSpPr>
          <p:spPr bwMode="auto">
            <a:xfrm flipV="1">
              <a:off x="5210" y="294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9" name="Line 166"/>
            <p:cNvSpPr>
              <a:spLocks noChangeShapeType="1"/>
            </p:cNvSpPr>
            <p:nvPr/>
          </p:nvSpPr>
          <p:spPr bwMode="auto">
            <a:xfrm flipV="1">
              <a:off x="5206" y="294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0" name="Line 167"/>
            <p:cNvSpPr>
              <a:spLocks noChangeShapeType="1"/>
            </p:cNvSpPr>
            <p:nvPr/>
          </p:nvSpPr>
          <p:spPr bwMode="auto">
            <a:xfrm flipV="1">
              <a:off x="5202" y="294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1" name="Line 168"/>
            <p:cNvSpPr>
              <a:spLocks noChangeShapeType="1"/>
            </p:cNvSpPr>
            <p:nvPr/>
          </p:nvSpPr>
          <p:spPr bwMode="auto">
            <a:xfrm flipV="1">
              <a:off x="5198" y="295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2" name="Line 169"/>
            <p:cNvSpPr>
              <a:spLocks noChangeShapeType="1"/>
            </p:cNvSpPr>
            <p:nvPr/>
          </p:nvSpPr>
          <p:spPr bwMode="auto">
            <a:xfrm flipV="1">
              <a:off x="5194" y="295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3" name="Line 170"/>
            <p:cNvSpPr>
              <a:spLocks noChangeShapeType="1"/>
            </p:cNvSpPr>
            <p:nvPr/>
          </p:nvSpPr>
          <p:spPr bwMode="auto">
            <a:xfrm flipV="1">
              <a:off x="5190" y="295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4" name="Line 171"/>
            <p:cNvSpPr>
              <a:spLocks noChangeShapeType="1"/>
            </p:cNvSpPr>
            <p:nvPr/>
          </p:nvSpPr>
          <p:spPr bwMode="auto">
            <a:xfrm flipV="1">
              <a:off x="5186" y="295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5" name="Line 172"/>
            <p:cNvSpPr>
              <a:spLocks noChangeShapeType="1"/>
            </p:cNvSpPr>
            <p:nvPr/>
          </p:nvSpPr>
          <p:spPr bwMode="auto">
            <a:xfrm flipV="1">
              <a:off x="5182" y="296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6" name="Line 173"/>
            <p:cNvSpPr>
              <a:spLocks noChangeShapeType="1"/>
            </p:cNvSpPr>
            <p:nvPr/>
          </p:nvSpPr>
          <p:spPr bwMode="auto">
            <a:xfrm flipV="1">
              <a:off x="5178" y="296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7" name="Line 174"/>
            <p:cNvSpPr>
              <a:spLocks noChangeShapeType="1"/>
            </p:cNvSpPr>
            <p:nvPr/>
          </p:nvSpPr>
          <p:spPr bwMode="auto">
            <a:xfrm flipV="1">
              <a:off x="5174" y="2966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8" name="Line 175"/>
            <p:cNvSpPr>
              <a:spLocks noChangeShapeType="1"/>
            </p:cNvSpPr>
            <p:nvPr/>
          </p:nvSpPr>
          <p:spPr bwMode="auto">
            <a:xfrm flipV="1">
              <a:off x="5170" y="296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9" name="Line 176"/>
            <p:cNvSpPr>
              <a:spLocks noChangeShapeType="1"/>
            </p:cNvSpPr>
            <p:nvPr/>
          </p:nvSpPr>
          <p:spPr bwMode="auto">
            <a:xfrm flipV="1">
              <a:off x="5166" y="297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0" name="Line 177"/>
            <p:cNvSpPr>
              <a:spLocks noChangeShapeType="1"/>
            </p:cNvSpPr>
            <p:nvPr/>
          </p:nvSpPr>
          <p:spPr bwMode="auto">
            <a:xfrm flipV="1">
              <a:off x="5162" y="297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1" name="Line 178"/>
            <p:cNvSpPr>
              <a:spLocks noChangeShapeType="1"/>
            </p:cNvSpPr>
            <p:nvPr/>
          </p:nvSpPr>
          <p:spPr bwMode="auto">
            <a:xfrm flipV="1">
              <a:off x="5157" y="2977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2" name="Line 179"/>
            <p:cNvSpPr>
              <a:spLocks noChangeShapeType="1"/>
            </p:cNvSpPr>
            <p:nvPr/>
          </p:nvSpPr>
          <p:spPr bwMode="auto">
            <a:xfrm flipV="1">
              <a:off x="5154" y="2979"/>
              <a:ext cx="3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3" name="Line 180"/>
            <p:cNvSpPr>
              <a:spLocks noChangeShapeType="1"/>
            </p:cNvSpPr>
            <p:nvPr/>
          </p:nvSpPr>
          <p:spPr bwMode="auto">
            <a:xfrm flipV="1">
              <a:off x="5150" y="298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4" name="Line 181"/>
            <p:cNvSpPr>
              <a:spLocks noChangeShapeType="1"/>
            </p:cNvSpPr>
            <p:nvPr/>
          </p:nvSpPr>
          <p:spPr bwMode="auto">
            <a:xfrm flipV="1">
              <a:off x="5145" y="2984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5" name="Line 182"/>
            <p:cNvSpPr>
              <a:spLocks noChangeShapeType="1"/>
            </p:cNvSpPr>
            <p:nvPr/>
          </p:nvSpPr>
          <p:spPr bwMode="auto">
            <a:xfrm flipV="1">
              <a:off x="5142" y="2987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6" name="Line 183"/>
            <p:cNvSpPr>
              <a:spLocks noChangeShapeType="1"/>
            </p:cNvSpPr>
            <p:nvPr/>
          </p:nvSpPr>
          <p:spPr bwMode="auto">
            <a:xfrm flipV="1">
              <a:off x="5137" y="2989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7" name="Line 184"/>
            <p:cNvSpPr>
              <a:spLocks noChangeShapeType="1"/>
            </p:cNvSpPr>
            <p:nvPr/>
          </p:nvSpPr>
          <p:spPr bwMode="auto">
            <a:xfrm flipV="1">
              <a:off x="5133" y="299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8" name="Line 185"/>
            <p:cNvSpPr>
              <a:spLocks noChangeShapeType="1"/>
            </p:cNvSpPr>
            <p:nvPr/>
          </p:nvSpPr>
          <p:spPr bwMode="auto">
            <a:xfrm flipV="1">
              <a:off x="5129" y="299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9" name="Line 186"/>
            <p:cNvSpPr>
              <a:spLocks noChangeShapeType="1"/>
            </p:cNvSpPr>
            <p:nvPr/>
          </p:nvSpPr>
          <p:spPr bwMode="auto">
            <a:xfrm flipV="1">
              <a:off x="5125" y="299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0" name="Line 187"/>
            <p:cNvSpPr>
              <a:spLocks noChangeShapeType="1"/>
            </p:cNvSpPr>
            <p:nvPr/>
          </p:nvSpPr>
          <p:spPr bwMode="auto">
            <a:xfrm flipV="1">
              <a:off x="5121" y="299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1" name="Line 188"/>
            <p:cNvSpPr>
              <a:spLocks noChangeShapeType="1"/>
            </p:cNvSpPr>
            <p:nvPr/>
          </p:nvSpPr>
          <p:spPr bwMode="auto">
            <a:xfrm flipV="1">
              <a:off x="5117" y="300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2" name="Line 189"/>
            <p:cNvSpPr>
              <a:spLocks noChangeShapeType="1"/>
            </p:cNvSpPr>
            <p:nvPr/>
          </p:nvSpPr>
          <p:spPr bwMode="auto">
            <a:xfrm flipV="1">
              <a:off x="5113" y="300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3" name="Line 190"/>
            <p:cNvSpPr>
              <a:spLocks noChangeShapeType="1"/>
            </p:cNvSpPr>
            <p:nvPr/>
          </p:nvSpPr>
          <p:spPr bwMode="auto">
            <a:xfrm flipV="1">
              <a:off x="5109" y="300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4" name="Line 191"/>
            <p:cNvSpPr>
              <a:spLocks noChangeShapeType="1"/>
            </p:cNvSpPr>
            <p:nvPr/>
          </p:nvSpPr>
          <p:spPr bwMode="auto">
            <a:xfrm flipV="1">
              <a:off x="5105" y="300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5" name="Line 192"/>
            <p:cNvSpPr>
              <a:spLocks noChangeShapeType="1"/>
            </p:cNvSpPr>
            <p:nvPr/>
          </p:nvSpPr>
          <p:spPr bwMode="auto">
            <a:xfrm flipV="1">
              <a:off x="5101" y="300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6" name="Line 193"/>
            <p:cNvSpPr>
              <a:spLocks noChangeShapeType="1"/>
            </p:cNvSpPr>
            <p:nvPr/>
          </p:nvSpPr>
          <p:spPr bwMode="auto">
            <a:xfrm flipV="1">
              <a:off x="5097" y="30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7" name="Line 194"/>
            <p:cNvSpPr>
              <a:spLocks noChangeShapeType="1"/>
            </p:cNvSpPr>
            <p:nvPr/>
          </p:nvSpPr>
          <p:spPr bwMode="auto">
            <a:xfrm flipV="1">
              <a:off x="5093" y="301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8" name="Line 195"/>
            <p:cNvSpPr>
              <a:spLocks noChangeShapeType="1"/>
            </p:cNvSpPr>
            <p:nvPr/>
          </p:nvSpPr>
          <p:spPr bwMode="auto">
            <a:xfrm flipV="1">
              <a:off x="5089" y="301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9" name="Line 196"/>
            <p:cNvSpPr>
              <a:spLocks noChangeShapeType="1"/>
            </p:cNvSpPr>
            <p:nvPr/>
          </p:nvSpPr>
          <p:spPr bwMode="auto">
            <a:xfrm flipV="1">
              <a:off x="5085" y="301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0" name="Line 197"/>
            <p:cNvSpPr>
              <a:spLocks noChangeShapeType="1"/>
            </p:cNvSpPr>
            <p:nvPr/>
          </p:nvSpPr>
          <p:spPr bwMode="auto">
            <a:xfrm flipV="1">
              <a:off x="5081" y="301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1" name="Line 198"/>
            <p:cNvSpPr>
              <a:spLocks noChangeShapeType="1"/>
            </p:cNvSpPr>
            <p:nvPr/>
          </p:nvSpPr>
          <p:spPr bwMode="auto">
            <a:xfrm flipV="1">
              <a:off x="5077" y="302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2" name="Line 199"/>
            <p:cNvSpPr>
              <a:spLocks noChangeShapeType="1"/>
            </p:cNvSpPr>
            <p:nvPr/>
          </p:nvSpPr>
          <p:spPr bwMode="auto">
            <a:xfrm flipV="1">
              <a:off x="5073" y="302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3" name="Line 200"/>
            <p:cNvSpPr>
              <a:spLocks noChangeShapeType="1"/>
            </p:cNvSpPr>
            <p:nvPr/>
          </p:nvSpPr>
          <p:spPr bwMode="auto">
            <a:xfrm flipV="1">
              <a:off x="5069" y="302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4" name="Line 201"/>
            <p:cNvSpPr>
              <a:spLocks noChangeShapeType="1"/>
            </p:cNvSpPr>
            <p:nvPr/>
          </p:nvSpPr>
          <p:spPr bwMode="auto">
            <a:xfrm flipV="1">
              <a:off x="5065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5" name="Line 202"/>
            <p:cNvSpPr>
              <a:spLocks noChangeShapeType="1"/>
            </p:cNvSpPr>
            <p:nvPr/>
          </p:nvSpPr>
          <p:spPr bwMode="auto">
            <a:xfrm flipV="1">
              <a:off x="5061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6" name="Line 203"/>
            <p:cNvSpPr>
              <a:spLocks noChangeShapeType="1"/>
            </p:cNvSpPr>
            <p:nvPr/>
          </p:nvSpPr>
          <p:spPr bwMode="auto">
            <a:xfrm flipV="1">
              <a:off x="5057" y="302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7" name="Line 204"/>
            <p:cNvSpPr>
              <a:spLocks noChangeShapeType="1"/>
            </p:cNvSpPr>
            <p:nvPr/>
          </p:nvSpPr>
          <p:spPr bwMode="auto">
            <a:xfrm flipV="1">
              <a:off x="5052" y="3027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8" name="Line 205"/>
            <p:cNvSpPr>
              <a:spLocks noChangeShapeType="1"/>
            </p:cNvSpPr>
            <p:nvPr/>
          </p:nvSpPr>
          <p:spPr bwMode="auto">
            <a:xfrm flipV="1">
              <a:off x="5049" y="3028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9" name="Line 206"/>
            <p:cNvSpPr>
              <a:spLocks noChangeShapeType="1"/>
            </p:cNvSpPr>
            <p:nvPr/>
          </p:nvSpPr>
          <p:spPr bwMode="auto">
            <a:xfrm flipV="1">
              <a:off x="5045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0" name="Line 207"/>
            <p:cNvSpPr>
              <a:spLocks noChangeShapeType="1"/>
            </p:cNvSpPr>
            <p:nvPr/>
          </p:nvSpPr>
          <p:spPr bwMode="auto">
            <a:xfrm flipV="1">
              <a:off x="5040" y="3029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1" name="Line 208"/>
            <p:cNvSpPr>
              <a:spLocks noChangeShapeType="1"/>
            </p:cNvSpPr>
            <p:nvPr/>
          </p:nvSpPr>
          <p:spPr bwMode="auto">
            <a:xfrm flipV="1">
              <a:off x="5037" y="3030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2" name="Line 209"/>
            <p:cNvSpPr>
              <a:spLocks noChangeShapeType="1"/>
            </p:cNvSpPr>
            <p:nvPr/>
          </p:nvSpPr>
          <p:spPr bwMode="auto">
            <a:xfrm flipV="1">
              <a:off x="5032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3" name="Line 210"/>
            <p:cNvSpPr>
              <a:spLocks noChangeShapeType="1"/>
            </p:cNvSpPr>
            <p:nvPr/>
          </p:nvSpPr>
          <p:spPr bwMode="auto">
            <a:xfrm flipV="1">
              <a:off x="5028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4" name="Line 211"/>
            <p:cNvSpPr>
              <a:spLocks noChangeShapeType="1"/>
            </p:cNvSpPr>
            <p:nvPr/>
          </p:nvSpPr>
          <p:spPr bwMode="auto">
            <a:xfrm>
              <a:off x="5024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5" name="Line 212"/>
            <p:cNvSpPr>
              <a:spLocks noChangeShapeType="1"/>
            </p:cNvSpPr>
            <p:nvPr/>
          </p:nvSpPr>
          <p:spPr bwMode="auto">
            <a:xfrm flipV="1">
              <a:off x="5020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6" name="Line 213"/>
            <p:cNvSpPr>
              <a:spLocks noChangeShapeType="1"/>
            </p:cNvSpPr>
            <p:nvPr/>
          </p:nvSpPr>
          <p:spPr bwMode="auto">
            <a:xfrm>
              <a:off x="5016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7" name="Line 214"/>
            <p:cNvSpPr>
              <a:spLocks noChangeShapeType="1"/>
            </p:cNvSpPr>
            <p:nvPr/>
          </p:nvSpPr>
          <p:spPr bwMode="auto">
            <a:xfrm>
              <a:off x="5012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8" name="Line 215"/>
            <p:cNvSpPr>
              <a:spLocks noChangeShapeType="1"/>
            </p:cNvSpPr>
            <p:nvPr/>
          </p:nvSpPr>
          <p:spPr bwMode="auto">
            <a:xfrm>
              <a:off x="5008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9" name="Line 216"/>
            <p:cNvSpPr>
              <a:spLocks noChangeShapeType="1"/>
            </p:cNvSpPr>
            <p:nvPr/>
          </p:nvSpPr>
          <p:spPr bwMode="auto">
            <a:xfrm>
              <a:off x="5004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0" name="Line 217"/>
            <p:cNvSpPr>
              <a:spLocks noChangeShapeType="1"/>
            </p:cNvSpPr>
            <p:nvPr/>
          </p:nvSpPr>
          <p:spPr bwMode="auto">
            <a:xfrm>
              <a:off x="5000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1" name="Line 218"/>
            <p:cNvSpPr>
              <a:spLocks noChangeShapeType="1"/>
            </p:cNvSpPr>
            <p:nvPr/>
          </p:nvSpPr>
          <p:spPr bwMode="auto">
            <a:xfrm>
              <a:off x="4996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2" name="Line 219"/>
            <p:cNvSpPr>
              <a:spLocks noChangeShapeType="1"/>
            </p:cNvSpPr>
            <p:nvPr/>
          </p:nvSpPr>
          <p:spPr bwMode="auto">
            <a:xfrm>
              <a:off x="4992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3" name="Line 220"/>
            <p:cNvSpPr>
              <a:spLocks noChangeShapeType="1"/>
            </p:cNvSpPr>
            <p:nvPr/>
          </p:nvSpPr>
          <p:spPr bwMode="auto">
            <a:xfrm>
              <a:off x="4988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4" name="Line 221"/>
            <p:cNvSpPr>
              <a:spLocks noChangeShapeType="1"/>
            </p:cNvSpPr>
            <p:nvPr/>
          </p:nvSpPr>
          <p:spPr bwMode="auto">
            <a:xfrm>
              <a:off x="4984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5" name="Line 222"/>
            <p:cNvSpPr>
              <a:spLocks noChangeShapeType="1"/>
            </p:cNvSpPr>
            <p:nvPr/>
          </p:nvSpPr>
          <p:spPr bwMode="auto">
            <a:xfrm>
              <a:off x="4980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6" name="Line 223"/>
            <p:cNvSpPr>
              <a:spLocks noChangeShapeType="1"/>
            </p:cNvSpPr>
            <p:nvPr/>
          </p:nvSpPr>
          <p:spPr bwMode="auto">
            <a:xfrm>
              <a:off x="4976" y="302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7" name="Line 224"/>
            <p:cNvSpPr>
              <a:spLocks noChangeShapeType="1"/>
            </p:cNvSpPr>
            <p:nvPr/>
          </p:nvSpPr>
          <p:spPr bwMode="auto">
            <a:xfrm>
              <a:off x="4972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8" name="Line 225"/>
            <p:cNvSpPr>
              <a:spLocks noChangeShapeType="1"/>
            </p:cNvSpPr>
            <p:nvPr/>
          </p:nvSpPr>
          <p:spPr bwMode="auto">
            <a:xfrm>
              <a:off x="4968" y="302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9" name="Line 226"/>
            <p:cNvSpPr>
              <a:spLocks noChangeShapeType="1"/>
            </p:cNvSpPr>
            <p:nvPr/>
          </p:nvSpPr>
          <p:spPr bwMode="auto">
            <a:xfrm>
              <a:off x="4964" y="302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0" name="Line 227"/>
            <p:cNvSpPr>
              <a:spLocks noChangeShapeType="1"/>
            </p:cNvSpPr>
            <p:nvPr/>
          </p:nvSpPr>
          <p:spPr bwMode="auto">
            <a:xfrm>
              <a:off x="4960" y="302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1" name="Line 228"/>
            <p:cNvSpPr>
              <a:spLocks noChangeShapeType="1"/>
            </p:cNvSpPr>
            <p:nvPr/>
          </p:nvSpPr>
          <p:spPr bwMode="auto">
            <a:xfrm>
              <a:off x="4956" y="301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2" name="Line 229"/>
            <p:cNvSpPr>
              <a:spLocks noChangeShapeType="1"/>
            </p:cNvSpPr>
            <p:nvPr/>
          </p:nvSpPr>
          <p:spPr bwMode="auto">
            <a:xfrm>
              <a:off x="4952" y="30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3" name="Line 230"/>
            <p:cNvSpPr>
              <a:spLocks noChangeShapeType="1"/>
            </p:cNvSpPr>
            <p:nvPr/>
          </p:nvSpPr>
          <p:spPr bwMode="auto">
            <a:xfrm>
              <a:off x="4948" y="301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4" name="Line 231"/>
            <p:cNvSpPr>
              <a:spLocks noChangeShapeType="1"/>
            </p:cNvSpPr>
            <p:nvPr/>
          </p:nvSpPr>
          <p:spPr bwMode="auto">
            <a:xfrm>
              <a:off x="4944" y="301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5" name="Line 232"/>
            <p:cNvSpPr>
              <a:spLocks noChangeShapeType="1"/>
            </p:cNvSpPr>
            <p:nvPr/>
          </p:nvSpPr>
          <p:spPr bwMode="auto">
            <a:xfrm>
              <a:off x="4940" y="301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6" name="Line 233"/>
            <p:cNvSpPr>
              <a:spLocks noChangeShapeType="1"/>
            </p:cNvSpPr>
            <p:nvPr/>
          </p:nvSpPr>
          <p:spPr bwMode="auto">
            <a:xfrm>
              <a:off x="4935" y="3010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7" name="Line 234"/>
            <p:cNvSpPr>
              <a:spLocks noChangeShapeType="1"/>
            </p:cNvSpPr>
            <p:nvPr/>
          </p:nvSpPr>
          <p:spPr bwMode="auto">
            <a:xfrm>
              <a:off x="4932" y="3008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8" name="Line 235"/>
            <p:cNvSpPr>
              <a:spLocks noChangeShapeType="1"/>
            </p:cNvSpPr>
            <p:nvPr/>
          </p:nvSpPr>
          <p:spPr bwMode="auto">
            <a:xfrm>
              <a:off x="4927" y="3006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9" name="Line 236"/>
            <p:cNvSpPr>
              <a:spLocks noChangeShapeType="1"/>
            </p:cNvSpPr>
            <p:nvPr/>
          </p:nvSpPr>
          <p:spPr bwMode="auto">
            <a:xfrm>
              <a:off x="4924" y="3004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0" name="Line 237"/>
            <p:cNvSpPr>
              <a:spLocks noChangeShapeType="1"/>
            </p:cNvSpPr>
            <p:nvPr/>
          </p:nvSpPr>
          <p:spPr bwMode="auto">
            <a:xfrm>
              <a:off x="4919" y="3001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1" name="Line 238"/>
            <p:cNvSpPr>
              <a:spLocks noChangeShapeType="1"/>
            </p:cNvSpPr>
            <p:nvPr/>
          </p:nvSpPr>
          <p:spPr bwMode="auto">
            <a:xfrm>
              <a:off x="4915" y="299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2" name="Line 239"/>
            <p:cNvSpPr>
              <a:spLocks noChangeShapeType="1"/>
            </p:cNvSpPr>
            <p:nvPr/>
          </p:nvSpPr>
          <p:spPr bwMode="auto">
            <a:xfrm>
              <a:off x="4911" y="299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3" name="Line 240"/>
            <p:cNvSpPr>
              <a:spLocks noChangeShapeType="1"/>
            </p:cNvSpPr>
            <p:nvPr/>
          </p:nvSpPr>
          <p:spPr bwMode="auto">
            <a:xfrm>
              <a:off x="4907" y="299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4" name="Line 241"/>
            <p:cNvSpPr>
              <a:spLocks noChangeShapeType="1"/>
            </p:cNvSpPr>
            <p:nvPr/>
          </p:nvSpPr>
          <p:spPr bwMode="auto">
            <a:xfrm>
              <a:off x="4903" y="299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6" name="Group 242"/>
          <p:cNvGrpSpPr>
            <a:grpSpLocks/>
          </p:cNvGrpSpPr>
          <p:nvPr/>
        </p:nvGrpSpPr>
        <p:grpSpPr bwMode="auto">
          <a:xfrm>
            <a:off x="6302375" y="4603750"/>
            <a:ext cx="1281113" cy="209550"/>
            <a:chOff x="4096" y="2900"/>
            <a:chExt cx="807" cy="132"/>
          </a:xfrm>
        </p:grpSpPr>
        <p:sp>
          <p:nvSpPr>
            <p:cNvPr id="24905" name="Line 243"/>
            <p:cNvSpPr>
              <a:spLocks noChangeShapeType="1"/>
            </p:cNvSpPr>
            <p:nvPr/>
          </p:nvSpPr>
          <p:spPr bwMode="auto">
            <a:xfrm>
              <a:off x="4899" y="299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6" name="Line 244"/>
            <p:cNvSpPr>
              <a:spLocks noChangeShapeType="1"/>
            </p:cNvSpPr>
            <p:nvPr/>
          </p:nvSpPr>
          <p:spPr bwMode="auto">
            <a:xfrm>
              <a:off x="4895" y="298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7" name="Line 245"/>
            <p:cNvSpPr>
              <a:spLocks noChangeShapeType="1"/>
            </p:cNvSpPr>
            <p:nvPr/>
          </p:nvSpPr>
          <p:spPr bwMode="auto">
            <a:xfrm>
              <a:off x="4891" y="298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8" name="Line 246"/>
            <p:cNvSpPr>
              <a:spLocks noChangeShapeType="1"/>
            </p:cNvSpPr>
            <p:nvPr/>
          </p:nvSpPr>
          <p:spPr bwMode="auto">
            <a:xfrm>
              <a:off x="4887" y="298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9" name="Line 247"/>
            <p:cNvSpPr>
              <a:spLocks noChangeShapeType="1"/>
            </p:cNvSpPr>
            <p:nvPr/>
          </p:nvSpPr>
          <p:spPr bwMode="auto">
            <a:xfrm>
              <a:off x="4883" y="298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0" name="Line 248"/>
            <p:cNvSpPr>
              <a:spLocks noChangeShapeType="1"/>
            </p:cNvSpPr>
            <p:nvPr/>
          </p:nvSpPr>
          <p:spPr bwMode="auto">
            <a:xfrm>
              <a:off x="4879" y="297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1" name="Line 249"/>
            <p:cNvSpPr>
              <a:spLocks noChangeShapeType="1"/>
            </p:cNvSpPr>
            <p:nvPr/>
          </p:nvSpPr>
          <p:spPr bwMode="auto">
            <a:xfrm>
              <a:off x="4875" y="297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2" name="Line 250"/>
            <p:cNvSpPr>
              <a:spLocks noChangeShapeType="1"/>
            </p:cNvSpPr>
            <p:nvPr/>
          </p:nvSpPr>
          <p:spPr bwMode="auto">
            <a:xfrm>
              <a:off x="4871" y="297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3" name="Line 251"/>
            <p:cNvSpPr>
              <a:spLocks noChangeShapeType="1"/>
            </p:cNvSpPr>
            <p:nvPr/>
          </p:nvSpPr>
          <p:spPr bwMode="auto">
            <a:xfrm>
              <a:off x="4867" y="296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4" name="Line 252"/>
            <p:cNvSpPr>
              <a:spLocks noChangeShapeType="1"/>
            </p:cNvSpPr>
            <p:nvPr/>
          </p:nvSpPr>
          <p:spPr bwMode="auto">
            <a:xfrm>
              <a:off x="4863" y="296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5" name="Line 253"/>
            <p:cNvSpPr>
              <a:spLocks noChangeShapeType="1"/>
            </p:cNvSpPr>
            <p:nvPr/>
          </p:nvSpPr>
          <p:spPr bwMode="auto">
            <a:xfrm>
              <a:off x="4859" y="296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6" name="Line 254"/>
            <p:cNvSpPr>
              <a:spLocks noChangeShapeType="1"/>
            </p:cNvSpPr>
            <p:nvPr/>
          </p:nvSpPr>
          <p:spPr bwMode="auto">
            <a:xfrm>
              <a:off x="4855" y="296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7" name="Line 255"/>
            <p:cNvSpPr>
              <a:spLocks noChangeShapeType="1"/>
            </p:cNvSpPr>
            <p:nvPr/>
          </p:nvSpPr>
          <p:spPr bwMode="auto">
            <a:xfrm>
              <a:off x="4851" y="295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8" name="Line 256"/>
            <p:cNvSpPr>
              <a:spLocks noChangeShapeType="1"/>
            </p:cNvSpPr>
            <p:nvPr/>
          </p:nvSpPr>
          <p:spPr bwMode="auto">
            <a:xfrm>
              <a:off x="4847" y="2956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9" name="Line 257"/>
            <p:cNvSpPr>
              <a:spLocks noChangeShapeType="1"/>
            </p:cNvSpPr>
            <p:nvPr/>
          </p:nvSpPr>
          <p:spPr bwMode="auto">
            <a:xfrm>
              <a:off x="4843" y="295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0" name="Line 258"/>
            <p:cNvSpPr>
              <a:spLocks noChangeShapeType="1"/>
            </p:cNvSpPr>
            <p:nvPr/>
          </p:nvSpPr>
          <p:spPr bwMode="auto">
            <a:xfrm>
              <a:off x="4839" y="295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1" name="Line 259"/>
            <p:cNvSpPr>
              <a:spLocks noChangeShapeType="1"/>
            </p:cNvSpPr>
            <p:nvPr/>
          </p:nvSpPr>
          <p:spPr bwMode="auto">
            <a:xfrm>
              <a:off x="4835" y="294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2" name="Line 260"/>
            <p:cNvSpPr>
              <a:spLocks noChangeShapeType="1"/>
            </p:cNvSpPr>
            <p:nvPr/>
          </p:nvSpPr>
          <p:spPr bwMode="auto">
            <a:xfrm>
              <a:off x="4831" y="294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3" name="Line 261"/>
            <p:cNvSpPr>
              <a:spLocks noChangeShapeType="1"/>
            </p:cNvSpPr>
            <p:nvPr/>
          </p:nvSpPr>
          <p:spPr bwMode="auto">
            <a:xfrm>
              <a:off x="4827" y="294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4" name="Line 262"/>
            <p:cNvSpPr>
              <a:spLocks noChangeShapeType="1"/>
            </p:cNvSpPr>
            <p:nvPr/>
          </p:nvSpPr>
          <p:spPr bwMode="auto">
            <a:xfrm>
              <a:off x="4822" y="2941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5" name="Line 263"/>
            <p:cNvSpPr>
              <a:spLocks noChangeShapeType="1"/>
            </p:cNvSpPr>
            <p:nvPr/>
          </p:nvSpPr>
          <p:spPr bwMode="auto">
            <a:xfrm>
              <a:off x="4819" y="2939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6" name="Line 264"/>
            <p:cNvSpPr>
              <a:spLocks noChangeShapeType="1"/>
            </p:cNvSpPr>
            <p:nvPr/>
          </p:nvSpPr>
          <p:spPr bwMode="auto">
            <a:xfrm>
              <a:off x="4814" y="2936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7" name="Line 265"/>
            <p:cNvSpPr>
              <a:spLocks noChangeShapeType="1"/>
            </p:cNvSpPr>
            <p:nvPr/>
          </p:nvSpPr>
          <p:spPr bwMode="auto">
            <a:xfrm>
              <a:off x="4810" y="293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8" name="Line 266"/>
            <p:cNvSpPr>
              <a:spLocks noChangeShapeType="1"/>
            </p:cNvSpPr>
            <p:nvPr/>
          </p:nvSpPr>
          <p:spPr bwMode="auto">
            <a:xfrm>
              <a:off x="4806" y="293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9" name="Line 267"/>
            <p:cNvSpPr>
              <a:spLocks noChangeShapeType="1"/>
            </p:cNvSpPr>
            <p:nvPr/>
          </p:nvSpPr>
          <p:spPr bwMode="auto">
            <a:xfrm>
              <a:off x="4802" y="293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0" name="Line 268"/>
            <p:cNvSpPr>
              <a:spLocks noChangeShapeType="1"/>
            </p:cNvSpPr>
            <p:nvPr/>
          </p:nvSpPr>
          <p:spPr bwMode="auto">
            <a:xfrm>
              <a:off x="4798" y="292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1" name="Line 269"/>
            <p:cNvSpPr>
              <a:spLocks noChangeShapeType="1"/>
            </p:cNvSpPr>
            <p:nvPr/>
          </p:nvSpPr>
          <p:spPr bwMode="auto">
            <a:xfrm>
              <a:off x="4794" y="292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2" name="Line 270"/>
            <p:cNvSpPr>
              <a:spLocks noChangeShapeType="1"/>
            </p:cNvSpPr>
            <p:nvPr/>
          </p:nvSpPr>
          <p:spPr bwMode="auto">
            <a:xfrm>
              <a:off x="4790" y="292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3" name="Line 271"/>
            <p:cNvSpPr>
              <a:spLocks noChangeShapeType="1"/>
            </p:cNvSpPr>
            <p:nvPr/>
          </p:nvSpPr>
          <p:spPr bwMode="auto">
            <a:xfrm>
              <a:off x="4786" y="292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4" name="Line 272"/>
            <p:cNvSpPr>
              <a:spLocks noChangeShapeType="1"/>
            </p:cNvSpPr>
            <p:nvPr/>
          </p:nvSpPr>
          <p:spPr bwMode="auto">
            <a:xfrm>
              <a:off x="4782" y="29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5" name="Line 273"/>
            <p:cNvSpPr>
              <a:spLocks noChangeShapeType="1"/>
            </p:cNvSpPr>
            <p:nvPr/>
          </p:nvSpPr>
          <p:spPr bwMode="auto">
            <a:xfrm>
              <a:off x="4778" y="29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6" name="Line 274"/>
            <p:cNvSpPr>
              <a:spLocks noChangeShapeType="1"/>
            </p:cNvSpPr>
            <p:nvPr/>
          </p:nvSpPr>
          <p:spPr bwMode="auto">
            <a:xfrm>
              <a:off x="4774" y="291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7" name="Line 275"/>
            <p:cNvSpPr>
              <a:spLocks noChangeShapeType="1"/>
            </p:cNvSpPr>
            <p:nvPr/>
          </p:nvSpPr>
          <p:spPr bwMode="auto">
            <a:xfrm>
              <a:off x="4770" y="291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8" name="Line 276"/>
            <p:cNvSpPr>
              <a:spLocks noChangeShapeType="1"/>
            </p:cNvSpPr>
            <p:nvPr/>
          </p:nvSpPr>
          <p:spPr bwMode="auto">
            <a:xfrm>
              <a:off x="4766" y="291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9" name="Line 277"/>
            <p:cNvSpPr>
              <a:spLocks noChangeShapeType="1"/>
            </p:cNvSpPr>
            <p:nvPr/>
          </p:nvSpPr>
          <p:spPr bwMode="auto">
            <a:xfrm>
              <a:off x="4762" y="29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0" name="Line 278"/>
            <p:cNvSpPr>
              <a:spLocks noChangeShapeType="1"/>
            </p:cNvSpPr>
            <p:nvPr/>
          </p:nvSpPr>
          <p:spPr bwMode="auto">
            <a:xfrm>
              <a:off x="4758" y="291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1" name="Line 279"/>
            <p:cNvSpPr>
              <a:spLocks noChangeShapeType="1"/>
            </p:cNvSpPr>
            <p:nvPr/>
          </p:nvSpPr>
          <p:spPr bwMode="auto">
            <a:xfrm>
              <a:off x="4754" y="290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2" name="Line 280"/>
            <p:cNvSpPr>
              <a:spLocks noChangeShapeType="1"/>
            </p:cNvSpPr>
            <p:nvPr/>
          </p:nvSpPr>
          <p:spPr bwMode="auto">
            <a:xfrm>
              <a:off x="4750" y="290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3" name="Line 281"/>
            <p:cNvSpPr>
              <a:spLocks noChangeShapeType="1"/>
            </p:cNvSpPr>
            <p:nvPr/>
          </p:nvSpPr>
          <p:spPr bwMode="auto">
            <a:xfrm>
              <a:off x="4746" y="290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4" name="Line 282"/>
            <p:cNvSpPr>
              <a:spLocks noChangeShapeType="1"/>
            </p:cNvSpPr>
            <p:nvPr/>
          </p:nvSpPr>
          <p:spPr bwMode="auto">
            <a:xfrm>
              <a:off x="4742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5" name="Line 283"/>
            <p:cNvSpPr>
              <a:spLocks noChangeShapeType="1"/>
            </p:cNvSpPr>
            <p:nvPr/>
          </p:nvSpPr>
          <p:spPr bwMode="auto">
            <a:xfrm>
              <a:off x="4738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6" name="Line 284"/>
            <p:cNvSpPr>
              <a:spLocks noChangeShapeType="1"/>
            </p:cNvSpPr>
            <p:nvPr/>
          </p:nvSpPr>
          <p:spPr bwMode="auto">
            <a:xfrm>
              <a:off x="4734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7" name="Line 285"/>
            <p:cNvSpPr>
              <a:spLocks noChangeShapeType="1"/>
            </p:cNvSpPr>
            <p:nvPr/>
          </p:nvSpPr>
          <p:spPr bwMode="auto">
            <a:xfrm>
              <a:off x="4730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8" name="Line 286"/>
            <p:cNvSpPr>
              <a:spLocks noChangeShapeType="1"/>
            </p:cNvSpPr>
            <p:nvPr/>
          </p:nvSpPr>
          <p:spPr bwMode="auto">
            <a:xfrm>
              <a:off x="4726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9" name="Line 287"/>
            <p:cNvSpPr>
              <a:spLocks noChangeShapeType="1"/>
            </p:cNvSpPr>
            <p:nvPr/>
          </p:nvSpPr>
          <p:spPr bwMode="auto">
            <a:xfrm>
              <a:off x="4722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0" name="Line 288"/>
            <p:cNvSpPr>
              <a:spLocks noChangeShapeType="1"/>
            </p:cNvSpPr>
            <p:nvPr/>
          </p:nvSpPr>
          <p:spPr bwMode="auto">
            <a:xfrm>
              <a:off x="4717" y="290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1" name="Line 289"/>
            <p:cNvSpPr>
              <a:spLocks noChangeShapeType="1"/>
            </p:cNvSpPr>
            <p:nvPr/>
          </p:nvSpPr>
          <p:spPr bwMode="auto">
            <a:xfrm>
              <a:off x="4714" y="290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2" name="Line 290"/>
            <p:cNvSpPr>
              <a:spLocks noChangeShapeType="1"/>
            </p:cNvSpPr>
            <p:nvPr/>
          </p:nvSpPr>
          <p:spPr bwMode="auto">
            <a:xfrm>
              <a:off x="4709" y="290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3" name="Line 291"/>
            <p:cNvSpPr>
              <a:spLocks noChangeShapeType="1"/>
            </p:cNvSpPr>
            <p:nvPr/>
          </p:nvSpPr>
          <p:spPr bwMode="auto">
            <a:xfrm>
              <a:off x="4705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4" name="Line 292"/>
            <p:cNvSpPr>
              <a:spLocks noChangeShapeType="1"/>
            </p:cNvSpPr>
            <p:nvPr/>
          </p:nvSpPr>
          <p:spPr bwMode="auto">
            <a:xfrm>
              <a:off x="4701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5" name="Line 293"/>
            <p:cNvSpPr>
              <a:spLocks noChangeShapeType="1"/>
            </p:cNvSpPr>
            <p:nvPr/>
          </p:nvSpPr>
          <p:spPr bwMode="auto">
            <a:xfrm flipV="1">
              <a:off x="4697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6" name="Line 294"/>
            <p:cNvSpPr>
              <a:spLocks noChangeShapeType="1"/>
            </p:cNvSpPr>
            <p:nvPr/>
          </p:nvSpPr>
          <p:spPr bwMode="auto">
            <a:xfrm>
              <a:off x="4693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7" name="Line 295"/>
            <p:cNvSpPr>
              <a:spLocks noChangeShapeType="1"/>
            </p:cNvSpPr>
            <p:nvPr/>
          </p:nvSpPr>
          <p:spPr bwMode="auto">
            <a:xfrm flipV="1">
              <a:off x="4689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8" name="Line 296"/>
            <p:cNvSpPr>
              <a:spLocks noChangeShapeType="1"/>
            </p:cNvSpPr>
            <p:nvPr/>
          </p:nvSpPr>
          <p:spPr bwMode="auto">
            <a:xfrm flipV="1">
              <a:off x="4685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9" name="Line 297"/>
            <p:cNvSpPr>
              <a:spLocks noChangeShapeType="1"/>
            </p:cNvSpPr>
            <p:nvPr/>
          </p:nvSpPr>
          <p:spPr bwMode="auto">
            <a:xfrm flipV="1">
              <a:off x="4681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0" name="Line 298"/>
            <p:cNvSpPr>
              <a:spLocks noChangeShapeType="1"/>
            </p:cNvSpPr>
            <p:nvPr/>
          </p:nvSpPr>
          <p:spPr bwMode="auto">
            <a:xfrm flipV="1">
              <a:off x="4677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1" name="Line 299"/>
            <p:cNvSpPr>
              <a:spLocks noChangeShapeType="1"/>
            </p:cNvSpPr>
            <p:nvPr/>
          </p:nvSpPr>
          <p:spPr bwMode="auto">
            <a:xfrm flipV="1">
              <a:off x="4673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2" name="Line 300"/>
            <p:cNvSpPr>
              <a:spLocks noChangeShapeType="1"/>
            </p:cNvSpPr>
            <p:nvPr/>
          </p:nvSpPr>
          <p:spPr bwMode="auto">
            <a:xfrm flipV="1">
              <a:off x="4669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3" name="Line 301"/>
            <p:cNvSpPr>
              <a:spLocks noChangeShapeType="1"/>
            </p:cNvSpPr>
            <p:nvPr/>
          </p:nvSpPr>
          <p:spPr bwMode="auto">
            <a:xfrm flipV="1">
              <a:off x="4665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4" name="Line 302"/>
            <p:cNvSpPr>
              <a:spLocks noChangeShapeType="1"/>
            </p:cNvSpPr>
            <p:nvPr/>
          </p:nvSpPr>
          <p:spPr bwMode="auto">
            <a:xfrm flipV="1">
              <a:off x="4661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5" name="Line 303"/>
            <p:cNvSpPr>
              <a:spLocks noChangeShapeType="1"/>
            </p:cNvSpPr>
            <p:nvPr/>
          </p:nvSpPr>
          <p:spPr bwMode="auto">
            <a:xfrm flipV="1">
              <a:off x="4657" y="290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6" name="Line 304"/>
            <p:cNvSpPr>
              <a:spLocks noChangeShapeType="1"/>
            </p:cNvSpPr>
            <p:nvPr/>
          </p:nvSpPr>
          <p:spPr bwMode="auto">
            <a:xfrm flipV="1">
              <a:off x="4653" y="290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7" name="Line 305"/>
            <p:cNvSpPr>
              <a:spLocks noChangeShapeType="1"/>
            </p:cNvSpPr>
            <p:nvPr/>
          </p:nvSpPr>
          <p:spPr bwMode="auto">
            <a:xfrm flipV="1">
              <a:off x="4649" y="290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8" name="Line 306"/>
            <p:cNvSpPr>
              <a:spLocks noChangeShapeType="1"/>
            </p:cNvSpPr>
            <p:nvPr/>
          </p:nvSpPr>
          <p:spPr bwMode="auto">
            <a:xfrm flipV="1">
              <a:off x="4645" y="291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9" name="Line 307"/>
            <p:cNvSpPr>
              <a:spLocks noChangeShapeType="1"/>
            </p:cNvSpPr>
            <p:nvPr/>
          </p:nvSpPr>
          <p:spPr bwMode="auto">
            <a:xfrm flipV="1">
              <a:off x="4641" y="29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0" name="Line 308"/>
            <p:cNvSpPr>
              <a:spLocks noChangeShapeType="1"/>
            </p:cNvSpPr>
            <p:nvPr/>
          </p:nvSpPr>
          <p:spPr bwMode="auto">
            <a:xfrm flipV="1">
              <a:off x="4637" y="291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1" name="Line 309"/>
            <p:cNvSpPr>
              <a:spLocks noChangeShapeType="1"/>
            </p:cNvSpPr>
            <p:nvPr/>
          </p:nvSpPr>
          <p:spPr bwMode="auto">
            <a:xfrm flipV="1">
              <a:off x="4633" y="291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2" name="Line 310"/>
            <p:cNvSpPr>
              <a:spLocks noChangeShapeType="1"/>
            </p:cNvSpPr>
            <p:nvPr/>
          </p:nvSpPr>
          <p:spPr bwMode="auto">
            <a:xfrm flipV="1">
              <a:off x="4629" y="291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3" name="Line 311"/>
            <p:cNvSpPr>
              <a:spLocks noChangeShapeType="1"/>
            </p:cNvSpPr>
            <p:nvPr/>
          </p:nvSpPr>
          <p:spPr bwMode="auto">
            <a:xfrm flipV="1">
              <a:off x="4625" y="29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4" name="Line 312"/>
            <p:cNvSpPr>
              <a:spLocks noChangeShapeType="1"/>
            </p:cNvSpPr>
            <p:nvPr/>
          </p:nvSpPr>
          <p:spPr bwMode="auto">
            <a:xfrm flipV="1">
              <a:off x="4621" y="29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5" name="Line 313"/>
            <p:cNvSpPr>
              <a:spLocks noChangeShapeType="1"/>
            </p:cNvSpPr>
            <p:nvPr/>
          </p:nvSpPr>
          <p:spPr bwMode="auto">
            <a:xfrm flipV="1">
              <a:off x="4617" y="292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6" name="Line 314"/>
            <p:cNvSpPr>
              <a:spLocks noChangeShapeType="1"/>
            </p:cNvSpPr>
            <p:nvPr/>
          </p:nvSpPr>
          <p:spPr bwMode="auto">
            <a:xfrm flipV="1">
              <a:off x="4612" y="2923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7" name="Line 315"/>
            <p:cNvSpPr>
              <a:spLocks noChangeShapeType="1"/>
            </p:cNvSpPr>
            <p:nvPr/>
          </p:nvSpPr>
          <p:spPr bwMode="auto">
            <a:xfrm flipV="1">
              <a:off x="4609" y="2925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8" name="Line 316"/>
            <p:cNvSpPr>
              <a:spLocks noChangeShapeType="1"/>
            </p:cNvSpPr>
            <p:nvPr/>
          </p:nvSpPr>
          <p:spPr bwMode="auto">
            <a:xfrm flipV="1">
              <a:off x="4604" y="2927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9" name="Line 317"/>
            <p:cNvSpPr>
              <a:spLocks noChangeShapeType="1"/>
            </p:cNvSpPr>
            <p:nvPr/>
          </p:nvSpPr>
          <p:spPr bwMode="auto">
            <a:xfrm flipV="1">
              <a:off x="4600" y="293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0" name="Line 318"/>
            <p:cNvSpPr>
              <a:spLocks noChangeShapeType="1"/>
            </p:cNvSpPr>
            <p:nvPr/>
          </p:nvSpPr>
          <p:spPr bwMode="auto">
            <a:xfrm flipV="1">
              <a:off x="4596" y="293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1" name="Line 319"/>
            <p:cNvSpPr>
              <a:spLocks noChangeShapeType="1"/>
            </p:cNvSpPr>
            <p:nvPr/>
          </p:nvSpPr>
          <p:spPr bwMode="auto">
            <a:xfrm flipV="1">
              <a:off x="4592" y="293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2" name="Line 320"/>
            <p:cNvSpPr>
              <a:spLocks noChangeShapeType="1"/>
            </p:cNvSpPr>
            <p:nvPr/>
          </p:nvSpPr>
          <p:spPr bwMode="auto">
            <a:xfrm flipV="1">
              <a:off x="4588" y="2936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3" name="Line 321"/>
            <p:cNvSpPr>
              <a:spLocks noChangeShapeType="1"/>
            </p:cNvSpPr>
            <p:nvPr/>
          </p:nvSpPr>
          <p:spPr bwMode="auto">
            <a:xfrm flipV="1">
              <a:off x="4584" y="293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4" name="Line 322"/>
            <p:cNvSpPr>
              <a:spLocks noChangeShapeType="1"/>
            </p:cNvSpPr>
            <p:nvPr/>
          </p:nvSpPr>
          <p:spPr bwMode="auto">
            <a:xfrm flipV="1">
              <a:off x="4580" y="294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5" name="Line 323"/>
            <p:cNvSpPr>
              <a:spLocks noChangeShapeType="1"/>
            </p:cNvSpPr>
            <p:nvPr/>
          </p:nvSpPr>
          <p:spPr bwMode="auto">
            <a:xfrm flipV="1">
              <a:off x="4576" y="294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6" name="Line 324"/>
            <p:cNvSpPr>
              <a:spLocks noChangeShapeType="1"/>
            </p:cNvSpPr>
            <p:nvPr/>
          </p:nvSpPr>
          <p:spPr bwMode="auto">
            <a:xfrm flipV="1">
              <a:off x="4572" y="294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7" name="Line 325"/>
            <p:cNvSpPr>
              <a:spLocks noChangeShapeType="1"/>
            </p:cNvSpPr>
            <p:nvPr/>
          </p:nvSpPr>
          <p:spPr bwMode="auto">
            <a:xfrm flipV="1">
              <a:off x="4568" y="294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8" name="Line 326"/>
            <p:cNvSpPr>
              <a:spLocks noChangeShapeType="1"/>
            </p:cNvSpPr>
            <p:nvPr/>
          </p:nvSpPr>
          <p:spPr bwMode="auto">
            <a:xfrm flipV="1">
              <a:off x="4564" y="295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9" name="Line 327"/>
            <p:cNvSpPr>
              <a:spLocks noChangeShapeType="1"/>
            </p:cNvSpPr>
            <p:nvPr/>
          </p:nvSpPr>
          <p:spPr bwMode="auto">
            <a:xfrm flipV="1">
              <a:off x="4560" y="295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0" name="Line 328"/>
            <p:cNvSpPr>
              <a:spLocks noChangeShapeType="1"/>
            </p:cNvSpPr>
            <p:nvPr/>
          </p:nvSpPr>
          <p:spPr bwMode="auto">
            <a:xfrm flipV="1">
              <a:off x="4556" y="2956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1" name="Line 329"/>
            <p:cNvSpPr>
              <a:spLocks noChangeShapeType="1"/>
            </p:cNvSpPr>
            <p:nvPr/>
          </p:nvSpPr>
          <p:spPr bwMode="auto">
            <a:xfrm flipV="1">
              <a:off x="4552" y="295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2" name="Line 330"/>
            <p:cNvSpPr>
              <a:spLocks noChangeShapeType="1"/>
            </p:cNvSpPr>
            <p:nvPr/>
          </p:nvSpPr>
          <p:spPr bwMode="auto">
            <a:xfrm flipV="1">
              <a:off x="4548" y="296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3" name="Line 331"/>
            <p:cNvSpPr>
              <a:spLocks noChangeShapeType="1"/>
            </p:cNvSpPr>
            <p:nvPr/>
          </p:nvSpPr>
          <p:spPr bwMode="auto">
            <a:xfrm flipV="1">
              <a:off x="4544" y="296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4" name="Line 332"/>
            <p:cNvSpPr>
              <a:spLocks noChangeShapeType="1"/>
            </p:cNvSpPr>
            <p:nvPr/>
          </p:nvSpPr>
          <p:spPr bwMode="auto">
            <a:xfrm flipV="1">
              <a:off x="4540" y="296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5" name="Line 333"/>
            <p:cNvSpPr>
              <a:spLocks noChangeShapeType="1"/>
            </p:cNvSpPr>
            <p:nvPr/>
          </p:nvSpPr>
          <p:spPr bwMode="auto">
            <a:xfrm flipV="1">
              <a:off x="4536" y="296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6" name="Line 334"/>
            <p:cNvSpPr>
              <a:spLocks noChangeShapeType="1"/>
            </p:cNvSpPr>
            <p:nvPr/>
          </p:nvSpPr>
          <p:spPr bwMode="auto">
            <a:xfrm flipV="1">
              <a:off x="4532" y="297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7" name="Line 335"/>
            <p:cNvSpPr>
              <a:spLocks noChangeShapeType="1"/>
            </p:cNvSpPr>
            <p:nvPr/>
          </p:nvSpPr>
          <p:spPr bwMode="auto">
            <a:xfrm flipV="1">
              <a:off x="4528" y="297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8" name="Line 336"/>
            <p:cNvSpPr>
              <a:spLocks noChangeShapeType="1"/>
            </p:cNvSpPr>
            <p:nvPr/>
          </p:nvSpPr>
          <p:spPr bwMode="auto">
            <a:xfrm flipV="1">
              <a:off x="4524" y="297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9" name="Line 337"/>
            <p:cNvSpPr>
              <a:spLocks noChangeShapeType="1"/>
            </p:cNvSpPr>
            <p:nvPr/>
          </p:nvSpPr>
          <p:spPr bwMode="auto">
            <a:xfrm flipV="1">
              <a:off x="4520" y="298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0" name="Line 338"/>
            <p:cNvSpPr>
              <a:spLocks noChangeShapeType="1"/>
            </p:cNvSpPr>
            <p:nvPr/>
          </p:nvSpPr>
          <p:spPr bwMode="auto">
            <a:xfrm flipV="1">
              <a:off x="4516" y="298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1" name="Line 339"/>
            <p:cNvSpPr>
              <a:spLocks noChangeShapeType="1"/>
            </p:cNvSpPr>
            <p:nvPr/>
          </p:nvSpPr>
          <p:spPr bwMode="auto">
            <a:xfrm flipV="1">
              <a:off x="4512" y="298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2" name="Line 340"/>
            <p:cNvSpPr>
              <a:spLocks noChangeShapeType="1"/>
            </p:cNvSpPr>
            <p:nvPr/>
          </p:nvSpPr>
          <p:spPr bwMode="auto">
            <a:xfrm flipV="1">
              <a:off x="4507" y="2987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3" name="Line 341"/>
            <p:cNvSpPr>
              <a:spLocks noChangeShapeType="1"/>
            </p:cNvSpPr>
            <p:nvPr/>
          </p:nvSpPr>
          <p:spPr bwMode="auto">
            <a:xfrm flipV="1">
              <a:off x="4504" y="2990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4" name="Line 342"/>
            <p:cNvSpPr>
              <a:spLocks noChangeShapeType="1"/>
            </p:cNvSpPr>
            <p:nvPr/>
          </p:nvSpPr>
          <p:spPr bwMode="auto">
            <a:xfrm flipV="1">
              <a:off x="4499" y="2992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5" name="Line 343"/>
            <p:cNvSpPr>
              <a:spLocks noChangeShapeType="1"/>
            </p:cNvSpPr>
            <p:nvPr/>
          </p:nvSpPr>
          <p:spPr bwMode="auto">
            <a:xfrm flipV="1">
              <a:off x="4495" y="299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6" name="Line 344"/>
            <p:cNvSpPr>
              <a:spLocks noChangeShapeType="1"/>
            </p:cNvSpPr>
            <p:nvPr/>
          </p:nvSpPr>
          <p:spPr bwMode="auto">
            <a:xfrm flipV="1">
              <a:off x="4491" y="299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7" name="Line 345"/>
            <p:cNvSpPr>
              <a:spLocks noChangeShapeType="1"/>
            </p:cNvSpPr>
            <p:nvPr/>
          </p:nvSpPr>
          <p:spPr bwMode="auto">
            <a:xfrm flipV="1">
              <a:off x="4487" y="299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8" name="Line 346"/>
            <p:cNvSpPr>
              <a:spLocks noChangeShapeType="1"/>
            </p:cNvSpPr>
            <p:nvPr/>
          </p:nvSpPr>
          <p:spPr bwMode="auto">
            <a:xfrm flipV="1">
              <a:off x="4483" y="300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9" name="Line 347"/>
            <p:cNvSpPr>
              <a:spLocks noChangeShapeType="1"/>
            </p:cNvSpPr>
            <p:nvPr/>
          </p:nvSpPr>
          <p:spPr bwMode="auto">
            <a:xfrm flipV="1">
              <a:off x="4479" y="300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0" name="Line 348"/>
            <p:cNvSpPr>
              <a:spLocks noChangeShapeType="1"/>
            </p:cNvSpPr>
            <p:nvPr/>
          </p:nvSpPr>
          <p:spPr bwMode="auto">
            <a:xfrm flipV="1">
              <a:off x="4475" y="300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1" name="Line 349"/>
            <p:cNvSpPr>
              <a:spLocks noChangeShapeType="1"/>
            </p:cNvSpPr>
            <p:nvPr/>
          </p:nvSpPr>
          <p:spPr bwMode="auto">
            <a:xfrm flipV="1">
              <a:off x="4471" y="300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2" name="Line 350"/>
            <p:cNvSpPr>
              <a:spLocks noChangeShapeType="1"/>
            </p:cNvSpPr>
            <p:nvPr/>
          </p:nvSpPr>
          <p:spPr bwMode="auto">
            <a:xfrm flipV="1">
              <a:off x="4467" y="301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3" name="Line 351"/>
            <p:cNvSpPr>
              <a:spLocks noChangeShapeType="1"/>
            </p:cNvSpPr>
            <p:nvPr/>
          </p:nvSpPr>
          <p:spPr bwMode="auto">
            <a:xfrm flipV="1">
              <a:off x="4463" y="301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4" name="Line 352"/>
            <p:cNvSpPr>
              <a:spLocks noChangeShapeType="1"/>
            </p:cNvSpPr>
            <p:nvPr/>
          </p:nvSpPr>
          <p:spPr bwMode="auto">
            <a:xfrm flipV="1">
              <a:off x="4459" y="301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5" name="Line 353"/>
            <p:cNvSpPr>
              <a:spLocks noChangeShapeType="1"/>
            </p:cNvSpPr>
            <p:nvPr/>
          </p:nvSpPr>
          <p:spPr bwMode="auto">
            <a:xfrm flipV="1">
              <a:off x="4455" y="301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6" name="Line 354"/>
            <p:cNvSpPr>
              <a:spLocks noChangeShapeType="1"/>
            </p:cNvSpPr>
            <p:nvPr/>
          </p:nvSpPr>
          <p:spPr bwMode="auto">
            <a:xfrm flipV="1">
              <a:off x="4451" y="30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7" name="Line 355"/>
            <p:cNvSpPr>
              <a:spLocks noChangeShapeType="1"/>
            </p:cNvSpPr>
            <p:nvPr/>
          </p:nvSpPr>
          <p:spPr bwMode="auto">
            <a:xfrm flipV="1">
              <a:off x="4447" y="301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8" name="Line 356"/>
            <p:cNvSpPr>
              <a:spLocks noChangeShapeType="1"/>
            </p:cNvSpPr>
            <p:nvPr/>
          </p:nvSpPr>
          <p:spPr bwMode="auto">
            <a:xfrm flipV="1">
              <a:off x="4443" y="302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9" name="Line 357"/>
            <p:cNvSpPr>
              <a:spLocks noChangeShapeType="1"/>
            </p:cNvSpPr>
            <p:nvPr/>
          </p:nvSpPr>
          <p:spPr bwMode="auto">
            <a:xfrm flipV="1">
              <a:off x="4439" y="302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0" name="Line 358"/>
            <p:cNvSpPr>
              <a:spLocks noChangeShapeType="1"/>
            </p:cNvSpPr>
            <p:nvPr/>
          </p:nvSpPr>
          <p:spPr bwMode="auto">
            <a:xfrm flipV="1">
              <a:off x="4435" y="302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1" name="Line 359"/>
            <p:cNvSpPr>
              <a:spLocks noChangeShapeType="1"/>
            </p:cNvSpPr>
            <p:nvPr/>
          </p:nvSpPr>
          <p:spPr bwMode="auto">
            <a:xfrm flipV="1">
              <a:off x="4431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2" name="Line 360"/>
            <p:cNvSpPr>
              <a:spLocks noChangeShapeType="1"/>
            </p:cNvSpPr>
            <p:nvPr/>
          </p:nvSpPr>
          <p:spPr bwMode="auto">
            <a:xfrm flipV="1">
              <a:off x="4427" y="302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3" name="Line 361"/>
            <p:cNvSpPr>
              <a:spLocks noChangeShapeType="1"/>
            </p:cNvSpPr>
            <p:nvPr/>
          </p:nvSpPr>
          <p:spPr bwMode="auto">
            <a:xfrm flipV="1">
              <a:off x="4423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4" name="Line 362"/>
            <p:cNvSpPr>
              <a:spLocks noChangeShapeType="1"/>
            </p:cNvSpPr>
            <p:nvPr/>
          </p:nvSpPr>
          <p:spPr bwMode="auto">
            <a:xfrm flipV="1">
              <a:off x="4419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5" name="Line 363"/>
            <p:cNvSpPr>
              <a:spLocks noChangeShapeType="1"/>
            </p:cNvSpPr>
            <p:nvPr/>
          </p:nvSpPr>
          <p:spPr bwMode="auto">
            <a:xfrm flipV="1">
              <a:off x="4415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6" name="Line 364"/>
            <p:cNvSpPr>
              <a:spLocks noChangeShapeType="1"/>
            </p:cNvSpPr>
            <p:nvPr/>
          </p:nvSpPr>
          <p:spPr bwMode="auto">
            <a:xfrm flipV="1">
              <a:off x="4411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7" name="Line 365"/>
            <p:cNvSpPr>
              <a:spLocks noChangeShapeType="1"/>
            </p:cNvSpPr>
            <p:nvPr/>
          </p:nvSpPr>
          <p:spPr bwMode="auto">
            <a:xfrm flipV="1">
              <a:off x="4407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8" name="Line 366"/>
            <p:cNvSpPr>
              <a:spLocks noChangeShapeType="1"/>
            </p:cNvSpPr>
            <p:nvPr/>
          </p:nvSpPr>
          <p:spPr bwMode="auto">
            <a:xfrm flipV="1">
              <a:off x="4402" y="3030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9" name="Line 367"/>
            <p:cNvSpPr>
              <a:spLocks noChangeShapeType="1"/>
            </p:cNvSpPr>
            <p:nvPr/>
          </p:nvSpPr>
          <p:spPr bwMode="auto">
            <a:xfrm flipV="1">
              <a:off x="4399" y="303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0" name="Line 368"/>
            <p:cNvSpPr>
              <a:spLocks noChangeShapeType="1"/>
            </p:cNvSpPr>
            <p:nvPr/>
          </p:nvSpPr>
          <p:spPr bwMode="auto">
            <a:xfrm flipV="1">
              <a:off x="4394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1" name="Line 369"/>
            <p:cNvSpPr>
              <a:spLocks noChangeShapeType="1"/>
            </p:cNvSpPr>
            <p:nvPr/>
          </p:nvSpPr>
          <p:spPr bwMode="auto">
            <a:xfrm>
              <a:off x="4390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2" name="Line 370"/>
            <p:cNvSpPr>
              <a:spLocks noChangeShapeType="1"/>
            </p:cNvSpPr>
            <p:nvPr/>
          </p:nvSpPr>
          <p:spPr bwMode="auto">
            <a:xfrm flipV="1">
              <a:off x="4386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3" name="Line 371"/>
            <p:cNvSpPr>
              <a:spLocks noChangeShapeType="1"/>
            </p:cNvSpPr>
            <p:nvPr/>
          </p:nvSpPr>
          <p:spPr bwMode="auto">
            <a:xfrm>
              <a:off x="4382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4" name="Line 372"/>
            <p:cNvSpPr>
              <a:spLocks noChangeShapeType="1"/>
            </p:cNvSpPr>
            <p:nvPr/>
          </p:nvSpPr>
          <p:spPr bwMode="auto">
            <a:xfrm>
              <a:off x="4378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5" name="Line 373"/>
            <p:cNvSpPr>
              <a:spLocks noChangeShapeType="1"/>
            </p:cNvSpPr>
            <p:nvPr/>
          </p:nvSpPr>
          <p:spPr bwMode="auto">
            <a:xfrm>
              <a:off x="4374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6" name="Line 374"/>
            <p:cNvSpPr>
              <a:spLocks noChangeShapeType="1"/>
            </p:cNvSpPr>
            <p:nvPr/>
          </p:nvSpPr>
          <p:spPr bwMode="auto">
            <a:xfrm>
              <a:off x="4370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7" name="Line 375"/>
            <p:cNvSpPr>
              <a:spLocks noChangeShapeType="1"/>
            </p:cNvSpPr>
            <p:nvPr/>
          </p:nvSpPr>
          <p:spPr bwMode="auto">
            <a:xfrm>
              <a:off x="4366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8" name="Line 376"/>
            <p:cNvSpPr>
              <a:spLocks noChangeShapeType="1"/>
            </p:cNvSpPr>
            <p:nvPr/>
          </p:nvSpPr>
          <p:spPr bwMode="auto">
            <a:xfrm>
              <a:off x="4362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9" name="Line 377"/>
            <p:cNvSpPr>
              <a:spLocks noChangeShapeType="1"/>
            </p:cNvSpPr>
            <p:nvPr/>
          </p:nvSpPr>
          <p:spPr bwMode="auto">
            <a:xfrm>
              <a:off x="4358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0" name="Line 378"/>
            <p:cNvSpPr>
              <a:spLocks noChangeShapeType="1"/>
            </p:cNvSpPr>
            <p:nvPr/>
          </p:nvSpPr>
          <p:spPr bwMode="auto">
            <a:xfrm>
              <a:off x="4354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1" name="Line 379"/>
            <p:cNvSpPr>
              <a:spLocks noChangeShapeType="1"/>
            </p:cNvSpPr>
            <p:nvPr/>
          </p:nvSpPr>
          <p:spPr bwMode="auto">
            <a:xfrm>
              <a:off x="4350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2" name="Line 380"/>
            <p:cNvSpPr>
              <a:spLocks noChangeShapeType="1"/>
            </p:cNvSpPr>
            <p:nvPr/>
          </p:nvSpPr>
          <p:spPr bwMode="auto">
            <a:xfrm>
              <a:off x="4346" y="302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3" name="Line 381"/>
            <p:cNvSpPr>
              <a:spLocks noChangeShapeType="1"/>
            </p:cNvSpPr>
            <p:nvPr/>
          </p:nvSpPr>
          <p:spPr bwMode="auto">
            <a:xfrm>
              <a:off x="4342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4" name="Line 382"/>
            <p:cNvSpPr>
              <a:spLocks noChangeShapeType="1"/>
            </p:cNvSpPr>
            <p:nvPr/>
          </p:nvSpPr>
          <p:spPr bwMode="auto">
            <a:xfrm>
              <a:off x="4338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5" name="Line 383"/>
            <p:cNvSpPr>
              <a:spLocks noChangeShapeType="1"/>
            </p:cNvSpPr>
            <p:nvPr/>
          </p:nvSpPr>
          <p:spPr bwMode="auto">
            <a:xfrm>
              <a:off x="4334" y="302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6" name="Line 384"/>
            <p:cNvSpPr>
              <a:spLocks noChangeShapeType="1"/>
            </p:cNvSpPr>
            <p:nvPr/>
          </p:nvSpPr>
          <p:spPr bwMode="auto">
            <a:xfrm>
              <a:off x="4330" y="302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7" name="Line 385"/>
            <p:cNvSpPr>
              <a:spLocks noChangeShapeType="1"/>
            </p:cNvSpPr>
            <p:nvPr/>
          </p:nvSpPr>
          <p:spPr bwMode="auto">
            <a:xfrm>
              <a:off x="4326" y="302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8" name="Line 386"/>
            <p:cNvSpPr>
              <a:spLocks noChangeShapeType="1"/>
            </p:cNvSpPr>
            <p:nvPr/>
          </p:nvSpPr>
          <p:spPr bwMode="auto">
            <a:xfrm>
              <a:off x="4322" y="301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9" name="Line 387"/>
            <p:cNvSpPr>
              <a:spLocks noChangeShapeType="1"/>
            </p:cNvSpPr>
            <p:nvPr/>
          </p:nvSpPr>
          <p:spPr bwMode="auto">
            <a:xfrm>
              <a:off x="4318" y="301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0" name="Line 388"/>
            <p:cNvSpPr>
              <a:spLocks noChangeShapeType="1"/>
            </p:cNvSpPr>
            <p:nvPr/>
          </p:nvSpPr>
          <p:spPr bwMode="auto">
            <a:xfrm>
              <a:off x="4314" y="301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1" name="Line 389"/>
            <p:cNvSpPr>
              <a:spLocks noChangeShapeType="1"/>
            </p:cNvSpPr>
            <p:nvPr/>
          </p:nvSpPr>
          <p:spPr bwMode="auto">
            <a:xfrm>
              <a:off x="4310" y="301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2" name="Line 390"/>
            <p:cNvSpPr>
              <a:spLocks noChangeShapeType="1"/>
            </p:cNvSpPr>
            <p:nvPr/>
          </p:nvSpPr>
          <p:spPr bwMode="auto">
            <a:xfrm>
              <a:off x="4306" y="30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3" name="Line 391"/>
            <p:cNvSpPr>
              <a:spLocks noChangeShapeType="1"/>
            </p:cNvSpPr>
            <p:nvPr/>
          </p:nvSpPr>
          <p:spPr bwMode="auto">
            <a:xfrm>
              <a:off x="4302" y="300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4" name="Line 392"/>
            <p:cNvSpPr>
              <a:spLocks noChangeShapeType="1"/>
            </p:cNvSpPr>
            <p:nvPr/>
          </p:nvSpPr>
          <p:spPr bwMode="auto">
            <a:xfrm>
              <a:off x="4297" y="3007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5" name="Line 393"/>
            <p:cNvSpPr>
              <a:spLocks noChangeShapeType="1"/>
            </p:cNvSpPr>
            <p:nvPr/>
          </p:nvSpPr>
          <p:spPr bwMode="auto">
            <a:xfrm>
              <a:off x="4294" y="3005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6" name="Line 394"/>
            <p:cNvSpPr>
              <a:spLocks noChangeShapeType="1"/>
            </p:cNvSpPr>
            <p:nvPr/>
          </p:nvSpPr>
          <p:spPr bwMode="auto">
            <a:xfrm>
              <a:off x="4289" y="3003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7" name="Line 395"/>
            <p:cNvSpPr>
              <a:spLocks noChangeShapeType="1"/>
            </p:cNvSpPr>
            <p:nvPr/>
          </p:nvSpPr>
          <p:spPr bwMode="auto">
            <a:xfrm>
              <a:off x="4286" y="3001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8" name="Line 396"/>
            <p:cNvSpPr>
              <a:spLocks noChangeShapeType="1"/>
            </p:cNvSpPr>
            <p:nvPr/>
          </p:nvSpPr>
          <p:spPr bwMode="auto">
            <a:xfrm>
              <a:off x="4281" y="2999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9" name="Line 397"/>
            <p:cNvSpPr>
              <a:spLocks noChangeShapeType="1"/>
            </p:cNvSpPr>
            <p:nvPr/>
          </p:nvSpPr>
          <p:spPr bwMode="auto">
            <a:xfrm>
              <a:off x="4277" y="299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0" name="Line 398"/>
            <p:cNvSpPr>
              <a:spLocks noChangeShapeType="1"/>
            </p:cNvSpPr>
            <p:nvPr/>
          </p:nvSpPr>
          <p:spPr bwMode="auto">
            <a:xfrm>
              <a:off x="4273" y="299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1" name="Line 399"/>
            <p:cNvSpPr>
              <a:spLocks noChangeShapeType="1"/>
            </p:cNvSpPr>
            <p:nvPr/>
          </p:nvSpPr>
          <p:spPr bwMode="auto">
            <a:xfrm>
              <a:off x="4269" y="299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2" name="Line 400"/>
            <p:cNvSpPr>
              <a:spLocks noChangeShapeType="1"/>
            </p:cNvSpPr>
            <p:nvPr/>
          </p:nvSpPr>
          <p:spPr bwMode="auto">
            <a:xfrm>
              <a:off x="4265" y="298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3" name="Line 401"/>
            <p:cNvSpPr>
              <a:spLocks noChangeShapeType="1"/>
            </p:cNvSpPr>
            <p:nvPr/>
          </p:nvSpPr>
          <p:spPr bwMode="auto">
            <a:xfrm>
              <a:off x="4261" y="298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4" name="Line 402"/>
            <p:cNvSpPr>
              <a:spLocks noChangeShapeType="1"/>
            </p:cNvSpPr>
            <p:nvPr/>
          </p:nvSpPr>
          <p:spPr bwMode="auto">
            <a:xfrm>
              <a:off x="4257" y="298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5" name="Line 403"/>
            <p:cNvSpPr>
              <a:spLocks noChangeShapeType="1"/>
            </p:cNvSpPr>
            <p:nvPr/>
          </p:nvSpPr>
          <p:spPr bwMode="auto">
            <a:xfrm>
              <a:off x="4253" y="298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6" name="Line 404"/>
            <p:cNvSpPr>
              <a:spLocks noChangeShapeType="1"/>
            </p:cNvSpPr>
            <p:nvPr/>
          </p:nvSpPr>
          <p:spPr bwMode="auto">
            <a:xfrm>
              <a:off x="4249" y="297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7" name="Line 405"/>
            <p:cNvSpPr>
              <a:spLocks noChangeShapeType="1"/>
            </p:cNvSpPr>
            <p:nvPr/>
          </p:nvSpPr>
          <p:spPr bwMode="auto">
            <a:xfrm>
              <a:off x="4245" y="297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8" name="Line 406"/>
            <p:cNvSpPr>
              <a:spLocks noChangeShapeType="1"/>
            </p:cNvSpPr>
            <p:nvPr/>
          </p:nvSpPr>
          <p:spPr bwMode="auto">
            <a:xfrm>
              <a:off x="4241" y="297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9" name="Line 407"/>
            <p:cNvSpPr>
              <a:spLocks noChangeShapeType="1"/>
            </p:cNvSpPr>
            <p:nvPr/>
          </p:nvSpPr>
          <p:spPr bwMode="auto">
            <a:xfrm>
              <a:off x="4237" y="2971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0" name="Line 408"/>
            <p:cNvSpPr>
              <a:spLocks noChangeShapeType="1"/>
            </p:cNvSpPr>
            <p:nvPr/>
          </p:nvSpPr>
          <p:spPr bwMode="auto">
            <a:xfrm>
              <a:off x="4233" y="296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1" name="Line 409"/>
            <p:cNvSpPr>
              <a:spLocks noChangeShapeType="1"/>
            </p:cNvSpPr>
            <p:nvPr/>
          </p:nvSpPr>
          <p:spPr bwMode="auto">
            <a:xfrm>
              <a:off x="4229" y="2966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2" name="Line 410"/>
            <p:cNvSpPr>
              <a:spLocks noChangeShapeType="1"/>
            </p:cNvSpPr>
            <p:nvPr/>
          </p:nvSpPr>
          <p:spPr bwMode="auto">
            <a:xfrm>
              <a:off x="4225" y="296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3" name="Line 411"/>
            <p:cNvSpPr>
              <a:spLocks noChangeShapeType="1"/>
            </p:cNvSpPr>
            <p:nvPr/>
          </p:nvSpPr>
          <p:spPr bwMode="auto">
            <a:xfrm>
              <a:off x="4221" y="296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4" name="Line 412"/>
            <p:cNvSpPr>
              <a:spLocks noChangeShapeType="1"/>
            </p:cNvSpPr>
            <p:nvPr/>
          </p:nvSpPr>
          <p:spPr bwMode="auto">
            <a:xfrm>
              <a:off x="4217" y="295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5" name="Line 413"/>
            <p:cNvSpPr>
              <a:spLocks noChangeShapeType="1"/>
            </p:cNvSpPr>
            <p:nvPr/>
          </p:nvSpPr>
          <p:spPr bwMode="auto">
            <a:xfrm>
              <a:off x="4213" y="295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6" name="Line 414"/>
            <p:cNvSpPr>
              <a:spLocks noChangeShapeType="1"/>
            </p:cNvSpPr>
            <p:nvPr/>
          </p:nvSpPr>
          <p:spPr bwMode="auto">
            <a:xfrm>
              <a:off x="4209" y="295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7" name="Line 415"/>
            <p:cNvSpPr>
              <a:spLocks noChangeShapeType="1"/>
            </p:cNvSpPr>
            <p:nvPr/>
          </p:nvSpPr>
          <p:spPr bwMode="auto">
            <a:xfrm>
              <a:off x="4205" y="295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8" name="Line 416"/>
            <p:cNvSpPr>
              <a:spLocks noChangeShapeType="1"/>
            </p:cNvSpPr>
            <p:nvPr/>
          </p:nvSpPr>
          <p:spPr bwMode="auto">
            <a:xfrm>
              <a:off x="4201" y="294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9" name="Line 417"/>
            <p:cNvSpPr>
              <a:spLocks noChangeShapeType="1"/>
            </p:cNvSpPr>
            <p:nvPr/>
          </p:nvSpPr>
          <p:spPr bwMode="auto">
            <a:xfrm>
              <a:off x="4197" y="294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0" name="Line 418"/>
            <p:cNvSpPr>
              <a:spLocks noChangeShapeType="1"/>
            </p:cNvSpPr>
            <p:nvPr/>
          </p:nvSpPr>
          <p:spPr bwMode="auto">
            <a:xfrm>
              <a:off x="4193" y="2943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1" name="Line 419"/>
            <p:cNvSpPr>
              <a:spLocks noChangeShapeType="1"/>
            </p:cNvSpPr>
            <p:nvPr/>
          </p:nvSpPr>
          <p:spPr bwMode="auto">
            <a:xfrm>
              <a:off x="4189" y="294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2" name="Line 420"/>
            <p:cNvSpPr>
              <a:spLocks noChangeShapeType="1"/>
            </p:cNvSpPr>
            <p:nvPr/>
          </p:nvSpPr>
          <p:spPr bwMode="auto">
            <a:xfrm>
              <a:off x="4184" y="2938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3" name="Line 421"/>
            <p:cNvSpPr>
              <a:spLocks noChangeShapeType="1"/>
            </p:cNvSpPr>
            <p:nvPr/>
          </p:nvSpPr>
          <p:spPr bwMode="auto">
            <a:xfrm>
              <a:off x="4181" y="2936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4" name="Line 422"/>
            <p:cNvSpPr>
              <a:spLocks noChangeShapeType="1"/>
            </p:cNvSpPr>
            <p:nvPr/>
          </p:nvSpPr>
          <p:spPr bwMode="auto">
            <a:xfrm>
              <a:off x="4176" y="2933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5" name="Line 423"/>
            <p:cNvSpPr>
              <a:spLocks noChangeShapeType="1"/>
            </p:cNvSpPr>
            <p:nvPr/>
          </p:nvSpPr>
          <p:spPr bwMode="auto">
            <a:xfrm>
              <a:off x="4172" y="293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6" name="Line 424"/>
            <p:cNvSpPr>
              <a:spLocks noChangeShapeType="1"/>
            </p:cNvSpPr>
            <p:nvPr/>
          </p:nvSpPr>
          <p:spPr bwMode="auto">
            <a:xfrm>
              <a:off x="4168" y="292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7" name="Line 425"/>
            <p:cNvSpPr>
              <a:spLocks noChangeShapeType="1"/>
            </p:cNvSpPr>
            <p:nvPr/>
          </p:nvSpPr>
          <p:spPr bwMode="auto">
            <a:xfrm>
              <a:off x="4164" y="292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8" name="Line 426"/>
            <p:cNvSpPr>
              <a:spLocks noChangeShapeType="1"/>
            </p:cNvSpPr>
            <p:nvPr/>
          </p:nvSpPr>
          <p:spPr bwMode="auto">
            <a:xfrm>
              <a:off x="4160" y="292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9" name="Line 427"/>
            <p:cNvSpPr>
              <a:spLocks noChangeShapeType="1"/>
            </p:cNvSpPr>
            <p:nvPr/>
          </p:nvSpPr>
          <p:spPr bwMode="auto">
            <a:xfrm>
              <a:off x="4156" y="292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0" name="Line 428"/>
            <p:cNvSpPr>
              <a:spLocks noChangeShapeType="1"/>
            </p:cNvSpPr>
            <p:nvPr/>
          </p:nvSpPr>
          <p:spPr bwMode="auto">
            <a:xfrm>
              <a:off x="4152" y="292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1" name="Line 429"/>
            <p:cNvSpPr>
              <a:spLocks noChangeShapeType="1"/>
            </p:cNvSpPr>
            <p:nvPr/>
          </p:nvSpPr>
          <p:spPr bwMode="auto">
            <a:xfrm>
              <a:off x="4148" y="29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2" name="Line 430"/>
            <p:cNvSpPr>
              <a:spLocks noChangeShapeType="1"/>
            </p:cNvSpPr>
            <p:nvPr/>
          </p:nvSpPr>
          <p:spPr bwMode="auto">
            <a:xfrm>
              <a:off x="4144" y="29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3" name="Line 431"/>
            <p:cNvSpPr>
              <a:spLocks noChangeShapeType="1"/>
            </p:cNvSpPr>
            <p:nvPr/>
          </p:nvSpPr>
          <p:spPr bwMode="auto">
            <a:xfrm>
              <a:off x="4140" y="291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4" name="Line 432"/>
            <p:cNvSpPr>
              <a:spLocks noChangeShapeType="1"/>
            </p:cNvSpPr>
            <p:nvPr/>
          </p:nvSpPr>
          <p:spPr bwMode="auto">
            <a:xfrm>
              <a:off x="4136" y="291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5" name="Line 433"/>
            <p:cNvSpPr>
              <a:spLocks noChangeShapeType="1"/>
            </p:cNvSpPr>
            <p:nvPr/>
          </p:nvSpPr>
          <p:spPr bwMode="auto">
            <a:xfrm>
              <a:off x="4132" y="291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6" name="Line 434"/>
            <p:cNvSpPr>
              <a:spLocks noChangeShapeType="1"/>
            </p:cNvSpPr>
            <p:nvPr/>
          </p:nvSpPr>
          <p:spPr bwMode="auto">
            <a:xfrm>
              <a:off x="4128" y="291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7" name="Line 435"/>
            <p:cNvSpPr>
              <a:spLocks noChangeShapeType="1"/>
            </p:cNvSpPr>
            <p:nvPr/>
          </p:nvSpPr>
          <p:spPr bwMode="auto">
            <a:xfrm>
              <a:off x="4124" y="290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8" name="Line 436"/>
            <p:cNvSpPr>
              <a:spLocks noChangeShapeType="1"/>
            </p:cNvSpPr>
            <p:nvPr/>
          </p:nvSpPr>
          <p:spPr bwMode="auto">
            <a:xfrm>
              <a:off x="4120" y="290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9" name="Line 437"/>
            <p:cNvSpPr>
              <a:spLocks noChangeShapeType="1"/>
            </p:cNvSpPr>
            <p:nvPr/>
          </p:nvSpPr>
          <p:spPr bwMode="auto">
            <a:xfrm>
              <a:off x="4116" y="290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0" name="Line 438"/>
            <p:cNvSpPr>
              <a:spLocks noChangeShapeType="1"/>
            </p:cNvSpPr>
            <p:nvPr/>
          </p:nvSpPr>
          <p:spPr bwMode="auto">
            <a:xfrm>
              <a:off x="4112" y="290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1" name="Line 439"/>
            <p:cNvSpPr>
              <a:spLocks noChangeShapeType="1"/>
            </p:cNvSpPr>
            <p:nvPr/>
          </p:nvSpPr>
          <p:spPr bwMode="auto">
            <a:xfrm>
              <a:off x="4108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2" name="Line 440"/>
            <p:cNvSpPr>
              <a:spLocks noChangeShapeType="1"/>
            </p:cNvSpPr>
            <p:nvPr/>
          </p:nvSpPr>
          <p:spPr bwMode="auto">
            <a:xfrm>
              <a:off x="4104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3" name="Line 441"/>
            <p:cNvSpPr>
              <a:spLocks noChangeShapeType="1"/>
            </p:cNvSpPr>
            <p:nvPr/>
          </p:nvSpPr>
          <p:spPr bwMode="auto">
            <a:xfrm>
              <a:off x="4100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4" name="Line 442"/>
            <p:cNvSpPr>
              <a:spLocks noChangeShapeType="1"/>
            </p:cNvSpPr>
            <p:nvPr/>
          </p:nvSpPr>
          <p:spPr bwMode="auto">
            <a:xfrm>
              <a:off x="4096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7" name="Group 443"/>
          <p:cNvGrpSpPr>
            <a:grpSpLocks/>
          </p:cNvGrpSpPr>
          <p:nvPr/>
        </p:nvGrpSpPr>
        <p:grpSpPr bwMode="auto">
          <a:xfrm>
            <a:off x="5667375" y="3614738"/>
            <a:ext cx="3198813" cy="1198562"/>
            <a:chOff x="3696" y="2277"/>
            <a:chExt cx="2015" cy="755"/>
          </a:xfrm>
        </p:grpSpPr>
        <p:sp>
          <p:nvSpPr>
            <p:cNvPr id="24705" name="Line 444"/>
            <p:cNvSpPr>
              <a:spLocks noChangeShapeType="1"/>
            </p:cNvSpPr>
            <p:nvPr/>
          </p:nvSpPr>
          <p:spPr bwMode="auto">
            <a:xfrm>
              <a:off x="4092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6" name="Line 445"/>
            <p:cNvSpPr>
              <a:spLocks noChangeShapeType="1"/>
            </p:cNvSpPr>
            <p:nvPr/>
          </p:nvSpPr>
          <p:spPr bwMode="auto">
            <a:xfrm>
              <a:off x="4088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7" name="Line 446"/>
            <p:cNvSpPr>
              <a:spLocks noChangeShapeType="1"/>
            </p:cNvSpPr>
            <p:nvPr/>
          </p:nvSpPr>
          <p:spPr bwMode="auto">
            <a:xfrm>
              <a:off x="4084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8" name="Line 447"/>
            <p:cNvSpPr>
              <a:spLocks noChangeShapeType="1"/>
            </p:cNvSpPr>
            <p:nvPr/>
          </p:nvSpPr>
          <p:spPr bwMode="auto">
            <a:xfrm>
              <a:off x="4079" y="290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9" name="Line 448"/>
            <p:cNvSpPr>
              <a:spLocks noChangeShapeType="1"/>
            </p:cNvSpPr>
            <p:nvPr/>
          </p:nvSpPr>
          <p:spPr bwMode="auto">
            <a:xfrm>
              <a:off x="4076" y="290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0" name="Line 449"/>
            <p:cNvSpPr>
              <a:spLocks noChangeShapeType="1"/>
            </p:cNvSpPr>
            <p:nvPr/>
          </p:nvSpPr>
          <p:spPr bwMode="auto">
            <a:xfrm>
              <a:off x="4071" y="2900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1" name="Line 450"/>
            <p:cNvSpPr>
              <a:spLocks noChangeShapeType="1"/>
            </p:cNvSpPr>
            <p:nvPr/>
          </p:nvSpPr>
          <p:spPr bwMode="auto">
            <a:xfrm>
              <a:off x="4067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2" name="Line 451"/>
            <p:cNvSpPr>
              <a:spLocks noChangeShapeType="1"/>
            </p:cNvSpPr>
            <p:nvPr/>
          </p:nvSpPr>
          <p:spPr bwMode="auto">
            <a:xfrm flipV="1">
              <a:off x="4063" y="290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3" name="Line 452"/>
            <p:cNvSpPr>
              <a:spLocks noChangeShapeType="1"/>
            </p:cNvSpPr>
            <p:nvPr/>
          </p:nvSpPr>
          <p:spPr bwMode="auto">
            <a:xfrm flipV="1">
              <a:off x="4059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4" name="Line 453"/>
            <p:cNvSpPr>
              <a:spLocks noChangeShapeType="1"/>
            </p:cNvSpPr>
            <p:nvPr/>
          </p:nvSpPr>
          <p:spPr bwMode="auto">
            <a:xfrm flipV="1">
              <a:off x="4055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5" name="Line 454"/>
            <p:cNvSpPr>
              <a:spLocks noChangeShapeType="1"/>
            </p:cNvSpPr>
            <p:nvPr/>
          </p:nvSpPr>
          <p:spPr bwMode="auto">
            <a:xfrm flipV="1">
              <a:off x="4051" y="290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6" name="Line 455"/>
            <p:cNvSpPr>
              <a:spLocks noChangeShapeType="1"/>
            </p:cNvSpPr>
            <p:nvPr/>
          </p:nvSpPr>
          <p:spPr bwMode="auto">
            <a:xfrm flipV="1">
              <a:off x="4047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7" name="Line 456"/>
            <p:cNvSpPr>
              <a:spLocks noChangeShapeType="1"/>
            </p:cNvSpPr>
            <p:nvPr/>
          </p:nvSpPr>
          <p:spPr bwMode="auto">
            <a:xfrm flipV="1">
              <a:off x="4043" y="290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8" name="Line 457"/>
            <p:cNvSpPr>
              <a:spLocks noChangeShapeType="1"/>
            </p:cNvSpPr>
            <p:nvPr/>
          </p:nvSpPr>
          <p:spPr bwMode="auto">
            <a:xfrm flipV="1">
              <a:off x="4039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9" name="Line 458"/>
            <p:cNvSpPr>
              <a:spLocks noChangeShapeType="1"/>
            </p:cNvSpPr>
            <p:nvPr/>
          </p:nvSpPr>
          <p:spPr bwMode="auto">
            <a:xfrm flipV="1">
              <a:off x="4035" y="2903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0" name="Line 459"/>
            <p:cNvSpPr>
              <a:spLocks noChangeShapeType="1"/>
            </p:cNvSpPr>
            <p:nvPr/>
          </p:nvSpPr>
          <p:spPr bwMode="auto">
            <a:xfrm flipV="1">
              <a:off x="4031" y="290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1" name="Line 460"/>
            <p:cNvSpPr>
              <a:spLocks noChangeShapeType="1"/>
            </p:cNvSpPr>
            <p:nvPr/>
          </p:nvSpPr>
          <p:spPr bwMode="auto">
            <a:xfrm flipV="1">
              <a:off x="4027" y="290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2" name="Line 461"/>
            <p:cNvSpPr>
              <a:spLocks noChangeShapeType="1"/>
            </p:cNvSpPr>
            <p:nvPr/>
          </p:nvSpPr>
          <p:spPr bwMode="auto">
            <a:xfrm flipV="1">
              <a:off x="4023" y="290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3" name="Line 462"/>
            <p:cNvSpPr>
              <a:spLocks noChangeShapeType="1"/>
            </p:cNvSpPr>
            <p:nvPr/>
          </p:nvSpPr>
          <p:spPr bwMode="auto">
            <a:xfrm flipV="1">
              <a:off x="4019" y="290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4" name="Line 463"/>
            <p:cNvSpPr>
              <a:spLocks noChangeShapeType="1"/>
            </p:cNvSpPr>
            <p:nvPr/>
          </p:nvSpPr>
          <p:spPr bwMode="auto">
            <a:xfrm flipV="1">
              <a:off x="4015" y="290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5" name="Line 464"/>
            <p:cNvSpPr>
              <a:spLocks noChangeShapeType="1"/>
            </p:cNvSpPr>
            <p:nvPr/>
          </p:nvSpPr>
          <p:spPr bwMode="auto">
            <a:xfrm flipV="1">
              <a:off x="4011" y="291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6" name="Line 465"/>
            <p:cNvSpPr>
              <a:spLocks noChangeShapeType="1"/>
            </p:cNvSpPr>
            <p:nvPr/>
          </p:nvSpPr>
          <p:spPr bwMode="auto">
            <a:xfrm flipV="1">
              <a:off x="4007" y="2911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7" name="Line 466"/>
            <p:cNvSpPr>
              <a:spLocks noChangeShapeType="1"/>
            </p:cNvSpPr>
            <p:nvPr/>
          </p:nvSpPr>
          <p:spPr bwMode="auto">
            <a:xfrm flipV="1">
              <a:off x="4003" y="291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8" name="Line 467"/>
            <p:cNvSpPr>
              <a:spLocks noChangeShapeType="1"/>
            </p:cNvSpPr>
            <p:nvPr/>
          </p:nvSpPr>
          <p:spPr bwMode="auto">
            <a:xfrm flipV="1">
              <a:off x="3999" y="291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9" name="Line 468"/>
            <p:cNvSpPr>
              <a:spLocks noChangeShapeType="1"/>
            </p:cNvSpPr>
            <p:nvPr/>
          </p:nvSpPr>
          <p:spPr bwMode="auto">
            <a:xfrm flipV="1">
              <a:off x="3995" y="291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0" name="Line 469"/>
            <p:cNvSpPr>
              <a:spLocks noChangeShapeType="1"/>
            </p:cNvSpPr>
            <p:nvPr/>
          </p:nvSpPr>
          <p:spPr bwMode="auto">
            <a:xfrm flipV="1">
              <a:off x="3991" y="291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1" name="Line 470"/>
            <p:cNvSpPr>
              <a:spLocks noChangeShapeType="1"/>
            </p:cNvSpPr>
            <p:nvPr/>
          </p:nvSpPr>
          <p:spPr bwMode="auto">
            <a:xfrm flipV="1">
              <a:off x="3987" y="292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2" name="Line 471"/>
            <p:cNvSpPr>
              <a:spLocks noChangeShapeType="1"/>
            </p:cNvSpPr>
            <p:nvPr/>
          </p:nvSpPr>
          <p:spPr bwMode="auto">
            <a:xfrm flipV="1">
              <a:off x="3983" y="292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3" name="Line 472"/>
            <p:cNvSpPr>
              <a:spLocks noChangeShapeType="1"/>
            </p:cNvSpPr>
            <p:nvPr/>
          </p:nvSpPr>
          <p:spPr bwMode="auto">
            <a:xfrm flipV="1">
              <a:off x="3979" y="292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4" name="Line 473"/>
            <p:cNvSpPr>
              <a:spLocks noChangeShapeType="1"/>
            </p:cNvSpPr>
            <p:nvPr/>
          </p:nvSpPr>
          <p:spPr bwMode="auto">
            <a:xfrm flipV="1">
              <a:off x="3974" y="2926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5" name="Line 474"/>
            <p:cNvSpPr>
              <a:spLocks noChangeShapeType="1"/>
            </p:cNvSpPr>
            <p:nvPr/>
          </p:nvSpPr>
          <p:spPr bwMode="auto">
            <a:xfrm flipV="1">
              <a:off x="3971" y="2928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6" name="Line 475"/>
            <p:cNvSpPr>
              <a:spLocks noChangeShapeType="1"/>
            </p:cNvSpPr>
            <p:nvPr/>
          </p:nvSpPr>
          <p:spPr bwMode="auto">
            <a:xfrm flipV="1">
              <a:off x="3966" y="2930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7" name="Line 476"/>
            <p:cNvSpPr>
              <a:spLocks noChangeShapeType="1"/>
            </p:cNvSpPr>
            <p:nvPr/>
          </p:nvSpPr>
          <p:spPr bwMode="auto">
            <a:xfrm flipV="1">
              <a:off x="3962" y="293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8" name="Line 477"/>
            <p:cNvSpPr>
              <a:spLocks noChangeShapeType="1"/>
            </p:cNvSpPr>
            <p:nvPr/>
          </p:nvSpPr>
          <p:spPr bwMode="auto">
            <a:xfrm flipV="1">
              <a:off x="3958" y="293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9" name="Line 478"/>
            <p:cNvSpPr>
              <a:spLocks noChangeShapeType="1"/>
            </p:cNvSpPr>
            <p:nvPr/>
          </p:nvSpPr>
          <p:spPr bwMode="auto">
            <a:xfrm flipV="1">
              <a:off x="3954" y="293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0" name="Line 479"/>
            <p:cNvSpPr>
              <a:spLocks noChangeShapeType="1"/>
            </p:cNvSpPr>
            <p:nvPr/>
          </p:nvSpPr>
          <p:spPr bwMode="auto">
            <a:xfrm flipV="1">
              <a:off x="3950" y="293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1" name="Line 480"/>
            <p:cNvSpPr>
              <a:spLocks noChangeShapeType="1"/>
            </p:cNvSpPr>
            <p:nvPr/>
          </p:nvSpPr>
          <p:spPr bwMode="auto">
            <a:xfrm flipV="1">
              <a:off x="3946" y="294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2" name="Line 481"/>
            <p:cNvSpPr>
              <a:spLocks noChangeShapeType="1"/>
            </p:cNvSpPr>
            <p:nvPr/>
          </p:nvSpPr>
          <p:spPr bwMode="auto">
            <a:xfrm flipV="1">
              <a:off x="3942" y="294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3" name="Line 482"/>
            <p:cNvSpPr>
              <a:spLocks noChangeShapeType="1"/>
            </p:cNvSpPr>
            <p:nvPr/>
          </p:nvSpPr>
          <p:spPr bwMode="auto">
            <a:xfrm flipV="1">
              <a:off x="3938" y="294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4" name="Line 483"/>
            <p:cNvSpPr>
              <a:spLocks noChangeShapeType="1"/>
            </p:cNvSpPr>
            <p:nvPr/>
          </p:nvSpPr>
          <p:spPr bwMode="auto">
            <a:xfrm flipV="1">
              <a:off x="3934" y="2949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5" name="Line 484"/>
            <p:cNvSpPr>
              <a:spLocks noChangeShapeType="1"/>
            </p:cNvSpPr>
            <p:nvPr/>
          </p:nvSpPr>
          <p:spPr bwMode="auto">
            <a:xfrm flipV="1">
              <a:off x="3930" y="295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6" name="Line 485"/>
            <p:cNvSpPr>
              <a:spLocks noChangeShapeType="1"/>
            </p:cNvSpPr>
            <p:nvPr/>
          </p:nvSpPr>
          <p:spPr bwMode="auto">
            <a:xfrm flipV="1">
              <a:off x="3926" y="2954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7" name="Line 486"/>
            <p:cNvSpPr>
              <a:spLocks noChangeShapeType="1"/>
            </p:cNvSpPr>
            <p:nvPr/>
          </p:nvSpPr>
          <p:spPr bwMode="auto">
            <a:xfrm flipV="1">
              <a:off x="3922" y="295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8" name="Line 487"/>
            <p:cNvSpPr>
              <a:spLocks noChangeShapeType="1"/>
            </p:cNvSpPr>
            <p:nvPr/>
          </p:nvSpPr>
          <p:spPr bwMode="auto">
            <a:xfrm flipV="1">
              <a:off x="3918" y="296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9" name="Line 488"/>
            <p:cNvSpPr>
              <a:spLocks noChangeShapeType="1"/>
            </p:cNvSpPr>
            <p:nvPr/>
          </p:nvSpPr>
          <p:spPr bwMode="auto">
            <a:xfrm flipV="1">
              <a:off x="3914" y="2962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0" name="Line 489"/>
            <p:cNvSpPr>
              <a:spLocks noChangeShapeType="1"/>
            </p:cNvSpPr>
            <p:nvPr/>
          </p:nvSpPr>
          <p:spPr bwMode="auto">
            <a:xfrm flipV="1">
              <a:off x="3910" y="2965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1" name="Line 490"/>
            <p:cNvSpPr>
              <a:spLocks noChangeShapeType="1"/>
            </p:cNvSpPr>
            <p:nvPr/>
          </p:nvSpPr>
          <p:spPr bwMode="auto">
            <a:xfrm flipV="1">
              <a:off x="3906" y="2967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2" name="Line 491"/>
            <p:cNvSpPr>
              <a:spLocks noChangeShapeType="1"/>
            </p:cNvSpPr>
            <p:nvPr/>
          </p:nvSpPr>
          <p:spPr bwMode="auto">
            <a:xfrm flipV="1">
              <a:off x="3902" y="297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3" name="Line 492"/>
            <p:cNvSpPr>
              <a:spLocks noChangeShapeType="1"/>
            </p:cNvSpPr>
            <p:nvPr/>
          </p:nvSpPr>
          <p:spPr bwMode="auto">
            <a:xfrm flipV="1">
              <a:off x="3898" y="297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4" name="Line 493"/>
            <p:cNvSpPr>
              <a:spLocks noChangeShapeType="1"/>
            </p:cNvSpPr>
            <p:nvPr/>
          </p:nvSpPr>
          <p:spPr bwMode="auto">
            <a:xfrm flipV="1">
              <a:off x="3894" y="2975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5" name="Line 494"/>
            <p:cNvSpPr>
              <a:spLocks noChangeShapeType="1"/>
            </p:cNvSpPr>
            <p:nvPr/>
          </p:nvSpPr>
          <p:spPr bwMode="auto">
            <a:xfrm flipV="1">
              <a:off x="3890" y="297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6" name="Line 495"/>
            <p:cNvSpPr>
              <a:spLocks noChangeShapeType="1"/>
            </p:cNvSpPr>
            <p:nvPr/>
          </p:nvSpPr>
          <p:spPr bwMode="auto">
            <a:xfrm flipV="1">
              <a:off x="3886" y="2980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7" name="Line 496"/>
            <p:cNvSpPr>
              <a:spLocks noChangeShapeType="1"/>
            </p:cNvSpPr>
            <p:nvPr/>
          </p:nvSpPr>
          <p:spPr bwMode="auto">
            <a:xfrm flipV="1">
              <a:off x="3882" y="298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8" name="Line 497"/>
            <p:cNvSpPr>
              <a:spLocks noChangeShapeType="1"/>
            </p:cNvSpPr>
            <p:nvPr/>
          </p:nvSpPr>
          <p:spPr bwMode="auto">
            <a:xfrm flipV="1">
              <a:off x="3878" y="2985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9" name="Line 498"/>
            <p:cNvSpPr>
              <a:spLocks noChangeShapeType="1"/>
            </p:cNvSpPr>
            <p:nvPr/>
          </p:nvSpPr>
          <p:spPr bwMode="auto">
            <a:xfrm flipV="1">
              <a:off x="3874" y="2988"/>
              <a:ext cx="4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0" name="Line 499"/>
            <p:cNvSpPr>
              <a:spLocks noChangeShapeType="1"/>
            </p:cNvSpPr>
            <p:nvPr/>
          </p:nvSpPr>
          <p:spPr bwMode="auto">
            <a:xfrm flipV="1">
              <a:off x="3869" y="2991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1" name="Line 500"/>
            <p:cNvSpPr>
              <a:spLocks noChangeShapeType="1"/>
            </p:cNvSpPr>
            <p:nvPr/>
          </p:nvSpPr>
          <p:spPr bwMode="auto">
            <a:xfrm flipV="1">
              <a:off x="3866" y="2993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2" name="Line 501"/>
            <p:cNvSpPr>
              <a:spLocks noChangeShapeType="1"/>
            </p:cNvSpPr>
            <p:nvPr/>
          </p:nvSpPr>
          <p:spPr bwMode="auto">
            <a:xfrm flipV="1">
              <a:off x="3861" y="2995"/>
              <a:ext cx="5" cy="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3" name="Line 502"/>
            <p:cNvSpPr>
              <a:spLocks noChangeShapeType="1"/>
            </p:cNvSpPr>
            <p:nvPr/>
          </p:nvSpPr>
          <p:spPr bwMode="auto">
            <a:xfrm flipV="1">
              <a:off x="3857" y="299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4" name="Line 503"/>
            <p:cNvSpPr>
              <a:spLocks noChangeShapeType="1"/>
            </p:cNvSpPr>
            <p:nvPr/>
          </p:nvSpPr>
          <p:spPr bwMode="auto">
            <a:xfrm flipV="1">
              <a:off x="3854" y="3000"/>
              <a:ext cx="3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5" name="Line 504"/>
            <p:cNvSpPr>
              <a:spLocks noChangeShapeType="1"/>
            </p:cNvSpPr>
            <p:nvPr/>
          </p:nvSpPr>
          <p:spPr bwMode="auto">
            <a:xfrm flipV="1">
              <a:off x="3849" y="3002"/>
              <a:ext cx="5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6" name="Line 505"/>
            <p:cNvSpPr>
              <a:spLocks noChangeShapeType="1"/>
            </p:cNvSpPr>
            <p:nvPr/>
          </p:nvSpPr>
          <p:spPr bwMode="auto">
            <a:xfrm flipV="1">
              <a:off x="3845" y="300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7" name="Line 506"/>
            <p:cNvSpPr>
              <a:spLocks noChangeShapeType="1"/>
            </p:cNvSpPr>
            <p:nvPr/>
          </p:nvSpPr>
          <p:spPr bwMode="auto">
            <a:xfrm flipV="1">
              <a:off x="3841" y="3006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8" name="Line 507"/>
            <p:cNvSpPr>
              <a:spLocks noChangeShapeType="1"/>
            </p:cNvSpPr>
            <p:nvPr/>
          </p:nvSpPr>
          <p:spPr bwMode="auto">
            <a:xfrm flipV="1">
              <a:off x="3837" y="3008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9" name="Line 508"/>
            <p:cNvSpPr>
              <a:spLocks noChangeShapeType="1"/>
            </p:cNvSpPr>
            <p:nvPr/>
          </p:nvSpPr>
          <p:spPr bwMode="auto">
            <a:xfrm flipV="1">
              <a:off x="3833" y="3010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0" name="Line 509"/>
            <p:cNvSpPr>
              <a:spLocks noChangeShapeType="1"/>
            </p:cNvSpPr>
            <p:nvPr/>
          </p:nvSpPr>
          <p:spPr bwMode="auto">
            <a:xfrm flipV="1">
              <a:off x="3829" y="301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1" name="Line 510"/>
            <p:cNvSpPr>
              <a:spLocks noChangeShapeType="1"/>
            </p:cNvSpPr>
            <p:nvPr/>
          </p:nvSpPr>
          <p:spPr bwMode="auto">
            <a:xfrm flipV="1">
              <a:off x="3825" y="3014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2" name="Line 511"/>
            <p:cNvSpPr>
              <a:spLocks noChangeShapeType="1"/>
            </p:cNvSpPr>
            <p:nvPr/>
          </p:nvSpPr>
          <p:spPr bwMode="auto">
            <a:xfrm flipV="1">
              <a:off x="3821" y="301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3" name="Line 512"/>
            <p:cNvSpPr>
              <a:spLocks noChangeShapeType="1"/>
            </p:cNvSpPr>
            <p:nvPr/>
          </p:nvSpPr>
          <p:spPr bwMode="auto">
            <a:xfrm flipV="1">
              <a:off x="3817" y="3017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4" name="Line 513"/>
            <p:cNvSpPr>
              <a:spLocks noChangeShapeType="1"/>
            </p:cNvSpPr>
            <p:nvPr/>
          </p:nvSpPr>
          <p:spPr bwMode="auto">
            <a:xfrm flipV="1">
              <a:off x="3813" y="3019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5" name="Line 514"/>
            <p:cNvSpPr>
              <a:spLocks noChangeShapeType="1"/>
            </p:cNvSpPr>
            <p:nvPr/>
          </p:nvSpPr>
          <p:spPr bwMode="auto">
            <a:xfrm flipV="1">
              <a:off x="3809" y="302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6" name="Line 515"/>
            <p:cNvSpPr>
              <a:spLocks noChangeShapeType="1"/>
            </p:cNvSpPr>
            <p:nvPr/>
          </p:nvSpPr>
          <p:spPr bwMode="auto">
            <a:xfrm flipV="1">
              <a:off x="3805" y="3022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7" name="Line 516"/>
            <p:cNvSpPr>
              <a:spLocks noChangeShapeType="1"/>
            </p:cNvSpPr>
            <p:nvPr/>
          </p:nvSpPr>
          <p:spPr bwMode="auto">
            <a:xfrm flipV="1">
              <a:off x="3801" y="3023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8" name="Line 517"/>
            <p:cNvSpPr>
              <a:spLocks noChangeShapeType="1"/>
            </p:cNvSpPr>
            <p:nvPr/>
          </p:nvSpPr>
          <p:spPr bwMode="auto">
            <a:xfrm flipV="1">
              <a:off x="3797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9" name="Line 518"/>
            <p:cNvSpPr>
              <a:spLocks noChangeShapeType="1"/>
            </p:cNvSpPr>
            <p:nvPr/>
          </p:nvSpPr>
          <p:spPr bwMode="auto">
            <a:xfrm flipV="1">
              <a:off x="3793" y="302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0" name="Line 519"/>
            <p:cNvSpPr>
              <a:spLocks noChangeShapeType="1"/>
            </p:cNvSpPr>
            <p:nvPr/>
          </p:nvSpPr>
          <p:spPr bwMode="auto">
            <a:xfrm flipV="1">
              <a:off x="3789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" name="Line 520"/>
            <p:cNvSpPr>
              <a:spLocks noChangeShapeType="1"/>
            </p:cNvSpPr>
            <p:nvPr/>
          </p:nvSpPr>
          <p:spPr bwMode="auto">
            <a:xfrm flipV="1">
              <a:off x="3785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2" name="Line 521"/>
            <p:cNvSpPr>
              <a:spLocks noChangeShapeType="1"/>
            </p:cNvSpPr>
            <p:nvPr/>
          </p:nvSpPr>
          <p:spPr bwMode="auto">
            <a:xfrm flipV="1">
              <a:off x="3781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3" name="Line 522"/>
            <p:cNvSpPr>
              <a:spLocks noChangeShapeType="1"/>
            </p:cNvSpPr>
            <p:nvPr/>
          </p:nvSpPr>
          <p:spPr bwMode="auto">
            <a:xfrm flipV="1">
              <a:off x="3777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4" name="Line 523"/>
            <p:cNvSpPr>
              <a:spLocks noChangeShapeType="1"/>
            </p:cNvSpPr>
            <p:nvPr/>
          </p:nvSpPr>
          <p:spPr bwMode="auto">
            <a:xfrm flipV="1">
              <a:off x="3773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" name="Line 524"/>
            <p:cNvSpPr>
              <a:spLocks noChangeShapeType="1"/>
            </p:cNvSpPr>
            <p:nvPr/>
          </p:nvSpPr>
          <p:spPr bwMode="auto">
            <a:xfrm flipV="1">
              <a:off x="3769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" name="Line 525"/>
            <p:cNvSpPr>
              <a:spLocks noChangeShapeType="1"/>
            </p:cNvSpPr>
            <p:nvPr/>
          </p:nvSpPr>
          <p:spPr bwMode="auto">
            <a:xfrm flipV="1">
              <a:off x="3764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7" name="Line 526"/>
            <p:cNvSpPr>
              <a:spLocks noChangeShapeType="1"/>
            </p:cNvSpPr>
            <p:nvPr/>
          </p:nvSpPr>
          <p:spPr bwMode="auto">
            <a:xfrm flipV="1">
              <a:off x="3761" y="303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8" name="Line 527"/>
            <p:cNvSpPr>
              <a:spLocks noChangeShapeType="1"/>
            </p:cNvSpPr>
            <p:nvPr/>
          </p:nvSpPr>
          <p:spPr bwMode="auto">
            <a:xfrm>
              <a:off x="3756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9" name="Line 528"/>
            <p:cNvSpPr>
              <a:spLocks noChangeShapeType="1"/>
            </p:cNvSpPr>
            <p:nvPr/>
          </p:nvSpPr>
          <p:spPr bwMode="auto">
            <a:xfrm>
              <a:off x="3752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0" name="Line 529"/>
            <p:cNvSpPr>
              <a:spLocks noChangeShapeType="1"/>
            </p:cNvSpPr>
            <p:nvPr/>
          </p:nvSpPr>
          <p:spPr bwMode="auto">
            <a:xfrm>
              <a:off x="3749" y="3031"/>
              <a:ext cx="3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1" name="Line 530"/>
            <p:cNvSpPr>
              <a:spLocks noChangeShapeType="1"/>
            </p:cNvSpPr>
            <p:nvPr/>
          </p:nvSpPr>
          <p:spPr bwMode="auto">
            <a:xfrm>
              <a:off x="3744" y="3031"/>
              <a:ext cx="5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2" name="Line 531"/>
            <p:cNvSpPr>
              <a:spLocks noChangeShapeType="1"/>
            </p:cNvSpPr>
            <p:nvPr/>
          </p:nvSpPr>
          <p:spPr bwMode="auto">
            <a:xfrm>
              <a:off x="3740" y="303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3" name="Line 532"/>
            <p:cNvSpPr>
              <a:spLocks noChangeShapeType="1"/>
            </p:cNvSpPr>
            <p:nvPr/>
          </p:nvSpPr>
          <p:spPr bwMode="auto">
            <a:xfrm>
              <a:off x="3736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4" name="Line 533"/>
            <p:cNvSpPr>
              <a:spLocks noChangeShapeType="1"/>
            </p:cNvSpPr>
            <p:nvPr/>
          </p:nvSpPr>
          <p:spPr bwMode="auto">
            <a:xfrm>
              <a:off x="3732" y="3030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5" name="Line 534"/>
            <p:cNvSpPr>
              <a:spLocks noChangeShapeType="1"/>
            </p:cNvSpPr>
            <p:nvPr/>
          </p:nvSpPr>
          <p:spPr bwMode="auto">
            <a:xfrm>
              <a:off x="3728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6" name="Line 535"/>
            <p:cNvSpPr>
              <a:spLocks noChangeShapeType="1"/>
            </p:cNvSpPr>
            <p:nvPr/>
          </p:nvSpPr>
          <p:spPr bwMode="auto">
            <a:xfrm>
              <a:off x="3724" y="3029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7" name="Line 536"/>
            <p:cNvSpPr>
              <a:spLocks noChangeShapeType="1"/>
            </p:cNvSpPr>
            <p:nvPr/>
          </p:nvSpPr>
          <p:spPr bwMode="auto">
            <a:xfrm>
              <a:off x="3720" y="3028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8" name="Line 537"/>
            <p:cNvSpPr>
              <a:spLocks noChangeShapeType="1"/>
            </p:cNvSpPr>
            <p:nvPr/>
          </p:nvSpPr>
          <p:spPr bwMode="auto">
            <a:xfrm>
              <a:off x="3716" y="3027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9" name="Line 538"/>
            <p:cNvSpPr>
              <a:spLocks noChangeShapeType="1"/>
            </p:cNvSpPr>
            <p:nvPr/>
          </p:nvSpPr>
          <p:spPr bwMode="auto">
            <a:xfrm>
              <a:off x="3712" y="3026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0" name="Line 539"/>
            <p:cNvSpPr>
              <a:spLocks noChangeShapeType="1"/>
            </p:cNvSpPr>
            <p:nvPr/>
          </p:nvSpPr>
          <p:spPr bwMode="auto">
            <a:xfrm>
              <a:off x="3708" y="3025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1" name="Line 540"/>
            <p:cNvSpPr>
              <a:spLocks noChangeShapeType="1"/>
            </p:cNvSpPr>
            <p:nvPr/>
          </p:nvSpPr>
          <p:spPr bwMode="auto">
            <a:xfrm>
              <a:off x="3704" y="3024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2" name="Line 541"/>
            <p:cNvSpPr>
              <a:spLocks noChangeShapeType="1"/>
            </p:cNvSpPr>
            <p:nvPr/>
          </p:nvSpPr>
          <p:spPr bwMode="auto">
            <a:xfrm>
              <a:off x="3700" y="3022"/>
              <a:ext cx="4" cy="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3" name="Line 542"/>
            <p:cNvSpPr>
              <a:spLocks noChangeShapeType="1"/>
            </p:cNvSpPr>
            <p:nvPr/>
          </p:nvSpPr>
          <p:spPr bwMode="auto">
            <a:xfrm>
              <a:off x="3696" y="3021"/>
              <a:ext cx="4" cy="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4" name="Line 543"/>
            <p:cNvSpPr>
              <a:spLocks noChangeShapeType="1"/>
            </p:cNvSpPr>
            <p:nvPr/>
          </p:nvSpPr>
          <p:spPr bwMode="auto">
            <a:xfrm flipV="1">
              <a:off x="5690" y="2458"/>
              <a:ext cx="21" cy="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5" name="Line 544"/>
            <p:cNvSpPr>
              <a:spLocks noChangeShapeType="1"/>
            </p:cNvSpPr>
            <p:nvPr/>
          </p:nvSpPr>
          <p:spPr bwMode="auto">
            <a:xfrm flipV="1">
              <a:off x="5670" y="2467"/>
              <a:ext cx="20" cy="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6" name="Line 545"/>
            <p:cNvSpPr>
              <a:spLocks noChangeShapeType="1"/>
            </p:cNvSpPr>
            <p:nvPr/>
          </p:nvSpPr>
          <p:spPr bwMode="auto">
            <a:xfrm flipV="1">
              <a:off x="5650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7" name="Line 546"/>
            <p:cNvSpPr>
              <a:spLocks noChangeShapeType="1"/>
            </p:cNvSpPr>
            <p:nvPr/>
          </p:nvSpPr>
          <p:spPr bwMode="auto">
            <a:xfrm>
              <a:off x="5629" y="2471"/>
              <a:ext cx="21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8" name="Line 547"/>
            <p:cNvSpPr>
              <a:spLocks noChangeShapeType="1"/>
            </p:cNvSpPr>
            <p:nvPr/>
          </p:nvSpPr>
          <p:spPr bwMode="auto">
            <a:xfrm>
              <a:off x="5609" y="2465"/>
              <a:ext cx="20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9" name="Line 548"/>
            <p:cNvSpPr>
              <a:spLocks noChangeShapeType="1"/>
            </p:cNvSpPr>
            <p:nvPr/>
          </p:nvSpPr>
          <p:spPr bwMode="auto">
            <a:xfrm>
              <a:off x="5589" y="2454"/>
              <a:ext cx="20" cy="1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0" name="Line 549"/>
            <p:cNvSpPr>
              <a:spLocks noChangeShapeType="1"/>
            </p:cNvSpPr>
            <p:nvPr/>
          </p:nvSpPr>
          <p:spPr bwMode="auto">
            <a:xfrm>
              <a:off x="5568" y="2441"/>
              <a:ext cx="21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1" name="Line 550"/>
            <p:cNvSpPr>
              <a:spLocks noChangeShapeType="1"/>
            </p:cNvSpPr>
            <p:nvPr/>
          </p:nvSpPr>
          <p:spPr bwMode="auto">
            <a:xfrm>
              <a:off x="5548" y="2425"/>
              <a:ext cx="20" cy="1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2" name="Line 551"/>
            <p:cNvSpPr>
              <a:spLocks noChangeShapeType="1"/>
            </p:cNvSpPr>
            <p:nvPr/>
          </p:nvSpPr>
          <p:spPr bwMode="auto">
            <a:xfrm>
              <a:off x="5528" y="2407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3" name="Line 552"/>
            <p:cNvSpPr>
              <a:spLocks noChangeShapeType="1"/>
            </p:cNvSpPr>
            <p:nvPr/>
          </p:nvSpPr>
          <p:spPr bwMode="auto">
            <a:xfrm>
              <a:off x="5507" y="2388"/>
              <a:ext cx="21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4" name="Line 553"/>
            <p:cNvSpPr>
              <a:spLocks noChangeShapeType="1"/>
            </p:cNvSpPr>
            <p:nvPr/>
          </p:nvSpPr>
          <p:spPr bwMode="auto">
            <a:xfrm>
              <a:off x="5487" y="2368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5" name="Line 554"/>
            <p:cNvSpPr>
              <a:spLocks noChangeShapeType="1"/>
            </p:cNvSpPr>
            <p:nvPr/>
          </p:nvSpPr>
          <p:spPr bwMode="auto">
            <a:xfrm>
              <a:off x="5466" y="2348"/>
              <a:ext cx="21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6" name="Line 555"/>
            <p:cNvSpPr>
              <a:spLocks noChangeShapeType="1"/>
            </p:cNvSpPr>
            <p:nvPr/>
          </p:nvSpPr>
          <p:spPr bwMode="auto">
            <a:xfrm>
              <a:off x="5446" y="2330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7" name="Line 556"/>
            <p:cNvSpPr>
              <a:spLocks noChangeShapeType="1"/>
            </p:cNvSpPr>
            <p:nvPr/>
          </p:nvSpPr>
          <p:spPr bwMode="auto">
            <a:xfrm>
              <a:off x="5426" y="2313"/>
              <a:ext cx="20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8" name="Line 557"/>
            <p:cNvSpPr>
              <a:spLocks noChangeShapeType="1"/>
            </p:cNvSpPr>
            <p:nvPr/>
          </p:nvSpPr>
          <p:spPr bwMode="auto">
            <a:xfrm>
              <a:off x="5405" y="2299"/>
              <a:ext cx="21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9" name="Line 558"/>
            <p:cNvSpPr>
              <a:spLocks noChangeShapeType="1"/>
            </p:cNvSpPr>
            <p:nvPr/>
          </p:nvSpPr>
          <p:spPr bwMode="auto">
            <a:xfrm>
              <a:off x="5385" y="2288"/>
              <a:ext cx="20" cy="1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0" name="Line 559"/>
            <p:cNvSpPr>
              <a:spLocks noChangeShapeType="1"/>
            </p:cNvSpPr>
            <p:nvPr/>
          </p:nvSpPr>
          <p:spPr bwMode="auto">
            <a:xfrm>
              <a:off x="5365" y="2281"/>
              <a:ext cx="20" cy="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1" name="Line 560"/>
            <p:cNvSpPr>
              <a:spLocks noChangeShapeType="1"/>
            </p:cNvSpPr>
            <p:nvPr/>
          </p:nvSpPr>
          <p:spPr bwMode="auto">
            <a:xfrm>
              <a:off x="5345" y="2277"/>
              <a:ext cx="20" cy="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2" name="Line 561"/>
            <p:cNvSpPr>
              <a:spLocks noChangeShapeType="1"/>
            </p:cNvSpPr>
            <p:nvPr/>
          </p:nvSpPr>
          <p:spPr bwMode="auto">
            <a:xfrm flipV="1">
              <a:off x="5324" y="2277"/>
              <a:ext cx="2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3" name="Line 562"/>
            <p:cNvSpPr>
              <a:spLocks noChangeShapeType="1"/>
            </p:cNvSpPr>
            <p:nvPr/>
          </p:nvSpPr>
          <p:spPr bwMode="auto">
            <a:xfrm flipV="1">
              <a:off x="5304" y="2278"/>
              <a:ext cx="20" cy="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4" name="Line 563"/>
            <p:cNvSpPr>
              <a:spLocks noChangeShapeType="1"/>
            </p:cNvSpPr>
            <p:nvPr/>
          </p:nvSpPr>
          <p:spPr bwMode="auto">
            <a:xfrm flipV="1">
              <a:off x="5283" y="2282"/>
              <a:ext cx="21" cy="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5" name="Line 564"/>
            <p:cNvSpPr>
              <a:spLocks noChangeShapeType="1"/>
            </p:cNvSpPr>
            <p:nvPr/>
          </p:nvSpPr>
          <p:spPr bwMode="auto">
            <a:xfrm flipV="1">
              <a:off x="5263" y="2290"/>
              <a:ext cx="20" cy="1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6" name="Line 565"/>
            <p:cNvSpPr>
              <a:spLocks noChangeShapeType="1"/>
            </p:cNvSpPr>
            <p:nvPr/>
          </p:nvSpPr>
          <p:spPr bwMode="auto">
            <a:xfrm flipV="1">
              <a:off x="5243" y="2302"/>
              <a:ext cx="20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7" name="Line 566"/>
            <p:cNvSpPr>
              <a:spLocks noChangeShapeType="1"/>
            </p:cNvSpPr>
            <p:nvPr/>
          </p:nvSpPr>
          <p:spPr bwMode="auto">
            <a:xfrm flipV="1">
              <a:off x="5222" y="2316"/>
              <a:ext cx="2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8" name="Line 567"/>
            <p:cNvSpPr>
              <a:spLocks noChangeShapeType="1"/>
            </p:cNvSpPr>
            <p:nvPr/>
          </p:nvSpPr>
          <p:spPr bwMode="auto">
            <a:xfrm flipV="1">
              <a:off x="5202" y="2333"/>
              <a:ext cx="20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9" name="Line 568"/>
            <p:cNvSpPr>
              <a:spLocks noChangeShapeType="1"/>
            </p:cNvSpPr>
            <p:nvPr/>
          </p:nvSpPr>
          <p:spPr bwMode="auto">
            <a:xfrm flipV="1">
              <a:off x="5182" y="2352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0" name="Line 569"/>
            <p:cNvSpPr>
              <a:spLocks noChangeShapeType="1"/>
            </p:cNvSpPr>
            <p:nvPr/>
          </p:nvSpPr>
          <p:spPr bwMode="auto">
            <a:xfrm flipV="1">
              <a:off x="5161" y="2372"/>
              <a:ext cx="21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1" name="Line 570"/>
            <p:cNvSpPr>
              <a:spLocks noChangeShapeType="1"/>
            </p:cNvSpPr>
            <p:nvPr/>
          </p:nvSpPr>
          <p:spPr bwMode="auto">
            <a:xfrm flipV="1">
              <a:off x="5141" y="2392"/>
              <a:ext cx="20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2" name="Line 571"/>
            <p:cNvSpPr>
              <a:spLocks noChangeShapeType="1"/>
            </p:cNvSpPr>
            <p:nvPr/>
          </p:nvSpPr>
          <p:spPr bwMode="auto">
            <a:xfrm flipV="1">
              <a:off x="5120" y="2411"/>
              <a:ext cx="21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3" name="Line 572"/>
            <p:cNvSpPr>
              <a:spLocks noChangeShapeType="1"/>
            </p:cNvSpPr>
            <p:nvPr/>
          </p:nvSpPr>
          <p:spPr bwMode="auto">
            <a:xfrm flipV="1">
              <a:off x="5100" y="2429"/>
              <a:ext cx="20" cy="1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4" name="Line 573"/>
            <p:cNvSpPr>
              <a:spLocks noChangeShapeType="1"/>
            </p:cNvSpPr>
            <p:nvPr/>
          </p:nvSpPr>
          <p:spPr bwMode="auto">
            <a:xfrm flipV="1">
              <a:off x="5080" y="2444"/>
              <a:ext cx="20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5" name="Line 574"/>
            <p:cNvSpPr>
              <a:spLocks noChangeShapeType="1"/>
            </p:cNvSpPr>
            <p:nvPr/>
          </p:nvSpPr>
          <p:spPr bwMode="auto">
            <a:xfrm flipV="1">
              <a:off x="5060" y="2457"/>
              <a:ext cx="20" cy="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6" name="Line 575"/>
            <p:cNvSpPr>
              <a:spLocks noChangeShapeType="1"/>
            </p:cNvSpPr>
            <p:nvPr/>
          </p:nvSpPr>
          <p:spPr bwMode="auto">
            <a:xfrm flipV="1">
              <a:off x="5039" y="2466"/>
              <a:ext cx="21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7" name="Line 576"/>
            <p:cNvSpPr>
              <a:spLocks noChangeShapeType="1"/>
            </p:cNvSpPr>
            <p:nvPr/>
          </p:nvSpPr>
          <p:spPr bwMode="auto">
            <a:xfrm flipV="1">
              <a:off x="5019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8" name="Line 577"/>
            <p:cNvSpPr>
              <a:spLocks noChangeShapeType="1"/>
            </p:cNvSpPr>
            <p:nvPr/>
          </p:nvSpPr>
          <p:spPr bwMode="auto">
            <a:xfrm>
              <a:off x="4999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9" name="Line 578"/>
            <p:cNvSpPr>
              <a:spLocks noChangeShapeType="1"/>
            </p:cNvSpPr>
            <p:nvPr/>
          </p:nvSpPr>
          <p:spPr bwMode="auto">
            <a:xfrm>
              <a:off x="4978" y="2466"/>
              <a:ext cx="21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0" name="Line 579"/>
            <p:cNvSpPr>
              <a:spLocks noChangeShapeType="1"/>
            </p:cNvSpPr>
            <p:nvPr/>
          </p:nvSpPr>
          <p:spPr bwMode="auto">
            <a:xfrm>
              <a:off x="4958" y="2456"/>
              <a:ext cx="20" cy="1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1" name="Line 580"/>
            <p:cNvSpPr>
              <a:spLocks noChangeShapeType="1"/>
            </p:cNvSpPr>
            <p:nvPr/>
          </p:nvSpPr>
          <p:spPr bwMode="auto">
            <a:xfrm>
              <a:off x="4937" y="2443"/>
              <a:ext cx="21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2" name="Line 581"/>
            <p:cNvSpPr>
              <a:spLocks noChangeShapeType="1"/>
            </p:cNvSpPr>
            <p:nvPr/>
          </p:nvSpPr>
          <p:spPr bwMode="auto">
            <a:xfrm>
              <a:off x="4917" y="2427"/>
              <a:ext cx="20" cy="1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3" name="Line 582"/>
            <p:cNvSpPr>
              <a:spLocks noChangeShapeType="1"/>
            </p:cNvSpPr>
            <p:nvPr/>
          </p:nvSpPr>
          <p:spPr bwMode="auto">
            <a:xfrm>
              <a:off x="4897" y="2409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4" name="Line 583"/>
            <p:cNvSpPr>
              <a:spLocks noChangeShapeType="1"/>
            </p:cNvSpPr>
            <p:nvPr/>
          </p:nvSpPr>
          <p:spPr bwMode="auto">
            <a:xfrm>
              <a:off x="4876" y="2390"/>
              <a:ext cx="21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5" name="Line 584"/>
            <p:cNvSpPr>
              <a:spLocks noChangeShapeType="1"/>
            </p:cNvSpPr>
            <p:nvPr/>
          </p:nvSpPr>
          <p:spPr bwMode="auto">
            <a:xfrm>
              <a:off x="4856" y="2370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6" name="Line 585"/>
            <p:cNvSpPr>
              <a:spLocks noChangeShapeType="1"/>
            </p:cNvSpPr>
            <p:nvPr/>
          </p:nvSpPr>
          <p:spPr bwMode="auto">
            <a:xfrm>
              <a:off x="4836" y="2350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7" name="Line 586"/>
            <p:cNvSpPr>
              <a:spLocks noChangeShapeType="1"/>
            </p:cNvSpPr>
            <p:nvPr/>
          </p:nvSpPr>
          <p:spPr bwMode="auto">
            <a:xfrm>
              <a:off x="4815" y="2332"/>
              <a:ext cx="21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8" name="Line 587"/>
            <p:cNvSpPr>
              <a:spLocks noChangeShapeType="1"/>
            </p:cNvSpPr>
            <p:nvPr/>
          </p:nvSpPr>
          <p:spPr bwMode="auto">
            <a:xfrm>
              <a:off x="4795" y="2315"/>
              <a:ext cx="20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9" name="Line 588"/>
            <p:cNvSpPr>
              <a:spLocks noChangeShapeType="1"/>
            </p:cNvSpPr>
            <p:nvPr/>
          </p:nvSpPr>
          <p:spPr bwMode="auto">
            <a:xfrm>
              <a:off x="4775" y="2301"/>
              <a:ext cx="20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0" name="Line 589"/>
            <p:cNvSpPr>
              <a:spLocks noChangeShapeType="1"/>
            </p:cNvSpPr>
            <p:nvPr/>
          </p:nvSpPr>
          <p:spPr bwMode="auto">
            <a:xfrm>
              <a:off x="4754" y="2289"/>
              <a:ext cx="21" cy="1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1" name="Line 590"/>
            <p:cNvSpPr>
              <a:spLocks noChangeShapeType="1"/>
            </p:cNvSpPr>
            <p:nvPr/>
          </p:nvSpPr>
          <p:spPr bwMode="auto">
            <a:xfrm>
              <a:off x="4734" y="2281"/>
              <a:ext cx="20" cy="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2" name="Line 591"/>
            <p:cNvSpPr>
              <a:spLocks noChangeShapeType="1"/>
            </p:cNvSpPr>
            <p:nvPr/>
          </p:nvSpPr>
          <p:spPr bwMode="auto">
            <a:xfrm>
              <a:off x="4714" y="2278"/>
              <a:ext cx="2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3" name="Line 592"/>
            <p:cNvSpPr>
              <a:spLocks noChangeShapeType="1"/>
            </p:cNvSpPr>
            <p:nvPr/>
          </p:nvSpPr>
          <p:spPr bwMode="auto">
            <a:xfrm>
              <a:off x="4693" y="2278"/>
              <a:ext cx="2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4" name="Line 593"/>
            <p:cNvSpPr>
              <a:spLocks noChangeShapeType="1"/>
            </p:cNvSpPr>
            <p:nvPr/>
          </p:nvSpPr>
          <p:spPr bwMode="auto">
            <a:xfrm flipV="1">
              <a:off x="4673" y="2278"/>
              <a:ext cx="2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5" name="Line 594"/>
            <p:cNvSpPr>
              <a:spLocks noChangeShapeType="1"/>
            </p:cNvSpPr>
            <p:nvPr/>
          </p:nvSpPr>
          <p:spPr bwMode="auto">
            <a:xfrm flipV="1">
              <a:off x="4653" y="2281"/>
              <a:ext cx="20" cy="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6" name="Line 595"/>
            <p:cNvSpPr>
              <a:spLocks noChangeShapeType="1"/>
            </p:cNvSpPr>
            <p:nvPr/>
          </p:nvSpPr>
          <p:spPr bwMode="auto">
            <a:xfrm flipV="1">
              <a:off x="4632" y="2289"/>
              <a:ext cx="21" cy="1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7" name="Line 596"/>
            <p:cNvSpPr>
              <a:spLocks noChangeShapeType="1"/>
            </p:cNvSpPr>
            <p:nvPr/>
          </p:nvSpPr>
          <p:spPr bwMode="auto">
            <a:xfrm flipV="1">
              <a:off x="4612" y="2301"/>
              <a:ext cx="20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8" name="Line 597"/>
            <p:cNvSpPr>
              <a:spLocks noChangeShapeType="1"/>
            </p:cNvSpPr>
            <p:nvPr/>
          </p:nvSpPr>
          <p:spPr bwMode="auto">
            <a:xfrm flipV="1">
              <a:off x="4591" y="2315"/>
              <a:ext cx="2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9" name="Line 598"/>
            <p:cNvSpPr>
              <a:spLocks noChangeShapeType="1"/>
            </p:cNvSpPr>
            <p:nvPr/>
          </p:nvSpPr>
          <p:spPr bwMode="auto">
            <a:xfrm flipV="1">
              <a:off x="4571" y="2332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0" name="Line 599"/>
            <p:cNvSpPr>
              <a:spLocks noChangeShapeType="1"/>
            </p:cNvSpPr>
            <p:nvPr/>
          </p:nvSpPr>
          <p:spPr bwMode="auto">
            <a:xfrm flipV="1">
              <a:off x="4551" y="2350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1" name="Line 600"/>
            <p:cNvSpPr>
              <a:spLocks noChangeShapeType="1"/>
            </p:cNvSpPr>
            <p:nvPr/>
          </p:nvSpPr>
          <p:spPr bwMode="auto">
            <a:xfrm flipV="1">
              <a:off x="4530" y="2370"/>
              <a:ext cx="21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2" name="Line 601"/>
            <p:cNvSpPr>
              <a:spLocks noChangeShapeType="1"/>
            </p:cNvSpPr>
            <p:nvPr/>
          </p:nvSpPr>
          <p:spPr bwMode="auto">
            <a:xfrm flipV="1">
              <a:off x="4510" y="2390"/>
              <a:ext cx="20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3" name="Line 602"/>
            <p:cNvSpPr>
              <a:spLocks noChangeShapeType="1"/>
            </p:cNvSpPr>
            <p:nvPr/>
          </p:nvSpPr>
          <p:spPr bwMode="auto">
            <a:xfrm flipV="1">
              <a:off x="4490" y="2409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4" name="Line 603"/>
            <p:cNvSpPr>
              <a:spLocks noChangeShapeType="1"/>
            </p:cNvSpPr>
            <p:nvPr/>
          </p:nvSpPr>
          <p:spPr bwMode="auto">
            <a:xfrm flipV="1">
              <a:off x="4469" y="2427"/>
              <a:ext cx="21" cy="1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5" name="Line 604"/>
            <p:cNvSpPr>
              <a:spLocks noChangeShapeType="1"/>
            </p:cNvSpPr>
            <p:nvPr/>
          </p:nvSpPr>
          <p:spPr bwMode="auto">
            <a:xfrm flipV="1">
              <a:off x="4449" y="2443"/>
              <a:ext cx="20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6" name="Line 605"/>
            <p:cNvSpPr>
              <a:spLocks noChangeShapeType="1"/>
            </p:cNvSpPr>
            <p:nvPr/>
          </p:nvSpPr>
          <p:spPr bwMode="auto">
            <a:xfrm flipV="1">
              <a:off x="4429" y="2456"/>
              <a:ext cx="20" cy="1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7" name="Line 606"/>
            <p:cNvSpPr>
              <a:spLocks noChangeShapeType="1"/>
            </p:cNvSpPr>
            <p:nvPr/>
          </p:nvSpPr>
          <p:spPr bwMode="auto">
            <a:xfrm flipV="1">
              <a:off x="4408" y="2466"/>
              <a:ext cx="21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8" name="Line 607"/>
            <p:cNvSpPr>
              <a:spLocks noChangeShapeType="1"/>
            </p:cNvSpPr>
            <p:nvPr/>
          </p:nvSpPr>
          <p:spPr bwMode="auto">
            <a:xfrm flipV="1">
              <a:off x="4388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9" name="Line 608"/>
            <p:cNvSpPr>
              <a:spLocks noChangeShapeType="1"/>
            </p:cNvSpPr>
            <p:nvPr/>
          </p:nvSpPr>
          <p:spPr bwMode="auto">
            <a:xfrm>
              <a:off x="4368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0" name="Line 609"/>
            <p:cNvSpPr>
              <a:spLocks noChangeShapeType="1"/>
            </p:cNvSpPr>
            <p:nvPr/>
          </p:nvSpPr>
          <p:spPr bwMode="auto">
            <a:xfrm>
              <a:off x="4347" y="2466"/>
              <a:ext cx="21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1" name="Line 610"/>
            <p:cNvSpPr>
              <a:spLocks noChangeShapeType="1"/>
            </p:cNvSpPr>
            <p:nvPr/>
          </p:nvSpPr>
          <p:spPr bwMode="auto">
            <a:xfrm>
              <a:off x="4327" y="2457"/>
              <a:ext cx="20" cy="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2" name="Line 611"/>
            <p:cNvSpPr>
              <a:spLocks noChangeShapeType="1"/>
            </p:cNvSpPr>
            <p:nvPr/>
          </p:nvSpPr>
          <p:spPr bwMode="auto">
            <a:xfrm>
              <a:off x="4306" y="2444"/>
              <a:ext cx="21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3" name="Line 612"/>
            <p:cNvSpPr>
              <a:spLocks noChangeShapeType="1"/>
            </p:cNvSpPr>
            <p:nvPr/>
          </p:nvSpPr>
          <p:spPr bwMode="auto">
            <a:xfrm>
              <a:off x="4286" y="2429"/>
              <a:ext cx="20" cy="1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4" name="Line 613"/>
            <p:cNvSpPr>
              <a:spLocks noChangeShapeType="1"/>
            </p:cNvSpPr>
            <p:nvPr/>
          </p:nvSpPr>
          <p:spPr bwMode="auto">
            <a:xfrm>
              <a:off x="4266" y="2411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5" name="Line 614"/>
            <p:cNvSpPr>
              <a:spLocks noChangeShapeType="1"/>
            </p:cNvSpPr>
            <p:nvPr/>
          </p:nvSpPr>
          <p:spPr bwMode="auto">
            <a:xfrm>
              <a:off x="4245" y="2392"/>
              <a:ext cx="21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6" name="Line 615"/>
            <p:cNvSpPr>
              <a:spLocks noChangeShapeType="1"/>
            </p:cNvSpPr>
            <p:nvPr/>
          </p:nvSpPr>
          <p:spPr bwMode="auto">
            <a:xfrm>
              <a:off x="4225" y="2372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7" name="Line 616"/>
            <p:cNvSpPr>
              <a:spLocks noChangeShapeType="1"/>
            </p:cNvSpPr>
            <p:nvPr/>
          </p:nvSpPr>
          <p:spPr bwMode="auto">
            <a:xfrm>
              <a:off x="4205" y="2352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8" name="Line 617"/>
            <p:cNvSpPr>
              <a:spLocks noChangeShapeType="1"/>
            </p:cNvSpPr>
            <p:nvPr/>
          </p:nvSpPr>
          <p:spPr bwMode="auto">
            <a:xfrm>
              <a:off x="4184" y="2333"/>
              <a:ext cx="21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9" name="Line 618"/>
            <p:cNvSpPr>
              <a:spLocks noChangeShapeType="1"/>
            </p:cNvSpPr>
            <p:nvPr/>
          </p:nvSpPr>
          <p:spPr bwMode="auto">
            <a:xfrm>
              <a:off x="4164" y="2316"/>
              <a:ext cx="20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0" name="Line 619"/>
            <p:cNvSpPr>
              <a:spLocks noChangeShapeType="1"/>
            </p:cNvSpPr>
            <p:nvPr/>
          </p:nvSpPr>
          <p:spPr bwMode="auto">
            <a:xfrm>
              <a:off x="4144" y="2302"/>
              <a:ext cx="20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1" name="Line 620"/>
            <p:cNvSpPr>
              <a:spLocks noChangeShapeType="1"/>
            </p:cNvSpPr>
            <p:nvPr/>
          </p:nvSpPr>
          <p:spPr bwMode="auto">
            <a:xfrm>
              <a:off x="4123" y="2290"/>
              <a:ext cx="21" cy="1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2" name="Line 621"/>
            <p:cNvSpPr>
              <a:spLocks noChangeShapeType="1"/>
            </p:cNvSpPr>
            <p:nvPr/>
          </p:nvSpPr>
          <p:spPr bwMode="auto">
            <a:xfrm>
              <a:off x="4103" y="2282"/>
              <a:ext cx="20" cy="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3" name="Line 622"/>
            <p:cNvSpPr>
              <a:spLocks noChangeShapeType="1"/>
            </p:cNvSpPr>
            <p:nvPr/>
          </p:nvSpPr>
          <p:spPr bwMode="auto">
            <a:xfrm>
              <a:off x="4083" y="2278"/>
              <a:ext cx="20" cy="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4" name="Line 623"/>
            <p:cNvSpPr>
              <a:spLocks noChangeShapeType="1"/>
            </p:cNvSpPr>
            <p:nvPr/>
          </p:nvSpPr>
          <p:spPr bwMode="auto">
            <a:xfrm>
              <a:off x="4062" y="2277"/>
              <a:ext cx="2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" name="Line 624"/>
            <p:cNvSpPr>
              <a:spLocks noChangeShapeType="1"/>
            </p:cNvSpPr>
            <p:nvPr/>
          </p:nvSpPr>
          <p:spPr bwMode="auto">
            <a:xfrm flipV="1">
              <a:off x="4042" y="2277"/>
              <a:ext cx="20" cy="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" name="Line 625"/>
            <p:cNvSpPr>
              <a:spLocks noChangeShapeType="1"/>
            </p:cNvSpPr>
            <p:nvPr/>
          </p:nvSpPr>
          <p:spPr bwMode="auto">
            <a:xfrm flipV="1">
              <a:off x="4022" y="2281"/>
              <a:ext cx="20" cy="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7" name="Line 626"/>
            <p:cNvSpPr>
              <a:spLocks noChangeShapeType="1"/>
            </p:cNvSpPr>
            <p:nvPr/>
          </p:nvSpPr>
          <p:spPr bwMode="auto">
            <a:xfrm flipV="1">
              <a:off x="4001" y="2288"/>
              <a:ext cx="21" cy="1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" name="Line 627"/>
            <p:cNvSpPr>
              <a:spLocks noChangeShapeType="1"/>
            </p:cNvSpPr>
            <p:nvPr/>
          </p:nvSpPr>
          <p:spPr bwMode="auto">
            <a:xfrm flipV="1">
              <a:off x="3981" y="2299"/>
              <a:ext cx="20" cy="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" name="Line 628"/>
            <p:cNvSpPr>
              <a:spLocks noChangeShapeType="1"/>
            </p:cNvSpPr>
            <p:nvPr/>
          </p:nvSpPr>
          <p:spPr bwMode="auto">
            <a:xfrm flipV="1">
              <a:off x="3960" y="2313"/>
              <a:ext cx="2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0" name="Line 629"/>
            <p:cNvSpPr>
              <a:spLocks noChangeShapeType="1"/>
            </p:cNvSpPr>
            <p:nvPr/>
          </p:nvSpPr>
          <p:spPr bwMode="auto">
            <a:xfrm flipV="1">
              <a:off x="3940" y="2330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" name="Line 630"/>
            <p:cNvSpPr>
              <a:spLocks noChangeShapeType="1"/>
            </p:cNvSpPr>
            <p:nvPr/>
          </p:nvSpPr>
          <p:spPr bwMode="auto">
            <a:xfrm flipV="1">
              <a:off x="3920" y="2348"/>
              <a:ext cx="20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2" name="Line 631"/>
            <p:cNvSpPr>
              <a:spLocks noChangeShapeType="1"/>
            </p:cNvSpPr>
            <p:nvPr/>
          </p:nvSpPr>
          <p:spPr bwMode="auto">
            <a:xfrm flipV="1">
              <a:off x="3899" y="2368"/>
              <a:ext cx="21" cy="2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3" name="Line 632"/>
            <p:cNvSpPr>
              <a:spLocks noChangeShapeType="1"/>
            </p:cNvSpPr>
            <p:nvPr/>
          </p:nvSpPr>
          <p:spPr bwMode="auto">
            <a:xfrm flipV="1">
              <a:off x="3879" y="2388"/>
              <a:ext cx="20" cy="1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4" name="Line 633"/>
            <p:cNvSpPr>
              <a:spLocks noChangeShapeType="1"/>
            </p:cNvSpPr>
            <p:nvPr/>
          </p:nvSpPr>
          <p:spPr bwMode="auto">
            <a:xfrm flipV="1">
              <a:off x="3859" y="2407"/>
              <a:ext cx="20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5" name="Line 634"/>
            <p:cNvSpPr>
              <a:spLocks noChangeShapeType="1"/>
            </p:cNvSpPr>
            <p:nvPr/>
          </p:nvSpPr>
          <p:spPr bwMode="auto">
            <a:xfrm flipV="1">
              <a:off x="3839" y="2425"/>
              <a:ext cx="20" cy="1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6" name="Line 635"/>
            <p:cNvSpPr>
              <a:spLocks noChangeShapeType="1"/>
            </p:cNvSpPr>
            <p:nvPr/>
          </p:nvSpPr>
          <p:spPr bwMode="auto">
            <a:xfrm flipV="1">
              <a:off x="3818" y="2441"/>
              <a:ext cx="21" cy="1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7" name="Line 636"/>
            <p:cNvSpPr>
              <a:spLocks noChangeShapeType="1"/>
            </p:cNvSpPr>
            <p:nvPr/>
          </p:nvSpPr>
          <p:spPr bwMode="auto">
            <a:xfrm flipV="1">
              <a:off x="3798" y="2454"/>
              <a:ext cx="20" cy="1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8" name="Line 637"/>
            <p:cNvSpPr>
              <a:spLocks noChangeShapeType="1"/>
            </p:cNvSpPr>
            <p:nvPr/>
          </p:nvSpPr>
          <p:spPr bwMode="auto">
            <a:xfrm flipV="1">
              <a:off x="3777" y="2465"/>
              <a:ext cx="21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9" name="Line 638"/>
            <p:cNvSpPr>
              <a:spLocks noChangeShapeType="1"/>
            </p:cNvSpPr>
            <p:nvPr/>
          </p:nvSpPr>
          <p:spPr bwMode="auto">
            <a:xfrm flipV="1">
              <a:off x="3757" y="2471"/>
              <a:ext cx="2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0" name="Line 639"/>
            <p:cNvSpPr>
              <a:spLocks noChangeShapeType="1"/>
            </p:cNvSpPr>
            <p:nvPr/>
          </p:nvSpPr>
          <p:spPr bwMode="auto">
            <a:xfrm>
              <a:off x="3737" y="2472"/>
              <a:ext cx="2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1" name="Line 640"/>
            <p:cNvSpPr>
              <a:spLocks noChangeShapeType="1"/>
            </p:cNvSpPr>
            <p:nvPr/>
          </p:nvSpPr>
          <p:spPr bwMode="auto">
            <a:xfrm>
              <a:off x="3716" y="2467"/>
              <a:ext cx="21" cy="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2" name="Line 641"/>
            <p:cNvSpPr>
              <a:spLocks noChangeShapeType="1"/>
            </p:cNvSpPr>
            <p:nvPr/>
          </p:nvSpPr>
          <p:spPr bwMode="auto">
            <a:xfrm>
              <a:off x="3696" y="2458"/>
              <a:ext cx="20" cy="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3" name="Line 642"/>
            <p:cNvSpPr>
              <a:spLocks noChangeShapeType="1"/>
            </p:cNvSpPr>
            <p:nvPr/>
          </p:nvSpPr>
          <p:spPr bwMode="auto">
            <a:xfrm flipV="1">
              <a:off x="5690" y="2501"/>
              <a:ext cx="21" cy="3"/>
            </a:xfrm>
            <a:prstGeom prst="line">
              <a:avLst/>
            </a:prstGeom>
            <a:noFill/>
            <a:ln w="17463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4" name="Line 643"/>
            <p:cNvSpPr>
              <a:spLocks noChangeShapeType="1"/>
            </p:cNvSpPr>
            <p:nvPr/>
          </p:nvSpPr>
          <p:spPr bwMode="auto">
            <a:xfrm flipV="1">
              <a:off x="5670" y="2504"/>
              <a:ext cx="20" cy="2"/>
            </a:xfrm>
            <a:prstGeom prst="line">
              <a:avLst/>
            </a:prstGeom>
            <a:noFill/>
            <a:ln w="17463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8" name="Line 644"/>
          <p:cNvSpPr>
            <a:spLocks noChangeShapeType="1"/>
          </p:cNvSpPr>
          <p:nvPr/>
        </p:nvSpPr>
        <p:spPr bwMode="auto">
          <a:xfrm flipV="1">
            <a:off x="8769350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9" name="Line 645"/>
          <p:cNvSpPr>
            <a:spLocks noChangeShapeType="1"/>
          </p:cNvSpPr>
          <p:nvPr/>
        </p:nvSpPr>
        <p:spPr bwMode="auto">
          <a:xfrm>
            <a:off x="8736013" y="3978275"/>
            <a:ext cx="33337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646"/>
          <p:cNvSpPr>
            <a:spLocks noChangeShapeType="1"/>
          </p:cNvSpPr>
          <p:nvPr/>
        </p:nvSpPr>
        <p:spPr bwMode="auto">
          <a:xfrm>
            <a:off x="8704263" y="3975100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Line 647"/>
          <p:cNvSpPr>
            <a:spLocks noChangeShapeType="1"/>
          </p:cNvSpPr>
          <p:nvPr/>
        </p:nvSpPr>
        <p:spPr bwMode="auto">
          <a:xfrm>
            <a:off x="8672513" y="3968750"/>
            <a:ext cx="31750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Line 648"/>
          <p:cNvSpPr>
            <a:spLocks noChangeShapeType="1"/>
          </p:cNvSpPr>
          <p:nvPr/>
        </p:nvSpPr>
        <p:spPr bwMode="auto">
          <a:xfrm>
            <a:off x="8639175" y="3962400"/>
            <a:ext cx="33338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3" name="Line 649"/>
          <p:cNvSpPr>
            <a:spLocks noChangeShapeType="1"/>
          </p:cNvSpPr>
          <p:nvPr/>
        </p:nvSpPr>
        <p:spPr bwMode="auto">
          <a:xfrm>
            <a:off x="8607425" y="395287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Line 650"/>
          <p:cNvSpPr>
            <a:spLocks noChangeShapeType="1"/>
          </p:cNvSpPr>
          <p:nvPr/>
        </p:nvSpPr>
        <p:spPr bwMode="auto">
          <a:xfrm>
            <a:off x="8575675" y="3943350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5" name="Line 651"/>
          <p:cNvSpPr>
            <a:spLocks noChangeShapeType="1"/>
          </p:cNvSpPr>
          <p:nvPr/>
        </p:nvSpPr>
        <p:spPr bwMode="auto">
          <a:xfrm>
            <a:off x="8542338" y="3933825"/>
            <a:ext cx="33337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Line 652"/>
          <p:cNvSpPr>
            <a:spLocks noChangeShapeType="1"/>
          </p:cNvSpPr>
          <p:nvPr/>
        </p:nvSpPr>
        <p:spPr bwMode="auto">
          <a:xfrm>
            <a:off x="8510588" y="3922713"/>
            <a:ext cx="31750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7" name="Line 653"/>
          <p:cNvSpPr>
            <a:spLocks noChangeShapeType="1"/>
          </p:cNvSpPr>
          <p:nvPr/>
        </p:nvSpPr>
        <p:spPr bwMode="auto">
          <a:xfrm>
            <a:off x="8477250" y="3913188"/>
            <a:ext cx="33338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8" name="Line 654"/>
          <p:cNvSpPr>
            <a:spLocks noChangeShapeType="1"/>
          </p:cNvSpPr>
          <p:nvPr/>
        </p:nvSpPr>
        <p:spPr bwMode="auto">
          <a:xfrm>
            <a:off x="8445500" y="3903663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9" name="Line 655"/>
          <p:cNvSpPr>
            <a:spLocks noChangeShapeType="1"/>
          </p:cNvSpPr>
          <p:nvPr/>
        </p:nvSpPr>
        <p:spPr bwMode="auto">
          <a:xfrm>
            <a:off x="8413750" y="3894138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Line 656"/>
          <p:cNvSpPr>
            <a:spLocks noChangeShapeType="1"/>
          </p:cNvSpPr>
          <p:nvPr/>
        </p:nvSpPr>
        <p:spPr bwMode="auto">
          <a:xfrm>
            <a:off x="8380413" y="3886200"/>
            <a:ext cx="33337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Line 657"/>
          <p:cNvSpPr>
            <a:spLocks noChangeShapeType="1"/>
          </p:cNvSpPr>
          <p:nvPr/>
        </p:nvSpPr>
        <p:spPr bwMode="auto">
          <a:xfrm>
            <a:off x="8348663" y="38814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2" name="Line 658"/>
          <p:cNvSpPr>
            <a:spLocks noChangeShapeType="1"/>
          </p:cNvSpPr>
          <p:nvPr/>
        </p:nvSpPr>
        <p:spPr bwMode="auto">
          <a:xfrm>
            <a:off x="8316913" y="3876675"/>
            <a:ext cx="31750" cy="476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3" name="Line 659"/>
          <p:cNvSpPr>
            <a:spLocks noChangeShapeType="1"/>
          </p:cNvSpPr>
          <p:nvPr/>
        </p:nvSpPr>
        <p:spPr bwMode="auto">
          <a:xfrm>
            <a:off x="8285163" y="3875088"/>
            <a:ext cx="31750" cy="158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4" name="Line 660"/>
          <p:cNvSpPr>
            <a:spLocks noChangeShapeType="1"/>
          </p:cNvSpPr>
          <p:nvPr/>
        </p:nvSpPr>
        <p:spPr bwMode="auto">
          <a:xfrm flipV="1">
            <a:off x="8251825" y="3875088"/>
            <a:ext cx="33338" cy="158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5" name="Line 661"/>
          <p:cNvSpPr>
            <a:spLocks noChangeShapeType="1"/>
          </p:cNvSpPr>
          <p:nvPr/>
        </p:nvSpPr>
        <p:spPr bwMode="auto">
          <a:xfrm flipV="1">
            <a:off x="8220075" y="3875088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6" name="Line 662"/>
          <p:cNvSpPr>
            <a:spLocks noChangeShapeType="1"/>
          </p:cNvSpPr>
          <p:nvPr/>
        </p:nvSpPr>
        <p:spPr bwMode="auto">
          <a:xfrm flipV="1">
            <a:off x="8186738" y="3878263"/>
            <a:ext cx="33337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7" name="Line 663"/>
          <p:cNvSpPr>
            <a:spLocks noChangeShapeType="1"/>
          </p:cNvSpPr>
          <p:nvPr/>
        </p:nvSpPr>
        <p:spPr bwMode="auto">
          <a:xfrm flipV="1">
            <a:off x="8154988" y="3881438"/>
            <a:ext cx="31750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8" name="Line 664"/>
          <p:cNvSpPr>
            <a:spLocks noChangeShapeType="1"/>
          </p:cNvSpPr>
          <p:nvPr/>
        </p:nvSpPr>
        <p:spPr bwMode="auto">
          <a:xfrm flipV="1">
            <a:off x="8123238" y="3887788"/>
            <a:ext cx="31750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9" name="Line 665"/>
          <p:cNvSpPr>
            <a:spLocks noChangeShapeType="1"/>
          </p:cNvSpPr>
          <p:nvPr/>
        </p:nvSpPr>
        <p:spPr bwMode="auto">
          <a:xfrm flipV="1">
            <a:off x="8089900" y="3895725"/>
            <a:ext cx="33338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0" name="Line 666"/>
          <p:cNvSpPr>
            <a:spLocks noChangeShapeType="1"/>
          </p:cNvSpPr>
          <p:nvPr/>
        </p:nvSpPr>
        <p:spPr bwMode="auto">
          <a:xfrm flipV="1">
            <a:off x="8058150" y="3905250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1" name="Line 667"/>
          <p:cNvSpPr>
            <a:spLocks noChangeShapeType="1"/>
          </p:cNvSpPr>
          <p:nvPr/>
        </p:nvSpPr>
        <p:spPr bwMode="auto">
          <a:xfrm flipV="1">
            <a:off x="8026400" y="3914775"/>
            <a:ext cx="31750" cy="1111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2" name="Line 668"/>
          <p:cNvSpPr>
            <a:spLocks noChangeShapeType="1"/>
          </p:cNvSpPr>
          <p:nvPr/>
        </p:nvSpPr>
        <p:spPr bwMode="auto">
          <a:xfrm flipV="1">
            <a:off x="7993063" y="3925888"/>
            <a:ext cx="33337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3" name="Line 669"/>
          <p:cNvSpPr>
            <a:spLocks noChangeShapeType="1"/>
          </p:cNvSpPr>
          <p:nvPr/>
        </p:nvSpPr>
        <p:spPr bwMode="auto">
          <a:xfrm flipV="1">
            <a:off x="7961313" y="3935413"/>
            <a:ext cx="31750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4" name="Line 670"/>
          <p:cNvSpPr>
            <a:spLocks noChangeShapeType="1"/>
          </p:cNvSpPr>
          <p:nvPr/>
        </p:nvSpPr>
        <p:spPr bwMode="auto">
          <a:xfrm flipV="1">
            <a:off x="7927975" y="3946525"/>
            <a:ext cx="33338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5" name="Line 671"/>
          <p:cNvSpPr>
            <a:spLocks noChangeShapeType="1"/>
          </p:cNvSpPr>
          <p:nvPr/>
        </p:nvSpPr>
        <p:spPr bwMode="auto">
          <a:xfrm flipV="1">
            <a:off x="7896225" y="3954463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6" name="Line 672"/>
          <p:cNvSpPr>
            <a:spLocks noChangeShapeType="1"/>
          </p:cNvSpPr>
          <p:nvPr/>
        </p:nvSpPr>
        <p:spPr bwMode="auto">
          <a:xfrm flipV="1">
            <a:off x="7864475" y="3963988"/>
            <a:ext cx="31750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7" name="Line 673"/>
          <p:cNvSpPr>
            <a:spLocks noChangeShapeType="1"/>
          </p:cNvSpPr>
          <p:nvPr/>
        </p:nvSpPr>
        <p:spPr bwMode="auto">
          <a:xfrm flipV="1">
            <a:off x="7832725" y="39703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8" name="Line 674"/>
          <p:cNvSpPr>
            <a:spLocks noChangeShapeType="1"/>
          </p:cNvSpPr>
          <p:nvPr/>
        </p:nvSpPr>
        <p:spPr bwMode="auto">
          <a:xfrm flipV="1">
            <a:off x="7799388" y="3975100"/>
            <a:ext cx="33337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9" name="Line 675"/>
          <p:cNvSpPr>
            <a:spLocks noChangeShapeType="1"/>
          </p:cNvSpPr>
          <p:nvPr/>
        </p:nvSpPr>
        <p:spPr bwMode="auto">
          <a:xfrm flipV="1">
            <a:off x="7767638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0" name="Line 676"/>
          <p:cNvSpPr>
            <a:spLocks noChangeShapeType="1"/>
          </p:cNvSpPr>
          <p:nvPr/>
        </p:nvSpPr>
        <p:spPr bwMode="auto">
          <a:xfrm>
            <a:off x="7735888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1" name="Line 677"/>
          <p:cNvSpPr>
            <a:spLocks noChangeShapeType="1"/>
          </p:cNvSpPr>
          <p:nvPr/>
        </p:nvSpPr>
        <p:spPr bwMode="auto">
          <a:xfrm>
            <a:off x="7702550" y="3975100"/>
            <a:ext cx="33338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2" name="Line 678"/>
          <p:cNvSpPr>
            <a:spLocks noChangeShapeType="1"/>
          </p:cNvSpPr>
          <p:nvPr/>
        </p:nvSpPr>
        <p:spPr bwMode="auto">
          <a:xfrm>
            <a:off x="7670800" y="39703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3" name="Line 679"/>
          <p:cNvSpPr>
            <a:spLocks noChangeShapeType="1"/>
          </p:cNvSpPr>
          <p:nvPr/>
        </p:nvSpPr>
        <p:spPr bwMode="auto">
          <a:xfrm>
            <a:off x="7637463" y="3962400"/>
            <a:ext cx="33337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4" name="Line 680"/>
          <p:cNvSpPr>
            <a:spLocks noChangeShapeType="1"/>
          </p:cNvSpPr>
          <p:nvPr/>
        </p:nvSpPr>
        <p:spPr bwMode="auto">
          <a:xfrm>
            <a:off x="7605713" y="3954463"/>
            <a:ext cx="31750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5" name="Line 681"/>
          <p:cNvSpPr>
            <a:spLocks noChangeShapeType="1"/>
          </p:cNvSpPr>
          <p:nvPr/>
        </p:nvSpPr>
        <p:spPr bwMode="auto">
          <a:xfrm>
            <a:off x="7573963" y="3944938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6" name="Line 682"/>
          <p:cNvSpPr>
            <a:spLocks noChangeShapeType="1"/>
          </p:cNvSpPr>
          <p:nvPr/>
        </p:nvSpPr>
        <p:spPr bwMode="auto">
          <a:xfrm>
            <a:off x="7540625" y="3935413"/>
            <a:ext cx="33338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7" name="Line 683"/>
          <p:cNvSpPr>
            <a:spLocks noChangeShapeType="1"/>
          </p:cNvSpPr>
          <p:nvPr/>
        </p:nvSpPr>
        <p:spPr bwMode="auto">
          <a:xfrm>
            <a:off x="7508875" y="3924300"/>
            <a:ext cx="31750" cy="1111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8" name="Line 684"/>
          <p:cNvSpPr>
            <a:spLocks noChangeShapeType="1"/>
          </p:cNvSpPr>
          <p:nvPr/>
        </p:nvSpPr>
        <p:spPr bwMode="auto">
          <a:xfrm>
            <a:off x="7477125" y="391477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9" name="Line 685"/>
          <p:cNvSpPr>
            <a:spLocks noChangeShapeType="1"/>
          </p:cNvSpPr>
          <p:nvPr/>
        </p:nvSpPr>
        <p:spPr bwMode="auto">
          <a:xfrm>
            <a:off x="7443788" y="3903663"/>
            <a:ext cx="33337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0" name="Line 686"/>
          <p:cNvSpPr>
            <a:spLocks noChangeShapeType="1"/>
          </p:cNvSpPr>
          <p:nvPr/>
        </p:nvSpPr>
        <p:spPr bwMode="auto">
          <a:xfrm>
            <a:off x="7412038" y="3895725"/>
            <a:ext cx="31750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1" name="Line 687"/>
          <p:cNvSpPr>
            <a:spLocks noChangeShapeType="1"/>
          </p:cNvSpPr>
          <p:nvPr/>
        </p:nvSpPr>
        <p:spPr bwMode="auto">
          <a:xfrm>
            <a:off x="7380288" y="3887788"/>
            <a:ext cx="31750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2" name="Line 688"/>
          <p:cNvSpPr>
            <a:spLocks noChangeShapeType="1"/>
          </p:cNvSpPr>
          <p:nvPr/>
        </p:nvSpPr>
        <p:spPr bwMode="auto">
          <a:xfrm>
            <a:off x="7346950" y="3881438"/>
            <a:ext cx="33338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3" name="Line 689"/>
          <p:cNvSpPr>
            <a:spLocks noChangeShapeType="1"/>
          </p:cNvSpPr>
          <p:nvPr/>
        </p:nvSpPr>
        <p:spPr bwMode="auto">
          <a:xfrm>
            <a:off x="7315200" y="3878263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4" name="Line 690"/>
          <p:cNvSpPr>
            <a:spLocks noChangeShapeType="1"/>
          </p:cNvSpPr>
          <p:nvPr/>
        </p:nvSpPr>
        <p:spPr bwMode="auto">
          <a:xfrm>
            <a:off x="7283450" y="3875088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5" name="Line 691"/>
          <p:cNvSpPr>
            <a:spLocks noChangeShapeType="1"/>
          </p:cNvSpPr>
          <p:nvPr/>
        </p:nvSpPr>
        <p:spPr bwMode="auto">
          <a:xfrm>
            <a:off x="7250113" y="3875088"/>
            <a:ext cx="33337" cy="158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6" name="Line 692"/>
          <p:cNvSpPr>
            <a:spLocks noChangeShapeType="1"/>
          </p:cNvSpPr>
          <p:nvPr/>
        </p:nvSpPr>
        <p:spPr bwMode="auto">
          <a:xfrm flipV="1">
            <a:off x="7218363" y="3875088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7" name="Line 693"/>
          <p:cNvSpPr>
            <a:spLocks noChangeShapeType="1"/>
          </p:cNvSpPr>
          <p:nvPr/>
        </p:nvSpPr>
        <p:spPr bwMode="auto">
          <a:xfrm flipV="1">
            <a:off x="7186613" y="3878263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8" name="Line 694"/>
          <p:cNvSpPr>
            <a:spLocks noChangeShapeType="1"/>
          </p:cNvSpPr>
          <p:nvPr/>
        </p:nvSpPr>
        <p:spPr bwMode="auto">
          <a:xfrm flipV="1">
            <a:off x="7153275" y="3881438"/>
            <a:ext cx="33338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9" name="Line 695"/>
          <p:cNvSpPr>
            <a:spLocks noChangeShapeType="1"/>
          </p:cNvSpPr>
          <p:nvPr/>
        </p:nvSpPr>
        <p:spPr bwMode="auto">
          <a:xfrm flipV="1">
            <a:off x="7121525" y="3887788"/>
            <a:ext cx="31750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0" name="Line 696"/>
          <p:cNvSpPr>
            <a:spLocks noChangeShapeType="1"/>
          </p:cNvSpPr>
          <p:nvPr/>
        </p:nvSpPr>
        <p:spPr bwMode="auto">
          <a:xfrm flipV="1">
            <a:off x="7088188" y="3895725"/>
            <a:ext cx="33337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1" name="Line 697"/>
          <p:cNvSpPr>
            <a:spLocks noChangeShapeType="1"/>
          </p:cNvSpPr>
          <p:nvPr/>
        </p:nvSpPr>
        <p:spPr bwMode="auto">
          <a:xfrm flipV="1">
            <a:off x="7056438" y="3903663"/>
            <a:ext cx="31750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2" name="Line 698"/>
          <p:cNvSpPr>
            <a:spLocks noChangeShapeType="1"/>
          </p:cNvSpPr>
          <p:nvPr/>
        </p:nvSpPr>
        <p:spPr bwMode="auto">
          <a:xfrm flipV="1">
            <a:off x="7024688" y="391477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3" name="Line 699"/>
          <p:cNvSpPr>
            <a:spLocks noChangeShapeType="1"/>
          </p:cNvSpPr>
          <p:nvPr/>
        </p:nvSpPr>
        <p:spPr bwMode="auto">
          <a:xfrm flipV="1">
            <a:off x="6991350" y="3924300"/>
            <a:ext cx="33338" cy="1111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4" name="Line 700"/>
          <p:cNvSpPr>
            <a:spLocks noChangeShapeType="1"/>
          </p:cNvSpPr>
          <p:nvPr/>
        </p:nvSpPr>
        <p:spPr bwMode="auto">
          <a:xfrm flipV="1">
            <a:off x="6959600" y="3935413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5" name="Line 701"/>
          <p:cNvSpPr>
            <a:spLocks noChangeShapeType="1"/>
          </p:cNvSpPr>
          <p:nvPr/>
        </p:nvSpPr>
        <p:spPr bwMode="auto">
          <a:xfrm flipV="1">
            <a:off x="6927850" y="3944938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6" name="Line 702"/>
          <p:cNvSpPr>
            <a:spLocks noChangeShapeType="1"/>
          </p:cNvSpPr>
          <p:nvPr/>
        </p:nvSpPr>
        <p:spPr bwMode="auto">
          <a:xfrm flipV="1">
            <a:off x="6894513" y="3954463"/>
            <a:ext cx="33337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7" name="Line 703"/>
          <p:cNvSpPr>
            <a:spLocks noChangeShapeType="1"/>
          </p:cNvSpPr>
          <p:nvPr/>
        </p:nvSpPr>
        <p:spPr bwMode="auto">
          <a:xfrm flipV="1">
            <a:off x="6862763" y="3962400"/>
            <a:ext cx="31750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8" name="Line 704"/>
          <p:cNvSpPr>
            <a:spLocks noChangeShapeType="1"/>
          </p:cNvSpPr>
          <p:nvPr/>
        </p:nvSpPr>
        <p:spPr bwMode="auto">
          <a:xfrm flipV="1">
            <a:off x="6831013" y="39703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9" name="Line 705"/>
          <p:cNvSpPr>
            <a:spLocks noChangeShapeType="1"/>
          </p:cNvSpPr>
          <p:nvPr/>
        </p:nvSpPr>
        <p:spPr bwMode="auto">
          <a:xfrm flipV="1">
            <a:off x="6797675" y="3975100"/>
            <a:ext cx="33338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0" name="Line 706"/>
          <p:cNvSpPr>
            <a:spLocks noChangeShapeType="1"/>
          </p:cNvSpPr>
          <p:nvPr/>
        </p:nvSpPr>
        <p:spPr bwMode="auto">
          <a:xfrm flipV="1">
            <a:off x="6765925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1" name="Line 707"/>
          <p:cNvSpPr>
            <a:spLocks noChangeShapeType="1"/>
          </p:cNvSpPr>
          <p:nvPr/>
        </p:nvSpPr>
        <p:spPr bwMode="auto">
          <a:xfrm>
            <a:off x="6734175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2" name="Line 708"/>
          <p:cNvSpPr>
            <a:spLocks noChangeShapeType="1"/>
          </p:cNvSpPr>
          <p:nvPr/>
        </p:nvSpPr>
        <p:spPr bwMode="auto">
          <a:xfrm>
            <a:off x="6700838" y="3975100"/>
            <a:ext cx="33337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3" name="Line 709"/>
          <p:cNvSpPr>
            <a:spLocks noChangeShapeType="1"/>
          </p:cNvSpPr>
          <p:nvPr/>
        </p:nvSpPr>
        <p:spPr bwMode="auto">
          <a:xfrm>
            <a:off x="6669088" y="39703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4" name="Line 710"/>
          <p:cNvSpPr>
            <a:spLocks noChangeShapeType="1"/>
          </p:cNvSpPr>
          <p:nvPr/>
        </p:nvSpPr>
        <p:spPr bwMode="auto">
          <a:xfrm>
            <a:off x="6635750" y="3963988"/>
            <a:ext cx="33338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5" name="Line 711"/>
          <p:cNvSpPr>
            <a:spLocks noChangeShapeType="1"/>
          </p:cNvSpPr>
          <p:nvPr/>
        </p:nvSpPr>
        <p:spPr bwMode="auto">
          <a:xfrm>
            <a:off x="6604000" y="3954463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6" name="Line 712"/>
          <p:cNvSpPr>
            <a:spLocks noChangeShapeType="1"/>
          </p:cNvSpPr>
          <p:nvPr/>
        </p:nvSpPr>
        <p:spPr bwMode="auto">
          <a:xfrm>
            <a:off x="6572250" y="3946525"/>
            <a:ext cx="31750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7" name="Line 713"/>
          <p:cNvSpPr>
            <a:spLocks noChangeShapeType="1"/>
          </p:cNvSpPr>
          <p:nvPr/>
        </p:nvSpPr>
        <p:spPr bwMode="auto">
          <a:xfrm>
            <a:off x="6538913" y="3935413"/>
            <a:ext cx="33337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8" name="Line 714"/>
          <p:cNvSpPr>
            <a:spLocks noChangeShapeType="1"/>
          </p:cNvSpPr>
          <p:nvPr/>
        </p:nvSpPr>
        <p:spPr bwMode="auto">
          <a:xfrm>
            <a:off x="6507163" y="3925888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9" name="Line 715"/>
          <p:cNvSpPr>
            <a:spLocks noChangeShapeType="1"/>
          </p:cNvSpPr>
          <p:nvPr/>
        </p:nvSpPr>
        <p:spPr bwMode="auto">
          <a:xfrm>
            <a:off x="6475413" y="3914775"/>
            <a:ext cx="31750" cy="1111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0" name="Line 716"/>
          <p:cNvSpPr>
            <a:spLocks noChangeShapeType="1"/>
          </p:cNvSpPr>
          <p:nvPr/>
        </p:nvSpPr>
        <p:spPr bwMode="auto">
          <a:xfrm>
            <a:off x="6442075" y="3905250"/>
            <a:ext cx="33338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1" name="Line 717"/>
          <p:cNvSpPr>
            <a:spLocks noChangeShapeType="1"/>
          </p:cNvSpPr>
          <p:nvPr/>
        </p:nvSpPr>
        <p:spPr bwMode="auto">
          <a:xfrm>
            <a:off x="6410325" y="389572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2" name="Line 718"/>
          <p:cNvSpPr>
            <a:spLocks noChangeShapeType="1"/>
          </p:cNvSpPr>
          <p:nvPr/>
        </p:nvSpPr>
        <p:spPr bwMode="auto">
          <a:xfrm>
            <a:off x="6378575" y="3887788"/>
            <a:ext cx="31750" cy="793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3" name="Line 719"/>
          <p:cNvSpPr>
            <a:spLocks noChangeShapeType="1"/>
          </p:cNvSpPr>
          <p:nvPr/>
        </p:nvSpPr>
        <p:spPr bwMode="auto">
          <a:xfrm>
            <a:off x="6345238" y="3881438"/>
            <a:ext cx="33337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4" name="Line 720"/>
          <p:cNvSpPr>
            <a:spLocks noChangeShapeType="1"/>
          </p:cNvSpPr>
          <p:nvPr/>
        </p:nvSpPr>
        <p:spPr bwMode="auto">
          <a:xfrm>
            <a:off x="6313488" y="3878263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5" name="Line 721"/>
          <p:cNvSpPr>
            <a:spLocks noChangeShapeType="1"/>
          </p:cNvSpPr>
          <p:nvPr/>
        </p:nvSpPr>
        <p:spPr bwMode="auto">
          <a:xfrm>
            <a:off x="6281738" y="3875088"/>
            <a:ext cx="31750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6" name="Line 722"/>
          <p:cNvSpPr>
            <a:spLocks noChangeShapeType="1"/>
          </p:cNvSpPr>
          <p:nvPr/>
        </p:nvSpPr>
        <p:spPr bwMode="auto">
          <a:xfrm>
            <a:off x="6248400" y="3875088"/>
            <a:ext cx="33338" cy="158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7" name="Line 723"/>
          <p:cNvSpPr>
            <a:spLocks noChangeShapeType="1"/>
          </p:cNvSpPr>
          <p:nvPr/>
        </p:nvSpPr>
        <p:spPr bwMode="auto">
          <a:xfrm flipV="1">
            <a:off x="6216650" y="3875088"/>
            <a:ext cx="31750" cy="1587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8" name="Line 724"/>
          <p:cNvSpPr>
            <a:spLocks noChangeShapeType="1"/>
          </p:cNvSpPr>
          <p:nvPr/>
        </p:nvSpPr>
        <p:spPr bwMode="auto">
          <a:xfrm flipV="1">
            <a:off x="6184900" y="3876675"/>
            <a:ext cx="31750" cy="4763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9" name="Line 725"/>
          <p:cNvSpPr>
            <a:spLocks noChangeShapeType="1"/>
          </p:cNvSpPr>
          <p:nvPr/>
        </p:nvSpPr>
        <p:spPr bwMode="auto">
          <a:xfrm flipV="1">
            <a:off x="6151563" y="3881438"/>
            <a:ext cx="33337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0" name="Line 726"/>
          <p:cNvSpPr>
            <a:spLocks noChangeShapeType="1"/>
          </p:cNvSpPr>
          <p:nvPr/>
        </p:nvSpPr>
        <p:spPr bwMode="auto">
          <a:xfrm flipV="1">
            <a:off x="6119813" y="3886200"/>
            <a:ext cx="31750" cy="793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1" name="Line 727"/>
          <p:cNvSpPr>
            <a:spLocks noChangeShapeType="1"/>
          </p:cNvSpPr>
          <p:nvPr/>
        </p:nvSpPr>
        <p:spPr bwMode="auto">
          <a:xfrm flipV="1">
            <a:off x="6086475" y="3894138"/>
            <a:ext cx="33338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2" name="Line 728"/>
          <p:cNvSpPr>
            <a:spLocks noChangeShapeType="1"/>
          </p:cNvSpPr>
          <p:nvPr/>
        </p:nvSpPr>
        <p:spPr bwMode="auto">
          <a:xfrm flipV="1">
            <a:off x="6054725" y="3903663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3" name="Line 729"/>
          <p:cNvSpPr>
            <a:spLocks noChangeShapeType="1"/>
          </p:cNvSpPr>
          <p:nvPr/>
        </p:nvSpPr>
        <p:spPr bwMode="auto">
          <a:xfrm flipV="1">
            <a:off x="6022975" y="3913188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4" name="Line 730"/>
          <p:cNvSpPr>
            <a:spLocks noChangeShapeType="1"/>
          </p:cNvSpPr>
          <p:nvPr/>
        </p:nvSpPr>
        <p:spPr bwMode="auto">
          <a:xfrm flipV="1">
            <a:off x="5989638" y="3922713"/>
            <a:ext cx="33337" cy="1111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5" name="Line 731"/>
          <p:cNvSpPr>
            <a:spLocks noChangeShapeType="1"/>
          </p:cNvSpPr>
          <p:nvPr/>
        </p:nvSpPr>
        <p:spPr bwMode="auto">
          <a:xfrm flipV="1">
            <a:off x="5957888" y="393382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6" name="Line 732"/>
          <p:cNvSpPr>
            <a:spLocks noChangeShapeType="1"/>
          </p:cNvSpPr>
          <p:nvPr/>
        </p:nvSpPr>
        <p:spPr bwMode="auto">
          <a:xfrm flipV="1">
            <a:off x="5926138" y="3943350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7" name="Line 733"/>
          <p:cNvSpPr>
            <a:spLocks noChangeShapeType="1"/>
          </p:cNvSpPr>
          <p:nvPr/>
        </p:nvSpPr>
        <p:spPr bwMode="auto">
          <a:xfrm flipV="1">
            <a:off x="5894388" y="3952875"/>
            <a:ext cx="31750" cy="952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8" name="Line 734"/>
          <p:cNvSpPr>
            <a:spLocks noChangeShapeType="1"/>
          </p:cNvSpPr>
          <p:nvPr/>
        </p:nvSpPr>
        <p:spPr bwMode="auto">
          <a:xfrm flipV="1">
            <a:off x="5861050" y="3962400"/>
            <a:ext cx="33338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9" name="Line 735"/>
          <p:cNvSpPr>
            <a:spLocks noChangeShapeType="1"/>
          </p:cNvSpPr>
          <p:nvPr/>
        </p:nvSpPr>
        <p:spPr bwMode="auto">
          <a:xfrm flipV="1">
            <a:off x="5829300" y="3968750"/>
            <a:ext cx="31750" cy="6350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0" name="Line 736"/>
          <p:cNvSpPr>
            <a:spLocks noChangeShapeType="1"/>
          </p:cNvSpPr>
          <p:nvPr/>
        </p:nvSpPr>
        <p:spPr bwMode="auto">
          <a:xfrm flipV="1">
            <a:off x="5795963" y="3975100"/>
            <a:ext cx="33337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1" name="Line 737"/>
          <p:cNvSpPr>
            <a:spLocks noChangeShapeType="1"/>
          </p:cNvSpPr>
          <p:nvPr/>
        </p:nvSpPr>
        <p:spPr bwMode="auto">
          <a:xfrm flipV="1">
            <a:off x="5764213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2" name="Line 738"/>
          <p:cNvSpPr>
            <a:spLocks noChangeShapeType="1"/>
          </p:cNvSpPr>
          <p:nvPr/>
        </p:nvSpPr>
        <p:spPr bwMode="auto">
          <a:xfrm>
            <a:off x="5732463" y="3978275"/>
            <a:ext cx="31750" cy="1588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3" name="Line 739"/>
          <p:cNvSpPr>
            <a:spLocks noChangeShapeType="1"/>
          </p:cNvSpPr>
          <p:nvPr/>
        </p:nvSpPr>
        <p:spPr bwMode="auto">
          <a:xfrm>
            <a:off x="5699125" y="3975100"/>
            <a:ext cx="33338" cy="3175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4" name="Line 740"/>
          <p:cNvSpPr>
            <a:spLocks noChangeShapeType="1"/>
          </p:cNvSpPr>
          <p:nvPr/>
        </p:nvSpPr>
        <p:spPr bwMode="auto">
          <a:xfrm>
            <a:off x="5667375" y="3970338"/>
            <a:ext cx="31750" cy="4762"/>
          </a:xfrm>
          <a:prstGeom prst="line">
            <a:avLst/>
          </a:prstGeom>
          <a:noFill/>
          <a:ln w="17463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95" name="Line 741"/>
          <p:cNvSpPr>
            <a:spLocks noChangeShapeType="1"/>
          </p:cNvSpPr>
          <p:nvPr/>
        </p:nvSpPr>
        <p:spPr bwMode="auto">
          <a:xfrm flipV="1">
            <a:off x="5667375" y="3048000"/>
            <a:ext cx="0" cy="1847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96" name="Rectangle 742"/>
          <p:cNvSpPr>
            <a:spLocks noChangeArrowheads="1"/>
          </p:cNvSpPr>
          <p:nvPr/>
        </p:nvSpPr>
        <p:spPr bwMode="auto">
          <a:xfrm rot="-5400000">
            <a:off x="4987925" y="3068638"/>
            <a:ext cx="1023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ym typeface="Symbol" pitchFamily="18" charset="2"/>
              </a:rPr>
              <a:t>intensity</a:t>
            </a:r>
            <a:endParaRPr lang="en-US" sz="1800" b="1">
              <a:sym typeface="Symbol" pitchFamily="18" charset="2"/>
            </a:endParaRPr>
          </a:p>
        </p:txBody>
      </p:sp>
      <p:sp>
        <p:nvSpPr>
          <p:cNvPr id="24697" name="Line 743"/>
          <p:cNvSpPr>
            <a:spLocks noChangeShapeType="1"/>
          </p:cNvSpPr>
          <p:nvPr/>
        </p:nvSpPr>
        <p:spPr bwMode="auto">
          <a:xfrm rot="5400000" flipV="1">
            <a:off x="7377113" y="3186112"/>
            <a:ext cx="0" cy="3400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98" name="Rectangle 744"/>
          <p:cNvSpPr>
            <a:spLocks noChangeArrowheads="1"/>
          </p:cNvSpPr>
          <p:nvPr/>
        </p:nvSpPr>
        <p:spPr bwMode="auto">
          <a:xfrm>
            <a:off x="8467725" y="482758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/>
              <a:t>time</a:t>
            </a:r>
            <a:endParaRPr lang="en-US" sz="1800" b="1"/>
          </a:p>
        </p:txBody>
      </p:sp>
      <p:sp>
        <p:nvSpPr>
          <p:cNvPr id="24699" name="Rectangle 745"/>
          <p:cNvSpPr>
            <a:spLocks noChangeArrowheads="1"/>
          </p:cNvSpPr>
          <p:nvPr/>
        </p:nvSpPr>
        <p:spPr bwMode="auto">
          <a:xfrm>
            <a:off x="1994376" y="5305397"/>
            <a:ext cx="3919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FF3300"/>
                </a:solidFill>
              </a:rPr>
              <a:t>true signal from sample scattering</a:t>
            </a:r>
            <a:endParaRPr lang="en-US" sz="2000" b="1">
              <a:solidFill>
                <a:srgbClr val="FF3300"/>
              </a:solidFill>
            </a:endParaRPr>
          </a:p>
        </p:txBody>
      </p:sp>
      <p:sp>
        <p:nvSpPr>
          <p:cNvPr id="24700" name="Line 746"/>
          <p:cNvSpPr>
            <a:spLocks noChangeShapeType="1"/>
          </p:cNvSpPr>
          <p:nvPr/>
        </p:nvSpPr>
        <p:spPr bwMode="auto">
          <a:xfrm flipV="1">
            <a:off x="5076825" y="4800600"/>
            <a:ext cx="685800" cy="304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701" name="Rectangle 747"/>
          <p:cNvSpPr>
            <a:spLocks noChangeArrowheads="1"/>
          </p:cNvSpPr>
          <p:nvPr/>
        </p:nvSpPr>
        <p:spPr bwMode="auto">
          <a:xfrm>
            <a:off x="6181725" y="2857500"/>
            <a:ext cx="125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/>
              <a:t>total signal</a:t>
            </a:r>
            <a:endParaRPr lang="en-US" sz="1800" b="1"/>
          </a:p>
        </p:txBody>
      </p:sp>
      <p:sp>
        <p:nvSpPr>
          <p:cNvPr id="24702" name="Rectangle 748"/>
          <p:cNvSpPr>
            <a:spLocks noChangeArrowheads="1"/>
          </p:cNvSpPr>
          <p:nvPr/>
        </p:nvSpPr>
        <p:spPr bwMode="auto">
          <a:xfrm>
            <a:off x="6819900" y="3133725"/>
            <a:ext cx="1992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rgbClr val="008000"/>
                </a:solidFill>
              </a:rPr>
              <a:t>background signal</a:t>
            </a:r>
            <a:endParaRPr lang="en-US" sz="1800" b="1">
              <a:solidFill>
                <a:srgbClr val="008000"/>
              </a:solidFill>
            </a:endParaRPr>
          </a:p>
        </p:txBody>
      </p:sp>
      <p:sp>
        <p:nvSpPr>
          <p:cNvPr id="24703" name="Line 749"/>
          <p:cNvSpPr>
            <a:spLocks noChangeShapeType="1"/>
          </p:cNvSpPr>
          <p:nvPr/>
        </p:nvSpPr>
        <p:spPr bwMode="auto">
          <a:xfrm flipH="1">
            <a:off x="6267450" y="3238500"/>
            <a:ext cx="228600" cy="390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704" name="Line 750"/>
          <p:cNvSpPr>
            <a:spLocks noChangeShapeType="1"/>
          </p:cNvSpPr>
          <p:nvPr/>
        </p:nvSpPr>
        <p:spPr bwMode="auto">
          <a:xfrm flipH="1">
            <a:off x="7172325" y="3495675"/>
            <a:ext cx="228600" cy="3905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>
            <a:spLocks noChangeArrowheads="1"/>
          </p:cNvSpPr>
          <p:nvPr/>
        </p:nvSpPr>
        <p:spPr bwMode="auto">
          <a:xfrm>
            <a:off x="1225550" y="114300"/>
            <a:ext cx="741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E: Decay times in n-induced</a:t>
            </a:r>
            <a:r>
              <a:rPr lang="en-GB" sz="2000" b="1">
                <a:sym typeface="Symbol" pitchFamily="18" charset="2"/>
              </a:rPr>
              <a:t> reactions (time resolution T</a:t>
            </a:r>
            <a:r>
              <a:rPr lang="en-GB" sz="2000" b="1" baseline="-25000">
                <a:sym typeface="Symbol" pitchFamily="18" charset="2"/>
              </a:rPr>
              <a:t>d</a:t>
            </a:r>
            <a:r>
              <a:rPr lang="en-GB" sz="2000" b="1">
                <a:sym typeface="Symbol" pitchFamily="18" charset="2"/>
              </a:rPr>
              <a:t>: ms – s)</a:t>
            </a:r>
            <a:endParaRPr lang="en-US" sz="2000" b="1">
              <a:sym typeface="Symbol" pitchFamily="18" charset="2"/>
            </a:endParaRPr>
          </a:p>
        </p:txBody>
      </p:sp>
      <p:sp>
        <p:nvSpPr>
          <p:cNvPr id="25603" name="Rectangle 3295"/>
          <p:cNvSpPr>
            <a:spLocks noChangeArrowheads="1"/>
          </p:cNvSpPr>
          <p:nvPr/>
        </p:nvSpPr>
        <p:spPr bwMode="auto">
          <a:xfrm>
            <a:off x="749300" y="1343025"/>
            <a:ext cx="593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How to measure decay times in n-induced</a:t>
            </a:r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 reactions? </a:t>
            </a:r>
            <a:endParaRPr lang="en-US" sz="20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5604" name="Line 3296"/>
          <p:cNvSpPr>
            <a:spLocks noChangeShapeType="1"/>
          </p:cNvSpPr>
          <p:nvPr/>
        </p:nvSpPr>
        <p:spPr bwMode="auto">
          <a:xfrm>
            <a:off x="579438" y="2787650"/>
            <a:ext cx="7753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Line 3297"/>
          <p:cNvSpPr>
            <a:spLocks noChangeShapeType="1"/>
          </p:cNvSpPr>
          <p:nvPr/>
        </p:nvSpPr>
        <p:spPr bwMode="auto">
          <a:xfrm>
            <a:off x="1597025" y="2625725"/>
            <a:ext cx="0" cy="322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3298"/>
          <p:cNvSpPr>
            <a:spLocks noChangeShapeType="1"/>
          </p:cNvSpPr>
          <p:nvPr/>
        </p:nvSpPr>
        <p:spPr bwMode="auto">
          <a:xfrm>
            <a:off x="3330575" y="2625725"/>
            <a:ext cx="0" cy="322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3299"/>
          <p:cNvSpPr>
            <a:spLocks noChangeShapeType="1"/>
          </p:cNvSpPr>
          <p:nvPr/>
        </p:nvSpPr>
        <p:spPr bwMode="auto">
          <a:xfrm>
            <a:off x="5065713" y="2625725"/>
            <a:ext cx="0" cy="322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3300"/>
          <p:cNvSpPr>
            <a:spLocks noChangeShapeType="1"/>
          </p:cNvSpPr>
          <p:nvPr/>
        </p:nvSpPr>
        <p:spPr bwMode="auto">
          <a:xfrm>
            <a:off x="6800850" y="2625725"/>
            <a:ext cx="0" cy="3222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Rectangle 3301"/>
          <p:cNvSpPr>
            <a:spLocks noChangeArrowheads="1"/>
          </p:cNvSpPr>
          <p:nvPr/>
        </p:nvSpPr>
        <p:spPr bwMode="auto">
          <a:xfrm>
            <a:off x="7497763" y="2870200"/>
            <a:ext cx="992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time [s]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610" name="Rectangle 3302"/>
          <p:cNvSpPr>
            <a:spLocks noChangeArrowheads="1"/>
          </p:cNvSpPr>
          <p:nvPr/>
        </p:nvSpPr>
        <p:spPr bwMode="auto">
          <a:xfrm>
            <a:off x="4775200" y="2232025"/>
            <a:ext cx="57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10</a:t>
            </a:r>
            <a:r>
              <a:rPr lang="en-GB" sz="2000" b="1" baseline="30000">
                <a:solidFill>
                  <a:schemeClr val="bg1"/>
                </a:solidFill>
              </a:rPr>
              <a:t>-3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611" name="Rectangle 3303"/>
          <p:cNvSpPr>
            <a:spLocks noChangeArrowheads="1"/>
          </p:cNvSpPr>
          <p:nvPr/>
        </p:nvSpPr>
        <p:spPr bwMode="auto">
          <a:xfrm>
            <a:off x="3065463" y="2232025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10</a:t>
            </a:r>
            <a:r>
              <a:rPr lang="en-GB" sz="2000" b="1" baseline="30000">
                <a:solidFill>
                  <a:schemeClr val="bg1"/>
                </a:solidFill>
              </a:rPr>
              <a:t>-6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612" name="Rectangle 3304"/>
          <p:cNvSpPr>
            <a:spLocks noChangeArrowheads="1"/>
          </p:cNvSpPr>
          <p:nvPr/>
        </p:nvSpPr>
        <p:spPr bwMode="auto">
          <a:xfrm>
            <a:off x="1317625" y="2232025"/>
            <a:ext cx="57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10</a:t>
            </a:r>
            <a:r>
              <a:rPr lang="en-GB" sz="2000" b="1" baseline="30000">
                <a:solidFill>
                  <a:schemeClr val="bg1"/>
                </a:solidFill>
              </a:rPr>
              <a:t>-9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613" name="Rectangle 3305"/>
          <p:cNvSpPr>
            <a:spLocks noChangeArrowheads="1"/>
          </p:cNvSpPr>
          <p:nvPr/>
        </p:nvSpPr>
        <p:spPr bwMode="auto">
          <a:xfrm>
            <a:off x="6637338" y="22320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614" name="Line 3306"/>
          <p:cNvSpPr>
            <a:spLocks noChangeShapeType="1"/>
          </p:cNvSpPr>
          <p:nvPr/>
        </p:nvSpPr>
        <p:spPr bwMode="auto">
          <a:xfrm>
            <a:off x="5721350" y="2292350"/>
            <a:ext cx="0" cy="2071688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Rectangle 3307"/>
          <p:cNvSpPr>
            <a:spLocks noChangeArrowheads="1"/>
          </p:cNvSpPr>
          <p:nvPr/>
        </p:nvSpPr>
        <p:spPr bwMode="auto">
          <a:xfrm>
            <a:off x="6029325" y="3643313"/>
            <a:ext cx="2701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FFFF00"/>
                </a:solidFill>
              </a:rPr>
              <a:t>In pile irradiation</a:t>
            </a:r>
            <a:br>
              <a:rPr lang="en-GB" sz="2000" b="1">
                <a:solidFill>
                  <a:srgbClr val="FFFF00"/>
                </a:solidFill>
              </a:rPr>
            </a:br>
            <a:r>
              <a:rPr lang="en-GB" sz="2000" b="1">
                <a:solidFill>
                  <a:srgbClr val="FFFF00"/>
                </a:solidFill>
              </a:rPr>
              <a:t>+ fast handling systems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25616" name="Rectangle 3308"/>
          <p:cNvSpPr>
            <a:spLocks noChangeArrowheads="1"/>
          </p:cNvSpPr>
          <p:nvPr/>
        </p:nvSpPr>
        <p:spPr bwMode="auto">
          <a:xfrm>
            <a:off x="1089025" y="3282950"/>
            <a:ext cx="3260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FFFF00"/>
                </a:solidFill>
              </a:rPr>
              <a:t>In beam irradiation</a:t>
            </a:r>
            <a:br>
              <a:rPr lang="en-GB" sz="2000" b="1">
                <a:solidFill>
                  <a:srgbClr val="FFFF00"/>
                </a:solidFill>
              </a:rPr>
            </a:br>
            <a:r>
              <a:rPr lang="en-GB" sz="2000" b="1">
                <a:solidFill>
                  <a:srgbClr val="FFFF00"/>
                </a:solidFill>
              </a:rPr>
              <a:t>+ coincidence methods</a:t>
            </a:r>
            <a:br>
              <a:rPr lang="en-GB" sz="2000" b="1">
                <a:solidFill>
                  <a:srgbClr val="FFFF00"/>
                </a:solidFill>
              </a:rPr>
            </a:br>
            <a:r>
              <a:rPr lang="en-GB" sz="2000" b="1">
                <a:solidFill>
                  <a:srgbClr val="FFFF00"/>
                </a:solidFill>
                <a:sym typeface="Symbol" pitchFamily="18" charset="2"/>
              </a:rPr>
              <a:t>t (prompt ’s – delayed ’s)</a:t>
            </a:r>
          </a:p>
        </p:txBody>
      </p:sp>
      <p:sp>
        <p:nvSpPr>
          <p:cNvPr id="25617" name="Line 3309"/>
          <p:cNvSpPr>
            <a:spLocks noChangeShapeType="1"/>
          </p:cNvSpPr>
          <p:nvPr/>
        </p:nvSpPr>
        <p:spPr bwMode="auto">
          <a:xfrm>
            <a:off x="3451225" y="4881563"/>
            <a:ext cx="22161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Rectangle 3310"/>
          <p:cNvSpPr>
            <a:spLocks noChangeArrowheads="1"/>
          </p:cNvSpPr>
          <p:nvPr/>
        </p:nvSpPr>
        <p:spPr bwMode="auto">
          <a:xfrm>
            <a:off x="2970213" y="5008563"/>
            <a:ext cx="3143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FF3300"/>
                </a:solidFill>
              </a:rPr>
              <a:t>Here,  coincidence methods</a:t>
            </a:r>
            <a:br>
              <a:rPr lang="en-GB" sz="2000" b="1">
                <a:solidFill>
                  <a:srgbClr val="FF3300"/>
                </a:solidFill>
              </a:rPr>
            </a:br>
            <a:r>
              <a:rPr lang="en-GB" sz="2000" b="1">
                <a:solidFill>
                  <a:srgbClr val="FF3300"/>
                </a:solidFill>
              </a:rPr>
              <a:t>can be</a:t>
            </a:r>
            <a:r>
              <a:rPr lang="en-GB" sz="2000" b="1">
                <a:solidFill>
                  <a:srgbClr val="FF3300"/>
                </a:solidFill>
                <a:sym typeface="Symbol" pitchFamily="18" charset="2"/>
              </a:rPr>
              <a:t> problematic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/>
          <p:cNvSpPr>
            <a:spLocks noChangeArrowheads="1"/>
          </p:cNvSpPr>
          <p:nvPr/>
        </p:nvSpPr>
        <p:spPr bwMode="auto">
          <a:xfrm>
            <a:off x="0" y="2024063"/>
            <a:ext cx="9144000" cy="701675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26627" name="AutoShape 4"/>
          <p:cNvSpPr>
            <a:spLocks noChangeArrowheads="1"/>
          </p:cNvSpPr>
          <p:nvPr/>
        </p:nvSpPr>
        <p:spPr bwMode="auto">
          <a:xfrm>
            <a:off x="161925" y="1265238"/>
            <a:ext cx="4291013" cy="477837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641475" y="1293813"/>
            <a:ext cx="721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dN/dt = - λN + A(cosωt+1);</a:t>
            </a:r>
            <a:r>
              <a:rPr lang="en-GB" sz="1600" b="1">
                <a:solidFill>
                  <a:schemeClr val="bg1"/>
                </a:solidFill>
              </a:rPr>
              <a:t>    [rate of change = - decay rate + production rate]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00038" y="221297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N(t) = C e</a:t>
            </a:r>
            <a:r>
              <a:rPr lang="en-GB" sz="1800" b="1" baseline="30000">
                <a:solidFill>
                  <a:schemeClr val="bg1"/>
                </a:solidFill>
              </a:rPr>
              <a:t>–λt</a:t>
            </a:r>
            <a:r>
              <a:rPr lang="en-GB" sz="1800" b="1">
                <a:solidFill>
                  <a:schemeClr val="bg1"/>
                </a:solidFill>
              </a:rPr>
              <a:t>  + A / λ + A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375025" y="2344738"/>
            <a:ext cx="839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λ² + ω²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706688" y="2068513"/>
            <a:ext cx="1992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ω sin ωt + λ cos ωt</a:t>
            </a:r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>
            <a:off x="2778125" y="2403475"/>
            <a:ext cx="1866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1225550" y="119063"/>
            <a:ext cx="699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Decay time in n-induced</a:t>
            </a:r>
            <a:r>
              <a:rPr lang="en-GB" sz="2000" b="1">
                <a:sym typeface="Symbol" pitchFamily="18" charset="2"/>
              </a:rPr>
              <a:t> reactions (time resolution T</a:t>
            </a:r>
            <a:r>
              <a:rPr lang="en-GB" sz="2000" b="1" baseline="-25000">
                <a:sym typeface="Symbol" pitchFamily="18" charset="2"/>
              </a:rPr>
              <a:t>d</a:t>
            </a:r>
            <a:r>
              <a:rPr lang="en-GB" sz="2000" b="1">
                <a:sym typeface="Symbol" pitchFamily="18" charset="2"/>
              </a:rPr>
              <a:t>: ms – ns)</a:t>
            </a:r>
            <a:endParaRPr lang="en-US" sz="2000" b="1">
              <a:sym typeface="Symbol" pitchFamily="18" charset="2"/>
            </a:endParaRP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438150" y="704850"/>
            <a:ext cx="626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rgbClr val="FFFF00"/>
                </a:solidFill>
              </a:rPr>
              <a:t>Solution: In beam irradiation by an intensity-modulated beam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155575" y="1312863"/>
            <a:ext cx="1462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</a:rPr>
              <a:t>rate equation: </a:t>
            </a:r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242888" y="1844675"/>
            <a:ext cx="1027112" cy="3365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</a:rPr>
              <a:t>Solution: </a:t>
            </a:r>
          </a:p>
        </p:txBody>
      </p:sp>
      <p:sp>
        <p:nvSpPr>
          <p:cNvPr id="26637" name="Text Box 14"/>
          <p:cNvSpPr txBox="1">
            <a:spLocks noChangeArrowheads="1"/>
          </p:cNvSpPr>
          <p:nvPr/>
        </p:nvSpPr>
        <p:spPr bwMode="auto">
          <a:xfrm>
            <a:off x="6238875" y="2352675"/>
            <a:ext cx="83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λ² + ω²</a:t>
            </a:r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6011863" y="2047875"/>
            <a:ext cx="1293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sin (ωt + 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)</a:t>
            </a:r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6062663" y="2411413"/>
            <a:ext cx="119221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4594225" y="2214563"/>
            <a:ext cx="1071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= A 1/λ +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26641" name="AutoShape 19"/>
          <p:cNvSpPr>
            <a:spLocks/>
          </p:cNvSpPr>
          <p:nvPr/>
        </p:nvSpPr>
        <p:spPr bwMode="auto">
          <a:xfrm>
            <a:off x="5060949" y="2106613"/>
            <a:ext cx="107950" cy="549275"/>
          </a:xfrm>
          <a:prstGeom prst="leftBracket">
            <a:avLst>
              <a:gd name="adj" fmla="val 42402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2" name="AutoShape 20"/>
          <p:cNvSpPr>
            <a:spLocks/>
          </p:cNvSpPr>
          <p:nvPr/>
        </p:nvSpPr>
        <p:spPr bwMode="auto">
          <a:xfrm flipH="1">
            <a:off x="7243763" y="2106613"/>
            <a:ext cx="107950" cy="549275"/>
          </a:xfrm>
          <a:prstGeom prst="leftBracket">
            <a:avLst>
              <a:gd name="adj" fmla="val 42402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43" name="Rectangle 21"/>
          <p:cNvSpPr>
            <a:spLocks noChangeArrowheads="1"/>
          </p:cNvSpPr>
          <p:nvPr/>
        </p:nvSpPr>
        <p:spPr bwMode="auto">
          <a:xfrm>
            <a:off x="7361238" y="2214563"/>
            <a:ext cx="1782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  <a:sym typeface="Symbol" pitchFamily="18" charset="2"/>
              </a:rPr>
              <a:t>;   = arc tan </a:t>
            </a:r>
            <a:r>
              <a:rPr lang="en-GB" sz="1600" b="1">
                <a:solidFill>
                  <a:schemeClr val="bg1"/>
                </a:solidFill>
              </a:rPr>
              <a:t>λ/ω; 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6644" name="Rectangle 22"/>
          <p:cNvSpPr>
            <a:spLocks noChangeArrowheads="1"/>
          </p:cNvSpPr>
          <p:nvPr/>
        </p:nvSpPr>
        <p:spPr bwMode="auto">
          <a:xfrm>
            <a:off x="214313" y="2876550"/>
            <a:ext cx="1543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</a:rPr>
              <a:t>dies out rapidly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6645" name="Line 23"/>
          <p:cNvSpPr>
            <a:spLocks noChangeShapeType="1"/>
          </p:cNvSpPr>
          <p:nvPr/>
        </p:nvSpPr>
        <p:spPr bwMode="auto">
          <a:xfrm flipV="1">
            <a:off x="1103313" y="2559050"/>
            <a:ext cx="252412" cy="4175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Rectangle 24"/>
          <p:cNvSpPr>
            <a:spLocks noChangeArrowheads="1"/>
          </p:cNvSpPr>
          <p:nvPr/>
        </p:nvSpPr>
        <p:spPr bwMode="auto">
          <a:xfrm>
            <a:off x="1844675" y="3057525"/>
            <a:ext cx="1366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chemeClr val="bg1"/>
                </a:solidFill>
              </a:rPr>
              <a:t>constant level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6647" name="Line 25"/>
          <p:cNvSpPr>
            <a:spLocks noChangeShapeType="1"/>
          </p:cNvSpPr>
          <p:nvPr/>
        </p:nvSpPr>
        <p:spPr bwMode="auto">
          <a:xfrm flipH="1" flipV="1">
            <a:off x="2212975" y="2624138"/>
            <a:ext cx="131763" cy="4683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Rectangle 26"/>
          <p:cNvSpPr>
            <a:spLocks noChangeArrowheads="1"/>
          </p:cNvSpPr>
          <p:nvPr/>
        </p:nvSpPr>
        <p:spPr bwMode="auto">
          <a:xfrm>
            <a:off x="3478213" y="3108325"/>
            <a:ext cx="620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N(t)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49" name="Rectangle 27"/>
          <p:cNvSpPr>
            <a:spLocks noChangeArrowheads="1"/>
          </p:cNvSpPr>
          <p:nvPr/>
        </p:nvSpPr>
        <p:spPr bwMode="auto">
          <a:xfrm>
            <a:off x="3760788" y="60737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0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0" name="Rectangle 1647"/>
          <p:cNvSpPr>
            <a:spLocks noChangeArrowheads="1"/>
          </p:cNvSpPr>
          <p:nvPr/>
        </p:nvSpPr>
        <p:spPr bwMode="auto">
          <a:xfrm>
            <a:off x="2178050" y="3846513"/>
            <a:ext cx="765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ω = λ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1" name="Rectangle 1649"/>
          <p:cNvSpPr>
            <a:spLocks noChangeArrowheads="1"/>
          </p:cNvSpPr>
          <p:nvPr/>
        </p:nvSpPr>
        <p:spPr bwMode="auto">
          <a:xfrm>
            <a:off x="2082800" y="4129088"/>
            <a:ext cx="955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ω = 5 λ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2" name="Rectangle 1651"/>
          <p:cNvSpPr>
            <a:spLocks noChangeArrowheads="1"/>
          </p:cNvSpPr>
          <p:nvPr/>
        </p:nvSpPr>
        <p:spPr bwMode="auto">
          <a:xfrm>
            <a:off x="1987550" y="3549650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ω = 0.2 λ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3" name="Rectangle 1653"/>
          <p:cNvSpPr>
            <a:spLocks noChangeArrowheads="1"/>
          </p:cNvSpPr>
          <p:nvPr/>
        </p:nvSpPr>
        <p:spPr bwMode="auto">
          <a:xfrm>
            <a:off x="506413" y="4779963"/>
            <a:ext cx="1335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λ = ln2/T</a:t>
            </a:r>
            <a:r>
              <a:rPr lang="en-GB" sz="2000" b="1" baseline="-25000">
                <a:solidFill>
                  <a:schemeClr val="bg1"/>
                </a:solidFill>
              </a:rPr>
              <a:t>d</a:t>
            </a:r>
            <a:r>
              <a:rPr lang="en-GB" sz="2000" b="1">
                <a:solidFill>
                  <a:schemeClr val="bg1"/>
                </a:solidFill>
              </a:rPr>
              <a:t>;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4" name="Rectangle 1654"/>
          <p:cNvSpPr>
            <a:spLocks noChangeArrowheads="1"/>
          </p:cNvSpPr>
          <p:nvPr/>
        </p:nvSpPr>
        <p:spPr bwMode="auto">
          <a:xfrm>
            <a:off x="1857375" y="4778375"/>
            <a:ext cx="1365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ω = 2</a:t>
            </a:r>
            <a:r>
              <a:rPr lang="el-GR" sz="2000" b="1">
                <a:solidFill>
                  <a:schemeClr val="bg1"/>
                </a:solidFill>
              </a:rPr>
              <a:t>π</a:t>
            </a:r>
            <a:r>
              <a:rPr lang="en-GB" sz="2000" b="1">
                <a:solidFill>
                  <a:schemeClr val="bg1"/>
                </a:solidFill>
              </a:rPr>
              <a:t>/T</a:t>
            </a:r>
            <a:r>
              <a:rPr lang="en-GB" sz="2000" b="1" baseline="-25000">
                <a:solidFill>
                  <a:schemeClr val="bg1"/>
                </a:solidFill>
              </a:rPr>
              <a:t>m</a:t>
            </a:r>
            <a:r>
              <a:rPr lang="en-GB" sz="2000" b="1">
                <a:solidFill>
                  <a:schemeClr val="bg1"/>
                </a:solidFill>
              </a:rPr>
              <a:t>;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6655" name="Rectangle 1655"/>
          <p:cNvSpPr>
            <a:spLocks noChangeArrowheads="1"/>
          </p:cNvSpPr>
          <p:nvPr/>
        </p:nvSpPr>
        <p:spPr bwMode="auto">
          <a:xfrm>
            <a:off x="533400" y="5249863"/>
            <a:ext cx="261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λ = ω   </a:t>
            </a:r>
            <a:r>
              <a:rPr lang="en-GB" sz="2000" b="1">
                <a:solidFill>
                  <a:schemeClr val="bg1"/>
                </a:solidFill>
                <a:sym typeface="tci2" pitchFamily="2" charset="2"/>
              </a:rPr>
              <a:t>  </a:t>
            </a:r>
            <a:r>
              <a:rPr lang="en-GB" sz="2000" b="1">
                <a:solidFill>
                  <a:schemeClr val="bg1"/>
                </a:solidFill>
              </a:rPr>
              <a:t>T</a:t>
            </a:r>
            <a:r>
              <a:rPr lang="en-GB" sz="2000" b="1" baseline="-25000">
                <a:solidFill>
                  <a:schemeClr val="bg1"/>
                </a:solidFill>
              </a:rPr>
              <a:t>m </a:t>
            </a:r>
            <a:r>
              <a:rPr lang="en-GB" sz="2000" b="1">
                <a:solidFill>
                  <a:schemeClr val="bg1"/>
                </a:solidFill>
                <a:sym typeface="tci2" pitchFamily="2" charset="2"/>
              </a:rPr>
              <a:t>/</a:t>
            </a:r>
            <a:r>
              <a:rPr lang="en-GB" sz="2000" b="1">
                <a:solidFill>
                  <a:schemeClr val="bg1"/>
                </a:solidFill>
              </a:rPr>
              <a:t>T</a:t>
            </a:r>
            <a:r>
              <a:rPr lang="en-GB" sz="2000" b="1" baseline="-25000">
                <a:solidFill>
                  <a:schemeClr val="bg1"/>
                </a:solidFill>
              </a:rPr>
              <a:t>d</a:t>
            </a:r>
            <a:r>
              <a:rPr lang="en-GB" sz="2000" b="1">
                <a:solidFill>
                  <a:schemeClr val="bg1"/>
                </a:solidFill>
              </a:rPr>
              <a:t> = 9.06</a:t>
            </a:r>
            <a:endParaRPr lang="en-GB" sz="2000" b="1" baseline="-25000">
              <a:solidFill>
                <a:schemeClr val="bg1"/>
              </a:solidFill>
            </a:endParaRPr>
          </a:p>
        </p:txBody>
      </p:sp>
      <p:sp>
        <p:nvSpPr>
          <p:cNvPr id="26656" name="Rectangle 1656"/>
          <p:cNvSpPr>
            <a:spLocks noChangeArrowheads="1"/>
          </p:cNvSpPr>
          <p:nvPr/>
        </p:nvSpPr>
        <p:spPr bwMode="auto">
          <a:xfrm>
            <a:off x="735013" y="5741988"/>
            <a:ext cx="2228850" cy="70167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>
                <a:solidFill>
                  <a:schemeClr val="bg1"/>
                </a:solidFill>
              </a:rPr>
              <a:t>T</a:t>
            </a:r>
            <a:r>
              <a:rPr lang="en-GB" sz="2000" b="1" baseline="-25000">
                <a:solidFill>
                  <a:schemeClr val="bg1"/>
                </a:solidFill>
              </a:rPr>
              <a:t>m </a:t>
            </a:r>
            <a:r>
              <a:rPr lang="en-GB" sz="2000" b="1">
                <a:solidFill>
                  <a:schemeClr val="bg1"/>
                </a:solidFill>
              </a:rPr>
              <a:t>: {1s -0.1</a:t>
            </a:r>
            <a:r>
              <a:rPr lang="en-US" sz="2000" b="1">
                <a:solidFill>
                  <a:schemeClr val="bg1"/>
                </a:solidFill>
              </a:rPr>
              <a:t>µs</a:t>
            </a:r>
            <a:r>
              <a:rPr lang="en-GB" sz="2000" b="1">
                <a:solidFill>
                  <a:schemeClr val="bg1"/>
                </a:solidFill>
              </a:rPr>
              <a:t>}</a:t>
            </a:r>
          </a:p>
          <a:p>
            <a:pPr algn="ctr" eaLnBrk="0" hangingPunct="0"/>
            <a:r>
              <a:rPr lang="en-GB" sz="2000" b="1">
                <a:solidFill>
                  <a:schemeClr val="bg1"/>
                </a:solidFill>
                <a:sym typeface="Symbol" pitchFamily="18" charset="2"/>
              </a:rPr>
              <a:t> </a:t>
            </a:r>
            <a:r>
              <a:rPr lang="en-GB" sz="2000" b="1">
                <a:solidFill>
                  <a:schemeClr val="bg1"/>
                </a:solidFill>
              </a:rPr>
              <a:t>T</a:t>
            </a:r>
            <a:r>
              <a:rPr lang="en-GB" sz="2000" b="1" baseline="-25000">
                <a:solidFill>
                  <a:schemeClr val="bg1"/>
                </a:solidFill>
              </a:rPr>
              <a:t>d</a:t>
            </a:r>
            <a:r>
              <a:rPr lang="en-GB" sz="2000" b="1">
                <a:solidFill>
                  <a:schemeClr val="bg1"/>
                </a:solidFill>
              </a:rPr>
              <a:t> : {0.1s -10ns}</a:t>
            </a:r>
          </a:p>
        </p:txBody>
      </p:sp>
      <p:sp>
        <p:nvSpPr>
          <p:cNvPr id="26657" name="Freeform 1659"/>
          <p:cNvSpPr>
            <a:spLocks/>
          </p:cNvSpPr>
          <p:nvPr/>
        </p:nvSpPr>
        <p:spPr bwMode="auto">
          <a:xfrm>
            <a:off x="5581650" y="2254250"/>
            <a:ext cx="436563" cy="293688"/>
          </a:xfrm>
          <a:custGeom>
            <a:avLst/>
            <a:gdLst>
              <a:gd name="T0" fmla="*/ 0 w 275"/>
              <a:gd name="T1" fmla="*/ 2147483647 h 185"/>
              <a:gd name="T2" fmla="*/ 2147483647 w 275"/>
              <a:gd name="T3" fmla="*/ 2147483647 h 185"/>
              <a:gd name="T4" fmla="*/ 2147483647 w 275"/>
              <a:gd name="T5" fmla="*/ 2147483647 h 185"/>
              <a:gd name="T6" fmla="*/ 2147483647 w 275"/>
              <a:gd name="T7" fmla="*/ 2147483647 h 185"/>
              <a:gd name="T8" fmla="*/ 2147483647 w 275"/>
              <a:gd name="T9" fmla="*/ 0 h 185"/>
              <a:gd name="T10" fmla="*/ 2147483647 w 27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5"/>
              <a:gd name="T19" fmla="*/ 0 h 185"/>
              <a:gd name="T20" fmla="*/ 275 w 27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5" h="185">
                <a:moveTo>
                  <a:pt x="0" y="58"/>
                </a:moveTo>
                <a:lnTo>
                  <a:pt x="27" y="58"/>
                </a:lnTo>
                <a:lnTo>
                  <a:pt x="60" y="185"/>
                </a:lnTo>
                <a:lnTo>
                  <a:pt x="81" y="1"/>
                </a:lnTo>
                <a:lnTo>
                  <a:pt x="275" y="0"/>
                </a:lnTo>
                <a:lnTo>
                  <a:pt x="275" y="19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6658" name="Rectangle 1660"/>
          <p:cNvSpPr>
            <a:spLocks noChangeArrowheads="1"/>
          </p:cNvSpPr>
          <p:nvPr/>
        </p:nvSpPr>
        <p:spPr bwMode="auto">
          <a:xfrm>
            <a:off x="5629275" y="2209800"/>
            <a:ext cx="48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</a:rPr>
              <a:t>λ</a:t>
            </a:r>
            <a:r>
              <a:rPr lang="en-GB" sz="800" b="1">
                <a:solidFill>
                  <a:schemeClr val="bg1"/>
                </a:solidFill>
              </a:rPr>
              <a:t> </a:t>
            </a:r>
            <a:r>
              <a:rPr lang="en-GB" sz="1800" b="1">
                <a:solidFill>
                  <a:schemeClr val="bg1"/>
                </a:solidFill>
              </a:rPr>
              <a:t>ω</a:t>
            </a:r>
          </a:p>
        </p:txBody>
      </p:sp>
      <p:grpSp>
        <p:nvGrpSpPr>
          <p:cNvPr id="26659" name="Group 1663"/>
          <p:cNvGrpSpPr>
            <a:grpSpLocks noChangeAspect="1"/>
          </p:cNvGrpSpPr>
          <p:nvPr/>
        </p:nvGrpSpPr>
        <p:grpSpPr bwMode="auto">
          <a:xfrm>
            <a:off x="4057650" y="3100388"/>
            <a:ext cx="5086350" cy="3386137"/>
            <a:chOff x="2556" y="1929"/>
            <a:chExt cx="3204" cy="2133"/>
          </a:xfrm>
        </p:grpSpPr>
        <p:sp>
          <p:nvSpPr>
            <p:cNvPr id="26664" name="AutoShape 1662"/>
            <p:cNvSpPr>
              <a:spLocks noChangeAspect="1" noChangeArrowheads="1" noTextEdit="1"/>
            </p:cNvSpPr>
            <p:nvPr/>
          </p:nvSpPr>
          <p:spPr bwMode="auto">
            <a:xfrm>
              <a:off x="2556" y="1929"/>
              <a:ext cx="3204" cy="213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5" name="Group 1864"/>
            <p:cNvGrpSpPr>
              <a:grpSpLocks/>
            </p:cNvGrpSpPr>
            <p:nvPr/>
          </p:nvGrpSpPr>
          <p:grpSpPr bwMode="auto">
            <a:xfrm>
              <a:off x="2571" y="1974"/>
              <a:ext cx="3150" cy="2064"/>
              <a:chOff x="2571" y="1974"/>
              <a:chExt cx="3150" cy="2064"/>
            </a:xfrm>
          </p:grpSpPr>
          <p:sp>
            <p:nvSpPr>
              <p:cNvPr id="28082" name="Line 1664"/>
              <p:cNvSpPr>
                <a:spLocks noChangeShapeType="1"/>
              </p:cNvSpPr>
              <p:nvPr/>
            </p:nvSpPr>
            <p:spPr bwMode="auto">
              <a:xfrm flipV="1">
                <a:off x="2596" y="1974"/>
                <a:ext cx="1" cy="20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3" name="Line 1665"/>
              <p:cNvSpPr>
                <a:spLocks noChangeShapeType="1"/>
              </p:cNvSpPr>
              <p:nvPr/>
            </p:nvSpPr>
            <p:spPr bwMode="auto">
              <a:xfrm>
                <a:off x="2593" y="4013"/>
                <a:ext cx="3128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4" name="Line 1666"/>
              <p:cNvSpPr>
                <a:spLocks noChangeShapeType="1"/>
              </p:cNvSpPr>
              <p:nvPr/>
            </p:nvSpPr>
            <p:spPr bwMode="auto">
              <a:xfrm>
                <a:off x="5713" y="3988"/>
                <a:ext cx="1" cy="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5" name="Line 1667"/>
              <p:cNvSpPr>
                <a:spLocks noChangeShapeType="1"/>
              </p:cNvSpPr>
              <p:nvPr/>
            </p:nvSpPr>
            <p:spPr bwMode="auto">
              <a:xfrm>
                <a:off x="4934" y="3988"/>
                <a:ext cx="1" cy="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6" name="Line 1668"/>
              <p:cNvSpPr>
                <a:spLocks noChangeShapeType="1"/>
              </p:cNvSpPr>
              <p:nvPr/>
            </p:nvSpPr>
            <p:spPr bwMode="auto">
              <a:xfrm>
                <a:off x="4155" y="3988"/>
                <a:ext cx="1" cy="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7" name="Line 1669"/>
              <p:cNvSpPr>
                <a:spLocks noChangeShapeType="1"/>
              </p:cNvSpPr>
              <p:nvPr/>
            </p:nvSpPr>
            <p:spPr bwMode="auto">
              <a:xfrm>
                <a:off x="3376" y="3988"/>
                <a:ext cx="1" cy="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8" name="Line 1670"/>
              <p:cNvSpPr>
                <a:spLocks noChangeShapeType="1"/>
              </p:cNvSpPr>
              <p:nvPr/>
            </p:nvSpPr>
            <p:spPr bwMode="auto">
              <a:xfrm>
                <a:off x="2596" y="3988"/>
                <a:ext cx="1" cy="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9" name="Line 1671"/>
              <p:cNvSpPr>
                <a:spLocks noChangeShapeType="1"/>
              </p:cNvSpPr>
              <p:nvPr/>
            </p:nvSpPr>
            <p:spPr bwMode="auto">
              <a:xfrm flipH="1">
                <a:off x="2571" y="2139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0" name="Line 1672"/>
              <p:cNvSpPr>
                <a:spLocks noChangeShapeType="1"/>
              </p:cNvSpPr>
              <p:nvPr/>
            </p:nvSpPr>
            <p:spPr bwMode="auto">
              <a:xfrm flipH="1">
                <a:off x="2571" y="2514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1" name="Line 1673"/>
              <p:cNvSpPr>
                <a:spLocks noChangeShapeType="1"/>
              </p:cNvSpPr>
              <p:nvPr/>
            </p:nvSpPr>
            <p:spPr bwMode="auto">
              <a:xfrm flipH="1">
                <a:off x="2571" y="2888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2" name="Line 1674"/>
              <p:cNvSpPr>
                <a:spLocks noChangeShapeType="1"/>
              </p:cNvSpPr>
              <p:nvPr/>
            </p:nvSpPr>
            <p:spPr bwMode="auto">
              <a:xfrm flipH="1">
                <a:off x="2571" y="3263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3" name="Line 1675"/>
              <p:cNvSpPr>
                <a:spLocks noChangeShapeType="1"/>
              </p:cNvSpPr>
              <p:nvPr/>
            </p:nvSpPr>
            <p:spPr bwMode="auto">
              <a:xfrm flipH="1">
                <a:off x="2571" y="3638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4" name="Line 1676"/>
              <p:cNvSpPr>
                <a:spLocks noChangeShapeType="1"/>
              </p:cNvSpPr>
              <p:nvPr/>
            </p:nvSpPr>
            <p:spPr bwMode="auto">
              <a:xfrm flipH="1">
                <a:off x="2571" y="4013"/>
                <a:ext cx="5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5" name="Line 1677"/>
              <p:cNvSpPr>
                <a:spLocks noChangeShapeType="1"/>
              </p:cNvSpPr>
              <p:nvPr/>
            </p:nvSpPr>
            <p:spPr bwMode="auto">
              <a:xfrm flipV="1">
                <a:off x="5707" y="283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6" name="Line 1678"/>
              <p:cNvSpPr>
                <a:spLocks noChangeShapeType="1"/>
              </p:cNvSpPr>
              <p:nvPr/>
            </p:nvSpPr>
            <p:spPr bwMode="auto">
              <a:xfrm flipV="1">
                <a:off x="5701" y="2859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7" name="Line 1679"/>
              <p:cNvSpPr>
                <a:spLocks noChangeShapeType="1"/>
              </p:cNvSpPr>
              <p:nvPr/>
            </p:nvSpPr>
            <p:spPr bwMode="auto">
              <a:xfrm flipV="1">
                <a:off x="5694" y="2882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8" name="Line 1680"/>
              <p:cNvSpPr>
                <a:spLocks noChangeShapeType="1"/>
              </p:cNvSpPr>
              <p:nvPr/>
            </p:nvSpPr>
            <p:spPr bwMode="auto">
              <a:xfrm flipV="1">
                <a:off x="5688" y="2904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9" name="Line 1681"/>
              <p:cNvSpPr>
                <a:spLocks noChangeShapeType="1"/>
              </p:cNvSpPr>
              <p:nvPr/>
            </p:nvSpPr>
            <p:spPr bwMode="auto">
              <a:xfrm flipV="1">
                <a:off x="5682" y="2925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0" name="Line 1682"/>
              <p:cNvSpPr>
                <a:spLocks noChangeShapeType="1"/>
              </p:cNvSpPr>
              <p:nvPr/>
            </p:nvSpPr>
            <p:spPr bwMode="auto">
              <a:xfrm flipV="1">
                <a:off x="5676" y="2946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1" name="Line 1683"/>
              <p:cNvSpPr>
                <a:spLocks noChangeShapeType="1"/>
              </p:cNvSpPr>
              <p:nvPr/>
            </p:nvSpPr>
            <p:spPr bwMode="auto">
              <a:xfrm flipV="1">
                <a:off x="5669" y="2965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2" name="Line 1684"/>
              <p:cNvSpPr>
                <a:spLocks noChangeShapeType="1"/>
              </p:cNvSpPr>
              <p:nvPr/>
            </p:nvSpPr>
            <p:spPr bwMode="auto">
              <a:xfrm flipV="1">
                <a:off x="5663" y="2982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3" name="Line 1685"/>
              <p:cNvSpPr>
                <a:spLocks noChangeShapeType="1"/>
              </p:cNvSpPr>
              <p:nvPr/>
            </p:nvSpPr>
            <p:spPr bwMode="auto">
              <a:xfrm flipV="1">
                <a:off x="5657" y="2999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4" name="Line 1686"/>
              <p:cNvSpPr>
                <a:spLocks noChangeShapeType="1"/>
              </p:cNvSpPr>
              <p:nvPr/>
            </p:nvSpPr>
            <p:spPr bwMode="auto">
              <a:xfrm flipV="1">
                <a:off x="5650" y="3013"/>
                <a:ext cx="7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5" name="Line 1687"/>
              <p:cNvSpPr>
                <a:spLocks noChangeShapeType="1"/>
              </p:cNvSpPr>
              <p:nvPr/>
            </p:nvSpPr>
            <p:spPr bwMode="auto">
              <a:xfrm flipV="1">
                <a:off x="5645" y="3025"/>
                <a:ext cx="5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6" name="Line 1688"/>
              <p:cNvSpPr>
                <a:spLocks noChangeShapeType="1"/>
              </p:cNvSpPr>
              <p:nvPr/>
            </p:nvSpPr>
            <p:spPr bwMode="auto">
              <a:xfrm flipV="1">
                <a:off x="5638" y="3035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7" name="Line 1689"/>
              <p:cNvSpPr>
                <a:spLocks noChangeShapeType="1"/>
              </p:cNvSpPr>
              <p:nvPr/>
            </p:nvSpPr>
            <p:spPr bwMode="auto">
              <a:xfrm flipV="1">
                <a:off x="5632" y="3043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8" name="Line 1690"/>
              <p:cNvSpPr>
                <a:spLocks noChangeShapeType="1"/>
              </p:cNvSpPr>
              <p:nvPr/>
            </p:nvSpPr>
            <p:spPr bwMode="auto">
              <a:xfrm flipV="1">
                <a:off x="5626" y="304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9" name="Line 1691"/>
              <p:cNvSpPr>
                <a:spLocks noChangeShapeType="1"/>
              </p:cNvSpPr>
              <p:nvPr/>
            </p:nvSpPr>
            <p:spPr bwMode="auto">
              <a:xfrm flipV="1">
                <a:off x="5619" y="305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0" name="Line 1692"/>
              <p:cNvSpPr>
                <a:spLocks noChangeShapeType="1"/>
              </p:cNvSpPr>
              <p:nvPr/>
            </p:nvSpPr>
            <p:spPr bwMode="auto">
              <a:xfrm>
                <a:off x="5613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1" name="Line 1693"/>
              <p:cNvSpPr>
                <a:spLocks noChangeShapeType="1"/>
              </p:cNvSpPr>
              <p:nvPr/>
            </p:nvSpPr>
            <p:spPr bwMode="auto">
              <a:xfrm>
                <a:off x="5607" y="304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2" name="Line 1694"/>
              <p:cNvSpPr>
                <a:spLocks noChangeShapeType="1"/>
              </p:cNvSpPr>
              <p:nvPr/>
            </p:nvSpPr>
            <p:spPr bwMode="auto">
              <a:xfrm>
                <a:off x="5600" y="3043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3" name="Line 1695"/>
              <p:cNvSpPr>
                <a:spLocks noChangeShapeType="1"/>
              </p:cNvSpPr>
              <p:nvPr/>
            </p:nvSpPr>
            <p:spPr bwMode="auto">
              <a:xfrm>
                <a:off x="5594" y="3035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4" name="Line 1696"/>
              <p:cNvSpPr>
                <a:spLocks noChangeShapeType="1"/>
              </p:cNvSpPr>
              <p:nvPr/>
            </p:nvSpPr>
            <p:spPr bwMode="auto">
              <a:xfrm>
                <a:off x="5588" y="3025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5" name="Line 1697"/>
              <p:cNvSpPr>
                <a:spLocks noChangeShapeType="1"/>
              </p:cNvSpPr>
              <p:nvPr/>
            </p:nvSpPr>
            <p:spPr bwMode="auto">
              <a:xfrm>
                <a:off x="5582" y="3013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6" name="Line 1698"/>
              <p:cNvSpPr>
                <a:spLocks noChangeShapeType="1"/>
              </p:cNvSpPr>
              <p:nvPr/>
            </p:nvSpPr>
            <p:spPr bwMode="auto">
              <a:xfrm>
                <a:off x="5576" y="2998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7" name="Line 1699"/>
              <p:cNvSpPr>
                <a:spLocks noChangeShapeType="1"/>
              </p:cNvSpPr>
              <p:nvPr/>
            </p:nvSpPr>
            <p:spPr bwMode="auto">
              <a:xfrm>
                <a:off x="5569" y="2982"/>
                <a:ext cx="7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8" name="Line 1700"/>
              <p:cNvSpPr>
                <a:spLocks noChangeShapeType="1"/>
              </p:cNvSpPr>
              <p:nvPr/>
            </p:nvSpPr>
            <p:spPr bwMode="auto">
              <a:xfrm>
                <a:off x="5563" y="2965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9" name="Line 1701"/>
              <p:cNvSpPr>
                <a:spLocks noChangeShapeType="1"/>
              </p:cNvSpPr>
              <p:nvPr/>
            </p:nvSpPr>
            <p:spPr bwMode="auto">
              <a:xfrm>
                <a:off x="5557" y="2946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0" name="Line 1702"/>
              <p:cNvSpPr>
                <a:spLocks noChangeShapeType="1"/>
              </p:cNvSpPr>
              <p:nvPr/>
            </p:nvSpPr>
            <p:spPr bwMode="auto">
              <a:xfrm>
                <a:off x="5551" y="2925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1" name="Line 1703"/>
              <p:cNvSpPr>
                <a:spLocks noChangeShapeType="1"/>
              </p:cNvSpPr>
              <p:nvPr/>
            </p:nvSpPr>
            <p:spPr bwMode="auto">
              <a:xfrm>
                <a:off x="5544" y="2904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2" name="Line 1704"/>
              <p:cNvSpPr>
                <a:spLocks noChangeShapeType="1"/>
              </p:cNvSpPr>
              <p:nvPr/>
            </p:nvSpPr>
            <p:spPr bwMode="auto">
              <a:xfrm>
                <a:off x="5538" y="2882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3" name="Line 1705"/>
              <p:cNvSpPr>
                <a:spLocks noChangeShapeType="1"/>
              </p:cNvSpPr>
              <p:nvPr/>
            </p:nvSpPr>
            <p:spPr bwMode="auto">
              <a:xfrm>
                <a:off x="5532" y="2859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4" name="Line 1706"/>
              <p:cNvSpPr>
                <a:spLocks noChangeShapeType="1"/>
              </p:cNvSpPr>
              <p:nvPr/>
            </p:nvSpPr>
            <p:spPr bwMode="auto">
              <a:xfrm>
                <a:off x="5526" y="283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5" name="Line 1707"/>
              <p:cNvSpPr>
                <a:spLocks noChangeShapeType="1"/>
              </p:cNvSpPr>
              <p:nvPr/>
            </p:nvSpPr>
            <p:spPr bwMode="auto">
              <a:xfrm>
                <a:off x="5520" y="2812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6" name="Line 1708"/>
              <p:cNvSpPr>
                <a:spLocks noChangeShapeType="1"/>
              </p:cNvSpPr>
              <p:nvPr/>
            </p:nvSpPr>
            <p:spPr bwMode="auto">
              <a:xfrm>
                <a:off x="5513" y="2789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7" name="Line 1709"/>
              <p:cNvSpPr>
                <a:spLocks noChangeShapeType="1"/>
              </p:cNvSpPr>
              <p:nvPr/>
            </p:nvSpPr>
            <p:spPr bwMode="auto">
              <a:xfrm>
                <a:off x="5507" y="276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8" name="Line 1710"/>
              <p:cNvSpPr>
                <a:spLocks noChangeShapeType="1"/>
              </p:cNvSpPr>
              <p:nvPr/>
            </p:nvSpPr>
            <p:spPr bwMode="auto">
              <a:xfrm>
                <a:off x="5501" y="2743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9" name="Line 1711"/>
              <p:cNvSpPr>
                <a:spLocks noChangeShapeType="1"/>
              </p:cNvSpPr>
              <p:nvPr/>
            </p:nvSpPr>
            <p:spPr bwMode="auto">
              <a:xfrm>
                <a:off x="5494" y="2721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0" name="Line 1712"/>
              <p:cNvSpPr>
                <a:spLocks noChangeShapeType="1"/>
              </p:cNvSpPr>
              <p:nvPr/>
            </p:nvSpPr>
            <p:spPr bwMode="auto">
              <a:xfrm>
                <a:off x="5488" y="2700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1" name="Line 1713"/>
              <p:cNvSpPr>
                <a:spLocks noChangeShapeType="1"/>
              </p:cNvSpPr>
              <p:nvPr/>
            </p:nvSpPr>
            <p:spPr bwMode="auto">
              <a:xfrm>
                <a:off x="5482" y="2681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2" name="Line 1714"/>
              <p:cNvSpPr>
                <a:spLocks noChangeShapeType="1"/>
              </p:cNvSpPr>
              <p:nvPr/>
            </p:nvSpPr>
            <p:spPr bwMode="auto">
              <a:xfrm>
                <a:off x="5476" y="2663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3" name="Line 1715"/>
              <p:cNvSpPr>
                <a:spLocks noChangeShapeType="1"/>
              </p:cNvSpPr>
              <p:nvPr/>
            </p:nvSpPr>
            <p:spPr bwMode="auto">
              <a:xfrm>
                <a:off x="5470" y="2646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4" name="Line 1716"/>
              <p:cNvSpPr>
                <a:spLocks noChangeShapeType="1"/>
              </p:cNvSpPr>
              <p:nvPr/>
            </p:nvSpPr>
            <p:spPr bwMode="auto">
              <a:xfrm>
                <a:off x="5463" y="2632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5" name="Line 1717"/>
              <p:cNvSpPr>
                <a:spLocks noChangeShapeType="1"/>
              </p:cNvSpPr>
              <p:nvPr/>
            </p:nvSpPr>
            <p:spPr bwMode="auto">
              <a:xfrm>
                <a:off x="5457" y="2618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6" name="Line 1718"/>
              <p:cNvSpPr>
                <a:spLocks noChangeShapeType="1"/>
              </p:cNvSpPr>
              <p:nvPr/>
            </p:nvSpPr>
            <p:spPr bwMode="auto">
              <a:xfrm>
                <a:off x="5451" y="2607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7" name="Line 1719"/>
              <p:cNvSpPr>
                <a:spLocks noChangeShapeType="1"/>
              </p:cNvSpPr>
              <p:nvPr/>
            </p:nvSpPr>
            <p:spPr bwMode="auto">
              <a:xfrm>
                <a:off x="5444" y="2599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8" name="Line 1720"/>
              <p:cNvSpPr>
                <a:spLocks noChangeShapeType="1"/>
              </p:cNvSpPr>
              <p:nvPr/>
            </p:nvSpPr>
            <p:spPr bwMode="auto">
              <a:xfrm>
                <a:off x="5438" y="2592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9" name="Line 1721"/>
              <p:cNvSpPr>
                <a:spLocks noChangeShapeType="1"/>
              </p:cNvSpPr>
              <p:nvPr/>
            </p:nvSpPr>
            <p:spPr bwMode="auto">
              <a:xfrm>
                <a:off x="5432" y="258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0" name="Line 1722"/>
              <p:cNvSpPr>
                <a:spLocks noChangeShapeType="1"/>
              </p:cNvSpPr>
              <p:nvPr/>
            </p:nvSpPr>
            <p:spPr bwMode="auto">
              <a:xfrm>
                <a:off x="5426" y="258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1" name="Line 1723"/>
              <p:cNvSpPr>
                <a:spLocks noChangeShapeType="1"/>
              </p:cNvSpPr>
              <p:nvPr/>
            </p:nvSpPr>
            <p:spPr bwMode="auto">
              <a:xfrm>
                <a:off x="5420" y="258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2" name="Line 1724"/>
              <p:cNvSpPr>
                <a:spLocks noChangeShapeType="1"/>
              </p:cNvSpPr>
              <p:nvPr/>
            </p:nvSpPr>
            <p:spPr bwMode="auto">
              <a:xfrm flipV="1">
                <a:off x="5413" y="2586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3" name="Line 1725"/>
              <p:cNvSpPr>
                <a:spLocks noChangeShapeType="1"/>
              </p:cNvSpPr>
              <p:nvPr/>
            </p:nvSpPr>
            <p:spPr bwMode="auto">
              <a:xfrm flipV="1">
                <a:off x="5407" y="258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4" name="Line 1726"/>
              <p:cNvSpPr>
                <a:spLocks noChangeShapeType="1"/>
              </p:cNvSpPr>
              <p:nvPr/>
            </p:nvSpPr>
            <p:spPr bwMode="auto">
              <a:xfrm flipV="1">
                <a:off x="5401" y="2594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5" name="Line 1727"/>
              <p:cNvSpPr>
                <a:spLocks noChangeShapeType="1"/>
              </p:cNvSpPr>
              <p:nvPr/>
            </p:nvSpPr>
            <p:spPr bwMode="auto">
              <a:xfrm flipV="1">
                <a:off x="5395" y="2601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6" name="Line 1728"/>
              <p:cNvSpPr>
                <a:spLocks noChangeShapeType="1"/>
              </p:cNvSpPr>
              <p:nvPr/>
            </p:nvSpPr>
            <p:spPr bwMode="auto">
              <a:xfrm flipV="1">
                <a:off x="5388" y="2611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7" name="Line 1729"/>
              <p:cNvSpPr>
                <a:spLocks noChangeShapeType="1"/>
              </p:cNvSpPr>
              <p:nvPr/>
            </p:nvSpPr>
            <p:spPr bwMode="auto">
              <a:xfrm flipV="1">
                <a:off x="5382" y="2622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8" name="Line 1730"/>
              <p:cNvSpPr>
                <a:spLocks noChangeShapeType="1"/>
              </p:cNvSpPr>
              <p:nvPr/>
            </p:nvSpPr>
            <p:spPr bwMode="auto">
              <a:xfrm flipV="1">
                <a:off x="5376" y="2636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9" name="Line 1731"/>
              <p:cNvSpPr>
                <a:spLocks noChangeShapeType="1"/>
              </p:cNvSpPr>
              <p:nvPr/>
            </p:nvSpPr>
            <p:spPr bwMode="auto">
              <a:xfrm flipV="1">
                <a:off x="5369" y="2651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0" name="Line 1732"/>
              <p:cNvSpPr>
                <a:spLocks noChangeShapeType="1"/>
              </p:cNvSpPr>
              <p:nvPr/>
            </p:nvSpPr>
            <p:spPr bwMode="auto">
              <a:xfrm flipV="1">
                <a:off x="5363" y="2668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1" name="Line 1733"/>
              <p:cNvSpPr>
                <a:spLocks noChangeShapeType="1"/>
              </p:cNvSpPr>
              <p:nvPr/>
            </p:nvSpPr>
            <p:spPr bwMode="auto">
              <a:xfrm flipV="1">
                <a:off x="5357" y="2687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2" name="Line 1734"/>
              <p:cNvSpPr>
                <a:spLocks noChangeShapeType="1"/>
              </p:cNvSpPr>
              <p:nvPr/>
            </p:nvSpPr>
            <p:spPr bwMode="auto">
              <a:xfrm flipV="1">
                <a:off x="5351" y="2707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3" name="Line 1735"/>
              <p:cNvSpPr>
                <a:spLocks noChangeShapeType="1"/>
              </p:cNvSpPr>
              <p:nvPr/>
            </p:nvSpPr>
            <p:spPr bwMode="auto">
              <a:xfrm flipV="1">
                <a:off x="5345" y="2728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4" name="Line 1736"/>
              <p:cNvSpPr>
                <a:spLocks noChangeShapeType="1"/>
              </p:cNvSpPr>
              <p:nvPr/>
            </p:nvSpPr>
            <p:spPr bwMode="auto">
              <a:xfrm flipV="1">
                <a:off x="5338" y="2750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5" name="Line 1737"/>
              <p:cNvSpPr>
                <a:spLocks noChangeShapeType="1"/>
              </p:cNvSpPr>
              <p:nvPr/>
            </p:nvSpPr>
            <p:spPr bwMode="auto">
              <a:xfrm flipV="1">
                <a:off x="5332" y="2772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6" name="Line 1738"/>
              <p:cNvSpPr>
                <a:spLocks noChangeShapeType="1"/>
              </p:cNvSpPr>
              <p:nvPr/>
            </p:nvSpPr>
            <p:spPr bwMode="auto">
              <a:xfrm flipV="1">
                <a:off x="5326" y="279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7" name="Line 1739"/>
              <p:cNvSpPr>
                <a:spLocks noChangeShapeType="1"/>
              </p:cNvSpPr>
              <p:nvPr/>
            </p:nvSpPr>
            <p:spPr bwMode="auto">
              <a:xfrm flipV="1">
                <a:off x="5319" y="2819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8" name="Line 1740"/>
              <p:cNvSpPr>
                <a:spLocks noChangeShapeType="1"/>
              </p:cNvSpPr>
              <p:nvPr/>
            </p:nvSpPr>
            <p:spPr bwMode="auto">
              <a:xfrm flipV="1">
                <a:off x="5313" y="2843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9" name="Line 1741"/>
              <p:cNvSpPr>
                <a:spLocks noChangeShapeType="1"/>
              </p:cNvSpPr>
              <p:nvPr/>
            </p:nvSpPr>
            <p:spPr bwMode="auto">
              <a:xfrm flipV="1">
                <a:off x="5307" y="286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0" name="Line 1742"/>
              <p:cNvSpPr>
                <a:spLocks noChangeShapeType="1"/>
              </p:cNvSpPr>
              <p:nvPr/>
            </p:nvSpPr>
            <p:spPr bwMode="auto">
              <a:xfrm flipV="1">
                <a:off x="5301" y="2888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1" name="Line 1743"/>
              <p:cNvSpPr>
                <a:spLocks noChangeShapeType="1"/>
              </p:cNvSpPr>
              <p:nvPr/>
            </p:nvSpPr>
            <p:spPr bwMode="auto">
              <a:xfrm flipV="1">
                <a:off x="5295" y="2911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2" name="Line 1744"/>
              <p:cNvSpPr>
                <a:spLocks noChangeShapeType="1"/>
              </p:cNvSpPr>
              <p:nvPr/>
            </p:nvSpPr>
            <p:spPr bwMode="auto">
              <a:xfrm flipV="1">
                <a:off x="5288" y="2931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3" name="Line 1745"/>
              <p:cNvSpPr>
                <a:spLocks noChangeShapeType="1"/>
              </p:cNvSpPr>
              <p:nvPr/>
            </p:nvSpPr>
            <p:spPr bwMode="auto">
              <a:xfrm flipV="1">
                <a:off x="5282" y="2952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4" name="Line 1746"/>
              <p:cNvSpPr>
                <a:spLocks noChangeShapeType="1"/>
              </p:cNvSpPr>
              <p:nvPr/>
            </p:nvSpPr>
            <p:spPr bwMode="auto">
              <a:xfrm flipV="1">
                <a:off x="5276" y="2970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5" name="Line 1747"/>
              <p:cNvSpPr>
                <a:spLocks noChangeShapeType="1"/>
              </p:cNvSpPr>
              <p:nvPr/>
            </p:nvSpPr>
            <p:spPr bwMode="auto">
              <a:xfrm flipV="1">
                <a:off x="5269" y="2987"/>
                <a:ext cx="7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6" name="Line 1748"/>
              <p:cNvSpPr>
                <a:spLocks noChangeShapeType="1"/>
              </p:cNvSpPr>
              <p:nvPr/>
            </p:nvSpPr>
            <p:spPr bwMode="auto">
              <a:xfrm flipV="1">
                <a:off x="5263" y="3003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7" name="Line 1749"/>
              <p:cNvSpPr>
                <a:spLocks noChangeShapeType="1"/>
              </p:cNvSpPr>
              <p:nvPr/>
            </p:nvSpPr>
            <p:spPr bwMode="auto">
              <a:xfrm flipV="1">
                <a:off x="5257" y="3017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8" name="Line 1750"/>
              <p:cNvSpPr>
                <a:spLocks noChangeShapeType="1"/>
              </p:cNvSpPr>
              <p:nvPr/>
            </p:nvSpPr>
            <p:spPr bwMode="auto">
              <a:xfrm flipV="1">
                <a:off x="5251" y="3028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9" name="Line 1751"/>
              <p:cNvSpPr>
                <a:spLocks noChangeShapeType="1"/>
              </p:cNvSpPr>
              <p:nvPr/>
            </p:nvSpPr>
            <p:spPr bwMode="auto">
              <a:xfrm flipV="1">
                <a:off x="5245" y="3038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0" name="Line 1752"/>
              <p:cNvSpPr>
                <a:spLocks noChangeShapeType="1"/>
              </p:cNvSpPr>
              <p:nvPr/>
            </p:nvSpPr>
            <p:spPr bwMode="auto">
              <a:xfrm flipV="1">
                <a:off x="5238" y="3045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1" name="Line 1753"/>
              <p:cNvSpPr>
                <a:spLocks noChangeShapeType="1"/>
              </p:cNvSpPr>
              <p:nvPr/>
            </p:nvSpPr>
            <p:spPr bwMode="auto">
              <a:xfrm flipV="1">
                <a:off x="5232" y="305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2" name="Line 1754"/>
              <p:cNvSpPr>
                <a:spLocks noChangeShapeType="1"/>
              </p:cNvSpPr>
              <p:nvPr/>
            </p:nvSpPr>
            <p:spPr bwMode="auto">
              <a:xfrm flipV="1">
                <a:off x="5226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3" name="Line 1755"/>
              <p:cNvSpPr>
                <a:spLocks noChangeShapeType="1"/>
              </p:cNvSpPr>
              <p:nvPr/>
            </p:nvSpPr>
            <p:spPr bwMode="auto">
              <a:xfrm>
                <a:off x="5220" y="305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4" name="Line 1756"/>
              <p:cNvSpPr>
                <a:spLocks noChangeShapeType="1"/>
              </p:cNvSpPr>
              <p:nvPr/>
            </p:nvSpPr>
            <p:spPr bwMode="auto">
              <a:xfrm>
                <a:off x="5213" y="3048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5" name="Line 1757"/>
              <p:cNvSpPr>
                <a:spLocks noChangeShapeType="1"/>
              </p:cNvSpPr>
              <p:nvPr/>
            </p:nvSpPr>
            <p:spPr bwMode="auto">
              <a:xfrm>
                <a:off x="5207" y="3041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6" name="Line 1758"/>
              <p:cNvSpPr>
                <a:spLocks noChangeShapeType="1"/>
              </p:cNvSpPr>
              <p:nvPr/>
            </p:nvSpPr>
            <p:spPr bwMode="auto">
              <a:xfrm>
                <a:off x="5201" y="3032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7" name="Line 1759"/>
              <p:cNvSpPr>
                <a:spLocks noChangeShapeType="1"/>
              </p:cNvSpPr>
              <p:nvPr/>
            </p:nvSpPr>
            <p:spPr bwMode="auto">
              <a:xfrm>
                <a:off x="5195" y="3022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8" name="Line 1760"/>
              <p:cNvSpPr>
                <a:spLocks noChangeShapeType="1"/>
              </p:cNvSpPr>
              <p:nvPr/>
            </p:nvSpPr>
            <p:spPr bwMode="auto">
              <a:xfrm>
                <a:off x="5189" y="3009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9" name="Line 1761"/>
              <p:cNvSpPr>
                <a:spLocks noChangeShapeType="1"/>
              </p:cNvSpPr>
              <p:nvPr/>
            </p:nvSpPr>
            <p:spPr bwMode="auto">
              <a:xfrm>
                <a:off x="5182" y="2994"/>
                <a:ext cx="7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0" name="Line 1762"/>
              <p:cNvSpPr>
                <a:spLocks noChangeShapeType="1"/>
              </p:cNvSpPr>
              <p:nvPr/>
            </p:nvSpPr>
            <p:spPr bwMode="auto">
              <a:xfrm>
                <a:off x="5176" y="2977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1" name="Line 1763"/>
              <p:cNvSpPr>
                <a:spLocks noChangeShapeType="1"/>
              </p:cNvSpPr>
              <p:nvPr/>
            </p:nvSpPr>
            <p:spPr bwMode="auto">
              <a:xfrm>
                <a:off x="5170" y="2959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2" name="Line 1764"/>
              <p:cNvSpPr>
                <a:spLocks noChangeShapeType="1"/>
              </p:cNvSpPr>
              <p:nvPr/>
            </p:nvSpPr>
            <p:spPr bwMode="auto">
              <a:xfrm>
                <a:off x="5163" y="2940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3" name="Line 1765"/>
              <p:cNvSpPr>
                <a:spLocks noChangeShapeType="1"/>
              </p:cNvSpPr>
              <p:nvPr/>
            </p:nvSpPr>
            <p:spPr bwMode="auto">
              <a:xfrm>
                <a:off x="5157" y="2919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4" name="Line 1766"/>
              <p:cNvSpPr>
                <a:spLocks noChangeShapeType="1"/>
              </p:cNvSpPr>
              <p:nvPr/>
            </p:nvSpPr>
            <p:spPr bwMode="auto">
              <a:xfrm>
                <a:off x="5151" y="2898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5" name="Line 1767"/>
              <p:cNvSpPr>
                <a:spLocks noChangeShapeType="1"/>
              </p:cNvSpPr>
              <p:nvPr/>
            </p:nvSpPr>
            <p:spPr bwMode="auto">
              <a:xfrm>
                <a:off x="5144" y="2875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6" name="Line 1768"/>
              <p:cNvSpPr>
                <a:spLocks noChangeShapeType="1"/>
              </p:cNvSpPr>
              <p:nvPr/>
            </p:nvSpPr>
            <p:spPr bwMode="auto">
              <a:xfrm>
                <a:off x="5139" y="2852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7" name="Line 1769"/>
              <p:cNvSpPr>
                <a:spLocks noChangeShapeType="1"/>
              </p:cNvSpPr>
              <p:nvPr/>
            </p:nvSpPr>
            <p:spPr bwMode="auto">
              <a:xfrm>
                <a:off x="5132" y="2829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8" name="Line 1770"/>
              <p:cNvSpPr>
                <a:spLocks noChangeShapeType="1"/>
              </p:cNvSpPr>
              <p:nvPr/>
            </p:nvSpPr>
            <p:spPr bwMode="auto">
              <a:xfrm>
                <a:off x="5126" y="2805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9" name="Line 1771"/>
              <p:cNvSpPr>
                <a:spLocks noChangeShapeType="1"/>
              </p:cNvSpPr>
              <p:nvPr/>
            </p:nvSpPr>
            <p:spPr bwMode="auto">
              <a:xfrm>
                <a:off x="5120" y="2782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0" name="Line 1772"/>
              <p:cNvSpPr>
                <a:spLocks noChangeShapeType="1"/>
              </p:cNvSpPr>
              <p:nvPr/>
            </p:nvSpPr>
            <p:spPr bwMode="auto">
              <a:xfrm>
                <a:off x="5113" y="2759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1" name="Line 1773"/>
              <p:cNvSpPr>
                <a:spLocks noChangeShapeType="1"/>
              </p:cNvSpPr>
              <p:nvPr/>
            </p:nvSpPr>
            <p:spPr bwMode="auto">
              <a:xfrm>
                <a:off x="5107" y="2737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2" name="Line 1774"/>
              <p:cNvSpPr>
                <a:spLocks noChangeShapeType="1"/>
              </p:cNvSpPr>
              <p:nvPr/>
            </p:nvSpPr>
            <p:spPr bwMode="auto">
              <a:xfrm>
                <a:off x="5101" y="2715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3" name="Line 1775"/>
              <p:cNvSpPr>
                <a:spLocks noChangeShapeType="1"/>
              </p:cNvSpPr>
              <p:nvPr/>
            </p:nvSpPr>
            <p:spPr bwMode="auto">
              <a:xfrm>
                <a:off x="5095" y="2695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4" name="Line 1776"/>
              <p:cNvSpPr>
                <a:spLocks noChangeShapeType="1"/>
              </p:cNvSpPr>
              <p:nvPr/>
            </p:nvSpPr>
            <p:spPr bwMode="auto">
              <a:xfrm>
                <a:off x="5088" y="2676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5" name="Line 1777"/>
              <p:cNvSpPr>
                <a:spLocks noChangeShapeType="1"/>
              </p:cNvSpPr>
              <p:nvPr/>
            </p:nvSpPr>
            <p:spPr bwMode="auto">
              <a:xfrm>
                <a:off x="5082" y="2658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6" name="Line 1778"/>
              <p:cNvSpPr>
                <a:spLocks noChangeShapeType="1"/>
              </p:cNvSpPr>
              <p:nvPr/>
            </p:nvSpPr>
            <p:spPr bwMode="auto">
              <a:xfrm>
                <a:off x="5076" y="2641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7" name="Line 1779"/>
              <p:cNvSpPr>
                <a:spLocks noChangeShapeType="1"/>
              </p:cNvSpPr>
              <p:nvPr/>
            </p:nvSpPr>
            <p:spPr bwMode="auto">
              <a:xfrm>
                <a:off x="5070" y="2628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8" name="Line 1780"/>
              <p:cNvSpPr>
                <a:spLocks noChangeShapeType="1"/>
              </p:cNvSpPr>
              <p:nvPr/>
            </p:nvSpPr>
            <p:spPr bwMode="auto">
              <a:xfrm>
                <a:off x="5064" y="2615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9" name="Line 1781"/>
              <p:cNvSpPr>
                <a:spLocks noChangeShapeType="1"/>
              </p:cNvSpPr>
              <p:nvPr/>
            </p:nvSpPr>
            <p:spPr bwMode="auto">
              <a:xfrm>
                <a:off x="5057" y="2605"/>
                <a:ext cx="7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0" name="Line 1782"/>
              <p:cNvSpPr>
                <a:spLocks noChangeShapeType="1"/>
              </p:cNvSpPr>
              <p:nvPr/>
            </p:nvSpPr>
            <p:spPr bwMode="auto">
              <a:xfrm>
                <a:off x="5051" y="2596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1" name="Line 1783"/>
              <p:cNvSpPr>
                <a:spLocks noChangeShapeType="1"/>
              </p:cNvSpPr>
              <p:nvPr/>
            </p:nvSpPr>
            <p:spPr bwMode="auto">
              <a:xfrm>
                <a:off x="5045" y="2590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2" name="Line 1784"/>
              <p:cNvSpPr>
                <a:spLocks noChangeShapeType="1"/>
              </p:cNvSpPr>
              <p:nvPr/>
            </p:nvSpPr>
            <p:spPr bwMode="auto">
              <a:xfrm>
                <a:off x="5038" y="2587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3" name="Line 1785"/>
              <p:cNvSpPr>
                <a:spLocks noChangeShapeType="1"/>
              </p:cNvSpPr>
              <p:nvPr/>
            </p:nvSpPr>
            <p:spPr bwMode="auto">
              <a:xfrm>
                <a:off x="5032" y="258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4" name="Line 1786"/>
              <p:cNvSpPr>
                <a:spLocks noChangeShapeType="1"/>
              </p:cNvSpPr>
              <p:nvPr/>
            </p:nvSpPr>
            <p:spPr bwMode="auto">
              <a:xfrm flipV="1">
                <a:off x="5026" y="258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5" name="Line 1787"/>
              <p:cNvSpPr>
                <a:spLocks noChangeShapeType="1"/>
              </p:cNvSpPr>
              <p:nvPr/>
            </p:nvSpPr>
            <p:spPr bwMode="auto">
              <a:xfrm flipV="1">
                <a:off x="5020" y="258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6" name="Line 1788"/>
              <p:cNvSpPr>
                <a:spLocks noChangeShapeType="1"/>
              </p:cNvSpPr>
              <p:nvPr/>
            </p:nvSpPr>
            <p:spPr bwMode="auto">
              <a:xfrm flipV="1">
                <a:off x="5014" y="2590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7" name="Line 1789"/>
              <p:cNvSpPr>
                <a:spLocks noChangeShapeType="1"/>
              </p:cNvSpPr>
              <p:nvPr/>
            </p:nvSpPr>
            <p:spPr bwMode="auto">
              <a:xfrm flipV="1">
                <a:off x="5007" y="2596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8" name="Line 1790"/>
              <p:cNvSpPr>
                <a:spLocks noChangeShapeType="1"/>
              </p:cNvSpPr>
              <p:nvPr/>
            </p:nvSpPr>
            <p:spPr bwMode="auto">
              <a:xfrm flipV="1">
                <a:off x="5001" y="2604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9" name="Line 1791"/>
              <p:cNvSpPr>
                <a:spLocks noChangeShapeType="1"/>
              </p:cNvSpPr>
              <p:nvPr/>
            </p:nvSpPr>
            <p:spPr bwMode="auto">
              <a:xfrm flipV="1">
                <a:off x="4995" y="2614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0" name="Line 1792"/>
              <p:cNvSpPr>
                <a:spLocks noChangeShapeType="1"/>
              </p:cNvSpPr>
              <p:nvPr/>
            </p:nvSpPr>
            <p:spPr bwMode="auto">
              <a:xfrm flipV="1">
                <a:off x="4988" y="2626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1" name="Line 1793"/>
              <p:cNvSpPr>
                <a:spLocks noChangeShapeType="1"/>
              </p:cNvSpPr>
              <p:nvPr/>
            </p:nvSpPr>
            <p:spPr bwMode="auto">
              <a:xfrm flipV="1">
                <a:off x="4982" y="2640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2" name="Line 1794"/>
              <p:cNvSpPr>
                <a:spLocks noChangeShapeType="1"/>
              </p:cNvSpPr>
              <p:nvPr/>
            </p:nvSpPr>
            <p:spPr bwMode="auto">
              <a:xfrm flipV="1">
                <a:off x="4976" y="2656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3" name="Line 1795"/>
              <p:cNvSpPr>
                <a:spLocks noChangeShapeType="1"/>
              </p:cNvSpPr>
              <p:nvPr/>
            </p:nvSpPr>
            <p:spPr bwMode="auto">
              <a:xfrm flipV="1">
                <a:off x="4970" y="2674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4" name="Line 1796"/>
              <p:cNvSpPr>
                <a:spLocks noChangeShapeType="1"/>
              </p:cNvSpPr>
              <p:nvPr/>
            </p:nvSpPr>
            <p:spPr bwMode="auto">
              <a:xfrm flipV="1">
                <a:off x="4964" y="2693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5" name="Line 1797"/>
              <p:cNvSpPr>
                <a:spLocks noChangeShapeType="1"/>
              </p:cNvSpPr>
              <p:nvPr/>
            </p:nvSpPr>
            <p:spPr bwMode="auto">
              <a:xfrm flipV="1">
                <a:off x="4957" y="2713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6" name="Line 1798"/>
              <p:cNvSpPr>
                <a:spLocks noChangeShapeType="1"/>
              </p:cNvSpPr>
              <p:nvPr/>
            </p:nvSpPr>
            <p:spPr bwMode="auto">
              <a:xfrm flipV="1">
                <a:off x="4951" y="2734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7" name="Line 1799"/>
              <p:cNvSpPr>
                <a:spLocks noChangeShapeType="1"/>
              </p:cNvSpPr>
              <p:nvPr/>
            </p:nvSpPr>
            <p:spPr bwMode="auto">
              <a:xfrm flipV="1">
                <a:off x="4945" y="275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8" name="Line 1800"/>
              <p:cNvSpPr>
                <a:spLocks noChangeShapeType="1"/>
              </p:cNvSpPr>
              <p:nvPr/>
            </p:nvSpPr>
            <p:spPr bwMode="auto">
              <a:xfrm flipV="1">
                <a:off x="4938" y="2779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9" name="Line 1801"/>
              <p:cNvSpPr>
                <a:spLocks noChangeShapeType="1"/>
              </p:cNvSpPr>
              <p:nvPr/>
            </p:nvSpPr>
            <p:spPr bwMode="auto">
              <a:xfrm flipV="1">
                <a:off x="4932" y="2803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0" name="Line 1802"/>
              <p:cNvSpPr>
                <a:spLocks noChangeShapeType="1"/>
              </p:cNvSpPr>
              <p:nvPr/>
            </p:nvSpPr>
            <p:spPr bwMode="auto">
              <a:xfrm flipV="1">
                <a:off x="4926" y="282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1" name="Line 1803"/>
              <p:cNvSpPr>
                <a:spLocks noChangeShapeType="1"/>
              </p:cNvSpPr>
              <p:nvPr/>
            </p:nvSpPr>
            <p:spPr bwMode="auto">
              <a:xfrm flipV="1">
                <a:off x="4920" y="2849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2" name="Line 1804"/>
              <p:cNvSpPr>
                <a:spLocks noChangeShapeType="1"/>
              </p:cNvSpPr>
              <p:nvPr/>
            </p:nvSpPr>
            <p:spPr bwMode="auto">
              <a:xfrm flipV="1">
                <a:off x="4914" y="2872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3" name="Line 1805"/>
              <p:cNvSpPr>
                <a:spLocks noChangeShapeType="1"/>
              </p:cNvSpPr>
              <p:nvPr/>
            </p:nvSpPr>
            <p:spPr bwMode="auto">
              <a:xfrm flipV="1">
                <a:off x="4907" y="2895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4" name="Line 1806"/>
              <p:cNvSpPr>
                <a:spLocks noChangeShapeType="1"/>
              </p:cNvSpPr>
              <p:nvPr/>
            </p:nvSpPr>
            <p:spPr bwMode="auto">
              <a:xfrm flipV="1">
                <a:off x="4901" y="2917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5" name="Line 1807"/>
              <p:cNvSpPr>
                <a:spLocks noChangeShapeType="1"/>
              </p:cNvSpPr>
              <p:nvPr/>
            </p:nvSpPr>
            <p:spPr bwMode="auto">
              <a:xfrm flipV="1">
                <a:off x="4895" y="2938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6" name="Line 1808"/>
              <p:cNvSpPr>
                <a:spLocks noChangeShapeType="1"/>
              </p:cNvSpPr>
              <p:nvPr/>
            </p:nvSpPr>
            <p:spPr bwMode="auto">
              <a:xfrm flipV="1">
                <a:off x="4889" y="2957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7" name="Line 1809"/>
              <p:cNvSpPr>
                <a:spLocks noChangeShapeType="1"/>
              </p:cNvSpPr>
              <p:nvPr/>
            </p:nvSpPr>
            <p:spPr bwMode="auto">
              <a:xfrm flipV="1">
                <a:off x="4882" y="2975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8" name="Line 1810"/>
              <p:cNvSpPr>
                <a:spLocks noChangeShapeType="1"/>
              </p:cNvSpPr>
              <p:nvPr/>
            </p:nvSpPr>
            <p:spPr bwMode="auto">
              <a:xfrm flipV="1">
                <a:off x="4876" y="2992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9" name="Line 1811"/>
              <p:cNvSpPr>
                <a:spLocks noChangeShapeType="1"/>
              </p:cNvSpPr>
              <p:nvPr/>
            </p:nvSpPr>
            <p:spPr bwMode="auto">
              <a:xfrm flipV="1">
                <a:off x="4870" y="3007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0" name="Line 1812"/>
              <p:cNvSpPr>
                <a:spLocks noChangeShapeType="1"/>
              </p:cNvSpPr>
              <p:nvPr/>
            </p:nvSpPr>
            <p:spPr bwMode="auto">
              <a:xfrm flipV="1">
                <a:off x="4863" y="3020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1" name="Line 1813"/>
              <p:cNvSpPr>
                <a:spLocks noChangeShapeType="1"/>
              </p:cNvSpPr>
              <p:nvPr/>
            </p:nvSpPr>
            <p:spPr bwMode="auto">
              <a:xfrm flipV="1">
                <a:off x="4858" y="3031"/>
                <a:ext cx="5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2" name="Line 1814"/>
              <p:cNvSpPr>
                <a:spLocks noChangeShapeType="1"/>
              </p:cNvSpPr>
              <p:nvPr/>
            </p:nvSpPr>
            <p:spPr bwMode="auto">
              <a:xfrm flipV="1">
                <a:off x="4851" y="3040"/>
                <a:ext cx="7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3" name="Line 1815"/>
              <p:cNvSpPr>
                <a:spLocks noChangeShapeType="1"/>
              </p:cNvSpPr>
              <p:nvPr/>
            </p:nvSpPr>
            <p:spPr bwMode="auto">
              <a:xfrm flipV="1">
                <a:off x="4845" y="304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4" name="Line 1816"/>
              <p:cNvSpPr>
                <a:spLocks noChangeShapeType="1"/>
              </p:cNvSpPr>
              <p:nvPr/>
            </p:nvSpPr>
            <p:spPr bwMode="auto">
              <a:xfrm flipV="1">
                <a:off x="4839" y="305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5" name="Line 1817"/>
              <p:cNvSpPr>
                <a:spLocks noChangeShapeType="1"/>
              </p:cNvSpPr>
              <p:nvPr/>
            </p:nvSpPr>
            <p:spPr bwMode="auto">
              <a:xfrm>
                <a:off x="4832" y="305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6" name="Line 1818"/>
              <p:cNvSpPr>
                <a:spLocks noChangeShapeType="1"/>
              </p:cNvSpPr>
              <p:nvPr/>
            </p:nvSpPr>
            <p:spPr bwMode="auto">
              <a:xfrm>
                <a:off x="4826" y="3051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7" name="Line 1819"/>
              <p:cNvSpPr>
                <a:spLocks noChangeShapeType="1"/>
              </p:cNvSpPr>
              <p:nvPr/>
            </p:nvSpPr>
            <p:spPr bwMode="auto">
              <a:xfrm>
                <a:off x="4820" y="304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8" name="Line 1820"/>
              <p:cNvSpPr>
                <a:spLocks noChangeShapeType="1"/>
              </p:cNvSpPr>
              <p:nvPr/>
            </p:nvSpPr>
            <p:spPr bwMode="auto">
              <a:xfrm>
                <a:off x="4813" y="3039"/>
                <a:ext cx="7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9" name="Line 1821"/>
              <p:cNvSpPr>
                <a:spLocks noChangeShapeType="1"/>
              </p:cNvSpPr>
              <p:nvPr/>
            </p:nvSpPr>
            <p:spPr bwMode="auto">
              <a:xfrm>
                <a:off x="4807" y="3029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0" name="Line 1822"/>
              <p:cNvSpPr>
                <a:spLocks noChangeShapeType="1"/>
              </p:cNvSpPr>
              <p:nvPr/>
            </p:nvSpPr>
            <p:spPr bwMode="auto">
              <a:xfrm>
                <a:off x="4801" y="3018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1" name="Line 1823"/>
              <p:cNvSpPr>
                <a:spLocks noChangeShapeType="1"/>
              </p:cNvSpPr>
              <p:nvPr/>
            </p:nvSpPr>
            <p:spPr bwMode="auto">
              <a:xfrm>
                <a:off x="4795" y="3005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2" name="Line 1824"/>
              <p:cNvSpPr>
                <a:spLocks noChangeShapeType="1"/>
              </p:cNvSpPr>
              <p:nvPr/>
            </p:nvSpPr>
            <p:spPr bwMode="auto">
              <a:xfrm>
                <a:off x="4789" y="2989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3" name="Line 1825"/>
              <p:cNvSpPr>
                <a:spLocks noChangeShapeType="1"/>
              </p:cNvSpPr>
              <p:nvPr/>
            </p:nvSpPr>
            <p:spPr bwMode="auto">
              <a:xfrm>
                <a:off x="4782" y="2972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4" name="Line 1826"/>
              <p:cNvSpPr>
                <a:spLocks noChangeShapeType="1"/>
              </p:cNvSpPr>
              <p:nvPr/>
            </p:nvSpPr>
            <p:spPr bwMode="auto">
              <a:xfrm>
                <a:off x="4776" y="2954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5" name="Line 1827"/>
              <p:cNvSpPr>
                <a:spLocks noChangeShapeType="1"/>
              </p:cNvSpPr>
              <p:nvPr/>
            </p:nvSpPr>
            <p:spPr bwMode="auto">
              <a:xfrm>
                <a:off x="4770" y="2934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6" name="Line 1828"/>
              <p:cNvSpPr>
                <a:spLocks noChangeShapeType="1"/>
              </p:cNvSpPr>
              <p:nvPr/>
            </p:nvSpPr>
            <p:spPr bwMode="auto">
              <a:xfrm>
                <a:off x="4764" y="2913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7" name="Line 1829"/>
              <p:cNvSpPr>
                <a:spLocks noChangeShapeType="1"/>
              </p:cNvSpPr>
              <p:nvPr/>
            </p:nvSpPr>
            <p:spPr bwMode="auto">
              <a:xfrm>
                <a:off x="4757" y="2891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8" name="Line 1830"/>
              <p:cNvSpPr>
                <a:spLocks noChangeShapeType="1"/>
              </p:cNvSpPr>
              <p:nvPr/>
            </p:nvSpPr>
            <p:spPr bwMode="auto">
              <a:xfrm>
                <a:off x="4751" y="2868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9" name="Line 1831"/>
              <p:cNvSpPr>
                <a:spLocks noChangeShapeType="1"/>
              </p:cNvSpPr>
              <p:nvPr/>
            </p:nvSpPr>
            <p:spPr bwMode="auto">
              <a:xfrm>
                <a:off x="4745" y="284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0" name="Line 1832"/>
              <p:cNvSpPr>
                <a:spLocks noChangeShapeType="1"/>
              </p:cNvSpPr>
              <p:nvPr/>
            </p:nvSpPr>
            <p:spPr bwMode="auto">
              <a:xfrm>
                <a:off x="4739" y="2822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1" name="Line 1833"/>
              <p:cNvSpPr>
                <a:spLocks noChangeShapeType="1"/>
              </p:cNvSpPr>
              <p:nvPr/>
            </p:nvSpPr>
            <p:spPr bwMode="auto">
              <a:xfrm>
                <a:off x="4733" y="2798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2" name="Line 1834"/>
              <p:cNvSpPr>
                <a:spLocks noChangeShapeType="1"/>
              </p:cNvSpPr>
              <p:nvPr/>
            </p:nvSpPr>
            <p:spPr bwMode="auto">
              <a:xfrm>
                <a:off x="4726" y="2775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3" name="Line 1835"/>
              <p:cNvSpPr>
                <a:spLocks noChangeShapeType="1"/>
              </p:cNvSpPr>
              <p:nvPr/>
            </p:nvSpPr>
            <p:spPr bwMode="auto">
              <a:xfrm>
                <a:off x="4720" y="2752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4" name="Line 1836"/>
              <p:cNvSpPr>
                <a:spLocks noChangeShapeType="1"/>
              </p:cNvSpPr>
              <p:nvPr/>
            </p:nvSpPr>
            <p:spPr bwMode="auto">
              <a:xfrm>
                <a:off x="4714" y="2730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5" name="Line 1837"/>
              <p:cNvSpPr>
                <a:spLocks noChangeShapeType="1"/>
              </p:cNvSpPr>
              <p:nvPr/>
            </p:nvSpPr>
            <p:spPr bwMode="auto">
              <a:xfrm>
                <a:off x="4707" y="2709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6" name="Line 1838"/>
              <p:cNvSpPr>
                <a:spLocks noChangeShapeType="1"/>
              </p:cNvSpPr>
              <p:nvPr/>
            </p:nvSpPr>
            <p:spPr bwMode="auto">
              <a:xfrm>
                <a:off x="4701" y="2689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7" name="Line 1839"/>
              <p:cNvSpPr>
                <a:spLocks noChangeShapeType="1"/>
              </p:cNvSpPr>
              <p:nvPr/>
            </p:nvSpPr>
            <p:spPr bwMode="auto">
              <a:xfrm>
                <a:off x="4695" y="2670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8" name="Line 1840"/>
              <p:cNvSpPr>
                <a:spLocks noChangeShapeType="1"/>
              </p:cNvSpPr>
              <p:nvPr/>
            </p:nvSpPr>
            <p:spPr bwMode="auto">
              <a:xfrm>
                <a:off x="4689" y="2653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9" name="Line 1841"/>
              <p:cNvSpPr>
                <a:spLocks noChangeShapeType="1"/>
              </p:cNvSpPr>
              <p:nvPr/>
            </p:nvSpPr>
            <p:spPr bwMode="auto">
              <a:xfrm>
                <a:off x="4683" y="2638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0" name="Line 1842"/>
              <p:cNvSpPr>
                <a:spLocks noChangeShapeType="1"/>
              </p:cNvSpPr>
              <p:nvPr/>
            </p:nvSpPr>
            <p:spPr bwMode="auto">
              <a:xfrm>
                <a:off x="4676" y="2624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1" name="Line 1843"/>
              <p:cNvSpPr>
                <a:spLocks noChangeShapeType="1"/>
              </p:cNvSpPr>
              <p:nvPr/>
            </p:nvSpPr>
            <p:spPr bwMode="auto">
              <a:xfrm>
                <a:off x="4670" y="2612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2" name="Line 1844"/>
              <p:cNvSpPr>
                <a:spLocks noChangeShapeType="1"/>
              </p:cNvSpPr>
              <p:nvPr/>
            </p:nvSpPr>
            <p:spPr bwMode="auto">
              <a:xfrm>
                <a:off x="4664" y="2602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3" name="Line 1845"/>
              <p:cNvSpPr>
                <a:spLocks noChangeShapeType="1"/>
              </p:cNvSpPr>
              <p:nvPr/>
            </p:nvSpPr>
            <p:spPr bwMode="auto">
              <a:xfrm>
                <a:off x="4657" y="2594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4" name="Line 1846"/>
              <p:cNvSpPr>
                <a:spLocks noChangeShapeType="1"/>
              </p:cNvSpPr>
              <p:nvPr/>
            </p:nvSpPr>
            <p:spPr bwMode="auto">
              <a:xfrm>
                <a:off x="4651" y="258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5" name="Line 1847"/>
              <p:cNvSpPr>
                <a:spLocks noChangeShapeType="1"/>
              </p:cNvSpPr>
              <p:nvPr/>
            </p:nvSpPr>
            <p:spPr bwMode="auto">
              <a:xfrm>
                <a:off x="4645" y="25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" name="Line 1848"/>
              <p:cNvSpPr>
                <a:spLocks noChangeShapeType="1"/>
              </p:cNvSpPr>
              <p:nvPr/>
            </p:nvSpPr>
            <p:spPr bwMode="auto">
              <a:xfrm>
                <a:off x="4639" y="258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7" name="Line 1849"/>
              <p:cNvSpPr>
                <a:spLocks noChangeShapeType="1"/>
              </p:cNvSpPr>
              <p:nvPr/>
            </p:nvSpPr>
            <p:spPr bwMode="auto">
              <a:xfrm flipV="1">
                <a:off x="4633" y="258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8" name="Line 1850"/>
              <p:cNvSpPr>
                <a:spLocks noChangeShapeType="1"/>
              </p:cNvSpPr>
              <p:nvPr/>
            </p:nvSpPr>
            <p:spPr bwMode="auto">
              <a:xfrm flipV="1">
                <a:off x="4626" y="2587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9" name="Line 1851"/>
              <p:cNvSpPr>
                <a:spLocks noChangeShapeType="1"/>
              </p:cNvSpPr>
              <p:nvPr/>
            </p:nvSpPr>
            <p:spPr bwMode="auto">
              <a:xfrm flipV="1">
                <a:off x="4620" y="2591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0" name="Line 1852"/>
              <p:cNvSpPr>
                <a:spLocks noChangeShapeType="1"/>
              </p:cNvSpPr>
              <p:nvPr/>
            </p:nvSpPr>
            <p:spPr bwMode="auto">
              <a:xfrm flipV="1">
                <a:off x="4614" y="2598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1" name="Line 1853"/>
              <p:cNvSpPr>
                <a:spLocks noChangeShapeType="1"/>
              </p:cNvSpPr>
              <p:nvPr/>
            </p:nvSpPr>
            <p:spPr bwMode="auto">
              <a:xfrm flipV="1">
                <a:off x="4608" y="2606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2" name="Line 1854"/>
              <p:cNvSpPr>
                <a:spLocks noChangeShapeType="1"/>
              </p:cNvSpPr>
              <p:nvPr/>
            </p:nvSpPr>
            <p:spPr bwMode="auto">
              <a:xfrm flipV="1">
                <a:off x="4601" y="2617"/>
                <a:ext cx="7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3" name="Line 1855"/>
              <p:cNvSpPr>
                <a:spLocks noChangeShapeType="1"/>
              </p:cNvSpPr>
              <p:nvPr/>
            </p:nvSpPr>
            <p:spPr bwMode="auto">
              <a:xfrm flipV="1">
                <a:off x="4595" y="2630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4" name="Line 1856"/>
              <p:cNvSpPr>
                <a:spLocks noChangeShapeType="1"/>
              </p:cNvSpPr>
              <p:nvPr/>
            </p:nvSpPr>
            <p:spPr bwMode="auto">
              <a:xfrm flipV="1">
                <a:off x="4589" y="2644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5" name="Line 1857"/>
              <p:cNvSpPr>
                <a:spLocks noChangeShapeType="1"/>
              </p:cNvSpPr>
              <p:nvPr/>
            </p:nvSpPr>
            <p:spPr bwMode="auto">
              <a:xfrm flipV="1">
                <a:off x="4582" y="2661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6" name="Line 1858"/>
              <p:cNvSpPr>
                <a:spLocks noChangeShapeType="1"/>
              </p:cNvSpPr>
              <p:nvPr/>
            </p:nvSpPr>
            <p:spPr bwMode="auto">
              <a:xfrm flipV="1">
                <a:off x="4576" y="2679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7" name="Line 1859"/>
              <p:cNvSpPr>
                <a:spLocks noChangeShapeType="1"/>
              </p:cNvSpPr>
              <p:nvPr/>
            </p:nvSpPr>
            <p:spPr bwMode="auto">
              <a:xfrm flipV="1">
                <a:off x="4570" y="2698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8" name="Line 1860"/>
              <p:cNvSpPr>
                <a:spLocks noChangeShapeType="1"/>
              </p:cNvSpPr>
              <p:nvPr/>
            </p:nvSpPr>
            <p:spPr bwMode="auto">
              <a:xfrm flipV="1">
                <a:off x="4564" y="2719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9" name="Line 1861"/>
              <p:cNvSpPr>
                <a:spLocks noChangeShapeType="1"/>
              </p:cNvSpPr>
              <p:nvPr/>
            </p:nvSpPr>
            <p:spPr bwMode="auto">
              <a:xfrm flipV="1">
                <a:off x="4558" y="2741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80" name="Line 1862"/>
              <p:cNvSpPr>
                <a:spLocks noChangeShapeType="1"/>
              </p:cNvSpPr>
              <p:nvPr/>
            </p:nvSpPr>
            <p:spPr bwMode="auto">
              <a:xfrm flipV="1">
                <a:off x="4551" y="2763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81" name="Line 1863"/>
              <p:cNvSpPr>
                <a:spLocks noChangeShapeType="1"/>
              </p:cNvSpPr>
              <p:nvPr/>
            </p:nvSpPr>
            <p:spPr bwMode="auto">
              <a:xfrm flipV="1">
                <a:off x="4545" y="278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6" name="Group 2065"/>
            <p:cNvGrpSpPr>
              <a:grpSpLocks/>
            </p:cNvGrpSpPr>
            <p:nvPr/>
          </p:nvGrpSpPr>
          <p:grpSpPr bwMode="auto">
            <a:xfrm>
              <a:off x="3296" y="2585"/>
              <a:ext cx="1249" cy="469"/>
              <a:chOff x="3296" y="2585"/>
              <a:chExt cx="1249" cy="469"/>
            </a:xfrm>
          </p:grpSpPr>
          <p:sp>
            <p:nvSpPr>
              <p:cNvPr id="27882" name="Line 1865"/>
              <p:cNvSpPr>
                <a:spLocks noChangeShapeType="1"/>
              </p:cNvSpPr>
              <p:nvPr/>
            </p:nvSpPr>
            <p:spPr bwMode="auto">
              <a:xfrm flipV="1">
                <a:off x="4539" y="2809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3" name="Line 1866"/>
              <p:cNvSpPr>
                <a:spLocks noChangeShapeType="1"/>
              </p:cNvSpPr>
              <p:nvPr/>
            </p:nvSpPr>
            <p:spPr bwMode="auto">
              <a:xfrm flipV="1">
                <a:off x="4532" y="2833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4" name="Line 1867"/>
              <p:cNvSpPr>
                <a:spLocks noChangeShapeType="1"/>
              </p:cNvSpPr>
              <p:nvPr/>
            </p:nvSpPr>
            <p:spPr bwMode="auto">
              <a:xfrm flipV="1">
                <a:off x="4526" y="285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5" name="Line 1868"/>
              <p:cNvSpPr>
                <a:spLocks noChangeShapeType="1"/>
              </p:cNvSpPr>
              <p:nvPr/>
            </p:nvSpPr>
            <p:spPr bwMode="auto">
              <a:xfrm flipV="1">
                <a:off x="4520" y="2879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6" name="Line 1869"/>
              <p:cNvSpPr>
                <a:spLocks noChangeShapeType="1"/>
              </p:cNvSpPr>
              <p:nvPr/>
            </p:nvSpPr>
            <p:spPr bwMode="auto">
              <a:xfrm flipV="1">
                <a:off x="4514" y="2902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7" name="Line 1870"/>
              <p:cNvSpPr>
                <a:spLocks noChangeShapeType="1"/>
              </p:cNvSpPr>
              <p:nvPr/>
            </p:nvSpPr>
            <p:spPr bwMode="auto">
              <a:xfrm flipV="1">
                <a:off x="4508" y="2923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8" name="Line 1871"/>
              <p:cNvSpPr>
                <a:spLocks noChangeShapeType="1"/>
              </p:cNvSpPr>
              <p:nvPr/>
            </p:nvSpPr>
            <p:spPr bwMode="auto">
              <a:xfrm flipV="1">
                <a:off x="4501" y="2943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9" name="Line 1872"/>
              <p:cNvSpPr>
                <a:spLocks noChangeShapeType="1"/>
              </p:cNvSpPr>
              <p:nvPr/>
            </p:nvSpPr>
            <p:spPr bwMode="auto">
              <a:xfrm flipV="1">
                <a:off x="4495" y="2963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0" name="Line 1873"/>
              <p:cNvSpPr>
                <a:spLocks noChangeShapeType="1"/>
              </p:cNvSpPr>
              <p:nvPr/>
            </p:nvSpPr>
            <p:spPr bwMode="auto">
              <a:xfrm flipV="1">
                <a:off x="4489" y="2980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1" name="Line 1874"/>
              <p:cNvSpPr>
                <a:spLocks noChangeShapeType="1"/>
              </p:cNvSpPr>
              <p:nvPr/>
            </p:nvSpPr>
            <p:spPr bwMode="auto">
              <a:xfrm flipV="1">
                <a:off x="4482" y="2997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2" name="Line 1875"/>
              <p:cNvSpPr>
                <a:spLocks noChangeShapeType="1"/>
              </p:cNvSpPr>
              <p:nvPr/>
            </p:nvSpPr>
            <p:spPr bwMode="auto">
              <a:xfrm flipV="1">
                <a:off x="4476" y="3011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3" name="Line 1876"/>
              <p:cNvSpPr>
                <a:spLocks noChangeShapeType="1"/>
              </p:cNvSpPr>
              <p:nvPr/>
            </p:nvSpPr>
            <p:spPr bwMode="auto">
              <a:xfrm flipV="1">
                <a:off x="4470" y="3023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4" name="Line 1877"/>
              <p:cNvSpPr>
                <a:spLocks noChangeShapeType="1"/>
              </p:cNvSpPr>
              <p:nvPr/>
            </p:nvSpPr>
            <p:spPr bwMode="auto">
              <a:xfrm flipV="1">
                <a:off x="4464" y="3034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5" name="Line 1878"/>
              <p:cNvSpPr>
                <a:spLocks noChangeShapeType="1"/>
              </p:cNvSpPr>
              <p:nvPr/>
            </p:nvSpPr>
            <p:spPr bwMode="auto">
              <a:xfrm flipV="1">
                <a:off x="4458" y="3042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6" name="Line 1879"/>
              <p:cNvSpPr>
                <a:spLocks noChangeShapeType="1"/>
              </p:cNvSpPr>
              <p:nvPr/>
            </p:nvSpPr>
            <p:spPr bwMode="auto">
              <a:xfrm flipV="1">
                <a:off x="4451" y="3048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7" name="Line 1880"/>
              <p:cNvSpPr>
                <a:spLocks noChangeShapeType="1"/>
              </p:cNvSpPr>
              <p:nvPr/>
            </p:nvSpPr>
            <p:spPr bwMode="auto">
              <a:xfrm flipV="1">
                <a:off x="4445" y="305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8" name="Line 1881"/>
              <p:cNvSpPr>
                <a:spLocks noChangeShapeType="1"/>
              </p:cNvSpPr>
              <p:nvPr/>
            </p:nvSpPr>
            <p:spPr bwMode="auto">
              <a:xfrm>
                <a:off x="4439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9" name="Line 1882"/>
              <p:cNvSpPr>
                <a:spLocks noChangeShapeType="1"/>
              </p:cNvSpPr>
              <p:nvPr/>
            </p:nvSpPr>
            <p:spPr bwMode="auto">
              <a:xfrm>
                <a:off x="4433" y="305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0" name="Line 1883"/>
              <p:cNvSpPr>
                <a:spLocks noChangeShapeType="1"/>
              </p:cNvSpPr>
              <p:nvPr/>
            </p:nvSpPr>
            <p:spPr bwMode="auto">
              <a:xfrm>
                <a:off x="4426" y="3044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1" name="Line 1884"/>
              <p:cNvSpPr>
                <a:spLocks noChangeShapeType="1"/>
              </p:cNvSpPr>
              <p:nvPr/>
            </p:nvSpPr>
            <p:spPr bwMode="auto">
              <a:xfrm>
                <a:off x="4420" y="3036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2" name="Line 1885"/>
              <p:cNvSpPr>
                <a:spLocks noChangeShapeType="1"/>
              </p:cNvSpPr>
              <p:nvPr/>
            </p:nvSpPr>
            <p:spPr bwMode="auto">
              <a:xfrm>
                <a:off x="4414" y="3026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3" name="Line 1886"/>
              <p:cNvSpPr>
                <a:spLocks noChangeShapeType="1"/>
              </p:cNvSpPr>
              <p:nvPr/>
            </p:nvSpPr>
            <p:spPr bwMode="auto">
              <a:xfrm>
                <a:off x="4408" y="3014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4" name="Line 1887"/>
              <p:cNvSpPr>
                <a:spLocks noChangeShapeType="1"/>
              </p:cNvSpPr>
              <p:nvPr/>
            </p:nvSpPr>
            <p:spPr bwMode="auto">
              <a:xfrm>
                <a:off x="4402" y="3000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5" name="Line 1888"/>
              <p:cNvSpPr>
                <a:spLocks noChangeShapeType="1"/>
              </p:cNvSpPr>
              <p:nvPr/>
            </p:nvSpPr>
            <p:spPr bwMode="auto">
              <a:xfrm>
                <a:off x="4395" y="2984"/>
                <a:ext cx="7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6" name="Line 1889"/>
              <p:cNvSpPr>
                <a:spLocks noChangeShapeType="1"/>
              </p:cNvSpPr>
              <p:nvPr/>
            </p:nvSpPr>
            <p:spPr bwMode="auto">
              <a:xfrm>
                <a:off x="4389" y="2967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7" name="Line 1890"/>
              <p:cNvSpPr>
                <a:spLocks noChangeShapeType="1"/>
              </p:cNvSpPr>
              <p:nvPr/>
            </p:nvSpPr>
            <p:spPr bwMode="auto">
              <a:xfrm>
                <a:off x="4383" y="2948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8" name="Line 1891"/>
              <p:cNvSpPr>
                <a:spLocks noChangeShapeType="1"/>
              </p:cNvSpPr>
              <p:nvPr/>
            </p:nvSpPr>
            <p:spPr bwMode="auto">
              <a:xfrm>
                <a:off x="4376" y="2928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9" name="Line 1892"/>
              <p:cNvSpPr>
                <a:spLocks noChangeShapeType="1"/>
              </p:cNvSpPr>
              <p:nvPr/>
            </p:nvSpPr>
            <p:spPr bwMode="auto">
              <a:xfrm>
                <a:off x="4370" y="2907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0" name="Line 1893"/>
              <p:cNvSpPr>
                <a:spLocks noChangeShapeType="1"/>
              </p:cNvSpPr>
              <p:nvPr/>
            </p:nvSpPr>
            <p:spPr bwMode="auto">
              <a:xfrm>
                <a:off x="4364" y="2884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1" name="Line 1894"/>
              <p:cNvSpPr>
                <a:spLocks noChangeShapeType="1"/>
              </p:cNvSpPr>
              <p:nvPr/>
            </p:nvSpPr>
            <p:spPr bwMode="auto">
              <a:xfrm>
                <a:off x="4357" y="2861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2" name="Line 1895"/>
              <p:cNvSpPr>
                <a:spLocks noChangeShapeType="1"/>
              </p:cNvSpPr>
              <p:nvPr/>
            </p:nvSpPr>
            <p:spPr bwMode="auto">
              <a:xfrm>
                <a:off x="4352" y="2838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3" name="Line 1896"/>
              <p:cNvSpPr>
                <a:spLocks noChangeShapeType="1"/>
              </p:cNvSpPr>
              <p:nvPr/>
            </p:nvSpPr>
            <p:spPr bwMode="auto">
              <a:xfrm>
                <a:off x="4345" y="2815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4" name="Line 1897"/>
              <p:cNvSpPr>
                <a:spLocks noChangeShapeType="1"/>
              </p:cNvSpPr>
              <p:nvPr/>
            </p:nvSpPr>
            <p:spPr bwMode="auto">
              <a:xfrm>
                <a:off x="4339" y="2792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5" name="Line 1898"/>
              <p:cNvSpPr>
                <a:spLocks noChangeShapeType="1"/>
              </p:cNvSpPr>
              <p:nvPr/>
            </p:nvSpPr>
            <p:spPr bwMode="auto">
              <a:xfrm>
                <a:off x="4333" y="2768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6" name="Line 1899"/>
              <p:cNvSpPr>
                <a:spLocks noChangeShapeType="1"/>
              </p:cNvSpPr>
              <p:nvPr/>
            </p:nvSpPr>
            <p:spPr bwMode="auto">
              <a:xfrm>
                <a:off x="4326" y="2746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7" name="Line 1900"/>
              <p:cNvSpPr>
                <a:spLocks noChangeShapeType="1"/>
              </p:cNvSpPr>
              <p:nvPr/>
            </p:nvSpPr>
            <p:spPr bwMode="auto">
              <a:xfrm>
                <a:off x="4320" y="2724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8" name="Line 1901"/>
              <p:cNvSpPr>
                <a:spLocks noChangeShapeType="1"/>
              </p:cNvSpPr>
              <p:nvPr/>
            </p:nvSpPr>
            <p:spPr bwMode="auto">
              <a:xfrm>
                <a:off x="4314" y="2703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9" name="Line 1902"/>
              <p:cNvSpPr>
                <a:spLocks noChangeShapeType="1"/>
              </p:cNvSpPr>
              <p:nvPr/>
            </p:nvSpPr>
            <p:spPr bwMode="auto">
              <a:xfrm>
                <a:off x="4308" y="2683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0" name="Line 1903"/>
              <p:cNvSpPr>
                <a:spLocks noChangeShapeType="1"/>
              </p:cNvSpPr>
              <p:nvPr/>
            </p:nvSpPr>
            <p:spPr bwMode="auto">
              <a:xfrm>
                <a:off x="4301" y="2665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1" name="Line 1904"/>
              <p:cNvSpPr>
                <a:spLocks noChangeShapeType="1"/>
              </p:cNvSpPr>
              <p:nvPr/>
            </p:nvSpPr>
            <p:spPr bwMode="auto">
              <a:xfrm>
                <a:off x="4295" y="2648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2" name="Line 1905"/>
              <p:cNvSpPr>
                <a:spLocks noChangeShapeType="1"/>
              </p:cNvSpPr>
              <p:nvPr/>
            </p:nvSpPr>
            <p:spPr bwMode="auto">
              <a:xfrm>
                <a:off x="4289" y="2633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3" name="Line 1906"/>
              <p:cNvSpPr>
                <a:spLocks noChangeShapeType="1"/>
              </p:cNvSpPr>
              <p:nvPr/>
            </p:nvSpPr>
            <p:spPr bwMode="auto">
              <a:xfrm>
                <a:off x="4283" y="2620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4" name="Line 1907"/>
              <p:cNvSpPr>
                <a:spLocks noChangeShapeType="1"/>
              </p:cNvSpPr>
              <p:nvPr/>
            </p:nvSpPr>
            <p:spPr bwMode="auto">
              <a:xfrm>
                <a:off x="4277" y="2609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5" name="Line 1908"/>
              <p:cNvSpPr>
                <a:spLocks noChangeShapeType="1"/>
              </p:cNvSpPr>
              <p:nvPr/>
            </p:nvSpPr>
            <p:spPr bwMode="auto">
              <a:xfrm>
                <a:off x="4270" y="2599"/>
                <a:ext cx="7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6" name="Line 1909"/>
              <p:cNvSpPr>
                <a:spLocks noChangeShapeType="1"/>
              </p:cNvSpPr>
              <p:nvPr/>
            </p:nvSpPr>
            <p:spPr bwMode="auto">
              <a:xfrm>
                <a:off x="4264" y="2593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7" name="Line 1910"/>
              <p:cNvSpPr>
                <a:spLocks noChangeShapeType="1"/>
              </p:cNvSpPr>
              <p:nvPr/>
            </p:nvSpPr>
            <p:spPr bwMode="auto">
              <a:xfrm>
                <a:off x="4258" y="258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8" name="Line 1911"/>
              <p:cNvSpPr>
                <a:spLocks noChangeShapeType="1"/>
              </p:cNvSpPr>
              <p:nvPr/>
            </p:nvSpPr>
            <p:spPr bwMode="auto">
              <a:xfrm>
                <a:off x="4251" y="2586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9" name="Line 1912"/>
              <p:cNvSpPr>
                <a:spLocks noChangeShapeType="1"/>
              </p:cNvSpPr>
              <p:nvPr/>
            </p:nvSpPr>
            <p:spPr bwMode="auto">
              <a:xfrm>
                <a:off x="4245" y="258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0" name="Line 1913"/>
              <p:cNvSpPr>
                <a:spLocks noChangeShapeType="1"/>
              </p:cNvSpPr>
              <p:nvPr/>
            </p:nvSpPr>
            <p:spPr bwMode="auto">
              <a:xfrm flipV="1">
                <a:off x="4239" y="258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1" name="Line 1914"/>
              <p:cNvSpPr>
                <a:spLocks noChangeShapeType="1"/>
              </p:cNvSpPr>
              <p:nvPr/>
            </p:nvSpPr>
            <p:spPr bwMode="auto">
              <a:xfrm flipV="1">
                <a:off x="4233" y="258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2" name="Line 1915"/>
              <p:cNvSpPr>
                <a:spLocks noChangeShapeType="1"/>
              </p:cNvSpPr>
              <p:nvPr/>
            </p:nvSpPr>
            <p:spPr bwMode="auto">
              <a:xfrm flipV="1">
                <a:off x="4227" y="2593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3" name="Line 1916"/>
              <p:cNvSpPr>
                <a:spLocks noChangeShapeType="1"/>
              </p:cNvSpPr>
              <p:nvPr/>
            </p:nvSpPr>
            <p:spPr bwMode="auto">
              <a:xfrm flipV="1">
                <a:off x="4220" y="2600"/>
                <a:ext cx="7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" name="Line 1917"/>
              <p:cNvSpPr>
                <a:spLocks noChangeShapeType="1"/>
              </p:cNvSpPr>
              <p:nvPr/>
            </p:nvSpPr>
            <p:spPr bwMode="auto">
              <a:xfrm flipV="1">
                <a:off x="4214" y="2609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" name="Line 1918"/>
              <p:cNvSpPr>
                <a:spLocks noChangeShapeType="1"/>
              </p:cNvSpPr>
              <p:nvPr/>
            </p:nvSpPr>
            <p:spPr bwMode="auto">
              <a:xfrm flipV="1">
                <a:off x="4208" y="2621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6" name="Line 1919"/>
              <p:cNvSpPr>
                <a:spLocks noChangeShapeType="1"/>
              </p:cNvSpPr>
              <p:nvPr/>
            </p:nvSpPr>
            <p:spPr bwMode="auto">
              <a:xfrm flipV="1">
                <a:off x="4201" y="2634"/>
                <a:ext cx="7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7" name="Line 1920"/>
              <p:cNvSpPr>
                <a:spLocks noChangeShapeType="1"/>
              </p:cNvSpPr>
              <p:nvPr/>
            </p:nvSpPr>
            <p:spPr bwMode="auto">
              <a:xfrm flipV="1">
                <a:off x="4195" y="2649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8" name="Line 1921"/>
              <p:cNvSpPr>
                <a:spLocks noChangeShapeType="1"/>
              </p:cNvSpPr>
              <p:nvPr/>
            </p:nvSpPr>
            <p:spPr bwMode="auto">
              <a:xfrm flipV="1">
                <a:off x="4189" y="2666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9" name="Line 1922"/>
              <p:cNvSpPr>
                <a:spLocks noChangeShapeType="1"/>
              </p:cNvSpPr>
              <p:nvPr/>
            </p:nvSpPr>
            <p:spPr bwMode="auto">
              <a:xfrm flipV="1">
                <a:off x="4183" y="2685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0" name="Line 1923"/>
              <p:cNvSpPr>
                <a:spLocks noChangeShapeType="1"/>
              </p:cNvSpPr>
              <p:nvPr/>
            </p:nvSpPr>
            <p:spPr bwMode="auto">
              <a:xfrm flipV="1">
                <a:off x="4177" y="2704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1" name="Line 1924"/>
              <p:cNvSpPr>
                <a:spLocks noChangeShapeType="1"/>
              </p:cNvSpPr>
              <p:nvPr/>
            </p:nvSpPr>
            <p:spPr bwMode="auto">
              <a:xfrm flipV="1">
                <a:off x="4170" y="2725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2" name="Line 1925"/>
              <p:cNvSpPr>
                <a:spLocks noChangeShapeType="1"/>
              </p:cNvSpPr>
              <p:nvPr/>
            </p:nvSpPr>
            <p:spPr bwMode="auto">
              <a:xfrm flipV="1">
                <a:off x="4164" y="2747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3" name="Line 1926"/>
              <p:cNvSpPr>
                <a:spLocks noChangeShapeType="1"/>
              </p:cNvSpPr>
              <p:nvPr/>
            </p:nvSpPr>
            <p:spPr bwMode="auto">
              <a:xfrm flipV="1">
                <a:off x="4158" y="2770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4" name="Line 1927"/>
              <p:cNvSpPr>
                <a:spLocks noChangeShapeType="1"/>
              </p:cNvSpPr>
              <p:nvPr/>
            </p:nvSpPr>
            <p:spPr bwMode="auto">
              <a:xfrm flipV="1">
                <a:off x="4151" y="2793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5" name="Line 1928"/>
              <p:cNvSpPr>
                <a:spLocks noChangeShapeType="1"/>
              </p:cNvSpPr>
              <p:nvPr/>
            </p:nvSpPr>
            <p:spPr bwMode="auto">
              <a:xfrm flipV="1">
                <a:off x="4145" y="2816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6" name="Line 1929"/>
              <p:cNvSpPr>
                <a:spLocks noChangeShapeType="1"/>
              </p:cNvSpPr>
              <p:nvPr/>
            </p:nvSpPr>
            <p:spPr bwMode="auto">
              <a:xfrm flipV="1">
                <a:off x="4139" y="2840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7" name="Line 1930"/>
              <p:cNvSpPr>
                <a:spLocks noChangeShapeType="1"/>
              </p:cNvSpPr>
              <p:nvPr/>
            </p:nvSpPr>
            <p:spPr bwMode="auto">
              <a:xfrm flipV="1">
                <a:off x="4133" y="2863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8" name="Line 1931"/>
              <p:cNvSpPr>
                <a:spLocks noChangeShapeType="1"/>
              </p:cNvSpPr>
              <p:nvPr/>
            </p:nvSpPr>
            <p:spPr bwMode="auto">
              <a:xfrm flipV="1">
                <a:off x="4127" y="2886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9" name="Line 1932"/>
              <p:cNvSpPr>
                <a:spLocks noChangeShapeType="1"/>
              </p:cNvSpPr>
              <p:nvPr/>
            </p:nvSpPr>
            <p:spPr bwMode="auto">
              <a:xfrm flipV="1">
                <a:off x="4120" y="2908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0" name="Line 1933"/>
              <p:cNvSpPr>
                <a:spLocks noChangeShapeType="1"/>
              </p:cNvSpPr>
              <p:nvPr/>
            </p:nvSpPr>
            <p:spPr bwMode="auto">
              <a:xfrm flipV="1">
                <a:off x="4114" y="2929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1" name="Line 1934"/>
              <p:cNvSpPr>
                <a:spLocks noChangeShapeType="1"/>
              </p:cNvSpPr>
              <p:nvPr/>
            </p:nvSpPr>
            <p:spPr bwMode="auto">
              <a:xfrm flipV="1">
                <a:off x="4108" y="2949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2" name="Line 1935"/>
              <p:cNvSpPr>
                <a:spLocks noChangeShapeType="1"/>
              </p:cNvSpPr>
              <p:nvPr/>
            </p:nvSpPr>
            <p:spPr bwMode="auto">
              <a:xfrm flipV="1">
                <a:off x="4102" y="2968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3" name="Line 1936"/>
              <p:cNvSpPr>
                <a:spLocks noChangeShapeType="1"/>
              </p:cNvSpPr>
              <p:nvPr/>
            </p:nvSpPr>
            <p:spPr bwMode="auto">
              <a:xfrm flipV="1">
                <a:off x="4095" y="2985"/>
                <a:ext cx="7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4" name="Line 1937"/>
              <p:cNvSpPr>
                <a:spLocks noChangeShapeType="1"/>
              </p:cNvSpPr>
              <p:nvPr/>
            </p:nvSpPr>
            <p:spPr bwMode="auto">
              <a:xfrm flipV="1">
                <a:off x="4089" y="3001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5" name="Line 1938"/>
              <p:cNvSpPr>
                <a:spLocks noChangeShapeType="1"/>
              </p:cNvSpPr>
              <p:nvPr/>
            </p:nvSpPr>
            <p:spPr bwMode="auto">
              <a:xfrm flipV="1">
                <a:off x="4083" y="3015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6" name="Line 1939"/>
              <p:cNvSpPr>
                <a:spLocks noChangeShapeType="1"/>
              </p:cNvSpPr>
              <p:nvPr/>
            </p:nvSpPr>
            <p:spPr bwMode="auto">
              <a:xfrm flipV="1">
                <a:off x="4076" y="3027"/>
                <a:ext cx="7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7" name="Line 1940"/>
              <p:cNvSpPr>
                <a:spLocks noChangeShapeType="1"/>
              </p:cNvSpPr>
              <p:nvPr/>
            </p:nvSpPr>
            <p:spPr bwMode="auto">
              <a:xfrm flipV="1">
                <a:off x="4071" y="3037"/>
                <a:ext cx="5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8" name="Line 1941"/>
              <p:cNvSpPr>
                <a:spLocks noChangeShapeType="1"/>
              </p:cNvSpPr>
              <p:nvPr/>
            </p:nvSpPr>
            <p:spPr bwMode="auto">
              <a:xfrm flipV="1">
                <a:off x="4064" y="3044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9" name="Line 1942"/>
              <p:cNvSpPr>
                <a:spLocks noChangeShapeType="1"/>
              </p:cNvSpPr>
              <p:nvPr/>
            </p:nvSpPr>
            <p:spPr bwMode="auto">
              <a:xfrm flipV="1">
                <a:off x="4058" y="305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0" name="Line 1943"/>
              <p:cNvSpPr>
                <a:spLocks noChangeShapeType="1"/>
              </p:cNvSpPr>
              <p:nvPr/>
            </p:nvSpPr>
            <p:spPr bwMode="auto">
              <a:xfrm flipV="1">
                <a:off x="4052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1" name="Line 1944"/>
              <p:cNvSpPr>
                <a:spLocks noChangeShapeType="1"/>
              </p:cNvSpPr>
              <p:nvPr/>
            </p:nvSpPr>
            <p:spPr bwMode="auto">
              <a:xfrm>
                <a:off x="4045" y="3052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2" name="Line 1945"/>
              <p:cNvSpPr>
                <a:spLocks noChangeShapeType="1"/>
              </p:cNvSpPr>
              <p:nvPr/>
            </p:nvSpPr>
            <p:spPr bwMode="auto">
              <a:xfrm>
                <a:off x="4039" y="304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3" name="Line 1946"/>
              <p:cNvSpPr>
                <a:spLocks noChangeShapeType="1"/>
              </p:cNvSpPr>
              <p:nvPr/>
            </p:nvSpPr>
            <p:spPr bwMode="auto">
              <a:xfrm>
                <a:off x="4033" y="3042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4" name="Line 1947"/>
              <p:cNvSpPr>
                <a:spLocks noChangeShapeType="1"/>
              </p:cNvSpPr>
              <p:nvPr/>
            </p:nvSpPr>
            <p:spPr bwMode="auto">
              <a:xfrm>
                <a:off x="4026" y="3033"/>
                <a:ext cx="7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5" name="Line 1948"/>
              <p:cNvSpPr>
                <a:spLocks noChangeShapeType="1"/>
              </p:cNvSpPr>
              <p:nvPr/>
            </p:nvSpPr>
            <p:spPr bwMode="auto">
              <a:xfrm>
                <a:off x="4020" y="3023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6" name="Line 1949"/>
              <p:cNvSpPr>
                <a:spLocks noChangeShapeType="1"/>
              </p:cNvSpPr>
              <p:nvPr/>
            </p:nvSpPr>
            <p:spPr bwMode="auto">
              <a:xfrm>
                <a:off x="4014" y="3010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7" name="Line 1950"/>
              <p:cNvSpPr>
                <a:spLocks noChangeShapeType="1"/>
              </p:cNvSpPr>
              <p:nvPr/>
            </p:nvSpPr>
            <p:spPr bwMode="auto">
              <a:xfrm>
                <a:off x="4008" y="2996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8" name="Line 1951"/>
              <p:cNvSpPr>
                <a:spLocks noChangeShapeType="1"/>
              </p:cNvSpPr>
              <p:nvPr/>
            </p:nvSpPr>
            <p:spPr bwMode="auto">
              <a:xfrm>
                <a:off x="4002" y="2979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9" name="Line 1952"/>
              <p:cNvSpPr>
                <a:spLocks noChangeShapeType="1"/>
              </p:cNvSpPr>
              <p:nvPr/>
            </p:nvSpPr>
            <p:spPr bwMode="auto">
              <a:xfrm>
                <a:off x="3995" y="2962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0" name="Line 1953"/>
              <p:cNvSpPr>
                <a:spLocks noChangeShapeType="1"/>
              </p:cNvSpPr>
              <p:nvPr/>
            </p:nvSpPr>
            <p:spPr bwMode="auto">
              <a:xfrm>
                <a:off x="3989" y="2942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1" name="Line 1954"/>
              <p:cNvSpPr>
                <a:spLocks noChangeShapeType="1"/>
              </p:cNvSpPr>
              <p:nvPr/>
            </p:nvSpPr>
            <p:spPr bwMode="auto">
              <a:xfrm>
                <a:off x="3983" y="2921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2" name="Line 1955"/>
              <p:cNvSpPr>
                <a:spLocks noChangeShapeType="1"/>
              </p:cNvSpPr>
              <p:nvPr/>
            </p:nvSpPr>
            <p:spPr bwMode="auto">
              <a:xfrm>
                <a:off x="3977" y="2900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3" name="Line 1956"/>
              <p:cNvSpPr>
                <a:spLocks noChangeShapeType="1"/>
              </p:cNvSpPr>
              <p:nvPr/>
            </p:nvSpPr>
            <p:spPr bwMode="auto">
              <a:xfrm>
                <a:off x="3970" y="2878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4" name="Line 1957"/>
              <p:cNvSpPr>
                <a:spLocks noChangeShapeType="1"/>
              </p:cNvSpPr>
              <p:nvPr/>
            </p:nvSpPr>
            <p:spPr bwMode="auto">
              <a:xfrm>
                <a:off x="3964" y="285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5" name="Line 1958"/>
              <p:cNvSpPr>
                <a:spLocks noChangeShapeType="1"/>
              </p:cNvSpPr>
              <p:nvPr/>
            </p:nvSpPr>
            <p:spPr bwMode="auto">
              <a:xfrm>
                <a:off x="3958" y="2831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6" name="Line 1959"/>
              <p:cNvSpPr>
                <a:spLocks noChangeShapeType="1"/>
              </p:cNvSpPr>
              <p:nvPr/>
            </p:nvSpPr>
            <p:spPr bwMode="auto">
              <a:xfrm>
                <a:off x="3952" y="2808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7" name="Line 1960"/>
              <p:cNvSpPr>
                <a:spLocks noChangeShapeType="1"/>
              </p:cNvSpPr>
              <p:nvPr/>
            </p:nvSpPr>
            <p:spPr bwMode="auto">
              <a:xfrm>
                <a:off x="3946" y="278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8" name="Line 1961"/>
              <p:cNvSpPr>
                <a:spLocks noChangeShapeType="1"/>
              </p:cNvSpPr>
              <p:nvPr/>
            </p:nvSpPr>
            <p:spPr bwMode="auto">
              <a:xfrm>
                <a:off x="3939" y="2761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9" name="Line 1962"/>
              <p:cNvSpPr>
                <a:spLocks noChangeShapeType="1"/>
              </p:cNvSpPr>
              <p:nvPr/>
            </p:nvSpPr>
            <p:spPr bwMode="auto">
              <a:xfrm>
                <a:off x="3933" y="2739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0" name="Line 1963"/>
              <p:cNvSpPr>
                <a:spLocks noChangeShapeType="1"/>
              </p:cNvSpPr>
              <p:nvPr/>
            </p:nvSpPr>
            <p:spPr bwMode="auto">
              <a:xfrm>
                <a:off x="3927" y="2718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1" name="Line 1964"/>
              <p:cNvSpPr>
                <a:spLocks noChangeShapeType="1"/>
              </p:cNvSpPr>
              <p:nvPr/>
            </p:nvSpPr>
            <p:spPr bwMode="auto">
              <a:xfrm>
                <a:off x="3920" y="2697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2" name="Line 1965"/>
              <p:cNvSpPr>
                <a:spLocks noChangeShapeType="1"/>
              </p:cNvSpPr>
              <p:nvPr/>
            </p:nvSpPr>
            <p:spPr bwMode="auto">
              <a:xfrm>
                <a:off x="3914" y="2678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3" name="Line 1966"/>
              <p:cNvSpPr>
                <a:spLocks noChangeShapeType="1"/>
              </p:cNvSpPr>
              <p:nvPr/>
            </p:nvSpPr>
            <p:spPr bwMode="auto">
              <a:xfrm>
                <a:off x="3908" y="2660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4" name="Line 1967"/>
              <p:cNvSpPr>
                <a:spLocks noChangeShapeType="1"/>
              </p:cNvSpPr>
              <p:nvPr/>
            </p:nvSpPr>
            <p:spPr bwMode="auto">
              <a:xfrm>
                <a:off x="3902" y="2643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5" name="Line 1968"/>
              <p:cNvSpPr>
                <a:spLocks noChangeShapeType="1"/>
              </p:cNvSpPr>
              <p:nvPr/>
            </p:nvSpPr>
            <p:spPr bwMode="auto">
              <a:xfrm>
                <a:off x="3896" y="2629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6" name="Line 1969"/>
              <p:cNvSpPr>
                <a:spLocks noChangeShapeType="1"/>
              </p:cNvSpPr>
              <p:nvPr/>
            </p:nvSpPr>
            <p:spPr bwMode="auto">
              <a:xfrm>
                <a:off x="3889" y="2616"/>
                <a:ext cx="7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7" name="Line 1970"/>
              <p:cNvSpPr>
                <a:spLocks noChangeShapeType="1"/>
              </p:cNvSpPr>
              <p:nvPr/>
            </p:nvSpPr>
            <p:spPr bwMode="auto">
              <a:xfrm>
                <a:off x="3883" y="2606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8" name="Line 1971"/>
              <p:cNvSpPr>
                <a:spLocks noChangeShapeType="1"/>
              </p:cNvSpPr>
              <p:nvPr/>
            </p:nvSpPr>
            <p:spPr bwMode="auto">
              <a:xfrm>
                <a:off x="3877" y="2597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9" name="Line 1972"/>
              <p:cNvSpPr>
                <a:spLocks noChangeShapeType="1"/>
              </p:cNvSpPr>
              <p:nvPr/>
            </p:nvSpPr>
            <p:spPr bwMode="auto">
              <a:xfrm>
                <a:off x="3870" y="2591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0" name="Line 1973"/>
              <p:cNvSpPr>
                <a:spLocks noChangeShapeType="1"/>
              </p:cNvSpPr>
              <p:nvPr/>
            </p:nvSpPr>
            <p:spPr bwMode="auto">
              <a:xfrm>
                <a:off x="3864" y="258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1" name="Line 1974"/>
              <p:cNvSpPr>
                <a:spLocks noChangeShapeType="1"/>
              </p:cNvSpPr>
              <p:nvPr/>
            </p:nvSpPr>
            <p:spPr bwMode="auto">
              <a:xfrm>
                <a:off x="3858" y="258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2" name="Line 1975"/>
              <p:cNvSpPr>
                <a:spLocks noChangeShapeType="1"/>
              </p:cNvSpPr>
              <p:nvPr/>
            </p:nvSpPr>
            <p:spPr bwMode="auto">
              <a:xfrm flipV="1">
                <a:off x="3852" y="258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3" name="Line 1976"/>
              <p:cNvSpPr>
                <a:spLocks noChangeShapeType="1"/>
              </p:cNvSpPr>
              <p:nvPr/>
            </p:nvSpPr>
            <p:spPr bwMode="auto">
              <a:xfrm flipV="1">
                <a:off x="3846" y="25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4" name="Line 1977"/>
              <p:cNvSpPr>
                <a:spLocks noChangeShapeType="1"/>
              </p:cNvSpPr>
              <p:nvPr/>
            </p:nvSpPr>
            <p:spPr bwMode="auto">
              <a:xfrm flipV="1">
                <a:off x="3839" y="2589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5" name="Line 1978"/>
              <p:cNvSpPr>
                <a:spLocks noChangeShapeType="1"/>
              </p:cNvSpPr>
              <p:nvPr/>
            </p:nvSpPr>
            <p:spPr bwMode="auto">
              <a:xfrm flipV="1">
                <a:off x="3833" y="2595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6" name="Line 1979"/>
              <p:cNvSpPr>
                <a:spLocks noChangeShapeType="1"/>
              </p:cNvSpPr>
              <p:nvPr/>
            </p:nvSpPr>
            <p:spPr bwMode="auto">
              <a:xfrm flipV="1">
                <a:off x="3827" y="2603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7" name="Line 1980"/>
              <p:cNvSpPr>
                <a:spLocks noChangeShapeType="1"/>
              </p:cNvSpPr>
              <p:nvPr/>
            </p:nvSpPr>
            <p:spPr bwMode="auto">
              <a:xfrm flipV="1">
                <a:off x="3821" y="2612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8" name="Line 1981"/>
              <p:cNvSpPr>
                <a:spLocks noChangeShapeType="1"/>
              </p:cNvSpPr>
              <p:nvPr/>
            </p:nvSpPr>
            <p:spPr bwMode="auto">
              <a:xfrm flipV="1">
                <a:off x="3814" y="2624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" name="Line 1982"/>
              <p:cNvSpPr>
                <a:spLocks noChangeShapeType="1"/>
              </p:cNvSpPr>
              <p:nvPr/>
            </p:nvSpPr>
            <p:spPr bwMode="auto">
              <a:xfrm flipV="1">
                <a:off x="3808" y="2638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" name="Line 1983"/>
              <p:cNvSpPr>
                <a:spLocks noChangeShapeType="1"/>
              </p:cNvSpPr>
              <p:nvPr/>
            </p:nvSpPr>
            <p:spPr bwMode="auto">
              <a:xfrm flipV="1">
                <a:off x="3802" y="2654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" name="Line 1984"/>
              <p:cNvSpPr>
                <a:spLocks noChangeShapeType="1"/>
              </p:cNvSpPr>
              <p:nvPr/>
            </p:nvSpPr>
            <p:spPr bwMode="auto">
              <a:xfrm flipV="1">
                <a:off x="3795" y="2671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" name="Line 1985"/>
              <p:cNvSpPr>
                <a:spLocks noChangeShapeType="1"/>
              </p:cNvSpPr>
              <p:nvPr/>
            </p:nvSpPr>
            <p:spPr bwMode="auto">
              <a:xfrm flipV="1">
                <a:off x="3789" y="2690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" name="Line 1986"/>
              <p:cNvSpPr>
                <a:spLocks noChangeShapeType="1"/>
              </p:cNvSpPr>
              <p:nvPr/>
            </p:nvSpPr>
            <p:spPr bwMode="auto">
              <a:xfrm flipV="1">
                <a:off x="3783" y="2710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" name="Line 1987"/>
              <p:cNvSpPr>
                <a:spLocks noChangeShapeType="1"/>
              </p:cNvSpPr>
              <p:nvPr/>
            </p:nvSpPr>
            <p:spPr bwMode="auto">
              <a:xfrm flipV="1">
                <a:off x="3777" y="2732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" name="Line 1988"/>
              <p:cNvSpPr>
                <a:spLocks noChangeShapeType="1"/>
              </p:cNvSpPr>
              <p:nvPr/>
            </p:nvSpPr>
            <p:spPr bwMode="auto">
              <a:xfrm flipV="1">
                <a:off x="3771" y="2753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" name="Line 1989"/>
              <p:cNvSpPr>
                <a:spLocks noChangeShapeType="1"/>
              </p:cNvSpPr>
              <p:nvPr/>
            </p:nvSpPr>
            <p:spPr bwMode="auto">
              <a:xfrm flipV="1">
                <a:off x="3764" y="2777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" name="Line 1990"/>
              <p:cNvSpPr>
                <a:spLocks noChangeShapeType="1"/>
              </p:cNvSpPr>
              <p:nvPr/>
            </p:nvSpPr>
            <p:spPr bwMode="auto">
              <a:xfrm flipV="1">
                <a:off x="3758" y="2800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" name="Line 1991"/>
              <p:cNvSpPr>
                <a:spLocks noChangeShapeType="1"/>
              </p:cNvSpPr>
              <p:nvPr/>
            </p:nvSpPr>
            <p:spPr bwMode="auto">
              <a:xfrm flipV="1">
                <a:off x="3752" y="2823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" name="Line 1992"/>
              <p:cNvSpPr>
                <a:spLocks noChangeShapeType="1"/>
              </p:cNvSpPr>
              <p:nvPr/>
            </p:nvSpPr>
            <p:spPr bwMode="auto">
              <a:xfrm flipV="1">
                <a:off x="3745" y="2847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" name="Line 1993"/>
              <p:cNvSpPr>
                <a:spLocks noChangeShapeType="1"/>
              </p:cNvSpPr>
              <p:nvPr/>
            </p:nvSpPr>
            <p:spPr bwMode="auto">
              <a:xfrm flipV="1">
                <a:off x="3739" y="2870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" name="Line 1994"/>
              <p:cNvSpPr>
                <a:spLocks noChangeShapeType="1"/>
              </p:cNvSpPr>
              <p:nvPr/>
            </p:nvSpPr>
            <p:spPr bwMode="auto">
              <a:xfrm flipV="1">
                <a:off x="3733" y="2892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" name="Line 1995"/>
              <p:cNvSpPr>
                <a:spLocks noChangeShapeType="1"/>
              </p:cNvSpPr>
              <p:nvPr/>
            </p:nvSpPr>
            <p:spPr bwMode="auto">
              <a:xfrm flipV="1">
                <a:off x="3727" y="2914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3" name="Line 1996"/>
              <p:cNvSpPr>
                <a:spLocks noChangeShapeType="1"/>
              </p:cNvSpPr>
              <p:nvPr/>
            </p:nvSpPr>
            <p:spPr bwMode="auto">
              <a:xfrm flipV="1">
                <a:off x="3721" y="2935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" name="Line 1997"/>
              <p:cNvSpPr>
                <a:spLocks noChangeShapeType="1"/>
              </p:cNvSpPr>
              <p:nvPr/>
            </p:nvSpPr>
            <p:spPr bwMode="auto">
              <a:xfrm flipV="1">
                <a:off x="3714" y="2955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" name="Line 1998"/>
              <p:cNvSpPr>
                <a:spLocks noChangeShapeType="1"/>
              </p:cNvSpPr>
              <p:nvPr/>
            </p:nvSpPr>
            <p:spPr bwMode="auto">
              <a:xfrm flipV="1">
                <a:off x="3708" y="2973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" name="Line 1999"/>
              <p:cNvSpPr>
                <a:spLocks noChangeShapeType="1"/>
              </p:cNvSpPr>
              <p:nvPr/>
            </p:nvSpPr>
            <p:spPr bwMode="auto">
              <a:xfrm flipV="1">
                <a:off x="3702" y="2990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7" name="Line 2000"/>
              <p:cNvSpPr>
                <a:spLocks noChangeShapeType="1"/>
              </p:cNvSpPr>
              <p:nvPr/>
            </p:nvSpPr>
            <p:spPr bwMode="auto">
              <a:xfrm flipV="1">
                <a:off x="3695" y="3006"/>
                <a:ext cx="7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8" name="Line 2001"/>
              <p:cNvSpPr>
                <a:spLocks noChangeShapeType="1"/>
              </p:cNvSpPr>
              <p:nvPr/>
            </p:nvSpPr>
            <p:spPr bwMode="auto">
              <a:xfrm flipV="1">
                <a:off x="3689" y="3019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9" name="Line 2002"/>
              <p:cNvSpPr>
                <a:spLocks noChangeShapeType="1"/>
              </p:cNvSpPr>
              <p:nvPr/>
            </p:nvSpPr>
            <p:spPr bwMode="auto">
              <a:xfrm flipV="1">
                <a:off x="3683" y="3030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0" name="Line 2003"/>
              <p:cNvSpPr>
                <a:spLocks noChangeShapeType="1"/>
              </p:cNvSpPr>
              <p:nvPr/>
            </p:nvSpPr>
            <p:spPr bwMode="auto">
              <a:xfrm flipV="1">
                <a:off x="3677" y="3039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1" name="Line 2004"/>
              <p:cNvSpPr>
                <a:spLocks noChangeShapeType="1"/>
              </p:cNvSpPr>
              <p:nvPr/>
            </p:nvSpPr>
            <p:spPr bwMode="auto">
              <a:xfrm flipV="1">
                <a:off x="3671" y="304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2" name="Line 2005"/>
              <p:cNvSpPr>
                <a:spLocks noChangeShapeType="1"/>
              </p:cNvSpPr>
              <p:nvPr/>
            </p:nvSpPr>
            <p:spPr bwMode="auto">
              <a:xfrm flipV="1">
                <a:off x="3664" y="3051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3" name="Line 2006"/>
              <p:cNvSpPr>
                <a:spLocks noChangeShapeType="1"/>
              </p:cNvSpPr>
              <p:nvPr/>
            </p:nvSpPr>
            <p:spPr bwMode="auto">
              <a:xfrm flipV="1">
                <a:off x="3658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4" name="Line 2007"/>
              <p:cNvSpPr>
                <a:spLocks noChangeShapeType="1"/>
              </p:cNvSpPr>
              <p:nvPr/>
            </p:nvSpPr>
            <p:spPr bwMode="auto">
              <a:xfrm>
                <a:off x="3652" y="305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5" name="Line 2008"/>
              <p:cNvSpPr>
                <a:spLocks noChangeShapeType="1"/>
              </p:cNvSpPr>
              <p:nvPr/>
            </p:nvSpPr>
            <p:spPr bwMode="auto">
              <a:xfrm>
                <a:off x="3646" y="304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6" name="Line 2009"/>
              <p:cNvSpPr>
                <a:spLocks noChangeShapeType="1"/>
              </p:cNvSpPr>
              <p:nvPr/>
            </p:nvSpPr>
            <p:spPr bwMode="auto">
              <a:xfrm>
                <a:off x="3639" y="3040"/>
                <a:ext cx="7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7" name="Line 2010"/>
              <p:cNvSpPr>
                <a:spLocks noChangeShapeType="1"/>
              </p:cNvSpPr>
              <p:nvPr/>
            </p:nvSpPr>
            <p:spPr bwMode="auto">
              <a:xfrm>
                <a:off x="3633" y="3030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8" name="Line 2011"/>
              <p:cNvSpPr>
                <a:spLocks noChangeShapeType="1"/>
              </p:cNvSpPr>
              <p:nvPr/>
            </p:nvSpPr>
            <p:spPr bwMode="auto">
              <a:xfrm>
                <a:off x="3627" y="3020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9" name="Line 2012"/>
              <p:cNvSpPr>
                <a:spLocks noChangeShapeType="1"/>
              </p:cNvSpPr>
              <p:nvPr/>
            </p:nvSpPr>
            <p:spPr bwMode="auto">
              <a:xfrm>
                <a:off x="3621" y="3006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0" name="Line 2013"/>
              <p:cNvSpPr>
                <a:spLocks noChangeShapeType="1"/>
              </p:cNvSpPr>
              <p:nvPr/>
            </p:nvSpPr>
            <p:spPr bwMode="auto">
              <a:xfrm>
                <a:off x="3615" y="2991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1" name="Line 2014"/>
              <p:cNvSpPr>
                <a:spLocks noChangeShapeType="1"/>
              </p:cNvSpPr>
              <p:nvPr/>
            </p:nvSpPr>
            <p:spPr bwMode="auto">
              <a:xfrm>
                <a:off x="3608" y="2974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2" name="Line 2015"/>
              <p:cNvSpPr>
                <a:spLocks noChangeShapeType="1"/>
              </p:cNvSpPr>
              <p:nvPr/>
            </p:nvSpPr>
            <p:spPr bwMode="auto">
              <a:xfrm>
                <a:off x="3602" y="2956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3" name="Line 2016"/>
              <p:cNvSpPr>
                <a:spLocks noChangeShapeType="1"/>
              </p:cNvSpPr>
              <p:nvPr/>
            </p:nvSpPr>
            <p:spPr bwMode="auto">
              <a:xfrm>
                <a:off x="3596" y="2936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4" name="Line 2017"/>
              <p:cNvSpPr>
                <a:spLocks noChangeShapeType="1"/>
              </p:cNvSpPr>
              <p:nvPr/>
            </p:nvSpPr>
            <p:spPr bwMode="auto">
              <a:xfrm>
                <a:off x="3589" y="2915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5" name="Line 2018"/>
              <p:cNvSpPr>
                <a:spLocks noChangeShapeType="1"/>
              </p:cNvSpPr>
              <p:nvPr/>
            </p:nvSpPr>
            <p:spPr bwMode="auto">
              <a:xfrm>
                <a:off x="3583" y="2894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6" name="Line 2019"/>
              <p:cNvSpPr>
                <a:spLocks noChangeShapeType="1"/>
              </p:cNvSpPr>
              <p:nvPr/>
            </p:nvSpPr>
            <p:spPr bwMode="auto">
              <a:xfrm>
                <a:off x="3577" y="2871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7" name="Line 2020"/>
              <p:cNvSpPr>
                <a:spLocks noChangeShapeType="1"/>
              </p:cNvSpPr>
              <p:nvPr/>
            </p:nvSpPr>
            <p:spPr bwMode="auto">
              <a:xfrm>
                <a:off x="3570" y="2848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8" name="Line 2021"/>
              <p:cNvSpPr>
                <a:spLocks noChangeShapeType="1"/>
              </p:cNvSpPr>
              <p:nvPr/>
            </p:nvSpPr>
            <p:spPr bwMode="auto">
              <a:xfrm>
                <a:off x="3565" y="2824"/>
                <a:ext cx="5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9" name="Line 2022"/>
              <p:cNvSpPr>
                <a:spLocks noChangeShapeType="1"/>
              </p:cNvSpPr>
              <p:nvPr/>
            </p:nvSpPr>
            <p:spPr bwMode="auto">
              <a:xfrm>
                <a:off x="3558" y="2801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0" name="Line 2023"/>
              <p:cNvSpPr>
                <a:spLocks noChangeShapeType="1"/>
              </p:cNvSpPr>
              <p:nvPr/>
            </p:nvSpPr>
            <p:spPr bwMode="auto">
              <a:xfrm>
                <a:off x="3552" y="2778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1" name="Line 2024"/>
              <p:cNvSpPr>
                <a:spLocks noChangeShapeType="1"/>
              </p:cNvSpPr>
              <p:nvPr/>
            </p:nvSpPr>
            <p:spPr bwMode="auto">
              <a:xfrm>
                <a:off x="3546" y="275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2" name="Line 2025"/>
              <p:cNvSpPr>
                <a:spLocks noChangeShapeType="1"/>
              </p:cNvSpPr>
              <p:nvPr/>
            </p:nvSpPr>
            <p:spPr bwMode="auto">
              <a:xfrm>
                <a:off x="3539" y="2733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3" name="Line 2026"/>
              <p:cNvSpPr>
                <a:spLocks noChangeShapeType="1"/>
              </p:cNvSpPr>
              <p:nvPr/>
            </p:nvSpPr>
            <p:spPr bwMode="auto">
              <a:xfrm>
                <a:off x="3533" y="2711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4" name="Line 2027"/>
              <p:cNvSpPr>
                <a:spLocks noChangeShapeType="1"/>
              </p:cNvSpPr>
              <p:nvPr/>
            </p:nvSpPr>
            <p:spPr bwMode="auto">
              <a:xfrm>
                <a:off x="3527" y="2691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5" name="Line 2028"/>
              <p:cNvSpPr>
                <a:spLocks noChangeShapeType="1"/>
              </p:cNvSpPr>
              <p:nvPr/>
            </p:nvSpPr>
            <p:spPr bwMode="auto">
              <a:xfrm>
                <a:off x="3521" y="2672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6" name="Line 2029"/>
              <p:cNvSpPr>
                <a:spLocks noChangeShapeType="1"/>
              </p:cNvSpPr>
              <p:nvPr/>
            </p:nvSpPr>
            <p:spPr bwMode="auto">
              <a:xfrm>
                <a:off x="3514" y="2655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7" name="Line 2030"/>
              <p:cNvSpPr>
                <a:spLocks noChangeShapeType="1"/>
              </p:cNvSpPr>
              <p:nvPr/>
            </p:nvSpPr>
            <p:spPr bwMode="auto">
              <a:xfrm>
                <a:off x="3508" y="2639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8" name="Line 2031"/>
              <p:cNvSpPr>
                <a:spLocks noChangeShapeType="1"/>
              </p:cNvSpPr>
              <p:nvPr/>
            </p:nvSpPr>
            <p:spPr bwMode="auto">
              <a:xfrm>
                <a:off x="3502" y="2625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9" name="Line 2032"/>
              <p:cNvSpPr>
                <a:spLocks noChangeShapeType="1"/>
              </p:cNvSpPr>
              <p:nvPr/>
            </p:nvSpPr>
            <p:spPr bwMode="auto">
              <a:xfrm>
                <a:off x="3496" y="2613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0" name="Line 2033"/>
              <p:cNvSpPr>
                <a:spLocks noChangeShapeType="1"/>
              </p:cNvSpPr>
              <p:nvPr/>
            </p:nvSpPr>
            <p:spPr bwMode="auto">
              <a:xfrm>
                <a:off x="3490" y="2603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1" name="Line 2034"/>
              <p:cNvSpPr>
                <a:spLocks noChangeShapeType="1"/>
              </p:cNvSpPr>
              <p:nvPr/>
            </p:nvSpPr>
            <p:spPr bwMode="auto">
              <a:xfrm>
                <a:off x="3483" y="2595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2" name="Line 2035"/>
              <p:cNvSpPr>
                <a:spLocks noChangeShapeType="1"/>
              </p:cNvSpPr>
              <p:nvPr/>
            </p:nvSpPr>
            <p:spPr bwMode="auto">
              <a:xfrm>
                <a:off x="3477" y="259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3" name="Line 2036"/>
              <p:cNvSpPr>
                <a:spLocks noChangeShapeType="1"/>
              </p:cNvSpPr>
              <p:nvPr/>
            </p:nvSpPr>
            <p:spPr bwMode="auto">
              <a:xfrm>
                <a:off x="3471" y="258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4" name="Line 2037"/>
              <p:cNvSpPr>
                <a:spLocks noChangeShapeType="1"/>
              </p:cNvSpPr>
              <p:nvPr/>
            </p:nvSpPr>
            <p:spPr bwMode="auto">
              <a:xfrm>
                <a:off x="3464" y="2585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5" name="Line 2038"/>
              <p:cNvSpPr>
                <a:spLocks noChangeShapeType="1"/>
              </p:cNvSpPr>
              <p:nvPr/>
            </p:nvSpPr>
            <p:spPr bwMode="auto">
              <a:xfrm flipV="1">
                <a:off x="3458" y="258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6" name="Line 2039"/>
              <p:cNvSpPr>
                <a:spLocks noChangeShapeType="1"/>
              </p:cNvSpPr>
              <p:nvPr/>
            </p:nvSpPr>
            <p:spPr bwMode="auto">
              <a:xfrm flipV="1">
                <a:off x="3452" y="258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7" name="Line 2040"/>
              <p:cNvSpPr>
                <a:spLocks noChangeShapeType="1"/>
              </p:cNvSpPr>
              <p:nvPr/>
            </p:nvSpPr>
            <p:spPr bwMode="auto">
              <a:xfrm flipV="1">
                <a:off x="3446" y="2591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8" name="Line 2041"/>
              <p:cNvSpPr>
                <a:spLocks noChangeShapeType="1"/>
              </p:cNvSpPr>
              <p:nvPr/>
            </p:nvSpPr>
            <p:spPr bwMode="auto">
              <a:xfrm flipV="1">
                <a:off x="3440" y="2597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9" name="Line 2042"/>
              <p:cNvSpPr>
                <a:spLocks noChangeShapeType="1"/>
              </p:cNvSpPr>
              <p:nvPr/>
            </p:nvSpPr>
            <p:spPr bwMode="auto">
              <a:xfrm flipV="1">
                <a:off x="3433" y="2605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0" name="Line 2043"/>
              <p:cNvSpPr>
                <a:spLocks noChangeShapeType="1"/>
              </p:cNvSpPr>
              <p:nvPr/>
            </p:nvSpPr>
            <p:spPr bwMode="auto">
              <a:xfrm flipV="1">
                <a:off x="3427" y="2616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1" name="Line 2044"/>
              <p:cNvSpPr>
                <a:spLocks noChangeShapeType="1"/>
              </p:cNvSpPr>
              <p:nvPr/>
            </p:nvSpPr>
            <p:spPr bwMode="auto">
              <a:xfrm flipV="1">
                <a:off x="3421" y="2628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2" name="Line 2045"/>
              <p:cNvSpPr>
                <a:spLocks noChangeShapeType="1"/>
              </p:cNvSpPr>
              <p:nvPr/>
            </p:nvSpPr>
            <p:spPr bwMode="auto">
              <a:xfrm flipV="1">
                <a:off x="3414" y="2642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3" name="Line 2046"/>
              <p:cNvSpPr>
                <a:spLocks noChangeShapeType="1"/>
              </p:cNvSpPr>
              <p:nvPr/>
            </p:nvSpPr>
            <p:spPr bwMode="auto">
              <a:xfrm flipV="1">
                <a:off x="3408" y="2659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4" name="Line 2047"/>
              <p:cNvSpPr>
                <a:spLocks noChangeShapeType="1"/>
              </p:cNvSpPr>
              <p:nvPr/>
            </p:nvSpPr>
            <p:spPr bwMode="auto">
              <a:xfrm flipV="1">
                <a:off x="3402" y="2677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5" name="Line 2048"/>
              <p:cNvSpPr>
                <a:spLocks noChangeShapeType="1"/>
              </p:cNvSpPr>
              <p:nvPr/>
            </p:nvSpPr>
            <p:spPr bwMode="auto">
              <a:xfrm flipV="1">
                <a:off x="3396" y="2696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6" name="Line 2049"/>
              <p:cNvSpPr>
                <a:spLocks noChangeShapeType="1"/>
              </p:cNvSpPr>
              <p:nvPr/>
            </p:nvSpPr>
            <p:spPr bwMode="auto">
              <a:xfrm flipV="1">
                <a:off x="3390" y="2716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7" name="Line 2050"/>
              <p:cNvSpPr>
                <a:spLocks noChangeShapeType="1"/>
              </p:cNvSpPr>
              <p:nvPr/>
            </p:nvSpPr>
            <p:spPr bwMode="auto">
              <a:xfrm flipV="1">
                <a:off x="3383" y="2738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8" name="Line 2051"/>
              <p:cNvSpPr>
                <a:spLocks noChangeShapeType="1"/>
              </p:cNvSpPr>
              <p:nvPr/>
            </p:nvSpPr>
            <p:spPr bwMode="auto">
              <a:xfrm flipV="1">
                <a:off x="3377" y="2760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9" name="Line 2052"/>
              <p:cNvSpPr>
                <a:spLocks noChangeShapeType="1"/>
              </p:cNvSpPr>
              <p:nvPr/>
            </p:nvSpPr>
            <p:spPr bwMode="auto">
              <a:xfrm flipV="1">
                <a:off x="3371" y="2783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0" name="Line 2053"/>
              <p:cNvSpPr>
                <a:spLocks noChangeShapeType="1"/>
              </p:cNvSpPr>
              <p:nvPr/>
            </p:nvSpPr>
            <p:spPr bwMode="auto">
              <a:xfrm flipV="1">
                <a:off x="3364" y="2806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1" name="Line 2054"/>
              <p:cNvSpPr>
                <a:spLocks noChangeShapeType="1"/>
              </p:cNvSpPr>
              <p:nvPr/>
            </p:nvSpPr>
            <p:spPr bwMode="auto">
              <a:xfrm flipV="1">
                <a:off x="3358" y="2830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2" name="Line 2055"/>
              <p:cNvSpPr>
                <a:spLocks noChangeShapeType="1"/>
              </p:cNvSpPr>
              <p:nvPr/>
            </p:nvSpPr>
            <p:spPr bwMode="auto">
              <a:xfrm flipV="1">
                <a:off x="3352" y="2854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3" name="Line 2056"/>
              <p:cNvSpPr>
                <a:spLocks noChangeShapeType="1"/>
              </p:cNvSpPr>
              <p:nvPr/>
            </p:nvSpPr>
            <p:spPr bwMode="auto">
              <a:xfrm flipV="1">
                <a:off x="3346" y="287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4" name="Line 2057"/>
              <p:cNvSpPr>
                <a:spLocks noChangeShapeType="1"/>
              </p:cNvSpPr>
              <p:nvPr/>
            </p:nvSpPr>
            <p:spPr bwMode="auto">
              <a:xfrm flipV="1">
                <a:off x="3340" y="2899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5" name="Line 2058"/>
              <p:cNvSpPr>
                <a:spLocks noChangeShapeType="1"/>
              </p:cNvSpPr>
              <p:nvPr/>
            </p:nvSpPr>
            <p:spPr bwMode="auto">
              <a:xfrm flipV="1">
                <a:off x="3333" y="2920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6" name="Line 2059"/>
              <p:cNvSpPr>
                <a:spLocks noChangeShapeType="1"/>
              </p:cNvSpPr>
              <p:nvPr/>
            </p:nvSpPr>
            <p:spPr bwMode="auto">
              <a:xfrm flipV="1">
                <a:off x="3327" y="2941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7" name="Line 2060"/>
              <p:cNvSpPr>
                <a:spLocks noChangeShapeType="1"/>
              </p:cNvSpPr>
              <p:nvPr/>
            </p:nvSpPr>
            <p:spPr bwMode="auto">
              <a:xfrm flipV="1">
                <a:off x="3321" y="2961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8" name="Line 2061"/>
              <p:cNvSpPr>
                <a:spLocks noChangeShapeType="1"/>
              </p:cNvSpPr>
              <p:nvPr/>
            </p:nvSpPr>
            <p:spPr bwMode="auto">
              <a:xfrm flipV="1">
                <a:off x="3315" y="2978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9" name="Line 2062"/>
              <p:cNvSpPr>
                <a:spLocks noChangeShapeType="1"/>
              </p:cNvSpPr>
              <p:nvPr/>
            </p:nvSpPr>
            <p:spPr bwMode="auto">
              <a:xfrm flipV="1">
                <a:off x="3308" y="2995"/>
                <a:ext cx="7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0" name="Line 2063"/>
              <p:cNvSpPr>
                <a:spLocks noChangeShapeType="1"/>
              </p:cNvSpPr>
              <p:nvPr/>
            </p:nvSpPr>
            <p:spPr bwMode="auto">
              <a:xfrm flipV="1">
                <a:off x="3302" y="3010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1" name="Line 2064"/>
              <p:cNvSpPr>
                <a:spLocks noChangeShapeType="1"/>
              </p:cNvSpPr>
              <p:nvPr/>
            </p:nvSpPr>
            <p:spPr bwMode="auto">
              <a:xfrm flipV="1">
                <a:off x="3296" y="3023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7" name="Group 2266"/>
            <p:cNvGrpSpPr>
              <a:grpSpLocks/>
            </p:cNvGrpSpPr>
            <p:nvPr/>
          </p:nvGrpSpPr>
          <p:grpSpPr bwMode="auto">
            <a:xfrm>
              <a:off x="2596" y="1976"/>
              <a:ext cx="3117" cy="1688"/>
              <a:chOff x="2596" y="1976"/>
              <a:chExt cx="3117" cy="1688"/>
            </a:xfrm>
          </p:grpSpPr>
          <p:sp>
            <p:nvSpPr>
              <p:cNvPr id="27682" name="Line 2066"/>
              <p:cNvSpPr>
                <a:spLocks noChangeShapeType="1"/>
              </p:cNvSpPr>
              <p:nvPr/>
            </p:nvSpPr>
            <p:spPr bwMode="auto">
              <a:xfrm flipV="1">
                <a:off x="3289" y="3033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3" name="Line 2067"/>
              <p:cNvSpPr>
                <a:spLocks noChangeShapeType="1"/>
              </p:cNvSpPr>
              <p:nvPr/>
            </p:nvSpPr>
            <p:spPr bwMode="auto">
              <a:xfrm flipV="1">
                <a:off x="3284" y="3041"/>
                <a:ext cx="5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4" name="Line 2068"/>
              <p:cNvSpPr>
                <a:spLocks noChangeShapeType="1"/>
              </p:cNvSpPr>
              <p:nvPr/>
            </p:nvSpPr>
            <p:spPr bwMode="auto">
              <a:xfrm flipV="1">
                <a:off x="3277" y="3048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5" name="Line 2069"/>
              <p:cNvSpPr>
                <a:spLocks noChangeShapeType="1"/>
              </p:cNvSpPr>
              <p:nvPr/>
            </p:nvSpPr>
            <p:spPr bwMode="auto">
              <a:xfrm flipV="1">
                <a:off x="3271" y="305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6" name="Line 2070"/>
              <p:cNvSpPr>
                <a:spLocks noChangeShapeType="1"/>
              </p:cNvSpPr>
              <p:nvPr/>
            </p:nvSpPr>
            <p:spPr bwMode="auto">
              <a:xfrm>
                <a:off x="3265" y="305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7" name="Line 2071"/>
              <p:cNvSpPr>
                <a:spLocks noChangeShapeType="1"/>
              </p:cNvSpPr>
              <p:nvPr/>
            </p:nvSpPr>
            <p:spPr bwMode="auto">
              <a:xfrm>
                <a:off x="3258" y="3050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8" name="Line 2072"/>
              <p:cNvSpPr>
                <a:spLocks noChangeShapeType="1"/>
              </p:cNvSpPr>
              <p:nvPr/>
            </p:nvSpPr>
            <p:spPr bwMode="auto">
              <a:xfrm>
                <a:off x="3252" y="304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9" name="Line 2073"/>
              <p:cNvSpPr>
                <a:spLocks noChangeShapeType="1"/>
              </p:cNvSpPr>
              <p:nvPr/>
            </p:nvSpPr>
            <p:spPr bwMode="auto">
              <a:xfrm>
                <a:off x="3246" y="3037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0" name="Line 2074"/>
              <p:cNvSpPr>
                <a:spLocks noChangeShapeType="1"/>
              </p:cNvSpPr>
              <p:nvPr/>
            </p:nvSpPr>
            <p:spPr bwMode="auto">
              <a:xfrm>
                <a:off x="3239" y="3027"/>
                <a:ext cx="7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1" name="Line 2075"/>
              <p:cNvSpPr>
                <a:spLocks noChangeShapeType="1"/>
              </p:cNvSpPr>
              <p:nvPr/>
            </p:nvSpPr>
            <p:spPr bwMode="auto">
              <a:xfrm>
                <a:off x="3233" y="3016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2" name="Line 2076"/>
              <p:cNvSpPr>
                <a:spLocks noChangeShapeType="1"/>
              </p:cNvSpPr>
              <p:nvPr/>
            </p:nvSpPr>
            <p:spPr bwMode="auto">
              <a:xfrm>
                <a:off x="3227" y="3002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3" name="Line 2077"/>
              <p:cNvSpPr>
                <a:spLocks noChangeShapeType="1"/>
              </p:cNvSpPr>
              <p:nvPr/>
            </p:nvSpPr>
            <p:spPr bwMode="auto">
              <a:xfrm>
                <a:off x="3221" y="2986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4" name="Line 2078"/>
              <p:cNvSpPr>
                <a:spLocks noChangeShapeType="1"/>
              </p:cNvSpPr>
              <p:nvPr/>
            </p:nvSpPr>
            <p:spPr bwMode="auto">
              <a:xfrm>
                <a:off x="3215" y="2969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5" name="Line 2079"/>
              <p:cNvSpPr>
                <a:spLocks noChangeShapeType="1"/>
              </p:cNvSpPr>
              <p:nvPr/>
            </p:nvSpPr>
            <p:spPr bwMode="auto">
              <a:xfrm>
                <a:off x="3208" y="2950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6" name="Line 2080"/>
              <p:cNvSpPr>
                <a:spLocks noChangeShapeType="1"/>
              </p:cNvSpPr>
              <p:nvPr/>
            </p:nvSpPr>
            <p:spPr bwMode="auto">
              <a:xfrm>
                <a:off x="3202" y="2930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7" name="Line 2081"/>
              <p:cNvSpPr>
                <a:spLocks noChangeShapeType="1"/>
              </p:cNvSpPr>
              <p:nvPr/>
            </p:nvSpPr>
            <p:spPr bwMode="auto">
              <a:xfrm>
                <a:off x="3196" y="2909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8" name="Line 2082"/>
              <p:cNvSpPr>
                <a:spLocks noChangeShapeType="1"/>
              </p:cNvSpPr>
              <p:nvPr/>
            </p:nvSpPr>
            <p:spPr bwMode="auto">
              <a:xfrm>
                <a:off x="3190" y="2887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9" name="Line 2083"/>
              <p:cNvSpPr>
                <a:spLocks noChangeShapeType="1"/>
              </p:cNvSpPr>
              <p:nvPr/>
            </p:nvSpPr>
            <p:spPr bwMode="auto">
              <a:xfrm>
                <a:off x="3183" y="2864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0" name="Line 2084"/>
              <p:cNvSpPr>
                <a:spLocks noChangeShapeType="1"/>
              </p:cNvSpPr>
              <p:nvPr/>
            </p:nvSpPr>
            <p:spPr bwMode="auto">
              <a:xfrm>
                <a:off x="3177" y="2841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1" name="Line 2085"/>
              <p:cNvSpPr>
                <a:spLocks noChangeShapeType="1"/>
              </p:cNvSpPr>
              <p:nvPr/>
            </p:nvSpPr>
            <p:spPr bwMode="auto">
              <a:xfrm>
                <a:off x="3171" y="2817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2" name="Line 2086"/>
              <p:cNvSpPr>
                <a:spLocks noChangeShapeType="1"/>
              </p:cNvSpPr>
              <p:nvPr/>
            </p:nvSpPr>
            <p:spPr bwMode="auto">
              <a:xfrm>
                <a:off x="3165" y="2794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3" name="Line 2087"/>
              <p:cNvSpPr>
                <a:spLocks noChangeShapeType="1"/>
              </p:cNvSpPr>
              <p:nvPr/>
            </p:nvSpPr>
            <p:spPr bwMode="auto">
              <a:xfrm>
                <a:off x="3159" y="2771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4" name="Line 2088"/>
              <p:cNvSpPr>
                <a:spLocks noChangeShapeType="1"/>
              </p:cNvSpPr>
              <p:nvPr/>
            </p:nvSpPr>
            <p:spPr bwMode="auto">
              <a:xfrm>
                <a:off x="3152" y="2749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5" name="Line 2089"/>
              <p:cNvSpPr>
                <a:spLocks noChangeShapeType="1"/>
              </p:cNvSpPr>
              <p:nvPr/>
            </p:nvSpPr>
            <p:spPr bwMode="auto">
              <a:xfrm>
                <a:off x="3146" y="272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6" name="Line 2090"/>
              <p:cNvSpPr>
                <a:spLocks noChangeShapeType="1"/>
              </p:cNvSpPr>
              <p:nvPr/>
            </p:nvSpPr>
            <p:spPr bwMode="auto">
              <a:xfrm>
                <a:off x="3140" y="2705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7" name="Line 2091"/>
              <p:cNvSpPr>
                <a:spLocks noChangeShapeType="1"/>
              </p:cNvSpPr>
              <p:nvPr/>
            </p:nvSpPr>
            <p:spPr bwMode="auto">
              <a:xfrm>
                <a:off x="3133" y="2686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8" name="Line 2092"/>
              <p:cNvSpPr>
                <a:spLocks noChangeShapeType="1"/>
              </p:cNvSpPr>
              <p:nvPr/>
            </p:nvSpPr>
            <p:spPr bwMode="auto">
              <a:xfrm>
                <a:off x="3127" y="2667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9" name="Line 2093"/>
              <p:cNvSpPr>
                <a:spLocks noChangeShapeType="1"/>
              </p:cNvSpPr>
              <p:nvPr/>
            </p:nvSpPr>
            <p:spPr bwMode="auto">
              <a:xfrm>
                <a:off x="3121" y="2650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0" name="Line 2094"/>
              <p:cNvSpPr>
                <a:spLocks noChangeShapeType="1"/>
              </p:cNvSpPr>
              <p:nvPr/>
            </p:nvSpPr>
            <p:spPr bwMode="auto">
              <a:xfrm>
                <a:off x="3115" y="2635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1" name="Line 2095"/>
              <p:cNvSpPr>
                <a:spLocks noChangeShapeType="1"/>
              </p:cNvSpPr>
              <p:nvPr/>
            </p:nvSpPr>
            <p:spPr bwMode="auto">
              <a:xfrm>
                <a:off x="3109" y="2621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2" name="Line 2096"/>
              <p:cNvSpPr>
                <a:spLocks noChangeShapeType="1"/>
              </p:cNvSpPr>
              <p:nvPr/>
            </p:nvSpPr>
            <p:spPr bwMode="auto">
              <a:xfrm>
                <a:off x="3102" y="2610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3" name="Line 2097"/>
              <p:cNvSpPr>
                <a:spLocks noChangeShapeType="1"/>
              </p:cNvSpPr>
              <p:nvPr/>
            </p:nvSpPr>
            <p:spPr bwMode="auto">
              <a:xfrm>
                <a:off x="3096" y="2600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4" name="Line 2098"/>
              <p:cNvSpPr>
                <a:spLocks noChangeShapeType="1"/>
              </p:cNvSpPr>
              <p:nvPr/>
            </p:nvSpPr>
            <p:spPr bwMode="auto">
              <a:xfrm>
                <a:off x="3090" y="2593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5" name="Line 2099"/>
              <p:cNvSpPr>
                <a:spLocks noChangeShapeType="1"/>
              </p:cNvSpPr>
              <p:nvPr/>
            </p:nvSpPr>
            <p:spPr bwMode="auto">
              <a:xfrm>
                <a:off x="3083" y="258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6" name="Line 2100"/>
              <p:cNvSpPr>
                <a:spLocks noChangeShapeType="1"/>
              </p:cNvSpPr>
              <p:nvPr/>
            </p:nvSpPr>
            <p:spPr bwMode="auto">
              <a:xfrm>
                <a:off x="3077" y="258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7" name="Line 2101"/>
              <p:cNvSpPr>
                <a:spLocks noChangeShapeType="1"/>
              </p:cNvSpPr>
              <p:nvPr/>
            </p:nvSpPr>
            <p:spPr bwMode="auto">
              <a:xfrm>
                <a:off x="3071" y="258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8" name="Line 2102"/>
              <p:cNvSpPr>
                <a:spLocks noChangeShapeType="1"/>
              </p:cNvSpPr>
              <p:nvPr/>
            </p:nvSpPr>
            <p:spPr bwMode="auto">
              <a:xfrm flipV="1">
                <a:off x="3065" y="258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9" name="Line 2103"/>
              <p:cNvSpPr>
                <a:spLocks noChangeShapeType="1"/>
              </p:cNvSpPr>
              <p:nvPr/>
            </p:nvSpPr>
            <p:spPr bwMode="auto">
              <a:xfrm flipV="1">
                <a:off x="3059" y="258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0" name="Line 2104"/>
              <p:cNvSpPr>
                <a:spLocks noChangeShapeType="1"/>
              </p:cNvSpPr>
              <p:nvPr/>
            </p:nvSpPr>
            <p:spPr bwMode="auto">
              <a:xfrm flipV="1">
                <a:off x="3052" y="2592"/>
                <a:ext cx="7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1" name="Line 2105"/>
              <p:cNvSpPr>
                <a:spLocks noChangeShapeType="1"/>
              </p:cNvSpPr>
              <p:nvPr/>
            </p:nvSpPr>
            <p:spPr bwMode="auto">
              <a:xfrm flipV="1">
                <a:off x="3046" y="2599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2" name="Line 2106"/>
              <p:cNvSpPr>
                <a:spLocks noChangeShapeType="1"/>
              </p:cNvSpPr>
              <p:nvPr/>
            </p:nvSpPr>
            <p:spPr bwMode="auto">
              <a:xfrm flipV="1">
                <a:off x="3040" y="2608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3" name="Line 2107"/>
              <p:cNvSpPr>
                <a:spLocks noChangeShapeType="1"/>
              </p:cNvSpPr>
              <p:nvPr/>
            </p:nvSpPr>
            <p:spPr bwMode="auto">
              <a:xfrm flipV="1">
                <a:off x="3034" y="2619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4" name="Line 2108"/>
              <p:cNvSpPr>
                <a:spLocks noChangeShapeType="1"/>
              </p:cNvSpPr>
              <p:nvPr/>
            </p:nvSpPr>
            <p:spPr bwMode="auto">
              <a:xfrm flipV="1">
                <a:off x="3027" y="2632"/>
                <a:ext cx="7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5" name="Line 2109"/>
              <p:cNvSpPr>
                <a:spLocks noChangeShapeType="1"/>
              </p:cNvSpPr>
              <p:nvPr/>
            </p:nvSpPr>
            <p:spPr bwMode="auto">
              <a:xfrm flipV="1">
                <a:off x="3021" y="2647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6" name="Line 2110"/>
              <p:cNvSpPr>
                <a:spLocks noChangeShapeType="1"/>
              </p:cNvSpPr>
              <p:nvPr/>
            </p:nvSpPr>
            <p:spPr bwMode="auto">
              <a:xfrm flipV="1">
                <a:off x="3015" y="2664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7" name="Line 2111"/>
              <p:cNvSpPr>
                <a:spLocks noChangeShapeType="1"/>
              </p:cNvSpPr>
              <p:nvPr/>
            </p:nvSpPr>
            <p:spPr bwMode="auto">
              <a:xfrm flipV="1">
                <a:off x="3008" y="2682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8" name="Line 2112"/>
              <p:cNvSpPr>
                <a:spLocks noChangeShapeType="1"/>
              </p:cNvSpPr>
              <p:nvPr/>
            </p:nvSpPr>
            <p:spPr bwMode="auto">
              <a:xfrm flipV="1">
                <a:off x="3003" y="2702"/>
                <a:ext cx="5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9" name="Line 2113"/>
              <p:cNvSpPr>
                <a:spLocks noChangeShapeType="1"/>
              </p:cNvSpPr>
              <p:nvPr/>
            </p:nvSpPr>
            <p:spPr bwMode="auto">
              <a:xfrm flipV="1">
                <a:off x="2996" y="2723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0" name="Line 2114"/>
              <p:cNvSpPr>
                <a:spLocks noChangeShapeType="1"/>
              </p:cNvSpPr>
              <p:nvPr/>
            </p:nvSpPr>
            <p:spPr bwMode="auto">
              <a:xfrm flipV="1">
                <a:off x="2990" y="2745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1" name="Line 2115"/>
              <p:cNvSpPr>
                <a:spLocks noChangeShapeType="1"/>
              </p:cNvSpPr>
              <p:nvPr/>
            </p:nvSpPr>
            <p:spPr bwMode="auto">
              <a:xfrm flipV="1">
                <a:off x="2984" y="2767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2" name="Line 2116"/>
              <p:cNvSpPr>
                <a:spLocks noChangeShapeType="1"/>
              </p:cNvSpPr>
              <p:nvPr/>
            </p:nvSpPr>
            <p:spPr bwMode="auto">
              <a:xfrm flipV="1">
                <a:off x="2977" y="2790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3" name="Line 2117"/>
              <p:cNvSpPr>
                <a:spLocks noChangeShapeType="1"/>
              </p:cNvSpPr>
              <p:nvPr/>
            </p:nvSpPr>
            <p:spPr bwMode="auto">
              <a:xfrm flipV="1">
                <a:off x="2971" y="2813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4" name="Line 2118"/>
              <p:cNvSpPr>
                <a:spLocks noChangeShapeType="1"/>
              </p:cNvSpPr>
              <p:nvPr/>
            </p:nvSpPr>
            <p:spPr bwMode="auto">
              <a:xfrm flipV="1">
                <a:off x="2965" y="2837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5" name="Line 2119"/>
              <p:cNvSpPr>
                <a:spLocks noChangeShapeType="1"/>
              </p:cNvSpPr>
              <p:nvPr/>
            </p:nvSpPr>
            <p:spPr bwMode="auto">
              <a:xfrm flipV="1">
                <a:off x="2958" y="2860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6" name="Line 2120"/>
              <p:cNvSpPr>
                <a:spLocks noChangeShapeType="1"/>
              </p:cNvSpPr>
              <p:nvPr/>
            </p:nvSpPr>
            <p:spPr bwMode="auto">
              <a:xfrm flipV="1">
                <a:off x="2952" y="2883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7" name="Line 2121"/>
              <p:cNvSpPr>
                <a:spLocks noChangeShapeType="1"/>
              </p:cNvSpPr>
              <p:nvPr/>
            </p:nvSpPr>
            <p:spPr bwMode="auto">
              <a:xfrm flipV="1">
                <a:off x="2946" y="2905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8" name="Line 2122"/>
              <p:cNvSpPr>
                <a:spLocks noChangeShapeType="1"/>
              </p:cNvSpPr>
              <p:nvPr/>
            </p:nvSpPr>
            <p:spPr bwMode="auto">
              <a:xfrm flipV="1">
                <a:off x="2940" y="2927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9" name="Line 2123"/>
              <p:cNvSpPr>
                <a:spLocks noChangeShapeType="1"/>
              </p:cNvSpPr>
              <p:nvPr/>
            </p:nvSpPr>
            <p:spPr bwMode="auto">
              <a:xfrm flipV="1">
                <a:off x="2934" y="2947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0" name="Line 2124"/>
              <p:cNvSpPr>
                <a:spLocks noChangeShapeType="1"/>
              </p:cNvSpPr>
              <p:nvPr/>
            </p:nvSpPr>
            <p:spPr bwMode="auto">
              <a:xfrm flipV="1">
                <a:off x="2927" y="2966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1" name="Line 2125"/>
              <p:cNvSpPr>
                <a:spLocks noChangeShapeType="1"/>
              </p:cNvSpPr>
              <p:nvPr/>
            </p:nvSpPr>
            <p:spPr bwMode="auto">
              <a:xfrm flipV="1">
                <a:off x="2921" y="2983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2" name="Line 2126"/>
              <p:cNvSpPr>
                <a:spLocks noChangeShapeType="1"/>
              </p:cNvSpPr>
              <p:nvPr/>
            </p:nvSpPr>
            <p:spPr bwMode="auto">
              <a:xfrm flipV="1">
                <a:off x="2915" y="2999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3" name="Line 2127"/>
              <p:cNvSpPr>
                <a:spLocks noChangeShapeType="1"/>
              </p:cNvSpPr>
              <p:nvPr/>
            </p:nvSpPr>
            <p:spPr bwMode="auto">
              <a:xfrm flipV="1">
                <a:off x="2908" y="3014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4" name="Line 2128"/>
              <p:cNvSpPr>
                <a:spLocks noChangeShapeType="1"/>
              </p:cNvSpPr>
              <p:nvPr/>
            </p:nvSpPr>
            <p:spPr bwMode="auto">
              <a:xfrm flipV="1">
                <a:off x="2902" y="3025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5" name="Line 2129"/>
              <p:cNvSpPr>
                <a:spLocks noChangeShapeType="1"/>
              </p:cNvSpPr>
              <p:nvPr/>
            </p:nvSpPr>
            <p:spPr bwMode="auto">
              <a:xfrm flipV="1">
                <a:off x="2896" y="3036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6" name="Line 2130"/>
              <p:cNvSpPr>
                <a:spLocks noChangeShapeType="1"/>
              </p:cNvSpPr>
              <p:nvPr/>
            </p:nvSpPr>
            <p:spPr bwMode="auto">
              <a:xfrm flipV="1">
                <a:off x="2890" y="304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7" name="Line 2131"/>
              <p:cNvSpPr>
                <a:spLocks noChangeShapeType="1"/>
              </p:cNvSpPr>
              <p:nvPr/>
            </p:nvSpPr>
            <p:spPr bwMode="auto">
              <a:xfrm flipV="1">
                <a:off x="2884" y="304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8" name="Line 2132"/>
              <p:cNvSpPr>
                <a:spLocks noChangeShapeType="1"/>
              </p:cNvSpPr>
              <p:nvPr/>
            </p:nvSpPr>
            <p:spPr bwMode="auto">
              <a:xfrm flipV="1">
                <a:off x="2877" y="305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9" name="Line 2133"/>
              <p:cNvSpPr>
                <a:spLocks noChangeShapeType="1"/>
              </p:cNvSpPr>
              <p:nvPr/>
            </p:nvSpPr>
            <p:spPr bwMode="auto">
              <a:xfrm>
                <a:off x="2871" y="305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0" name="Line 2134"/>
              <p:cNvSpPr>
                <a:spLocks noChangeShapeType="1"/>
              </p:cNvSpPr>
              <p:nvPr/>
            </p:nvSpPr>
            <p:spPr bwMode="auto">
              <a:xfrm>
                <a:off x="2865" y="304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1" name="Line 2135"/>
              <p:cNvSpPr>
                <a:spLocks noChangeShapeType="1"/>
              </p:cNvSpPr>
              <p:nvPr/>
            </p:nvSpPr>
            <p:spPr bwMode="auto">
              <a:xfrm>
                <a:off x="2859" y="3043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2" name="Line 2136"/>
              <p:cNvSpPr>
                <a:spLocks noChangeShapeType="1"/>
              </p:cNvSpPr>
              <p:nvPr/>
            </p:nvSpPr>
            <p:spPr bwMode="auto">
              <a:xfrm>
                <a:off x="2852" y="3035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3" name="Line 2137"/>
              <p:cNvSpPr>
                <a:spLocks noChangeShapeType="1"/>
              </p:cNvSpPr>
              <p:nvPr/>
            </p:nvSpPr>
            <p:spPr bwMode="auto">
              <a:xfrm>
                <a:off x="2846" y="3024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4" name="Line 2138"/>
              <p:cNvSpPr>
                <a:spLocks noChangeShapeType="1"/>
              </p:cNvSpPr>
              <p:nvPr/>
            </p:nvSpPr>
            <p:spPr bwMode="auto">
              <a:xfrm>
                <a:off x="2840" y="3012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5" name="Line 2139"/>
              <p:cNvSpPr>
                <a:spLocks noChangeShapeType="1"/>
              </p:cNvSpPr>
              <p:nvPr/>
            </p:nvSpPr>
            <p:spPr bwMode="auto">
              <a:xfrm>
                <a:off x="2834" y="2998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6" name="Line 2140"/>
              <p:cNvSpPr>
                <a:spLocks noChangeShapeType="1"/>
              </p:cNvSpPr>
              <p:nvPr/>
            </p:nvSpPr>
            <p:spPr bwMode="auto">
              <a:xfrm>
                <a:off x="2828" y="2981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7" name="Line 2141"/>
              <p:cNvSpPr>
                <a:spLocks noChangeShapeType="1"/>
              </p:cNvSpPr>
              <p:nvPr/>
            </p:nvSpPr>
            <p:spPr bwMode="auto">
              <a:xfrm>
                <a:off x="2821" y="2964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2142"/>
              <p:cNvSpPr>
                <a:spLocks noChangeShapeType="1"/>
              </p:cNvSpPr>
              <p:nvPr/>
            </p:nvSpPr>
            <p:spPr bwMode="auto">
              <a:xfrm>
                <a:off x="2815" y="2945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9" name="Line 2143"/>
              <p:cNvSpPr>
                <a:spLocks noChangeShapeType="1"/>
              </p:cNvSpPr>
              <p:nvPr/>
            </p:nvSpPr>
            <p:spPr bwMode="auto">
              <a:xfrm>
                <a:off x="2809" y="2924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0" name="Line 2144"/>
              <p:cNvSpPr>
                <a:spLocks noChangeShapeType="1"/>
              </p:cNvSpPr>
              <p:nvPr/>
            </p:nvSpPr>
            <p:spPr bwMode="auto">
              <a:xfrm>
                <a:off x="2802" y="2903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1" name="Line 2145"/>
              <p:cNvSpPr>
                <a:spLocks noChangeShapeType="1"/>
              </p:cNvSpPr>
              <p:nvPr/>
            </p:nvSpPr>
            <p:spPr bwMode="auto">
              <a:xfrm>
                <a:off x="2796" y="2880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2" name="Line 2146"/>
              <p:cNvSpPr>
                <a:spLocks noChangeShapeType="1"/>
              </p:cNvSpPr>
              <p:nvPr/>
            </p:nvSpPr>
            <p:spPr bwMode="auto">
              <a:xfrm>
                <a:off x="2790" y="2858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3" name="Line 2147"/>
              <p:cNvSpPr>
                <a:spLocks noChangeShapeType="1"/>
              </p:cNvSpPr>
              <p:nvPr/>
            </p:nvSpPr>
            <p:spPr bwMode="auto">
              <a:xfrm>
                <a:off x="2783" y="2834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4" name="Line 2148"/>
              <p:cNvSpPr>
                <a:spLocks noChangeShapeType="1"/>
              </p:cNvSpPr>
              <p:nvPr/>
            </p:nvSpPr>
            <p:spPr bwMode="auto">
              <a:xfrm>
                <a:off x="2778" y="2811"/>
                <a:ext cx="5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5" name="Line 2149"/>
              <p:cNvSpPr>
                <a:spLocks noChangeShapeType="1"/>
              </p:cNvSpPr>
              <p:nvPr/>
            </p:nvSpPr>
            <p:spPr bwMode="auto">
              <a:xfrm>
                <a:off x="2771" y="2787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6" name="Line 2150"/>
              <p:cNvSpPr>
                <a:spLocks noChangeShapeType="1"/>
              </p:cNvSpPr>
              <p:nvPr/>
            </p:nvSpPr>
            <p:spPr bwMode="auto">
              <a:xfrm>
                <a:off x="2765" y="2764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7" name="Line 2151"/>
              <p:cNvSpPr>
                <a:spLocks noChangeShapeType="1"/>
              </p:cNvSpPr>
              <p:nvPr/>
            </p:nvSpPr>
            <p:spPr bwMode="auto">
              <a:xfrm>
                <a:off x="2759" y="2742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8" name="Line 2152"/>
              <p:cNvSpPr>
                <a:spLocks noChangeShapeType="1"/>
              </p:cNvSpPr>
              <p:nvPr/>
            </p:nvSpPr>
            <p:spPr bwMode="auto">
              <a:xfrm>
                <a:off x="2752" y="2720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9" name="Line 2153"/>
              <p:cNvSpPr>
                <a:spLocks noChangeShapeType="1"/>
              </p:cNvSpPr>
              <p:nvPr/>
            </p:nvSpPr>
            <p:spPr bwMode="auto">
              <a:xfrm>
                <a:off x="2746" y="2699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0" name="Line 2154"/>
              <p:cNvSpPr>
                <a:spLocks noChangeShapeType="1"/>
              </p:cNvSpPr>
              <p:nvPr/>
            </p:nvSpPr>
            <p:spPr bwMode="auto">
              <a:xfrm>
                <a:off x="2740" y="2680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1" name="Line 2155"/>
              <p:cNvSpPr>
                <a:spLocks noChangeShapeType="1"/>
              </p:cNvSpPr>
              <p:nvPr/>
            </p:nvSpPr>
            <p:spPr bwMode="auto">
              <a:xfrm>
                <a:off x="2734" y="2662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2" name="Line 2156"/>
              <p:cNvSpPr>
                <a:spLocks noChangeShapeType="1"/>
              </p:cNvSpPr>
              <p:nvPr/>
            </p:nvSpPr>
            <p:spPr bwMode="auto">
              <a:xfrm>
                <a:off x="2727" y="2645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3" name="Line 2157"/>
              <p:cNvSpPr>
                <a:spLocks noChangeShapeType="1"/>
              </p:cNvSpPr>
              <p:nvPr/>
            </p:nvSpPr>
            <p:spPr bwMode="auto">
              <a:xfrm>
                <a:off x="2721" y="2631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4" name="Line 2158"/>
              <p:cNvSpPr>
                <a:spLocks noChangeShapeType="1"/>
              </p:cNvSpPr>
              <p:nvPr/>
            </p:nvSpPr>
            <p:spPr bwMode="auto">
              <a:xfrm>
                <a:off x="2715" y="2618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5" name="Line 2159"/>
              <p:cNvSpPr>
                <a:spLocks noChangeShapeType="1"/>
              </p:cNvSpPr>
              <p:nvPr/>
            </p:nvSpPr>
            <p:spPr bwMode="auto">
              <a:xfrm>
                <a:off x="2709" y="2607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6" name="Line 2160"/>
              <p:cNvSpPr>
                <a:spLocks noChangeShapeType="1"/>
              </p:cNvSpPr>
              <p:nvPr/>
            </p:nvSpPr>
            <p:spPr bwMode="auto">
              <a:xfrm>
                <a:off x="2703" y="2598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7" name="Line 2161"/>
              <p:cNvSpPr>
                <a:spLocks noChangeShapeType="1"/>
              </p:cNvSpPr>
              <p:nvPr/>
            </p:nvSpPr>
            <p:spPr bwMode="auto">
              <a:xfrm>
                <a:off x="2696" y="2592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8" name="Line 2162"/>
              <p:cNvSpPr>
                <a:spLocks noChangeShapeType="1"/>
              </p:cNvSpPr>
              <p:nvPr/>
            </p:nvSpPr>
            <p:spPr bwMode="auto">
              <a:xfrm>
                <a:off x="2690" y="258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9" name="Line 2163"/>
              <p:cNvSpPr>
                <a:spLocks noChangeShapeType="1"/>
              </p:cNvSpPr>
              <p:nvPr/>
            </p:nvSpPr>
            <p:spPr bwMode="auto">
              <a:xfrm>
                <a:off x="2684" y="258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0" name="Line 2164"/>
              <p:cNvSpPr>
                <a:spLocks noChangeShapeType="1"/>
              </p:cNvSpPr>
              <p:nvPr/>
            </p:nvSpPr>
            <p:spPr bwMode="auto">
              <a:xfrm flipV="1">
                <a:off x="2677" y="2585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1" name="Line 2165"/>
              <p:cNvSpPr>
                <a:spLocks noChangeShapeType="1"/>
              </p:cNvSpPr>
              <p:nvPr/>
            </p:nvSpPr>
            <p:spPr bwMode="auto">
              <a:xfrm flipV="1">
                <a:off x="2671" y="25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2" name="Line 2166"/>
              <p:cNvSpPr>
                <a:spLocks noChangeShapeType="1"/>
              </p:cNvSpPr>
              <p:nvPr/>
            </p:nvSpPr>
            <p:spPr bwMode="auto">
              <a:xfrm flipV="1">
                <a:off x="2665" y="258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3" name="Line 2167"/>
              <p:cNvSpPr>
                <a:spLocks noChangeShapeType="1"/>
              </p:cNvSpPr>
              <p:nvPr/>
            </p:nvSpPr>
            <p:spPr bwMode="auto">
              <a:xfrm flipV="1">
                <a:off x="2659" y="2594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4" name="Line 2168"/>
              <p:cNvSpPr>
                <a:spLocks noChangeShapeType="1"/>
              </p:cNvSpPr>
              <p:nvPr/>
            </p:nvSpPr>
            <p:spPr bwMode="auto">
              <a:xfrm flipV="1">
                <a:off x="2653" y="2601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5" name="Line 2169"/>
              <p:cNvSpPr>
                <a:spLocks noChangeShapeType="1"/>
              </p:cNvSpPr>
              <p:nvPr/>
            </p:nvSpPr>
            <p:spPr bwMode="auto">
              <a:xfrm flipV="1">
                <a:off x="2646" y="2611"/>
                <a:ext cx="7" cy="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6" name="Line 2170"/>
              <p:cNvSpPr>
                <a:spLocks noChangeShapeType="1"/>
              </p:cNvSpPr>
              <p:nvPr/>
            </p:nvSpPr>
            <p:spPr bwMode="auto">
              <a:xfrm flipV="1">
                <a:off x="2640" y="2623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7" name="Line 2171"/>
              <p:cNvSpPr>
                <a:spLocks noChangeShapeType="1"/>
              </p:cNvSpPr>
              <p:nvPr/>
            </p:nvSpPr>
            <p:spPr bwMode="auto">
              <a:xfrm flipV="1">
                <a:off x="2634" y="2637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8" name="Line 2172"/>
              <p:cNvSpPr>
                <a:spLocks noChangeShapeType="1"/>
              </p:cNvSpPr>
              <p:nvPr/>
            </p:nvSpPr>
            <p:spPr bwMode="auto">
              <a:xfrm flipV="1">
                <a:off x="2627" y="2652"/>
                <a:ext cx="7" cy="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9" name="Line 2173"/>
              <p:cNvSpPr>
                <a:spLocks noChangeShapeType="1"/>
              </p:cNvSpPr>
              <p:nvPr/>
            </p:nvSpPr>
            <p:spPr bwMode="auto">
              <a:xfrm flipV="1">
                <a:off x="2621" y="2669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0" name="Line 2174"/>
              <p:cNvSpPr>
                <a:spLocks noChangeShapeType="1"/>
              </p:cNvSpPr>
              <p:nvPr/>
            </p:nvSpPr>
            <p:spPr bwMode="auto">
              <a:xfrm flipV="1">
                <a:off x="2615" y="2688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1" name="Line 2175"/>
              <p:cNvSpPr>
                <a:spLocks noChangeShapeType="1"/>
              </p:cNvSpPr>
              <p:nvPr/>
            </p:nvSpPr>
            <p:spPr bwMode="auto">
              <a:xfrm flipV="1">
                <a:off x="2609" y="2708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2" name="Line 2176"/>
              <p:cNvSpPr>
                <a:spLocks noChangeShapeType="1"/>
              </p:cNvSpPr>
              <p:nvPr/>
            </p:nvSpPr>
            <p:spPr bwMode="auto">
              <a:xfrm flipV="1">
                <a:off x="2603" y="2729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3" name="Line 2177"/>
              <p:cNvSpPr>
                <a:spLocks noChangeShapeType="1"/>
              </p:cNvSpPr>
              <p:nvPr/>
            </p:nvSpPr>
            <p:spPr bwMode="auto">
              <a:xfrm flipV="1">
                <a:off x="2596" y="2751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4" name="Line 2178"/>
              <p:cNvSpPr>
                <a:spLocks noChangeShapeType="1"/>
              </p:cNvSpPr>
              <p:nvPr/>
            </p:nvSpPr>
            <p:spPr bwMode="auto">
              <a:xfrm flipV="1">
                <a:off x="5707" y="2401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5" name="Line 2179"/>
              <p:cNvSpPr>
                <a:spLocks noChangeShapeType="1"/>
              </p:cNvSpPr>
              <p:nvPr/>
            </p:nvSpPr>
            <p:spPr bwMode="auto">
              <a:xfrm flipV="1">
                <a:off x="5701" y="2476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6" name="Line 2180"/>
              <p:cNvSpPr>
                <a:spLocks noChangeShapeType="1"/>
              </p:cNvSpPr>
              <p:nvPr/>
            </p:nvSpPr>
            <p:spPr bwMode="auto">
              <a:xfrm flipV="1">
                <a:off x="5694" y="2555"/>
                <a:ext cx="7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7" name="Line 2181"/>
              <p:cNvSpPr>
                <a:spLocks noChangeShapeType="1"/>
              </p:cNvSpPr>
              <p:nvPr/>
            </p:nvSpPr>
            <p:spPr bwMode="auto">
              <a:xfrm flipV="1">
                <a:off x="5688" y="2636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8" name="Line 2182"/>
              <p:cNvSpPr>
                <a:spLocks noChangeShapeType="1"/>
              </p:cNvSpPr>
              <p:nvPr/>
            </p:nvSpPr>
            <p:spPr bwMode="auto">
              <a:xfrm flipV="1">
                <a:off x="5682" y="2719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9" name="Line 2183"/>
              <p:cNvSpPr>
                <a:spLocks noChangeShapeType="1"/>
              </p:cNvSpPr>
              <p:nvPr/>
            </p:nvSpPr>
            <p:spPr bwMode="auto">
              <a:xfrm flipV="1">
                <a:off x="5676" y="2804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0" name="Line 2184"/>
              <p:cNvSpPr>
                <a:spLocks noChangeShapeType="1"/>
              </p:cNvSpPr>
              <p:nvPr/>
            </p:nvSpPr>
            <p:spPr bwMode="auto">
              <a:xfrm flipV="1">
                <a:off x="5669" y="2888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1" name="Line 2185"/>
              <p:cNvSpPr>
                <a:spLocks noChangeShapeType="1"/>
              </p:cNvSpPr>
              <p:nvPr/>
            </p:nvSpPr>
            <p:spPr bwMode="auto">
              <a:xfrm flipV="1">
                <a:off x="5663" y="2972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2" name="Line 2186"/>
              <p:cNvSpPr>
                <a:spLocks noChangeShapeType="1"/>
              </p:cNvSpPr>
              <p:nvPr/>
            </p:nvSpPr>
            <p:spPr bwMode="auto">
              <a:xfrm flipV="1">
                <a:off x="5657" y="3054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3" name="Line 2187"/>
              <p:cNvSpPr>
                <a:spLocks noChangeShapeType="1"/>
              </p:cNvSpPr>
              <p:nvPr/>
            </p:nvSpPr>
            <p:spPr bwMode="auto">
              <a:xfrm flipV="1">
                <a:off x="5650" y="3134"/>
                <a:ext cx="7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4" name="Line 2188"/>
              <p:cNvSpPr>
                <a:spLocks noChangeShapeType="1"/>
              </p:cNvSpPr>
              <p:nvPr/>
            </p:nvSpPr>
            <p:spPr bwMode="auto">
              <a:xfrm flipV="1">
                <a:off x="5645" y="3211"/>
                <a:ext cx="5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5" name="Line 2189"/>
              <p:cNvSpPr>
                <a:spLocks noChangeShapeType="1"/>
              </p:cNvSpPr>
              <p:nvPr/>
            </p:nvSpPr>
            <p:spPr bwMode="auto">
              <a:xfrm flipV="1">
                <a:off x="5638" y="3284"/>
                <a:ext cx="7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6" name="Line 2190"/>
              <p:cNvSpPr>
                <a:spLocks noChangeShapeType="1"/>
              </p:cNvSpPr>
              <p:nvPr/>
            </p:nvSpPr>
            <p:spPr bwMode="auto">
              <a:xfrm flipV="1">
                <a:off x="5632" y="3352"/>
                <a:ext cx="6" cy="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7" name="Line 2191"/>
              <p:cNvSpPr>
                <a:spLocks noChangeShapeType="1"/>
              </p:cNvSpPr>
              <p:nvPr/>
            </p:nvSpPr>
            <p:spPr bwMode="auto">
              <a:xfrm flipV="1">
                <a:off x="5626" y="3415"/>
                <a:ext cx="6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8" name="Line 2192"/>
              <p:cNvSpPr>
                <a:spLocks noChangeShapeType="1"/>
              </p:cNvSpPr>
              <p:nvPr/>
            </p:nvSpPr>
            <p:spPr bwMode="auto">
              <a:xfrm flipV="1">
                <a:off x="5619" y="3472"/>
                <a:ext cx="7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9" name="Line 2193"/>
              <p:cNvSpPr>
                <a:spLocks noChangeShapeType="1"/>
              </p:cNvSpPr>
              <p:nvPr/>
            </p:nvSpPr>
            <p:spPr bwMode="auto">
              <a:xfrm flipV="1">
                <a:off x="5613" y="3522"/>
                <a:ext cx="6" cy="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0" name="Line 2194"/>
              <p:cNvSpPr>
                <a:spLocks noChangeShapeType="1"/>
              </p:cNvSpPr>
              <p:nvPr/>
            </p:nvSpPr>
            <p:spPr bwMode="auto">
              <a:xfrm flipV="1">
                <a:off x="5607" y="3566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1" name="Line 2195"/>
              <p:cNvSpPr>
                <a:spLocks noChangeShapeType="1"/>
              </p:cNvSpPr>
              <p:nvPr/>
            </p:nvSpPr>
            <p:spPr bwMode="auto">
              <a:xfrm flipV="1">
                <a:off x="5600" y="3601"/>
                <a:ext cx="7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2" name="Line 2196"/>
              <p:cNvSpPr>
                <a:spLocks noChangeShapeType="1"/>
              </p:cNvSpPr>
              <p:nvPr/>
            </p:nvSpPr>
            <p:spPr bwMode="auto">
              <a:xfrm flipV="1">
                <a:off x="5594" y="3629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3" name="Line 2197"/>
              <p:cNvSpPr>
                <a:spLocks noChangeShapeType="1"/>
              </p:cNvSpPr>
              <p:nvPr/>
            </p:nvSpPr>
            <p:spPr bwMode="auto">
              <a:xfrm flipV="1">
                <a:off x="5588" y="3649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4" name="Line 2198"/>
              <p:cNvSpPr>
                <a:spLocks noChangeShapeType="1"/>
              </p:cNvSpPr>
              <p:nvPr/>
            </p:nvSpPr>
            <p:spPr bwMode="auto">
              <a:xfrm flipV="1">
                <a:off x="5582" y="366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5" name="Line 2199"/>
              <p:cNvSpPr>
                <a:spLocks noChangeShapeType="1"/>
              </p:cNvSpPr>
              <p:nvPr/>
            </p:nvSpPr>
            <p:spPr bwMode="auto">
              <a:xfrm>
                <a:off x="5576" y="3658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6" name="Line 2200"/>
              <p:cNvSpPr>
                <a:spLocks noChangeShapeType="1"/>
              </p:cNvSpPr>
              <p:nvPr/>
            </p:nvSpPr>
            <p:spPr bwMode="auto">
              <a:xfrm>
                <a:off x="5569" y="3644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7" name="Line 2201"/>
              <p:cNvSpPr>
                <a:spLocks noChangeShapeType="1"/>
              </p:cNvSpPr>
              <p:nvPr/>
            </p:nvSpPr>
            <p:spPr bwMode="auto">
              <a:xfrm>
                <a:off x="5563" y="3623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8" name="Line 2202"/>
              <p:cNvSpPr>
                <a:spLocks noChangeShapeType="1"/>
              </p:cNvSpPr>
              <p:nvPr/>
            </p:nvSpPr>
            <p:spPr bwMode="auto">
              <a:xfrm>
                <a:off x="5557" y="3592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9" name="Line 2203"/>
              <p:cNvSpPr>
                <a:spLocks noChangeShapeType="1"/>
              </p:cNvSpPr>
              <p:nvPr/>
            </p:nvSpPr>
            <p:spPr bwMode="auto">
              <a:xfrm>
                <a:off x="5551" y="3554"/>
                <a:ext cx="6" cy="3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0" name="Line 2204"/>
              <p:cNvSpPr>
                <a:spLocks noChangeShapeType="1"/>
              </p:cNvSpPr>
              <p:nvPr/>
            </p:nvSpPr>
            <p:spPr bwMode="auto">
              <a:xfrm>
                <a:off x="5544" y="3509"/>
                <a:ext cx="7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1" name="Line 2205"/>
              <p:cNvSpPr>
                <a:spLocks noChangeShapeType="1"/>
              </p:cNvSpPr>
              <p:nvPr/>
            </p:nvSpPr>
            <p:spPr bwMode="auto">
              <a:xfrm>
                <a:off x="5538" y="3457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2" name="Line 2206"/>
              <p:cNvSpPr>
                <a:spLocks noChangeShapeType="1"/>
              </p:cNvSpPr>
              <p:nvPr/>
            </p:nvSpPr>
            <p:spPr bwMode="auto">
              <a:xfrm>
                <a:off x="5532" y="3399"/>
                <a:ext cx="6" cy="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3" name="Line 2207"/>
              <p:cNvSpPr>
                <a:spLocks noChangeShapeType="1"/>
              </p:cNvSpPr>
              <p:nvPr/>
            </p:nvSpPr>
            <p:spPr bwMode="auto">
              <a:xfrm>
                <a:off x="5526" y="3334"/>
                <a:ext cx="6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4" name="Line 2208"/>
              <p:cNvSpPr>
                <a:spLocks noChangeShapeType="1"/>
              </p:cNvSpPr>
              <p:nvPr/>
            </p:nvSpPr>
            <p:spPr bwMode="auto">
              <a:xfrm>
                <a:off x="5520" y="3265"/>
                <a:ext cx="6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5" name="Line 2209"/>
              <p:cNvSpPr>
                <a:spLocks noChangeShapeType="1"/>
              </p:cNvSpPr>
              <p:nvPr/>
            </p:nvSpPr>
            <p:spPr bwMode="auto">
              <a:xfrm>
                <a:off x="5513" y="3190"/>
                <a:ext cx="7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6" name="Line 2210"/>
              <p:cNvSpPr>
                <a:spLocks noChangeShapeType="1"/>
              </p:cNvSpPr>
              <p:nvPr/>
            </p:nvSpPr>
            <p:spPr bwMode="auto">
              <a:xfrm>
                <a:off x="5507" y="3113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7" name="Line 2211"/>
              <p:cNvSpPr>
                <a:spLocks noChangeShapeType="1"/>
              </p:cNvSpPr>
              <p:nvPr/>
            </p:nvSpPr>
            <p:spPr bwMode="auto">
              <a:xfrm>
                <a:off x="5501" y="3032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8" name="Line 2212"/>
              <p:cNvSpPr>
                <a:spLocks noChangeShapeType="1"/>
              </p:cNvSpPr>
              <p:nvPr/>
            </p:nvSpPr>
            <p:spPr bwMode="auto">
              <a:xfrm>
                <a:off x="5494" y="2950"/>
                <a:ext cx="7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9" name="Line 2213"/>
              <p:cNvSpPr>
                <a:spLocks noChangeShapeType="1"/>
              </p:cNvSpPr>
              <p:nvPr/>
            </p:nvSpPr>
            <p:spPr bwMode="auto">
              <a:xfrm>
                <a:off x="5488" y="2865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0" name="Line 2214"/>
              <p:cNvSpPr>
                <a:spLocks noChangeShapeType="1"/>
              </p:cNvSpPr>
              <p:nvPr/>
            </p:nvSpPr>
            <p:spPr bwMode="auto">
              <a:xfrm>
                <a:off x="5482" y="2781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1" name="Line 2215"/>
              <p:cNvSpPr>
                <a:spLocks noChangeShapeType="1"/>
              </p:cNvSpPr>
              <p:nvPr/>
            </p:nvSpPr>
            <p:spPr bwMode="auto">
              <a:xfrm>
                <a:off x="5476" y="2697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2" name="Line 2216"/>
              <p:cNvSpPr>
                <a:spLocks noChangeShapeType="1"/>
              </p:cNvSpPr>
              <p:nvPr/>
            </p:nvSpPr>
            <p:spPr bwMode="auto">
              <a:xfrm>
                <a:off x="5470" y="2614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3" name="Line 2217"/>
              <p:cNvSpPr>
                <a:spLocks noChangeShapeType="1"/>
              </p:cNvSpPr>
              <p:nvPr/>
            </p:nvSpPr>
            <p:spPr bwMode="auto">
              <a:xfrm>
                <a:off x="5463" y="2533"/>
                <a:ext cx="7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4" name="Line 2218"/>
              <p:cNvSpPr>
                <a:spLocks noChangeShapeType="1"/>
              </p:cNvSpPr>
              <p:nvPr/>
            </p:nvSpPr>
            <p:spPr bwMode="auto">
              <a:xfrm>
                <a:off x="5457" y="2455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5" name="Line 2219"/>
              <p:cNvSpPr>
                <a:spLocks noChangeShapeType="1"/>
              </p:cNvSpPr>
              <p:nvPr/>
            </p:nvSpPr>
            <p:spPr bwMode="auto">
              <a:xfrm>
                <a:off x="5451" y="2381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6" name="Line 2220"/>
              <p:cNvSpPr>
                <a:spLocks noChangeShapeType="1"/>
              </p:cNvSpPr>
              <p:nvPr/>
            </p:nvSpPr>
            <p:spPr bwMode="auto">
              <a:xfrm>
                <a:off x="5444" y="2311"/>
                <a:ext cx="7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7" name="Line 2221"/>
              <p:cNvSpPr>
                <a:spLocks noChangeShapeType="1"/>
              </p:cNvSpPr>
              <p:nvPr/>
            </p:nvSpPr>
            <p:spPr bwMode="auto">
              <a:xfrm>
                <a:off x="5438" y="2246"/>
                <a:ext cx="6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8" name="Line 2222"/>
              <p:cNvSpPr>
                <a:spLocks noChangeShapeType="1"/>
              </p:cNvSpPr>
              <p:nvPr/>
            </p:nvSpPr>
            <p:spPr bwMode="auto">
              <a:xfrm>
                <a:off x="5432" y="2187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9" name="Line 2223"/>
              <p:cNvSpPr>
                <a:spLocks noChangeShapeType="1"/>
              </p:cNvSpPr>
              <p:nvPr/>
            </p:nvSpPr>
            <p:spPr bwMode="auto">
              <a:xfrm>
                <a:off x="5426" y="2135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0" name="Line 2224"/>
              <p:cNvSpPr>
                <a:spLocks noChangeShapeType="1"/>
              </p:cNvSpPr>
              <p:nvPr/>
            </p:nvSpPr>
            <p:spPr bwMode="auto">
              <a:xfrm>
                <a:off x="5420" y="2089"/>
                <a:ext cx="6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1" name="Line 2225"/>
              <p:cNvSpPr>
                <a:spLocks noChangeShapeType="1"/>
              </p:cNvSpPr>
              <p:nvPr/>
            </p:nvSpPr>
            <p:spPr bwMode="auto">
              <a:xfrm>
                <a:off x="5413" y="2050"/>
                <a:ext cx="7" cy="3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2" name="Line 2226"/>
              <p:cNvSpPr>
                <a:spLocks noChangeShapeType="1"/>
              </p:cNvSpPr>
              <p:nvPr/>
            </p:nvSpPr>
            <p:spPr bwMode="auto">
              <a:xfrm>
                <a:off x="5407" y="2019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3" name="Line 2227"/>
              <p:cNvSpPr>
                <a:spLocks noChangeShapeType="1"/>
              </p:cNvSpPr>
              <p:nvPr/>
            </p:nvSpPr>
            <p:spPr bwMode="auto">
              <a:xfrm>
                <a:off x="5401" y="1996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4" name="Line 2228"/>
              <p:cNvSpPr>
                <a:spLocks noChangeShapeType="1"/>
              </p:cNvSpPr>
              <p:nvPr/>
            </p:nvSpPr>
            <p:spPr bwMode="auto">
              <a:xfrm>
                <a:off x="5395" y="1982"/>
                <a:ext cx="6" cy="1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5" name="Line 2229"/>
              <p:cNvSpPr>
                <a:spLocks noChangeShapeType="1"/>
              </p:cNvSpPr>
              <p:nvPr/>
            </p:nvSpPr>
            <p:spPr bwMode="auto">
              <a:xfrm>
                <a:off x="5388" y="1976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6" name="Line 2230"/>
              <p:cNvSpPr>
                <a:spLocks noChangeShapeType="1"/>
              </p:cNvSpPr>
              <p:nvPr/>
            </p:nvSpPr>
            <p:spPr bwMode="auto">
              <a:xfrm flipV="1">
                <a:off x="5382" y="197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7" name="Line 2231"/>
              <p:cNvSpPr>
                <a:spLocks noChangeShapeType="1"/>
              </p:cNvSpPr>
              <p:nvPr/>
            </p:nvSpPr>
            <p:spPr bwMode="auto">
              <a:xfrm flipV="1">
                <a:off x="5376" y="1979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8" name="Line 2232"/>
              <p:cNvSpPr>
                <a:spLocks noChangeShapeType="1"/>
              </p:cNvSpPr>
              <p:nvPr/>
            </p:nvSpPr>
            <p:spPr bwMode="auto">
              <a:xfrm flipV="1">
                <a:off x="5369" y="1989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9" name="Line 2233"/>
              <p:cNvSpPr>
                <a:spLocks noChangeShapeType="1"/>
              </p:cNvSpPr>
              <p:nvPr/>
            </p:nvSpPr>
            <p:spPr bwMode="auto">
              <a:xfrm flipV="1">
                <a:off x="5363" y="2008"/>
                <a:ext cx="6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0" name="Line 2234"/>
              <p:cNvSpPr>
                <a:spLocks noChangeShapeType="1"/>
              </p:cNvSpPr>
              <p:nvPr/>
            </p:nvSpPr>
            <p:spPr bwMode="auto">
              <a:xfrm flipV="1">
                <a:off x="5357" y="2036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1" name="Line 2235"/>
              <p:cNvSpPr>
                <a:spLocks noChangeShapeType="1"/>
              </p:cNvSpPr>
              <p:nvPr/>
            </p:nvSpPr>
            <p:spPr bwMode="auto">
              <a:xfrm flipV="1">
                <a:off x="5351" y="2071"/>
                <a:ext cx="6" cy="4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2" name="Line 2236"/>
              <p:cNvSpPr>
                <a:spLocks noChangeShapeType="1"/>
              </p:cNvSpPr>
              <p:nvPr/>
            </p:nvSpPr>
            <p:spPr bwMode="auto">
              <a:xfrm flipV="1">
                <a:off x="5345" y="2113"/>
                <a:ext cx="6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3" name="Line 2237"/>
              <p:cNvSpPr>
                <a:spLocks noChangeShapeType="1"/>
              </p:cNvSpPr>
              <p:nvPr/>
            </p:nvSpPr>
            <p:spPr bwMode="auto">
              <a:xfrm flipV="1">
                <a:off x="5338" y="2163"/>
                <a:ext cx="7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4" name="Line 2238"/>
              <p:cNvSpPr>
                <a:spLocks noChangeShapeType="1"/>
              </p:cNvSpPr>
              <p:nvPr/>
            </p:nvSpPr>
            <p:spPr bwMode="auto">
              <a:xfrm flipV="1">
                <a:off x="5332" y="2220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5" name="Line 2239"/>
              <p:cNvSpPr>
                <a:spLocks noChangeShapeType="1"/>
              </p:cNvSpPr>
              <p:nvPr/>
            </p:nvSpPr>
            <p:spPr bwMode="auto">
              <a:xfrm flipV="1">
                <a:off x="5326" y="2282"/>
                <a:ext cx="6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6" name="Line 2240"/>
              <p:cNvSpPr>
                <a:spLocks noChangeShapeType="1"/>
              </p:cNvSpPr>
              <p:nvPr/>
            </p:nvSpPr>
            <p:spPr bwMode="auto">
              <a:xfrm flipV="1">
                <a:off x="5319" y="2350"/>
                <a:ext cx="7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7" name="Line 2241"/>
              <p:cNvSpPr>
                <a:spLocks noChangeShapeType="1"/>
              </p:cNvSpPr>
              <p:nvPr/>
            </p:nvSpPr>
            <p:spPr bwMode="auto">
              <a:xfrm flipV="1">
                <a:off x="5313" y="2422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8" name="Line 2242"/>
              <p:cNvSpPr>
                <a:spLocks noChangeShapeType="1"/>
              </p:cNvSpPr>
              <p:nvPr/>
            </p:nvSpPr>
            <p:spPr bwMode="auto">
              <a:xfrm flipV="1">
                <a:off x="5307" y="2499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9" name="Line 2243"/>
              <p:cNvSpPr>
                <a:spLocks noChangeShapeType="1"/>
              </p:cNvSpPr>
              <p:nvPr/>
            </p:nvSpPr>
            <p:spPr bwMode="auto">
              <a:xfrm flipV="1">
                <a:off x="5301" y="2579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0" name="Line 2244"/>
              <p:cNvSpPr>
                <a:spLocks noChangeShapeType="1"/>
              </p:cNvSpPr>
              <p:nvPr/>
            </p:nvSpPr>
            <p:spPr bwMode="auto">
              <a:xfrm flipV="1">
                <a:off x="5295" y="2660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1" name="Line 2245"/>
              <p:cNvSpPr>
                <a:spLocks noChangeShapeType="1"/>
              </p:cNvSpPr>
              <p:nvPr/>
            </p:nvSpPr>
            <p:spPr bwMode="auto">
              <a:xfrm flipV="1">
                <a:off x="5288" y="2744"/>
                <a:ext cx="7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2" name="Line 2246"/>
              <p:cNvSpPr>
                <a:spLocks noChangeShapeType="1"/>
              </p:cNvSpPr>
              <p:nvPr/>
            </p:nvSpPr>
            <p:spPr bwMode="auto">
              <a:xfrm flipV="1">
                <a:off x="5282" y="2829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3" name="Line 2247"/>
              <p:cNvSpPr>
                <a:spLocks noChangeShapeType="1"/>
              </p:cNvSpPr>
              <p:nvPr/>
            </p:nvSpPr>
            <p:spPr bwMode="auto">
              <a:xfrm flipV="1">
                <a:off x="5276" y="2913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4" name="Line 2248"/>
              <p:cNvSpPr>
                <a:spLocks noChangeShapeType="1"/>
              </p:cNvSpPr>
              <p:nvPr/>
            </p:nvSpPr>
            <p:spPr bwMode="auto">
              <a:xfrm flipV="1">
                <a:off x="5269" y="2996"/>
                <a:ext cx="7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5" name="Line 2249"/>
              <p:cNvSpPr>
                <a:spLocks noChangeShapeType="1"/>
              </p:cNvSpPr>
              <p:nvPr/>
            </p:nvSpPr>
            <p:spPr bwMode="auto">
              <a:xfrm flipV="1">
                <a:off x="5263" y="3078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6" name="Line 2250"/>
              <p:cNvSpPr>
                <a:spLocks noChangeShapeType="1"/>
              </p:cNvSpPr>
              <p:nvPr/>
            </p:nvSpPr>
            <p:spPr bwMode="auto">
              <a:xfrm flipV="1">
                <a:off x="5257" y="3157"/>
                <a:ext cx="6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7" name="Line 2251"/>
              <p:cNvSpPr>
                <a:spLocks noChangeShapeType="1"/>
              </p:cNvSpPr>
              <p:nvPr/>
            </p:nvSpPr>
            <p:spPr bwMode="auto">
              <a:xfrm flipV="1">
                <a:off x="5251" y="3233"/>
                <a:ext cx="6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8" name="Line 2252"/>
              <p:cNvSpPr>
                <a:spLocks noChangeShapeType="1"/>
              </p:cNvSpPr>
              <p:nvPr/>
            </p:nvSpPr>
            <p:spPr bwMode="auto">
              <a:xfrm flipV="1">
                <a:off x="5245" y="3304"/>
                <a:ext cx="6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9" name="Line 2253"/>
              <p:cNvSpPr>
                <a:spLocks noChangeShapeType="1"/>
              </p:cNvSpPr>
              <p:nvPr/>
            </p:nvSpPr>
            <p:spPr bwMode="auto">
              <a:xfrm flipV="1">
                <a:off x="5238" y="3371"/>
                <a:ext cx="7" cy="6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0" name="Line 2254"/>
              <p:cNvSpPr>
                <a:spLocks noChangeShapeType="1"/>
              </p:cNvSpPr>
              <p:nvPr/>
            </p:nvSpPr>
            <p:spPr bwMode="auto">
              <a:xfrm flipV="1">
                <a:off x="5232" y="3432"/>
                <a:ext cx="6" cy="5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1" name="Line 2255"/>
              <p:cNvSpPr>
                <a:spLocks noChangeShapeType="1"/>
              </p:cNvSpPr>
              <p:nvPr/>
            </p:nvSpPr>
            <p:spPr bwMode="auto">
              <a:xfrm flipV="1">
                <a:off x="5226" y="3487"/>
                <a:ext cx="6" cy="4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2" name="Line 2256"/>
              <p:cNvSpPr>
                <a:spLocks noChangeShapeType="1"/>
              </p:cNvSpPr>
              <p:nvPr/>
            </p:nvSpPr>
            <p:spPr bwMode="auto">
              <a:xfrm flipV="1">
                <a:off x="5220" y="3535"/>
                <a:ext cx="6" cy="4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3" name="Line 2257"/>
              <p:cNvSpPr>
                <a:spLocks noChangeShapeType="1"/>
              </p:cNvSpPr>
              <p:nvPr/>
            </p:nvSpPr>
            <p:spPr bwMode="auto">
              <a:xfrm flipV="1">
                <a:off x="5213" y="3576"/>
                <a:ext cx="7" cy="3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4" name="Line 2258"/>
              <p:cNvSpPr>
                <a:spLocks noChangeShapeType="1"/>
              </p:cNvSpPr>
              <p:nvPr/>
            </p:nvSpPr>
            <p:spPr bwMode="auto">
              <a:xfrm flipV="1">
                <a:off x="5207" y="3610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5" name="Line 2259"/>
              <p:cNvSpPr>
                <a:spLocks noChangeShapeType="1"/>
              </p:cNvSpPr>
              <p:nvPr/>
            </p:nvSpPr>
            <p:spPr bwMode="auto">
              <a:xfrm flipV="1">
                <a:off x="5201" y="3636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6" name="Line 2260"/>
              <p:cNvSpPr>
                <a:spLocks noChangeShapeType="1"/>
              </p:cNvSpPr>
              <p:nvPr/>
            </p:nvSpPr>
            <p:spPr bwMode="auto">
              <a:xfrm flipV="1">
                <a:off x="5195" y="3653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7" name="Line 2261"/>
              <p:cNvSpPr>
                <a:spLocks noChangeShapeType="1"/>
              </p:cNvSpPr>
              <p:nvPr/>
            </p:nvSpPr>
            <p:spPr bwMode="auto">
              <a:xfrm flipV="1">
                <a:off x="5189" y="366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8" name="Line 2262"/>
              <p:cNvSpPr>
                <a:spLocks noChangeShapeType="1"/>
              </p:cNvSpPr>
              <p:nvPr/>
            </p:nvSpPr>
            <p:spPr bwMode="auto">
              <a:xfrm>
                <a:off x="5182" y="3655"/>
                <a:ext cx="7" cy="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9" name="Line 2263"/>
              <p:cNvSpPr>
                <a:spLocks noChangeShapeType="1"/>
              </p:cNvSpPr>
              <p:nvPr/>
            </p:nvSpPr>
            <p:spPr bwMode="auto">
              <a:xfrm>
                <a:off x="5176" y="3639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0" name="Line 2264"/>
              <p:cNvSpPr>
                <a:spLocks noChangeShapeType="1"/>
              </p:cNvSpPr>
              <p:nvPr/>
            </p:nvSpPr>
            <p:spPr bwMode="auto">
              <a:xfrm>
                <a:off x="5170" y="3614"/>
                <a:ext cx="6" cy="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1" name="Line 2265"/>
              <p:cNvSpPr>
                <a:spLocks noChangeShapeType="1"/>
              </p:cNvSpPr>
              <p:nvPr/>
            </p:nvSpPr>
            <p:spPr bwMode="auto">
              <a:xfrm>
                <a:off x="5163" y="3582"/>
                <a:ext cx="7" cy="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8" name="Group 2467"/>
            <p:cNvGrpSpPr>
              <a:grpSpLocks/>
            </p:cNvGrpSpPr>
            <p:nvPr/>
          </p:nvGrpSpPr>
          <p:grpSpPr bwMode="auto">
            <a:xfrm>
              <a:off x="3914" y="1976"/>
              <a:ext cx="1249" cy="1688"/>
              <a:chOff x="3914" y="1976"/>
              <a:chExt cx="1249" cy="1688"/>
            </a:xfrm>
          </p:grpSpPr>
          <p:sp>
            <p:nvSpPr>
              <p:cNvPr id="27482" name="Line 2267"/>
              <p:cNvSpPr>
                <a:spLocks noChangeShapeType="1"/>
              </p:cNvSpPr>
              <p:nvPr/>
            </p:nvSpPr>
            <p:spPr bwMode="auto">
              <a:xfrm>
                <a:off x="5157" y="3542"/>
                <a:ext cx="6" cy="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3" name="Line 2268"/>
              <p:cNvSpPr>
                <a:spLocks noChangeShapeType="1"/>
              </p:cNvSpPr>
              <p:nvPr/>
            </p:nvSpPr>
            <p:spPr bwMode="auto">
              <a:xfrm>
                <a:off x="5151" y="3495"/>
                <a:ext cx="6" cy="4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4" name="Line 2269"/>
              <p:cNvSpPr>
                <a:spLocks noChangeShapeType="1"/>
              </p:cNvSpPr>
              <p:nvPr/>
            </p:nvSpPr>
            <p:spPr bwMode="auto">
              <a:xfrm>
                <a:off x="5144" y="3441"/>
                <a:ext cx="7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5" name="Line 2270"/>
              <p:cNvSpPr>
                <a:spLocks noChangeShapeType="1"/>
              </p:cNvSpPr>
              <p:nvPr/>
            </p:nvSpPr>
            <p:spPr bwMode="auto">
              <a:xfrm>
                <a:off x="5139" y="3380"/>
                <a:ext cx="5" cy="6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6" name="Line 2271"/>
              <p:cNvSpPr>
                <a:spLocks noChangeShapeType="1"/>
              </p:cNvSpPr>
              <p:nvPr/>
            </p:nvSpPr>
            <p:spPr bwMode="auto">
              <a:xfrm>
                <a:off x="5132" y="3314"/>
                <a:ext cx="7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7" name="Line 2272"/>
              <p:cNvSpPr>
                <a:spLocks noChangeShapeType="1"/>
              </p:cNvSpPr>
              <p:nvPr/>
            </p:nvSpPr>
            <p:spPr bwMode="auto">
              <a:xfrm>
                <a:off x="5126" y="3243"/>
                <a:ext cx="6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8" name="Line 2273"/>
              <p:cNvSpPr>
                <a:spLocks noChangeShapeType="1"/>
              </p:cNvSpPr>
              <p:nvPr/>
            </p:nvSpPr>
            <p:spPr bwMode="auto">
              <a:xfrm>
                <a:off x="5120" y="3168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9" name="Line 2274"/>
              <p:cNvSpPr>
                <a:spLocks noChangeShapeType="1"/>
              </p:cNvSpPr>
              <p:nvPr/>
            </p:nvSpPr>
            <p:spPr bwMode="auto">
              <a:xfrm>
                <a:off x="5113" y="3089"/>
                <a:ext cx="7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0" name="Line 2275"/>
              <p:cNvSpPr>
                <a:spLocks noChangeShapeType="1"/>
              </p:cNvSpPr>
              <p:nvPr/>
            </p:nvSpPr>
            <p:spPr bwMode="auto">
              <a:xfrm>
                <a:off x="5107" y="3008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1" name="Line 2276"/>
              <p:cNvSpPr>
                <a:spLocks noChangeShapeType="1"/>
              </p:cNvSpPr>
              <p:nvPr/>
            </p:nvSpPr>
            <p:spPr bwMode="auto">
              <a:xfrm>
                <a:off x="5101" y="2925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2" name="Line 2277"/>
              <p:cNvSpPr>
                <a:spLocks noChangeShapeType="1"/>
              </p:cNvSpPr>
              <p:nvPr/>
            </p:nvSpPr>
            <p:spPr bwMode="auto">
              <a:xfrm>
                <a:off x="5095" y="2841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3" name="Line 2278"/>
              <p:cNvSpPr>
                <a:spLocks noChangeShapeType="1"/>
              </p:cNvSpPr>
              <p:nvPr/>
            </p:nvSpPr>
            <p:spPr bwMode="auto">
              <a:xfrm>
                <a:off x="5088" y="2756"/>
                <a:ext cx="7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4" name="Line 2279"/>
              <p:cNvSpPr>
                <a:spLocks noChangeShapeType="1"/>
              </p:cNvSpPr>
              <p:nvPr/>
            </p:nvSpPr>
            <p:spPr bwMode="auto">
              <a:xfrm>
                <a:off x="5082" y="2672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5" name="Line 2280"/>
              <p:cNvSpPr>
                <a:spLocks noChangeShapeType="1"/>
              </p:cNvSpPr>
              <p:nvPr/>
            </p:nvSpPr>
            <p:spPr bwMode="auto">
              <a:xfrm>
                <a:off x="5076" y="2590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6" name="Line 2281"/>
              <p:cNvSpPr>
                <a:spLocks noChangeShapeType="1"/>
              </p:cNvSpPr>
              <p:nvPr/>
            </p:nvSpPr>
            <p:spPr bwMode="auto">
              <a:xfrm>
                <a:off x="5070" y="2510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7" name="Line 2282"/>
              <p:cNvSpPr>
                <a:spLocks noChangeShapeType="1"/>
              </p:cNvSpPr>
              <p:nvPr/>
            </p:nvSpPr>
            <p:spPr bwMode="auto">
              <a:xfrm>
                <a:off x="5064" y="2433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8" name="Line 2283"/>
              <p:cNvSpPr>
                <a:spLocks noChangeShapeType="1"/>
              </p:cNvSpPr>
              <p:nvPr/>
            </p:nvSpPr>
            <p:spPr bwMode="auto">
              <a:xfrm>
                <a:off x="5057" y="2360"/>
                <a:ext cx="7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9" name="Line 2284"/>
              <p:cNvSpPr>
                <a:spLocks noChangeShapeType="1"/>
              </p:cNvSpPr>
              <p:nvPr/>
            </p:nvSpPr>
            <p:spPr bwMode="auto">
              <a:xfrm>
                <a:off x="5051" y="2291"/>
                <a:ext cx="6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0" name="Line 2285"/>
              <p:cNvSpPr>
                <a:spLocks noChangeShapeType="1"/>
              </p:cNvSpPr>
              <p:nvPr/>
            </p:nvSpPr>
            <p:spPr bwMode="auto">
              <a:xfrm>
                <a:off x="5045" y="2228"/>
                <a:ext cx="6" cy="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1" name="Line 2286"/>
              <p:cNvSpPr>
                <a:spLocks noChangeShapeType="1"/>
              </p:cNvSpPr>
              <p:nvPr/>
            </p:nvSpPr>
            <p:spPr bwMode="auto">
              <a:xfrm>
                <a:off x="5038" y="2171"/>
                <a:ext cx="7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2" name="Line 2287"/>
              <p:cNvSpPr>
                <a:spLocks noChangeShapeType="1"/>
              </p:cNvSpPr>
              <p:nvPr/>
            </p:nvSpPr>
            <p:spPr bwMode="auto">
              <a:xfrm>
                <a:off x="5032" y="2120"/>
                <a:ext cx="6" cy="5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3" name="Line 2288"/>
              <p:cNvSpPr>
                <a:spLocks noChangeShapeType="1"/>
              </p:cNvSpPr>
              <p:nvPr/>
            </p:nvSpPr>
            <p:spPr bwMode="auto">
              <a:xfrm>
                <a:off x="5026" y="2077"/>
                <a:ext cx="6" cy="4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4" name="Line 2289"/>
              <p:cNvSpPr>
                <a:spLocks noChangeShapeType="1"/>
              </p:cNvSpPr>
              <p:nvPr/>
            </p:nvSpPr>
            <p:spPr bwMode="auto">
              <a:xfrm>
                <a:off x="5020" y="2040"/>
                <a:ext cx="6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5" name="Line 2290"/>
              <p:cNvSpPr>
                <a:spLocks noChangeShapeType="1"/>
              </p:cNvSpPr>
              <p:nvPr/>
            </p:nvSpPr>
            <p:spPr bwMode="auto">
              <a:xfrm>
                <a:off x="5014" y="2012"/>
                <a:ext cx="6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6" name="Line 2291"/>
              <p:cNvSpPr>
                <a:spLocks noChangeShapeType="1"/>
              </p:cNvSpPr>
              <p:nvPr/>
            </p:nvSpPr>
            <p:spPr bwMode="auto">
              <a:xfrm>
                <a:off x="5007" y="1991"/>
                <a:ext cx="7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7" name="Line 2292"/>
              <p:cNvSpPr>
                <a:spLocks noChangeShapeType="1"/>
              </p:cNvSpPr>
              <p:nvPr/>
            </p:nvSpPr>
            <p:spPr bwMode="auto">
              <a:xfrm>
                <a:off x="5001" y="1980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8" name="Line 2293"/>
              <p:cNvSpPr>
                <a:spLocks noChangeShapeType="1"/>
              </p:cNvSpPr>
              <p:nvPr/>
            </p:nvSpPr>
            <p:spPr bwMode="auto">
              <a:xfrm>
                <a:off x="4995" y="197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9" name="Line 2294"/>
              <p:cNvSpPr>
                <a:spLocks noChangeShapeType="1"/>
              </p:cNvSpPr>
              <p:nvPr/>
            </p:nvSpPr>
            <p:spPr bwMode="auto">
              <a:xfrm flipV="1">
                <a:off x="4988" y="1976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0" name="Line 2295"/>
              <p:cNvSpPr>
                <a:spLocks noChangeShapeType="1"/>
              </p:cNvSpPr>
              <p:nvPr/>
            </p:nvSpPr>
            <p:spPr bwMode="auto">
              <a:xfrm flipV="1">
                <a:off x="4982" y="1981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1" name="Line 2296"/>
              <p:cNvSpPr>
                <a:spLocks noChangeShapeType="1"/>
              </p:cNvSpPr>
              <p:nvPr/>
            </p:nvSpPr>
            <p:spPr bwMode="auto">
              <a:xfrm flipV="1">
                <a:off x="4976" y="1994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2" name="Line 2297"/>
              <p:cNvSpPr>
                <a:spLocks noChangeShapeType="1"/>
              </p:cNvSpPr>
              <p:nvPr/>
            </p:nvSpPr>
            <p:spPr bwMode="auto">
              <a:xfrm flipV="1">
                <a:off x="4970" y="2016"/>
                <a:ext cx="6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3" name="Line 2298"/>
              <p:cNvSpPr>
                <a:spLocks noChangeShapeType="1"/>
              </p:cNvSpPr>
              <p:nvPr/>
            </p:nvSpPr>
            <p:spPr bwMode="auto">
              <a:xfrm flipV="1">
                <a:off x="4964" y="2045"/>
                <a:ext cx="6" cy="3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4" name="Line 2299"/>
              <p:cNvSpPr>
                <a:spLocks noChangeShapeType="1"/>
              </p:cNvSpPr>
              <p:nvPr/>
            </p:nvSpPr>
            <p:spPr bwMode="auto">
              <a:xfrm flipV="1">
                <a:off x="4957" y="2083"/>
                <a:ext cx="7" cy="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5" name="Line 2300"/>
              <p:cNvSpPr>
                <a:spLocks noChangeShapeType="1"/>
              </p:cNvSpPr>
              <p:nvPr/>
            </p:nvSpPr>
            <p:spPr bwMode="auto">
              <a:xfrm flipV="1">
                <a:off x="4951" y="2127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6" name="Line 2301"/>
              <p:cNvSpPr>
                <a:spLocks noChangeShapeType="1"/>
              </p:cNvSpPr>
              <p:nvPr/>
            </p:nvSpPr>
            <p:spPr bwMode="auto">
              <a:xfrm flipV="1">
                <a:off x="4945" y="2179"/>
                <a:ext cx="6" cy="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7" name="Line 2302"/>
              <p:cNvSpPr>
                <a:spLocks noChangeShapeType="1"/>
              </p:cNvSpPr>
              <p:nvPr/>
            </p:nvSpPr>
            <p:spPr bwMode="auto">
              <a:xfrm flipV="1">
                <a:off x="4938" y="2237"/>
                <a:ext cx="7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8" name="Line 2303"/>
              <p:cNvSpPr>
                <a:spLocks noChangeShapeType="1"/>
              </p:cNvSpPr>
              <p:nvPr/>
            </p:nvSpPr>
            <p:spPr bwMode="auto">
              <a:xfrm flipV="1">
                <a:off x="4932" y="2302"/>
                <a:ext cx="6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9" name="Line 2304"/>
              <p:cNvSpPr>
                <a:spLocks noChangeShapeType="1"/>
              </p:cNvSpPr>
              <p:nvPr/>
            </p:nvSpPr>
            <p:spPr bwMode="auto">
              <a:xfrm flipV="1">
                <a:off x="4926" y="2370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0" name="Line 2305"/>
              <p:cNvSpPr>
                <a:spLocks noChangeShapeType="1"/>
              </p:cNvSpPr>
              <p:nvPr/>
            </p:nvSpPr>
            <p:spPr bwMode="auto">
              <a:xfrm flipV="1">
                <a:off x="4920" y="2444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1" name="Line 2306"/>
              <p:cNvSpPr>
                <a:spLocks noChangeShapeType="1"/>
              </p:cNvSpPr>
              <p:nvPr/>
            </p:nvSpPr>
            <p:spPr bwMode="auto">
              <a:xfrm flipV="1">
                <a:off x="4914" y="2522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2" name="Line 2307"/>
              <p:cNvSpPr>
                <a:spLocks noChangeShapeType="1"/>
              </p:cNvSpPr>
              <p:nvPr/>
            </p:nvSpPr>
            <p:spPr bwMode="auto">
              <a:xfrm flipV="1">
                <a:off x="4907" y="2602"/>
                <a:ext cx="7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3" name="Line 2308"/>
              <p:cNvSpPr>
                <a:spLocks noChangeShapeType="1"/>
              </p:cNvSpPr>
              <p:nvPr/>
            </p:nvSpPr>
            <p:spPr bwMode="auto">
              <a:xfrm flipV="1">
                <a:off x="4901" y="2685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4" name="Line 2309"/>
              <p:cNvSpPr>
                <a:spLocks noChangeShapeType="1"/>
              </p:cNvSpPr>
              <p:nvPr/>
            </p:nvSpPr>
            <p:spPr bwMode="auto">
              <a:xfrm flipV="1">
                <a:off x="4895" y="2769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5" name="Line 2310"/>
              <p:cNvSpPr>
                <a:spLocks noChangeShapeType="1"/>
              </p:cNvSpPr>
              <p:nvPr/>
            </p:nvSpPr>
            <p:spPr bwMode="auto">
              <a:xfrm flipV="1">
                <a:off x="4889" y="2854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6" name="Line 2311"/>
              <p:cNvSpPr>
                <a:spLocks noChangeShapeType="1"/>
              </p:cNvSpPr>
              <p:nvPr/>
            </p:nvSpPr>
            <p:spPr bwMode="auto">
              <a:xfrm flipV="1">
                <a:off x="4882" y="2938"/>
                <a:ext cx="7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7" name="Line 2312"/>
              <p:cNvSpPr>
                <a:spLocks noChangeShapeType="1"/>
              </p:cNvSpPr>
              <p:nvPr/>
            </p:nvSpPr>
            <p:spPr bwMode="auto">
              <a:xfrm flipV="1">
                <a:off x="4876" y="3021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8" name="Line 2313"/>
              <p:cNvSpPr>
                <a:spLocks noChangeShapeType="1"/>
              </p:cNvSpPr>
              <p:nvPr/>
            </p:nvSpPr>
            <p:spPr bwMode="auto">
              <a:xfrm flipV="1">
                <a:off x="4870" y="3102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9" name="Line 2314"/>
              <p:cNvSpPr>
                <a:spLocks noChangeShapeType="1"/>
              </p:cNvSpPr>
              <p:nvPr/>
            </p:nvSpPr>
            <p:spPr bwMode="auto">
              <a:xfrm flipV="1">
                <a:off x="4863" y="3180"/>
                <a:ext cx="7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0" name="Line 2315"/>
              <p:cNvSpPr>
                <a:spLocks noChangeShapeType="1"/>
              </p:cNvSpPr>
              <p:nvPr/>
            </p:nvSpPr>
            <p:spPr bwMode="auto">
              <a:xfrm flipV="1">
                <a:off x="4858" y="3254"/>
                <a:ext cx="5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1" name="Line 2316"/>
              <p:cNvSpPr>
                <a:spLocks noChangeShapeType="1"/>
              </p:cNvSpPr>
              <p:nvPr/>
            </p:nvSpPr>
            <p:spPr bwMode="auto">
              <a:xfrm flipV="1">
                <a:off x="4851" y="3324"/>
                <a:ext cx="7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2" name="Line 2317"/>
              <p:cNvSpPr>
                <a:spLocks noChangeShapeType="1"/>
              </p:cNvSpPr>
              <p:nvPr/>
            </p:nvSpPr>
            <p:spPr bwMode="auto">
              <a:xfrm flipV="1">
                <a:off x="4845" y="3390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3" name="Line 2318"/>
              <p:cNvSpPr>
                <a:spLocks noChangeShapeType="1"/>
              </p:cNvSpPr>
              <p:nvPr/>
            </p:nvSpPr>
            <p:spPr bwMode="auto">
              <a:xfrm flipV="1">
                <a:off x="4839" y="3449"/>
                <a:ext cx="6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4" name="Line 2319"/>
              <p:cNvSpPr>
                <a:spLocks noChangeShapeType="1"/>
              </p:cNvSpPr>
              <p:nvPr/>
            </p:nvSpPr>
            <p:spPr bwMode="auto">
              <a:xfrm flipV="1">
                <a:off x="4832" y="3502"/>
                <a:ext cx="7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5" name="Line 2320"/>
              <p:cNvSpPr>
                <a:spLocks noChangeShapeType="1"/>
              </p:cNvSpPr>
              <p:nvPr/>
            </p:nvSpPr>
            <p:spPr bwMode="auto">
              <a:xfrm flipV="1">
                <a:off x="4826" y="3548"/>
                <a:ext cx="6" cy="3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6" name="Line 2321"/>
              <p:cNvSpPr>
                <a:spLocks noChangeShapeType="1"/>
              </p:cNvSpPr>
              <p:nvPr/>
            </p:nvSpPr>
            <p:spPr bwMode="auto">
              <a:xfrm flipV="1">
                <a:off x="4820" y="3587"/>
                <a:ext cx="6" cy="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7" name="Line 2322"/>
              <p:cNvSpPr>
                <a:spLocks noChangeShapeType="1"/>
              </p:cNvSpPr>
              <p:nvPr/>
            </p:nvSpPr>
            <p:spPr bwMode="auto">
              <a:xfrm flipV="1">
                <a:off x="4813" y="3619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8" name="Line 2323"/>
              <p:cNvSpPr>
                <a:spLocks noChangeShapeType="1"/>
              </p:cNvSpPr>
              <p:nvPr/>
            </p:nvSpPr>
            <p:spPr bwMode="auto">
              <a:xfrm flipV="1">
                <a:off x="4807" y="3642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9" name="Line 2324"/>
              <p:cNvSpPr>
                <a:spLocks noChangeShapeType="1"/>
              </p:cNvSpPr>
              <p:nvPr/>
            </p:nvSpPr>
            <p:spPr bwMode="auto">
              <a:xfrm flipV="1">
                <a:off x="4801" y="3657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0" name="Line 2325"/>
              <p:cNvSpPr>
                <a:spLocks noChangeShapeType="1"/>
              </p:cNvSpPr>
              <p:nvPr/>
            </p:nvSpPr>
            <p:spPr bwMode="auto">
              <a:xfrm>
                <a:off x="4795" y="366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1" name="Line 2326"/>
              <p:cNvSpPr>
                <a:spLocks noChangeShapeType="1"/>
              </p:cNvSpPr>
              <p:nvPr/>
            </p:nvSpPr>
            <p:spPr bwMode="auto">
              <a:xfrm>
                <a:off x="4789" y="3651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2" name="Line 2327"/>
              <p:cNvSpPr>
                <a:spLocks noChangeShapeType="1"/>
              </p:cNvSpPr>
              <p:nvPr/>
            </p:nvSpPr>
            <p:spPr bwMode="auto">
              <a:xfrm>
                <a:off x="4782" y="3632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3" name="Line 2328"/>
              <p:cNvSpPr>
                <a:spLocks noChangeShapeType="1"/>
              </p:cNvSpPr>
              <p:nvPr/>
            </p:nvSpPr>
            <p:spPr bwMode="auto">
              <a:xfrm>
                <a:off x="4776" y="3606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4" name="Line 2329"/>
              <p:cNvSpPr>
                <a:spLocks noChangeShapeType="1"/>
              </p:cNvSpPr>
              <p:nvPr/>
            </p:nvSpPr>
            <p:spPr bwMode="auto">
              <a:xfrm>
                <a:off x="4770" y="3571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5" name="Line 2330"/>
              <p:cNvSpPr>
                <a:spLocks noChangeShapeType="1"/>
              </p:cNvSpPr>
              <p:nvPr/>
            </p:nvSpPr>
            <p:spPr bwMode="auto">
              <a:xfrm>
                <a:off x="4764" y="3529"/>
                <a:ext cx="6" cy="4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6" name="Line 2331"/>
              <p:cNvSpPr>
                <a:spLocks noChangeShapeType="1"/>
              </p:cNvSpPr>
              <p:nvPr/>
            </p:nvSpPr>
            <p:spPr bwMode="auto">
              <a:xfrm>
                <a:off x="4757" y="3479"/>
                <a:ext cx="7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7" name="Line 2332"/>
              <p:cNvSpPr>
                <a:spLocks noChangeShapeType="1"/>
              </p:cNvSpPr>
              <p:nvPr/>
            </p:nvSpPr>
            <p:spPr bwMode="auto">
              <a:xfrm>
                <a:off x="4751" y="3423"/>
                <a:ext cx="6" cy="5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8" name="Line 2333"/>
              <p:cNvSpPr>
                <a:spLocks noChangeShapeType="1"/>
              </p:cNvSpPr>
              <p:nvPr/>
            </p:nvSpPr>
            <p:spPr bwMode="auto">
              <a:xfrm>
                <a:off x="4745" y="3361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9" name="Line 2334"/>
              <p:cNvSpPr>
                <a:spLocks noChangeShapeType="1"/>
              </p:cNvSpPr>
              <p:nvPr/>
            </p:nvSpPr>
            <p:spPr bwMode="auto">
              <a:xfrm>
                <a:off x="4739" y="3294"/>
                <a:ext cx="6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0" name="Line 2335"/>
              <p:cNvSpPr>
                <a:spLocks noChangeShapeType="1"/>
              </p:cNvSpPr>
              <p:nvPr/>
            </p:nvSpPr>
            <p:spPr bwMode="auto">
              <a:xfrm>
                <a:off x="4733" y="3222"/>
                <a:ext cx="6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1" name="Line 2336"/>
              <p:cNvSpPr>
                <a:spLocks noChangeShapeType="1"/>
              </p:cNvSpPr>
              <p:nvPr/>
            </p:nvSpPr>
            <p:spPr bwMode="auto">
              <a:xfrm>
                <a:off x="4726" y="3145"/>
                <a:ext cx="7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2" name="Line 2337"/>
              <p:cNvSpPr>
                <a:spLocks noChangeShapeType="1"/>
              </p:cNvSpPr>
              <p:nvPr/>
            </p:nvSpPr>
            <p:spPr bwMode="auto">
              <a:xfrm>
                <a:off x="4720" y="3066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3" name="Line 2338"/>
              <p:cNvSpPr>
                <a:spLocks noChangeShapeType="1"/>
              </p:cNvSpPr>
              <p:nvPr/>
            </p:nvSpPr>
            <p:spPr bwMode="auto">
              <a:xfrm>
                <a:off x="4714" y="2984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4" name="Line 2339"/>
              <p:cNvSpPr>
                <a:spLocks noChangeShapeType="1"/>
              </p:cNvSpPr>
              <p:nvPr/>
            </p:nvSpPr>
            <p:spPr bwMode="auto">
              <a:xfrm>
                <a:off x="4707" y="2900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5" name="Line 2340"/>
              <p:cNvSpPr>
                <a:spLocks noChangeShapeType="1"/>
              </p:cNvSpPr>
              <p:nvPr/>
            </p:nvSpPr>
            <p:spPr bwMode="auto">
              <a:xfrm>
                <a:off x="4701" y="2816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6" name="Line 2341"/>
              <p:cNvSpPr>
                <a:spLocks noChangeShapeType="1"/>
              </p:cNvSpPr>
              <p:nvPr/>
            </p:nvSpPr>
            <p:spPr bwMode="auto">
              <a:xfrm>
                <a:off x="4695" y="2732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7" name="Line 2342"/>
              <p:cNvSpPr>
                <a:spLocks noChangeShapeType="1"/>
              </p:cNvSpPr>
              <p:nvPr/>
            </p:nvSpPr>
            <p:spPr bwMode="auto">
              <a:xfrm>
                <a:off x="4689" y="2648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8" name="Line 2343"/>
              <p:cNvSpPr>
                <a:spLocks noChangeShapeType="1"/>
              </p:cNvSpPr>
              <p:nvPr/>
            </p:nvSpPr>
            <p:spPr bwMode="auto">
              <a:xfrm>
                <a:off x="4683" y="2566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9" name="Line 2344"/>
              <p:cNvSpPr>
                <a:spLocks noChangeShapeType="1"/>
              </p:cNvSpPr>
              <p:nvPr/>
            </p:nvSpPr>
            <p:spPr bwMode="auto">
              <a:xfrm>
                <a:off x="4676" y="2487"/>
                <a:ext cx="7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0" name="Line 2345"/>
              <p:cNvSpPr>
                <a:spLocks noChangeShapeType="1"/>
              </p:cNvSpPr>
              <p:nvPr/>
            </p:nvSpPr>
            <p:spPr bwMode="auto">
              <a:xfrm>
                <a:off x="4670" y="2411"/>
                <a:ext cx="6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1" name="Line 2346"/>
              <p:cNvSpPr>
                <a:spLocks noChangeShapeType="1"/>
              </p:cNvSpPr>
              <p:nvPr/>
            </p:nvSpPr>
            <p:spPr bwMode="auto">
              <a:xfrm>
                <a:off x="4664" y="2339"/>
                <a:ext cx="6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2" name="Line 2347"/>
              <p:cNvSpPr>
                <a:spLocks noChangeShapeType="1"/>
              </p:cNvSpPr>
              <p:nvPr/>
            </p:nvSpPr>
            <p:spPr bwMode="auto">
              <a:xfrm>
                <a:off x="4657" y="2272"/>
                <a:ext cx="7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3" name="Line 2348"/>
              <p:cNvSpPr>
                <a:spLocks noChangeShapeType="1"/>
              </p:cNvSpPr>
              <p:nvPr/>
            </p:nvSpPr>
            <p:spPr bwMode="auto">
              <a:xfrm>
                <a:off x="4651" y="2211"/>
                <a:ext cx="6" cy="6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4" name="Line 2349"/>
              <p:cNvSpPr>
                <a:spLocks noChangeShapeType="1"/>
              </p:cNvSpPr>
              <p:nvPr/>
            </p:nvSpPr>
            <p:spPr bwMode="auto">
              <a:xfrm>
                <a:off x="4645" y="2155"/>
                <a:ext cx="6" cy="5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5" name="Line 2350"/>
              <p:cNvSpPr>
                <a:spLocks noChangeShapeType="1"/>
              </p:cNvSpPr>
              <p:nvPr/>
            </p:nvSpPr>
            <p:spPr bwMode="auto">
              <a:xfrm>
                <a:off x="4639" y="2106"/>
                <a:ext cx="6" cy="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6" name="Line 2351"/>
              <p:cNvSpPr>
                <a:spLocks noChangeShapeType="1"/>
              </p:cNvSpPr>
              <p:nvPr/>
            </p:nvSpPr>
            <p:spPr bwMode="auto">
              <a:xfrm>
                <a:off x="4633" y="2065"/>
                <a:ext cx="6" cy="4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7" name="Line 2352"/>
              <p:cNvSpPr>
                <a:spLocks noChangeShapeType="1"/>
              </p:cNvSpPr>
              <p:nvPr/>
            </p:nvSpPr>
            <p:spPr bwMode="auto">
              <a:xfrm>
                <a:off x="4626" y="2031"/>
                <a:ext cx="7" cy="3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8" name="Line 2353"/>
              <p:cNvSpPr>
                <a:spLocks noChangeShapeType="1"/>
              </p:cNvSpPr>
              <p:nvPr/>
            </p:nvSpPr>
            <p:spPr bwMode="auto">
              <a:xfrm>
                <a:off x="4620" y="2005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9" name="Line 2354"/>
              <p:cNvSpPr>
                <a:spLocks noChangeShapeType="1"/>
              </p:cNvSpPr>
              <p:nvPr/>
            </p:nvSpPr>
            <p:spPr bwMode="auto">
              <a:xfrm>
                <a:off x="4614" y="1987"/>
                <a:ext cx="6" cy="1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0" name="Line 2355"/>
              <p:cNvSpPr>
                <a:spLocks noChangeShapeType="1"/>
              </p:cNvSpPr>
              <p:nvPr/>
            </p:nvSpPr>
            <p:spPr bwMode="auto">
              <a:xfrm>
                <a:off x="4608" y="1978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1" name="Line 2356"/>
              <p:cNvSpPr>
                <a:spLocks noChangeShapeType="1"/>
              </p:cNvSpPr>
              <p:nvPr/>
            </p:nvSpPr>
            <p:spPr bwMode="auto">
              <a:xfrm>
                <a:off x="4601" y="197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2" name="Line 2357"/>
              <p:cNvSpPr>
                <a:spLocks noChangeShapeType="1"/>
              </p:cNvSpPr>
              <p:nvPr/>
            </p:nvSpPr>
            <p:spPr bwMode="auto">
              <a:xfrm flipV="1">
                <a:off x="4595" y="1977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3" name="Line 2358"/>
              <p:cNvSpPr>
                <a:spLocks noChangeShapeType="1"/>
              </p:cNvSpPr>
              <p:nvPr/>
            </p:nvSpPr>
            <p:spPr bwMode="auto">
              <a:xfrm flipV="1">
                <a:off x="4589" y="1984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4" name="Line 2359"/>
              <p:cNvSpPr>
                <a:spLocks noChangeShapeType="1"/>
              </p:cNvSpPr>
              <p:nvPr/>
            </p:nvSpPr>
            <p:spPr bwMode="auto">
              <a:xfrm flipV="1">
                <a:off x="4582" y="1999"/>
                <a:ext cx="7" cy="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5" name="Line 2360"/>
              <p:cNvSpPr>
                <a:spLocks noChangeShapeType="1"/>
              </p:cNvSpPr>
              <p:nvPr/>
            </p:nvSpPr>
            <p:spPr bwMode="auto">
              <a:xfrm flipV="1">
                <a:off x="4576" y="2024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6" name="Line 2361"/>
              <p:cNvSpPr>
                <a:spLocks noChangeShapeType="1"/>
              </p:cNvSpPr>
              <p:nvPr/>
            </p:nvSpPr>
            <p:spPr bwMode="auto">
              <a:xfrm flipV="1">
                <a:off x="4570" y="2055"/>
                <a:ext cx="6" cy="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7" name="Line 2362"/>
              <p:cNvSpPr>
                <a:spLocks noChangeShapeType="1"/>
              </p:cNvSpPr>
              <p:nvPr/>
            </p:nvSpPr>
            <p:spPr bwMode="auto">
              <a:xfrm flipV="1">
                <a:off x="4564" y="2095"/>
                <a:ext cx="6" cy="4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8" name="Line 2363"/>
              <p:cNvSpPr>
                <a:spLocks noChangeShapeType="1"/>
              </p:cNvSpPr>
              <p:nvPr/>
            </p:nvSpPr>
            <p:spPr bwMode="auto">
              <a:xfrm flipV="1">
                <a:off x="4558" y="2142"/>
                <a:ext cx="6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9" name="Line 2364"/>
              <p:cNvSpPr>
                <a:spLocks noChangeShapeType="1"/>
              </p:cNvSpPr>
              <p:nvPr/>
            </p:nvSpPr>
            <p:spPr bwMode="auto">
              <a:xfrm flipV="1">
                <a:off x="4551" y="2196"/>
                <a:ext cx="7" cy="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0" name="Line 2365"/>
              <p:cNvSpPr>
                <a:spLocks noChangeShapeType="1"/>
              </p:cNvSpPr>
              <p:nvPr/>
            </p:nvSpPr>
            <p:spPr bwMode="auto">
              <a:xfrm flipV="1">
                <a:off x="4545" y="2256"/>
                <a:ext cx="6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1" name="Line 2366"/>
              <p:cNvSpPr>
                <a:spLocks noChangeShapeType="1"/>
              </p:cNvSpPr>
              <p:nvPr/>
            </p:nvSpPr>
            <p:spPr bwMode="auto">
              <a:xfrm flipV="1">
                <a:off x="4539" y="2321"/>
                <a:ext cx="6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2" name="Line 2367"/>
              <p:cNvSpPr>
                <a:spLocks noChangeShapeType="1"/>
              </p:cNvSpPr>
              <p:nvPr/>
            </p:nvSpPr>
            <p:spPr bwMode="auto">
              <a:xfrm flipV="1">
                <a:off x="4532" y="2392"/>
                <a:ext cx="7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3" name="Line 2368"/>
              <p:cNvSpPr>
                <a:spLocks noChangeShapeType="1"/>
              </p:cNvSpPr>
              <p:nvPr/>
            </p:nvSpPr>
            <p:spPr bwMode="auto">
              <a:xfrm flipV="1">
                <a:off x="4526" y="2467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4" name="Line 2369"/>
              <p:cNvSpPr>
                <a:spLocks noChangeShapeType="1"/>
              </p:cNvSpPr>
              <p:nvPr/>
            </p:nvSpPr>
            <p:spPr bwMode="auto">
              <a:xfrm flipV="1">
                <a:off x="4520" y="2545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5" name="Line 2370"/>
              <p:cNvSpPr>
                <a:spLocks noChangeShapeType="1"/>
              </p:cNvSpPr>
              <p:nvPr/>
            </p:nvSpPr>
            <p:spPr bwMode="auto">
              <a:xfrm flipV="1">
                <a:off x="4514" y="2626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6" name="Line 2371"/>
              <p:cNvSpPr>
                <a:spLocks noChangeShapeType="1"/>
              </p:cNvSpPr>
              <p:nvPr/>
            </p:nvSpPr>
            <p:spPr bwMode="auto">
              <a:xfrm flipV="1">
                <a:off x="4508" y="2709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7" name="Line 2372"/>
              <p:cNvSpPr>
                <a:spLocks noChangeShapeType="1"/>
              </p:cNvSpPr>
              <p:nvPr/>
            </p:nvSpPr>
            <p:spPr bwMode="auto">
              <a:xfrm flipV="1">
                <a:off x="4501" y="2794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8" name="Line 2373"/>
              <p:cNvSpPr>
                <a:spLocks noChangeShapeType="1"/>
              </p:cNvSpPr>
              <p:nvPr/>
            </p:nvSpPr>
            <p:spPr bwMode="auto">
              <a:xfrm flipV="1">
                <a:off x="4495" y="2878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9" name="Line 2374"/>
              <p:cNvSpPr>
                <a:spLocks noChangeShapeType="1"/>
              </p:cNvSpPr>
              <p:nvPr/>
            </p:nvSpPr>
            <p:spPr bwMode="auto">
              <a:xfrm flipV="1">
                <a:off x="4489" y="2962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0" name="Line 2375"/>
              <p:cNvSpPr>
                <a:spLocks noChangeShapeType="1"/>
              </p:cNvSpPr>
              <p:nvPr/>
            </p:nvSpPr>
            <p:spPr bwMode="auto">
              <a:xfrm flipV="1">
                <a:off x="4482" y="3045"/>
                <a:ext cx="7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1" name="Line 2376"/>
              <p:cNvSpPr>
                <a:spLocks noChangeShapeType="1"/>
              </p:cNvSpPr>
              <p:nvPr/>
            </p:nvSpPr>
            <p:spPr bwMode="auto">
              <a:xfrm flipV="1">
                <a:off x="4476" y="3125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2" name="Line 2377"/>
              <p:cNvSpPr>
                <a:spLocks noChangeShapeType="1"/>
              </p:cNvSpPr>
              <p:nvPr/>
            </p:nvSpPr>
            <p:spPr bwMode="auto">
              <a:xfrm flipV="1">
                <a:off x="4470" y="3202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3" name="Line 2378"/>
              <p:cNvSpPr>
                <a:spLocks noChangeShapeType="1"/>
              </p:cNvSpPr>
              <p:nvPr/>
            </p:nvSpPr>
            <p:spPr bwMode="auto">
              <a:xfrm flipV="1">
                <a:off x="4464" y="3275"/>
                <a:ext cx="6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4" name="Line 2379"/>
              <p:cNvSpPr>
                <a:spLocks noChangeShapeType="1"/>
              </p:cNvSpPr>
              <p:nvPr/>
            </p:nvSpPr>
            <p:spPr bwMode="auto">
              <a:xfrm flipV="1">
                <a:off x="4458" y="3344"/>
                <a:ext cx="6" cy="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5" name="Line 2380"/>
              <p:cNvSpPr>
                <a:spLocks noChangeShapeType="1"/>
              </p:cNvSpPr>
              <p:nvPr/>
            </p:nvSpPr>
            <p:spPr bwMode="auto">
              <a:xfrm flipV="1">
                <a:off x="4451" y="3407"/>
                <a:ext cx="7" cy="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6" name="Line 2381"/>
              <p:cNvSpPr>
                <a:spLocks noChangeShapeType="1"/>
              </p:cNvSpPr>
              <p:nvPr/>
            </p:nvSpPr>
            <p:spPr bwMode="auto">
              <a:xfrm flipV="1">
                <a:off x="4445" y="3465"/>
                <a:ext cx="6" cy="5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7" name="Line 2382"/>
              <p:cNvSpPr>
                <a:spLocks noChangeShapeType="1"/>
              </p:cNvSpPr>
              <p:nvPr/>
            </p:nvSpPr>
            <p:spPr bwMode="auto">
              <a:xfrm flipV="1">
                <a:off x="4439" y="3516"/>
                <a:ext cx="6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8" name="Line 2383"/>
              <p:cNvSpPr>
                <a:spLocks noChangeShapeType="1"/>
              </p:cNvSpPr>
              <p:nvPr/>
            </p:nvSpPr>
            <p:spPr bwMode="auto">
              <a:xfrm flipV="1">
                <a:off x="4433" y="3561"/>
                <a:ext cx="6" cy="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9" name="Line 2384"/>
              <p:cNvSpPr>
                <a:spLocks noChangeShapeType="1"/>
              </p:cNvSpPr>
              <p:nvPr/>
            </p:nvSpPr>
            <p:spPr bwMode="auto">
              <a:xfrm flipV="1">
                <a:off x="4426" y="3597"/>
                <a:ext cx="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0" name="Line 2385"/>
              <p:cNvSpPr>
                <a:spLocks noChangeShapeType="1"/>
              </p:cNvSpPr>
              <p:nvPr/>
            </p:nvSpPr>
            <p:spPr bwMode="auto">
              <a:xfrm flipV="1">
                <a:off x="4420" y="3626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1" name="Line 2386"/>
              <p:cNvSpPr>
                <a:spLocks noChangeShapeType="1"/>
              </p:cNvSpPr>
              <p:nvPr/>
            </p:nvSpPr>
            <p:spPr bwMode="auto">
              <a:xfrm flipV="1">
                <a:off x="4414" y="3647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2" name="Line 2387"/>
              <p:cNvSpPr>
                <a:spLocks noChangeShapeType="1"/>
              </p:cNvSpPr>
              <p:nvPr/>
            </p:nvSpPr>
            <p:spPr bwMode="auto">
              <a:xfrm flipV="1">
                <a:off x="4408" y="366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3" name="Line 2388"/>
              <p:cNvSpPr>
                <a:spLocks noChangeShapeType="1"/>
              </p:cNvSpPr>
              <p:nvPr/>
            </p:nvSpPr>
            <p:spPr bwMode="auto">
              <a:xfrm>
                <a:off x="4402" y="365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4" name="Line 2389"/>
              <p:cNvSpPr>
                <a:spLocks noChangeShapeType="1"/>
              </p:cNvSpPr>
              <p:nvPr/>
            </p:nvSpPr>
            <p:spPr bwMode="auto">
              <a:xfrm>
                <a:off x="4395" y="3646"/>
                <a:ext cx="7" cy="1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5" name="Line 2390"/>
              <p:cNvSpPr>
                <a:spLocks noChangeShapeType="1"/>
              </p:cNvSpPr>
              <p:nvPr/>
            </p:nvSpPr>
            <p:spPr bwMode="auto">
              <a:xfrm>
                <a:off x="4389" y="3625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6" name="Line 2391"/>
              <p:cNvSpPr>
                <a:spLocks noChangeShapeType="1"/>
              </p:cNvSpPr>
              <p:nvPr/>
            </p:nvSpPr>
            <p:spPr bwMode="auto">
              <a:xfrm>
                <a:off x="4383" y="3596"/>
                <a:ext cx="6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7" name="Line 2392"/>
              <p:cNvSpPr>
                <a:spLocks noChangeShapeType="1"/>
              </p:cNvSpPr>
              <p:nvPr/>
            </p:nvSpPr>
            <p:spPr bwMode="auto">
              <a:xfrm>
                <a:off x="4376" y="3559"/>
                <a:ext cx="7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8" name="Line 2393"/>
              <p:cNvSpPr>
                <a:spLocks noChangeShapeType="1"/>
              </p:cNvSpPr>
              <p:nvPr/>
            </p:nvSpPr>
            <p:spPr bwMode="auto">
              <a:xfrm>
                <a:off x="4370" y="3515"/>
                <a:ext cx="6" cy="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9" name="Line 2394"/>
              <p:cNvSpPr>
                <a:spLocks noChangeShapeType="1"/>
              </p:cNvSpPr>
              <p:nvPr/>
            </p:nvSpPr>
            <p:spPr bwMode="auto">
              <a:xfrm>
                <a:off x="4364" y="3463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0" name="Line 2395"/>
              <p:cNvSpPr>
                <a:spLocks noChangeShapeType="1"/>
              </p:cNvSpPr>
              <p:nvPr/>
            </p:nvSpPr>
            <p:spPr bwMode="auto">
              <a:xfrm>
                <a:off x="4357" y="3406"/>
                <a:ext cx="7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1" name="Line 2396"/>
              <p:cNvSpPr>
                <a:spLocks noChangeShapeType="1"/>
              </p:cNvSpPr>
              <p:nvPr/>
            </p:nvSpPr>
            <p:spPr bwMode="auto">
              <a:xfrm>
                <a:off x="4352" y="3342"/>
                <a:ext cx="5" cy="6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2" name="Line 2397"/>
              <p:cNvSpPr>
                <a:spLocks noChangeShapeType="1"/>
              </p:cNvSpPr>
              <p:nvPr/>
            </p:nvSpPr>
            <p:spPr bwMode="auto">
              <a:xfrm>
                <a:off x="4345" y="3273"/>
                <a:ext cx="7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3" name="Line 2398"/>
              <p:cNvSpPr>
                <a:spLocks noChangeShapeType="1"/>
              </p:cNvSpPr>
              <p:nvPr/>
            </p:nvSpPr>
            <p:spPr bwMode="auto">
              <a:xfrm>
                <a:off x="4339" y="3200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4" name="Line 2399"/>
              <p:cNvSpPr>
                <a:spLocks noChangeShapeType="1"/>
              </p:cNvSpPr>
              <p:nvPr/>
            </p:nvSpPr>
            <p:spPr bwMode="auto">
              <a:xfrm>
                <a:off x="4333" y="3123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5" name="Line 2400"/>
              <p:cNvSpPr>
                <a:spLocks noChangeShapeType="1"/>
              </p:cNvSpPr>
              <p:nvPr/>
            </p:nvSpPr>
            <p:spPr bwMode="auto">
              <a:xfrm>
                <a:off x="4326" y="3042"/>
                <a:ext cx="7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6" name="Line 2401"/>
              <p:cNvSpPr>
                <a:spLocks noChangeShapeType="1"/>
              </p:cNvSpPr>
              <p:nvPr/>
            </p:nvSpPr>
            <p:spPr bwMode="auto">
              <a:xfrm>
                <a:off x="4320" y="2960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7" name="Line 2402"/>
              <p:cNvSpPr>
                <a:spLocks noChangeShapeType="1"/>
              </p:cNvSpPr>
              <p:nvPr/>
            </p:nvSpPr>
            <p:spPr bwMode="auto">
              <a:xfrm>
                <a:off x="4314" y="2875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8" name="Line 2403"/>
              <p:cNvSpPr>
                <a:spLocks noChangeShapeType="1"/>
              </p:cNvSpPr>
              <p:nvPr/>
            </p:nvSpPr>
            <p:spPr bwMode="auto">
              <a:xfrm>
                <a:off x="4308" y="2791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9" name="Line 2404"/>
              <p:cNvSpPr>
                <a:spLocks noChangeShapeType="1"/>
              </p:cNvSpPr>
              <p:nvPr/>
            </p:nvSpPr>
            <p:spPr bwMode="auto">
              <a:xfrm>
                <a:off x="4301" y="2707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0" name="Line 2405"/>
              <p:cNvSpPr>
                <a:spLocks noChangeShapeType="1"/>
              </p:cNvSpPr>
              <p:nvPr/>
            </p:nvSpPr>
            <p:spPr bwMode="auto">
              <a:xfrm>
                <a:off x="4295" y="2624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1" name="Line 2406"/>
              <p:cNvSpPr>
                <a:spLocks noChangeShapeType="1"/>
              </p:cNvSpPr>
              <p:nvPr/>
            </p:nvSpPr>
            <p:spPr bwMode="auto">
              <a:xfrm>
                <a:off x="4289" y="2542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2" name="Line 2407"/>
              <p:cNvSpPr>
                <a:spLocks noChangeShapeType="1"/>
              </p:cNvSpPr>
              <p:nvPr/>
            </p:nvSpPr>
            <p:spPr bwMode="auto">
              <a:xfrm>
                <a:off x="4283" y="2464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3" name="Line 2408"/>
              <p:cNvSpPr>
                <a:spLocks noChangeShapeType="1"/>
              </p:cNvSpPr>
              <p:nvPr/>
            </p:nvSpPr>
            <p:spPr bwMode="auto">
              <a:xfrm>
                <a:off x="4277" y="2389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4" name="Line 2409"/>
              <p:cNvSpPr>
                <a:spLocks noChangeShapeType="1"/>
              </p:cNvSpPr>
              <p:nvPr/>
            </p:nvSpPr>
            <p:spPr bwMode="auto">
              <a:xfrm>
                <a:off x="4270" y="2319"/>
                <a:ext cx="7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5" name="Line 2410"/>
              <p:cNvSpPr>
                <a:spLocks noChangeShapeType="1"/>
              </p:cNvSpPr>
              <p:nvPr/>
            </p:nvSpPr>
            <p:spPr bwMode="auto">
              <a:xfrm>
                <a:off x="4264" y="2254"/>
                <a:ext cx="6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6" name="Line 2411"/>
              <p:cNvSpPr>
                <a:spLocks noChangeShapeType="1"/>
              </p:cNvSpPr>
              <p:nvPr/>
            </p:nvSpPr>
            <p:spPr bwMode="auto">
              <a:xfrm>
                <a:off x="4258" y="2194"/>
                <a:ext cx="6" cy="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7" name="Line 2412"/>
              <p:cNvSpPr>
                <a:spLocks noChangeShapeType="1"/>
              </p:cNvSpPr>
              <p:nvPr/>
            </p:nvSpPr>
            <p:spPr bwMode="auto">
              <a:xfrm>
                <a:off x="4251" y="2140"/>
                <a:ext cx="7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8" name="Line 2413"/>
              <p:cNvSpPr>
                <a:spLocks noChangeShapeType="1"/>
              </p:cNvSpPr>
              <p:nvPr/>
            </p:nvSpPr>
            <p:spPr bwMode="auto">
              <a:xfrm>
                <a:off x="4245" y="2093"/>
                <a:ext cx="6" cy="4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9" name="Line 2414"/>
              <p:cNvSpPr>
                <a:spLocks noChangeShapeType="1"/>
              </p:cNvSpPr>
              <p:nvPr/>
            </p:nvSpPr>
            <p:spPr bwMode="auto">
              <a:xfrm>
                <a:off x="4239" y="2054"/>
                <a:ext cx="6" cy="3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0" name="Line 2415"/>
              <p:cNvSpPr>
                <a:spLocks noChangeShapeType="1"/>
              </p:cNvSpPr>
              <p:nvPr/>
            </p:nvSpPr>
            <p:spPr bwMode="auto">
              <a:xfrm>
                <a:off x="4233" y="2023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1" name="Line 2416"/>
              <p:cNvSpPr>
                <a:spLocks noChangeShapeType="1"/>
              </p:cNvSpPr>
              <p:nvPr/>
            </p:nvSpPr>
            <p:spPr bwMode="auto">
              <a:xfrm>
                <a:off x="4227" y="1999"/>
                <a:ext cx="6" cy="2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2" name="Line 2417"/>
              <p:cNvSpPr>
                <a:spLocks noChangeShapeType="1"/>
              </p:cNvSpPr>
              <p:nvPr/>
            </p:nvSpPr>
            <p:spPr bwMode="auto">
              <a:xfrm>
                <a:off x="4220" y="1984"/>
                <a:ext cx="7" cy="1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3" name="Line 2418"/>
              <p:cNvSpPr>
                <a:spLocks noChangeShapeType="1"/>
              </p:cNvSpPr>
              <p:nvPr/>
            </p:nvSpPr>
            <p:spPr bwMode="auto">
              <a:xfrm>
                <a:off x="4214" y="1976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4" name="Line 2419"/>
              <p:cNvSpPr>
                <a:spLocks noChangeShapeType="1"/>
              </p:cNvSpPr>
              <p:nvPr/>
            </p:nvSpPr>
            <p:spPr bwMode="auto">
              <a:xfrm flipV="1">
                <a:off x="4208" y="19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5" name="Line 2420"/>
              <p:cNvSpPr>
                <a:spLocks noChangeShapeType="1"/>
              </p:cNvSpPr>
              <p:nvPr/>
            </p:nvSpPr>
            <p:spPr bwMode="auto">
              <a:xfrm flipV="1">
                <a:off x="4201" y="1978"/>
                <a:ext cx="7" cy="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6" name="Line 2421"/>
              <p:cNvSpPr>
                <a:spLocks noChangeShapeType="1"/>
              </p:cNvSpPr>
              <p:nvPr/>
            </p:nvSpPr>
            <p:spPr bwMode="auto">
              <a:xfrm flipV="1">
                <a:off x="4195" y="1987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7" name="Line 2422"/>
              <p:cNvSpPr>
                <a:spLocks noChangeShapeType="1"/>
              </p:cNvSpPr>
              <p:nvPr/>
            </p:nvSpPr>
            <p:spPr bwMode="auto">
              <a:xfrm flipV="1">
                <a:off x="4189" y="2006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8" name="Line 2423"/>
              <p:cNvSpPr>
                <a:spLocks noChangeShapeType="1"/>
              </p:cNvSpPr>
              <p:nvPr/>
            </p:nvSpPr>
            <p:spPr bwMode="auto">
              <a:xfrm flipV="1">
                <a:off x="4183" y="2032"/>
                <a:ext cx="6" cy="3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9" name="Line 2424"/>
              <p:cNvSpPr>
                <a:spLocks noChangeShapeType="1"/>
              </p:cNvSpPr>
              <p:nvPr/>
            </p:nvSpPr>
            <p:spPr bwMode="auto">
              <a:xfrm flipV="1">
                <a:off x="4177" y="2066"/>
                <a:ext cx="6" cy="4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0" name="Line 2425"/>
              <p:cNvSpPr>
                <a:spLocks noChangeShapeType="1"/>
              </p:cNvSpPr>
              <p:nvPr/>
            </p:nvSpPr>
            <p:spPr bwMode="auto">
              <a:xfrm flipV="1">
                <a:off x="4170" y="2108"/>
                <a:ext cx="7" cy="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1" name="Line 2426"/>
              <p:cNvSpPr>
                <a:spLocks noChangeShapeType="1"/>
              </p:cNvSpPr>
              <p:nvPr/>
            </p:nvSpPr>
            <p:spPr bwMode="auto">
              <a:xfrm flipV="1">
                <a:off x="4164" y="2157"/>
                <a:ext cx="6" cy="5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2" name="Line 2427"/>
              <p:cNvSpPr>
                <a:spLocks noChangeShapeType="1"/>
              </p:cNvSpPr>
              <p:nvPr/>
            </p:nvSpPr>
            <p:spPr bwMode="auto">
              <a:xfrm flipV="1">
                <a:off x="4158" y="2212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3" name="Line 2428"/>
              <p:cNvSpPr>
                <a:spLocks noChangeShapeType="1"/>
              </p:cNvSpPr>
              <p:nvPr/>
            </p:nvSpPr>
            <p:spPr bwMode="auto">
              <a:xfrm flipV="1">
                <a:off x="4151" y="2274"/>
                <a:ext cx="7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4" name="Line 2429"/>
              <p:cNvSpPr>
                <a:spLocks noChangeShapeType="1"/>
              </p:cNvSpPr>
              <p:nvPr/>
            </p:nvSpPr>
            <p:spPr bwMode="auto">
              <a:xfrm flipV="1">
                <a:off x="4145" y="2341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5" name="Line 2430"/>
              <p:cNvSpPr>
                <a:spLocks noChangeShapeType="1"/>
              </p:cNvSpPr>
              <p:nvPr/>
            </p:nvSpPr>
            <p:spPr bwMode="auto">
              <a:xfrm flipV="1">
                <a:off x="4139" y="2414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6" name="Line 2431"/>
              <p:cNvSpPr>
                <a:spLocks noChangeShapeType="1"/>
              </p:cNvSpPr>
              <p:nvPr/>
            </p:nvSpPr>
            <p:spPr bwMode="auto">
              <a:xfrm flipV="1">
                <a:off x="4133" y="2489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7" name="Line 2432"/>
              <p:cNvSpPr>
                <a:spLocks noChangeShapeType="1"/>
              </p:cNvSpPr>
              <p:nvPr/>
            </p:nvSpPr>
            <p:spPr bwMode="auto">
              <a:xfrm flipV="1">
                <a:off x="4127" y="2569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8" name="Line 2433"/>
              <p:cNvSpPr>
                <a:spLocks noChangeShapeType="1"/>
              </p:cNvSpPr>
              <p:nvPr/>
            </p:nvSpPr>
            <p:spPr bwMode="auto">
              <a:xfrm flipV="1">
                <a:off x="4120" y="2650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9" name="Line 2434"/>
              <p:cNvSpPr>
                <a:spLocks noChangeShapeType="1"/>
              </p:cNvSpPr>
              <p:nvPr/>
            </p:nvSpPr>
            <p:spPr bwMode="auto">
              <a:xfrm flipV="1">
                <a:off x="4114" y="2734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0" name="Line 2435"/>
              <p:cNvSpPr>
                <a:spLocks noChangeShapeType="1"/>
              </p:cNvSpPr>
              <p:nvPr/>
            </p:nvSpPr>
            <p:spPr bwMode="auto">
              <a:xfrm flipV="1">
                <a:off x="4108" y="2818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1" name="Line 2436"/>
              <p:cNvSpPr>
                <a:spLocks noChangeShapeType="1"/>
              </p:cNvSpPr>
              <p:nvPr/>
            </p:nvSpPr>
            <p:spPr bwMode="auto">
              <a:xfrm flipV="1">
                <a:off x="4102" y="2903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2" name="Line 2437"/>
              <p:cNvSpPr>
                <a:spLocks noChangeShapeType="1"/>
              </p:cNvSpPr>
              <p:nvPr/>
            </p:nvSpPr>
            <p:spPr bwMode="auto">
              <a:xfrm flipV="1">
                <a:off x="4095" y="2987"/>
                <a:ext cx="7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3" name="Line 2438"/>
              <p:cNvSpPr>
                <a:spLocks noChangeShapeType="1"/>
              </p:cNvSpPr>
              <p:nvPr/>
            </p:nvSpPr>
            <p:spPr bwMode="auto">
              <a:xfrm flipV="1">
                <a:off x="4089" y="3069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4" name="Line 2439"/>
              <p:cNvSpPr>
                <a:spLocks noChangeShapeType="1"/>
              </p:cNvSpPr>
              <p:nvPr/>
            </p:nvSpPr>
            <p:spPr bwMode="auto">
              <a:xfrm flipV="1">
                <a:off x="4083" y="3148"/>
                <a:ext cx="6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5" name="Line 2440"/>
              <p:cNvSpPr>
                <a:spLocks noChangeShapeType="1"/>
              </p:cNvSpPr>
              <p:nvPr/>
            </p:nvSpPr>
            <p:spPr bwMode="auto">
              <a:xfrm flipV="1">
                <a:off x="4076" y="3224"/>
                <a:ext cx="7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6" name="Line 2441"/>
              <p:cNvSpPr>
                <a:spLocks noChangeShapeType="1"/>
              </p:cNvSpPr>
              <p:nvPr/>
            </p:nvSpPr>
            <p:spPr bwMode="auto">
              <a:xfrm flipV="1">
                <a:off x="4071" y="3296"/>
                <a:ext cx="5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7" name="Line 2442"/>
              <p:cNvSpPr>
                <a:spLocks noChangeShapeType="1"/>
              </p:cNvSpPr>
              <p:nvPr/>
            </p:nvSpPr>
            <p:spPr bwMode="auto">
              <a:xfrm flipV="1">
                <a:off x="4064" y="3363"/>
                <a:ext cx="7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8" name="Line 2443"/>
              <p:cNvSpPr>
                <a:spLocks noChangeShapeType="1"/>
              </p:cNvSpPr>
              <p:nvPr/>
            </p:nvSpPr>
            <p:spPr bwMode="auto">
              <a:xfrm flipV="1">
                <a:off x="4058" y="3425"/>
                <a:ext cx="6" cy="5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9" name="Line 2444"/>
              <p:cNvSpPr>
                <a:spLocks noChangeShapeType="1"/>
              </p:cNvSpPr>
              <p:nvPr/>
            </p:nvSpPr>
            <p:spPr bwMode="auto">
              <a:xfrm flipV="1">
                <a:off x="4052" y="3481"/>
                <a:ext cx="6" cy="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0" name="Line 2445"/>
              <p:cNvSpPr>
                <a:spLocks noChangeShapeType="1"/>
              </p:cNvSpPr>
              <p:nvPr/>
            </p:nvSpPr>
            <p:spPr bwMode="auto">
              <a:xfrm flipV="1">
                <a:off x="4045" y="3530"/>
                <a:ext cx="7" cy="4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Line 2446"/>
              <p:cNvSpPr>
                <a:spLocks noChangeShapeType="1"/>
              </p:cNvSpPr>
              <p:nvPr/>
            </p:nvSpPr>
            <p:spPr bwMode="auto">
              <a:xfrm flipV="1">
                <a:off x="4039" y="3572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2" name="Line 2447"/>
              <p:cNvSpPr>
                <a:spLocks noChangeShapeType="1"/>
              </p:cNvSpPr>
              <p:nvPr/>
            </p:nvSpPr>
            <p:spPr bwMode="auto">
              <a:xfrm flipV="1">
                <a:off x="4033" y="3607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2448"/>
              <p:cNvSpPr>
                <a:spLocks noChangeShapeType="1"/>
              </p:cNvSpPr>
              <p:nvPr/>
            </p:nvSpPr>
            <p:spPr bwMode="auto">
              <a:xfrm flipV="1">
                <a:off x="4026" y="3633"/>
                <a:ext cx="7" cy="1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4" name="Line 2449"/>
              <p:cNvSpPr>
                <a:spLocks noChangeShapeType="1"/>
              </p:cNvSpPr>
              <p:nvPr/>
            </p:nvSpPr>
            <p:spPr bwMode="auto">
              <a:xfrm flipV="1">
                <a:off x="4020" y="3652"/>
                <a:ext cx="6" cy="1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5" name="Line 2450"/>
              <p:cNvSpPr>
                <a:spLocks noChangeShapeType="1"/>
              </p:cNvSpPr>
              <p:nvPr/>
            </p:nvSpPr>
            <p:spPr bwMode="auto">
              <a:xfrm flipV="1">
                <a:off x="4014" y="366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6" name="Line 2451"/>
              <p:cNvSpPr>
                <a:spLocks noChangeShapeType="1"/>
              </p:cNvSpPr>
              <p:nvPr/>
            </p:nvSpPr>
            <p:spPr bwMode="auto">
              <a:xfrm>
                <a:off x="4008" y="3656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7" name="Line 2452"/>
              <p:cNvSpPr>
                <a:spLocks noChangeShapeType="1"/>
              </p:cNvSpPr>
              <p:nvPr/>
            </p:nvSpPr>
            <p:spPr bwMode="auto">
              <a:xfrm>
                <a:off x="4002" y="3641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8" name="Line 2453"/>
              <p:cNvSpPr>
                <a:spLocks noChangeShapeType="1"/>
              </p:cNvSpPr>
              <p:nvPr/>
            </p:nvSpPr>
            <p:spPr bwMode="auto">
              <a:xfrm>
                <a:off x="3995" y="3618"/>
                <a:ext cx="7" cy="2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9" name="Line 2454"/>
              <p:cNvSpPr>
                <a:spLocks noChangeShapeType="1"/>
              </p:cNvSpPr>
              <p:nvPr/>
            </p:nvSpPr>
            <p:spPr bwMode="auto">
              <a:xfrm>
                <a:off x="3989" y="3586"/>
                <a:ext cx="6" cy="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0" name="Line 2455"/>
              <p:cNvSpPr>
                <a:spLocks noChangeShapeType="1"/>
              </p:cNvSpPr>
              <p:nvPr/>
            </p:nvSpPr>
            <p:spPr bwMode="auto">
              <a:xfrm>
                <a:off x="3983" y="3547"/>
                <a:ext cx="6" cy="3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1" name="Line 2456"/>
              <p:cNvSpPr>
                <a:spLocks noChangeShapeType="1"/>
              </p:cNvSpPr>
              <p:nvPr/>
            </p:nvSpPr>
            <p:spPr bwMode="auto">
              <a:xfrm>
                <a:off x="3977" y="3501"/>
                <a:ext cx="6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2" name="Line 2457"/>
              <p:cNvSpPr>
                <a:spLocks noChangeShapeType="1"/>
              </p:cNvSpPr>
              <p:nvPr/>
            </p:nvSpPr>
            <p:spPr bwMode="auto">
              <a:xfrm>
                <a:off x="3970" y="3447"/>
                <a:ext cx="7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3" name="Line 2458"/>
              <p:cNvSpPr>
                <a:spLocks noChangeShapeType="1"/>
              </p:cNvSpPr>
              <p:nvPr/>
            </p:nvSpPr>
            <p:spPr bwMode="auto">
              <a:xfrm>
                <a:off x="3964" y="3388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4" name="Line 2459"/>
              <p:cNvSpPr>
                <a:spLocks noChangeShapeType="1"/>
              </p:cNvSpPr>
              <p:nvPr/>
            </p:nvSpPr>
            <p:spPr bwMode="auto">
              <a:xfrm>
                <a:off x="3958" y="3322"/>
                <a:ext cx="6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5" name="Line 2460"/>
              <p:cNvSpPr>
                <a:spLocks noChangeShapeType="1"/>
              </p:cNvSpPr>
              <p:nvPr/>
            </p:nvSpPr>
            <p:spPr bwMode="auto">
              <a:xfrm>
                <a:off x="3952" y="3252"/>
                <a:ext cx="6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6" name="Line 2461"/>
              <p:cNvSpPr>
                <a:spLocks noChangeShapeType="1"/>
              </p:cNvSpPr>
              <p:nvPr/>
            </p:nvSpPr>
            <p:spPr bwMode="auto">
              <a:xfrm>
                <a:off x="3946" y="3177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7" name="Line 2462"/>
              <p:cNvSpPr>
                <a:spLocks noChangeShapeType="1"/>
              </p:cNvSpPr>
              <p:nvPr/>
            </p:nvSpPr>
            <p:spPr bwMode="auto">
              <a:xfrm>
                <a:off x="3939" y="3099"/>
                <a:ext cx="7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8" name="Line 2463"/>
              <p:cNvSpPr>
                <a:spLocks noChangeShapeType="1"/>
              </p:cNvSpPr>
              <p:nvPr/>
            </p:nvSpPr>
            <p:spPr bwMode="auto">
              <a:xfrm>
                <a:off x="3933" y="3018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464"/>
              <p:cNvSpPr>
                <a:spLocks noChangeShapeType="1"/>
              </p:cNvSpPr>
              <p:nvPr/>
            </p:nvSpPr>
            <p:spPr bwMode="auto">
              <a:xfrm>
                <a:off x="3927" y="2935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465"/>
              <p:cNvSpPr>
                <a:spLocks noChangeShapeType="1"/>
              </p:cNvSpPr>
              <p:nvPr/>
            </p:nvSpPr>
            <p:spPr bwMode="auto">
              <a:xfrm>
                <a:off x="3920" y="2851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1" name="Line 2466"/>
              <p:cNvSpPr>
                <a:spLocks noChangeShapeType="1"/>
              </p:cNvSpPr>
              <p:nvPr/>
            </p:nvSpPr>
            <p:spPr bwMode="auto">
              <a:xfrm>
                <a:off x="3914" y="2766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9" name="Group 2668"/>
            <p:cNvGrpSpPr>
              <a:grpSpLocks/>
            </p:cNvGrpSpPr>
            <p:nvPr/>
          </p:nvGrpSpPr>
          <p:grpSpPr bwMode="auto">
            <a:xfrm>
              <a:off x="2665" y="1976"/>
              <a:ext cx="1249" cy="1688"/>
              <a:chOff x="2665" y="1976"/>
              <a:chExt cx="1249" cy="1688"/>
            </a:xfrm>
          </p:grpSpPr>
          <p:sp>
            <p:nvSpPr>
              <p:cNvPr id="27282" name="Line 2468"/>
              <p:cNvSpPr>
                <a:spLocks noChangeShapeType="1"/>
              </p:cNvSpPr>
              <p:nvPr/>
            </p:nvSpPr>
            <p:spPr bwMode="auto">
              <a:xfrm>
                <a:off x="3908" y="2682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3" name="Line 2469"/>
              <p:cNvSpPr>
                <a:spLocks noChangeShapeType="1"/>
              </p:cNvSpPr>
              <p:nvPr/>
            </p:nvSpPr>
            <p:spPr bwMode="auto">
              <a:xfrm>
                <a:off x="3902" y="2600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4" name="Line 2470"/>
              <p:cNvSpPr>
                <a:spLocks noChangeShapeType="1"/>
              </p:cNvSpPr>
              <p:nvPr/>
            </p:nvSpPr>
            <p:spPr bwMode="auto">
              <a:xfrm>
                <a:off x="3896" y="2519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5" name="Line 2471"/>
              <p:cNvSpPr>
                <a:spLocks noChangeShapeType="1"/>
              </p:cNvSpPr>
              <p:nvPr/>
            </p:nvSpPr>
            <p:spPr bwMode="auto">
              <a:xfrm>
                <a:off x="3889" y="2442"/>
                <a:ext cx="7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6" name="Line 2472"/>
              <p:cNvSpPr>
                <a:spLocks noChangeShapeType="1"/>
              </p:cNvSpPr>
              <p:nvPr/>
            </p:nvSpPr>
            <p:spPr bwMode="auto">
              <a:xfrm>
                <a:off x="3883" y="2368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7" name="Line 2473"/>
              <p:cNvSpPr>
                <a:spLocks noChangeShapeType="1"/>
              </p:cNvSpPr>
              <p:nvPr/>
            </p:nvSpPr>
            <p:spPr bwMode="auto">
              <a:xfrm>
                <a:off x="3877" y="2299"/>
                <a:ext cx="6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8" name="Line 2474"/>
              <p:cNvSpPr>
                <a:spLocks noChangeShapeType="1"/>
              </p:cNvSpPr>
              <p:nvPr/>
            </p:nvSpPr>
            <p:spPr bwMode="auto">
              <a:xfrm>
                <a:off x="3870" y="2235"/>
                <a:ext cx="7" cy="6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9" name="Line 2475"/>
              <p:cNvSpPr>
                <a:spLocks noChangeShapeType="1"/>
              </p:cNvSpPr>
              <p:nvPr/>
            </p:nvSpPr>
            <p:spPr bwMode="auto">
              <a:xfrm>
                <a:off x="3864" y="2177"/>
                <a:ext cx="6" cy="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0" name="Line 2476"/>
              <p:cNvSpPr>
                <a:spLocks noChangeShapeType="1"/>
              </p:cNvSpPr>
              <p:nvPr/>
            </p:nvSpPr>
            <p:spPr bwMode="auto">
              <a:xfrm>
                <a:off x="3858" y="2126"/>
                <a:ext cx="6" cy="5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1" name="Line 2477"/>
              <p:cNvSpPr>
                <a:spLocks noChangeShapeType="1"/>
              </p:cNvSpPr>
              <p:nvPr/>
            </p:nvSpPr>
            <p:spPr bwMode="auto">
              <a:xfrm>
                <a:off x="3852" y="2081"/>
                <a:ext cx="6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2" name="Line 2478"/>
              <p:cNvSpPr>
                <a:spLocks noChangeShapeType="1"/>
              </p:cNvSpPr>
              <p:nvPr/>
            </p:nvSpPr>
            <p:spPr bwMode="auto">
              <a:xfrm>
                <a:off x="3846" y="2044"/>
                <a:ext cx="6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3" name="Line 2479"/>
              <p:cNvSpPr>
                <a:spLocks noChangeShapeType="1"/>
              </p:cNvSpPr>
              <p:nvPr/>
            </p:nvSpPr>
            <p:spPr bwMode="auto">
              <a:xfrm>
                <a:off x="3839" y="2015"/>
                <a:ext cx="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4" name="Line 2480"/>
              <p:cNvSpPr>
                <a:spLocks noChangeShapeType="1"/>
              </p:cNvSpPr>
              <p:nvPr/>
            </p:nvSpPr>
            <p:spPr bwMode="auto">
              <a:xfrm>
                <a:off x="3833" y="1993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5" name="Line 2481"/>
              <p:cNvSpPr>
                <a:spLocks noChangeShapeType="1"/>
              </p:cNvSpPr>
              <p:nvPr/>
            </p:nvSpPr>
            <p:spPr bwMode="auto">
              <a:xfrm>
                <a:off x="3827" y="1981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6" name="Line 2482"/>
              <p:cNvSpPr>
                <a:spLocks noChangeShapeType="1"/>
              </p:cNvSpPr>
              <p:nvPr/>
            </p:nvSpPr>
            <p:spPr bwMode="auto">
              <a:xfrm>
                <a:off x="3821" y="197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7" name="Line 2483"/>
              <p:cNvSpPr>
                <a:spLocks noChangeShapeType="1"/>
              </p:cNvSpPr>
              <p:nvPr/>
            </p:nvSpPr>
            <p:spPr bwMode="auto">
              <a:xfrm flipV="1">
                <a:off x="3814" y="1976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8" name="Line 2484"/>
              <p:cNvSpPr>
                <a:spLocks noChangeShapeType="1"/>
              </p:cNvSpPr>
              <p:nvPr/>
            </p:nvSpPr>
            <p:spPr bwMode="auto">
              <a:xfrm flipV="1">
                <a:off x="3808" y="1980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9" name="Line 2485"/>
              <p:cNvSpPr>
                <a:spLocks noChangeShapeType="1"/>
              </p:cNvSpPr>
              <p:nvPr/>
            </p:nvSpPr>
            <p:spPr bwMode="auto">
              <a:xfrm flipV="1">
                <a:off x="3802" y="1992"/>
                <a:ext cx="6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0" name="Line 2486"/>
              <p:cNvSpPr>
                <a:spLocks noChangeShapeType="1"/>
              </p:cNvSpPr>
              <p:nvPr/>
            </p:nvSpPr>
            <p:spPr bwMode="auto">
              <a:xfrm flipV="1">
                <a:off x="3795" y="2013"/>
                <a:ext cx="7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1" name="Line 2487"/>
              <p:cNvSpPr>
                <a:spLocks noChangeShapeType="1"/>
              </p:cNvSpPr>
              <p:nvPr/>
            </p:nvSpPr>
            <p:spPr bwMode="auto">
              <a:xfrm flipV="1">
                <a:off x="3789" y="2041"/>
                <a:ext cx="6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2" name="Line 2488"/>
              <p:cNvSpPr>
                <a:spLocks noChangeShapeType="1"/>
              </p:cNvSpPr>
              <p:nvPr/>
            </p:nvSpPr>
            <p:spPr bwMode="auto">
              <a:xfrm flipV="1">
                <a:off x="3783" y="2078"/>
                <a:ext cx="6" cy="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3" name="Line 2489"/>
              <p:cNvSpPr>
                <a:spLocks noChangeShapeType="1"/>
              </p:cNvSpPr>
              <p:nvPr/>
            </p:nvSpPr>
            <p:spPr bwMode="auto">
              <a:xfrm flipV="1">
                <a:off x="3777" y="2122"/>
                <a:ext cx="6" cy="5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4" name="Line 2490"/>
              <p:cNvSpPr>
                <a:spLocks noChangeShapeType="1"/>
              </p:cNvSpPr>
              <p:nvPr/>
            </p:nvSpPr>
            <p:spPr bwMode="auto">
              <a:xfrm flipV="1">
                <a:off x="3771" y="2173"/>
                <a:ext cx="6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5" name="Line 2491"/>
              <p:cNvSpPr>
                <a:spLocks noChangeShapeType="1"/>
              </p:cNvSpPr>
              <p:nvPr/>
            </p:nvSpPr>
            <p:spPr bwMode="auto">
              <a:xfrm flipV="1">
                <a:off x="3764" y="2230"/>
                <a:ext cx="7" cy="6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6" name="Line 2492"/>
              <p:cNvSpPr>
                <a:spLocks noChangeShapeType="1"/>
              </p:cNvSpPr>
              <p:nvPr/>
            </p:nvSpPr>
            <p:spPr bwMode="auto">
              <a:xfrm flipV="1">
                <a:off x="3758" y="2294"/>
                <a:ext cx="6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7" name="Line 2493"/>
              <p:cNvSpPr>
                <a:spLocks noChangeShapeType="1"/>
              </p:cNvSpPr>
              <p:nvPr/>
            </p:nvSpPr>
            <p:spPr bwMode="auto">
              <a:xfrm flipV="1">
                <a:off x="3752" y="2362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8" name="Line 2494"/>
              <p:cNvSpPr>
                <a:spLocks noChangeShapeType="1"/>
              </p:cNvSpPr>
              <p:nvPr/>
            </p:nvSpPr>
            <p:spPr bwMode="auto">
              <a:xfrm flipV="1">
                <a:off x="3745" y="2435"/>
                <a:ext cx="7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9" name="Line 2495"/>
              <p:cNvSpPr>
                <a:spLocks noChangeShapeType="1"/>
              </p:cNvSpPr>
              <p:nvPr/>
            </p:nvSpPr>
            <p:spPr bwMode="auto">
              <a:xfrm flipV="1">
                <a:off x="3739" y="2513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0" name="Line 2496"/>
              <p:cNvSpPr>
                <a:spLocks noChangeShapeType="1"/>
              </p:cNvSpPr>
              <p:nvPr/>
            </p:nvSpPr>
            <p:spPr bwMode="auto">
              <a:xfrm flipV="1">
                <a:off x="3733" y="2592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1" name="Line 2497"/>
              <p:cNvSpPr>
                <a:spLocks noChangeShapeType="1"/>
              </p:cNvSpPr>
              <p:nvPr/>
            </p:nvSpPr>
            <p:spPr bwMode="auto">
              <a:xfrm flipV="1">
                <a:off x="3727" y="2675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2" name="Line 2498"/>
              <p:cNvSpPr>
                <a:spLocks noChangeShapeType="1"/>
              </p:cNvSpPr>
              <p:nvPr/>
            </p:nvSpPr>
            <p:spPr bwMode="auto">
              <a:xfrm flipV="1">
                <a:off x="3721" y="2759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3" name="Line 2499"/>
              <p:cNvSpPr>
                <a:spLocks noChangeShapeType="1"/>
              </p:cNvSpPr>
              <p:nvPr/>
            </p:nvSpPr>
            <p:spPr bwMode="auto">
              <a:xfrm flipV="1">
                <a:off x="3714" y="2844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4" name="Line 2500"/>
              <p:cNvSpPr>
                <a:spLocks noChangeShapeType="1"/>
              </p:cNvSpPr>
              <p:nvPr/>
            </p:nvSpPr>
            <p:spPr bwMode="auto">
              <a:xfrm flipV="1">
                <a:off x="3708" y="2928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5" name="Line 2501"/>
              <p:cNvSpPr>
                <a:spLocks noChangeShapeType="1"/>
              </p:cNvSpPr>
              <p:nvPr/>
            </p:nvSpPr>
            <p:spPr bwMode="auto">
              <a:xfrm flipV="1">
                <a:off x="3702" y="3011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6" name="Line 2502"/>
              <p:cNvSpPr>
                <a:spLocks noChangeShapeType="1"/>
              </p:cNvSpPr>
              <p:nvPr/>
            </p:nvSpPr>
            <p:spPr bwMode="auto">
              <a:xfrm flipV="1">
                <a:off x="3695" y="3092"/>
                <a:ext cx="7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7" name="Line 2503"/>
              <p:cNvSpPr>
                <a:spLocks noChangeShapeType="1"/>
              </p:cNvSpPr>
              <p:nvPr/>
            </p:nvSpPr>
            <p:spPr bwMode="auto">
              <a:xfrm flipV="1">
                <a:off x="3689" y="3171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8" name="Line 2504"/>
              <p:cNvSpPr>
                <a:spLocks noChangeShapeType="1"/>
              </p:cNvSpPr>
              <p:nvPr/>
            </p:nvSpPr>
            <p:spPr bwMode="auto">
              <a:xfrm flipV="1">
                <a:off x="3683" y="3245"/>
                <a:ext cx="6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9" name="Line 2505"/>
              <p:cNvSpPr>
                <a:spLocks noChangeShapeType="1"/>
              </p:cNvSpPr>
              <p:nvPr/>
            </p:nvSpPr>
            <p:spPr bwMode="auto">
              <a:xfrm flipV="1">
                <a:off x="3677" y="3316"/>
                <a:ext cx="6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0" name="Line 2506"/>
              <p:cNvSpPr>
                <a:spLocks noChangeShapeType="1"/>
              </p:cNvSpPr>
              <p:nvPr/>
            </p:nvSpPr>
            <p:spPr bwMode="auto">
              <a:xfrm flipV="1">
                <a:off x="3671" y="3382"/>
                <a:ext cx="6" cy="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1" name="Line 2507"/>
              <p:cNvSpPr>
                <a:spLocks noChangeShapeType="1"/>
              </p:cNvSpPr>
              <p:nvPr/>
            </p:nvSpPr>
            <p:spPr bwMode="auto">
              <a:xfrm flipV="1">
                <a:off x="3664" y="3442"/>
                <a:ext cx="7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2" name="Line 2508"/>
              <p:cNvSpPr>
                <a:spLocks noChangeShapeType="1"/>
              </p:cNvSpPr>
              <p:nvPr/>
            </p:nvSpPr>
            <p:spPr bwMode="auto">
              <a:xfrm flipV="1">
                <a:off x="3658" y="3496"/>
                <a:ext cx="6" cy="4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3" name="Line 2509"/>
              <p:cNvSpPr>
                <a:spLocks noChangeShapeType="1"/>
              </p:cNvSpPr>
              <p:nvPr/>
            </p:nvSpPr>
            <p:spPr bwMode="auto">
              <a:xfrm flipV="1">
                <a:off x="3652" y="3543"/>
                <a:ext cx="6" cy="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4" name="Line 2510"/>
              <p:cNvSpPr>
                <a:spLocks noChangeShapeType="1"/>
              </p:cNvSpPr>
              <p:nvPr/>
            </p:nvSpPr>
            <p:spPr bwMode="auto">
              <a:xfrm flipV="1">
                <a:off x="3646" y="3583"/>
                <a:ext cx="6" cy="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5" name="Line 2511"/>
              <p:cNvSpPr>
                <a:spLocks noChangeShapeType="1"/>
              </p:cNvSpPr>
              <p:nvPr/>
            </p:nvSpPr>
            <p:spPr bwMode="auto">
              <a:xfrm flipV="1">
                <a:off x="3639" y="3615"/>
                <a:ext cx="7" cy="2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6" name="Line 2512"/>
              <p:cNvSpPr>
                <a:spLocks noChangeShapeType="1"/>
              </p:cNvSpPr>
              <p:nvPr/>
            </p:nvSpPr>
            <p:spPr bwMode="auto">
              <a:xfrm flipV="1">
                <a:off x="3633" y="3639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7" name="Line 2513"/>
              <p:cNvSpPr>
                <a:spLocks noChangeShapeType="1"/>
              </p:cNvSpPr>
              <p:nvPr/>
            </p:nvSpPr>
            <p:spPr bwMode="auto">
              <a:xfrm flipV="1">
                <a:off x="3627" y="3655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8" name="Line 2514"/>
              <p:cNvSpPr>
                <a:spLocks noChangeShapeType="1"/>
              </p:cNvSpPr>
              <p:nvPr/>
            </p:nvSpPr>
            <p:spPr bwMode="auto">
              <a:xfrm>
                <a:off x="3621" y="366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9" name="Line 2515"/>
              <p:cNvSpPr>
                <a:spLocks noChangeShapeType="1"/>
              </p:cNvSpPr>
              <p:nvPr/>
            </p:nvSpPr>
            <p:spPr bwMode="auto">
              <a:xfrm>
                <a:off x="3615" y="3653"/>
                <a:ext cx="6" cy="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0" name="Line 2516"/>
              <p:cNvSpPr>
                <a:spLocks noChangeShapeType="1"/>
              </p:cNvSpPr>
              <p:nvPr/>
            </p:nvSpPr>
            <p:spPr bwMode="auto">
              <a:xfrm>
                <a:off x="3608" y="3635"/>
                <a:ext cx="7" cy="1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1" name="Line 2517"/>
              <p:cNvSpPr>
                <a:spLocks noChangeShapeType="1"/>
              </p:cNvSpPr>
              <p:nvPr/>
            </p:nvSpPr>
            <p:spPr bwMode="auto">
              <a:xfrm>
                <a:off x="3602" y="3609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2" name="Line 2518"/>
              <p:cNvSpPr>
                <a:spLocks noChangeShapeType="1"/>
              </p:cNvSpPr>
              <p:nvPr/>
            </p:nvSpPr>
            <p:spPr bwMode="auto">
              <a:xfrm>
                <a:off x="3596" y="3575"/>
                <a:ext cx="6" cy="3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3" name="Line 2519"/>
              <p:cNvSpPr>
                <a:spLocks noChangeShapeType="1"/>
              </p:cNvSpPr>
              <p:nvPr/>
            </p:nvSpPr>
            <p:spPr bwMode="auto">
              <a:xfrm>
                <a:off x="3589" y="3534"/>
                <a:ext cx="7" cy="4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4" name="Line 2520"/>
              <p:cNvSpPr>
                <a:spLocks noChangeShapeType="1"/>
              </p:cNvSpPr>
              <p:nvPr/>
            </p:nvSpPr>
            <p:spPr bwMode="auto">
              <a:xfrm>
                <a:off x="3583" y="3486"/>
                <a:ext cx="6" cy="4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5" name="Line 2521"/>
              <p:cNvSpPr>
                <a:spLocks noChangeShapeType="1"/>
              </p:cNvSpPr>
              <p:nvPr/>
            </p:nvSpPr>
            <p:spPr bwMode="auto">
              <a:xfrm>
                <a:off x="3577" y="3430"/>
                <a:ext cx="6" cy="5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6" name="Line 2522"/>
              <p:cNvSpPr>
                <a:spLocks noChangeShapeType="1"/>
              </p:cNvSpPr>
              <p:nvPr/>
            </p:nvSpPr>
            <p:spPr bwMode="auto">
              <a:xfrm>
                <a:off x="3570" y="3369"/>
                <a:ext cx="7" cy="6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7" name="Line 2523"/>
              <p:cNvSpPr>
                <a:spLocks noChangeShapeType="1"/>
              </p:cNvSpPr>
              <p:nvPr/>
            </p:nvSpPr>
            <p:spPr bwMode="auto">
              <a:xfrm>
                <a:off x="3565" y="3302"/>
                <a:ext cx="5" cy="6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8" name="Line 2524"/>
              <p:cNvSpPr>
                <a:spLocks noChangeShapeType="1"/>
              </p:cNvSpPr>
              <p:nvPr/>
            </p:nvSpPr>
            <p:spPr bwMode="auto">
              <a:xfrm>
                <a:off x="3558" y="3231"/>
                <a:ext cx="7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9" name="Line 2525"/>
              <p:cNvSpPr>
                <a:spLocks noChangeShapeType="1"/>
              </p:cNvSpPr>
              <p:nvPr/>
            </p:nvSpPr>
            <p:spPr bwMode="auto">
              <a:xfrm>
                <a:off x="3552" y="3155"/>
                <a:ext cx="6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0" name="Line 2526"/>
              <p:cNvSpPr>
                <a:spLocks noChangeShapeType="1"/>
              </p:cNvSpPr>
              <p:nvPr/>
            </p:nvSpPr>
            <p:spPr bwMode="auto">
              <a:xfrm>
                <a:off x="3546" y="3076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1" name="Line 2527"/>
              <p:cNvSpPr>
                <a:spLocks noChangeShapeType="1"/>
              </p:cNvSpPr>
              <p:nvPr/>
            </p:nvSpPr>
            <p:spPr bwMode="auto">
              <a:xfrm>
                <a:off x="3539" y="2994"/>
                <a:ext cx="7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2" name="Line 2528"/>
              <p:cNvSpPr>
                <a:spLocks noChangeShapeType="1"/>
              </p:cNvSpPr>
              <p:nvPr/>
            </p:nvSpPr>
            <p:spPr bwMode="auto">
              <a:xfrm>
                <a:off x="3533" y="2910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3" name="Line 2529"/>
              <p:cNvSpPr>
                <a:spLocks noChangeShapeType="1"/>
              </p:cNvSpPr>
              <p:nvPr/>
            </p:nvSpPr>
            <p:spPr bwMode="auto">
              <a:xfrm>
                <a:off x="3527" y="2826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4" name="Line 2530"/>
              <p:cNvSpPr>
                <a:spLocks noChangeShapeType="1"/>
              </p:cNvSpPr>
              <p:nvPr/>
            </p:nvSpPr>
            <p:spPr bwMode="auto">
              <a:xfrm>
                <a:off x="3521" y="2742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5" name="Line 2531"/>
              <p:cNvSpPr>
                <a:spLocks noChangeShapeType="1"/>
              </p:cNvSpPr>
              <p:nvPr/>
            </p:nvSpPr>
            <p:spPr bwMode="auto">
              <a:xfrm>
                <a:off x="3514" y="2658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6" name="Line 2532"/>
              <p:cNvSpPr>
                <a:spLocks noChangeShapeType="1"/>
              </p:cNvSpPr>
              <p:nvPr/>
            </p:nvSpPr>
            <p:spPr bwMode="auto">
              <a:xfrm>
                <a:off x="3508" y="2576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7" name="Line 2533"/>
              <p:cNvSpPr>
                <a:spLocks noChangeShapeType="1"/>
              </p:cNvSpPr>
              <p:nvPr/>
            </p:nvSpPr>
            <p:spPr bwMode="auto">
              <a:xfrm>
                <a:off x="3502" y="2496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8" name="Line 2534"/>
              <p:cNvSpPr>
                <a:spLocks noChangeShapeType="1"/>
              </p:cNvSpPr>
              <p:nvPr/>
            </p:nvSpPr>
            <p:spPr bwMode="auto">
              <a:xfrm>
                <a:off x="3496" y="2420"/>
                <a:ext cx="6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9" name="Line 2535"/>
              <p:cNvSpPr>
                <a:spLocks noChangeShapeType="1"/>
              </p:cNvSpPr>
              <p:nvPr/>
            </p:nvSpPr>
            <p:spPr bwMode="auto">
              <a:xfrm>
                <a:off x="3490" y="2348"/>
                <a:ext cx="6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0" name="Line 2536"/>
              <p:cNvSpPr>
                <a:spLocks noChangeShapeType="1"/>
              </p:cNvSpPr>
              <p:nvPr/>
            </p:nvSpPr>
            <p:spPr bwMode="auto">
              <a:xfrm>
                <a:off x="3483" y="2280"/>
                <a:ext cx="7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1" name="Line 2537"/>
              <p:cNvSpPr>
                <a:spLocks noChangeShapeType="1"/>
              </p:cNvSpPr>
              <p:nvPr/>
            </p:nvSpPr>
            <p:spPr bwMode="auto">
              <a:xfrm>
                <a:off x="3477" y="2218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2" name="Line 2538"/>
              <p:cNvSpPr>
                <a:spLocks noChangeShapeType="1"/>
              </p:cNvSpPr>
              <p:nvPr/>
            </p:nvSpPr>
            <p:spPr bwMode="auto">
              <a:xfrm>
                <a:off x="3471" y="2161"/>
                <a:ext cx="6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3" name="Line 2539"/>
              <p:cNvSpPr>
                <a:spLocks noChangeShapeType="1"/>
              </p:cNvSpPr>
              <p:nvPr/>
            </p:nvSpPr>
            <p:spPr bwMode="auto">
              <a:xfrm>
                <a:off x="3464" y="2112"/>
                <a:ext cx="7" cy="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4" name="Line 2540"/>
              <p:cNvSpPr>
                <a:spLocks noChangeShapeType="1"/>
              </p:cNvSpPr>
              <p:nvPr/>
            </p:nvSpPr>
            <p:spPr bwMode="auto">
              <a:xfrm>
                <a:off x="3458" y="2070"/>
                <a:ext cx="6" cy="4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5" name="Line 2541"/>
              <p:cNvSpPr>
                <a:spLocks noChangeShapeType="1"/>
              </p:cNvSpPr>
              <p:nvPr/>
            </p:nvSpPr>
            <p:spPr bwMode="auto">
              <a:xfrm>
                <a:off x="3452" y="2035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6" name="Line 2542"/>
              <p:cNvSpPr>
                <a:spLocks noChangeShapeType="1"/>
              </p:cNvSpPr>
              <p:nvPr/>
            </p:nvSpPr>
            <p:spPr bwMode="auto">
              <a:xfrm>
                <a:off x="3446" y="2008"/>
                <a:ext cx="6" cy="2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7" name="Line 2543"/>
              <p:cNvSpPr>
                <a:spLocks noChangeShapeType="1"/>
              </p:cNvSpPr>
              <p:nvPr/>
            </p:nvSpPr>
            <p:spPr bwMode="auto">
              <a:xfrm>
                <a:off x="3440" y="1989"/>
                <a:ext cx="6" cy="1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8" name="Line 2544"/>
              <p:cNvSpPr>
                <a:spLocks noChangeShapeType="1"/>
              </p:cNvSpPr>
              <p:nvPr/>
            </p:nvSpPr>
            <p:spPr bwMode="auto">
              <a:xfrm>
                <a:off x="3433" y="1978"/>
                <a:ext cx="7" cy="1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9" name="Line 2545"/>
              <p:cNvSpPr>
                <a:spLocks noChangeShapeType="1"/>
              </p:cNvSpPr>
              <p:nvPr/>
            </p:nvSpPr>
            <p:spPr bwMode="auto">
              <a:xfrm>
                <a:off x="3427" y="19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0" name="Line 2546"/>
              <p:cNvSpPr>
                <a:spLocks noChangeShapeType="1"/>
              </p:cNvSpPr>
              <p:nvPr/>
            </p:nvSpPr>
            <p:spPr bwMode="auto">
              <a:xfrm flipV="1">
                <a:off x="3421" y="1976"/>
                <a:ext cx="6" cy="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1" name="Line 2547"/>
              <p:cNvSpPr>
                <a:spLocks noChangeShapeType="1"/>
              </p:cNvSpPr>
              <p:nvPr/>
            </p:nvSpPr>
            <p:spPr bwMode="auto">
              <a:xfrm flipV="1">
                <a:off x="3414" y="1983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2" name="Line 2548"/>
              <p:cNvSpPr>
                <a:spLocks noChangeShapeType="1"/>
              </p:cNvSpPr>
              <p:nvPr/>
            </p:nvSpPr>
            <p:spPr bwMode="auto">
              <a:xfrm flipV="1">
                <a:off x="3408" y="1997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3" name="Line 2549"/>
              <p:cNvSpPr>
                <a:spLocks noChangeShapeType="1"/>
              </p:cNvSpPr>
              <p:nvPr/>
            </p:nvSpPr>
            <p:spPr bwMode="auto">
              <a:xfrm flipV="1">
                <a:off x="3402" y="2020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4" name="Line 2550"/>
              <p:cNvSpPr>
                <a:spLocks noChangeShapeType="1"/>
              </p:cNvSpPr>
              <p:nvPr/>
            </p:nvSpPr>
            <p:spPr bwMode="auto">
              <a:xfrm flipV="1">
                <a:off x="3396" y="2051"/>
                <a:ext cx="6" cy="3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5" name="Line 2551"/>
              <p:cNvSpPr>
                <a:spLocks noChangeShapeType="1"/>
              </p:cNvSpPr>
              <p:nvPr/>
            </p:nvSpPr>
            <p:spPr bwMode="auto">
              <a:xfrm flipV="1">
                <a:off x="3390" y="2090"/>
                <a:ext cx="6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6" name="Line 2552"/>
              <p:cNvSpPr>
                <a:spLocks noChangeShapeType="1"/>
              </p:cNvSpPr>
              <p:nvPr/>
            </p:nvSpPr>
            <p:spPr bwMode="auto">
              <a:xfrm flipV="1">
                <a:off x="3383" y="2136"/>
                <a:ext cx="7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7" name="Line 2553"/>
              <p:cNvSpPr>
                <a:spLocks noChangeShapeType="1"/>
              </p:cNvSpPr>
              <p:nvPr/>
            </p:nvSpPr>
            <p:spPr bwMode="auto">
              <a:xfrm flipV="1">
                <a:off x="3377" y="2189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8" name="Line 2554"/>
              <p:cNvSpPr>
                <a:spLocks noChangeShapeType="1"/>
              </p:cNvSpPr>
              <p:nvPr/>
            </p:nvSpPr>
            <p:spPr bwMode="auto">
              <a:xfrm flipV="1">
                <a:off x="3371" y="2248"/>
                <a:ext cx="6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9" name="Line 2555"/>
              <p:cNvSpPr>
                <a:spLocks noChangeShapeType="1"/>
              </p:cNvSpPr>
              <p:nvPr/>
            </p:nvSpPr>
            <p:spPr bwMode="auto">
              <a:xfrm flipV="1">
                <a:off x="3364" y="2313"/>
                <a:ext cx="7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0" name="Line 2556"/>
              <p:cNvSpPr>
                <a:spLocks noChangeShapeType="1"/>
              </p:cNvSpPr>
              <p:nvPr/>
            </p:nvSpPr>
            <p:spPr bwMode="auto">
              <a:xfrm flipV="1">
                <a:off x="3358" y="2383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1" name="Line 2557"/>
              <p:cNvSpPr>
                <a:spLocks noChangeShapeType="1"/>
              </p:cNvSpPr>
              <p:nvPr/>
            </p:nvSpPr>
            <p:spPr bwMode="auto">
              <a:xfrm flipV="1">
                <a:off x="3352" y="2458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2" name="Line 2558"/>
              <p:cNvSpPr>
                <a:spLocks noChangeShapeType="1"/>
              </p:cNvSpPr>
              <p:nvPr/>
            </p:nvSpPr>
            <p:spPr bwMode="auto">
              <a:xfrm flipV="1">
                <a:off x="3346" y="2535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3" name="Line 2559"/>
              <p:cNvSpPr>
                <a:spLocks noChangeShapeType="1"/>
              </p:cNvSpPr>
              <p:nvPr/>
            </p:nvSpPr>
            <p:spPr bwMode="auto">
              <a:xfrm flipV="1">
                <a:off x="3340" y="2617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4" name="Line 2560"/>
              <p:cNvSpPr>
                <a:spLocks noChangeShapeType="1"/>
              </p:cNvSpPr>
              <p:nvPr/>
            </p:nvSpPr>
            <p:spPr bwMode="auto">
              <a:xfrm flipV="1">
                <a:off x="3333" y="2699"/>
                <a:ext cx="7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5" name="Line 2561"/>
              <p:cNvSpPr>
                <a:spLocks noChangeShapeType="1"/>
              </p:cNvSpPr>
              <p:nvPr/>
            </p:nvSpPr>
            <p:spPr bwMode="auto">
              <a:xfrm flipV="1">
                <a:off x="3327" y="2784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6" name="Line 2562"/>
              <p:cNvSpPr>
                <a:spLocks noChangeShapeType="1"/>
              </p:cNvSpPr>
              <p:nvPr/>
            </p:nvSpPr>
            <p:spPr bwMode="auto">
              <a:xfrm flipV="1">
                <a:off x="3321" y="2868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7" name="Line 2563"/>
              <p:cNvSpPr>
                <a:spLocks noChangeShapeType="1"/>
              </p:cNvSpPr>
              <p:nvPr/>
            </p:nvSpPr>
            <p:spPr bwMode="auto">
              <a:xfrm flipV="1">
                <a:off x="3315" y="2952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8" name="Line 2564"/>
              <p:cNvSpPr>
                <a:spLocks noChangeShapeType="1"/>
              </p:cNvSpPr>
              <p:nvPr/>
            </p:nvSpPr>
            <p:spPr bwMode="auto">
              <a:xfrm flipV="1">
                <a:off x="3308" y="3035"/>
                <a:ext cx="7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9" name="Line 2565"/>
              <p:cNvSpPr>
                <a:spLocks noChangeShapeType="1"/>
              </p:cNvSpPr>
              <p:nvPr/>
            </p:nvSpPr>
            <p:spPr bwMode="auto">
              <a:xfrm flipV="1">
                <a:off x="3302" y="3116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0" name="Line 2566"/>
              <p:cNvSpPr>
                <a:spLocks noChangeShapeType="1"/>
              </p:cNvSpPr>
              <p:nvPr/>
            </p:nvSpPr>
            <p:spPr bwMode="auto">
              <a:xfrm flipV="1">
                <a:off x="3296" y="3193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1" name="Line 2567"/>
              <p:cNvSpPr>
                <a:spLocks noChangeShapeType="1"/>
              </p:cNvSpPr>
              <p:nvPr/>
            </p:nvSpPr>
            <p:spPr bwMode="auto">
              <a:xfrm flipV="1">
                <a:off x="3289" y="3267"/>
                <a:ext cx="7" cy="6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2" name="Line 2568"/>
              <p:cNvSpPr>
                <a:spLocks noChangeShapeType="1"/>
              </p:cNvSpPr>
              <p:nvPr/>
            </p:nvSpPr>
            <p:spPr bwMode="auto">
              <a:xfrm flipV="1">
                <a:off x="3284" y="3336"/>
                <a:ext cx="5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3" name="Line 2569"/>
              <p:cNvSpPr>
                <a:spLocks noChangeShapeType="1"/>
              </p:cNvSpPr>
              <p:nvPr/>
            </p:nvSpPr>
            <p:spPr bwMode="auto">
              <a:xfrm flipV="1">
                <a:off x="3277" y="3401"/>
                <a:ext cx="7" cy="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4" name="Line 2570"/>
              <p:cNvSpPr>
                <a:spLocks noChangeShapeType="1"/>
              </p:cNvSpPr>
              <p:nvPr/>
            </p:nvSpPr>
            <p:spPr bwMode="auto">
              <a:xfrm flipV="1">
                <a:off x="3271" y="3459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5" name="Line 2571"/>
              <p:cNvSpPr>
                <a:spLocks noChangeShapeType="1"/>
              </p:cNvSpPr>
              <p:nvPr/>
            </p:nvSpPr>
            <p:spPr bwMode="auto">
              <a:xfrm flipV="1">
                <a:off x="3265" y="3511"/>
                <a:ext cx="6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6" name="Line 2572"/>
              <p:cNvSpPr>
                <a:spLocks noChangeShapeType="1"/>
              </p:cNvSpPr>
              <p:nvPr/>
            </p:nvSpPr>
            <p:spPr bwMode="auto">
              <a:xfrm flipV="1">
                <a:off x="3258" y="3556"/>
                <a:ext cx="7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7" name="Line 2573"/>
              <p:cNvSpPr>
                <a:spLocks noChangeShapeType="1"/>
              </p:cNvSpPr>
              <p:nvPr/>
            </p:nvSpPr>
            <p:spPr bwMode="auto">
              <a:xfrm flipV="1">
                <a:off x="3252" y="3593"/>
                <a:ext cx="6" cy="3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8" name="Line 2574"/>
              <p:cNvSpPr>
                <a:spLocks noChangeShapeType="1"/>
              </p:cNvSpPr>
              <p:nvPr/>
            </p:nvSpPr>
            <p:spPr bwMode="auto">
              <a:xfrm flipV="1">
                <a:off x="3246" y="3623"/>
                <a:ext cx="6" cy="2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9" name="Line 2575"/>
              <p:cNvSpPr>
                <a:spLocks noChangeShapeType="1"/>
              </p:cNvSpPr>
              <p:nvPr/>
            </p:nvSpPr>
            <p:spPr bwMode="auto">
              <a:xfrm flipV="1">
                <a:off x="3239" y="3645"/>
                <a:ext cx="7" cy="1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0" name="Line 2576"/>
              <p:cNvSpPr>
                <a:spLocks noChangeShapeType="1"/>
              </p:cNvSpPr>
              <p:nvPr/>
            </p:nvSpPr>
            <p:spPr bwMode="auto">
              <a:xfrm flipV="1">
                <a:off x="3233" y="365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1" name="Line 2577"/>
              <p:cNvSpPr>
                <a:spLocks noChangeShapeType="1"/>
              </p:cNvSpPr>
              <p:nvPr/>
            </p:nvSpPr>
            <p:spPr bwMode="auto">
              <a:xfrm>
                <a:off x="3227" y="366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2" name="Line 2578"/>
              <p:cNvSpPr>
                <a:spLocks noChangeShapeType="1"/>
              </p:cNvSpPr>
              <p:nvPr/>
            </p:nvSpPr>
            <p:spPr bwMode="auto">
              <a:xfrm>
                <a:off x="3221" y="3648"/>
                <a:ext cx="6" cy="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3" name="Line 2579"/>
              <p:cNvSpPr>
                <a:spLocks noChangeShapeType="1"/>
              </p:cNvSpPr>
              <p:nvPr/>
            </p:nvSpPr>
            <p:spPr bwMode="auto">
              <a:xfrm>
                <a:off x="3215" y="3628"/>
                <a:ext cx="6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4" name="Line 2580"/>
              <p:cNvSpPr>
                <a:spLocks noChangeShapeType="1"/>
              </p:cNvSpPr>
              <p:nvPr/>
            </p:nvSpPr>
            <p:spPr bwMode="auto">
              <a:xfrm>
                <a:off x="3208" y="3600"/>
                <a:ext cx="7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5" name="Line 2581"/>
              <p:cNvSpPr>
                <a:spLocks noChangeShapeType="1"/>
              </p:cNvSpPr>
              <p:nvPr/>
            </p:nvSpPr>
            <p:spPr bwMode="auto">
              <a:xfrm>
                <a:off x="3202" y="3564"/>
                <a:ext cx="6" cy="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6" name="Line 2582"/>
              <p:cNvSpPr>
                <a:spLocks noChangeShapeType="1"/>
              </p:cNvSpPr>
              <p:nvPr/>
            </p:nvSpPr>
            <p:spPr bwMode="auto">
              <a:xfrm>
                <a:off x="3196" y="3520"/>
                <a:ext cx="6" cy="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7" name="Line 2583"/>
              <p:cNvSpPr>
                <a:spLocks noChangeShapeType="1"/>
              </p:cNvSpPr>
              <p:nvPr/>
            </p:nvSpPr>
            <p:spPr bwMode="auto">
              <a:xfrm>
                <a:off x="3190" y="3470"/>
                <a:ext cx="6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8" name="Line 2584"/>
              <p:cNvSpPr>
                <a:spLocks noChangeShapeType="1"/>
              </p:cNvSpPr>
              <p:nvPr/>
            </p:nvSpPr>
            <p:spPr bwMode="auto">
              <a:xfrm>
                <a:off x="3183" y="3413"/>
                <a:ext cx="7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9" name="Line 2585"/>
              <p:cNvSpPr>
                <a:spLocks noChangeShapeType="1"/>
              </p:cNvSpPr>
              <p:nvPr/>
            </p:nvSpPr>
            <p:spPr bwMode="auto">
              <a:xfrm>
                <a:off x="3177" y="3350"/>
                <a:ext cx="6" cy="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0" name="Line 2586"/>
              <p:cNvSpPr>
                <a:spLocks noChangeShapeType="1"/>
              </p:cNvSpPr>
              <p:nvPr/>
            </p:nvSpPr>
            <p:spPr bwMode="auto">
              <a:xfrm>
                <a:off x="3171" y="3282"/>
                <a:ext cx="6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1" name="Line 2587"/>
              <p:cNvSpPr>
                <a:spLocks noChangeShapeType="1"/>
              </p:cNvSpPr>
              <p:nvPr/>
            </p:nvSpPr>
            <p:spPr bwMode="auto">
              <a:xfrm>
                <a:off x="3165" y="3209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2" name="Line 2588"/>
              <p:cNvSpPr>
                <a:spLocks noChangeShapeType="1"/>
              </p:cNvSpPr>
              <p:nvPr/>
            </p:nvSpPr>
            <p:spPr bwMode="auto">
              <a:xfrm>
                <a:off x="3159" y="3132"/>
                <a:ext cx="6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3" name="Line 2589"/>
              <p:cNvSpPr>
                <a:spLocks noChangeShapeType="1"/>
              </p:cNvSpPr>
              <p:nvPr/>
            </p:nvSpPr>
            <p:spPr bwMode="auto">
              <a:xfrm>
                <a:off x="3152" y="3052"/>
                <a:ext cx="7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4" name="Line 2590"/>
              <p:cNvSpPr>
                <a:spLocks noChangeShapeType="1"/>
              </p:cNvSpPr>
              <p:nvPr/>
            </p:nvSpPr>
            <p:spPr bwMode="auto">
              <a:xfrm>
                <a:off x="3146" y="2969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5" name="Line 2591"/>
              <p:cNvSpPr>
                <a:spLocks noChangeShapeType="1"/>
              </p:cNvSpPr>
              <p:nvPr/>
            </p:nvSpPr>
            <p:spPr bwMode="auto">
              <a:xfrm>
                <a:off x="3140" y="2886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6" name="Line 2592"/>
              <p:cNvSpPr>
                <a:spLocks noChangeShapeType="1"/>
              </p:cNvSpPr>
              <p:nvPr/>
            </p:nvSpPr>
            <p:spPr bwMode="auto">
              <a:xfrm>
                <a:off x="3133" y="2801"/>
                <a:ext cx="7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7" name="Line 2593"/>
              <p:cNvSpPr>
                <a:spLocks noChangeShapeType="1"/>
              </p:cNvSpPr>
              <p:nvPr/>
            </p:nvSpPr>
            <p:spPr bwMode="auto">
              <a:xfrm>
                <a:off x="3127" y="2717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8" name="Line 2594"/>
              <p:cNvSpPr>
                <a:spLocks noChangeShapeType="1"/>
              </p:cNvSpPr>
              <p:nvPr/>
            </p:nvSpPr>
            <p:spPr bwMode="auto">
              <a:xfrm>
                <a:off x="3121" y="2634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9" name="Line 2595"/>
              <p:cNvSpPr>
                <a:spLocks noChangeShapeType="1"/>
              </p:cNvSpPr>
              <p:nvPr/>
            </p:nvSpPr>
            <p:spPr bwMode="auto">
              <a:xfrm>
                <a:off x="3115" y="2552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0" name="Line 2596"/>
              <p:cNvSpPr>
                <a:spLocks noChangeShapeType="1"/>
              </p:cNvSpPr>
              <p:nvPr/>
            </p:nvSpPr>
            <p:spPr bwMode="auto">
              <a:xfrm>
                <a:off x="3109" y="2474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1" name="Line 2597"/>
              <p:cNvSpPr>
                <a:spLocks noChangeShapeType="1"/>
              </p:cNvSpPr>
              <p:nvPr/>
            </p:nvSpPr>
            <p:spPr bwMode="auto">
              <a:xfrm>
                <a:off x="3102" y="2398"/>
                <a:ext cx="7" cy="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2" name="Line 2598"/>
              <p:cNvSpPr>
                <a:spLocks noChangeShapeType="1"/>
              </p:cNvSpPr>
              <p:nvPr/>
            </p:nvSpPr>
            <p:spPr bwMode="auto">
              <a:xfrm>
                <a:off x="3096" y="2327"/>
                <a:ext cx="6" cy="7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3" name="Line 2599"/>
              <p:cNvSpPr>
                <a:spLocks noChangeShapeType="1"/>
              </p:cNvSpPr>
              <p:nvPr/>
            </p:nvSpPr>
            <p:spPr bwMode="auto">
              <a:xfrm>
                <a:off x="3090" y="2261"/>
                <a:ext cx="6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4" name="Line 2600"/>
              <p:cNvSpPr>
                <a:spLocks noChangeShapeType="1"/>
              </p:cNvSpPr>
              <p:nvPr/>
            </p:nvSpPr>
            <p:spPr bwMode="auto">
              <a:xfrm>
                <a:off x="3083" y="2201"/>
                <a:ext cx="7" cy="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5" name="Line 2601"/>
              <p:cNvSpPr>
                <a:spLocks noChangeShapeType="1"/>
              </p:cNvSpPr>
              <p:nvPr/>
            </p:nvSpPr>
            <p:spPr bwMode="auto">
              <a:xfrm>
                <a:off x="3077" y="2147"/>
                <a:ext cx="6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6" name="Line 2602"/>
              <p:cNvSpPr>
                <a:spLocks noChangeShapeType="1"/>
              </p:cNvSpPr>
              <p:nvPr/>
            </p:nvSpPr>
            <p:spPr bwMode="auto">
              <a:xfrm>
                <a:off x="3071" y="2099"/>
                <a:ext cx="6" cy="4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7" name="Line 2603"/>
              <p:cNvSpPr>
                <a:spLocks noChangeShapeType="1"/>
              </p:cNvSpPr>
              <p:nvPr/>
            </p:nvSpPr>
            <p:spPr bwMode="auto">
              <a:xfrm>
                <a:off x="3065" y="2058"/>
                <a:ext cx="6" cy="4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8" name="Line 2604"/>
              <p:cNvSpPr>
                <a:spLocks noChangeShapeType="1"/>
              </p:cNvSpPr>
              <p:nvPr/>
            </p:nvSpPr>
            <p:spPr bwMode="auto">
              <a:xfrm>
                <a:off x="3059" y="2026"/>
                <a:ext cx="6" cy="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9" name="Line 2605"/>
              <p:cNvSpPr>
                <a:spLocks noChangeShapeType="1"/>
              </p:cNvSpPr>
              <p:nvPr/>
            </p:nvSpPr>
            <p:spPr bwMode="auto">
              <a:xfrm>
                <a:off x="3052" y="2001"/>
                <a:ext cx="7" cy="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0" name="Line 2606"/>
              <p:cNvSpPr>
                <a:spLocks noChangeShapeType="1"/>
              </p:cNvSpPr>
              <p:nvPr/>
            </p:nvSpPr>
            <p:spPr bwMode="auto">
              <a:xfrm>
                <a:off x="3046" y="1985"/>
                <a:ext cx="6" cy="1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1" name="Line 2607"/>
              <p:cNvSpPr>
                <a:spLocks noChangeShapeType="1"/>
              </p:cNvSpPr>
              <p:nvPr/>
            </p:nvSpPr>
            <p:spPr bwMode="auto">
              <a:xfrm>
                <a:off x="3040" y="1977"/>
                <a:ext cx="6" cy="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2" name="Line 2608"/>
              <p:cNvSpPr>
                <a:spLocks noChangeShapeType="1"/>
              </p:cNvSpPr>
              <p:nvPr/>
            </p:nvSpPr>
            <p:spPr bwMode="auto">
              <a:xfrm flipV="1">
                <a:off x="3034" y="197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3" name="Line 2609"/>
              <p:cNvSpPr>
                <a:spLocks noChangeShapeType="1"/>
              </p:cNvSpPr>
              <p:nvPr/>
            </p:nvSpPr>
            <p:spPr bwMode="auto">
              <a:xfrm flipV="1">
                <a:off x="3027" y="1977"/>
                <a:ext cx="7" cy="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4" name="Line 2610"/>
              <p:cNvSpPr>
                <a:spLocks noChangeShapeType="1"/>
              </p:cNvSpPr>
              <p:nvPr/>
            </p:nvSpPr>
            <p:spPr bwMode="auto">
              <a:xfrm flipV="1">
                <a:off x="3021" y="1986"/>
                <a:ext cx="6" cy="1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5" name="Line 2611"/>
              <p:cNvSpPr>
                <a:spLocks noChangeShapeType="1"/>
              </p:cNvSpPr>
              <p:nvPr/>
            </p:nvSpPr>
            <p:spPr bwMode="auto">
              <a:xfrm flipV="1">
                <a:off x="3015" y="2003"/>
                <a:ext cx="6" cy="2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6" name="Line 2612"/>
              <p:cNvSpPr>
                <a:spLocks noChangeShapeType="1"/>
              </p:cNvSpPr>
              <p:nvPr/>
            </p:nvSpPr>
            <p:spPr bwMode="auto">
              <a:xfrm flipV="1">
                <a:off x="3008" y="2029"/>
                <a:ext cx="7" cy="3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7" name="Line 2613"/>
              <p:cNvSpPr>
                <a:spLocks noChangeShapeType="1"/>
              </p:cNvSpPr>
              <p:nvPr/>
            </p:nvSpPr>
            <p:spPr bwMode="auto">
              <a:xfrm flipV="1">
                <a:off x="3003" y="2062"/>
                <a:ext cx="5" cy="4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8" name="Line 2614"/>
              <p:cNvSpPr>
                <a:spLocks noChangeShapeType="1"/>
              </p:cNvSpPr>
              <p:nvPr/>
            </p:nvSpPr>
            <p:spPr bwMode="auto">
              <a:xfrm flipV="1">
                <a:off x="2996" y="2103"/>
                <a:ext cx="7" cy="4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9" name="Line 2615"/>
              <p:cNvSpPr>
                <a:spLocks noChangeShapeType="1"/>
              </p:cNvSpPr>
              <p:nvPr/>
            </p:nvSpPr>
            <p:spPr bwMode="auto">
              <a:xfrm flipV="1">
                <a:off x="2990" y="2151"/>
                <a:ext cx="6" cy="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0" name="Line 2616"/>
              <p:cNvSpPr>
                <a:spLocks noChangeShapeType="1"/>
              </p:cNvSpPr>
              <p:nvPr/>
            </p:nvSpPr>
            <p:spPr bwMode="auto">
              <a:xfrm flipV="1">
                <a:off x="2984" y="2205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1" name="Line 2617"/>
              <p:cNvSpPr>
                <a:spLocks noChangeShapeType="1"/>
              </p:cNvSpPr>
              <p:nvPr/>
            </p:nvSpPr>
            <p:spPr bwMode="auto">
              <a:xfrm flipV="1">
                <a:off x="2977" y="2267"/>
                <a:ext cx="7" cy="6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2" name="Line 2618"/>
              <p:cNvSpPr>
                <a:spLocks noChangeShapeType="1"/>
              </p:cNvSpPr>
              <p:nvPr/>
            </p:nvSpPr>
            <p:spPr bwMode="auto">
              <a:xfrm flipV="1">
                <a:off x="2971" y="2333"/>
                <a:ext cx="6" cy="7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3" name="Line 2619"/>
              <p:cNvSpPr>
                <a:spLocks noChangeShapeType="1"/>
              </p:cNvSpPr>
              <p:nvPr/>
            </p:nvSpPr>
            <p:spPr bwMode="auto">
              <a:xfrm flipV="1">
                <a:off x="2965" y="2405"/>
                <a:ext cx="6" cy="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4" name="Line 2620"/>
              <p:cNvSpPr>
                <a:spLocks noChangeShapeType="1"/>
              </p:cNvSpPr>
              <p:nvPr/>
            </p:nvSpPr>
            <p:spPr bwMode="auto">
              <a:xfrm flipV="1">
                <a:off x="2958" y="2480"/>
                <a:ext cx="7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5" name="Line 2621"/>
              <p:cNvSpPr>
                <a:spLocks noChangeShapeType="1"/>
              </p:cNvSpPr>
              <p:nvPr/>
            </p:nvSpPr>
            <p:spPr bwMode="auto">
              <a:xfrm flipV="1">
                <a:off x="2952" y="2559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6" name="Line 2622"/>
              <p:cNvSpPr>
                <a:spLocks noChangeShapeType="1"/>
              </p:cNvSpPr>
              <p:nvPr/>
            </p:nvSpPr>
            <p:spPr bwMode="auto">
              <a:xfrm flipV="1">
                <a:off x="2946" y="2641"/>
                <a:ext cx="6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7" name="Line 2623"/>
              <p:cNvSpPr>
                <a:spLocks noChangeShapeType="1"/>
              </p:cNvSpPr>
              <p:nvPr/>
            </p:nvSpPr>
            <p:spPr bwMode="auto">
              <a:xfrm flipV="1">
                <a:off x="2940" y="2724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8" name="Line 2624"/>
              <p:cNvSpPr>
                <a:spLocks noChangeShapeType="1"/>
              </p:cNvSpPr>
              <p:nvPr/>
            </p:nvSpPr>
            <p:spPr bwMode="auto">
              <a:xfrm flipV="1">
                <a:off x="2934" y="2808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9" name="Line 2625"/>
              <p:cNvSpPr>
                <a:spLocks noChangeShapeType="1"/>
              </p:cNvSpPr>
              <p:nvPr/>
            </p:nvSpPr>
            <p:spPr bwMode="auto">
              <a:xfrm flipV="1">
                <a:off x="2927" y="2893"/>
                <a:ext cx="7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0" name="Line 2626"/>
              <p:cNvSpPr>
                <a:spLocks noChangeShapeType="1"/>
              </p:cNvSpPr>
              <p:nvPr/>
            </p:nvSpPr>
            <p:spPr bwMode="auto">
              <a:xfrm flipV="1">
                <a:off x="2921" y="2977"/>
                <a:ext cx="6" cy="8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1" name="Line 2627"/>
              <p:cNvSpPr>
                <a:spLocks noChangeShapeType="1"/>
              </p:cNvSpPr>
              <p:nvPr/>
            </p:nvSpPr>
            <p:spPr bwMode="auto">
              <a:xfrm flipV="1">
                <a:off x="2915" y="3059"/>
                <a:ext cx="6" cy="7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2" name="Line 2628"/>
              <p:cNvSpPr>
                <a:spLocks noChangeShapeType="1"/>
              </p:cNvSpPr>
              <p:nvPr/>
            </p:nvSpPr>
            <p:spPr bwMode="auto">
              <a:xfrm flipV="1">
                <a:off x="2908" y="3138"/>
                <a:ext cx="7" cy="7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3" name="Line 2629"/>
              <p:cNvSpPr>
                <a:spLocks noChangeShapeType="1"/>
              </p:cNvSpPr>
              <p:nvPr/>
            </p:nvSpPr>
            <p:spPr bwMode="auto">
              <a:xfrm flipV="1">
                <a:off x="2902" y="3215"/>
                <a:ext cx="6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4" name="Line 2630"/>
              <p:cNvSpPr>
                <a:spLocks noChangeShapeType="1"/>
              </p:cNvSpPr>
              <p:nvPr/>
            </p:nvSpPr>
            <p:spPr bwMode="auto">
              <a:xfrm flipV="1">
                <a:off x="2896" y="3288"/>
                <a:ext cx="6" cy="6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5" name="Line 2631"/>
              <p:cNvSpPr>
                <a:spLocks noChangeShapeType="1"/>
              </p:cNvSpPr>
              <p:nvPr/>
            </p:nvSpPr>
            <p:spPr bwMode="auto">
              <a:xfrm flipV="1">
                <a:off x="2890" y="3356"/>
                <a:ext cx="6" cy="6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6" name="Line 2632"/>
              <p:cNvSpPr>
                <a:spLocks noChangeShapeType="1"/>
              </p:cNvSpPr>
              <p:nvPr/>
            </p:nvSpPr>
            <p:spPr bwMode="auto">
              <a:xfrm flipV="1">
                <a:off x="2884" y="3418"/>
                <a:ext cx="6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7" name="Line 2633"/>
              <p:cNvSpPr>
                <a:spLocks noChangeShapeType="1"/>
              </p:cNvSpPr>
              <p:nvPr/>
            </p:nvSpPr>
            <p:spPr bwMode="auto">
              <a:xfrm flipV="1">
                <a:off x="2877" y="3475"/>
                <a:ext cx="7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8" name="Line 2634"/>
              <p:cNvSpPr>
                <a:spLocks noChangeShapeType="1"/>
              </p:cNvSpPr>
              <p:nvPr/>
            </p:nvSpPr>
            <p:spPr bwMode="auto">
              <a:xfrm flipV="1">
                <a:off x="2871" y="3525"/>
                <a:ext cx="6" cy="4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9" name="Line 2635"/>
              <p:cNvSpPr>
                <a:spLocks noChangeShapeType="1"/>
              </p:cNvSpPr>
              <p:nvPr/>
            </p:nvSpPr>
            <p:spPr bwMode="auto">
              <a:xfrm flipV="1">
                <a:off x="2865" y="3568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0" name="Line 2636"/>
              <p:cNvSpPr>
                <a:spLocks noChangeShapeType="1"/>
              </p:cNvSpPr>
              <p:nvPr/>
            </p:nvSpPr>
            <p:spPr bwMode="auto">
              <a:xfrm flipV="1">
                <a:off x="2859" y="3603"/>
                <a:ext cx="6" cy="2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1" name="Line 2637"/>
              <p:cNvSpPr>
                <a:spLocks noChangeShapeType="1"/>
              </p:cNvSpPr>
              <p:nvPr/>
            </p:nvSpPr>
            <p:spPr bwMode="auto">
              <a:xfrm flipV="1">
                <a:off x="2852" y="3630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2" name="Line 2638"/>
              <p:cNvSpPr>
                <a:spLocks noChangeShapeType="1"/>
              </p:cNvSpPr>
              <p:nvPr/>
            </p:nvSpPr>
            <p:spPr bwMode="auto">
              <a:xfrm flipV="1">
                <a:off x="2846" y="3650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3" name="Line 2639"/>
              <p:cNvSpPr>
                <a:spLocks noChangeShapeType="1"/>
              </p:cNvSpPr>
              <p:nvPr/>
            </p:nvSpPr>
            <p:spPr bwMode="auto">
              <a:xfrm flipV="1">
                <a:off x="2840" y="366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4" name="Line 2640"/>
              <p:cNvSpPr>
                <a:spLocks noChangeShapeType="1"/>
              </p:cNvSpPr>
              <p:nvPr/>
            </p:nvSpPr>
            <p:spPr bwMode="auto">
              <a:xfrm>
                <a:off x="2834" y="3658"/>
                <a:ext cx="6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5" name="Line 2641"/>
              <p:cNvSpPr>
                <a:spLocks noChangeShapeType="1"/>
              </p:cNvSpPr>
              <p:nvPr/>
            </p:nvSpPr>
            <p:spPr bwMode="auto">
              <a:xfrm>
                <a:off x="2828" y="3643"/>
                <a:ext cx="6" cy="1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6" name="Line 2642"/>
              <p:cNvSpPr>
                <a:spLocks noChangeShapeType="1"/>
              </p:cNvSpPr>
              <p:nvPr/>
            </p:nvSpPr>
            <p:spPr bwMode="auto">
              <a:xfrm>
                <a:off x="2821" y="3621"/>
                <a:ext cx="7" cy="2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7" name="Line 2643"/>
              <p:cNvSpPr>
                <a:spLocks noChangeShapeType="1"/>
              </p:cNvSpPr>
              <p:nvPr/>
            </p:nvSpPr>
            <p:spPr bwMode="auto">
              <a:xfrm>
                <a:off x="2815" y="3590"/>
                <a:ext cx="6" cy="3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8" name="Line 2644"/>
              <p:cNvSpPr>
                <a:spLocks noChangeShapeType="1"/>
              </p:cNvSpPr>
              <p:nvPr/>
            </p:nvSpPr>
            <p:spPr bwMode="auto">
              <a:xfrm>
                <a:off x="2809" y="3552"/>
                <a:ext cx="6" cy="3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9" name="Line 2645"/>
              <p:cNvSpPr>
                <a:spLocks noChangeShapeType="1"/>
              </p:cNvSpPr>
              <p:nvPr/>
            </p:nvSpPr>
            <p:spPr bwMode="auto">
              <a:xfrm>
                <a:off x="2802" y="3507"/>
                <a:ext cx="7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0" name="Line 2646"/>
              <p:cNvSpPr>
                <a:spLocks noChangeShapeType="1"/>
              </p:cNvSpPr>
              <p:nvPr/>
            </p:nvSpPr>
            <p:spPr bwMode="auto">
              <a:xfrm>
                <a:off x="2796" y="3454"/>
                <a:ext cx="6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1" name="Line 2647"/>
              <p:cNvSpPr>
                <a:spLocks noChangeShapeType="1"/>
              </p:cNvSpPr>
              <p:nvPr/>
            </p:nvSpPr>
            <p:spPr bwMode="auto">
              <a:xfrm>
                <a:off x="2790" y="3395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2" name="Line 2648"/>
              <p:cNvSpPr>
                <a:spLocks noChangeShapeType="1"/>
              </p:cNvSpPr>
              <p:nvPr/>
            </p:nvSpPr>
            <p:spPr bwMode="auto">
              <a:xfrm>
                <a:off x="2783" y="3330"/>
                <a:ext cx="7" cy="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3" name="Line 2649"/>
              <p:cNvSpPr>
                <a:spLocks noChangeShapeType="1"/>
              </p:cNvSpPr>
              <p:nvPr/>
            </p:nvSpPr>
            <p:spPr bwMode="auto">
              <a:xfrm>
                <a:off x="2778" y="3260"/>
                <a:ext cx="5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4" name="Line 2650"/>
              <p:cNvSpPr>
                <a:spLocks noChangeShapeType="1"/>
              </p:cNvSpPr>
              <p:nvPr/>
            </p:nvSpPr>
            <p:spPr bwMode="auto">
              <a:xfrm>
                <a:off x="2771" y="3187"/>
                <a:ext cx="7" cy="7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5" name="Line 2651"/>
              <p:cNvSpPr>
                <a:spLocks noChangeShapeType="1"/>
              </p:cNvSpPr>
              <p:nvPr/>
            </p:nvSpPr>
            <p:spPr bwMode="auto">
              <a:xfrm>
                <a:off x="2765" y="3109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6" name="Line 2652"/>
              <p:cNvSpPr>
                <a:spLocks noChangeShapeType="1"/>
              </p:cNvSpPr>
              <p:nvPr/>
            </p:nvSpPr>
            <p:spPr bwMode="auto">
              <a:xfrm>
                <a:off x="2759" y="3028"/>
                <a:ext cx="6" cy="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7" name="Line 2653"/>
              <p:cNvSpPr>
                <a:spLocks noChangeShapeType="1"/>
              </p:cNvSpPr>
              <p:nvPr/>
            </p:nvSpPr>
            <p:spPr bwMode="auto">
              <a:xfrm>
                <a:off x="2752" y="2945"/>
                <a:ext cx="7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8" name="Line 2654"/>
              <p:cNvSpPr>
                <a:spLocks noChangeShapeType="1"/>
              </p:cNvSpPr>
              <p:nvPr/>
            </p:nvSpPr>
            <p:spPr bwMode="auto">
              <a:xfrm>
                <a:off x="2746" y="2861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9" name="Line 2655"/>
              <p:cNvSpPr>
                <a:spLocks noChangeShapeType="1"/>
              </p:cNvSpPr>
              <p:nvPr/>
            </p:nvSpPr>
            <p:spPr bwMode="auto">
              <a:xfrm>
                <a:off x="2740" y="2776"/>
                <a:ext cx="6" cy="8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0" name="Line 2656"/>
              <p:cNvSpPr>
                <a:spLocks noChangeShapeType="1"/>
              </p:cNvSpPr>
              <p:nvPr/>
            </p:nvSpPr>
            <p:spPr bwMode="auto">
              <a:xfrm>
                <a:off x="2734" y="2692"/>
                <a:ext cx="6" cy="8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1" name="Line 2657"/>
              <p:cNvSpPr>
                <a:spLocks noChangeShapeType="1"/>
              </p:cNvSpPr>
              <p:nvPr/>
            </p:nvSpPr>
            <p:spPr bwMode="auto">
              <a:xfrm>
                <a:off x="2727" y="2609"/>
                <a:ext cx="7" cy="8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2" name="Line 2658"/>
              <p:cNvSpPr>
                <a:spLocks noChangeShapeType="1"/>
              </p:cNvSpPr>
              <p:nvPr/>
            </p:nvSpPr>
            <p:spPr bwMode="auto">
              <a:xfrm>
                <a:off x="2721" y="2529"/>
                <a:ext cx="6" cy="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3" name="Line 2659"/>
              <p:cNvSpPr>
                <a:spLocks noChangeShapeType="1"/>
              </p:cNvSpPr>
              <p:nvPr/>
            </p:nvSpPr>
            <p:spPr bwMode="auto">
              <a:xfrm>
                <a:off x="2715" y="2451"/>
                <a:ext cx="6" cy="7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4" name="Line 2660"/>
              <p:cNvSpPr>
                <a:spLocks noChangeShapeType="1"/>
              </p:cNvSpPr>
              <p:nvPr/>
            </p:nvSpPr>
            <p:spPr bwMode="auto">
              <a:xfrm>
                <a:off x="2709" y="2377"/>
                <a:ext cx="6" cy="7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5" name="Line 2661"/>
              <p:cNvSpPr>
                <a:spLocks noChangeShapeType="1"/>
              </p:cNvSpPr>
              <p:nvPr/>
            </p:nvSpPr>
            <p:spPr bwMode="auto">
              <a:xfrm>
                <a:off x="2703" y="2307"/>
                <a:ext cx="6" cy="7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6" name="Line 2662"/>
              <p:cNvSpPr>
                <a:spLocks noChangeShapeType="1"/>
              </p:cNvSpPr>
              <p:nvPr/>
            </p:nvSpPr>
            <p:spPr bwMode="auto">
              <a:xfrm>
                <a:off x="2696" y="2243"/>
                <a:ext cx="7" cy="6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7" name="Line 2663"/>
              <p:cNvSpPr>
                <a:spLocks noChangeShapeType="1"/>
              </p:cNvSpPr>
              <p:nvPr/>
            </p:nvSpPr>
            <p:spPr bwMode="auto">
              <a:xfrm>
                <a:off x="2690" y="2184"/>
                <a:ext cx="6" cy="5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8" name="Line 2664"/>
              <p:cNvSpPr>
                <a:spLocks noChangeShapeType="1"/>
              </p:cNvSpPr>
              <p:nvPr/>
            </p:nvSpPr>
            <p:spPr bwMode="auto">
              <a:xfrm>
                <a:off x="2684" y="2132"/>
                <a:ext cx="6" cy="5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9" name="Line 2665"/>
              <p:cNvSpPr>
                <a:spLocks noChangeShapeType="1"/>
              </p:cNvSpPr>
              <p:nvPr/>
            </p:nvSpPr>
            <p:spPr bwMode="auto">
              <a:xfrm>
                <a:off x="2677" y="2086"/>
                <a:ext cx="7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0" name="Line 2666"/>
              <p:cNvSpPr>
                <a:spLocks noChangeShapeType="1"/>
              </p:cNvSpPr>
              <p:nvPr/>
            </p:nvSpPr>
            <p:spPr bwMode="auto">
              <a:xfrm>
                <a:off x="2671" y="2048"/>
                <a:ext cx="6" cy="3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1" name="Line 2667"/>
              <p:cNvSpPr>
                <a:spLocks noChangeShapeType="1"/>
              </p:cNvSpPr>
              <p:nvPr/>
            </p:nvSpPr>
            <p:spPr bwMode="auto">
              <a:xfrm>
                <a:off x="2665" y="2018"/>
                <a:ext cx="6" cy="3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0" name="Group 2869"/>
            <p:cNvGrpSpPr>
              <a:grpSpLocks/>
            </p:cNvGrpSpPr>
            <p:nvPr/>
          </p:nvGrpSpPr>
          <p:grpSpPr bwMode="auto">
            <a:xfrm>
              <a:off x="2596" y="1976"/>
              <a:ext cx="3117" cy="892"/>
              <a:chOff x="2596" y="1976"/>
              <a:chExt cx="3117" cy="892"/>
            </a:xfrm>
          </p:grpSpPr>
          <p:sp>
            <p:nvSpPr>
              <p:cNvPr id="27082" name="Line 2669"/>
              <p:cNvSpPr>
                <a:spLocks noChangeShapeType="1"/>
              </p:cNvSpPr>
              <p:nvPr/>
            </p:nvSpPr>
            <p:spPr bwMode="auto">
              <a:xfrm>
                <a:off x="2659" y="1995"/>
                <a:ext cx="6" cy="2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3" name="Line 2670"/>
              <p:cNvSpPr>
                <a:spLocks noChangeShapeType="1"/>
              </p:cNvSpPr>
              <p:nvPr/>
            </p:nvSpPr>
            <p:spPr bwMode="auto">
              <a:xfrm>
                <a:off x="2653" y="1982"/>
                <a:ext cx="6" cy="1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4" name="Line 2671"/>
              <p:cNvSpPr>
                <a:spLocks noChangeShapeType="1"/>
              </p:cNvSpPr>
              <p:nvPr/>
            </p:nvSpPr>
            <p:spPr bwMode="auto">
              <a:xfrm>
                <a:off x="2646" y="1976"/>
                <a:ext cx="7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5" name="Line 2672"/>
              <p:cNvSpPr>
                <a:spLocks noChangeShapeType="1"/>
              </p:cNvSpPr>
              <p:nvPr/>
            </p:nvSpPr>
            <p:spPr bwMode="auto">
              <a:xfrm flipV="1">
                <a:off x="2640" y="197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6" name="Line 2673"/>
              <p:cNvSpPr>
                <a:spLocks noChangeShapeType="1"/>
              </p:cNvSpPr>
              <p:nvPr/>
            </p:nvSpPr>
            <p:spPr bwMode="auto">
              <a:xfrm flipV="1">
                <a:off x="2634" y="1979"/>
                <a:ext cx="6" cy="1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7" name="Line 2674"/>
              <p:cNvSpPr>
                <a:spLocks noChangeShapeType="1"/>
              </p:cNvSpPr>
              <p:nvPr/>
            </p:nvSpPr>
            <p:spPr bwMode="auto">
              <a:xfrm flipV="1">
                <a:off x="2627" y="1990"/>
                <a:ext cx="7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8" name="Line 2675"/>
              <p:cNvSpPr>
                <a:spLocks noChangeShapeType="1"/>
              </p:cNvSpPr>
              <p:nvPr/>
            </p:nvSpPr>
            <p:spPr bwMode="auto">
              <a:xfrm flipV="1">
                <a:off x="2621" y="2010"/>
                <a:ext cx="6" cy="2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9" name="Line 2676"/>
              <p:cNvSpPr>
                <a:spLocks noChangeShapeType="1"/>
              </p:cNvSpPr>
              <p:nvPr/>
            </p:nvSpPr>
            <p:spPr bwMode="auto">
              <a:xfrm flipV="1">
                <a:off x="2615" y="2038"/>
                <a:ext cx="6" cy="3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0" name="Line 2677"/>
              <p:cNvSpPr>
                <a:spLocks noChangeShapeType="1"/>
              </p:cNvSpPr>
              <p:nvPr/>
            </p:nvSpPr>
            <p:spPr bwMode="auto">
              <a:xfrm flipV="1">
                <a:off x="2609" y="2073"/>
                <a:ext cx="6" cy="4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1" name="Line 2678"/>
              <p:cNvSpPr>
                <a:spLocks noChangeShapeType="1"/>
              </p:cNvSpPr>
              <p:nvPr/>
            </p:nvSpPr>
            <p:spPr bwMode="auto">
              <a:xfrm flipV="1">
                <a:off x="2603" y="2116"/>
                <a:ext cx="6" cy="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2" name="Line 2679"/>
              <p:cNvSpPr>
                <a:spLocks noChangeShapeType="1"/>
              </p:cNvSpPr>
              <p:nvPr/>
            </p:nvSpPr>
            <p:spPr bwMode="auto">
              <a:xfrm flipV="1">
                <a:off x="2596" y="2166"/>
                <a:ext cx="7" cy="5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3" name="Line 2680"/>
              <p:cNvSpPr>
                <a:spLocks noChangeShapeType="1"/>
              </p:cNvSpPr>
              <p:nvPr/>
            </p:nvSpPr>
            <p:spPr bwMode="auto">
              <a:xfrm flipV="1">
                <a:off x="5707" y="283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4" name="Line 2681"/>
              <p:cNvSpPr>
                <a:spLocks noChangeShapeType="1"/>
              </p:cNvSpPr>
              <p:nvPr/>
            </p:nvSpPr>
            <p:spPr bwMode="auto">
              <a:xfrm flipV="1">
                <a:off x="5701" y="283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5" name="Line 2682"/>
              <p:cNvSpPr>
                <a:spLocks noChangeShapeType="1"/>
              </p:cNvSpPr>
              <p:nvPr/>
            </p:nvSpPr>
            <p:spPr bwMode="auto">
              <a:xfrm flipV="1">
                <a:off x="5694" y="2839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6" name="Line 2683"/>
              <p:cNvSpPr>
                <a:spLocks noChangeShapeType="1"/>
              </p:cNvSpPr>
              <p:nvPr/>
            </p:nvSpPr>
            <p:spPr bwMode="auto">
              <a:xfrm flipV="1">
                <a:off x="5688" y="284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7" name="Line 2684"/>
              <p:cNvSpPr>
                <a:spLocks noChangeShapeType="1"/>
              </p:cNvSpPr>
              <p:nvPr/>
            </p:nvSpPr>
            <p:spPr bwMode="auto">
              <a:xfrm flipV="1">
                <a:off x="5682" y="284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8" name="Line 2685"/>
              <p:cNvSpPr>
                <a:spLocks noChangeShapeType="1"/>
              </p:cNvSpPr>
              <p:nvPr/>
            </p:nvSpPr>
            <p:spPr bwMode="auto">
              <a:xfrm flipV="1">
                <a:off x="5676" y="285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9" name="Line 2686"/>
              <p:cNvSpPr>
                <a:spLocks noChangeShapeType="1"/>
              </p:cNvSpPr>
              <p:nvPr/>
            </p:nvSpPr>
            <p:spPr bwMode="auto">
              <a:xfrm flipV="1">
                <a:off x="5669" y="2855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0" name="Line 2687"/>
              <p:cNvSpPr>
                <a:spLocks noChangeShapeType="1"/>
              </p:cNvSpPr>
              <p:nvPr/>
            </p:nvSpPr>
            <p:spPr bwMode="auto">
              <a:xfrm flipV="1">
                <a:off x="5663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1" name="Line 2688"/>
              <p:cNvSpPr>
                <a:spLocks noChangeShapeType="1"/>
              </p:cNvSpPr>
              <p:nvPr/>
            </p:nvSpPr>
            <p:spPr bwMode="auto">
              <a:xfrm flipV="1">
                <a:off x="5657" y="286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2" name="Line 2689"/>
              <p:cNvSpPr>
                <a:spLocks noChangeShapeType="1"/>
              </p:cNvSpPr>
              <p:nvPr/>
            </p:nvSpPr>
            <p:spPr bwMode="auto">
              <a:xfrm flipV="1">
                <a:off x="5650" y="286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3" name="Line 2690"/>
              <p:cNvSpPr>
                <a:spLocks noChangeShapeType="1"/>
              </p:cNvSpPr>
              <p:nvPr/>
            </p:nvSpPr>
            <p:spPr bwMode="auto">
              <a:xfrm flipV="1">
                <a:off x="5645" y="2864"/>
                <a:ext cx="5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4" name="Line 2691"/>
              <p:cNvSpPr>
                <a:spLocks noChangeShapeType="1"/>
              </p:cNvSpPr>
              <p:nvPr/>
            </p:nvSpPr>
            <p:spPr bwMode="auto">
              <a:xfrm flipV="1">
                <a:off x="5638" y="2866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5" name="Line 2692"/>
              <p:cNvSpPr>
                <a:spLocks noChangeShapeType="1"/>
              </p:cNvSpPr>
              <p:nvPr/>
            </p:nvSpPr>
            <p:spPr bwMode="auto">
              <a:xfrm flipV="1">
                <a:off x="5632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6" name="Line 2693"/>
              <p:cNvSpPr>
                <a:spLocks noChangeShapeType="1"/>
              </p:cNvSpPr>
              <p:nvPr/>
            </p:nvSpPr>
            <p:spPr bwMode="auto">
              <a:xfrm>
                <a:off x="5626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7" name="Line 2694"/>
              <p:cNvSpPr>
                <a:spLocks noChangeShapeType="1"/>
              </p:cNvSpPr>
              <p:nvPr/>
            </p:nvSpPr>
            <p:spPr bwMode="auto">
              <a:xfrm>
                <a:off x="5619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8" name="Line 2695"/>
              <p:cNvSpPr>
                <a:spLocks noChangeShapeType="1"/>
              </p:cNvSpPr>
              <p:nvPr/>
            </p:nvSpPr>
            <p:spPr bwMode="auto">
              <a:xfrm>
                <a:off x="5613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9" name="Line 2696"/>
              <p:cNvSpPr>
                <a:spLocks noChangeShapeType="1"/>
              </p:cNvSpPr>
              <p:nvPr/>
            </p:nvSpPr>
            <p:spPr bwMode="auto">
              <a:xfrm>
                <a:off x="5607" y="286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0" name="Line 2697"/>
              <p:cNvSpPr>
                <a:spLocks noChangeShapeType="1"/>
              </p:cNvSpPr>
              <p:nvPr/>
            </p:nvSpPr>
            <p:spPr bwMode="auto">
              <a:xfrm>
                <a:off x="5600" y="2862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1" name="Line 2698"/>
              <p:cNvSpPr>
                <a:spLocks noChangeShapeType="1"/>
              </p:cNvSpPr>
              <p:nvPr/>
            </p:nvSpPr>
            <p:spPr bwMode="auto">
              <a:xfrm>
                <a:off x="5594" y="2860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2" name="Line 2699"/>
              <p:cNvSpPr>
                <a:spLocks noChangeShapeType="1"/>
              </p:cNvSpPr>
              <p:nvPr/>
            </p:nvSpPr>
            <p:spPr bwMode="auto">
              <a:xfrm>
                <a:off x="5588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3" name="Line 2700"/>
              <p:cNvSpPr>
                <a:spLocks noChangeShapeType="1"/>
              </p:cNvSpPr>
              <p:nvPr/>
            </p:nvSpPr>
            <p:spPr bwMode="auto">
              <a:xfrm>
                <a:off x="5582" y="2855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4" name="Line 2701"/>
              <p:cNvSpPr>
                <a:spLocks noChangeShapeType="1"/>
              </p:cNvSpPr>
              <p:nvPr/>
            </p:nvSpPr>
            <p:spPr bwMode="auto">
              <a:xfrm>
                <a:off x="5576" y="285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5" name="Line 2702"/>
              <p:cNvSpPr>
                <a:spLocks noChangeShapeType="1"/>
              </p:cNvSpPr>
              <p:nvPr/>
            </p:nvSpPr>
            <p:spPr bwMode="auto">
              <a:xfrm>
                <a:off x="5569" y="2847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6" name="Line 2703"/>
              <p:cNvSpPr>
                <a:spLocks noChangeShapeType="1"/>
              </p:cNvSpPr>
              <p:nvPr/>
            </p:nvSpPr>
            <p:spPr bwMode="auto">
              <a:xfrm>
                <a:off x="5563" y="284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7" name="Line 2704"/>
              <p:cNvSpPr>
                <a:spLocks noChangeShapeType="1"/>
              </p:cNvSpPr>
              <p:nvPr/>
            </p:nvSpPr>
            <p:spPr bwMode="auto">
              <a:xfrm>
                <a:off x="5557" y="283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8" name="Line 2705"/>
              <p:cNvSpPr>
                <a:spLocks noChangeShapeType="1"/>
              </p:cNvSpPr>
              <p:nvPr/>
            </p:nvSpPr>
            <p:spPr bwMode="auto">
              <a:xfrm>
                <a:off x="5551" y="283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9" name="Line 2706"/>
              <p:cNvSpPr>
                <a:spLocks noChangeShapeType="1"/>
              </p:cNvSpPr>
              <p:nvPr/>
            </p:nvSpPr>
            <p:spPr bwMode="auto">
              <a:xfrm>
                <a:off x="5544" y="2830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0" name="Line 2707"/>
              <p:cNvSpPr>
                <a:spLocks noChangeShapeType="1"/>
              </p:cNvSpPr>
              <p:nvPr/>
            </p:nvSpPr>
            <p:spPr bwMode="auto">
              <a:xfrm>
                <a:off x="5538" y="282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1" name="Line 2708"/>
              <p:cNvSpPr>
                <a:spLocks noChangeShapeType="1"/>
              </p:cNvSpPr>
              <p:nvPr/>
            </p:nvSpPr>
            <p:spPr bwMode="auto">
              <a:xfrm>
                <a:off x="5532" y="282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2" name="Line 2709"/>
              <p:cNvSpPr>
                <a:spLocks noChangeShapeType="1"/>
              </p:cNvSpPr>
              <p:nvPr/>
            </p:nvSpPr>
            <p:spPr bwMode="auto">
              <a:xfrm>
                <a:off x="5526" y="281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3" name="Line 2710"/>
              <p:cNvSpPr>
                <a:spLocks noChangeShapeType="1"/>
              </p:cNvSpPr>
              <p:nvPr/>
            </p:nvSpPr>
            <p:spPr bwMode="auto">
              <a:xfrm>
                <a:off x="5520" y="281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4" name="Line 2711"/>
              <p:cNvSpPr>
                <a:spLocks noChangeShapeType="1"/>
              </p:cNvSpPr>
              <p:nvPr/>
            </p:nvSpPr>
            <p:spPr bwMode="auto">
              <a:xfrm>
                <a:off x="5513" y="2806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5" name="Line 2712"/>
              <p:cNvSpPr>
                <a:spLocks noChangeShapeType="1"/>
              </p:cNvSpPr>
              <p:nvPr/>
            </p:nvSpPr>
            <p:spPr bwMode="auto">
              <a:xfrm>
                <a:off x="5507" y="280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6" name="Line 2713"/>
              <p:cNvSpPr>
                <a:spLocks noChangeShapeType="1"/>
              </p:cNvSpPr>
              <p:nvPr/>
            </p:nvSpPr>
            <p:spPr bwMode="auto">
              <a:xfrm>
                <a:off x="5501" y="279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7" name="Line 2714"/>
              <p:cNvSpPr>
                <a:spLocks noChangeShapeType="1"/>
              </p:cNvSpPr>
              <p:nvPr/>
            </p:nvSpPr>
            <p:spPr bwMode="auto">
              <a:xfrm>
                <a:off x="5494" y="279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8" name="Line 2715"/>
              <p:cNvSpPr>
                <a:spLocks noChangeShapeType="1"/>
              </p:cNvSpPr>
              <p:nvPr/>
            </p:nvSpPr>
            <p:spPr bwMode="auto">
              <a:xfrm>
                <a:off x="5488" y="278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9" name="Line 2716"/>
              <p:cNvSpPr>
                <a:spLocks noChangeShapeType="1"/>
              </p:cNvSpPr>
              <p:nvPr/>
            </p:nvSpPr>
            <p:spPr bwMode="auto">
              <a:xfrm>
                <a:off x="5482" y="27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0" name="Line 2717"/>
              <p:cNvSpPr>
                <a:spLocks noChangeShapeType="1"/>
              </p:cNvSpPr>
              <p:nvPr/>
            </p:nvSpPr>
            <p:spPr bwMode="auto">
              <a:xfrm>
                <a:off x="5476" y="2783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1" name="Line 2718"/>
              <p:cNvSpPr>
                <a:spLocks noChangeShapeType="1"/>
              </p:cNvSpPr>
              <p:nvPr/>
            </p:nvSpPr>
            <p:spPr bwMode="auto">
              <a:xfrm>
                <a:off x="5470" y="278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2" name="Line 2719"/>
              <p:cNvSpPr>
                <a:spLocks noChangeShapeType="1"/>
              </p:cNvSpPr>
              <p:nvPr/>
            </p:nvSpPr>
            <p:spPr bwMode="auto">
              <a:xfrm>
                <a:off x="5463" y="2777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3" name="Line 2720"/>
              <p:cNvSpPr>
                <a:spLocks noChangeShapeType="1"/>
              </p:cNvSpPr>
              <p:nvPr/>
            </p:nvSpPr>
            <p:spPr bwMode="auto">
              <a:xfrm>
                <a:off x="5457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4" name="Line 2721"/>
              <p:cNvSpPr>
                <a:spLocks noChangeShapeType="1"/>
              </p:cNvSpPr>
              <p:nvPr/>
            </p:nvSpPr>
            <p:spPr bwMode="auto">
              <a:xfrm>
                <a:off x="5451" y="277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5" name="Line 2722"/>
              <p:cNvSpPr>
                <a:spLocks noChangeShapeType="1"/>
              </p:cNvSpPr>
              <p:nvPr/>
            </p:nvSpPr>
            <p:spPr bwMode="auto">
              <a:xfrm>
                <a:off x="5444" y="277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6" name="Line 2723"/>
              <p:cNvSpPr>
                <a:spLocks noChangeShapeType="1"/>
              </p:cNvSpPr>
              <p:nvPr/>
            </p:nvSpPr>
            <p:spPr bwMode="auto">
              <a:xfrm>
                <a:off x="5438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7" name="Line 2724"/>
              <p:cNvSpPr>
                <a:spLocks noChangeShapeType="1"/>
              </p:cNvSpPr>
              <p:nvPr/>
            </p:nvSpPr>
            <p:spPr bwMode="auto">
              <a:xfrm>
                <a:off x="5432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8" name="Line 2725"/>
              <p:cNvSpPr>
                <a:spLocks noChangeShapeType="1"/>
              </p:cNvSpPr>
              <p:nvPr/>
            </p:nvSpPr>
            <p:spPr bwMode="auto">
              <a:xfrm flipV="1">
                <a:off x="5426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9" name="Line 2726"/>
              <p:cNvSpPr>
                <a:spLocks noChangeShapeType="1"/>
              </p:cNvSpPr>
              <p:nvPr/>
            </p:nvSpPr>
            <p:spPr bwMode="auto">
              <a:xfrm flipV="1">
                <a:off x="5420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0" name="Line 2727"/>
              <p:cNvSpPr>
                <a:spLocks noChangeShapeType="1"/>
              </p:cNvSpPr>
              <p:nvPr/>
            </p:nvSpPr>
            <p:spPr bwMode="auto">
              <a:xfrm flipV="1">
                <a:off x="5413" y="277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1" name="Line 2728"/>
              <p:cNvSpPr>
                <a:spLocks noChangeShapeType="1"/>
              </p:cNvSpPr>
              <p:nvPr/>
            </p:nvSpPr>
            <p:spPr bwMode="auto">
              <a:xfrm flipV="1">
                <a:off x="5407" y="277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2" name="Line 2729"/>
              <p:cNvSpPr>
                <a:spLocks noChangeShapeType="1"/>
              </p:cNvSpPr>
              <p:nvPr/>
            </p:nvSpPr>
            <p:spPr bwMode="auto">
              <a:xfrm flipV="1">
                <a:off x="5401" y="27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3" name="Line 2730"/>
              <p:cNvSpPr>
                <a:spLocks noChangeShapeType="1"/>
              </p:cNvSpPr>
              <p:nvPr/>
            </p:nvSpPr>
            <p:spPr bwMode="auto">
              <a:xfrm flipV="1">
                <a:off x="5395" y="2778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4" name="Line 2731"/>
              <p:cNvSpPr>
                <a:spLocks noChangeShapeType="1"/>
              </p:cNvSpPr>
              <p:nvPr/>
            </p:nvSpPr>
            <p:spPr bwMode="auto">
              <a:xfrm flipV="1">
                <a:off x="5388" y="2781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5" name="Line 2732"/>
              <p:cNvSpPr>
                <a:spLocks noChangeShapeType="1"/>
              </p:cNvSpPr>
              <p:nvPr/>
            </p:nvSpPr>
            <p:spPr bwMode="auto">
              <a:xfrm flipV="1">
                <a:off x="5382" y="278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6" name="Line 2733"/>
              <p:cNvSpPr>
                <a:spLocks noChangeShapeType="1"/>
              </p:cNvSpPr>
              <p:nvPr/>
            </p:nvSpPr>
            <p:spPr bwMode="auto">
              <a:xfrm flipV="1">
                <a:off x="5376" y="278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7" name="Line 2734"/>
              <p:cNvSpPr>
                <a:spLocks noChangeShapeType="1"/>
              </p:cNvSpPr>
              <p:nvPr/>
            </p:nvSpPr>
            <p:spPr bwMode="auto">
              <a:xfrm flipV="1">
                <a:off x="5369" y="279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8" name="Line 2735"/>
              <p:cNvSpPr>
                <a:spLocks noChangeShapeType="1"/>
              </p:cNvSpPr>
              <p:nvPr/>
            </p:nvSpPr>
            <p:spPr bwMode="auto">
              <a:xfrm flipV="1">
                <a:off x="5363" y="279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9" name="Line 2736"/>
              <p:cNvSpPr>
                <a:spLocks noChangeShapeType="1"/>
              </p:cNvSpPr>
              <p:nvPr/>
            </p:nvSpPr>
            <p:spPr bwMode="auto">
              <a:xfrm flipV="1">
                <a:off x="5357" y="279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0" name="Line 2737"/>
              <p:cNvSpPr>
                <a:spLocks noChangeShapeType="1"/>
              </p:cNvSpPr>
              <p:nvPr/>
            </p:nvSpPr>
            <p:spPr bwMode="auto">
              <a:xfrm flipV="1">
                <a:off x="5351" y="280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1" name="Line 2738"/>
              <p:cNvSpPr>
                <a:spLocks noChangeShapeType="1"/>
              </p:cNvSpPr>
              <p:nvPr/>
            </p:nvSpPr>
            <p:spPr bwMode="auto">
              <a:xfrm flipV="1">
                <a:off x="5345" y="280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2" name="Line 2739"/>
              <p:cNvSpPr>
                <a:spLocks noChangeShapeType="1"/>
              </p:cNvSpPr>
              <p:nvPr/>
            </p:nvSpPr>
            <p:spPr bwMode="auto">
              <a:xfrm flipV="1">
                <a:off x="5338" y="281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3" name="Line 2740"/>
              <p:cNvSpPr>
                <a:spLocks noChangeShapeType="1"/>
              </p:cNvSpPr>
              <p:nvPr/>
            </p:nvSpPr>
            <p:spPr bwMode="auto">
              <a:xfrm flipV="1">
                <a:off x="5332" y="281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4" name="Line 2741"/>
              <p:cNvSpPr>
                <a:spLocks noChangeShapeType="1"/>
              </p:cNvSpPr>
              <p:nvPr/>
            </p:nvSpPr>
            <p:spPr bwMode="auto">
              <a:xfrm flipV="1">
                <a:off x="5326" y="2822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5" name="Line 2742"/>
              <p:cNvSpPr>
                <a:spLocks noChangeShapeType="1"/>
              </p:cNvSpPr>
              <p:nvPr/>
            </p:nvSpPr>
            <p:spPr bwMode="auto">
              <a:xfrm flipV="1">
                <a:off x="5319" y="2827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6" name="Line 2743"/>
              <p:cNvSpPr>
                <a:spLocks noChangeShapeType="1"/>
              </p:cNvSpPr>
              <p:nvPr/>
            </p:nvSpPr>
            <p:spPr bwMode="auto">
              <a:xfrm flipV="1">
                <a:off x="5313" y="283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7" name="Line 2744"/>
              <p:cNvSpPr>
                <a:spLocks noChangeShapeType="1"/>
              </p:cNvSpPr>
              <p:nvPr/>
            </p:nvSpPr>
            <p:spPr bwMode="auto">
              <a:xfrm flipV="1">
                <a:off x="5307" y="283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8" name="Line 2745"/>
              <p:cNvSpPr>
                <a:spLocks noChangeShapeType="1"/>
              </p:cNvSpPr>
              <p:nvPr/>
            </p:nvSpPr>
            <p:spPr bwMode="auto">
              <a:xfrm flipV="1">
                <a:off x="5301" y="284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9" name="Line 2746"/>
              <p:cNvSpPr>
                <a:spLocks noChangeShapeType="1"/>
              </p:cNvSpPr>
              <p:nvPr/>
            </p:nvSpPr>
            <p:spPr bwMode="auto">
              <a:xfrm flipV="1">
                <a:off x="5295" y="284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0" name="Line 2747"/>
              <p:cNvSpPr>
                <a:spLocks noChangeShapeType="1"/>
              </p:cNvSpPr>
              <p:nvPr/>
            </p:nvSpPr>
            <p:spPr bwMode="auto">
              <a:xfrm flipV="1">
                <a:off x="5288" y="2849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1" name="Line 2748"/>
              <p:cNvSpPr>
                <a:spLocks noChangeShapeType="1"/>
              </p:cNvSpPr>
              <p:nvPr/>
            </p:nvSpPr>
            <p:spPr bwMode="auto">
              <a:xfrm flipV="1">
                <a:off x="5282" y="2853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2" name="Line 2749"/>
              <p:cNvSpPr>
                <a:spLocks noChangeShapeType="1"/>
              </p:cNvSpPr>
              <p:nvPr/>
            </p:nvSpPr>
            <p:spPr bwMode="auto">
              <a:xfrm flipV="1">
                <a:off x="5276" y="285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3" name="Line 2750"/>
              <p:cNvSpPr>
                <a:spLocks noChangeShapeType="1"/>
              </p:cNvSpPr>
              <p:nvPr/>
            </p:nvSpPr>
            <p:spPr bwMode="auto">
              <a:xfrm flipV="1">
                <a:off x="5269" y="2859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4" name="Line 2751"/>
              <p:cNvSpPr>
                <a:spLocks noChangeShapeType="1"/>
              </p:cNvSpPr>
              <p:nvPr/>
            </p:nvSpPr>
            <p:spPr bwMode="auto">
              <a:xfrm flipV="1">
                <a:off x="5263" y="2861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5" name="Line 2752"/>
              <p:cNvSpPr>
                <a:spLocks noChangeShapeType="1"/>
              </p:cNvSpPr>
              <p:nvPr/>
            </p:nvSpPr>
            <p:spPr bwMode="auto">
              <a:xfrm flipV="1">
                <a:off x="5257" y="286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6" name="Line 2753"/>
              <p:cNvSpPr>
                <a:spLocks noChangeShapeType="1"/>
              </p:cNvSpPr>
              <p:nvPr/>
            </p:nvSpPr>
            <p:spPr bwMode="auto">
              <a:xfrm flipV="1">
                <a:off x="5251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7" name="Line 2754"/>
              <p:cNvSpPr>
                <a:spLocks noChangeShapeType="1"/>
              </p:cNvSpPr>
              <p:nvPr/>
            </p:nvSpPr>
            <p:spPr bwMode="auto">
              <a:xfrm flipV="1">
                <a:off x="5245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8" name="Line 2755"/>
              <p:cNvSpPr>
                <a:spLocks noChangeShapeType="1"/>
              </p:cNvSpPr>
              <p:nvPr/>
            </p:nvSpPr>
            <p:spPr bwMode="auto">
              <a:xfrm flipV="1">
                <a:off x="5238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9" name="Line 2756"/>
              <p:cNvSpPr>
                <a:spLocks noChangeShapeType="1"/>
              </p:cNvSpPr>
              <p:nvPr/>
            </p:nvSpPr>
            <p:spPr bwMode="auto">
              <a:xfrm>
                <a:off x="5232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0" name="Line 2757"/>
              <p:cNvSpPr>
                <a:spLocks noChangeShapeType="1"/>
              </p:cNvSpPr>
              <p:nvPr/>
            </p:nvSpPr>
            <p:spPr bwMode="auto">
              <a:xfrm>
                <a:off x="5226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1" name="Line 2758"/>
              <p:cNvSpPr>
                <a:spLocks noChangeShapeType="1"/>
              </p:cNvSpPr>
              <p:nvPr/>
            </p:nvSpPr>
            <p:spPr bwMode="auto">
              <a:xfrm>
                <a:off x="5220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2" name="Line 2759"/>
              <p:cNvSpPr>
                <a:spLocks noChangeShapeType="1"/>
              </p:cNvSpPr>
              <p:nvPr/>
            </p:nvSpPr>
            <p:spPr bwMode="auto">
              <a:xfrm>
                <a:off x="5213" y="2864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3" name="Line 2760"/>
              <p:cNvSpPr>
                <a:spLocks noChangeShapeType="1"/>
              </p:cNvSpPr>
              <p:nvPr/>
            </p:nvSpPr>
            <p:spPr bwMode="auto">
              <a:xfrm>
                <a:off x="5207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4" name="Line 2761"/>
              <p:cNvSpPr>
                <a:spLocks noChangeShapeType="1"/>
              </p:cNvSpPr>
              <p:nvPr/>
            </p:nvSpPr>
            <p:spPr bwMode="auto">
              <a:xfrm>
                <a:off x="5201" y="285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5" name="Line 2762"/>
              <p:cNvSpPr>
                <a:spLocks noChangeShapeType="1"/>
              </p:cNvSpPr>
              <p:nvPr/>
            </p:nvSpPr>
            <p:spPr bwMode="auto">
              <a:xfrm>
                <a:off x="5195" y="285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6" name="Line 2763"/>
              <p:cNvSpPr>
                <a:spLocks noChangeShapeType="1"/>
              </p:cNvSpPr>
              <p:nvPr/>
            </p:nvSpPr>
            <p:spPr bwMode="auto">
              <a:xfrm>
                <a:off x="5189" y="285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7" name="Line 2764"/>
              <p:cNvSpPr>
                <a:spLocks noChangeShapeType="1"/>
              </p:cNvSpPr>
              <p:nvPr/>
            </p:nvSpPr>
            <p:spPr bwMode="auto">
              <a:xfrm>
                <a:off x="5182" y="2850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8" name="Line 2765"/>
              <p:cNvSpPr>
                <a:spLocks noChangeShapeType="1"/>
              </p:cNvSpPr>
              <p:nvPr/>
            </p:nvSpPr>
            <p:spPr bwMode="auto">
              <a:xfrm>
                <a:off x="5176" y="284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9" name="Line 2766"/>
              <p:cNvSpPr>
                <a:spLocks noChangeShapeType="1"/>
              </p:cNvSpPr>
              <p:nvPr/>
            </p:nvSpPr>
            <p:spPr bwMode="auto">
              <a:xfrm>
                <a:off x="5170" y="284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0" name="Line 2767"/>
              <p:cNvSpPr>
                <a:spLocks noChangeShapeType="1"/>
              </p:cNvSpPr>
              <p:nvPr/>
            </p:nvSpPr>
            <p:spPr bwMode="auto">
              <a:xfrm>
                <a:off x="5163" y="2838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1" name="Line 2768"/>
              <p:cNvSpPr>
                <a:spLocks noChangeShapeType="1"/>
              </p:cNvSpPr>
              <p:nvPr/>
            </p:nvSpPr>
            <p:spPr bwMode="auto">
              <a:xfrm>
                <a:off x="5157" y="2833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2" name="Line 2769"/>
              <p:cNvSpPr>
                <a:spLocks noChangeShapeType="1"/>
              </p:cNvSpPr>
              <p:nvPr/>
            </p:nvSpPr>
            <p:spPr bwMode="auto">
              <a:xfrm>
                <a:off x="5151" y="282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3" name="Line 2770"/>
              <p:cNvSpPr>
                <a:spLocks noChangeShapeType="1"/>
              </p:cNvSpPr>
              <p:nvPr/>
            </p:nvSpPr>
            <p:spPr bwMode="auto">
              <a:xfrm>
                <a:off x="5144" y="2824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4" name="Line 2771"/>
              <p:cNvSpPr>
                <a:spLocks noChangeShapeType="1"/>
              </p:cNvSpPr>
              <p:nvPr/>
            </p:nvSpPr>
            <p:spPr bwMode="auto">
              <a:xfrm>
                <a:off x="5139" y="2819"/>
                <a:ext cx="5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5" name="Line 2772"/>
              <p:cNvSpPr>
                <a:spLocks noChangeShapeType="1"/>
              </p:cNvSpPr>
              <p:nvPr/>
            </p:nvSpPr>
            <p:spPr bwMode="auto">
              <a:xfrm>
                <a:off x="5132" y="2814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6" name="Line 2773"/>
              <p:cNvSpPr>
                <a:spLocks noChangeShapeType="1"/>
              </p:cNvSpPr>
              <p:nvPr/>
            </p:nvSpPr>
            <p:spPr bwMode="auto">
              <a:xfrm>
                <a:off x="5126" y="280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7" name="Line 2774"/>
              <p:cNvSpPr>
                <a:spLocks noChangeShapeType="1"/>
              </p:cNvSpPr>
              <p:nvPr/>
            </p:nvSpPr>
            <p:spPr bwMode="auto">
              <a:xfrm>
                <a:off x="5120" y="280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8" name="Line 2775"/>
              <p:cNvSpPr>
                <a:spLocks noChangeShapeType="1"/>
              </p:cNvSpPr>
              <p:nvPr/>
            </p:nvSpPr>
            <p:spPr bwMode="auto">
              <a:xfrm>
                <a:off x="5113" y="2800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9" name="Line 2776"/>
              <p:cNvSpPr>
                <a:spLocks noChangeShapeType="1"/>
              </p:cNvSpPr>
              <p:nvPr/>
            </p:nvSpPr>
            <p:spPr bwMode="auto">
              <a:xfrm>
                <a:off x="5107" y="279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0" name="Line 2777"/>
              <p:cNvSpPr>
                <a:spLocks noChangeShapeType="1"/>
              </p:cNvSpPr>
              <p:nvPr/>
            </p:nvSpPr>
            <p:spPr bwMode="auto">
              <a:xfrm>
                <a:off x="5101" y="279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1" name="Line 2778"/>
              <p:cNvSpPr>
                <a:spLocks noChangeShapeType="1"/>
              </p:cNvSpPr>
              <p:nvPr/>
            </p:nvSpPr>
            <p:spPr bwMode="auto">
              <a:xfrm>
                <a:off x="5095" y="278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2" name="Line 2779"/>
              <p:cNvSpPr>
                <a:spLocks noChangeShapeType="1"/>
              </p:cNvSpPr>
              <p:nvPr/>
            </p:nvSpPr>
            <p:spPr bwMode="auto">
              <a:xfrm>
                <a:off x="5088" y="2785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3" name="Line 2780"/>
              <p:cNvSpPr>
                <a:spLocks noChangeShapeType="1"/>
              </p:cNvSpPr>
              <p:nvPr/>
            </p:nvSpPr>
            <p:spPr bwMode="auto">
              <a:xfrm>
                <a:off x="5082" y="278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4" name="Line 2781"/>
              <p:cNvSpPr>
                <a:spLocks noChangeShapeType="1"/>
              </p:cNvSpPr>
              <p:nvPr/>
            </p:nvSpPr>
            <p:spPr bwMode="auto">
              <a:xfrm>
                <a:off x="5076" y="277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5" name="Line 2782"/>
              <p:cNvSpPr>
                <a:spLocks noChangeShapeType="1"/>
              </p:cNvSpPr>
              <p:nvPr/>
            </p:nvSpPr>
            <p:spPr bwMode="auto">
              <a:xfrm>
                <a:off x="5070" y="277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6" name="Line 2783"/>
              <p:cNvSpPr>
                <a:spLocks noChangeShapeType="1"/>
              </p:cNvSpPr>
              <p:nvPr/>
            </p:nvSpPr>
            <p:spPr bwMode="auto">
              <a:xfrm>
                <a:off x="5064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7" name="Line 2784"/>
              <p:cNvSpPr>
                <a:spLocks noChangeShapeType="1"/>
              </p:cNvSpPr>
              <p:nvPr/>
            </p:nvSpPr>
            <p:spPr bwMode="auto">
              <a:xfrm>
                <a:off x="5057" y="2773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8" name="Line 2785"/>
              <p:cNvSpPr>
                <a:spLocks noChangeShapeType="1"/>
              </p:cNvSpPr>
              <p:nvPr/>
            </p:nvSpPr>
            <p:spPr bwMode="auto">
              <a:xfrm>
                <a:off x="5051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9" name="Line 2786"/>
              <p:cNvSpPr>
                <a:spLocks noChangeShapeType="1"/>
              </p:cNvSpPr>
              <p:nvPr/>
            </p:nvSpPr>
            <p:spPr bwMode="auto">
              <a:xfrm>
                <a:off x="5045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0" name="Line 2787"/>
              <p:cNvSpPr>
                <a:spLocks noChangeShapeType="1"/>
              </p:cNvSpPr>
              <p:nvPr/>
            </p:nvSpPr>
            <p:spPr bwMode="auto">
              <a:xfrm>
                <a:off x="5038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1" name="Line 2788"/>
              <p:cNvSpPr>
                <a:spLocks noChangeShapeType="1"/>
              </p:cNvSpPr>
              <p:nvPr/>
            </p:nvSpPr>
            <p:spPr bwMode="auto">
              <a:xfrm flipV="1">
                <a:off x="5032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2" name="Line 2789"/>
              <p:cNvSpPr>
                <a:spLocks noChangeShapeType="1"/>
              </p:cNvSpPr>
              <p:nvPr/>
            </p:nvSpPr>
            <p:spPr bwMode="auto">
              <a:xfrm flipV="1">
                <a:off x="5026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3" name="Line 2790"/>
              <p:cNvSpPr>
                <a:spLocks noChangeShapeType="1"/>
              </p:cNvSpPr>
              <p:nvPr/>
            </p:nvSpPr>
            <p:spPr bwMode="auto">
              <a:xfrm flipV="1">
                <a:off x="5020" y="277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4" name="Line 2791"/>
              <p:cNvSpPr>
                <a:spLocks noChangeShapeType="1"/>
              </p:cNvSpPr>
              <p:nvPr/>
            </p:nvSpPr>
            <p:spPr bwMode="auto">
              <a:xfrm flipV="1">
                <a:off x="5014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5" name="Line 2792"/>
              <p:cNvSpPr>
                <a:spLocks noChangeShapeType="1"/>
              </p:cNvSpPr>
              <p:nvPr/>
            </p:nvSpPr>
            <p:spPr bwMode="auto">
              <a:xfrm flipV="1">
                <a:off x="5007" y="2777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6" name="Line 2793"/>
              <p:cNvSpPr>
                <a:spLocks noChangeShapeType="1"/>
              </p:cNvSpPr>
              <p:nvPr/>
            </p:nvSpPr>
            <p:spPr bwMode="auto">
              <a:xfrm flipV="1">
                <a:off x="5001" y="277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7" name="Line 2794"/>
              <p:cNvSpPr>
                <a:spLocks noChangeShapeType="1"/>
              </p:cNvSpPr>
              <p:nvPr/>
            </p:nvSpPr>
            <p:spPr bwMode="auto">
              <a:xfrm flipV="1">
                <a:off x="4995" y="278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8" name="Line 2795"/>
              <p:cNvSpPr>
                <a:spLocks noChangeShapeType="1"/>
              </p:cNvSpPr>
              <p:nvPr/>
            </p:nvSpPr>
            <p:spPr bwMode="auto">
              <a:xfrm flipV="1">
                <a:off x="4988" y="2785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9" name="Line 2796"/>
              <p:cNvSpPr>
                <a:spLocks noChangeShapeType="1"/>
              </p:cNvSpPr>
              <p:nvPr/>
            </p:nvSpPr>
            <p:spPr bwMode="auto">
              <a:xfrm flipV="1">
                <a:off x="4982" y="278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0" name="Line 2797"/>
              <p:cNvSpPr>
                <a:spLocks noChangeShapeType="1"/>
              </p:cNvSpPr>
              <p:nvPr/>
            </p:nvSpPr>
            <p:spPr bwMode="auto">
              <a:xfrm flipV="1">
                <a:off x="4976" y="279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1" name="Line 2798"/>
              <p:cNvSpPr>
                <a:spLocks noChangeShapeType="1"/>
              </p:cNvSpPr>
              <p:nvPr/>
            </p:nvSpPr>
            <p:spPr bwMode="auto">
              <a:xfrm flipV="1">
                <a:off x="4970" y="279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2" name="Line 2799"/>
              <p:cNvSpPr>
                <a:spLocks noChangeShapeType="1"/>
              </p:cNvSpPr>
              <p:nvPr/>
            </p:nvSpPr>
            <p:spPr bwMode="auto">
              <a:xfrm flipV="1">
                <a:off x="4964" y="280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3" name="Line 2800"/>
              <p:cNvSpPr>
                <a:spLocks noChangeShapeType="1"/>
              </p:cNvSpPr>
              <p:nvPr/>
            </p:nvSpPr>
            <p:spPr bwMode="auto">
              <a:xfrm flipV="1">
                <a:off x="4957" y="2805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4" name="Line 2801"/>
              <p:cNvSpPr>
                <a:spLocks noChangeShapeType="1"/>
              </p:cNvSpPr>
              <p:nvPr/>
            </p:nvSpPr>
            <p:spPr bwMode="auto">
              <a:xfrm flipV="1">
                <a:off x="4951" y="280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5" name="Line 2802"/>
              <p:cNvSpPr>
                <a:spLocks noChangeShapeType="1"/>
              </p:cNvSpPr>
              <p:nvPr/>
            </p:nvSpPr>
            <p:spPr bwMode="auto">
              <a:xfrm flipV="1">
                <a:off x="4945" y="281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6" name="Line 2803"/>
              <p:cNvSpPr>
                <a:spLocks noChangeShapeType="1"/>
              </p:cNvSpPr>
              <p:nvPr/>
            </p:nvSpPr>
            <p:spPr bwMode="auto">
              <a:xfrm flipV="1">
                <a:off x="4938" y="2819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7" name="Line 2804"/>
              <p:cNvSpPr>
                <a:spLocks noChangeShapeType="1"/>
              </p:cNvSpPr>
              <p:nvPr/>
            </p:nvSpPr>
            <p:spPr bwMode="auto">
              <a:xfrm flipV="1">
                <a:off x="4932" y="282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8" name="Line 2805"/>
              <p:cNvSpPr>
                <a:spLocks noChangeShapeType="1"/>
              </p:cNvSpPr>
              <p:nvPr/>
            </p:nvSpPr>
            <p:spPr bwMode="auto">
              <a:xfrm flipV="1">
                <a:off x="4926" y="282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9" name="Line 2806"/>
              <p:cNvSpPr>
                <a:spLocks noChangeShapeType="1"/>
              </p:cNvSpPr>
              <p:nvPr/>
            </p:nvSpPr>
            <p:spPr bwMode="auto">
              <a:xfrm flipV="1">
                <a:off x="4920" y="2833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0" name="Line 2807"/>
              <p:cNvSpPr>
                <a:spLocks noChangeShapeType="1"/>
              </p:cNvSpPr>
              <p:nvPr/>
            </p:nvSpPr>
            <p:spPr bwMode="auto">
              <a:xfrm flipV="1">
                <a:off x="4914" y="283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1" name="Line 2808"/>
              <p:cNvSpPr>
                <a:spLocks noChangeShapeType="1"/>
              </p:cNvSpPr>
              <p:nvPr/>
            </p:nvSpPr>
            <p:spPr bwMode="auto">
              <a:xfrm flipV="1">
                <a:off x="4907" y="2842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2" name="Line 2809"/>
              <p:cNvSpPr>
                <a:spLocks noChangeShapeType="1"/>
              </p:cNvSpPr>
              <p:nvPr/>
            </p:nvSpPr>
            <p:spPr bwMode="auto">
              <a:xfrm flipV="1">
                <a:off x="4901" y="284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3" name="Line 2810"/>
              <p:cNvSpPr>
                <a:spLocks noChangeShapeType="1"/>
              </p:cNvSpPr>
              <p:nvPr/>
            </p:nvSpPr>
            <p:spPr bwMode="auto">
              <a:xfrm flipV="1">
                <a:off x="4895" y="285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4" name="Line 2811"/>
              <p:cNvSpPr>
                <a:spLocks noChangeShapeType="1"/>
              </p:cNvSpPr>
              <p:nvPr/>
            </p:nvSpPr>
            <p:spPr bwMode="auto">
              <a:xfrm flipV="1">
                <a:off x="4889" y="285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5" name="Line 2812"/>
              <p:cNvSpPr>
                <a:spLocks noChangeShapeType="1"/>
              </p:cNvSpPr>
              <p:nvPr/>
            </p:nvSpPr>
            <p:spPr bwMode="auto">
              <a:xfrm flipV="1">
                <a:off x="4882" y="2857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6" name="Line 2813"/>
              <p:cNvSpPr>
                <a:spLocks noChangeShapeType="1"/>
              </p:cNvSpPr>
              <p:nvPr/>
            </p:nvSpPr>
            <p:spPr bwMode="auto">
              <a:xfrm flipV="1">
                <a:off x="4876" y="285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7" name="Line 2814"/>
              <p:cNvSpPr>
                <a:spLocks noChangeShapeType="1"/>
              </p:cNvSpPr>
              <p:nvPr/>
            </p:nvSpPr>
            <p:spPr bwMode="auto">
              <a:xfrm flipV="1">
                <a:off x="4870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8" name="Line 2815"/>
              <p:cNvSpPr>
                <a:spLocks noChangeShapeType="1"/>
              </p:cNvSpPr>
              <p:nvPr/>
            </p:nvSpPr>
            <p:spPr bwMode="auto">
              <a:xfrm flipV="1">
                <a:off x="4863" y="2864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9" name="Line 2816"/>
              <p:cNvSpPr>
                <a:spLocks noChangeShapeType="1"/>
              </p:cNvSpPr>
              <p:nvPr/>
            </p:nvSpPr>
            <p:spPr bwMode="auto">
              <a:xfrm flipV="1">
                <a:off x="4858" y="2865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0" name="Line 2817"/>
              <p:cNvSpPr>
                <a:spLocks noChangeShapeType="1"/>
              </p:cNvSpPr>
              <p:nvPr/>
            </p:nvSpPr>
            <p:spPr bwMode="auto">
              <a:xfrm flipV="1">
                <a:off x="4851" y="2866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1" name="Line 2818"/>
              <p:cNvSpPr>
                <a:spLocks noChangeShapeType="1"/>
              </p:cNvSpPr>
              <p:nvPr/>
            </p:nvSpPr>
            <p:spPr bwMode="auto">
              <a:xfrm>
                <a:off x="4845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2" name="Line 2819"/>
              <p:cNvSpPr>
                <a:spLocks noChangeShapeType="1"/>
              </p:cNvSpPr>
              <p:nvPr/>
            </p:nvSpPr>
            <p:spPr bwMode="auto">
              <a:xfrm>
                <a:off x="4839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3" name="Line 2820"/>
              <p:cNvSpPr>
                <a:spLocks noChangeShapeType="1"/>
              </p:cNvSpPr>
              <p:nvPr/>
            </p:nvSpPr>
            <p:spPr bwMode="auto">
              <a:xfrm>
                <a:off x="4832" y="2866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4" name="Line 2821"/>
              <p:cNvSpPr>
                <a:spLocks noChangeShapeType="1"/>
              </p:cNvSpPr>
              <p:nvPr/>
            </p:nvSpPr>
            <p:spPr bwMode="auto">
              <a:xfrm>
                <a:off x="4826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5" name="Line 2822"/>
              <p:cNvSpPr>
                <a:spLocks noChangeShapeType="1"/>
              </p:cNvSpPr>
              <p:nvPr/>
            </p:nvSpPr>
            <p:spPr bwMode="auto">
              <a:xfrm>
                <a:off x="4820" y="286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6" name="Line 2823"/>
              <p:cNvSpPr>
                <a:spLocks noChangeShapeType="1"/>
              </p:cNvSpPr>
              <p:nvPr/>
            </p:nvSpPr>
            <p:spPr bwMode="auto">
              <a:xfrm>
                <a:off x="4813" y="2861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7" name="Line 2824"/>
              <p:cNvSpPr>
                <a:spLocks noChangeShapeType="1"/>
              </p:cNvSpPr>
              <p:nvPr/>
            </p:nvSpPr>
            <p:spPr bwMode="auto">
              <a:xfrm>
                <a:off x="4807" y="2859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8" name="Line 2825"/>
              <p:cNvSpPr>
                <a:spLocks noChangeShapeType="1"/>
              </p:cNvSpPr>
              <p:nvPr/>
            </p:nvSpPr>
            <p:spPr bwMode="auto">
              <a:xfrm>
                <a:off x="4801" y="285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9" name="Line 2826"/>
              <p:cNvSpPr>
                <a:spLocks noChangeShapeType="1"/>
              </p:cNvSpPr>
              <p:nvPr/>
            </p:nvSpPr>
            <p:spPr bwMode="auto">
              <a:xfrm>
                <a:off x="4795" y="2853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0" name="Line 2827"/>
              <p:cNvSpPr>
                <a:spLocks noChangeShapeType="1"/>
              </p:cNvSpPr>
              <p:nvPr/>
            </p:nvSpPr>
            <p:spPr bwMode="auto">
              <a:xfrm>
                <a:off x="4789" y="284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1" name="Line 2828"/>
              <p:cNvSpPr>
                <a:spLocks noChangeShapeType="1"/>
              </p:cNvSpPr>
              <p:nvPr/>
            </p:nvSpPr>
            <p:spPr bwMode="auto">
              <a:xfrm>
                <a:off x="4782" y="2845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2" name="Line 2829"/>
              <p:cNvSpPr>
                <a:spLocks noChangeShapeType="1"/>
              </p:cNvSpPr>
              <p:nvPr/>
            </p:nvSpPr>
            <p:spPr bwMode="auto">
              <a:xfrm>
                <a:off x="4776" y="284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3" name="Line 2830"/>
              <p:cNvSpPr>
                <a:spLocks noChangeShapeType="1"/>
              </p:cNvSpPr>
              <p:nvPr/>
            </p:nvSpPr>
            <p:spPr bwMode="auto">
              <a:xfrm>
                <a:off x="4770" y="283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4" name="Line 2831"/>
              <p:cNvSpPr>
                <a:spLocks noChangeShapeType="1"/>
              </p:cNvSpPr>
              <p:nvPr/>
            </p:nvSpPr>
            <p:spPr bwMode="auto">
              <a:xfrm>
                <a:off x="4764" y="283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5" name="Line 2832"/>
              <p:cNvSpPr>
                <a:spLocks noChangeShapeType="1"/>
              </p:cNvSpPr>
              <p:nvPr/>
            </p:nvSpPr>
            <p:spPr bwMode="auto">
              <a:xfrm>
                <a:off x="4757" y="2827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6" name="Line 2833"/>
              <p:cNvSpPr>
                <a:spLocks noChangeShapeType="1"/>
              </p:cNvSpPr>
              <p:nvPr/>
            </p:nvSpPr>
            <p:spPr bwMode="auto">
              <a:xfrm>
                <a:off x="4751" y="2822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7" name="Line 2834"/>
              <p:cNvSpPr>
                <a:spLocks noChangeShapeType="1"/>
              </p:cNvSpPr>
              <p:nvPr/>
            </p:nvSpPr>
            <p:spPr bwMode="auto">
              <a:xfrm>
                <a:off x="4745" y="281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8" name="Line 2835"/>
              <p:cNvSpPr>
                <a:spLocks noChangeShapeType="1"/>
              </p:cNvSpPr>
              <p:nvPr/>
            </p:nvSpPr>
            <p:spPr bwMode="auto">
              <a:xfrm>
                <a:off x="4739" y="2812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9" name="Line 2836"/>
              <p:cNvSpPr>
                <a:spLocks noChangeShapeType="1"/>
              </p:cNvSpPr>
              <p:nvPr/>
            </p:nvSpPr>
            <p:spPr bwMode="auto">
              <a:xfrm>
                <a:off x="4733" y="280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0" name="Line 2837"/>
              <p:cNvSpPr>
                <a:spLocks noChangeShapeType="1"/>
              </p:cNvSpPr>
              <p:nvPr/>
            </p:nvSpPr>
            <p:spPr bwMode="auto">
              <a:xfrm>
                <a:off x="4726" y="2804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1" name="Line 2838"/>
              <p:cNvSpPr>
                <a:spLocks noChangeShapeType="1"/>
              </p:cNvSpPr>
              <p:nvPr/>
            </p:nvSpPr>
            <p:spPr bwMode="auto">
              <a:xfrm>
                <a:off x="4720" y="279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2" name="Line 2839"/>
              <p:cNvSpPr>
                <a:spLocks noChangeShapeType="1"/>
              </p:cNvSpPr>
              <p:nvPr/>
            </p:nvSpPr>
            <p:spPr bwMode="auto">
              <a:xfrm>
                <a:off x="4714" y="279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3" name="Line 2840"/>
              <p:cNvSpPr>
                <a:spLocks noChangeShapeType="1"/>
              </p:cNvSpPr>
              <p:nvPr/>
            </p:nvSpPr>
            <p:spPr bwMode="auto">
              <a:xfrm>
                <a:off x="4707" y="279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4" name="Line 2841"/>
              <p:cNvSpPr>
                <a:spLocks noChangeShapeType="1"/>
              </p:cNvSpPr>
              <p:nvPr/>
            </p:nvSpPr>
            <p:spPr bwMode="auto">
              <a:xfrm>
                <a:off x="4701" y="278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5" name="Line 2842"/>
              <p:cNvSpPr>
                <a:spLocks noChangeShapeType="1"/>
              </p:cNvSpPr>
              <p:nvPr/>
            </p:nvSpPr>
            <p:spPr bwMode="auto">
              <a:xfrm>
                <a:off x="4695" y="278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6" name="Line 2843"/>
              <p:cNvSpPr>
                <a:spLocks noChangeShapeType="1"/>
              </p:cNvSpPr>
              <p:nvPr/>
            </p:nvSpPr>
            <p:spPr bwMode="auto">
              <a:xfrm>
                <a:off x="4689" y="278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7" name="Line 2844"/>
              <p:cNvSpPr>
                <a:spLocks noChangeShapeType="1"/>
              </p:cNvSpPr>
              <p:nvPr/>
            </p:nvSpPr>
            <p:spPr bwMode="auto">
              <a:xfrm>
                <a:off x="4683" y="2778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8" name="Line 2845"/>
              <p:cNvSpPr>
                <a:spLocks noChangeShapeType="1"/>
              </p:cNvSpPr>
              <p:nvPr/>
            </p:nvSpPr>
            <p:spPr bwMode="auto">
              <a:xfrm>
                <a:off x="4676" y="2776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9" name="Line 2846"/>
              <p:cNvSpPr>
                <a:spLocks noChangeShapeType="1"/>
              </p:cNvSpPr>
              <p:nvPr/>
            </p:nvSpPr>
            <p:spPr bwMode="auto">
              <a:xfrm>
                <a:off x="4670" y="277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0" name="Line 2847"/>
              <p:cNvSpPr>
                <a:spLocks noChangeShapeType="1"/>
              </p:cNvSpPr>
              <p:nvPr/>
            </p:nvSpPr>
            <p:spPr bwMode="auto">
              <a:xfrm>
                <a:off x="4664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1" name="Line 2848"/>
              <p:cNvSpPr>
                <a:spLocks noChangeShapeType="1"/>
              </p:cNvSpPr>
              <p:nvPr/>
            </p:nvSpPr>
            <p:spPr bwMode="auto">
              <a:xfrm>
                <a:off x="4657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2" name="Line 2849"/>
              <p:cNvSpPr>
                <a:spLocks noChangeShapeType="1"/>
              </p:cNvSpPr>
              <p:nvPr/>
            </p:nvSpPr>
            <p:spPr bwMode="auto">
              <a:xfrm>
                <a:off x="4651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3" name="Line 2850"/>
              <p:cNvSpPr>
                <a:spLocks noChangeShapeType="1"/>
              </p:cNvSpPr>
              <p:nvPr/>
            </p:nvSpPr>
            <p:spPr bwMode="auto">
              <a:xfrm flipV="1">
                <a:off x="4645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4" name="Line 2851"/>
              <p:cNvSpPr>
                <a:spLocks noChangeShapeType="1"/>
              </p:cNvSpPr>
              <p:nvPr/>
            </p:nvSpPr>
            <p:spPr bwMode="auto">
              <a:xfrm flipV="1">
                <a:off x="4639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5" name="Line 2852"/>
              <p:cNvSpPr>
                <a:spLocks noChangeShapeType="1"/>
              </p:cNvSpPr>
              <p:nvPr/>
            </p:nvSpPr>
            <p:spPr bwMode="auto">
              <a:xfrm flipV="1">
                <a:off x="4633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6" name="Line 2853"/>
              <p:cNvSpPr>
                <a:spLocks noChangeShapeType="1"/>
              </p:cNvSpPr>
              <p:nvPr/>
            </p:nvSpPr>
            <p:spPr bwMode="auto">
              <a:xfrm flipV="1">
                <a:off x="4626" y="2774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7" name="Line 2854"/>
              <p:cNvSpPr>
                <a:spLocks noChangeShapeType="1"/>
              </p:cNvSpPr>
              <p:nvPr/>
            </p:nvSpPr>
            <p:spPr bwMode="auto">
              <a:xfrm flipV="1">
                <a:off x="4620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8" name="Line 2855"/>
              <p:cNvSpPr>
                <a:spLocks noChangeShapeType="1"/>
              </p:cNvSpPr>
              <p:nvPr/>
            </p:nvSpPr>
            <p:spPr bwMode="auto">
              <a:xfrm flipV="1">
                <a:off x="4614" y="2777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9" name="Line 2856"/>
              <p:cNvSpPr>
                <a:spLocks noChangeShapeType="1"/>
              </p:cNvSpPr>
              <p:nvPr/>
            </p:nvSpPr>
            <p:spPr bwMode="auto">
              <a:xfrm flipV="1">
                <a:off x="4608" y="278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0" name="Line 2857"/>
              <p:cNvSpPr>
                <a:spLocks noChangeShapeType="1"/>
              </p:cNvSpPr>
              <p:nvPr/>
            </p:nvSpPr>
            <p:spPr bwMode="auto">
              <a:xfrm flipV="1">
                <a:off x="4601" y="2783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1" name="Line 2858"/>
              <p:cNvSpPr>
                <a:spLocks noChangeShapeType="1"/>
              </p:cNvSpPr>
              <p:nvPr/>
            </p:nvSpPr>
            <p:spPr bwMode="auto">
              <a:xfrm flipV="1">
                <a:off x="4595" y="278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2" name="Line 2859"/>
              <p:cNvSpPr>
                <a:spLocks noChangeShapeType="1"/>
              </p:cNvSpPr>
              <p:nvPr/>
            </p:nvSpPr>
            <p:spPr bwMode="auto">
              <a:xfrm flipV="1">
                <a:off x="4589" y="279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3" name="Line 2860"/>
              <p:cNvSpPr>
                <a:spLocks noChangeShapeType="1"/>
              </p:cNvSpPr>
              <p:nvPr/>
            </p:nvSpPr>
            <p:spPr bwMode="auto">
              <a:xfrm flipV="1">
                <a:off x="4582" y="2793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4" name="Line 2861"/>
              <p:cNvSpPr>
                <a:spLocks noChangeShapeType="1"/>
              </p:cNvSpPr>
              <p:nvPr/>
            </p:nvSpPr>
            <p:spPr bwMode="auto">
              <a:xfrm flipV="1">
                <a:off x="4576" y="279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5" name="Line 2862"/>
              <p:cNvSpPr>
                <a:spLocks noChangeShapeType="1"/>
              </p:cNvSpPr>
              <p:nvPr/>
            </p:nvSpPr>
            <p:spPr bwMode="auto">
              <a:xfrm flipV="1">
                <a:off x="4570" y="280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6" name="Line 2863"/>
              <p:cNvSpPr>
                <a:spLocks noChangeShapeType="1"/>
              </p:cNvSpPr>
              <p:nvPr/>
            </p:nvSpPr>
            <p:spPr bwMode="auto">
              <a:xfrm flipV="1">
                <a:off x="4564" y="280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7" name="Line 2864"/>
              <p:cNvSpPr>
                <a:spLocks noChangeShapeType="1"/>
              </p:cNvSpPr>
              <p:nvPr/>
            </p:nvSpPr>
            <p:spPr bwMode="auto">
              <a:xfrm flipV="1">
                <a:off x="4558" y="281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8" name="Line 2865"/>
              <p:cNvSpPr>
                <a:spLocks noChangeShapeType="1"/>
              </p:cNvSpPr>
              <p:nvPr/>
            </p:nvSpPr>
            <p:spPr bwMode="auto">
              <a:xfrm flipV="1">
                <a:off x="4551" y="2815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9" name="Line 2866"/>
              <p:cNvSpPr>
                <a:spLocks noChangeShapeType="1"/>
              </p:cNvSpPr>
              <p:nvPr/>
            </p:nvSpPr>
            <p:spPr bwMode="auto">
              <a:xfrm flipV="1">
                <a:off x="4545" y="282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0" name="Line 2867"/>
              <p:cNvSpPr>
                <a:spLocks noChangeShapeType="1"/>
              </p:cNvSpPr>
              <p:nvPr/>
            </p:nvSpPr>
            <p:spPr bwMode="auto">
              <a:xfrm flipV="1">
                <a:off x="4539" y="282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1" name="Line 2868"/>
              <p:cNvSpPr>
                <a:spLocks noChangeShapeType="1"/>
              </p:cNvSpPr>
              <p:nvPr/>
            </p:nvSpPr>
            <p:spPr bwMode="auto">
              <a:xfrm flipV="1">
                <a:off x="4532" y="2830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1" name="Group 3070"/>
            <p:cNvGrpSpPr>
              <a:grpSpLocks/>
            </p:cNvGrpSpPr>
            <p:nvPr/>
          </p:nvGrpSpPr>
          <p:grpSpPr bwMode="auto">
            <a:xfrm>
              <a:off x="3284" y="2772"/>
              <a:ext cx="1248" cy="96"/>
              <a:chOff x="3284" y="2772"/>
              <a:chExt cx="1248" cy="96"/>
            </a:xfrm>
          </p:grpSpPr>
          <p:sp>
            <p:nvSpPr>
              <p:cNvPr id="26882" name="Line 2870"/>
              <p:cNvSpPr>
                <a:spLocks noChangeShapeType="1"/>
              </p:cNvSpPr>
              <p:nvPr/>
            </p:nvSpPr>
            <p:spPr bwMode="auto">
              <a:xfrm flipV="1">
                <a:off x="4526" y="283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3" name="Line 2871"/>
              <p:cNvSpPr>
                <a:spLocks noChangeShapeType="1"/>
              </p:cNvSpPr>
              <p:nvPr/>
            </p:nvSpPr>
            <p:spPr bwMode="auto">
              <a:xfrm flipV="1">
                <a:off x="4520" y="283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4" name="Line 2872"/>
              <p:cNvSpPr>
                <a:spLocks noChangeShapeType="1"/>
              </p:cNvSpPr>
              <p:nvPr/>
            </p:nvSpPr>
            <p:spPr bwMode="auto">
              <a:xfrm flipV="1">
                <a:off x="4514" y="284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5" name="Line 2873"/>
              <p:cNvSpPr>
                <a:spLocks noChangeShapeType="1"/>
              </p:cNvSpPr>
              <p:nvPr/>
            </p:nvSpPr>
            <p:spPr bwMode="auto">
              <a:xfrm flipV="1">
                <a:off x="4508" y="284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6" name="Line 2874"/>
              <p:cNvSpPr>
                <a:spLocks noChangeShapeType="1"/>
              </p:cNvSpPr>
              <p:nvPr/>
            </p:nvSpPr>
            <p:spPr bwMode="auto">
              <a:xfrm flipV="1">
                <a:off x="4501" y="285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7" name="Line 2875"/>
              <p:cNvSpPr>
                <a:spLocks noChangeShapeType="1"/>
              </p:cNvSpPr>
              <p:nvPr/>
            </p:nvSpPr>
            <p:spPr bwMode="auto">
              <a:xfrm flipV="1">
                <a:off x="4495" y="2855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8" name="Line 2876"/>
              <p:cNvSpPr>
                <a:spLocks noChangeShapeType="1"/>
              </p:cNvSpPr>
              <p:nvPr/>
            </p:nvSpPr>
            <p:spPr bwMode="auto">
              <a:xfrm flipV="1">
                <a:off x="4489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9" name="Line 2877"/>
              <p:cNvSpPr>
                <a:spLocks noChangeShapeType="1"/>
              </p:cNvSpPr>
              <p:nvPr/>
            </p:nvSpPr>
            <p:spPr bwMode="auto">
              <a:xfrm flipV="1">
                <a:off x="4482" y="2860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0" name="Line 2878"/>
              <p:cNvSpPr>
                <a:spLocks noChangeShapeType="1"/>
              </p:cNvSpPr>
              <p:nvPr/>
            </p:nvSpPr>
            <p:spPr bwMode="auto">
              <a:xfrm flipV="1">
                <a:off x="4476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1" name="Line 2879"/>
              <p:cNvSpPr>
                <a:spLocks noChangeShapeType="1"/>
              </p:cNvSpPr>
              <p:nvPr/>
            </p:nvSpPr>
            <p:spPr bwMode="auto">
              <a:xfrm flipV="1">
                <a:off x="4470" y="286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2" name="Line 2880"/>
              <p:cNvSpPr>
                <a:spLocks noChangeShapeType="1"/>
              </p:cNvSpPr>
              <p:nvPr/>
            </p:nvSpPr>
            <p:spPr bwMode="auto">
              <a:xfrm flipV="1">
                <a:off x="4464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3" name="Line 2881"/>
              <p:cNvSpPr>
                <a:spLocks noChangeShapeType="1"/>
              </p:cNvSpPr>
              <p:nvPr/>
            </p:nvSpPr>
            <p:spPr bwMode="auto">
              <a:xfrm flipV="1">
                <a:off x="4458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4" name="Line 2882"/>
              <p:cNvSpPr>
                <a:spLocks noChangeShapeType="1"/>
              </p:cNvSpPr>
              <p:nvPr/>
            </p:nvSpPr>
            <p:spPr bwMode="auto">
              <a:xfrm>
                <a:off x="4451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5" name="Line 2883"/>
              <p:cNvSpPr>
                <a:spLocks noChangeShapeType="1"/>
              </p:cNvSpPr>
              <p:nvPr/>
            </p:nvSpPr>
            <p:spPr bwMode="auto">
              <a:xfrm>
                <a:off x="4445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6" name="Line 2884"/>
              <p:cNvSpPr>
                <a:spLocks noChangeShapeType="1"/>
              </p:cNvSpPr>
              <p:nvPr/>
            </p:nvSpPr>
            <p:spPr bwMode="auto">
              <a:xfrm>
                <a:off x="4439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7" name="Line 2885"/>
              <p:cNvSpPr>
                <a:spLocks noChangeShapeType="1"/>
              </p:cNvSpPr>
              <p:nvPr/>
            </p:nvSpPr>
            <p:spPr bwMode="auto">
              <a:xfrm>
                <a:off x="4433" y="286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8" name="Line 2886"/>
              <p:cNvSpPr>
                <a:spLocks noChangeShapeType="1"/>
              </p:cNvSpPr>
              <p:nvPr/>
            </p:nvSpPr>
            <p:spPr bwMode="auto">
              <a:xfrm>
                <a:off x="4426" y="286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9" name="Line 2887"/>
              <p:cNvSpPr>
                <a:spLocks noChangeShapeType="1"/>
              </p:cNvSpPr>
              <p:nvPr/>
            </p:nvSpPr>
            <p:spPr bwMode="auto">
              <a:xfrm>
                <a:off x="4420" y="286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0" name="Line 2888"/>
              <p:cNvSpPr>
                <a:spLocks noChangeShapeType="1"/>
              </p:cNvSpPr>
              <p:nvPr/>
            </p:nvSpPr>
            <p:spPr bwMode="auto">
              <a:xfrm>
                <a:off x="4414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1" name="Line 2889"/>
              <p:cNvSpPr>
                <a:spLocks noChangeShapeType="1"/>
              </p:cNvSpPr>
              <p:nvPr/>
            </p:nvSpPr>
            <p:spPr bwMode="auto">
              <a:xfrm>
                <a:off x="4408" y="2855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2" name="Line 2890"/>
              <p:cNvSpPr>
                <a:spLocks noChangeShapeType="1"/>
              </p:cNvSpPr>
              <p:nvPr/>
            </p:nvSpPr>
            <p:spPr bwMode="auto">
              <a:xfrm>
                <a:off x="4402" y="285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3" name="Line 2891"/>
              <p:cNvSpPr>
                <a:spLocks noChangeShapeType="1"/>
              </p:cNvSpPr>
              <p:nvPr/>
            </p:nvSpPr>
            <p:spPr bwMode="auto">
              <a:xfrm>
                <a:off x="4395" y="2848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4" name="Line 2892"/>
              <p:cNvSpPr>
                <a:spLocks noChangeShapeType="1"/>
              </p:cNvSpPr>
              <p:nvPr/>
            </p:nvSpPr>
            <p:spPr bwMode="auto">
              <a:xfrm>
                <a:off x="4389" y="284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5" name="Line 2893"/>
              <p:cNvSpPr>
                <a:spLocks noChangeShapeType="1"/>
              </p:cNvSpPr>
              <p:nvPr/>
            </p:nvSpPr>
            <p:spPr bwMode="auto">
              <a:xfrm>
                <a:off x="4383" y="283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6" name="Line 2894"/>
              <p:cNvSpPr>
                <a:spLocks noChangeShapeType="1"/>
              </p:cNvSpPr>
              <p:nvPr/>
            </p:nvSpPr>
            <p:spPr bwMode="auto">
              <a:xfrm>
                <a:off x="4376" y="2835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7" name="Line 2895"/>
              <p:cNvSpPr>
                <a:spLocks noChangeShapeType="1"/>
              </p:cNvSpPr>
              <p:nvPr/>
            </p:nvSpPr>
            <p:spPr bwMode="auto">
              <a:xfrm>
                <a:off x="4370" y="283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8" name="Line 2896"/>
              <p:cNvSpPr>
                <a:spLocks noChangeShapeType="1"/>
              </p:cNvSpPr>
              <p:nvPr/>
            </p:nvSpPr>
            <p:spPr bwMode="auto">
              <a:xfrm>
                <a:off x="4364" y="282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9" name="Line 2897"/>
              <p:cNvSpPr>
                <a:spLocks noChangeShapeType="1"/>
              </p:cNvSpPr>
              <p:nvPr/>
            </p:nvSpPr>
            <p:spPr bwMode="auto">
              <a:xfrm>
                <a:off x="4357" y="282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0" name="Line 2898"/>
              <p:cNvSpPr>
                <a:spLocks noChangeShapeType="1"/>
              </p:cNvSpPr>
              <p:nvPr/>
            </p:nvSpPr>
            <p:spPr bwMode="auto">
              <a:xfrm>
                <a:off x="4352" y="2816"/>
                <a:ext cx="5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1" name="Line 2899"/>
              <p:cNvSpPr>
                <a:spLocks noChangeShapeType="1"/>
              </p:cNvSpPr>
              <p:nvPr/>
            </p:nvSpPr>
            <p:spPr bwMode="auto">
              <a:xfrm>
                <a:off x="4345" y="2811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2" name="Line 2900"/>
              <p:cNvSpPr>
                <a:spLocks noChangeShapeType="1"/>
              </p:cNvSpPr>
              <p:nvPr/>
            </p:nvSpPr>
            <p:spPr bwMode="auto">
              <a:xfrm>
                <a:off x="4339" y="280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3" name="Line 2901"/>
              <p:cNvSpPr>
                <a:spLocks noChangeShapeType="1"/>
              </p:cNvSpPr>
              <p:nvPr/>
            </p:nvSpPr>
            <p:spPr bwMode="auto">
              <a:xfrm>
                <a:off x="4333" y="280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4" name="Line 2902"/>
              <p:cNvSpPr>
                <a:spLocks noChangeShapeType="1"/>
              </p:cNvSpPr>
              <p:nvPr/>
            </p:nvSpPr>
            <p:spPr bwMode="auto">
              <a:xfrm>
                <a:off x="4326" y="2798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5" name="Line 2903"/>
              <p:cNvSpPr>
                <a:spLocks noChangeShapeType="1"/>
              </p:cNvSpPr>
              <p:nvPr/>
            </p:nvSpPr>
            <p:spPr bwMode="auto">
              <a:xfrm>
                <a:off x="4320" y="279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6" name="Line 2904"/>
              <p:cNvSpPr>
                <a:spLocks noChangeShapeType="1"/>
              </p:cNvSpPr>
              <p:nvPr/>
            </p:nvSpPr>
            <p:spPr bwMode="auto">
              <a:xfrm>
                <a:off x="4314" y="279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7" name="Line 2905"/>
              <p:cNvSpPr>
                <a:spLocks noChangeShapeType="1"/>
              </p:cNvSpPr>
              <p:nvPr/>
            </p:nvSpPr>
            <p:spPr bwMode="auto">
              <a:xfrm>
                <a:off x="4308" y="278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8" name="Line 2906"/>
              <p:cNvSpPr>
                <a:spLocks noChangeShapeType="1"/>
              </p:cNvSpPr>
              <p:nvPr/>
            </p:nvSpPr>
            <p:spPr bwMode="auto">
              <a:xfrm>
                <a:off x="4301" y="2783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9" name="Line 2907"/>
              <p:cNvSpPr>
                <a:spLocks noChangeShapeType="1"/>
              </p:cNvSpPr>
              <p:nvPr/>
            </p:nvSpPr>
            <p:spPr bwMode="auto">
              <a:xfrm>
                <a:off x="4295" y="278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0" name="Line 2908"/>
              <p:cNvSpPr>
                <a:spLocks noChangeShapeType="1"/>
              </p:cNvSpPr>
              <p:nvPr/>
            </p:nvSpPr>
            <p:spPr bwMode="auto">
              <a:xfrm>
                <a:off x="4289" y="277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1" name="Line 2909"/>
              <p:cNvSpPr>
                <a:spLocks noChangeShapeType="1"/>
              </p:cNvSpPr>
              <p:nvPr/>
            </p:nvSpPr>
            <p:spPr bwMode="auto">
              <a:xfrm>
                <a:off x="4283" y="27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2" name="Line 2910"/>
              <p:cNvSpPr>
                <a:spLocks noChangeShapeType="1"/>
              </p:cNvSpPr>
              <p:nvPr/>
            </p:nvSpPr>
            <p:spPr bwMode="auto">
              <a:xfrm>
                <a:off x="4277" y="277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3" name="Line 2911"/>
              <p:cNvSpPr>
                <a:spLocks noChangeShapeType="1"/>
              </p:cNvSpPr>
              <p:nvPr/>
            </p:nvSpPr>
            <p:spPr bwMode="auto">
              <a:xfrm>
                <a:off x="4270" y="2773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4" name="Line 2912"/>
              <p:cNvSpPr>
                <a:spLocks noChangeShapeType="1"/>
              </p:cNvSpPr>
              <p:nvPr/>
            </p:nvSpPr>
            <p:spPr bwMode="auto">
              <a:xfrm>
                <a:off x="4264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5" name="Line 2913"/>
              <p:cNvSpPr>
                <a:spLocks noChangeShapeType="1"/>
              </p:cNvSpPr>
              <p:nvPr/>
            </p:nvSpPr>
            <p:spPr bwMode="auto">
              <a:xfrm>
                <a:off x="4258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6" name="Line 2914"/>
              <p:cNvSpPr>
                <a:spLocks noChangeShapeType="1"/>
              </p:cNvSpPr>
              <p:nvPr/>
            </p:nvSpPr>
            <p:spPr bwMode="auto">
              <a:xfrm flipV="1">
                <a:off x="4251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7" name="Line 2915"/>
              <p:cNvSpPr>
                <a:spLocks noChangeShapeType="1"/>
              </p:cNvSpPr>
              <p:nvPr/>
            </p:nvSpPr>
            <p:spPr bwMode="auto">
              <a:xfrm flipV="1">
                <a:off x="4245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8" name="Line 2916"/>
              <p:cNvSpPr>
                <a:spLocks noChangeShapeType="1"/>
              </p:cNvSpPr>
              <p:nvPr/>
            </p:nvSpPr>
            <p:spPr bwMode="auto">
              <a:xfrm flipV="1">
                <a:off x="4239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9" name="Line 2917"/>
              <p:cNvSpPr>
                <a:spLocks noChangeShapeType="1"/>
              </p:cNvSpPr>
              <p:nvPr/>
            </p:nvSpPr>
            <p:spPr bwMode="auto">
              <a:xfrm flipV="1">
                <a:off x="4233" y="277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0" name="Line 2918"/>
              <p:cNvSpPr>
                <a:spLocks noChangeShapeType="1"/>
              </p:cNvSpPr>
              <p:nvPr/>
            </p:nvSpPr>
            <p:spPr bwMode="auto">
              <a:xfrm flipV="1">
                <a:off x="4227" y="27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1" name="Line 2919"/>
              <p:cNvSpPr>
                <a:spLocks noChangeShapeType="1"/>
              </p:cNvSpPr>
              <p:nvPr/>
            </p:nvSpPr>
            <p:spPr bwMode="auto">
              <a:xfrm flipV="1">
                <a:off x="4220" y="2778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" name="Line 2920"/>
              <p:cNvSpPr>
                <a:spLocks noChangeShapeType="1"/>
              </p:cNvSpPr>
              <p:nvPr/>
            </p:nvSpPr>
            <p:spPr bwMode="auto">
              <a:xfrm flipV="1">
                <a:off x="4214" y="278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" name="Line 2921"/>
              <p:cNvSpPr>
                <a:spLocks noChangeShapeType="1"/>
              </p:cNvSpPr>
              <p:nvPr/>
            </p:nvSpPr>
            <p:spPr bwMode="auto">
              <a:xfrm flipV="1">
                <a:off x="4208" y="278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" name="Line 2922"/>
              <p:cNvSpPr>
                <a:spLocks noChangeShapeType="1"/>
              </p:cNvSpPr>
              <p:nvPr/>
            </p:nvSpPr>
            <p:spPr bwMode="auto">
              <a:xfrm flipV="1">
                <a:off x="4201" y="2787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" name="Line 2923"/>
              <p:cNvSpPr>
                <a:spLocks noChangeShapeType="1"/>
              </p:cNvSpPr>
              <p:nvPr/>
            </p:nvSpPr>
            <p:spPr bwMode="auto">
              <a:xfrm flipV="1">
                <a:off x="4195" y="279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" name="Line 2924"/>
              <p:cNvSpPr>
                <a:spLocks noChangeShapeType="1"/>
              </p:cNvSpPr>
              <p:nvPr/>
            </p:nvSpPr>
            <p:spPr bwMode="auto">
              <a:xfrm flipV="1">
                <a:off x="4189" y="279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7" name="Line 2925"/>
              <p:cNvSpPr>
                <a:spLocks noChangeShapeType="1"/>
              </p:cNvSpPr>
              <p:nvPr/>
            </p:nvSpPr>
            <p:spPr bwMode="auto">
              <a:xfrm flipV="1">
                <a:off x="4183" y="279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8" name="Line 2926"/>
              <p:cNvSpPr>
                <a:spLocks noChangeShapeType="1"/>
              </p:cNvSpPr>
              <p:nvPr/>
            </p:nvSpPr>
            <p:spPr bwMode="auto">
              <a:xfrm flipV="1">
                <a:off x="4177" y="280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" name="Line 2927"/>
              <p:cNvSpPr>
                <a:spLocks noChangeShapeType="1"/>
              </p:cNvSpPr>
              <p:nvPr/>
            </p:nvSpPr>
            <p:spPr bwMode="auto">
              <a:xfrm flipV="1">
                <a:off x="4170" y="2807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0" name="Line 2928"/>
              <p:cNvSpPr>
                <a:spLocks noChangeShapeType="1"/>
              </p:cNvSpPr>
              <p:nvPr/>
            </p:nvSpPr>
            <p:spPr bwMode="auto">
              <a:xfrm flipV="1">
                <a:off x="4164" y="2812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1" name="Line 2929"/>
              <p:cNvSpPr>
                <a:spLocks noChangeShapeType="1"/>
              </p:cNvSpPr>
              <p:nvPr/>
            </p:nvSpPr>
            <p:spPr bwMode="auto">
              <a:xfrm flipV="1">
                <a:off x="4158" y="281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2" name="Line 2930"/>
              <p:cNvSpPr>
                <a:spLocks noChangeShapeType="1"/>
              </p:cNvSpPr>
              <p:nvPr/>
            </p:nvSpPr>
            <p:spPr bwMode="auto">
              <a:xfrm flipV="1">
                <a:off x="4151" y="2822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3" name="Line 2931"/>
              <p:cNvSpPr>
                <a:spLocks noChangeShapeType="1"/>
              </p:cNvSpPr>
              <p:nvPr/>
            </p:nvSpPr>
            <p:spPr bwMode="auto">
              <a:xfrm flipV="1">
                <a:off x="4145" y="282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4" name="Line 2932"/>
              <p:cNvSpPr>
                <a:spLocks noChangeShapeType="1"/>
              </p:cNvSpPr>
              <p:nvPr/>
            </p:nvSpPr>
            <p:spPr bwMode="auto">
              <a:xfrm flipV="1">
                <a:off x="4139" y="2831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5" name="Line 2933"/>
              <p:cNvSpPr>
                <a:spLocks noChangeShapeType="1"/>
              </p:cNvSpPr>
              <p:nvPr/>
            </p:nvSpPr>
            <p:spPr bwMode="auto">
              <a:xfrm flipV="1">
                <a:off x="4133" y="283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6" name="Line 2934"/>
              <p:cNvSpPr>
                <a:spLocks noChangeShapeType="1"/>
              </p:cNvSpPr>
              <p:nvPr/>
            </p:nvSpPr>
            <p:spPr bwMode="auto">
              <a:xfrm flipV="1">
                <a:off x="4127" y="284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7" name="Line 2935"/>
              <p:cNvSpPr>
                <a:spLocks noChangeShapeType="1"/>
              </p:cNvSpPr>
              <p:nvPr/>
            </p:nvSpPr>
            <p:spPr bwMode="auto">
              <a:xfrm flipV="1">
                <a:off x="4120" y="2845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8" name="Line 2936"/>
              <p:cNvSpPr>
                <a:spLocks noChangeShapeType="1"/>
              </p:cNvSpPr>
              <p:nvPr/>
            </p:nvSpPr>
            <p:spPr bwMode="auto">
              <a:xfrm flipV="1">
                <a:off x="4114" y="284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9" name="Line 2937"/>
              <p:cNvSpPr>
                <a:spLocks noChangeShapeType="1"/>
              </p:cNvSpPr>
              <p:nvPr/>
            </p:nvSpPr>
            <p:spPr bwMode="auto">
              <a:xfrm flipV="1">
                <a:off x="4108" y="285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0" name="Line 2938"/>
              <p:cNvSpPr>
                <a:spLocks noChangeShapeType="1"/>
              </p:cNvSpPr>
              <p:nvPr/>
            </p:nvSpPr>
            <p:spPr bwMode="auto">
              <a:xfrm flipV="1">
                <a:off x="4102" y="285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1" name="Line 2939"/>
              <p:cNvSpPr>
                <a:spLocks noChangeShapeType="1"/>
              </p:cNvSpPr>
              <p:nvPr/>
            </p:nvSpPr>
            <p:spPr bwMode="auto">
              <a:xfrm flipV="1">
                <a:off x="4095" y="2859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2" name="Line 2940"/>
              <p:cNvSpPr>
                <a:spLocks noChangeShapeType="1"/>
              </p:cNvSpPr>
              <p:nvPr/>
            </p:nvSpPr>
            <p:spPr bwMode="auto">
              <a:xfrm flipV="1">
                <a:off x="4089" y="2861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3" name="Line 2941"/>
              <p:cNvSpPr>
                <a:spLocks noChangeShapeType="1"/>
              </p:cNvSpPr>
              <p:nvPr/>
            </p:nvSpPr>
            <p:spPr bwMode="auto">
              <a:xfrm flipV="1">
                <a:off x="4083" y="286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4" name="Line 2942"/>
              <p:cNvSpPr>
                <a:spLocks noChangeShapeType="1"/>
              </p:cNvSpPr>
              <p:nvPr/>
            </p:nvSpPr>
            <p:spPr bwMode="auto">
              <a:xfrm flipV="1">
                <a:off x="4076" y="2865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5" name="Line 2943"/>
              <p:cNvSpPr>
                <a:spLocks noChangeShapeType="1"/>
              </p:cNvSpPr>
              <p:nvPr/>
            </p:nvSpPr>
            <p:spPr bwMode="auto">
              <a:xfrm flipV="1">
                <a:off x="4071" y="2866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6" name="Line 2944"/>
              <p:cNvSpPr>
                <a:spLocks noChangeShapeType="1"/>
              </p:cNvSpPr>
              <p:nvPr/>
            </p:nvSpPr>
            <p:spPr bwMode="auto">
              <a:xfrm flipV="1">
                <a:off x="4064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7" name="Line 2945"/>
              <p:cNvSpPr>
                <a:spLocks noChangeShapeType="1"/>
              </p:cNvSpPr>
              <p:nvPr/>
            </p:nvSpPr>
            <p:spPr bwMode="auto">
              <a:xfrm>
                <a:off x="4058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8" name="Line 2946"/>
              <p:cNvSpPr>
                <a:spLocks noChangeShapeType="1"/>
              </p:cNvSpPr>
              <p:nvPr/>
            </p:nvSpPr>
            <p:spPr bwMode="auto">
              <a:xfrm>
                <a:off x="4052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9" name="Line 2947"/>
              <p:cNvSpPr>
                <a:spLocks noChangeShapeType="1"/>
              </p:cNvSpPr>
              <p:nvPr/>
            </p:nvSpPr>
            <p:spPr bwMode="auto">
              <a:xfrm>
                <a:off x="4045" y="2865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0" name="Line 2948"/>
              <p:cNvSpPr>
                <a:spLocks noChangeShapeType="1"/>
              </p:cNvSpPr>
              <p:nvPr/>
            </p:nvSpPr>
            <p:spPr bwMode="auto">
              <a:xfrm>
                <a:off x="4039" y="286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1" name="Line 2949"/>
              <p:cNvSpPr>
                <a:spLocks noChangeShapeType="1"/>
              </p:cNvSpPr>
              <p:nvPr/>
            </p:nvSpPr>
            <p:spPr bwMode="auto">
              <a:xfrm>
                <a:off x="4033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2" name="Line 2950"/>
              <p:cNvSpPr>
                <a:spLocks noChangeShapeType="1"/>
              </p:cNvSpPr>
              <p:nvPr/>
            </p:nvSpPr>
            <p:spPr bwMode="auto">
              <a:xfrm>
                <a:off x="4026" y="2859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3" name="Line 2951"/>
              <p:cNvSpPr>
                <a:spLocks noChangeShapeType="1"/>
              </p:cNvSpPr>
              <p:nvPr/>
            </p:nvSpPr>
            <p:spPr bwMode="auto">
              <a:xfrm>
                <a:off x="4020" y="285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4" name="Line 2952"/>
              <p:cNvSpPr>
                <a:spLocks noChangeShapeType="1"/>
              </p:cNvSpPr>
              <p:nvPr/>
            </p:nvSpPr>
            <p:spPr bwMode="auto">
              <a:xfrm>
                <a:off x="4014" y="285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5" name="Line 2953"/>
              <p:cNvSpPr>
                <a:spLocks noChangeShapeType="1"/>
              </p:cNvSpPr>
              <p:nvPr/>
            </p:nvSpPr>
            <p:spPr bwMode="auto">
              <a:xfrm>
                <a:off x="4008" y="285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6" name="Line 2954"/>
              <p:cNvSpPr>
                <a:spLocks noChangeShapeType="1"/>
              </p:cNvSpPr>
              <p:nvPr/>
            </p:nvSpPr>
            <p:spPr bwMode="auto">
              <a:xfrm>
                <a:off x="4002" y="2847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7" name="Line 2955"/>
              <p:cNvSpPr>
                <a:spLocks noChangeShapeType="1"/>
              </p:cNvSpPr>
              <p:nvPr/>
            </p:nvSpPr>
            <p:spPr bwMode="auto">
              <a:xfrm>
                <a:off x="3995" y="2842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8" name="Line 2956"/>
              <p:cNvSpPr>
                <a:spLocks noChangeShapeType="1"/>
              </p:cNvSpPr>
              <p:nvPr/>
            </p:nvSpPr>
            <p:spPr bwMode="auto">
              <a:xfrm>
                <a:off x="3989" y="283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9" name="Line 2957"/>
              <p:cNvSpPr>
                <a:spLocks noChangeShapeType="1"/>
              </p:cNvSpPr>
              <p:nvPr/>
            </p:nvSpPr>
            <p:spPr bwMode="auto">
              <a:xfrm>
                <a:off x="3983" y="283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0" name="Line 2958"/>
              <p:cNvSpPr>
                <a:spLocks noChangeShapeType="1"/>
              </p:cNvSpPr>
              <p:nvPr/>
            </p:nvSpPr>
            <p:spPr bwMode="auto">
              <a:xfrm>
                <a:off x="3977" y="282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1" name="Line 2959"/>
              <p:cNvSpPr>
                <a:spLocks noChangeShapeType="1"/>
              </p:cNvSpPr>
              <p:nvPr/>
            </p:nvSpPr>
            <p:spPr bwMode="auto">
              <a:xfrm>
                <a:off x="3970" y="2824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2" name="Line 2960"/>
              <p:cNvSpPr>
                <a:spLocks noChangeShapeType="1"/>
              </p:cNvSpPr>
              <p:nvPr/>
            </p:nvSpPr>
            <p:spPr bwMode="auto">
              <a:xfrm>
                <a:off x="3964" y="281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3" name="Line 2961"/>
              <p:cNvSpPr>
                <a:spLocks noChangeShapeType="1"/>
              </p:cNvSpPr>
              <p:nvPr/>
            </p:nvSpPr>
            <p:spPr bwMode="auto">
              <a:xfrm>
                <a:off x="3958" y="281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4" name="Line 2962"/>
              <p:cNvSpPr>
                <a:spLocks noChangeShapeType="1"/>
              </p:cNvSpPr>
              <p:nvPr/>
            </p:nvSpPr>
            <p:spPr bwMode="auto">
              <a:xfrm>
                <a:off x="3952" y="281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5" name="Line 2963"/>
              <p:cNvSpPr>
                <a:spLocks noChangeShapeType="1"/>
              </p:cNvSpPr>
              <p:nvPr/>
            </p:nvSpPr>
            <p:spPr bwMode="auto">
              <a:xfrm>
                <a:off x="3946" y="280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6" name="Line 2964"/>
              <p:cNvSpPr>
                <a:spLocks noChangeShapeType="1"/>
              </p:cNvSpPr>
              <p:nvPr/>
            </p:nvSpPr>
            <p:spPr bwMode="auto">
              <a:xfrm>
                <a:off x="3939" y="280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7" name="Line 2965"/>
              <p:cNvSpPr>
                <a:spLocks noChangeShapeType="1"/>
              </p:cNvSpPr>
              <p:nvPr/>
            </p:nvSpPr>
            <p:spPr bwMode="auto">
              <a:xfrm>
                <a:off x="3933" y="279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8" name="Line 2966"/>
              <p:cNvSpPr>
                <a:spLocks noChangeShapeType="1"/>
              </p:cNvSpPr>
              <p:nvPr/>
            </p:nvSpPr>
            <p:spPr bwMode="auto">
              <a:xfrm>
                <a:off x="3927" y="279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9" name="Line 2967"/>
              <p:cNvSpPr>
                <a:spLocks noChangeShapeType="1"/>
              </p:cNvSpPr>
              <p:nvPr/>
            </p:nvSpPr>
            <p:spPr bwMode="auto">
              <a:xfrm>
                <a:off x="3920" y="2789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0" name="Line 2968"/>
              <p:cNvSpPr>
                <a:spLocks noChangeShapeType="1"/>
              </p:cNvSpPr>
              <p:nvPr/>
            </p:nvSpPr>
            <p:spPr bwMode="auto">
              <a:xfrm>
                <a:off x="3914" y="278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1" name="Line 2969"/>
              <p:cNvSpPr>
                <a:spLocks noChangeShapeType="1"/>
              </p:cNvSpPr>
              <p:nvPr/>
            </p:nvSpPr>
            <p:spPr bwMode="auto">
              <a:xfrm>
                <a:off x="3908" y="278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2" name="Line 2970"/>
              <p:cNvSpPr>
                <a:spLocks noChangeShapeType="1"/>
              </p:cNvSpPr>
              <p:nvPr/>
            </p:nvSpPr>
            <p:spPr bwMode="auto">
              <a:xfrm>
                <a:off x="3902" y="277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3" name="Line 2971"/>
              <p:cNvSpPr>
                <a:spLocks noChangeShapeType="1"/>
              </p:cNvSpPr>
              <p:nvPr/>
            </p:nvSpPr>
            <p:spPr bwMode="auto">
              <a:xfrm>
                <a:off x="3896" y="277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4" name="Line 2972"/>
              <p:cNvSpPr>
                <a:spLocks noChangeShapeType="1"/>
              </p:cNvSpPr>
              <p:nvPr/>
            </p:nvSpPr>
            <p:spPr bwMode="auto">
              <a:xfrm>
                <a:off x="3889" y="2775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5" name="Line 2973"/>
              <p:cNvSpPr>
                <a:spLocks noChangeShapeType="1"/>
              </p:cNvSpPr>
              <p:nvPr/>
            </p:nvSpPr>
            <p:spPr bwMode="auto">
              <a:xfrm>
                <a:off x="3883" y="277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6" name="Line 2974"/>
              <p:cNvSpPr>
                <a:spLocks noChangeShapeType="1"/>
              </p:cNvSpPr>
              <p:nvPr/>
            </p:nvSpPr>
            <p:spPr bwMode="auto">
              <a:xfrm>
                <a:off x="3877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7" name="Line 2975"/>
              <p:cNvSpPr>
                <a:spLocks noChangeShapeType="1"/>
              </p:cNvSpPr>
              <p:nvPr/>
            </p:nvSpPr>
            <p:spPr bwMode="auto">
              <a:xfrm>
                <a:off x="3870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8" name="Line 2976"/>
              <p:cNvSpPr>
                <a:spLocks noChangeShapeType="1"/>
              </p:cNvSpPr>
              <p:nvPr/>
            </p:nvSpPr>
            <p:spPr bwMode="auto">
              <a:xfrm>
                <a:off x="3864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9" name="Line 2977"/>
              <p:cNvSpPr>
                <a:spLocks noChangeShapeType="1"/>
              </p:cNvSpPr>
              <p:nvPr/>
            </p:nvSpPr>
            <p:spPr bwMode="auto">
              <a:xfrm>
                <a:off x="3858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0" name="Line 2978"/>
              <p:cNvSpPr>
                <a:spLocks noChangeShapeType="1"/>
              </p:cNvSpPr>
              <p:nvPr/>
            </p:nvSpPr>
            <p:spPr bwMode="auto">
              <a:xfrm flipV="1">
                <a:off x="3852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1" name="Line 2979"/>
              <p:cNvSpPr>
                <a:spLocks noChangeShapeType="1"/>
              </p:cNvSpPr>
              <p:nvPr/>
            </p:nvSpPr>
            <p:spPr bwMode="auto">
              <a:xfrm flipV="1">
                <a:off x="3846" y="277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2" name="Line 2980"/>
              <p:cNvSpPr>
                <a:spLocks noChangeShapeType="1"/>
              </p:cNvSpPr>
              <p:nvPr/>
            </p:nvSpPr>
            <p:spPr bwMode="auto">
              <a:xfrm flipV="1">
                <a:off x="3839" y="2775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3" name="Line 2981"/>
              <p:cNvSpPr>
                <a:spLocks noChangeShapeType="1"/>
              </p:cNvSpPr>
              <p:nvPr/>
            </p:nvSpPr>
            <p:spPr bwMode="auto">
              <a:xfrm flipV="1">
                <a:off x="3833" y="277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4" name="Line 2982"/>
              <p:cNvSpPr>
                <a:spLocks noChangeShapeType="1"/>
              </p:cNvSpPr>
              <p:nvPr/>
            </p:nvSpPr>
            <p:spPr bwMode="auto">
              <a:xfrm flipV="1">
                <a:off x="3827" y="2779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5" name="Line 2983"/>
              <p:cNvSpPr>
                <a:spLocks noChangeShapeType="1"/>
              </p:cNvSpPr>
              <p:nvPr/>
            </p:nvSpPr>
            <p:spPr bwMode="auto">
              <a:xfrm flipV="1">
                <a:off x="3821" y="278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6" name="Line 2984"/>
              <p:cNvSpPr>
                <a:spLocks noChangeShapeType="1"/>
              </p:cNvSpPr>
              <p:nvPr/>
            </p:nvSpPr>
            <p:spPr bwMode="auto">
              <a:xfrm flipV="1">
                <a:off x="3814" y="2785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7" name="Line 2985"/>
              <p:cNvSpPr>
                <a:spLocks noChangeShapeType="1"/>
              </p:cNvSpPr>
              <p:nvPr/>
            </p:nvSpPr>
            <p:spPr bwMode="auto">
              <a:xfrm flipV="1">
                <a:off x="3808" y="278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8" name="Line 2986"/>
              <p:cNvSpPr>
                <a:spLocks noChangeShapeType="1"/>
              </p:cNvSpPr>
              <p:nvPr/>
            </p:nvSpPr>
            <p:spPr bwMode="auto">
              <a:xfrm flipV="1">
                <a:off x="3802" y="279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9" name="Line 2987"/>
              <p:cNvSpPr>
                <a:spLocks noChangeShapeType="1"/>
              </p:cNvSpPr>
              <p:nvPr/>
            </p:nvSpPr>
            <p:spPr bwMode="auto">
              <a:xfrm flipV="1">
                <a:off x="3795" y="2796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0" name="Line 2988"/>
              <p:cNvSpPr>
                <a:spLocks noChangeShapeType="1"/>
              </p:cNvSpPr>
              <p:nvPr/>
            </p:nvSpPr>
            <p:spPr bwMode="auto">
              <a:xfrm flipV="1">
                <a:off x="3789" y="280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1" name="Line 2989"/>
              <p:cNvSpPr>
                <a:spLocks noChangeShapeType="1"/>
              </p:cNvSpPr>
              <p:nvPr/>
            </p:nvSpPr>
            <p:spPr bwMode="auto">
              <a:xfrm flipV="1">
                <a:off x="3783" y="280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2" name="Line 2990"/>
              <p:cNvSpPr>
                <a:spLocks noChangeShapeType="1"/>
              </p:cNvSpPr>
              <p:nvPr/>
            </p:nvSpPr>
            <p:spPr bwMode="auto">
              <a:xfrm flipV="1">
                <a:off x="3777" y="280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3" name="Line 2991"/>
              <p:cNvSpPr>
                <a:spLocks noChangeShapeType="1"/>
              </p:cNvSpPr>
              <p:nvPr/>
            </p:nvSpPr>
            <p:spPr bwMode="auto">
              <a:xfrm flipV="1">
                <a:off x="3771" y="2813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4" name="Line 2992"/>
              <p:cNvSpPr>
                <a:spLocks noChangeShapeType="1"/>
              </p:cNvSpPr>
              <p:nvPr/>
            </p:nvSpPr>
            <p:spPr bwMode="auto">
              <a:xfrm flipV="1">
                <a:off x="3764" y="281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5" name="Line 2993"/>
              <p:cNvSpPr>
                <a:spLocks noChangeShapeType="1"/>
              </p:cNvSpPr>
              <p:nvPr/>
            </p:nvSpPr>
            <p:spPr bwMode="auto">
              <a:xfrm flipV="1">
                <a:off x="3758" y="2823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6" name="Line 2994"/>
              <p:cNvSpPr>
                <a:spLocks noChangeShapeType="1"/>
              </p:cNvSpPr>
              <p:nvPr/>
            </p:nvSpPr>
            <p:spPr bwMode="auto">
              <a:xfrm flipV="1">
                <a:off x="3752" y="282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7" name="Line 2995"/>
              <p:cNvSpPr>
                <a:spLocks noChangeShapeType="1"/>
              </p:cNvSpPr>
              <p:nvPr/>
            </p:nvSpPr>
            <p:spPr bwMode="auto">
              <a:xfrm flipV="1">
                <a:off x="3745" y="283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8" name="Line 2996"/>
              <p:cNvSpPr>
                <a:spLocks noChangeShapeType="1"/>
              </p:cNvSpPr>
              <p:nvPr/>
            </p:nvSpPr>
            <p:spPr bwMode="auto">
              <a:xfrm flipV="1">
                <a:off x="3739" y="283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9" name="Line 2997"/>
              <p:cNvSpPr>
                <a:spLocks noChangeShapeType="1"/>
              </p:cNvSpPr>
              <p:nvPr/>
            </p:nvSpPr>
            <p:spPr bwMode="auto">
              <a:xfrm flipV="1">
                <a:off x="3733" y="284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0" name="Line 2998"/>
              <p:cNvSpPr>
                <a:spLocks noChangeShapeType="1"/>
              </p:cNvSpPr>
              <p:nvPr/>
            </p:nvSpPr>
            <p:spPr bwMode="auto">
              <a:xfrm flipV="1">
                <a:off x="3727" y="2846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1" name="Line 2999"/>
              <p:cNvSpPr>
                <a:spLocks noChangeShapeType="1"/>
              </p:cNvSpPr>
              <p:nvPr/>
            </p:nvSpPr>
            <p:spPr bwMode="auto">
              <a:xfrm flipV="1">
                <a:off x="3721" y="285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2" name="Line 3000"/>
              <p:cNvSpPr>
                <a:spLocks noChangeShapeType="1"/>
              </p:cNvSpPr>
              <p:nvPr/>
            </p:nvSpPr>
            <p:spPr bwMode="auto">
              <a:xfrm flipV="1">
                <a:off x="3714" y="285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3" name="Line 3001"/>
              <p:cNvSpPr>
                <a:spLocks noChangeShapeType="1"/>
              </p:cNvSpPr>
              <p:nvPr/>
            </p:nvSpPr>
            <p:spPr bwMode="auto">
              <a:xfrm flipV="1">
                <a:off x="3708" y="2857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4" name="Line 3002"/>
              <p:cNvSpPr>
                <a:spLocks noChangeShapeType="1"/>
              </p:cNvSpPr>
              <p:nvPr/>
            </p:nvSpPr>
            <p:spPr bwMode="auto">
              <a:xfrm flipV="1">
                <a:off x="3702" y="2859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5" name="Line 3003"/>
              <p:cNvSpPr>
                <a:spLocks noChangeShapeType="1"/>
              </p:cNvSpPr>
              <p:nvPr/>
            </p:nvSpPr>
            <p:spPr bwMode="auto">
              <a:xfrm flipV="1">
                <a:off x="3695" y="2861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6" name="Line 3004"/>
              <p:cNvSpPr>
                <a:spLocks noChangeShapeType="1"/>
              </p:cNvSpPr>
              <p:nvPr/>
            </p:nvSpPr>
            <p:spPr bwMode="auto">
              <a:xfrm flipV="1">
                <a:off x="3689" y="286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7" name="Line 3005"/>
              <p:cNvSpPr>
                <a:spLocks noChangeShapeType="1"/>
              </p:cNvSpPr>
              <p:nvPr/>
            </p:nvSpPr>
            <p:spPr bwMode="auto">
              <a:xfrm flipV="1">
                <a:off x="3683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8" name="Line 3006"/>
              <p:cNvSpPr>
                <a:spLocks noChangeShapeType="1"/>
              </p:cNvSpPr>
              <p:nvPr/>
            </p:nvSpPr>
            <p:spPr bwMode="auto">
              <a:xfrm flipV="1">
                <a:off x="3677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9" name="Line 3007"/>
              <p:cNvSpPr>
                <a:spLocks noChangeShapeType="1"/>
              </p:cNvSpPr>
              <p:nvPr/>
            </p:nvSpPr>
            <p:spPr bwMode="auto">
              <a:xfrm>
                <a:off x="3671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0" name="Line 3008"/>
              <p:cNvSpPr>
                <a:spLocks noChangeShapeType="1"/>
              </p:cNvSpPr>
              <p:nvPr/>
            </p:nvSpPr>
            <p:spPr bwMode="auto">
              <a:xfrm>
                <a:off x="3664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1" name="Line 3009"/>
              <p:cNvSpPr>
                <a:spLocks noChangeShapeType="1"/>
              </p:cNvSpPr>
              <p:nvPr/>
            </p:nvSpPr>
            <p:spPr bwMode="auto">
              <a:xfrm>
                <a:off x="3658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2" name="Line 3010"/>
              <p:cNvSpPr>
                <a:spLocks noChangeShapeType="1"/>
              </p:cNvSpPr>
              <p:nvPr/>
            </p:nvSpPr>
            <p:spPr bwMode="auto">
              <a:xfrm>
                <a:off x="3652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3" name="Line 3011"/>
              <p:cNvSpPr>
                <a:spLocks noChangeShapeType="1"/>
              </p:cNvSpPr>
              <p:nvPr/>
            </p:nvSpPr>
            <p:spPr bwMode="auto">
              <a:xfrm>
                <a:off x="3646" y="286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4" name="Line 3012"/>
              <p:cNvSpPr>
                <a:spLocks noChangeShapeType="1"/>
              </p:cNvSpPr>
              <p:nvPr/>
            </p:nvSpPr>
            <p:spPr bwMode="auto">
              <a:xfrm>
                <a:off x="3639" y="2861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5" name="Line 3013"/>
              <p:cNvSpPr>
                <a:spLocks noChangeShapeType="1"/>
              </p:cNvSpPr>
              <p:nvPr/>
            </p:nvSpPr>
            <p:spPr bwMode="auto">
              <a:xfrm>
                <a:off x="3633" y="2859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6" name="Line 3014"/>
              <p:cNvSpPr>
                <a:spLocks noChangeShapeType="1"/>
              </p:cNvSpPr>
              <p:nvPr/>
            </p:nvSpPr>
            <p:spPr bwMode="auto">
              <a:xfrm>
                <a:off x="3627" y="285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7" name="Line 3015"/>
              <p:cNvSpPr>
                <a:spLocks noChangeShapeType="1"/>
              </p:cNvSpPr>
              <p:nvPr/>
            </p:nvSpPr>
            <p:spPr bwMode="auto">
              <a:xfrm>
                <a:off x="3621" y="2853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8" name="Line 3016"/>
              <p:cNvSpPr>
                <a:spLocks noChangeShapeType="1"/>
              </p:cNvSpPr>
              <p:nvPr/>
            </p:nvSpPr>
            <p:spPr bwMode="auto">
              <a:xfrm>
                <a:off x="3615" y="284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9" name="Line 3017"/>
              <p:cNvSpPr>
                <a:spLocks noChangeShapeType="1"/>
              </p:cNvSpPr>
              <p:nvPr/>
            </p:nvSpPr>
            <p:spPr bwMode="auto">
              <a:xfrm>
                <a:off x="3608" y="2845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0" name="Line 3018"/>
              <p:cNvSpPr>
                <a:spLocks noChangeShapeType="1"/>
              </p:cNvSpPr>
              <p:nvPr/>
            </p:nvSpPr>
            <p:spPr bwMode="auto">
              <a:xfrm>
                <a:off x="3602" y="284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1" name="Line 3019"/>
              <p:cNvSpPr>
                <a:spLocks noChangeShapeType="1"/>
              </p:cNvSpPr>
              <p:nvPr/>
            </p:nvSpPr>
            <p:spPr bwMode="auto">
              <a:xfrm>
                <a:off x="3596" y="283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2" name="Line 3020"/>
              <p:cNvSpPr>
                <a:spLocks noChangeShapeType="1"/>
              </p:cNvSpPr>
              <p:nvPr/>
            </p:nvSpPr>
            <p:spPr bwMode="auto">
              <a:xfrm>
                <a:off x="3589" y="2832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3" name="Line 3021"/>
              <p:cNvSpPr>
                <a:spLocks noChangeShapeType="1"/>
              </p:cNvSpPr>
              <p:nvPr/>
            </p:nvSpPr>
            <p:spPr bwMode="auto">
              <a:xfrm>
                <a:off x="3583" y="282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4" name="Line 3022"/>
              <p:cNvSpPr>
                <a:spLocks noChangeShapeType="1"/>
              </p:cNvSpPr>
              <p:nvPr/>
            </p:nvSpPr>
            <p:spPr bwMode="auto">
              <a:xfrm>
                <a:off x="3577" y="282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5" name="Line 3023"/>
              <p:cNvSpPr>
                <a:spLocks noChangeShapeType="1"/>
              </p:cNvSpPr>
              <p:nvPr/>
            </p:nvSpPr>
            <p:spPr bwMode="auto">
              <a:xfrm>
                <a:off x="3570" y="281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6" name="Line 3024"/>
              <p:cNvSpPr>
                <a:spLocks noChangeShapeType="1"/>
              </p:cNvSpPr>
              <p:nvPr/>
            </p:nvSpPr>
            <p:spPr bwMode="auto">
              <a:xfrm>
                <a:off x="3565" y="2813"/>
                <a:ext cx="5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7" name="Line 3025"/>
              <p:cNvSpPr>
                <a:spLocks noChangeShapeType="1"/>
              </p:cNvSpPr>
              <p:nvPr/>
            </p:nvSpPr>
            <p:spPr bwMode="auto">
              <a:xfrm>
                <a:off x="3558" y="280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8" name="Line 3026"/>
              <p:cNvSpPr>
                <a:spLocks noChangeShapeType="1"/>
              </p:cNvSpPr>
              <p:nvPr/>
            </p:nvSpPr>
            <p:spPr bwMode="auto">
              <a:xfrm>
                <a:off x="3552" y="280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9" name="Line 3027"/>
              <p:cNvSpPr>
                <a:spLocks noChangeShapeType="1"/>
              </p:cNvSpPr>
              <p:nvPr/>
            </p:nvSpPr>
            <p:spPr bwMode="auto">
              <a:xfrm>
                <a:off x="3546" y="280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0" name="Line 3028"/>
              <p:cNvSpPr>
                <a:spLocks noChangeShapeType="1"/>
              </p:cNvSpPr>
              <p:nvPr/>
            </p:nvSpPr>
            <p:spPr bwMode="auto">
              <a:xfrm>
                <a:off x="3539" y="2795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1" name="Line 3029"/>
              <p:cNvSpPr>
                <a:spLocks noChangeShapeType="1"/>
              </p:cNvSpPr>
              <p:nvPr/>
            </p:nvSpPr>
            <p:spPr bwMode="auto">
              <a:xfrm>
                <a:off x="3533" y="279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2" name="Line 3030"/>
              <p:cNvSpPr>
                <a:spLocks noChangeShapeType="1"/>
              </p:cNvSpPr>
              <p:nvPr/>
            </p:nvSpPr>
            <p:spPr bwMode="auto">
              <a:xfrm>
                <a:off x="3527" y="2788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3" name="Line 3031"/>
              <p:cNvSpPr>
                <a:spLocks noChangeShapeType="1"/>
              </p:cNvSpPr>
              <p:nvPr/>
            </p:nvSpPr>
            <p:spPr bwMode="auto">
              <a:xfrm>
                <a:off x="3521" y="278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4" name="Line 3032"/>
              <p:cNvSpPr>
                <a:spLocks noChangeShapeType="1"/>
              </p:cNvSpPr>
              <p:nvPr/>
            </p:nvSpPr>
            <p:spPr bwMode="auto">
              <a:xfrm>
                <a:off x="3514" y="2781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5" name="Line 3033"/>
              <p:cNvSpPr>
                <a:spLocks noChangeShapeType="1"/>
              </p:cNvSpPr>
              <p:nvPr/>
            </p:nvSpPr>
            <p:spPr bwMode="auto">
              <a:xfrm>
                <a:off x="3508" y="2779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6" name="Line 3034"/>
              <p:cNvSpPr>
                <a:spLocks noChangeShapeType="1"/>
              </p:cNvSpPr>
              <p:nvPr/>
            </p:nvSpPr>
            <p:spPr bwMode="auto">
              <a:xfrm>
                <a:off x="3502" y="277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7" name="Line 3035"/>
              <p:cNvSpPr>
                <a:spLocks noChangeShapeType="1"/>
              </p:cNvSpPr>
              <p:nvPr/>
            </p:nvSpPr>
            <p:spPr bwMode="auto">
              <a:xfrm>
                <a:off x="3496" y="277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8" name="Line 3036"/>
              <p:cNvSpPr>
                <a:spLocks noChangeShapeType="1"/>
              </p:cNvSpPr>
              <p:nvPr/>
            </p:nvSpPr>
            <p:spPr bwMode="auto">
              <a:xfrm>
                <a:off x="3490" y="277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9" name="Line 3037"/>
              <p:cNvSpPr>
                <a:spLocks noChangeShapeType="1"/>
              </p:cNvSpPr>
              <p:nvPr/>
            </p:nvSpPr>
            <p:spPr bwMode="auto">
              <a:xfrm>
                <a:off x="3483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0" name="Line 3038"/>
              <p:cNvSpPr>
                <a:spLocks noChangeShapeType="1"/>
              </p:cNvSpPr>
              <p:nvPr/>
            </p:nvSpPr>
            <p:spPr bwMode="auto">
              <a:xfrm>
                <a:off x="3477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1" name="Line 3039"/>
              <p:cNvSpPr>
                <a:spLocks noChangeShapeType="1"/>
              </p:cNvSpPr>
              <p:nvPr/>
            </p:nvSpPr>
            <p:spPr bwMode="auto">
              <a:xfrm flipV="1">
                <a:off x="3471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2" name="Line 3040"/>
              <p:cNvSpPr>
                <a:spLocks noChangeShapeType="1"/>
              </p:cNvSpPr>
              <p:nvPr/>
            </p:nvSpPr>
            <p:spPr bwMode="auto">
              <a:xfrm flipV="1">
                <a:off x="3464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3" name="Line 3041"/>
              <p:cNvSpPr>
                <a:spLocks noChangeShapeType="1"/>
              </p:cNvSpPr>
              <p:nvPr/>
            </p:nvSpPr>
            <p:spPr bwMode="auto">
              <a:xfrm flipV="1">
                <a:off x="3458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4" name="Line 3042"/>
              <p:cNvSpPr>
                <a:spLocks noChangeShapeType="1"/>
              </p:cNvSpPr>
              <p:nvPr/>
            </p:nvSpPr>
            <p:spPr bwMode="auto">
              <a:xfrm flipV="1">
                <a:off x="3452" y="277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5" name="Line 3043"/>
              <p:cNvSpPr>
                <a:spLocks noChangeShapeType="1"/>
              </p:cNvSpPr>
              <p:nvPr/>
            </p:nvSpPr>
            <p:spPr bwMode="auto">
              <a:xfrm flipV="1">
                <a:off x="3446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6" name="Line 3044"/>
              <p:cNvSpPr>
                <a:spLocks noChangeShapeType="1"/>
              </p:cNvSpPr>
              <p:nvPr/>
            </p:nvSpPr>
            <p:spPr bwMode="auto">
              <a:xfrm flipV="1">
                <a:off x="3440" y="2777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7" name="Line 3045"/>
              <p:cNvSpPr>
                <a:spLocks noChangeShapeType="1"/>
              </p:cNvSpPr>
              <p:nvPr/>
            </p:nvSpPr>
            <p:spPr bwMode="auto">
              <a:xfrm flipV="1">
                <a:off x="3433" y="2780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8" name="Line 3046"/>
              <p:cNvSpPr>
                <a:spLocks noChangeShapeType="1"/>
              </p:cNvSpPr>
              <p:nvPr/>
            </p:nvSpPr>
            <p:spPr bwMode="auto">
              <a:xfrm flipV="1">
                <a:off x="3427" y="278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9" name="Line 3047"/>
              <p:cNvSpPr>
                <a:spLocks noChangeShapeType="1"/>
              </p:cNvSpPr>
              <p:nvPr/>
            </p:nvSpPr>
            <p:spPr bwMode="auto">
              <a:xfrm flipV="1">
                <a:off x="3421" y="27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0" name="Line 3048"/>
              <p:cNvSpPr>
                <a:spLocks noChangeShapeType="1"/>
              </p:cNvSpPr>
              <p:nvPr/>
            </p:nvSpPr>
            <p:spPr bwMode="auto">
              <a:xfrm flipV="1">
                <a:off x="3414" y="2789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1" name="Line 3049"/>
              <p:cNvSpPr>
                <a:spLocks noChangeShapeType="1"/>
              </p:cNvSpPr>
              <p:nvPr/>
            </p:nvSpPr>
            <p:spPr bwMode="auto">
              <a:xfrm flipV="1">
                <a:off x="3408" y="279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2" name="Line 3050"/>
              <p:cNvSpPr>
                <a:spLocks noChangeShapeType="1"/>
              </p:cNvSpPr>
              <p:nvPr/>
            </p:nvSpPr>
            <p:spPr bwMode="auto">
              <a:xfrm flipV="1">
                <a:off x="3402" y="279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3" name="Line 3051"/>
              <p:cNvSpPr>
                <a:spLocks noChangeShapeType="1"/>
              </p:cNvSpPr>
              <p:nvPr/>
            </p:nvSpPr>
            <p:spPr bwMode="auto">
              <a:xfrm flipV="1">
                <a:off x="3396" y="280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4" name="Line 3052"/>
              <p:cNvSpPr>
                <a:spLocks noChangeShapeType="1"/>
              </p:cNvSpPr>
              <p:nvPr/>
            </p:nvSpPr>
            <p:spPr bwMode="auto">
              <a:xfrm flipV="1">
                <a:off x="3390" y="280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5" name="Line 3053"/>
              <p:cNvSpPr>
                <a:spLocks noChangeShapeType="1"/>
              </p:cNvSpPr>
              <p:nvPr/>
            </p:nvSpPr>
            <p:spPr bwMode="auto">
              <a:xfrm flipV="1">
                <a:off x="3383" y="2810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6" name="Line 3054"/>
              <p:cNvSpPr>
                <a:spLocks noChangeShapeType="1"/>
              </p:cNvSpPr>
              <p:nvPr/>
            </p:nvSpPr>
            <p:spPr bwMode="auto">
              <a:xfrm flipV="1">
                <a:off x="3377" y="281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7" name="Line 3055"/>
              <p:cNvSpPr>
                <a:spLocks noChangeShapeType="1"/>
              </p:cNvSpPr>
              <p:nvPr/>
            </p:nvSpPr>
            <p:spPr bwMode="auto">
              <a:xfrm flipV="1">
                <a:off x="3371" y="282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8" name="Line 3056"/>
              <p:cNvSpPr>
                <a:spLocks noChangeShapeType="1"/>
              </p:cNvSpPr>
              <p:nvPr/>
            </p:nvSpPr>
            <p:spPr bwMode="auto">
              <a:xfrm flipV="1">
                <a:off x="3364" y="2824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9" name="Line 3057"/>
              <p:cNvSpPr>
                <a:spLocks noChangeShapeType="1"/>
              </p:cNvSpPr>
              <p:nvPr/>
            </p:nvSpPr>
            <p:spPr bwMode="auto">
              <a:xfrm flipV="1">
                <a:off x="3358" y="2829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0" name="Line 3058"/>
              <p:cNvSpPr>
                <a:spLocks noChangeShapeType="1"/>
              </p:cNvSpPr>
              <p:nvPr/>
            </p:nvSpPr>
            <p:spPr bwMode="auto">
              <a:xfrm flipV="1">
                <a:off x="3352" y="283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1" name="Line 3059"/>
              <p:cNvSpPr>
                <a:spLocks noChangeShapeType="1"/>
              </p:cNvSpPr>
              <p:nvPr/>
            </p:nvSpPr>
            <p:spPr bwMode="auto">
              <a:xfrm flipV="1">
                <a:off x="3346" y="283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2" name="Line 3060"/>
              <p:cNvSpPr>
                <a:spLocks noChangeShapeType="1"/>
              </p:cNvSpPr>
              <p:nvPr/>
            </p:nvSpPr>
            <p:spPr bwMode="auto">
              <a:xfrm flipV="1">
                <a:off x="3340" y="284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3" name="Line 3061"/>
              <p:cNvSpPr>
                <a:spLocks noChangeShapeType="1"/>
              </p:cNvSpPr>
              <p:nvPr/>
            </p:nvSpPr>
            <p:spPr bwMode="auto">
              <a:xfrm flipV="1">
                <a:off x="3333" y="2847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4" name="Line 3062"/>
              <p:cNvSpPr>
                <a:spLocks noChangeShapeType="1"/>
              </p:cNvSpPr>
              <p:nvPr/>
            </p:nvSpPr>
            <p:spPr bwMode="auto">
              <a:xfrm flipV="1">
                <a:off x="3327" y="285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5" name="Line 3063"/>
              <p:cNvSpPr>
                <a:spLocks noChangeShapeType="1"/>
              </p:cNvSpPr>
              <p:nvPr/>
            </p:nvSpPr>
            <p:spPr bwMode="auto">
              <a:xfrm flipV="1">
                <a:off x="3321" y="2854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6" name="Line 3064"/>
              <p:cNvSpPr>
                <a:spLocks noChangeShapeType="1"/>
              </p:cNvSpPr>
              <p:nvPr/>
            </p:nvSpPr>
            <p:spPr bwMode="auto">
              <a:xfrm flipV="1">
                <a:off x="3315" y="2857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7" name="Line 3065"/>
              <p:cNvSpPr>
                <a:spLocks noChangeShapeType="1"/>
              </p:cNvSpPr>
              <p:nvPr/>
            </p:nvSpPr>
            <p:spPr bwMode="auto">
              <a:xfrm flipV="1">
                <a:off x="3308" y="2860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8" name="Line 3066"/>
              <p:cNvSpPr>
                <a:spLocks noChangeShapeType="1"/>
              </p:cNvSpPr>
              <p:nvPr/>
            </p:nvSpPr>
            <p:spPr bwMode="auto">
              <a:xfrm flipV="1">
                <a:off x="3302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9" name="Line 3067"/>
              <p:cNvSpPr>
                <a:spLocks noChangeShapeType="1"/>
              </p:cNvSpPr>
              <p:nvPr/>
            </p:nvSpPr>
            <p:spPr bwMode="auto">
              <a:xfrm flipV="1">
                <a:off x="3296" y="286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0" name="Line 3068"/>
              <p:cNvSpPr>
                <a:spLocks noChangeShapeType="1"/>
              </p:cNvSpPr>
              <p:nvPr/>
            </p:nvSpPr>
            <p:spPr bwMode="auto">
              <a:xfrm flipV="1">
                <a:off x="3289" y="2866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1" name="Line 3069"/>
              <p:cNvSpPr>
                <a:spLocks noChangeShapeType="1"/>
              </p:cNvSpPr>
              <p:nvPr/>
            </p:nvSpPr>
            <p:spPr bwMode="auto">
              <a:xfrm flipV="1">
                <a:off x="3284" y="2867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2" name="Group 3271"/>
            <p:cNvGrpSpPr>
              <a:grpSpLocks/>
            </p:cNvGrpSpPr>
            <p:nvPr/>
          </p:nvGrpSpPr>
          <p:grpSpPr bwMode="auto">
            <a:xfrm>
              <a:off x="2596" y="2772"/>
              <a:ext cx="3122" cy="1242"/>
              <a:chOff x="2596" y="2772"/>
              <a:chExt cx="3122" cy="1242"/>
            </a:xfrm>
          </p:grpSpPr>
          <p:sp>
            <p:nvSpPr>
              <p:cNvPr id="26682" name="Line 3071"/>
              <p:cNvSpPr>
                <a:spLocks noChangeShapeType="1"/>
              </p:cNvSpPr>
              <p:nvPr/>
            </p:nvSpPr>
            <p:spPr bwMode="auto">
              <a:xfrm>
                <a:off x="3277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Line 3072"/>
              <p:cNvSpPr>
                <a:spLocks noChangeShapeType="1"/>
              </p:cNvSpPr>
              <p:nvPr/>
            </p:nvSpPr>
            <p:spPr bwMode="auto">
              <a:xfrm>
                <a:off x="3271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4" name="Line 3073"/>
              <p:cNvSpPr>
                <a:spLocks noChangeShapeType="1"/>
              </p:cNvSpPr>
              <p:nvPr/>
            </p:nvSpPr>
            <p:spPr bwMode="auto">
              <a:xfrm>
                <a:off x="3265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5" name="Line 3074"/>
              <p:cNvSpPr>
                <a:spLocks noChangeShapeType="1"/>
              </p:cNvSpPr>
              <p:nvPr/>
            </p:nvSpPr>
            <p:spPr bwMode="auto">
              <a:xfrm>
                <a:off x="3258" y="2865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6" name="Line 3075"/>
              <p:cNvSpPr>
                <a:spLocks noChangeShapeType="1"/>
              </p:cNvSpPr>
              <p:nvPr/>
            </p:nvSpPr>
            <p:spPr bwMode="auto">
              <a:xfrm>
                <a:off x="3252" y="286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7" name="Line 3076"/>
              <p:cNvSpPr>
                <a:spLocks noChangeShapeType="1"/>
              </p:cNvSpPr>
              <p:nvPr/>
            </p:nvSpPr>
            <p:spPr bwMode="auto">
              <a:xfrm>
                <a:off x="3246" y="2861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Line 3077"/>
              <p:cNvSpPr>
                <a:spLocks noChangeShapeType="1"/>
              </p:cNvSpPr>
              <p:nvPr/>
            </p:nvSpPr>
            <p:spPr bwMode="auto">
              <a:xfrm>
                <a:off x="3239" y="2858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9" name="Line 3078"/>
              <p:cNvSpPr>
                <a:spLocks noChangeShapeType="1"/>
              </p:cNvSpPr>
              <p:nvPr/>
            </p:nvSpPr>
            <p:spPr bwMode="auto">
              <a:xfrm>
                <a:off x="3233" y="2855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0" name="Line 3079"/>
              <p:cNvSpPr>
                <a:spLocks noChangeShapeType="1"/>
              </p:cNvSpPr>
              <p:nvPr/>
            </p:nvSpPr>
            <p:spPr bwMode="auto">
              <a:xfrm>
                <a:off x="3227" y="285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1" name="Line 3080"/>
              <p:cNvSpPr>
                <a:spLocks noChangeShapeType="1"/>
              </p:cNvSpPr>
              <p:nvPr/>
            </p:nvSpPr>
            <p:spPr bwMode="auto">
              <a:xfrm>
                <a:off x="3221" y="284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2" name="Line 3081"/>
              <p:cNvSpPr>
                <a:spLocks noChangeShapeType="1"/>
              </p:cNvSpPr>
              <p:nvPr/>
            </p:nvSpPr>
            <p:spPr bwMode="auto">
              <a:xfrm>
                <a:off x="3215" y="284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3" name="Line 3082"/>
              <p:cNvSpPr>
                <a:spLocks noChangeShapeType="1"/>
              </p:cNvSpPr>
              <p:nvPr/>
            </p:nvSpPr>
            <p:spPr bwMode="auto">
              <a:xfrm>
                <a:off x="3208" y="2840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4" name="Line 3083"/>
              <p:cNvSpPr>
                <a:spLocks noChangeShapeType="1"/>
              </p:cNvSpPr>
              <p:nvPr/>
            </p:nvSpPr>
            <p:spPr bwMode="auto">
              <a:xfrm>
                <a:off x="3202" y="283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5" name="Line 3084"/>
              <p:cNvSpPr>
                <a:spLocks noChangeShapeType="1"/>
              </p:cNvSpPr>
              <p:nvPr/>
            </p:nvSpPr>
            <p:spPr bwMode="auto">
              <a:xfrm>
                <a:off x="3196" y="283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6" name="Line 3085"/>
              <p:cNvSpPr>
                <a:spLocks noChangeShapeType="1"/>
              </p:cNvSpPr>
              <p:nvPr/>
            </p:nvSpPr>
            <p:spPr bwMode="auto">
              <a:xfrm>
                <a:off x="3190" y="282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7" name="Line 3086"/>
              <p:cNvSpPr>
                <a:spLocks noChangeShapeType="1"/>
              </p:cNvSpPr>
              <p:nvPr/>
            </p:nvSpPr>
            <p:spPr bwMode="auto">
              <a:xfrm>
                <a:off x="3183" y="2821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8" name="Line 3087"/>
              <p:cNvSpPr>
                <a:spLocks noChangeShapeType="1"/>
              </p:cNvSpPr>
              <p:nvPr/>
            </p:nvSpPr>
            <p:spPr bwMode="auto">
              <a:xfrm>
                <a:off x="3177" y="281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9" name="Line 3088"/>
              <p:cNvSpPr>
                <a:spLocks noChangeShapeType="1"/>
              </p:cNvSpPr>
              <p:nvPr/>
            </p:nvSpPr>
            <p:spPr bwMode="auto">
              <a:xfrm>
                <a:off x="3171" y="281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Line 3089"/>
              <p:cNvSpPr>
                <a:spLocks noChangeShapeType="1"/>
              </p:cNvSpPr>
              <p:nvPr/>
            </p:nvSpPr>
            <p:spPr bwMode="auto">
              <a:xfrm>
                <a:off x="3165" y="280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1" name="Line 3090"/>
              <p:cNvSpPr>
                <a:spLocks noChangeShapeType="1"/>
              </p:cNvSpPr>
              <p:nvPr/>
            </p:nvSpPr>
            <p:spPr bwMode="auto">
              <a:xfrm>
                <a:off x="3159" y="280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2" name="Line 3091"/>
              <p:cNvSpPr>
                <a:spLocks noChangeShapeType="1"/>
              </p:cNvSpPr>
              <p:nvPr/>
            </p:nvSpPr>
            <p:spPr bwMode="auto">
              <a:xfrm>
                <a:off x="3152" y="279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3" name="Line 3092"/>
              <p:cNvSpPr>
                <a:spLocks noChangeShapeType="1"/>
              </p:cNvSpPr>
              <p:nvPr/>
            </p:nvSpPr>
            <p:spPr bwMode="auto">
              <a:xfrm>
                <a:off x="3146" y="279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4" name="Line 3093"/>
              <p:cNvSpPr>
                <a:spLocks noChangeShapeType="1"/>
              </p:cNvSpPr>
              <p:nvPr/>
            </p:nvSpPr>
            <p:spPr bwMode="auto">
              <a:xfrm>
                <a:off x="3140" y="279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Line 3094"/>
              <p:cNvSpPr>
                <a:spLocks noChangeShapeType="1"/>
              </p:cNvSpPr>
              <p:nvPr/>
            </p:nvSpPr>
            <p:spPr bwMode="auto">
              <a:xfrm>
                <a:off x="3133" y="2787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6" name="Line 3095"/>
              <p:cNvSpPr>
                <a:spLocks noChangeShapeType="1"/>
              </p:cNvSpPr>
              <p:nvPr/>
            </p:nvSpPr>
            <p:spPr bwMode="auto">
              <a:xfrm>
                <a:off x="3127" y="278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7" name="Line 3096"/>
              <p:cNvSpPr>
                <a:spLocks noChangeShapeType="1"/>
              </p:cNvSpPr>
              <p:nvPr/>
            </p:nvSpPr>
            <p:spPr bwMode="auto">
              <a:xfrm>
                <a:off x="3121" y="278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8" name="Line 3097"/>
              <p:cNvSpPr>
                <a:spLocks noChangeShapeType="1"/>
              </p:cNvSpPr>
              <p:nvPr/>
            </p:nvSpPr>
            <p:spPr bwMode="auto">
              <a:xfrm>
                <a:off x="3115" y="277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9" name="Line 3098"/>
              <p:cNvSpPr>
                <a:spLocks noChangeShapeType="1"/>
              </p:cNvSpPr>
              <p:nvPr/>
            </p:nvSpPr>
            <p:spPr bwMode="auto">
              <a:xfrm>
                <a:off x="3109" y="2776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Line 3099"/>
              <p:cNvSpPr>
                <a:spLocks noChangeShapeType="1"/>
              </p:cNvSpPr>
              <p:nvPr/>
            </p:nvSpPr>
            <p:spPr bwMode="auto">
              <a:xfrm>
                <a:off x="3102" y="2774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1" name="Line 3100"/>
              <p:cNvSpPr>
                <a:spLocks noChangeShapeType="1"/>
              </p:cNvSpPr>
              <p:nvPr/>
            </p:nvSpPr>
            <p:spPr bwMode="auto">
              <a:xfrm>
                <a:off x="3096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2" name="Line 3101"/>
              <p:cNvSpPr>
                <a:spLocks noChangeShapeType="1"/>
              </p:cNvSpPr>
              <p:nvPr/>
            </p:nvSpPr>
            <p:spPr bwMode="auto">
              <a:xfrm>
                <a:off x="3090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3" name="Line 3102"/>
              <p:cNvSpPr>
                <a:spLocks noChangeShapeType="1"/>
              </p:cNvSpPr>
              <p:nvPr/>
            </p:nvSpPr>
            <p:spPr bwMode="auto">
              <a:xfrm>
                <a:off x="3083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4" name="Line 3103"/>
              <p:cNvSpPr>
                <a:spLocks noChangeShapeType="1"/>
              </p:cNvSpPr>
              <p:nvPr/>
            </p:nvSpPr>
            <p:spPr bwMode="auto">
              <a:xfrm flipV="1">
                <a:off x="3077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5" name="Line 3104"/>
              <p:cNvSpPr>
                <a:spLocks noChangeShapeType="1"/>
              </p:cNvSpPr>
              <p:nvPr/>
            </p:nvSpPr>
            <p:spPr bwMode="auto">
              <a:xfrm flipV="1">
                <a:off x="3071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6" name="Line 3105"/>
              <p:cNvSpPr>
                <a:spLocks noChangeShapeType="1"/>
              </p:cNvSpPr>
              <p:nvPr/>
            </p:nvSpPr>
            <p:spPr bwMode="auto">
              <a:xfrm flipV="1">
                <a:off x="3065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7" name="Line 3106"/>
              <p:cNvSpPr>
                <a:spLocks noChangeShapeType="1"/>
              </p:cNvSpPr>
              <p:nvPr/>
            </p:nvSpPr>
            <p:spPr bwMode="auto">
              <a:xfrm flipV="1">
                <a:off x="3059" y="277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8" name="Line 3107"/>
              <p:cNvSpPr>
                <a:spLocks noChangeShapeType="1"/>
              </p:cNvSpPr>
              <p:nvPr/>
            </p:nvSpPr>
            <p:spPr bwMode="auto">
              <a:xfrm flipV="1">
                <a:off x="3052" y="2776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9" name="Line 3108"/>
              <p:cNvSpPr>
                <a:spLocks noChangeShapeType="1"/>
              </p:cNvSpPr>
              <p:nvPr/>
            </p:nvSpPr>
            <p:spPr bwMode="auto">
              <a:xfrm flipV="1">
                <a:off x="3046" y="277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0" name="Line 3109"/>
              <p:cNvSpPr>
                <a:spLocks noChangeShapeType="1"/>
              </p:cNvSpPr>
              <p:nvPr/>
            </p:nvSpPr>
            <p:spPr bwMode="auto">
              <a:xfrm flipV="1">
                <a:off x="3040" y="278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1" name="Line 3110"/>
              <p:cNvSpPr>
                <a:spLocks noChangeShapeType="1"/>
              </p:cNvSpPr>
              <p:nvPr/>
            </p:nvSpPr>
            <p:spPr bwMode="auto">
              <a:xfrm flipV="1">
                <a:off x="3034" y="2783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2" name="Line 3111"/>
              <p:cNvSpPr>
                <a:spLocks noChangeShapeType="1"/>
              </p:cNvSpPr>
              <p:nvPr/>
            </p:nvSpPr>
            <p:spPr bwMode="auto">
              <a:xfrm flipV="1">
                <a:off x="3027" y="2787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3" name="Line 3112"/>
              <p:cNvSpPr>
                <a:spLocks noChangeShapeType="1"/>
              </p:cNvSpPr>
              <p:nvPr/>
            </p:nvSpPr>
            <p:spPr bwMode="auto">
              <a:xfrm flipV="1">
                <a:off x="3021" y="279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4" name="Line 3113"/>
              <p:cNvSpPr>
                <a:spLocks noChangeShapeType="1"/>
              </p:cNvSpPr>
              <p:nvPr/>
            </p:nvSpPr>
            <p:spPr bwMode="auto">
              <a:xfrm flipV="1">
                <a:off x="3015" y="279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5" name="Line 3114"/>
              <p:cNvSpPr>
                <a:spLocks noChangeShapeType="1"/>
              </p:cNvSpPr>
              <p:nvPr/>
            </p:nvSpPr>
            <p:spPr bwMode="auto">
              <a:xfrm flipV="1">
                <a:off x="3008" y="2798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6" name="Line 3115"/>
              <p:cNvSpPr>
                <a:spLocks noChangeShapeType="1"/>
              </p:cNvSpPr>
              <p:nvPr/>
            </p:nvSpPr>
            <p:spPr bwMode="auto">
              <a:xfrm flipV="1">
                <a:off x="3003" y="2803"/>
                <a:ext cx="5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7" name="Line 3116"/>
              <p:cNvSpPr>
                <a:spLocks noChangeShapeType="1"/>
              </p:cNvSpPr>
              <p:nvPr/>
            </p:nvSpPr>
            <p:spPr bwMode="auto">
              <a:xfrm flipV="1">
                <a:off x="2996" y="2807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8" name="Line 3117"/>
              <p:cNvSpPr>
                <a:spLocks noChangeShapeType="1"/>
              </p:cNvSpPr>
              <p:nvPr/>
            </p:nvSpPr>
            <p:spPr bwMode="auto">
              <a:xfrm flipV="1">
                <a:off x="2990" y="2811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9" name="Line 3118"/>
              <p:cNvSpPr>
                <a:spLocks noChangeShapeType="1"/>
              </p:cNvSpPr>
              <p:nvPr/>
            </p:nvSpPr>
            <p:spPr bwMode="auto">
              <a:xfrm flipV="1">
                <a:off x="2984" y="281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0" name="Line 3119"/>
              <p:cNvSpPr>
                <a:spLocks noChangeShapeType="1"/>
              </p:cNvSpPr>
              <p:nvPr/>
            </p:nvSpPr>
            <p:spPr bwMode="auto">
              <a:xfrm flipV="1">
                <a:off x="2977" y="2821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1" name="Line 3120"/>
              <p:cNvSpPr>
                <a:spLocks noChangeShapeType="1"/>
              </p:cNvSpPr>
              <p:nvPr/>
            </p:nvSpPr>
            <p:spPr bwMode="auto">
              <a:xfrm flipV="1">
                <a:off x="2971" y="2826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2" name="Line 3121"/>
              <p:cNvSpPr>
                <a:spLocks noChangeShapeType="1"/>
              </p:cNvSpPr>
              <p:nvPr/>
            </p:nvSpPr>
            <p:spPr bwMode="auto">
              <a:xfrm flipV="1">
                <a:off x="2965" y="2831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3" name="Line 3122"/>
              <p:cNvSpPr>
                <a:spLocks noChangeShapeType="1"/>
              </p:cNvSpPr>
              <p:nvPr/>
            </p:nvSpPr>
            <p:spPr bwMode="auto">
              <a:xfrm flipV="1">
                <a:off x="2958" y="2835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4" name="Line 3123"/>
              <p:cNvSpPr>
                <a:spLocks noChangeShapeType="1"/>
              </p:cNvSpPr>
              <p:nvPr/>
            </p:nvSpPr>
            <p:spPr bwMode="auto">
              <a:xfrm flipV="1">
                <a:off x="2952" y="284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5" name="Line 3124"/>
              <p:cNvSpPr>
                <a:spLocks noChangeShapeType="1"/>
              </p:cNvSpPr>
              <p:nvPr/>
            </p:nvSpPr>
            <p:spPr bwMode="auto">
              <a:xfrm flipV="1">
                <a:off x="2946" y="284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6" name="Line 3125"/>
              <p:cNvSpPr>
                <a:spLocks noChangeShapeType="1"/>
              </p:cNvSpPr>
              <p:nvPr/>
            </p:nvSpPr>
            <p:spPr bwMode="auto">
              <a:xfrm flipV="1">
                <a:off x="2940" y="2848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7" name="Line 3126"/>
              <p:cNvSpPr>
                <a:spLocks noChangeShapeType="1"/>
              </p:cNvSpPr>
              <p:nvPr/>
            </p:nvSpPr>
            <p:spPr bwMode="auto">
              <a:xfrm flipV="1">
                <a:off x="2934" y="2852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3127"/>
              <p:cNvSpPr>
                <a:spLocks noChangeShapeType="1"/>
              </p:cNvSpPr>
              <p:nvPr/>
            </p:nvSpPr>
            <p:spPr bwMode="auto">
              <a:xfrm flipV="1">
                <a:off x="2927" y="2855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9" name="Line 3128"/>
              <p:cNvSpPr>
                <a:spLocks noChangeShapeType="1"/>
              </p:cNvSpPr>
              <p:nvPr/>
            </p:nvSpPr>
            <p:spPr bwMode="auto">
              <a:xfrm flipV="1">
                <a:off x="2921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0" name="Line 3129"/>
              <p:cNvSpPr>
                <a:spLocks noChangeShapeType="1"/>
              </p:cNvSpPr>
              <p:nvPr/>
            </p:nvSpPr>
            <p:spPr bwMode="auto">
              <a:xfrm flipV="1">
                <a:off x="2915" y="2860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1" name="Line 3130"/>
              <p:cNvSpPr>
                <a:spLocks noChangeShapeType="1"/>
              </p:cNvSpPr>
              <p:nvPr/>
            </p:nvSpPr>
            <p:spPr bwMode="auto">
              <a:xfrm flipV="1">
                <a:off x="2908" y="2863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2" name="Line 3131"/>
              <p:cNvSpPr>
                <a:spLocks noChangeShapeType="1"/>
              </p:cNvSpPr>
              <p:nvPr/>
            </p:nvSpPr>
            <p:spPr bwMode="auto">
              <a:xfrm flipV="1">
                <a:off x="2902" y="286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3" name="Line 3132"/>
              <p:cNvSpPr>
                <a:spLocks noChangeShapeType="1"/>
              </p:cNvSpPr>
              <p:nvPr/>
            </p:nvSpPr>
            <p:spPr bwMode="auto">
              <a:xfrm flipV="1">
                <a:off x="2896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4" name="Line 3133"/>
              <p:cNvSpPr>
                <a:spLocks noChangeShapeType="1"/>
              </p:cNvSpPr>
              <p:nvPr/>
            </p:nvSpPr>
            <p:spPr bwMode="auto">
              <a:xfrm flipV="1">
                <a:off x="2890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5" name="Line 3134"/>
              <p:cNvSpPr>
                <a:spLocks noChangeShapeType="1"/>
              </p:cNvSpPr>
              <p:nvPr/>
            </p:nvSpPr>
            <p:spPr bwMode="auto">
              <a:xfrm>
                <a:off x="2884" y="2867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6" name="Line 3135"/>
              <p:cNvSpPr>
                <a:spLocks noChangeShapeType="1"/>
              </p:cNvSpPr>
              <p:nvPr/>
            </p:nvSpPr>
            <p:spPr bwMode="auto">
              <a:xfrm>
                <a:off x="2877" y="2867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7" name="Line 3136"/>
              <p:cNvSpPr>
                <a:spLocks noChangeShapeType="1"/>
              </p:cNvSpPr>
              <p:nvPr/>
            </p:nvSpPr>
            <p:spPr bwMode="auto">
              <a:xfrm>
                <a:off x="2871" y="2866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" name="Line 3137"/>
              <p:cNvSpPr>
                <a:spLocks noChangeShapeType="1"/>
              </p:cNvSpPr>
              <p:nvPr/>
            </p:nvSpPr>
            <p:spPr bwMode="auto">
              <a:xfrm>
                <a:off x="2865" y="2864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" name="Line 3138"/>
              <p:cNvSpPr>
                <a:spLocks noChangeShapeType="1"/>
              </p:cNvSpPr>
              <p:nvPr/>
            </p:nvSpPr>
            <p:spPr bwMode="auto">
              <a:xfrm>
                <a:off x="2859" y="2862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" name="Line 3139"/>
              <p:cNvSpPr>
                <a:spLocks noChangeShapeType="1"/>
              </p:cNvSpPr>
              <p:nvPr/>
            </p:nvSpPr>
            <p:spPr bwMode="auto">
              <a:xfrm>
                <a:off x="2852" y="2860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" name="Line 3140"/>
              <p:cNvSpPr>
                <a:spLocks noChangeShapeType="1"/>
              </p:cNvSpPr>
              <p:nvPr/>
            </p:nvSpPr>
            <p:spPr bwMode="auto">
              <a:xfrm>
                <a:off x="2846" y="2858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2" name="Line 3141"/>
              <p:cNvSpPr>
                <a:spLocks noChangeShapeType="1"/>
              </p:cNvSpPr>
              <p:nvPr/>
            </p:nvSpPr>
            <p:spPr bwMode="auto">
              <a:xfrm>
                <a:off x="2840" y="285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" name="Line 3142"/>
              <p:cNvSpPr>
                <a:spLocks noChangeShapeType="1"/>
              </p:cNvSpPr>
              <p:nvPr/>
            </p:nvSpPr>
            <p:spPr bwMode="auto">
              <a:xfrm>
                <a:off x="2834" y="2851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" name="Line 3143"/>
              <p:cNvSpPr>
                <a:spLocks noChangeShapeType="1"/>
              </p:cNvSpPr>
              <p:nvPr/>
            </p:nvSpPr>
            <p:spPr bwMode="auto">
              <a:xfrm>
                <a:off x="2828" y="2847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" name="Line 3144"/>
              <p:cNvSpPr>
                <a:spLocks noChangeShapeType="1"/>
              </p:cNvSpPr>
              <p:nvPr/>
            </p:nvSpPr>
            <p:spPr bwMode="auto">
              <a:xfrm>
                <a:off x="2821" y="284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" name="Line 3145"/>
              <p:cNvSpPr>
                <a:spLocks noChangeShapeType="1"/>
              </p:cNvSpPr>
              <p:nvPr/>
            </p:nvSpPr>
            <p:spPr bwMode="auto">
              <a:xfrm>
                <a:off x="2815" y="283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" name="Line 3146"/>
              <p:cNvSpPr>
                <a:spLocks noChangeShapeType="1"/>
              </p:cNvSpPr>
              <p:nvPr/>
            </p:nvSpPr>
            <p:spPr bwMode="auto">
              <a:xfrm>
                <a:off x="2809" y="2834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" name="Line 3147"/>
              <p:cNvSpPr>
                <a:spLocks noChangeShapeType="1"/>
              </p:cNvSpPr>
              <p:nvPr/>
            </p:nvSpPr>
            <p:spPr bwMode="auto">
              <a:xfrm>
                <a:off x="2802" y="2829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" name="Line 3148"/>
              <p:cNvSpPr>
                <a:spLocks noChangeShapeType="1"/>
              </p:cNvSpPr>
              <p:nvPr/>
            </p:nvSpPr>
            <p:spPr bwMode="auto">
              <a:xfrm>
                <a:off x="2796" y="2825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" name="Line 3149"/>
              <p:cNvSpPr>
                <a:spLocks noChangeShapeType="1"/>
              </p:cNvSpPr>
              <p:nvPr/>
            </p:nvSpPr>
            <p:spPr bwMode="auto">
              <a:xfrm>
                <a:off x="2790" y="2820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" name="Line 3150"/>
              <p:cNvSpPr>
                <a:spLocks noChangeShapeType="1"/>
              </p:cNvSpPr>
              <p:nvPr/>
            </p:nvSpPr>
            <p:spPr bwMode="auto">
              <a:xfrm>
                <a:off x="2783" y="2815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" name="Line 3151"/>
              <p:cNvSpPr>
                <a:spLocks noChangeShapeType="1"/>
              </p:cNvSpPr>
              <p:nvPr/>
            </p:nvSpPr>
            <p:spPr bwMode="auto">
              <a:xfrm>
                <a:off x="2778" y="2810"/>
                <a:ext cx="5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" name="Line 3152"/>
              <p:cNvSpPr>
                <a:spLocks noChangeShapeType="1"/>
              </p:cNvSpPr>
              <p:nvPr/>
            </p:nvSpPr>
            <p:spPr bwMode="auto">
              <a:xfrm>
                <a:off x="2771" y="2806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" name="Line 3153"/>
              <p:cNvSpPr>
                <a:spLocks noChangeShapeType="1"/>
              </p:cNvSpPr>
              <p:nvPr/>
            </p:nvSpPr>
            <p:spPr bwMode="auto">
              <a:xfrm>
                <a:off x="2765" y="280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" name="Line 3154"/>
              <p:cNvSpPr>
                <a:spLocks noChangeShapeType="1"/>
              </p:cNvSpPr>
              <p:nvPr/>
            </p:nvSpPr>
            <p:spPr bwMode="auto">
              <a:xfrm>
                <a:off x="2759" y="2797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" name="Line 3155"/>
              <p:cNvSpPr>
                <a:spLocks noChangeShapeType="1"/>
              </p:cNvSpPr>
              <p:nvPr/>
            </p:nvSpPr>
            <p:spPr bwMode="auto">
              <a:xfrm>
                <a:off x="2752" y="2793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" name="Line 3156"/>
              <p:cNvSpPr>
                <a:spLocks noChangeShapeType="1"/>
              </p:cNvSpPr>
              <p:nvPr/>
            </p:nvSpPr>
            <p:spPr bwMode="auto">
              <a:xfrm>
                <a:off x="2746" y="2789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" name="Line 3157"/>
              <p:cNvSpPr>
                <a:spLocks noChangeShapeType="1"/>
              </p:cNvSpPr>
              <p:nvPr/>
            </p:nvSpPr>
            <p:spPr bwMode="auto">
              <a:xfrm>
                <a:off x="2740" y="278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9" name="Line 3158"/>
              <p:cNvSpPr>
                <a:spLocks noChangeShapeType="1"/>
              </p:cNvSpPr>
              <p:nvPr/>
            </p:nvSpPr>
            <p:spPr bwMode="auto">
              <a:xfrm>
                <a:off x="2734" y="2782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0" name="Line 3159"/>
              <p:cNvSpPr>
                <a:spLocks noChangeShapeType="1"/>
              </p:cNvSpPr>
              <p:nvPr/>
            </p:nvSpPr>
            <p:spPr bwMode="auto">
              <a:xfrm>
                <a:off x="2727" y="2780"/>
                <a:ext cx="7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1" name="Line 3160"/>
              <p:cNvSpPr>
                <a:spLocks noChangeShapeType="1"/>
              </p:cNvSpPr>
              <p:nvPr/>
            </p:nvSpPr>
            <p:spPr bwMode="auto">
              <a:xfrm>
                <a:off x="2721" y="2777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2" name="Line 3161"/>
              <p:cNvSpPr>
                <a:spLocks noChangeShapeType="1"/>
              </p:cNvSpPr>
              <p:nvPr/>
            </p:nvSpPr>
            <p:spPr bwMode="auto">
              <a:xfrm>
                <a:off x="2715" y="2775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3" name="Line 3162"/>
              <p:cNvSpPr>
                <a:spLocks noChangeShapeType="1"/>
              </p:cNvSpPr>
              <p:nvPr/>
            </p:nvSpPr>
            <p:spPr bwMode="auto">
              <a:xfrm>
                <a:off x="2709" y="277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4" name="Line 3163"/>
              <p:cNvSpPr>
                <a:spLocks noChangeShapeType="1"/>
              </p:cNvSpPr>
              <p:nvPr/>
            </p:nvSpPr>
            <p:spPr bwMode="auto">
              <a:xfrm>
                <a:off x="2703" y="277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5" name="Line 3164"/>
              <p:cNvSpPr>
                <a:spLocks noChangeShapeType="1"/>
              </p:cNvSpPr>
              <p:nvPr/>
            </p:nvSpPr>
            <p:spPr bwMode="auto">
              <a:xfrm>
                <a:off x="2696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6" name="Line 3165"/>
              <p:cNvSpPr>
                <a:spLocks noChangeShapeType="1"/>
              </p:cNvSpPr>
              <p:nvPr/>
            </p:nvSpPr>
            <p:spPr bwMode="auto">
              <a:xfrm>
                <a:off x="2690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7" name="Line 3166"/>
              <p:cNvSpPr>
                <a:spLocks noChangeShapeType="1"/>
              </p:cNvSpPr>
              <p:nvPr/>
            </p:nvSpPr>
            <p:spPr bwMode="auto">
              <a:xfrm flipV="1">
                <a:off x="2684" y="2772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8" name="Line 3167"/>
              <p:cNvSpPr>
                <a:spLocks noChangeShapeType="1"/>
              </p:cNvSpPr>
              <p:nvPr/>
            </p:nvSpPr>
            <p:spPr bwMode="auto">
              <a:xfrm flipV="1">
                <a:off x="2677" y="2772"/>
                <a:ext cx="7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9" name="Line 3168"/>
              <p:cNvSpPr>
                <a:spLocks noChangeShapeType="1"/>
              </p:cNvSpPr>
              <p:nvPr/>
            </p:nvSpPr>
            <p:spPr bwMode="auto">
              <a:xfrm flipV="1">
                <a:off x="2671" y="2773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0" name="Line 3169"/>
              <p:cNvSpPr>
                <a:spLocks noChangeShapeType="1"/>
              </p:cNvSpPr>
              <p:nvPr/>
            </p:nvSpPr>
            <p:spPr bwMode="auto">
              <a:xfrm flipV="1">
                <a:off x="2665" y="2775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1" name="Line 3170"/>
              <p:cNvSpPr>
                <a:spLocks noChangeShapeType="1"/>
              </p:cNvSpPr>
              <p:nvPr/>
            </p:nvSpPr>
            <p:spPr bwMode="auto">
              <a:xfrm flipV="1">
                <a:off x="2659" y="2776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2" name="Line 3171"/>
              <p:cNvSpPr>
                <a:spLocks noChangeShapeType="1"/>
              </p:cNvSpPr>
              <p:nvPr/>
            </p:nvSpPr>
            <p:spPr bwMode="auto">
              <a:xfrm flipV="1">
                <a:off x="2653" y="2779"/>
                <a:ext cx="6" cy="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3" name="Line 3172"/>
              <p:cNvSpPr>
                <a:spLocks noChangeShapeType="1"/>
              </p:cNvSpPr>
              <p:nvPr/>
            </p:nvSpPr>
            <p:spPr bwMode="auto">
              <a:xfrm flipV="1">
                <a:off x="2646" y="2781"/>
                <a:ext cx="7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4" name="Line 3173"/>
              <p:cNvSpPr>
                <a:spLocks noChangeShapeType="1"/>
              </p:cNvSpPr>
              <p:nvPr/>
            </p:nvSpPr>
            <p:spPr bwMode="auto">
              <a:xfrm flipV="1">
                <a:off x="2640" y="278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5" name="Line 3174"/>
              <p:cNvSpPr>
                <a:spLocks noChangeShapeType="1"/>
              </p:cNvSpPr>
              <p:nvPr/>
            </p:nvSpPr>
            <p:spPr bwMode="auto">
              <a:xfrm flipV="1">
                <a:off x="2634" y="2788"/>
                <a:ext cx="6" cy="3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6" name="Line 3175"/>
              <p:cNvSpPr>
                <a:spLocks noChangeShapeType="1"/>
              </p:cNvSpPr>
              <p:nvPr/>
            </p:nvSpPr>
            <p:spPr bwMode="auto">
              <a:xfrm flipV="1">
                <a:off x="2627" y="2791"/>
                <a:ext cx="7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7" name="Line 3176"/>
              <p:cNvSpPr>
                <a:spLocks noChangeShapeType="1"/>
              </p:cNvSpPr>
              <p:nvPr/>
            </p:nvSpPr>
            <p:spPr bwMode="auto">
              <a:xfrm flipV="1">
                <a:off x="2621" y="2795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8" name="Line 3177"/>
              <p:cNvSpPr>
                <a:spLocks noChangeShapeType="1"/>
              </p:cNvSpPr>
              <p:nvPr/>
            </p:nvSpPr>
            <p:spPr bwMode="auto">
              <a:xfrm flipV="1">
                <a:off x="2615" y="2800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9" name="Line 3178"/>
              <p:cNvSpPr>
                <a:spLocks noChangeShapeType="1"/>
              </p:cNvSpPr>
              <p:nvPr/>
            </p:nvSpPr>
            <p:spPr bwMode="auto">
              <a:xfrm flipV="1">
                <a:off x="2609" y="2804"/>
                <a:ext cx="6" cy="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0" name="Line 3179"/>
              <p:cNvSpPr>
                <a:spLocks noChangeShapeType="1"/>
              </p:cNvSpPr>
              <p:nvPr/>
            </p:nvSpPr>
            <p:spPr bwMode="auto">
              <a:xfrm flipV="1">
                <a:off x="2603" y="2808"/>
                <a:ext cx="6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1" name="Line 3180"/>
              <p:cNvSpPr>
                <a:spLocks noChangeShapeType="1"/>
              </p:cNvSpPr>
              <p:nvPr/>
            </p:nvSpPr>
            <p:spPr bwMode="auto">
              <a:xfrm flipV="1">
                <a:off x="2596" y="2813"/>
                <a:ext cx="7" cy="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2" name="Line 3181"/>
              <p:cNvSpPr>
                <a:spLocks noChangeShapeType="1"/>
              </p:cNvSpPr>
              <p:nvPr/>
            </p:nvSpPr>
            <p:spPr bwMode="auto">
              <a:xfrm>
                <a:off x="5686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3" name="Line 3182"/>
              <p:cNvSpPr>
                <a:spLocks noChangeShapeType="1"/>
              </p:cNvSpPr>
              <p:nvPr/>
            </p:nvSpPr>
            <p:spPr bwMode="auto">
              <a:xfrm>
                <a:off x="565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4" name="Line 3183"/>
              <p:cNvSpPr>
                <a:spLocks noChangeShapeType="1"/>
              </p:cNvSpPr>
              <p:nvPr/>
            </p:nvSpPr>
            <p:spPr bwMode="auto">
              <a:xfrm>
                <a:off x="5623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5" name="Line 3184"/>
              <p:cNvSpPr>
                <a:spLocks noChangeShapeType="1"/>
              </p:cNvSpPr>
              <p:nvPr/>
            </p:nvSpPr>
            <p:spPr bwMode="auto">
              <a:xfrm>
                <a:off x="5591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6" name="Line 3185"/>
              <p:cNvSpPr>
                <a:spLocks noChangeShapeType="1"/>
              </p:cNvSpPr>
              <p:nvPr/>
            </p:nvSpPr>
            <p:spPr bwMode="auto">
              <a:xfrm>
                <a:off x="5560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7" name="Line 3186"/>
              <p:cNvSpPr>
                <a:spLocks noChangeShapeType="1"/>
              </p:cNvSpPr>
              <p:nvPr/>
            </p:nvSpPr>
            <p:spPr bwMode="auto">
              <a:xfrm>
                <a:off x="5529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8" name="Line 3187"/>
              <p:cNvSpPr>
                <a:spLocks noChangeShapeType="1"/>
              </p:cNvSpPr>
              <p:nvPr/>
            </p:nvSpPr>
            <p:spPr bwMode="auto">
              <a:xfrm>
                <a:off x="5497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9" name="Line 3188"/>
              <p:cNvSpPr>
                <a:spLocks noChangeShapeType="1"/>
              </p:cNvSpPr>
              <p:nvPr/>
            </p:nvSpPr>
            <p:spPr bwMode="auto">
              <a:xfrm>
                <a:off x="5466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0" name="Line 3189"/>
              <p:cNvSpPr>
                <a:spLocks noChangeShapeType="1"/>
              </p:cNvSpPr>
              <p:nvPr/>
            </p:nvSpPr>
            <p:spPr bwMode="auto">
              <a:xfrm>
                <a:off x="543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1" name="Line 3190"/>
              <p:cNvSpPr>
                <a:spLocks noChangeShapeType="1"/>
              </p:cNvSpPr>
              <p:nvPr/>
            </p:nvSpPr>
            <p:spPr bwMode="auto">
              <a:xfrm>
                <a:off x="540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2" name="Line 3191"/>
              <p:cNvSpPr>
                <a:spLocks noChangeShapeType="1"/>
              </p:cNvSpPr>
              <p:nvPr/>
            </p:nvSpPr>
            <p:spPr bwMode="auto">
              <a:xfrm>
                <a:off x="5371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3" name="Line 3192"/>
              <p:cNvSpPr>
                <a:spLocks noChangeShapeType="1"/>
              </p:cNvSpPr>
              <p:nvPr/>
            </p:nvSpPr>
            <p:spPr bwMode="auto">
              <a:xfrm>
                <a:off x="5339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4" name="Line 3193"/>
              <p:cNvSpPr>
                <a:spLocks noChangeShapeType="1"/>
              </p:cNvSpPr>
              <p:nvPr/>
            </p:nvSpPr>
            <p:spPr bwMode="auto">
              <a:xfrm>
                <a:off x="5308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5" name="Line 3194"/>
              <p:cNvSpPr>
                <a:spLocks noChangeShapeType="1"/>
              </p:cNvSpPr>
              <p:nvPr/>
            </p:nvSpPr>
            <p:spPr bwMode="auto">
              <a:xfrm>
                <a:off x="5276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6" name="Line 3195"/>
              <p:cNvSpPr>
                <a:spLocks noChangeShapeType="1"/>
              </p:cNvSpPr>
              <p:nvPr/>
            </p:nvSpPr>
            <p:spPr bwMode="auto">
              <a:xfrm>
                <a:off x="5245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7" name="Line 3196"/>
              <p:cNvSpPr>
                <a:spLocks noChangeShapeType="1"/>
              </p:cNvSpPr>
              <p:nvPr/>
            </p:nvSpPr>
            <p:spPr bwMode="auto">
              <a:xfrm>
                <a:off x="5213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8" name="Line 3197"/>
              <p:cNvSpPr>
                <a:spLocks noChangeShapeType="1"/>
              </p:cNvSpPr>
              <p:nvPr/>
            </p:nvSpPr>
            <p:spPr bwMode="auto">
              <a:xfrm>
                <a:off x="5182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9" name="Line 3198"/>
              <p:cNvSpPr>
                <a:spLocks noChangeShapeType="1"/>
              </p:cNvSpPr>
              <p:nvPr/>
            </p:nvSpPr>
            <p:spPr bwMode="auto">
              <a:xfrm>
                <a:off x="515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0" name="Line 3199"/>
              <p:cNvSpPr>
                <a:spLocks noChangeShapeType="1"/>
              </p:cNvSpPr>
              <p:nvPr/>
            </p:nvSpPr>
            <p:spPr bwMode="auto">
              <a:xfrm>
                <a:off x="5119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1" name="Line 3200"/>
              <p:cNvSpPr>
                <a:spLocks noChangeShapeType="1"/>
              </p:cNvSpPr>
              <p:nvPr/>
            </p:nvSpPr>
            <p:spPr bwMode="auto">
              <a:xfrm>
                <a:off x="5087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2" name="Line 3201"/>
              <p:cNvSpPr>
                <a:spLocks noChangeShapeType="1"/>
              </p:cNvSpPr>
              <p:nvPr/>
            </p:nvSpPr>
            <p:spPr bwMode="auto">
              <a:xfrm>
                <a:off x="5056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3" name="Line 3202"/>
              <p:cNvSpPr>
                <a:spLocks noChangeShapeType="1"/>
              </p:cNvSpPr>
              <p:nvPr/>
            </p:nvSpPr>
            <p:spPr bwMode="auto">
              <a:xfrm>
                <a:off x="502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4" name="Line 3203"/>
              <p:cNvSpPr>
                <a:spLocks noChangeShapeType="1"/>
              </p:cNvSpPr>
              <p:nvPr/>
            </p:nvSpPr>
            <p:spPr bwMode="auto">
              <a:xfrm>
                <a:off x="499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5" name="Line 3204"/>
              <p:cNvSpPr>
                <a:spLocks noChangeShapeType="1"/>
              </p:cNvSpPr>
              <p:nvPr/>
            </p:nvSpPr>
            <p:spPr bwMode="auto">
              <a:xfrm>
                <a:off x="4961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6" name="Line 3205"/>
              <p:cNvSpPr>
                <a:spLocks noChangeShapeType="1"/>
              </p:cNvSpPr>
              <p:nvPr/>
            </p:nvSpPr>
            <p:spPr bwMode="auto">
              <a:xfrm>
                <a:off x="4929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7" name="Line 3206"/>
              <p:cNvSpPr>
                <a:spLocks noChangeShapeType="1"/>
              </p:cNvSpPr>
              <p:nvPr/>
            </p:nvSpPr>
            <p:spPr bwMode="auto">
              <a:xfrm>
                <a:off x="4898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8" name="Line 3207"/>
              <p:cNvSpPr>
                <a:spLocks noChangeShapeType="1"/>
              </p:cNvSpPr>
              <p:nvPr/>
            </p:nvSpPr>
            <p:spPr bwMode="auto">
              <a:xfrm>
                <a:off x="4866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9" name="Line 3208"/>
              <p:cNvSpPr>
                <a:spLocks noChangeShapeType="1"/>
              </p:cNvSpPr>
              <p:nvPr/>
            </p:nvSpPr>
            <p:spPr bwMode="auto">
              <a:xfrm>
                <a:off x="4835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0" name="Line 3209"/>
              <p:cNvSpPr>
                <a:spLocks noChangeShapeType="1"/>
              </p:cNvSpPr>
              <p:nvPr/>
            </p:nvSpPr>
            <p:spPr bwMode="auto">
              <a:xfrm>
                <a:off x="4804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1" name="Line 3210"/>
              <p:cNvSpPr>
                <a:spLocks noChangeShapeType="1"/>
              </p:cNvSpPr>
              <p:nvPr/>
            </p:nvSpPr>
            <p:spPr bwMode="auto">
              <a:xfrm>
                <a:off x="477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2" name="Line 3211"/>
              <p:cNvSpPr>
                <a:spLocks noChangeShapeType="1"/>
              </p:cNvSpPr>
              <p:nvPr/>
            </p:nvSpPr>
            <p:spPr bwMode="auto">
              <a:xfrm>
                <a:off x="474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3" name="Line 3212"/>
              <p:cNvSpPr>
                <a:spLocks noChangeShapeType="1"/>
              </p:cNvSpPr>
              <p:nvPr/>
            </p:nvSpPr>
            <p:spPr bwMode="auto">
              <a:xfrm>
                <a:off x="4709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4" name="Line 3213"/>
              <p:cNvSpPr>
                <a:spLocks noChangeShapeType="1"/>
              </p:cNvSpPr>
              <p:nvPr/>
            </p:nvSpPr>
            <p:spPr bwMode="auto">
              <a:xfrm>
                <a:off x="4677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5" name="Line 3214"/>
              <p:cNvSpPr>
                <a:spLocks noChangeShapeType="1"/>
              </p:cNvSpPr>
              <p:nvPr/>
            </p:nvSpPr>
            <p:spPr bwMode="auto">
              <a:xfrm>
                <a:off x="4646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6" name="Line 3215"/>
              <p:cNvSpPr>
                <a:spLocks noChangeShapeType="1"/>
              </p:cNvSpPr>
              <p:nvPr/>
            </p:nvSpPr>
            <p:spPr bwMode="auto">
              <a:xfrm>
                <a:off x="461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7" name="Line 3216"/>
              <p:cNvSpPr>
                <a:spLocks noChangeShapeType="1"/>
              </p:cNvSpPr>
              <p:nvPr/>
            </p:nvSpPr>
            <p:spPr bwMode="auto">
              <a:xfrm>
                <a:off x="458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8" name="Line 3217"/>
              <p:cNvSpPr>
                <a:spLocks noChangeShapeType="1"/>
              </p:cNvSpPr>
              <p:nvPr/>
            </p:nvSpPr>
            <p:spPr bwMode="auto">
              <a:xfrm>
                <a:off x="4551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9" name="Line 3218"/>
              <p:cNvSpPr>
                <a:spLocks noChangeShapeType="1"/>
              </p:cNvSpPr>
              <p:nvPr/>
            </p:nvSpPr>
            <p:spPr bwMode="auto">
              <a:xfrm>
                <a:off x="4520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0" name="Line 3219"/>
              <p:cNvSpPr>
                <a:spLocks noChangeShapeType="1"/>
              </p:cNvSpPr>
              <p:nvPr/>
            </p:nvSpPr>
            <p:spPr bwMode="auto">
              <a:xfrm>
                <a:off x="4488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" name="Line 3220"/>
              <p:cNvSpPr>
                <a:spLocks noChangeShapeType="1"/>
              </p:cNvSpPr>
              <p:nvPr/>
            </p:nvSpPr>
            <p:spPr bwMode="auto">
              <a:xfrm>
                <a:off x="4457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2" name="Line 3221"/>
              <p:cNvSpPr>
                <a:spLocks noChangeShapeType="1"/>
              </p:cNvSpPr>
              <p:nvPr/>
            </p:nvSpPr>
            <p:spPr bwMode="auto">
              <a:xfrm>
                <a:off x="4425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3" name="Line 3222"/>
              <p:cNvSpPr>
                <a:spLocks noChangeShapeType="1"/>
              </p:cNvSpPr>
              <p:nvPr/>
            </p:nvSpPr>
            <p:spPr bwMode="auto">
              <a:xfrm>
                <a:off x="4394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4" name="Line 3223"/>
              <p:cNvSpPr>
                <a:spLocks noChangeShapeType="1"/>
              </p:cNvSpPr>
              <p:nvPr/>
            </p:nvSpPr>
            <p:spPr bwMode="auto">
              <a:xfrm>
                <a:off x="436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5" name="Line 3224"/>
              <p:cNvSpPr>
                <a:spLocks noChangeShapeType="1"/>
              </p:cNvSpPr>
              <p:nvPr/>
            </p:nvSpPr>
            <p:spPr bwMode="auto">
              <a:xfrm>
                <a:off x="433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6" name="Line 3225"/>
              <p:cNvSpPr>
                <a:spLocks noChangeShapeType="1"/>
              </p:cNvSpPr>
              <p:nvPr/>
            </p:nvSpPr>
            <p:spPr bwMode="auto">
              <a:xfrm>
                <a:off x="4299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7" name="Line 3226"/>
              <p:cNvSpPr>
                <a:spLocks noChangeShapeType="1"/>
              </p:cNvSpPr>
              <p:nvPr/>
            </p:nvSpPr>
            <p:spPr bwMode="auto">
              <a:xfrm>
                <a:off x="4267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8" name="Line 3227"/>
              <p:cNvSpPr>
                <a:spLocks noChangeShapeType="1"/>
              </p:cNvSpPr>
              <p:nvPr/>
            </p:nvSpPr>
            <p:spPr bwMode="auto">
              <a:xfrm>
                <a:off x="4236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9" name="Line 3228"/>
              <p:cNvSpPr>
                <a:spLocks noChangeShapeType="1"/>
              </p:cNvSpPr>
              <p:nvPr/>
            </p:nvSpPr>
            <p:spPr bwMode="auto">
              <a:xfrm>
                <a:off x="420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0" name="Line 3229"/>
              <p:cNvSpPr>
                <a:spLocks noChangeShapeType="1"/>
              </p:cNvSpPr>
              <p:nvPr/>
            </p:nvSpPr>
            <p:spPr bwMode="auto">
              <a:xfrm>
                <a:off x="4173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1" name="Line 3230"/>
              <p:cNvSpPr>
                <a:spLocks noChangeShapeType="1"/>
              </p:cNvSpPr>
              <p:nvPr/>
            </p:nvSpPr>
            <p:spPr bwMode="auto">
              <a:xfrm>
                <a:off x="4141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2" name="Line 3231"/>
              <p:cNvSpPr>
                <a:spLocks noChangeShapeType="1"/>
              </p:cNvSpPr>
              <p:nvPr/>
            </p:nvSpPr>
            <p:spPr bwMode="auto">
              <a:xfrm>
                <a:off x="4110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3" name="Line 3232"/>
              <p:cNvSpPr>
                <a:spLocks noChangeShapeType="1"/>
              </p:cNvSpPr>
              <p:nvPr/>
            </p:nvSpPr>
            <p:spPr bwMode="auto">
              <a:xfrm>
                <a:off x="4078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4" name="Line 3233"/>
              <p:cNvSpPr>
                <a:spLocks noChangeShapeType="1"/>
              </p:cNvSpPr>
              <p:nvPr/>
            </p:nvSpPr>
            <p:spPr bwMode="auto">
              <a:xfrm>
                <a:off x="4047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5" name="Line 3234"/>
              <p:cNvSpPr>
                <a:spLocks noChangeShapeType="1"/>
              </p:cNvSpPr>
              <p:nvPr/>
            </p:nvSpPr>
            <p:spPr bwMode="auto">
              <a:xfrm>
                <a:off x="4015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6" name="Line 3235"/>
              <p:cNvSpPr>
                <a:spLocks noChangeShapeType="1"/>
              </p:cNvSpPr>
              <p:nvPr/>
            </p:nvSpPr>
            <p:spPr bwMode="auto">
              <a:xfrm>
                <a:off x="3984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7" name="Line 3236"/>
              <p:cNvSpPr>
                <a:spLocks noChangeShapeType="1"/>
              </p:cNvSpPr>
              <p:nvPr/>
            </p:nvSpPr>
            <p:spPr bwMode="auto">
              <a:xfrm>
                <a:off x="395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8" name="Line 3237"/>
              <p:cNvSpPr>
                <a:spLocks noChangeShapeType="1"/>
              </p:cNvSpPr>
              <p:nvPr/>
            </p:nvSpPr>
            <p:spPr bwMode="auto">
              <a:xfrm>
                <a:off x="392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9" name="Line 3238"/>
              <p:cNvSpPr>
                <a:spLocks noChangeShapeType="1"/>
              </p:cNvSpPr>
              <p:nvPr/>
            </p:nvSpPr>
            <p:spPr bwMode="auto">
              <a:xfrm>
                <a:off x="3889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0" name="Line 3239"/>
              <p:cNvSpPr>
                <a:spLocks noChangeShapeType="1"/>
              </p:cNvSpPr>
              <p:nvPr/>
            </p:nvSpPr>
            <p:spPr bwMode="auto">
              <a:xfrm>
                <a:off x="3857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1" name="Line 3240"/>
              <p:cNvSpPr>
                <a:spLocks noChangeShapeType="1"/>
              </p:cNvSpPr>
              <p:nvPr/>
            </p:nvSpPr>
            <p:spPr bwMode="auto">
              <a:xfrm>
                <a:off x="3826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2" name="Line 3241"/>
              <p:cNvSpPr>
                <a:spLocks noChangeShapeType="1"/>
              </p:cNvSpPr>
              <p:nvPr/>
            </p:nvSpPr>
            <p:spPr bwMode="auto">
              <a:xfrm>
                <a:off x="3794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3" name="Line 3242"/>
              <p:cNvSpPr>
                <a:spLocks noChangeShapeType="1"/>
              </p:cNvSpPr>
              <p:nvPr/>
            </p:nvSpPr>
            <p:spPr bwMode="auto">
              <a:xfrm>
                <a:off x="3763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4" name="Line 3243"/>
              <p:cNvSpPr>
                <a:spLocks noChangeShapeType="1"/>
              </p:cNvSpPr>
              <p:nvPr/>
            </p:nvSpPr>
            <p:spPr bwMode="auto">
              <a:xfrm>
                <a:off x="3732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5" name="Line 3244"/>
              <p:cNvSpPr>
                <a:spLocks noChangeShapeType="1"/>
              </p:cNvSpPr>
              <p:nvPr/>
            </p:nvSpPr>
            <p:spPr bwMode="auto">
              <a:xfrm>
                <a:off x="370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6" name="Line 3245"/>
              <p:cNvSpPr>
                <a:spLocks noChangeShapeType="1"/>
              </p:cNvSpPr>
              <p:nvPr/>
            </p:nvSpPr>
            <p:spPr bwMode="auto">
              <a:xfrm>
                <a:off x="3668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7" name="Line 3246"/>
              <p:cNvSpPr>
                <a:spLocks noChangeShapeType="1"/>
              </p:cNvSpPr>
              <p:nvPr/>
            </p:nvSpPr>
            <p:spPr bwMode="auto">
              <a:xfrm>
                <a:off x="3637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8" name="Line 3247"/>
              <p:cNvSpPr>
                <a:spLocks noChangeShapeType="1"/>
              </p:cNvSpPr>
              <p:nvPr/>
            </p:nvSpPr>
            <p:spPr bwMode="auto">
              <a:xfrm>
                <a:off x="3605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9" name="Line 3248"/>
              <p:cNvSpPr>
                <a:spLocks noChangeShapeType="1"/>
              </p:cNvSpPr>
              <p:nvPr/>
            </p:nvSpPr>
            <p:spPr bwMode="auto">
              <a:xfrm>
                <a:off x="3574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0" name="Line 3249"/>
              <p:cNvSpPr>
                <a:spLocks noChangeShapeType="1"/>
              </p:cNvSpPr>
              <p:nvPr/>
            </p:nvSpPr>
            <p:spPr bwMode="auto">
              <a:xfrm>
                <a:off x="354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1" name="Line 3250"/>
              <p:cNvSpPr>
                <a:spLocks noChangeShapeType="1"/>
              </p:cNvSpPr>
              <p:nvPr/>
            </p:nvSpPr>
            <p:spPr bwMode="auto">
              <a:xfrm>
                <a:off x="3511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2" name="Line 3251"/>
              <p:cNvSpPr>
                <a:spLocks noChangeShapeType="1"/>
              </p:cNvSpPr>
              <p:nvPr/>
            </p:nvSpPr>
            <p:spPr bwMode="auto">
              <a:xfrm>
                <a:off x="3479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3" name="Line 3252"/>
              <p:cNvSpPr>
                <a:spLocks noChangeShapeType="1"/>
              </p:cNvSpPr>
              <p:nvPr/>
            </p:nvSpPr>
            <p:spPr bwMode="auto">
              <a:xfrm>
                <a:off x="3448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4" name="Line 3253"/>
              <p:cNvSpPr>
                <a:spLocks noChangeShapeType="1"/>
              </p:cNvSpPr>
              <p:nvPr/>
            </p:nvSpPr>
            <p:spPr bwMode="auto">
              <a:xfrm>
                <a:off x="3416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5" name="Line 3254"/>
              <p:cNvSpPr>
                <a:spLocks noChangeShapeType="1"/>
              </p:cNvSpPr>
              <p:nvPr/>
            </p:nvSpPr>
            <p:spPr bwMode="auto">
              <a:xfrm>
                <a:off x="3385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6" name="Line 3255"/>
              <p:cNvSpPr>
                <a:spLocks noChangeShapeType="1"/>
              </p:cNvSpPr>
              <p:nvPr/>
            </p:nvSpPr>
            <p:spPr bwMode="auto">
              <a:xfrm>
                <a:off x="3353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7" name="Line 3256"/>
              <p:cNvSpPr>
                <a:spLocks noChangeShapeType="1"/>
              </p:cNvSpPr>
              <p:nvPr/>
            </p:nvSpPr>
            <p:spPr bwMode="auto">
              <a:xfrm>
                <a:off x="3322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8" name="Line 3257"/>
              <p:cNvSpPr>
                <a:spLocks noChangeShapeType="1"/>
              </p:cNvSpPr>
              <p:nvPr/>
            </p:nvSpPr>
            <p:spPr bwMode="auto">
              <a:xfrm>
                <a:off x="329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9" name="Line 3258"/>
              <p:cNvSpPr>
                <a:spLocks noChangeShapeType="1"/>
              </p:cNvSpPr>
              <p:nvPr/>
            </p:nvSpPr>
            <p:spPr bwMode="auto">
              <a:xfrm>
                <a:off x="3258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0" name="Line 3259"/>
              <p:cNvSpPr>
                <a:spLocks noChangeShapeType="1"/>
              </p:cNvSpPr>
              <p:nvPr/>
            </p:nvSpPr>
            <p:spPr bwMode="auto">
              <a:xfrm>
                <a:off x="3227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1" name="Line 3260"/>
              <p:cNvSpPr>
                <a:spLocks noChangeShapeType="1"/>
              </p:cNvSpPr>
              <p:nvPr/>
            </p:nvSpPr>
            <p:spPr bwMode="auto">
              <a:xfrm>
                <a:off x="3195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2" name="Line 3261"/>
              <p:cNvSpPr>
                <a:spLocks noChangeShapeType="1"/>
              </p:cNvSpPr>
              <p:nvPr/>
            </p:nvSpPr>
            <p:spPr bwMode="auto">
              <a:xfrm>
                <a:off x="3164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3" name="Line 3262"/>
              <p:cNvSpPr>
                <a:spLocks noChangeShapeType="1"/>
              </p:cNvSpPr>
              <p:nvPr/>
            </p:nvSpPr>
            <p:spPr bwMode="auto">
              <a:xfrm>
                <a:off x="3132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4" name="Line 3263"/>
              <p:cNvSpPr>
                <a:spLocks noChangeShapeType="1"/>
              </p:cNvSpPr>
              <p:nvPr/>
            </p:nvSpPr>
            <p:spPr bwMode="auto">
              <a:xfrm>
                <a:off x="3101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5" name="Line 3264"/>
              <p:cNvSpPr>
                <a:spLocks noChangeShapeType="1"/>
              </p:cNvSpPr>
              <p:nvPr/>
            </p:nvSpPr>
            <p:spPr bwMode="auto">
              <a:xfrm>
                <a:off x="3069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6" name="Line 3265"/>
              <p:cNvSpPr>
                <a:spLocks noChangeShapeType="1"/>
              </p:cNvSpPr>
              <p:nvPr/>
            </p:nvSpPr>
            <p:spPr bwMode="auto">
              <a:xfrm>
                <a:off x="3038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7" name="Line 3266"/>
              <p:cNvSpPr>
                <a:spLocks noChangeShapeType="1"/>
              </p:cNvSpPr>
              <p:nvPr/>
            </p:nvSpPr>
            <p:spPr bwMode="auto">
              <a:xfrm>
                <a:off x="3006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8" name="Line 3267"/>
              <p:cNvSpPr>
                <a:spLocks noChangeShapeType="1"/>
              </p:cNvSpPr>
              <p:nvPr/>
            </p:nvSpPr>
            <p:spPr bwMode="auto">
              <a:xfrm>
                <a:off x="2975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9" name="Line 3268"/>
              <p:cNvSpPr>
                <a:spLocks noChangeShapeType="1"/>
              </p:cNvSpPr>
              <p:nvPr/>
            </p:nvSpPr>
            <p:spPr bwMode="auto">
              <a:xfrm>
                <a:off x="2943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0" name="Line 3269"/>
              <p:cNvSpPr>
                <a:spLocks noChangeShapeType="1"/>
              </p:cNvSpPr>
              <p:nvPr/>
            </p:nvSpPr>
            <p:spPr bwMode="auto">
              <a:xfrm>
                <a:off x="2912" y="4013"/>
                <a:ext cx="3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1" name="Line 3270"/>
              <p:cNvSpPr>
                <a:spLocks noChangeShapeType="1"/>
              </p:cNvSpPr>
              <p:nvPr/>
            </p:nvSpPr>
            <p:spPr bwMode="auto">
              <a:xfrm>
                <a:off x="2880" y="4013"/>
                <a:ext cx="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73" name="Line 3272"/>
            <p:cNvSpPr>
              <a:spLocks noChangeShapeType="1"/>
            </p:cNvSpPr>
            <p:nvPr/>
          </p:nvSpPr>
          <p:spPr bwMode="auto">
            <a:xfrm>
              <a:off x="2848" y="4013"/>
              <a:ext cx="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Line 3273"/>
            <p:cNvSpPr>
              <a:spLocks noChangeShapeType="1"/>
            </p:cNvSpPr>
            <p:nvPr/>
          </p:nvSpPr>
          <p:spPr bwMode="auto">
            <a:xfrm>
              <a:off x="2817" y="4013"/>
              <a:ext cx="3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Line 3274"/>
            <p:cNvSpPr>
              <a:spLocks noChangeShapeType="1"/>
            </p:cNvSpPr>
            <p:nvPr/>
          </p:nvSpPr>
          <p:spPr bwMode="auto">
            <a:xfrm>
              <a:off x="2785" y="4013"/>
              <a:ext cx="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Line 3275"/>
            <p:cNvSpPr>
              <a:spLocks noChangeShapeType="1"/>
            </p:cNvSpPr>
            <p:nvPr/>
          </p:nvSpPr>
          <p:spPr bwMode="auto">
            <a:xfrm>
              <a:off x="2754" y="4013"/>
              <a:ext cx="3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Line 3276"/>
            <p:cNvSpPr>
              <a:spLocks noChangeShapeType="1"/>
            </p:cNvSpPr>
            <p:nvPr/>
          </p:nvSpPr>
          <p:spPr bwMode="auto">
            <a:xfrm>
              <a:off x="2723" y="4013"/>
              <a:ext cx="3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Line 3277"/>
            <p:cNvSpPr>
              <a:spLocks noChangeShapeType="1"/>
            </p:cNvSpPr>
            <p:nvPr/>
          </p:nvSpPr>
          <p:spPr bwMode="auto">
            <a:xfrm>
              <a:off x="2691" y="4013"/>
              <a:ext cx="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Line 3278"/>
            <p:cNvSpPr>
              <a:spLocks noChangeShapeType="1"/>
            </p:cNvSpPr>
            <p:nvPr/>
          </p:nvSpPr>
          <p:spPr bwMode="auto">
            <a:xfrm>
              <a:off x="2660" y="4013"/>
              <a:ext cx="3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Line 3279"/>
            <p:cNvSpPr>
              <a:spLocks noChangeShapeType="1"/>
            </p:cNvSpPr>
            <p:nvPr/>
          </p:nvSpPr>
          <p:spPr bwMode="auto">
            <a:xfrm>
              <a:off x="2628" y="4013"/>
              <a:ext cx="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Line 3280"/>
            <p:cNvSpPr>
              <a:spLocks noChangeShapeType="1"/>
            </p:cNvSpPr>
            <p:nvPr/>
          </p:nvSpPr>
          <p:spPr bwMode="auto">
            <a:xfrm>
              <a:off x="2596" y="4013"/>
              <a:ext cx="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60" name="Rectangle 1657"/>
          <p:cNvSpPr>
            <a:spLocks noChangeArrowheads="1"/>
          </p:cNvSpPr>
          <p:nvPr/>
        </p:nvSpPr>
        <p:spPr bwMode="auto">
          <a:xfrm>
            <a:off x="8758238" y="6073775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t</a:t>
            </a:r>
            <a:endParaRPr lang="en-US" sz="2000" b="1"/>
          </a:p>
        </p:txBody>
      </p:sp>
      <p:sp>
        <p:nvSpPr>
          <p:cNvPr id="26661" name="Line 1648"/>
          <p:cNvSpPr>
            <a:spLocks noChangeShapeType="1"/>
          </p:cNvSpPr>
          <p:nvPr/>
        </p:nvSpPr>
        <p:spPr bwMode="auto">
          <a:xfrm>
            <a:off x="2946400" y="4068763"/>
            <a:ext cx="1257300" cy="66675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2" name="Line 1650"/>
          <p:cNvSpPr>
            <a:spLocks noChangeShapeType="1"/>
          </p:cNvSpPr>
          <p:nvPr/>
        </p:nvSpPr>
        <p:spPr bwMode="auto">
          <a:xfrm>
            <a:off x="3119438" y="4359275"/>
            <a:ext cx="1101725" cy="5080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3" name="Line 1652"/>
          <p:cNvSpPr>
            <a:spLocks noChangeShapeType="1"/>
          </p:cNvSpPr>
          <p:nvPr/>
        </p:nvSpPr>
        <p:spPr bwMode="auto">
          <a:xfrm flipV="1">
            <a:off x="3049588" y="3700463"/>
            <a:ext cx="1223962" cy="68262"/>
          </a:xfrm>
          <a:prstGeom prst="line">
            <a:avLst/>
          </a:prstGeom>
          <a:noFill/>
          <a:ln w="28575">
            <a:solidFill>
              <a:srgbClr val="33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14475" y="111125"/>
            <a:ext cx="503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ym typeface="Symbol" pitchFamily="18" charset="2"/>
              </a:rPr>
              <a:t>F: Spin-dependent reactions and phenomena</a:t>
            </a:r>
            <a:endParaRPr lang="en-US" sz="2000" b="1">
              <a:sym typeface="Symbol" pitchFamily="18" charset="2"/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777875" y="746125"/>
            <a:ext cx="43561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800" b="1">
                <a:solidFill>
                  <a:schemeClr val="bg1"/>
                </a:solidFill>
              </a:rPr>
              <a:t> Measurements of asymmetries in </a:t>
            </a:r>
            <a:r>
              <a:rPr lang="el-GR" sz="1800" b="1">
                <a:solidFill>
                  <a:schemeClr val="bg1"/>
                </a:solidFill>
              </a:rPr>
              <a:t>β</a:t>
            </a:r>
            <a:r>
              <a:rPr lang="en-GB" sz="1800" b="1">
                <a:solidFill>
                  <a:schemeClr val="bg1"/>
                </a:solidFill>
              </a:rPr>
              <a:t>-decay</a:t>
            </a:r>
          </a:p>
          <a:p>
            <a:pPr eaLnBrk="0" hangingPunct="0">
              <a:buFontTx/>
              <a:buChar char="•"/>
            </a:pPr>
            <a:r>
              <a:rPr lang="en-GB" sz="1800" b="1">
                <a:solidFill>
                  <a:schemeClr val="bg1"/>
                </a:solidFill>
              </a:rPr>
              <a:t> Spin dependent nuclear reactions</a:t>
            </a:r>
          </a:p>
          <a:p>
            <a:pPr eaLnBrk="0" hangingPunct="0">
              <a:buFontTx/>
              <a:buChar char="•"/>
            </a:pPr>
            <a:r>
              <a:rPr lang="en-GB" sz="1800" b="1">
                <a:solidFill>
                  <a:schemeClr val="bg1"/>
                </a:solidFill>
              </a:rPr>
              <a:t> Parity violation experiments</a:t>
            </a:r>
            <a:endParaRPr lang="el-GR" sz="1800" b="1">
              <a:solidFill>
                <a:schemeClr val="bg1"/>
              </a:solidFill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36538" y="1844675"/>
            <a:ext cx="8647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Most of these effects are subtle and require difference measurements: “ spin - spin “</a:t>
            </a:r>
            <a:endParaRPr lang="en-US" sz="18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236538" y="2386013"/>
            <a:ext cx="88530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By omitting the analyser in MIEZE, the spin direction will rotate </a:t>
            </a:r>
            <a:r>
              <a:rPr lang="en-GB" sz="1800" b="1" dirty="0" smtClean="0">
                <a:solidFill>
                  <a:schemeClr val="bg1"/>
                </a:solidFill>
                <a:sym typeface="Symbol" pitchFamily="18" charset="2"/>
              </a:rPr>
              <a:t>with time in 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zero field</a:t>
            </a:r>
            <a:br>
              <a:rPr lang="en-GB" sz="1800" b="1" dirty="0">
                <a:solidFill>
                  <a:schemeClr val="bg1"/>
                </a:solidFill>
                <a:sym typeface="Symbol" pitchFamily="18" charset="2"/>
              </a:rPr>
            </a:b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  in any plane with any frequency from 0 Hz -10 MHz;</a:t>
            </a:r>
          </a:p>
          <a:p>
            <a:pPr eaLnBrk="0" hangingPunct="0">
              <a:buFontTx/>
              <a:buChar char="•"/>
            </a:pP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The frequency 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of </a:t>
            </a:r>
            <a:r>
              <a:rPr lang="en-GB" sz="1800" b="1" smtClean="0">
                <a:solidFill>
                  <a:schemeClr val="bg1"/>
                </a:solidFill>
                <a:sym typeface="Symbol" pitchFamily="18" charset="2"/>
              </a:rPr>
              <a:t>spin-rotation 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</a:t>
            </a:r>
            <a:r>
              <a:rPr lang="en-GB" sz="1800" b="1" baseline="-25000" dirty="0">
                <a:solidFill>
                  <a:schemeClr val="bg1"/>
                </a:solidFill>
                <a:sym typeface="Symbol" pitchFamily="18" charset="2"/>
              </a:rPr>
              <a:t>D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does not occur in the electronics;    </a:t>
            </a:r>
            <a:r>
              <a:rPr lang="en-GB" sz="1800" b="1" baseline="-25000" dirty="0">
                <a:solidFill>
                  <a:schemeClr val="bg1"/>
                </a:solidFill>
                <a:sym typeface="Symbol" pitchFamily="18" charset="2"/>
              </a:rPr>
              <a:t>D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= </a:t>
            </a:r>
            <a:r>
              <a:rPr lang="en-GB" sz="1800" b="1" baseline="-25000" dirty="0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- </a:t>
            </a:r>
            <a:r>
              <a:rPr lang="en-GB" sz="1800" b="1" baseline="-25000" dirty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;</a:t>
            </a:r>
          </a:p>
          <a:p>
            <a:pPr eaLnBrk="0" hangingPunct="0">
              <a:buFontTx/>
              <a:buChar char="•"/>
            </a:pP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This rotation zone is far downstream from the last beam component;</a:t>
            </a:r>
          </a:p>
          <a:p>
            <a:pPr eaLnBrk="0" hangingPunct="0">
              <a:buFontTx/>
              <a:buChar char="•"/>
            </a:pP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The rotation zone can be moved in beam direction;</a:t>
            </a:r>
          </a:p>
          <a:p>
            <a:pPr eaLnBrk="0" hangingPunct="0">
              <a:buFontTx/>
              <a:buChar char="•"/>
            </a:pPr>
            <a:r>
              <a:rPr lang="en-GB" sz="1800" b="1" dirty="0">
                <a:solidFill>
                  <a:schemeClr val="bg1"/>
                </a:solidFill>
                <a:sym typeface="Symbol" pitchFamily="18" charset="2"/>
              </a:rPr>
              <a:t> For a beam of v/v, the length of the rotation zone is</a:t>
            </a:r>
            <a:endParaRPr lang="en-US" sz="1800" b="1" dirty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8678" name="Group 15"/>
          <p:cNvGrpSpPr>
            <a:grpSpLocks/>
          </p:cNvGrpSpPr>
          <p:nvPr/>
        </p:nvGrpSpPr>
        <p:grpSpPr bwMode="auto">
          <a:xfrm>
            <a:off x="5634038" y="3632200"/>
            <a:ext cx="1408112" cy="598488"/>
            <a:chOff x="4095" y="2463"/>
            <a:chExt cx="887" cy="377"/>
          </a:xfrm>
        </p:grpSpPr>
        <p:sp>
          <p:nvSpPr>
            <p:cNvPr id="28709" name="Rectangle 8"/>
            <p:cNvSpPr>
              <a:spLocks noChangeArrowheads="1"/>
            </p:cNvSpPr>
            <p:nvPr/>
          </p:nvSpPr>
          <p:spPr bwMode="auto">
            <a:xfrm>
              <a:off x="4095" y="2543"/>
              <a:ext cx="3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solidFill>
                    <a:schemeClr val="bg1"/>
                  </a:solidFill>
                  <a:sym typeface="Symbol" pitchFamily="18" charset="2"/>
                </a:rPr>
                <a:t>l</a:t>
              </a:r>
              <a:r>
                <a:rPr lang="en-GB" sz="1800" b="1" baseline="-25000">
                  <a:solidFill>
                    <a:schemeClr val="bg1"/>
                  </a:solidFill>
                  <a:sym typeface="Symbol" pitchFamily="18" charset="2"/>
                </a:rPr>
                <a:t>0</a:t>
              </a:r>
              <a:r>
                <a:rPr lang="en-GB" sz="1800" b="1">
                  <a:solidFill>
                    <a:schemeClr val="bg1"/>
                  </a:solidFill>
                  <a:sym typeface="Symbol" pitchFamily="18" charset="2"/>
                </a:rPr>
                <a:t> </a:t>
              </a:r>
            </a:p>
          </p:txBody>
        </p:sp>
        <p:sp>
          <p:nvSpPr>
            <p:cNvPr id="28710" name="Rectangle 9"/>
            <p:cNvSpPr>
              <a:spLocks noChangeArrowheads="1"/>
            </p:cNvSpPr>
            <p:nvPr/>
          </p:nvSpPr>
          <p:spPr bwMode="auto">
            <a:xfrm>
              <a:off x="4452" y="2463"/>
              <a:ext cx="4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solidFill>
                    <a:schemeClr val="bg1"/>
                  </a:solidFill>
                  <a:sym typeface="Symbol" pitchFamily="18" charset="2"/>
                </a:rPr>
                <a:t>v</a:t>
              </a:r>
              <a:r>
                <a:rPr lang="en-GB" sz="1800" b="1" baseline="30000">
                  <a:solidFill>
                    <a:schemeClr val="bg1"/>
                  </a:solidFill>
                  <a:sym typeface="Symbol" pitchFamily="18" charset="2"/>
                </a:rPr>
                <a:t>2</a:t>
              </a:r>
              <a:r>
                <a:rPr lang="en-GB" sz="1800" b="1">
                  <a:solidFill>
                    <a:schemeClr val="bg1"/>
                  </a:solidFill>
                  <a:sym typeface="Symbol" pitchFamily="18" charset="2"/>
                </a:rPr>
                <a:t>   2</a:t>
              </a:r>
              <a:r>
                <a:rPr lang="el-GR" sz="1800" b="1">
                  <a:solidFill>
                    <a:schemeClr val="bg1"/>
                  </a:solidFill>
                  <a:sym typeface="Symbol" pitchFamily="18" charset="2"/>
                </a:rPr>
                <a:t>π</a:t>
              </a:r>
            </a:p>
          </p:txBody>
        </p:sp>
        <p:sp>
          <p:nvSpPr>
            <p:cNvPr id="28711" name="Rectangle 10"/>
            <p:cNvSpPr>
              <a:spLocks noChangeArrowheads="1"/>
            </p:cNvSpPr>
            <p:nvPr/>
          </p:nvSpPr>
          <p:spPr bwMode="auto">
            <a:xfrm>
              <a:off x="4430" y="2609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solidFill>
                    <a:schemeClr val="bg1"/>
                  </a:solidFill>
                  <a:sym typeface="Symbol" pitchFamily="18" charset="2"/>
                </a:rPr>
                <a:t>v   </a:t>
              </a:r>
              <a:r>
                <a:rPr lang="en-GB" sz="1800" b="1" baseline="-25000">
                  <a:solidFill>
                    <a:schemeClr val="bg1"/>
                  </a:solidFill>
                  <a:sym typeface="Symbol" pitchFamily="18" charset="2"/>
                </a:rPr>
                <a:t>D</a:t>
              </a:r>
              <a:endParaRPr lang="el-GR" sz="1800" b="1">
                <a:solidFill>
                  <a:schemeClr val="bg1"/>
                </a:solidFill>
                <a:sym typeface="Symbol" pitchFamily="18" charset="2"/>
              </a:endParaRPr>
            </a:p>
          </p:txBody>
        </p:sp>
        <p:sp>
          <p:nvSpPr>
            <p:cNvPr id="28712" name="Line 11"/>
            <p:cNvSpPr>
              <a:spLocks noChangeShapeType="1"/>
            </p:cNvSpPr>
            <p:nvPr/>
          </p:nvSpPr>
          <p:spPr bwMode="auto">
            <a:xfrm>
              <a:off x="4457" y="2667"/>
              <a:ext cx="19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Line 12"/>
            <p:cNvSpPr>
              <a:spLocks noChangeShapeType="1"/>
            </p:cNvSpPr>
            <p:nvPr/>
          </p:nvSpPr>
          <p:spPr bwMode="auto">
            <a:xfrm>
              <a:off x="4733" y="2667"/>
              <a:ext cx="19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9" name="Rectangle 14"/>
          <p:cNvSpPr>
            <a:spLocks noChangeArrowheads="1"/>
          </p:cNvSpPr>
          <p:nvPr/>
        </p:nvSpPr>
        <p:spPr bwMode="auto">
          <a:xfrm>
            <a:off x="6923088" y="3756025"/>
            <a:ext cx="2138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;  l</a:t>
            </a:r>
            <a:r>
              <a:rPr lang="en-GB" sz="1800" b="1" baseline="-25000">
                <a:solidFill>
                  <a:schemeClr val="bg1"/>
                </a:solidFill>
                <a:sym typeface="Symbol" pitchFamily="18" charset="2"/>
              </a:rPr>
              <a:t>0 </a:t>
            </a:r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(typ) {mm – m};</a:t>
            </a:r>
            <a:endParaRPr lang="en-US" sz="18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8680" name="AutoShape 16"/>
          <p:cNvSpPr>
            <a:spLocks noChangeArrowheads="1"/>
          </p:cNvSpPr>
          <p:nvPr/>
        </p:nvSpPr>
        <p:spPr bwMode="auto">
          <a:xfrm>
            <a:off x="3221038" y="4859338"/>
            <a:ext cx="3341687" cy="11445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8681" name="Group 19"/>
          <p:cNvGrpSpPr>
            <a:grpSpLocks/>
          </p:cNvGrpSpPr>
          <p:nvPr/>
        </p:nvGrpSpPr>
        <p:grpSpPr bwMode="auto">
          <a:xfrm>
            <a:off x="2470150" y="5311775"/>
            <a:ext cx="533400" cy="238125"/>
            <a:chOff x="694" y="3424"/>
            <a:chExt cx="550" cy="150"/>
          </a:xfrm>
        </p:grpSpPr>
        <p:sp>
          <p:nvSpPr>
            <p:cNvPr id="28707" name="Line 17"/>
            <p:cNvSpPr>
              <a:spLocks noChangeShapeType="1"/>
            </p:cNvSpPr>
            <p:nvPr/>
          </p:nvSpPr>
          <p:spPr bwMode="auto">
            <a:xfrm>
              <a:off x="694" y="342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Line 18"/>
            <p:cNvSpPr>
              <a:spLocks noChangeShapeType="1"/>
            </p:cNvSpPr>
            <p:nvPr/>
          </p:nvSpPr>
          <p:spPr bwMode="auto">
            <a:xfrm>
              <a:off x="694" y="357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2" name="Group 42"/>
          <p:cNvGrpSpPr>
            <a:grpSpLocks/>
          </p:cNvGrpSpPr>
          <p:nvPr/>
        </p:nvGrpSpPr>
        <p:grpSpPr bwMode="auto">
          <a:xfrm>
            <a:off x="4100513" y="5218113"/>
            <a:ext cx="495300" cy="495300"/>
            <a:chOff x="2567" y="3287"/>
            <a:chExt cx="312" cy="312"/>
          </a:xfrm>
        </p:grpSpPr>
        <p:sp>
          <p:nvSpPr>
            <p:cNvPr id="28705" name="Oval 23"/>
            <p:cNvSpPr>
              <a:spLocks noChangeArrowheads="1"/>
            </p:cNvSpPr>
            <p:nvPr/>
          </p:nvSpPr>
          <p:spPr bwMode="auto">
            <a:xfrm>
              <a:off x="2567" y="3287"/>
              <a:ext cx="312" cy="312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706" name="Line 24"/>
            <p:cNvSpPr>
              <a:spLocks noChangeShapeType="1"/>
            </p:cNvSpPr>
            <p:nvPr/>
          </p:nvSpPr>
          <p:spPr bwMode="auto">
            <a:xfrm flipV="1">
              <a:off x="2724" y="3369"/>
              <a:ext cx="128" cy="74"/>
            </a:xfrm>
            <a:prstGeom prst="line">
              <a:avLst/>
            </a:prstGeom>
            <a:noFill/>
            <a:ln w="28575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3" name="Group 40"/>
          <p:cNvGrpSpPr>
            <a:grpSpLocks/>
          </p:cNvGrpSpPr>
          <p:nvPr/>
        </p:nvGrpSpPr>
        <p:grpSpPr bwMode="auto">
          <a:xfrm>
            <a:off x="4437063" y="5243513"/>
            <a:ext cx="503237" cy="503237"/>
            <a:chOff x="2859" y="3303"/>
            <a:chExt cx="317" cy="317"/>
          </a:xfrm>
        </p:grpSpPr>
        <p:sp>
          <p:nvSpPr>
            <p:cNvPr id="28703" name="Oval 20"/>
            <p:cNvSpPr>
              <a:spLocks noChangeArrowheads="1"/>
            </p:cNvSpPr>
            <p:nvPr/>
          </p:nvSpPr>
          <p:spPr bwMode="auto">
            <a:xfrm>
              <a:off x="2859" y="3303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Right">
                <a:rot lat="1500000" lon="5100000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704" name="Freeform 26"/>
            <p:cNvSpPr>
              <a:spLocks/>
            </p:cNvSpPr>
            <p:nvPr/>
          </p:nvSpPr>
          <p:spPr bwMode="auto">
            <a:xfrm>
              <a:off x="3053" y="3337"/>
              <a:ext cx="43" cy="125"/>
            </a:xfrm>
            <a:custGeom>
              <a:avLst/>
              <a:gdLst>
                <a:gd name="T0" fmla="*/ 0 w 43"/>
                <a:gd name="T1" fmla="*/ 116 h 125"/>
                <a:gd name="T2" fmla="*/ 24 w 43"/>
                <a:gd name="T3" fmla="*/ 27 h 125"/>
                <a:gd name="T4" fmla="*/ 22 w 43"/>
                <a:gd name="T5" fmla="*/ 6 h 125"/>
                <a:gd name="T6" fmla="*/ 43 w 43"/>
                <a:gd name="T7" fmla="*/ 0 h 125"/>
                <a:gd name="T8" fmla="*/ 39 w 43"/>
                <a:gd name="T9" fmla="*/ 47 h 125"/>
                <a:gd name="T10" fmla="*/ 33 w 43"/>
                <a:gd name="T11" fmla="*/ 35 h 125"/>
                <a:gd name="T12" fmla="*/ 7 w 43"/>
                <a:gd name="T13" fmla="*/ 125 h 125"/>
                <a:gd name="T14" fmla="*/ 0 w 43"/>
                <a:gd name="T15" fmla="*/ 116 h 1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125"/>
                <a:gd name="T26" fmla="*/ 43 w 43"/>
                <a:gd name="T27" fmla="*/ 125 h 1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125">
                  <a:moveTo>
                    <a:pt x="0" y="116"/>
                  </a:moveTo>
                  <a:lnTo>
                    <a:pt x="24" y="27"/>
                  </a:lnTo>
                  <a:lnTo>
                    <a:pt x="22" y="6"/>
                  </a:lnTo>
                  <a:lnTo>
                    <a:pt x="43" y="0"/>
                  </a:lnTo>
                  <a:lnTo>
                    <a:pt x="39" y="47"/>
                  </a:lnTo>
                  <a:lnTo>
                    <a:pt x="33" y="35"/>
                  </a:lnTo>
                  <a:lnTo>
                    <a:pt x="7" y="125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CC0066"/>
            </a:solidFill>
            <a:ln w="9525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28684" name="Group 39"/>
          <p:cNvGrpSpPr>
            <a:grpSpLocks/>
          </p:cNvGrpSpPr>
          <p:nvPr/>
        </p:nvGrpSpPr>
        <p:grpSpPr bwMode="auto">
          <a:xfrm>
            <a:off x="3532188" y="5226050"/>
            <a:ext cx="506412" cy="503238"/>
            <a:chOff x="3215" y="3292"/>
            <a:chExt cx="319" cy="317"/>
          </a:xfrm>
        </p:grpSpPr>
        <p:sp>
          <p:nvSpPr>
            <p:cNvPr id="28701" name="Oval 21"/>
            <p:cNvSpPr>
              <a:spLocks noChangeArrowheads="1"/>
            </p:cNvSpPr>
            <p:nvPr/>
          </p:nvSpPr>
          <p:spPr bwMode="auto">
            <a:xfrm rot="-715058">
              <a:off x="3215" y="3292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Right">
                <a:rot lat="16499982" lon="20999983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702" name="Freeform 27"/>
            <p:cNvSpPr>
              <a:spLocks/>
            </p:cNvSpPr>
            <p:nvPr/>
          </p:nvSpPr>
          <p:spPr bwMode="auto">
            <a:xfrm rot="-449752">
              <a:off x="3372" y="3429"/>
              <a:ext cx="162" cy="27"/>
            </a:xfrm>
            <a:custGeom>
              <a:avLst/>
              <a:gdLst>
                <a:gd name="T0" fmla="*/ 0 w 163"/>
                <a:gd name="T1" fmla="*/ 5 h 30"/>
                <a:gd name="T2" fmla="*/ 112 w 163"/>
                <a:gd name="T3" fmla="*/ 5 h 30"/>
                <a:gd name="T4" fmla="*/ 108 w 163"/>
                <a:gd name="T5" fmla="*/ 0 h 30"/>
                <a:gd name="T6" fmla="*/ 154 w 163"/>
                <a:gd name="T7" fmla="*/ 5 h 30"/>
                <a:gd name="T8" fmla="*/ 117 w 163"/>
                <a:gd name="T9" fmla="*/ 12 h 30"/>
                <a:gd name="T10" fmla="*/ 115 w 163"/>
                <a:gd name="T11" fmla="*/ 8 h 30"/>
                <a:gd name="T12" fmla="*/ 3 w 163"/>
                <a:gd name="T13" fmla="*/ 8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30"/>
                <a:gd name="T23" fmla="*/ 163 w 16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30">
                  <a:moveTo>
                    <a:pt x="0" y="9"/>
                  </a:moveTo>
                  <a:cubicBezTo>
                    <a:pt x="51" y="10"/>
                    <a:pt x="102" y="11"/>
                    <a:pt x="121" y="10"/>
                  </a:cubicBezTo>
                  <a:lnTo>
                    <a:pt x="117" y="0"/>
                  </a:lnTo>
                  <a:lnTo>
                    <a:pt x="163" y="9"/>
                  </a:lnTo>
                  <a:lnTo>
                    <a:pt x="126" y="30"/>
                  </a:lnTo>
                  <a:lnTo>
                    <a:pt x="124" y="19"/>
                  </a:lnTo>
                  <a:lnTo>
                    <a:pt x="3" y="19"/>
                  </a:lnTo>
                </a:path>
              </a:pathLst>
            </a:custGeom>
            <a:solidFill>
              <a:srgbClr val="CC0066"/>
            </a:solidFill>
            <a:ln w="9525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8685" name="Rectangle 28"/>
          <p:cNvSpPr>
            <a:spLocks noChangeArrowheads="1"/>
          </p:cNvSpPr>
          <p:nvPr/>
        </p:nvSpPr>
        <p:spPr bwMode="auto">
          <a:xfrm>
            <a:off x="6699250" y="5227638"/>
            <a:ext cx="24844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walls outside</a:t>
            </a:r>
          </a:p>
          <a:p>
            <a:pPr algn="ctr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precession zone;</a:t>
            </a:r>
          </a:p>
          <a:p>
            <a:pPr algn="ctr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No  t-signal from there!</a:t>
            </a:r>
            <a:endParaRPr lang="en-US" sz="18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8686" name="Line 29"/>
          <p:cNvSpPr>
            <a:spLocks noChangeShapeType="1"/>
          </p:cNvSpPr>
          <p:nvPr/>
        </p:nvSpPr>
        <p:spPr bwMode="auto">
          <a:xfrm flipH="1" flipV="1">
            <a:off x="6554788" y="5380038"/>
            <a:ext cx="546100" cy="21431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30"/>
          <p:cNvSpPr>
            <a:spLocks noChangeShapeType="1"/>
          </p:cNvSpPr>
          <p:nvPr/>
        </p:nvSpPr>
        <p:spPr bwMode="auto">
          <a:xfrm>
            <a:off x="3465513" y="4533900"/>
            <a:ext cx="0" cy="1008063"/>
          </a:xfrm>
          <a:prstGeom prst="line">
            <a:avLst/>
          </a:prstGeom>
          <a:noFill/>
          <a:ln w="19050">
            <a:solidFill>
              <a:srgbClr val="0099FF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Line 31"/>
          <p:cNvSpPr>
            <a:spLocks noChangeShapeType="1"/>
          </p:cNvSpPr>
          <p:nvPr/>
        </p:nvSpPr>
        <p:spPr bwMode="auto">
          <a:xfrm>
            <a:off x="5311775" y="4533900"/>
            <a:ext cx="0" cy="1008063"/>
          </a:xfrm>
          <a:prstGeom prst="line">
            <a:avLst/>
          </a:prstGeom>
          <a:noFill/>
          <a:ln w="19050">
            <a:solidFill>
              <a:srgbClr val="0099FF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Line 32"/>
          <p:cNvSpPr>
            <a:spLocks noChangeShapeType="1"/>
          </p:cNvSpPr>
          <p:nvPr/>
        </p:nvSpPr>
        <p:spPr bwMode="auto">
          <a:xfrm>
            <a:off x="3465513" y="4645025"/>
            <a:ext cx="1846262" cy="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0" name="Rectangle 33"/>
          <p:cNvSpPr>
            <a:spLocks noChangeArrowheads="1"/>
          </p:cNvSpPr>
          <p:nvPr/>
        </p:nvSpPr>
        <p:spPr bwMode="auto">
          <a:xfrm>
            <a:off x="4210050" y="4422775"/>
            <a:ext cx="323850" cy="36671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l</a:t>
            </a:r>
            <a:r>
              <a:rPr lang="en-GB" sz="1800" b="1" baseline="-25000">
                <a:solidFill>
                  <a:schemeClr val="bg1"/>
                </a:solidFill>
                <a:sym typeface="Symbol" pitchFamily="18" charset="2"/>
              </a:rPr>
              <a:t>0</a:t>
            </a:r>
            <a:endParaRPr lang="en-US" sz="18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8691" name="Rectangle 34"/>
          <p:cNvSpPr>
            <a:spLocks noChangeArrowheads="1"/>
          </p:cNvSpPr>
          <p:nvPr/>
        </p:nvSpPr>
        <p:spPr bwMode="auto">
          <a:xfrm>
            <a:off x="4152900" y="5870575"/>
            <a:ext cx="1417638" cy="27463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Rectangle 35"/>
          <p:cNvSpPr>
            <a:spLocks noChangeArrowheads="1"/>
          </p:cNvSpPr>
          <p:nvPr/>
        </p:nvSpPr>
        <p:spPr bwMode="auto">
          <a:xfrm>
            <a:off x="1663700" y="6127750"/>
            <a:ext cx="2335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solidFill>
                  <a:schemeClr val="bg1"/>
                </a:solidFill>
                <a:sym typeface="Symbol" pitchFamily="18" charset="2"/>
              </a:rPr>
              <a:t>detectors locked to </a:t>
            </a:r>
            <a:r>
              <a:rPr lang="en-GB" sz="1800" b="1" baseline="-25000">
                <a:solidFill>
                  <a:schemeClr val="bg1"/>
                </a:solidFill>
                <a:sym typeface="Symbol" pitchFamily="18" charset="2"/>
              </a:rPr>
              <a:t>D</a:t>
            </a:r>
            <a:endParaRPr lang="en-US" sz="1800" b="1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8693" name="Line 36"/>
          <p:cNvSpPr>
            <a:spLocks noChangeShapeType="1"/>
          </p:cNvSpPr>
          <p:nvPr/>
        </p:nvSpPr>
        <p:spPr bwMode="auto">
          <a:xfrm flipV="1">
            <a:off x="3905250" y="6059488"/>
            <a:ext cx="655638" cy="2127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94" name="Group 43"/>
          <p:cNvGrpSpPr>
            <a:grpSpLocks/>
          </p:cNvGrpSpPr>
          <p:nvPr/>
        </p:nvGrpSpPr>
        <p:grpSpPr bwMode="auto">
          <a:xfrm>
            <a:off x="846138" y="5106988"/>
            <a:ext cx="1419225" cy="633412"/>
            <a:chOff x="199" y="3217"/>
            <a:chExt cx="894" cy="399"/>
          </a:xfrm>
        </p:grpSpPr>
        <p:sp>
          <p:nvSpPr>
            <p:cNvPr id="28699" name="AutoShape 37"/>
            <p:cNvSpPr>
              <a:spLocks noChangeArrowheads="1"/>
            </p:cNvSpPr>
            <p:nvPr/>
          </p:nvSpPr>
          <p:spPr bwMode="auto">
            <a:xfrm>
              <a:off x="199" y="3217"/>
              <a:ext cx="894" cy="399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700" name="Rectangle 38"/>
            <p:cNvSpPr>
              <a:spLocks noChangeArrowheads="1"/>
            </p:cNvSpPr>
            <p:nvPr/>
          </p:nvSpPr>
          <p:spPr bwMode="auto">
            <a:xfrm>
              <a:off x="349" y="3301"/>
              <a:ext cx="5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800" b="1">
                  <a:sym typeface="Symbol" pitchFamily="18" charset="2"/>
                </a:rPr>
                <a:t>MIEZE</a:t>
              </a:r>
              <a:endParaRPr lang="en-US" sz="1800" b="1" baseline="-25000">
                <a:sym typeface="Symbol" pitchFamily="18" charset="2"/>
              </a:endParaRPr>
            </a:p>
          </p:txBody>
        </p:sp>
      </p:grpSp>
      <p:sp>
        <p:nvSpPr>
          <p:cNvPr id="28695" name="Line 41"/>
          <p:cNvSpPr>
            <a:spLocks noChangeShapeType="1"/>
          </p:cNvSpPr>
          <p:nvPr/>
        </p:nvSpPr>
        <p:spPr bwMode="auto">
          <a:xfrm>
            <a:off x="4957763" y="5087938"/>
            <a:ext cx="0" cy="655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96" name="Group 44"/>
          <p:cNvGrpSpPr>
            <a:grpSpLocks/>
          </p:cNvGrpSpPr>
          <p:nvPr/>
        </p:nvGrpSpPr>
        <p:grpSpPr bwMode="auto">
          <a:xfrm>
            <a:off x="219075" y="5311775"/>
            <a:ext cx="533400" cy="238125"/>
            <a:chOff x="694" y="3424"/>
            <a:chExt cx="550" cy="150"/>
          </a:xfrm>
        </p:grpSpPr>
        <p:sp>
          <p:nvSpPr>
            <p:cNvPr id="28697" name="Line 45"/>
            <p:cNvSpPr>
              <a:spLocks noChangeShapeType="1"/>
            </p:cNvSpPr>
            <p:nvPr/>
          </p:nvSpPr>
          <p:spPr bwMode="auto">
            <a:xfrm>
              <a:off x="694" y="342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Line 46"/>
            <p:cNvSpPr>
              <a:spLocks noChangeShapeType="1"/>
            </p:cNvSpPr>
            <p:nvPr/>
          </p:nvSpPr>
          <p:spPr bwMode="auto">
            <a:xfrm>
              <a:off x="694" y="3574"/>
              <a:ext cx="5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/>
          <p:cNvSpPr>
            <a:spLocks noChangeArrowheads="1"/>
          </p:cNvSpPr>
          <p:nvPr/>
        </p:nvSpPr>
        <p:spPr bwMode="auto">
          <a:xfrm>
            <a:off x="728663" y="1765300"/>
            <a:ext cx="7470775" cy="1501775"/>
          </a:xfrm>
          <a:prstGeom prst="roundRect">
            <a:avLst>
              <a:gd name="adj" fmla="val 16667"/>
            </a:avLst>
          </a:prstGeom>
          <a:solidFill>
            <a:srgbClr val="E1FFE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1558925" y="2305050"/>
            <a:ext cx="168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 flipV="1">
            <a:off x="5213350" y="2398713"/>
            <a:ext cx="2779713" cy="112712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5221288" y="2570163"/>
            <a:ext cx="2778125" cy="104775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 flipV="1">
            <a:off x="5216525" y="2187575"/>
            <a:ext cx="2760663" cy="28575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5207000" y="2606675"/>
            <a:ext cx="2770188" cy="28575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145088" y="1857375"/>
            <a:ext cx="78105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1400" b="1">
                <a:latin typeface="Times New Roman" pitchFamily="18" charset="0"/>
              </a:rPr>
              <a:t>sample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-30163" y="3351213"/>
            <a:ext cx="1911351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selector</a:t>
            </a:r>
          </a:p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</a:t>
            </a:r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/</a:t>
            </a:r>
            <a:r>
              <a:rPr lang="de-DE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</a:t>
            </a:r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18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10%</a:t>
            </a:r>
          </a:p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or pulsed source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6197600" y="2708275"/>
            <a:ext cx="4191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1400" b="1">
                <a:latin typeface="Times New Roman" pitchFamily="18" charset="0"/>
              </a:rPr>
              <a:t>L</a:t>
            </a:r>
            <a:r>
              <a:rPr lang="de-DE" sz="1400" b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1468438" y="1954213"/>
            <a:ext cx="3365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1400" b="1">
                <a:latin typeface="Times New Roman" pitchFamily="18" charset="0"/>
              </a:rPr>
              <a:t>n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6135688" y="1011238"/>
            <a:ext cx="2182812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detector with space- </a:t>
            </a:r>
          </a:p>
          <a:p>
            <a:pPr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and time resolution</a:t>
            </a:r>
          </a:p>
        </p:txBody>
      </p:sp>
      <p:sp>
        <p:nvSpPr>
          <p:cNvPr id="29709" name="Freeform 14"/>
          <p:cNvSpPr>
            <a:spLocks/>
          </p:cNvSpPr>
          <p:nvPr/>
        </p:nvSpPr>
        <p:spPr bwMode="auto">
          <a:xfrm>
            <a:off x="1847850" y="2268538"/>
            <a:ext cx="2979738" cy="504825"/>
          </a:xfrm>
          <a:custGeom>
            <a:avLst/>
            <a:gdLst>
              <a:gd name="T0" fmla="*/ 0 w 6720"/>
              <a:gd name="T1" fmla="*/ 2147483647 h 1041"/>
              <a:gd name="T2" fmla="*/ 2147483647 w 6720"/>
              <a:gd name="T3" fmla="*/ 2147483647 h 1041"/>
              <a:gd name="T4" fmla="*/ 2147483647 w 6720"/>
              <a:gd name="T5" fmla="*/ 2147483647 h 1041"/>
              <a:gd name="T6" fmla="*/ 2147483647 w 6720"/>
              <a:gd name="T7" fmla="*/ 2147483647 h 1041"/>
              <a:gd name="T8" fmla="*/ 2147483647 w 6720"/>
              <a:gd name="T9" fmla="*/ 2147483647 h 1041"/>
              <a:gd name="T10" fmla="*/ 2147483647 w 6720"/>
              <a:gd name="T11" fmla="*/ 2147483647 h 1041"/>
              <a:gd name="T12" fmla="*/ 2147483647 w 6720"/>
              <a:gd name="T13" fmla="*/ 0 h 1041"/>
              <a:gd name="T14" fmla="*/ 2147483647 w 6720"/>
              <a:gd name="T15" fmla="*/ 2147483647 h 1041"/>
              <a:gd name="T16" fmla="*/ 2147483647 w 6720"/>
              <a:gd name="T17" fmla="*/ 2147483647 h 1041"/>
              <a:gd name="T18" fmla="*/ 2147483647 w 6720"/>
              <a:gd name="T19" fmla="*/ 2147483647 h 1041"/>
              <a:gd name="T20" fmla="*/ 2147483647 w 6720"/>
              <a:gd name="T21" fmla="*/ 2147483647 h 1041"/>
              <a:gd name="T22" fmla="*/ 2147483647 w 6720"/>
              <a:gd name="T23" fmla="*/ 2147483647 h 1041"/>
              <a:gd name="T24" fmla="*/ 0 w 6720"/>
              <a:gd name="T25" fmla="*/ 2147483647 h 10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720"/>
              <a:gd name="T40" fmla="*/ 0 h 1041"/>
              <a:gd name="T41" fmla="*/ 6720 w 6720"/>
              <a:gd name="T42" fmla="*/ 1041 h 10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720" h="1041">
                <a:moveTo>
                  <a:pt x="0" y="1040"/>
                </a:moveTo>
                <a:lnTo>
                  <a:pt x="3" y="15"/>
                </a:lnTo>
                <a:lnTo>
                  <a:pt x="480" y="18"/>
                </a:lnTo>
                <a:lnTo>
                  <a:pt x="480" y="320"/>
                </a:lnTo>
                <a:lnTo>
                  <a:pt x="6234" y="318"/>
                </a:lnTo>
                <a:cubicBezTo>
                  <a:pt x="6234" y="208"/>
                  <a:pt x="6234" y="113"/>
                  <a:pt x="6234" y="3"/>
                </a:cubicBezTo>
                <a:cubicBezTo>
                  <a:pt x="6480" y="6"/>
                  <a:pt x="6720" y="0"/>
                  <a:pt x="6720" y="0"/>
                </a:cubicBezTo>
                <a:lnTo>
                  <a:pt x="6720" y="1040"/>
                </a:lnTo>
                <a:lnTo>
                  <a:pt x="6240" y="1040"/>
                </a:lnTo>
                <a:lnTo>
                  <a:pt x="6240" y="807"/>
                </a:lnTo>
                <a:lnTo>
                  <a:pt x="480" y="810"/>
                </a:lnTo>
                <a:lnTo>
                  <a:pt x="480" y="1041"/>
                </a:lnTo>
                <a:lnTo>
                  <a:pt x="0" y="1040"/>
                </a:lnTo>
                <a:close/>
              </a:path>
            </a:pathLst>
          </a:cu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0" name="AutoShape 15"/>
          <p:cNvSpPr>
            <a:spLocks noChangeArrowheads="1"/>
          </p:cNvSpPr>
          <p:nvPr/>
        </p:nvSpPr>
        <p:spPr bwMode="auto">
          <a:xfrm rot="5400000">
            <a:off x="6219032" y="2002631"/>
            <a:ext cx="2559050" cy="1065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801 w 21600"/>
              <a:gd name="T13" fmla="*/ 0 h 21600"/>
              <a:gd name="T14" fmla="*/ 16799 w 21600"/>
              <a:gd name="T15" fmla="*/ 181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530" y="879"/>
                </a:moveTo>
                <a:cubicBezTo>
                  <a:pt x="7878" y="299"/>
                  <a:pt x="9331" y="-1"/>
                  <a:pt x="10800" y="0"/>
                </a:cubicBezTo>
                <a:cubicBezTo>
                  <a:pt x="12268" y="0"/>
                  <a:pt x="13721" y="299"/>
                  <a:pt x="15069" y="879"/>
                </a:cubicBezTo>
                <a:cubicBezTo>
                  <a:pt x="13721" y="299"/>
                  <a:pt x="12268" y="-1"/>
                  <a:pt x="10799" y="0"/>
                </a:cubicBezTo>
                <a:cubicBezTo>
                  <a:pt x="9331" y="0"/>
                  <a:pt x="7878" y="299"/>
                  <a:pt x="6530" y="879"/>
                </a:cubicBezTo>
                <a:close/>
              </a:path>
            </a:pathLst>
          </a:custGeom>
          <a:solidFill>
            <a:srgbClr val="FFFFFF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1" name="AutoShape 16"/>
          <p:cNvSpPr>
            <a:spLocks noChangeArrowheads="1"/>
          </p:cNvSpPr>
          <p:nvPr/>
        </p:nvSpPr>
        <p:spPr bwMode="auto">
          <a:xfrm>
            <a:off x="1881188" y="2338388"/>
            <a:ext cx="100012" cy="3921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2" name="AutoShape 17"/>
          <p:cNvSpPr>
            <a:spLocks noChangeArrowheads="1"/>
          </p:cNvSpPr>
          <p:nvPr/>
        </p:nvSpPr>
        <p:spPr bwMode="auto">
          <a:xfrm>
            <a:off x="4691063" y="2335213"/>
            <a:ext cx="100012" cy="3921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29713" name="Group 18"/>
          <p:cNvGrpSpPr>
            <a:grpSpLocks/>
          </p:cNvGrpSpPr>
          <p:nvPr/>
        </p:nvGrpSpPr>
        <p:grpSpPr bwMode="auto">
          <a:xfrm>
            <a:off x="2105025" y="2473325"/>
            <a:ext cx="2486025" cy="449263"/>
            <a:chOff x="3592" y="5902"/>
            <a:chExt cx="5129" cy="926"/>
          </a:xfrm>
        </p:grpSpPr>
        <p:grpSp>
          <p:nvGrpSpPr>
            <p:cNvPr id="29734" name="Group 19"/>
            <p:cNvGrpSpPr>
              <a:grpSpLocks/>
            </p:cNvGrpSpPr>
            <p:nvPr/>
          </p:nvGrpSpPr>
          <p:grpSpPr bwMode="auto">
            <a:xfrm>
              <a:off x="3592" y="5902"/>
              <a:ext cx="5129" cy="926"/>
              <a:chOff x="3592" y="5902"/>
              <a:chExt cx="5129" cy="926"/>
            </a:xfrm>
          </p:grpSpPr>
          <p:sp>
            <p:nvSpPr>
              <p:cNvPr id="29736" name="Line 20"/>
              <p:cNvSpPr>
                <a:spLocks noChangeShapeType="1"/>
              </p:cNvSpPr>
              <p:nvPr/>
            </p:nvSpPr>
            <p:spPr bwMode="auto">
              <a:xfrm>
                <a:off x="3592" y="5902"/>
                <a:ext cx="512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7" name="Line 21"/>
              <p:cNvSpPr>
                <a:spLocks noChangeShapeType="1"/>
              </p:cNvSpPr>
              <p:nvPr/>
            </p:nvSpPr>
            <p:spPr bwMode="auto">
              <a:xfrm>
                <a:off x="3592" y="6167"/>
                <a:ext cx="512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8" name="Text Box 22"/>
              <p:cNvSpPr txBox="1">
                <a:spLocks noChangeArrowheads="1"/>
              </p:cNvSpPr>
              <p:nvPr/>
            </p:nvSpPr>
            <p:spPr bwMode="auto">
              <a:xfrm>
                <a:off x="6102" y="6252"/>
                <a:ext cx="755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de-DE" sz="1400" b="1">
                    <a:latin typeface="Times New Roman" pitchFamily="18" charset="0"/>
                  </a:rPr>
                  <a:t>L</a:t>
                </a:r>
                <a:r>
                  <a:rPr lang="de-DE" sz="1400" b="1" baseline="-250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9735" name="Rectangle 23"/>
            <p:cNvSpPr>
              <a:spLocks noChangeArrowheads="1"/>
            </p:cNvSpPr>
            <p:nvPr/>
          </p:nvSpPr>
          <p:spPr bwMode="auto">
            <a:xfrm>
              <a:off x="3592" y="5921"/>
              <a:ext cx="5123" cy="23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4908550" y="2405063"/>
            <a:ext cx="163513" cy="25717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5" name="Oval 25"/>
          <p:cNvSpPr>
            <a:spLocks noChangeArrowheads="1"/>
          </p:cNvSpPr>
          <p:nvPr/>
        </p:nvSpPr>
        <p:spPr bwMode="auto">
          <a:xfrm>
            <a:off x="5168900" y="2392363"/>
            <a:ext cx="109538" cy="92075"/>
          </a:xfrm>
          <a:prstGeom prst="ellipse">
            <a:avLst/>
          </a:prstGeom>
          <a:solidFill>
            <a:srgbClr val="FF6600">
              <a:alpha val="50195"/>
            </a:srgbClr>
          </a:solidFill>
          <a:ln w="9525">
            <a:round/>
            <a:headEnd/>
            <a:tailEnd/>
          </a:ln>
          <a:scene3d>
            <a:camera prst="legacyPerspectiveFront">
              <a:rot lat="16800000" lon="0" rev="0"/>
            </a:camera>
            <a:lightRig rig="legacyFlat3" dir="l"/>
          </a:scene3d>
          <a:sp3d extrusionH="227000" prstMaterial="legacyPlastic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>
            <a:flatTx/>
          </a:bodyPr>
          <a:lstStyle/>
          <a:p>
            <a:pPr eaLnBrk="0" hangingPunct="0"/>
            <a:endParaRPr lang="en-US"/>
          </a:p>
        </p:txBody>
      </p:sp>
      <p:sp>
        <p:nvSpPr>
          <p:cNvPr id="29716" name="Rectangle 26"/>
          <p:cNvSpPr>
            <a:spLocks noChangeArrowheads="1"/>
          </p:cNvSpPr>
          <p:nvPr/>
        </p:nvSpPr>
        <p:spPr bwMode="auto">
          <a:xfrm>
            <a:off x="1501775" y="2466975"/>
            <a:ext cx="293688" cy="141288"/>
          </a:xfrm>
          <a:prstGeom prst="rect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7" name="Rectangle 27"/>
          <p:cNvSpPr>
            <a:spLocks noChangeArrowheads="1"/>
          </p:cNvSpPr>
          <p:nvPr/>
        </p:nvSpPr>
        <p:spPr bwMode="auto">
          <a:xfrm>
            <a:off x="966788" y="2370138"/>
            <a:ext cx="396875" cy="34925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718" name="Line 28"/>
          <p:cNvSpPr>
            <a:spLocks noChangeShapeType="1"/>
          </p:cNvSpPr>
          <p:nvPr/>
        </p:nvSpPr>
        <p:spPr bwMode="auto">
          <a:xfrm flipV="1">
            <a:off x="806450" y="2536825"/>
            <a:ext cx="7285038" cy="4763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Line 29"/>
          <p:cNvSpPr>
            <a:spLocks noChangeShapeType="1"/>
          </p:cNvSpPr>
          <p:nvPr/>
        </p:nvSpPr>
        <p:spPr bwMode="auto">
          <a:xfrm flipV="1">
            <a:off x="1025525" y="2690813"/>
            <a:ext cx="76200" cy="71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30"/>
          <p:cNvSpPr>
            <a:spLocks noChangeShapeType="1"/>
          </p:cNvSpPr>
          <p:nvPr/>
        </p:nvSpPr>
        <p:spPr bwMode="auto">
          <a:xfrm>
            <a:off x="1936750" y="2603500"/>
            <a:ext cx="1152525" cy="73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31"/>
          <p:cNvSpPr>
            <a:spLocks noChangeShapeType="1"/>
          </p:cNvSpPr>
          <p:nvPr/>
        </p:nvSpPr>
        <p:spPr bwMode="auto">
          <a:xfrm flipV="1">
            <a:off x="3167063" y="2622550"/>
            <a:ext cx="1570037" cy="708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Text Box 32"/>
          <p:cNvSpPr txBox="1">
            <a:spLocks noChangeArrowheads="1"/>
          </p:cNvSpPr>
          <p:nvPr/>
        </p:nvSpPr>
        <p:spPr bwMode="auto">
          <a:xfrm>
            <a:off x="2381250" y="3343275"/>
            <a:ext cx="123983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coils in magnetic screen</a:t>
            </a:r>
            <a:endParaRPr lang="de-DE" sz="1800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1635125" y="1368425"/>
            <a:ext cx="12239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polariser</a:t>
            </a:r>
            <a:endParaRPr lang="de-DE" sz="1800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24" name="Text Box 34"/>
          <p:cNvSpPr txBox="1">
            <a:spLocks noChangeArrowheads="1"/>
          </p:cNvSpPr>
          <p:nvPr/>
        </p:nvSpPr>
        <p:spPr bwMode="auto">
          <a:xfrm>
            <a:off x="4192588" y="3328988"/>
            <a:ext cx="18954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³He polariser</a:t>
            </a:r>
          </a:p>
          <a:p>
            <a:pPr algn="ctr" eaLnBrk="0" hangingPunct="0"/>
            <a:r>
              <a:rPr lang="de-DE" sz="1800" b="1">
                <a:solidFill>
                  <a:schemeClr val="bg1"/>
                </a:solidFill>
                <a:latin typeface="Times New Roman" pitchFamily="18" charset="0"/>
              </a:rPr>
              <a:t>or buncher</a:t>
            </a:r>
            <a:endParaRPr lang="de-DE" sz="1800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H="1" flipV="1">
            <a:off x="4999038" y="2603500"/>
            <a:ext cx="131762" cy="960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Line 36"/>
          <p:cNvSpPr>
            <a:spLocks noChangeShapeType="1"/>
          </p:cNvSpPr>
          <p:nvPr/>
        </p:nvSpPr>
        <p:spPr bwMode="auto">
          <a:xfrm flipH="1">
            <a:off x="1674813" y="1781175"/>
            <a:ext cx="382587" cy="773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Text Box 38"/>
          <p:cNvSpPr txBox="1">
            <a:spLocks noChangeArrowheads="1"/>
          </p:cNvSpPr>
          <p:nvPr/>
        </p:nvSpPr>
        <p:spPr bwMode="auto">
          <a:xfrm>
            <a:off x="315913" y="4570413"/>
            <a:ext cx="884555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Intensity varies </a:t>
            </a:r>
            <a:r>
              <a:rPr lang="en-US" sz="1800" b="1" dirty="0" err="1">
                <a:solidFill>
                  <a:srgbClr val="FF6600"/>
                </a:solidFill>
                <a:latin typeface="Times New Roman" pitchFamily="18" charset="0"/>
              </a:rPr>
              <a:t>sinusoidally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 with a frequency up to 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6600"/>
                </a:solidFill>
                <a:latin typeface="Times New Roman" pitchFamily="18" charset="0"/>
              </a:rPr>
              <a:t>MHz.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 Its contrast is a measure of the </a:t>
            </a:r>
            <a:r>
              <a:rPr lang="en-US" sz="1800" b="1" dirty="0" err="1">
                <a:solidFill>
                  <a:srgbClr val="FF6600"/>
                </a:solidFill>
                <a:latin typeface="Times New Roman" pitchFamily="18" charset="0"/>
              </a:rPr>
              <a:t>quasielastic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 scattering.</a:t>
            </a:r>
          </a:p>
          <a:p>
            <a:pPr eaLnBrk="0" hangingPunct="0"/>
            <a:endParaRPr lang="en-US" sz="1800" b="1" dirty="0">
              <a:solidFill>
                <a:srgbClr val="FF6600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</a:rPr>
              <a:t>Alternative: Choosing the modulation plane at the sample,  generates  a SANS machine  with time resolution of </a:t>
            </a:r>
            <a:r>
              <a:rPr lang="el-GR" sz="1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ci1" pitchFamily="2" charset="2"/>
              </a:rPr>
              <a:t>μ</a:t>
            </a:r>
            <a:r>
              <a:rPr lang="en-US" sz="1800" b="1" dirty="0" smtClean="0">
                <a:solidFill>
                  <a:srgbClr val="FF6600"/>
                </a:solidFill>
                <a:latin typeface="Times New Roman" pitchFamily="18" charset="0"/>
                <a:sym typeface="tci1" pitchFamily="2" charset="2"/>
              </a:rPr>
              <a:t>s</a:t>
            </a:r>
            <a:r>
              <a:rPr lang="en-US" sz="1800" b="1" dirty="0">
                <a:solidFill>
                  <a:srgbClr val="FF6600"/>
                </a:solidFill>
                <a:latin typeface="Times New Roman" pitchFamily="18" charset="0"/>
                <a:sym typeface="tci1" pitchFamily="2" charset="2"/>
              </a:rPr>
              <a:t>. This does not require  a detector with high t-resolution, but only varying the signal phase at the sample!</a:t>
            </a:r>
            <a:endParaRPr lang="en-US" sz="1800" b="1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9728" name="Line 39"/>
          <p:cNvSpPr>
            <a:spLocks noChangeShapeType="1"/>
          </p:cNvSpPr>
          <p:nvPr/>
        </p:nvSpPr>
        <p:spPr bwMode="auto">
          <a:xfrm flipV="1">
            <a:off x="7088188" y="2757488"/>
            <a:ext cx="919162" cy="1633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Line 40"/>
          <p:cNvSpPr>
            <a:spLocks noChangeShapeType="1"/>
          </p:cNvSpPr>
          <p:nvPr/>
        </p:nvSpPr>
        <p:spPr bwMode="auto">
          <a:xfrm flipH="1">
            <a:off x="5257800" y="2139950"/>
            <a:ext cx="1524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Text Box 41"/>
          <p:cNvSpPr txBox="1">
            <a:spLocks noChangeArrowheads="1"/>
          </p:cNvSpPr>
          <p:nvPr/>
        </p:nvSpPr>
        <p:spPr bwMode="auto">
          <a:xfrm>
            <a:off x="1176338" y="158750"/>
            <a:ext cx="798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latin typeface="Times New Roman" pitchFamily="18" charset="0"/>
              </a:rPr>
              <a:t>G: SANS + MIEZE:</a:t>
            </a:r>
            <a:r>
              <a:rPr lang="en-US" sz="1600" b="1">
                <a:latin typeface="Times New Roman" pitchFamily="18" charset="0"/>
              </a:rPr>
              <a:t>  </a:t>
            </a:r>
            <a:r>
              <a:rPr lang="en-US" sz="1800" b="1">
                <a:latin typeface="Times New Roman" pitchFamily="18" charset="0"/>
              </a:rPr>
              <a:t> SANS with high energy resolution or high time resolution</a:t>
            </a:r>
          </a:p>
        </p:txBody>
      </p:sp>
      <p:sp>
        <p:nvSpPr>
          <p:cNvPr id="29731" name="Line 42"/>
          <p:cNvSpPr>
            <a:spLocks noChangeShapeType="1"/>
          </p:cNvSpPr>
          <p:nvPr/>
        </p:nvSpPr>
        <p:spPr bwMode="auto">
          <a:xfrm>
            <a:off x="7437438" y="1778000"/>
            <a:ext cx="58261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Text Box 43"/>
          <p:cNvSpPr txBox="1">
            <a:spLocks noChangeArrowheads="1"/>
          </p:cNvSpPr>
          <p:nvPr/>
        </p:nvSpPr>
        <p:spPr bwMode="auto">
          <a:xfrm>
            <a:off x="1811338" y="1992313"/>
            <a:ext cx="3365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1600" b="1">
                <a:latin typeface="Times New Roman" pitchFamily="18" charset="0"/>
              </a:rPr>
              <a:t>E</a:t>
            </a:r>
            <a:endParaRPr lang="de-DE" sz="1400" b="1">
              <a:latin typeface="Times New Roman" pitchFamily="18" charset="0"/>
            </a:endParaRPr>
          </a:p>
        </p:txBody>
      </p:sp>
      <p:sp>
        <p:nvSpPr>
          <p:cNvPr id="29733" name="Text Box 44"/>
          <p:cNvSpPr txBox="1">
            <a:spLocks noChangeArrowheads="1"/>
          </p:cNvSpPr>
          <p:nvPr/>
        </p:nvSpPr>
        <p:spPr bwMode="auto">
          <a:xfrm>
            <a:off x="4554538" y="1973263"/>
            <a:ext cx="3365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S</a:t>
            </a:r>
            <a:endParaRPr lang="de-DE" sz="1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 rot="-809270">
            <a:off x="311150" y="2520950"/>
            <a:ext cx="3265488" cy="5207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3276600" y="1328738"/>
            <a:ext cx="2435225" cy="2381250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 rot="420000">
            <a:off x="3419475" y="1473200"/>
            <a:ext cx="2146300" cy="2103438"/>
          </a:xfrm>
          <a:custGeom>
            <a:avLst/>
            <a:gdLst>
              <a:gd name="T0" fmla="*/ 2147483647 w 1935"/>
              <a:gd name="T1" fmla="*/ 2147483647 h 1935"/>
              <a:gd name="T2" fmla="*/ 2147483647 w 1935"/>
              <a:gd name="T3" fmla="*/ 2147483647 h 1935"/>
              <a:gd name="T4" fmla="*/ 2147483647 w 1935"/>
              <a:gd name="T5" fmla="*/ 2147483647 h 1935"/>
              <a:gd name="T6" fmla="*/ 2147483647 w 1935"/>
              <a:gd name="T7" fmla="*/ 2147483647 h 1935"/>
              <a:gd name="T8" fmla="*/ 2147483647 w 1935"/>
              <a:gd name="T9" fmla="*/ 2147483647 h 1935"/>
              <a:gd name="T10" fmla="*/ 2147483647 w 1935"/>
              <a:gd name="T11" fmla="*/ 0 h 1935"/>
              <a:gd name="T12" fmla="*/ 2147483647 w 1935"/>
              <a:gd name="T13" fmla="*/ 2147483647 h 1935"/>
              <a:gd name="T14" fmla="*/ 2147483647 w 1935"/>
              <a:gd name="T15" fmla="*/ 2147483647 h 1935"/>
              <a:gd name="T16" fmla="*/ 2147483647 w 1935"/>
              <a:gd name="T17" fmla="*/ 2147483647 h 1935"/>
              <a:gd name="T18" fmla="*/ 2147483647 w 1935"/>
              <a:gd name="T19" fmla="*/ 2147483647 h 1935"/>
              <a:gd name="T20" fmla="*/ 2147483647 w 1935"/>
              <a:gd name="T21" fmla="*/ 2147483647 h 1935"/>
              <a:gd name="T22" fmla="*/ 2147483647 w 1935"/>
              <a:gd name="T23" fmla="*/ 2147483647 h 1935"/>
              <a:gd name="T24" fmla="*/ 2147483647 w 1935"/>
              <a:gd name="T25" fmla="*/ 2147483647 h 1935"/>
              <a:gd name="T26" fmla="*/ 2147483647 w 1935"/>
              <a:gd name="T27" fmla="*/ 2147483647 h 1935"/>
              <a:gd name="T28" fmla="*/ 2147483647 w 1935"/>
              <a:gd name="T29" fmla="*/ 2147483647 h 1935"/>
              <a:gd name="T30" fmla="*/ 2147483647 w 1935"/>
              <a:gd name="T31" fmla="*/ 2147483647 h 1935"/>
              <a:gd name="T32" fmla="*/ 2147483647 w 1935"/>
              <a:gd name="T33" fmla="*/ 2147483647 h 1935"/>
              <a:gd name="T34" fmla="*/ 2147483647 w 1935"/>
              <a:gd name="T35" fmla="*/ 2147483647 h 1935"/>
              <a:gd name="T36" fmla="*/ 2147483647 w 1935"/>
              <a:gd name="T37" fmla="*/ 2147483647 h 1935"/>
              <a:gd name="T38" fmla="*/ 2147483647 w 1935"/>
              <a:gd name="T39" fmla="*/ 2147483647 h 1935"/>
              <a:gd name="T40" fmla="*/ 2147483647 w 1935"/>
              <a:gd name="T41" fmla="*/ 2147483647 h 1935"/>
              <a:gd name="T42" fmla="*/ 2147483647 w 1935"/>
              <a:gd name="T43" fmla="*/ 2147483647 h 1935"/>
              <a:gd name="T44" fmla="*/ 2147483647 w 1935"/>
              <a:gd name="T45" fmla="*/ 2147483647 h 1935"/>
              <a:gd name="T46" fmla="*/ 0 w 1935"/>
              <a:gd name="T47" fmla="*/ 2147483647 h 1935"/>
              <a:gd name="T48" fmla="*/ 2147483647 w 1935"/>
              <a:gd name="T49" fmla="*/ 2147483647 h 19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35"/>
              <a:gd name="T76" fmla="*/ 0 h 1935"/>
              <a:gd name="T77" fmla="*/ 1935 w 1935"/>
              <a:gd name="T78" fmla="*/ 1935 h 193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35" h="1935">
                <a:moveTo>
                  <a:pt x="30" y="717"/>
                </a:moveTo>
                <a:lnTo>
                  <a:pt x="126" y="480"/>
                </a:lnTo>
                <a:lnTo>
                  <a:pt x="279" y="285"/>
                </a:lnTo>
                <a:lnTo>
                  <a:pt x="477" y="129"/>
                </a:lnTo>
                <a:lnTo>
                  <a:pt x="714" y="33"/>
                </a:lnTo>
                <a:lnTo>
                  <a:pt x="966" y="0"/>
                </a:lnTo>
                <a:lnTo>
                  <a:pt x="1215" y="36"/>
                </a:lnTo>
                <a:lnTo>
                  <a:pt x="1449" y="126"/>
                </a:lnTo>
                <a:lnTo>
                  <a:pt x="1650" y="285"/>
                </a:lnTo>
                <a:lnTo>
                  <a:pt x="1803" y="483"/>
                </a:lnTo>
                <a:lnTo>
                  <a:pt x="1896" y="717"/>
                </a:lnTo>
                <a:lnTo>
                  <a:pt x="1935" y="963"/>
                </a:lnTo>
                <a:lnTo>
                  <a:pt x="1899" y="1221"/>
                </a:lnTo>
                <a:lnTo>
                  <a:pt x="1803" y="1452"/>
                </a:lnTo>
                <a:lnTo>
                  <a:pt x="1650" y="1653"/>
                </a:lnTo>
                <a:lnTo>
                  <a:pt x="1452" y="1806"/>
                </a:lnTo>
                <a:lnTo>
                  <a:pt x="1212" y="1902"/>
                </a:lnTo>
                <a:lnTo>
                  <a:pt x="966" y="1935"/>
                </a:lnTo>
                <a:lnTo>
                  <a:pt x="717" y="1902"/>
                </a:lnTo>
                <a:lnTo>
                  <a:pt x="477" y="1803"/>
                </a:lnTo>
                <a:lnTo>
                  <a:pt x="282" y="1650"/>
                </a:lnTo>
                <a:lnTo>
                  <a:pt x="126" y="1452"/>
                </a:lnTo>
                <a:lnTo>
                  <a:pt x="30" y="1221"/>
                </a:lnTo>
                <a:lnTo>
                  <a:pt x="0" y="966"/>
                </a:lnTo>
                <a:lnTo>
                  <a:pt x="30" y="717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5" name="Oval 5"/>
          <p:cNvSpPr>
            <a:spLocks noChangeAspect="1" noChangeArrowheads="1"/>
          </p:cNvSpPr>
          <p:nvPr/>
        </p:nvSpPr>
        <p:spPr bwMode="auto">
          <a:xfrm>
            <a:off x="3444875" y="1498600"/>
            <a:ext cx="2092325" cy="2049463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6" name="Oval 6"/>
          <p:cNvSpPr>
            <a:spLocks noChangeAspect="1" noChangeArrowheads="1"/>
          </p:cNvSpPr>
          <p:nvPr/>
        </p:nvSpPr>
        <p:spPr bwMode="auto">
          <a:xfrm>
            <a:off x="3506788" y="1560513"/>
            <a:ext cx="1968500" cy="19256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5749" tIns="37874" rIns="75749" bIns="37874" anchor="ctr"/>
          <a:lstStyle/>
          <a:p>
            <a:pPr algn="ctr" defTabSz="757238" eaLnBrk="0" hangingPunct="0"/>
            <a:endParaRPr lang="en-US" sz="2000">
              <a:latin typeface="Times New Roman" pitchFamily="18" charset="0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 rot="420000">
            <a:off x="3525838" y="1577975"/>
            <a:ext cx="1931987" cy="1893888"/>
          </a:xfrm>
          <a:custGeom>
            <a:avLst/>
            <a:gdLst>
              <a:gd name="T0" fmla="*/ 2147483647 w 1935"/>
              <a:gd name="T1" fmla="*/ 2147483647 h 1935"/>
              <a:gd name="T2" fmla="*/ 2147483647 w 1935"/>
              <a:gd name="T3" fmla="*/ 2147483647 h 1935"/>
              <a:gd name="T4" fmla="*/ 2147483647 w 1935"/>
              <a:gd name="T5" fmla="*/ 2147483647 h 1935"/>
              <a:gd name="T6" fmla="*/ 2147483647 w 1935"/>
              <a:gd name="T7" fmla="*/ 2147483647 h 1935"/>
              <a:gd name="T8" fmla="*/ 2147483647 w 1935"/>
              <a:gd name="T9" fmla="*/ 2147483647 h 1935"/>
              <a:gd name="T10" fmla="*/ 2147483647 w 1935"/>
              <a:gd name="T11" fmla="*/ 0 h 1935"/>
              <a:gd name="T12" fmla="*/ 2147483647 w 1935"/>
              <a:gd name="T13" fmla="*/ 2147483647 h 1935"/>
              <a:gd name="T14" fmla="*/ 2147483647 w 1935"/>
              <a:gd name="T15" fmla="*/ 2147483647 h 1935"/>
              <a:gd name="T16" fmla="*/ 2147483647 w 1935"/>
              <a:gd name="T17" fmla="*/ 2147483647 h 1935"/>
              <a:gd name="T18" fmla="*/ 2147483647 w 1935"/>
              <a:gd name="T19" fmla="*/ 2147483647 h 1935"/>
              <a:gd name="T20" fmla="*/ 2147483647 w 1935"/>
              <a:gd name="T21" fmla="*/ 2147483647 h 1935"/>
              <a:gd name="T22" fmla="*/ 2147483647 w 1935"/>
              <a:gd name="T23" fmla="*/ 2147483647 h 1935"/>
              <a:gd name="T24" fmla="*/ 2147483647 w 1935"/>
              <a:gd name="T25" fmla="*/ 2147483647 h 1935"/>
              <a:gd name="T26" fmla="*/ 2147483647 w 1935"/>
              <a:gd name="T27" fmla="*/ 2147483647 h 1935"/>
              <a:gd name="T28" fmla="*/ 2147483647 w 1935"/>
              <a:gd name="T29" fmla="*/ 2147483647 h 1935"/>
              <a:gd name="T30" fmla="*/ 2147483647 w 1935"/>
              <a:gd name="T31" fmla="*/ 2147483647 h 1935"/>
              <a:gd name="T32" fmla="*/ 2147483647 w 1935"/>
              <a:gd name="T33" fmla="*/ 2147483647 h 1935"/>
              <a:gd name="T34" fmla="*/ 2147483647 w 1935"/>
              <a:gd name="T35" fmla="*/ 2147483647 h 1935"/>
              <a:gd name="T36" fmla="*/ 2147483647 w 1935"/>
              <a:gd name="T37" fmla="*/ 2147483647 h 1935"/>
              <a:gd name="T38" fmla="*/ 2147483647 w 1935"/>
              <a:gd name="T39" fmla="*/ 2147483647 h 1935"/>
              <a:gd name="T40" fmla="*/ 2147483647 w 1935"/>
              <a:gd name="T41" fmla="*/ 2147483647 h 1935"/>
              <a:gd name="T42" fmla="*/ 2147483647 w 1935"/>
              <a:gd name="T43" fmla="*/ 2147483647 h 1935"/>
              <a:gd name="T44" fmla="*/ 2147483647 w 1935"/>
              <a:gd name="T45" fmla="*/ 2147483647 h 1935"/>
              <a:gd name="T46" fmla="*/ 0 w 1935"/>
              <a:gd name="T47" fmla="*/ 2147483647 h 1935"/>
              <a:gd name="T48" fmla="*/ 2147483647 w 1935"/>
              <a:gd name="T49" fmla="*/ 2147483647 h 19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35"/>
              <a:gd name="T76" fmla="*/ 0 h 1935"/>
              <a:gd name="T77" fmla="*/ 1935 w 1935"/>
              <a:gd name="T78" fmla="*/ 1935 h 193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35" h="1935">
                <a:moveTo>
                  <a:pt x="30" y="717"/>
                </a:moveTo>
                <a:lnTo>
                  <a:pt x="126" y="480"/>
                </a:lnTo>
                <a:lnTo>
                  <a:pt x="279" y="285"/>
                </a:lnTo>
                <a:lnTo>
                  <a:pt x="477" y="129"/>
                </a:lnTo>
                <a:lnTo>
                  <a:pt x="714" y="33"/>
                </a:lnTo>
                <a:lnTo>
                  <a:pt x="966" y="0"/>
                </a:lnTo>
                <a:lnTo>
                  <a:pt x="1215" y="36"/>
                </a:lnTo>
                <a:lnTo>
                  <a:pt x="1449" y="126"/>
                </a:lnTo>
                <a:lnTo>
                  <a:pt x="1650" y="285"/>
                </a:lnTo>
                <a:lnTo>
                  <a:pt x="1803" y="483"/>
                </a:lnTo>
                <a:lnTo>
                  <a:pt x="1896" y="717"/>
                </a:lnTo>
                <a:lnTo>
                  <a:pt x="1935" y="963"/>
                </a:lnTo>
                <a:lnTo>
                  <a:pt x="1899" y="1221"/>
                </a:lnTo>
                <a:lnTo>
                  <a:pt x="1803" y="1452"/>
                </a:lnTo>
                <a:lnTo>
                  <a:pt x="1650" y="1653"/>
                </a:lnTo>
                <a:lnTo>
                  <a:pt x="1452" y="1806"/>
                </a:lnTo>
                <a:lnTo>
                  <a:pt x="1212" y="1902"/>
                </a:lnTo>
                <a:lnTo>
                  <a:pt x="966" y="1935"/>
                </a:lnTo>
                <a:lnTo>
                  <a:pt x="717" y="1902"/>
                </a:lnTo>
                <a:lnTo>
                  <a:pt x="477" y="1803"/>
                </a:lnTo>
                <a:lnTo>
                  <a:pt x="282" y="1650"/>
                </a:lnTo>
                <a:lnTo>
                  <a:pt x="126" y="1452"/>
                </a:lnTo>
                <a:lnTo>
                  <a:pt x="30" y="1221"/>
                </a:lnTo>
                <a:lnTo>
                  <a:pt x="0" y="966"/>
                </a:lnTo>
                <a:lnTo>
                  <a:pt x="30" y="71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8" name="Freeform 8"/>
          <p:cNvSpPr>
            <a:spLocks/>
          </p:cNvSpPr>
          <p:nvPr/>
        </p:nvSpPr>
        <p:spPr bwMode="auto">
          <a:xfrm rot="420000">
            <a:off x="3586163" y="1635125"/>
            <a:ext cx="1811337" cy="1774825"/>
          </a:xfrm>
          <a:custGeom>
            <a:avLst/>
            <a:gdLst>
              <a:gd name="T0" fmla="*/ 2147483647 w 1935"/>
              <a:gd name="T1" fmla="*/ 2147483647 h 1935"/>
              <a:gd name="T2" fmla="*/ 2147483647 w 1935"/>
              <a:gd name="T3" fmla="*/ 2147483647 h 1935"/>
              <a:gd name="T4" fmla="*/ 2147483647 w 1935"/>
              <a:gd name="T5" fmla="*/ 2147483647 h 1935"/>
              <a:gd name="T6" fmla="*/ 2147483647 w 1935"/>
              <a:gd name="T7" fmla="*/ 2147483647 h 1935"/>
              <a:gd name="T8" fmla="*/ 2147483647 w 1935"/>
              <a:gd name="T9" fmla="*/ 2147483647 h 1935"/>
              <a:gd name="T10" fmla="*/ 2147483647 w 1935"/>
              <a:gd name="T11" fmla="*/ 0 h 1935"/>
              <a:gd name="T12" fmla="*/ 2147483647 w 1935"/>
              <a:gd name="T13" fmla="*/ 2147483647 h 1935"/>
              <a:gd name="T14" fmla="*/ 2147483647 w 1935"/>
              <a:gd name="T15" fmla="*/ 2147483647 h 1935"/>
              <a:gd name="T16" fmla="*/ 2147483647 w 1935"/>
              <a:gd name="T17" fmla="*/ 2147483647 h 1935"/>
              <a:gd name="T18" fmla="*/ 2147483647 w 1935"/>
              <a:gd name="T19" fmla="*/ 2147483647 h 1935"/>
              <a:gd name="T20" fmla="*/ 2147483647 w 1935"/>
              <a:gd name="T21" fmla="*/ 2147483647 h 1935"/>
              <a:gd name="T22" fmla="*/ 2147483647 w 1935"/>
              <a:gd name="T23" fmla="*/ 2147483647 h 1935"/>
              <a:gd name="T24" fmla="*/ 2147483647 w 1935"/>
              <a:gd name="T25" fmla="*/ 2147483647 h 1935"/>
              <a:gd name="T26" fmla="*/ 2147483647 w 1935"/>
              <a:gd name="T27" fmla="*/ 2147483647 h 1935"/>
              <a:gd name="T28" fmla="*/ 2147483647 w 1935"/>
              <a:gd name="T29" fmla="*/ 2147483647 h 1935"/>
              <a:gd name="T30" fmla="*/ 2147483647 w 1935"/>
              <a:gd name="T31" fmla="*/ 2147483647 h 1935"/>
              <a:gd name="T32" fmla="*/ 2147483647 w 1935"/>
              <a:gd name="T33" fmla="*/ 2147483647 h 1935"/>
              <a:gd name="T34" fmla="*/ 2147483647 w 1935"/>
              <a:gd name="T35" fmla="*/ 2147483647 h 1935"/>
              <a:gd name="T36" fmla="*/ 2147483647 w 1935"/>
              <a:gd name="T37" fmla="*/ 2147483647 h 1935"/>
              <a:gd name="T38" fmla="*/ 2147483647 w 1935"/>
              <a:gd name="T39" fmla="*/ 2147483647 h 1935"/>
              <a:gd name="T40" fmla="*/ 2147483647 w 1935"/>
              <a:gd name="T41" fmla="*/ 2147483647 h 1935"/>
              <a:gd name="T42" fmla="*/ 2147483647 w 1935"/>
              <a:gd name="T43" fmla="*/ 2147483647 h 1935"/>
              <a:gd name="T44" fmla="*/ 2147483647 w 1935"/>
              <a:gd name="T45" fmla="*/ 2147483647 h 1935"/>
              <a:gd name="T46" fmla="*/ 0 w 1935"/>
              <a:gd name="T47" fmla="*/ 2147483647 h 1935"/>
              <a:gd name="T48" fmla="*/ 2147483647 w 1935"/>
              <a:gd name="T49" fmla="*/ 2147483647 h 19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35"/>
              <a:gd name="T76" fmla="*/ 0 h 1935"/>
              <a:gd name="T77" fmla="*/ 1935 w 1935"/>
              <a:gd name="T78" fmla="*/ 1935 h 193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35" h="1935">
                <a:moveTo>
                  <a:pt x="30" y="717"/>
                </a:moveTo>
                <a:lnTo>
                  <a:pt x="126" y="480"/>
                </a:lnTo>
                <a:lnTo>
                  <a:pt x="279" y="285"/>
                </a:lnTo>
                <a:lnTo>
                  <a:pt x="477" y="129"/>
                </a:lnTo>
                <a:lnTo>
                  <a:pt x="714" y="33"/>
                </a:lnTo>
                <a:lnTo>
                  <a:pt x="966" y="0"/>
                </a:lnTo>
                <a:lnTo>
                  <a:pt x="1215" y="36"/>
                </a:lnTo>
                <a:lnTo>
                  <a:pt x="1449" y="126"/>
                </a:lnTo>
                <a:lnTo>
                  <a:pt x="1650" y="285"/>
                </a:lnTo>
                <a:lnTo>
                  <a:pt x="1803" y="483"/>
                </a:lnTo>
                <a:lnTo>
                  <a:pt x="1896" y="717"/>
                </a:lnTo>
                <a:lnTo>
                  <a:pt x="1935" y="963"/>
                </a:lnTo>
                <a:lnTo>
                  <a:pt x="1899" y="1221"/>
                </a:lnTo>
                <a:lnTo>
                  <a:pt x="1803" y="1452"/>
                </a:lnTo>
                <a:lnTo>
                  <a:pt x="1650" y="1653"/>
                </a:lnTo>
                <a:lnTo>
                  <a:pt x="1452" y="1806"/>
                </a:lnTo>
                <a:lnTo>
                  <a:pt x="1212" y="1902"/>
                </a:lnTo>
                <a:lnTo>
                  <a:pt x="966" y="1935"/>
                </a:lnTo>
                <a:lnTo>
                  <a:pt x="717" y="1902"/>
                </a:lnTo>
                <a:lnTo>
                  <a:pt x="477" y="1803"/>
                </a:lnTo>
                <a:lnTo>
                  <a:pt x="282" y="1650"/>
                </a:lnTo>
                <a:lnTo>
                  <a:pt x="126" y="1452"/>
                </a:lnTo>
                <a:lnTo>
                  <a:pt x="30" y="1221"/>
                </a:lnTo>
                <a:lnTo>
                  <a:pt x="0" y="966"/>
                </a:lnTo>
                <a:lnTo>
                  <a:pt x="30" y="717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29" name="Oval 9"/>
          <p:cNvSpPr>
            <a:spLocks noChangeAspect="1" noChangeArrowheads="1"/>
          </p:cNvSpPr>
          <p:nvPr/>
        </p:nvSpPr>
        <p:spPr bwMode="auto">
          <a:xfrm>
            <a:off x="3603625" y="1654175"/>
            <a:ext cx="1774825" cy="1738313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0" name="Oval 10"/>
          <p:cNvSpPr>
            <a:spLocks noChangeAspect="1" noChangeArrowheads="1"/>
          </p:cNvSpPr>
          <p:nvPr/>
        </p:nvSpPr>
        <p:spPr bwMode="auto">
          <a:xfrm>
            <a:off x="3665538" y="1714500"/>
            <a:ext cx="1651000" cy="16160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 rot="420000">
            <a:off x="3687763" y="1735138"/>
            <a:ext cx="1609725" cy="1576387"/>
          </a:xfrm>
          <a:custGeom>
            <a:avLst/>
            <a:gdLst>
              <a:gd name="T0" fmla="*/ 2147483647 w 1935"/>
              <a:gd name="T1" fmla="*/ 2147483647 h 1935"/>
              <a:gd name="T2" fmla="*/ 2147483647 w 1935"/>
              <a:gd name="T3" fmla="*/ 2147483647 h 1935"/>
              <a:gd name="T4" fmla="*/ 2147483647 w 1935"/>
              <a:gd name="T5" fmla="*/ 2147483647 h 1935"/>
              <a:gd name="T6" fmla="*/ 2147483647 w 1935"/>
              <a:gd name="T7" fmla="*/ 2147483647 h 1935"/>
              <a:gd name="T8" fmla="*/ 2147483647 w 1935"/>
              <a:gd name="T9" fmla="*/ 2147483647 h 1935"/>
              <a:gd name="T10" fmla="*/ 2147483647 w 1935"/>
              <a:gd name="T11" fmla="*/ 0 h 1935"/>
              <a:gd name="T12" fmla="*/ 2147483647 w 1935"/>
              <a:gd name="T13" fmla="*/ 2147483647 h 1935"/>
              <a:gd name="T14" fmla="*/ 2147483647 w 1935"/>
              <a:gd name="T15" fmla="*/ 2147483647 h 1935"/>
              <a:gd name="T16" fmla="*/ 2147483647 w 1935"/>
              <a:gd name="T17" fmla="*/ 2147483647 h 1935"/>
              <a:gd name="T18" fmla="*/ 2147483647 w 1935"/>
              <a:gd name="T19" fmla="*/ 2147483647 h 1935"/>
              <a:gd name="T20" fmla="*/ 2147483647 w 1935"/>
              <a:gd name="T21" fmla="*/ 2147483647 h 1935"/>
              <a:gd name="T22" fmla="*/ 2147483647 w 1935"/>
              <a:gd name="T23" fmla="*/ 2147483647 h 1935"/>
              <a:gd name="T24" fmla="*/ 2147483647 w 1935"/>
              <a:gd name="T25" fmla="*/ 2147483647 h 1935"/>
              <a:gd name="T26" fmla="*/ 2147483647 w 1935"/>
              <a:gd name="T27" fmla="*/ 2147483647 h 1935"/>
              <a:gd name="T28" fmla="*/ 2147483647 w 1935"/>
              <a:gd name="T29" fmla="*/ 2147483647 h 1935"/>
              <a:gd name="T30" fmla="*/ 2147483647 w 1935"/>
              <a:gd name="T31" fmla="*/ 2147483647 h 1935"/>
              <a:gd name="T32" fmla="*/ 2147483647 w 1935"/>
              <a:gd name="T33" fmla="*/ 2147483647 h 1935"/>
              <a:gd name="T34" fmla="*/ 2147483647 w 1935"/>
              <a:gd name="T35" fmla="*/ 2147483647 h 1935"/>
              <a:gd name="T36" fmla="*/ 2147483647 w 1935"/>
              <a:gd name="T37" fmla="*/ 2147483647 h 1935"/>
              <a:gd name="T38" fmla="*/ 2147483647 w 1935"/>
              <a:gd name="T39" fmla="*/ 2147483647 h 1935"/>
              <a:gd name="T40" fmla="*/ 2147483647 w 1935"/>
              <a:gd name="T41" fmla="*/ 2147483647 h 1935"/>
              <a:gd name="T42" fmla="*/ 2147483647 w 1935"/>
              <a:gd name="T43" fmla="*/ 2147483647 h 1935"/>
              <a:gd name="T44" fmla="*/ 2147483647 w 1935"/>
              <a:gd name="T45" fmla="*/ 2147483647 h 1935"/>
              <a:gd name="T46" fmla="*/ 0 w 1935"/>
              <a:gd name="T47" fmla="*/ 2147483647 h 1935"/>
              <a:gd name="T48" fmla="*/ 2147483647 w 1935"/>
              <a:gd name="T49" fmla="*/ 2147483647 h 19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35"/>
              <a:gd name="T76" fmla="*/ 0 h 1935"/>
              <a:gd name="T77" fmla="*/ 1935 w 1935"/>
              <a:gd name="T78" fmla="*/ 1935 h 193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35" h="1935">
                <a:moveTo>
                  <a:pt x="30" y="717"/>
                </a:moveTo>
                <a:lnTo>
                  <a:pt x="126" y="480"/>
                </a:lnTo>
                <a:lnTo>
                  <a:pt x="279" y="285"/>
                </a:lnTo>
                <a:lnTo>
                  <a:pt x="477" y="129"/>
                </a:lnTo>
                <a:lnTo>
                  <a:pt x="714" y="33"/>
                </a:lnTo>
                <a:lnTo>
                  <a:pt x="966" y="0"/>
                </a:lnTo>
                <a:lnTo>
                  <a:pt x="1215" y="36"/>
                </a:lnTo>
                <a:lnTo>
                  <a:pt x="1449" y="126"/>
                </a:lnTo>
                <a:lnTo>
                  <a:pt x="1650" y="285"/>
                </a:lnTo>
                <a:lnTo>
                  <a:pt x="1803" y="483"/>
                </a:lnTo>
                <a:lnTo>
                  <a:pt x="1896" y="717"/>
                </a:lnTo>
                <a:lnTo>
                  <a:pt x="1935" y="963"/>
                </a:lnTo>
                <a:lnTo>
                  <a:pt x="1899" y="1221"/>
                </a:lnTo>
                <a:lnTo>
                  <a:pt x="1803" y="1452"/>
                </a:lnTo>
                <a:lnTo>
                  <a:pt x="1650" y="1653"/>
                </a:lnTo>
                <a:lnTo>
                  <a:pt x="1452" y="1806"/>
                </a:lnTo>
                <a:lnTo>
                  <a:pt x="1212" y="1902"/>
                </a:lnTo>
                <a:lnTo>
                  <a:pt x="966" y="1935"/>
                </a:lnTo>
                <a:lnTo>
                  <a:pt x="717" y="1902"/>
                </a:lnTo>
                <a:lnTo>
                  <a:pt x="477" y="1803"/>
                </a:lnTo>
                <a:lnTo>
                  <a:pt x="282" y="1650"/>
                </a:lnTo>
                <a:lnTo>
                  <a:pt x="126" y="1452"/>
                </a:lnTo>
                <a:lnTo>
                  <a:pt x="30" y="1221"/>
                </a:lnTo>
                <a:lnTo>
                  <a:pt x="0" y="966"/>
                </a:lnTo>
                <a:lnTo>
                  <a:pt x="30" y="717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 rot="-996851">
            <a:off x="414338" y="2946400"/>
            <a:ext cx="128587" cy="3683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 rot="-996851">
            <a:off x="538163" y="2917825"/>
            <a:ext cx="730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 rot="-996851">
            <a:off x="449263" y="2944813"/>
            <a:ext cx="74612" cy="3683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 rot="20603149" flipH="1">
            <a:off x="604838" y="2890838"/>
            <a:ext cx="128587" cy="3683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 rot="20603149" flipH="1">
            <a:off x="623888" y="2890838"/>
            <a:ext cx="74612" cy="369887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 rot="72545" flipH="1">
            <a:off x="182563" y="2497138"/>
            <a:ext cx="2195512" cy="765175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Freeform 18"/>
          <p:cNvSpPr>
            <a:spLocks/>
          </p:cNvSpPr>
          <p:nvPr/>
        </p:nvSpPr>
        <p:spPr bwMode="auto">
          <a:xfrm rot="-43958">
            <a:off x="1339850" y="2452688"/>
            <a:ext cx="1924050" cy="312737"/>
          </a:xfrm>
          <a:custGeom>
            <a:avLst/>
            <a:gdLst>
              <a:gd name="T0" fmla="*/ 0 w 1500"/>
              <a:gd name="T1" fmla="*/ 2147483647 h 305"/>
              <a:gd name="T2" fmla="*/ 2147483647 w 1500"/>
              <a:gd name="T3" fmla="*/ 2147483647 h 305"/>
              <a:gd name="T4" fmla="*/ 2147483647 w 1500"/>
              <a:gd name="T5" fmla="*/ 2147483647 h 305"/>
              <a:gd name="T6" fmla="*/ 2147483647 w 1500"/>
              <a:gd name="T7" fmla="*/ 2147483647 h 305"/>
              <a:gd name="T8" fmla="*/ 2147483647 w 1500"/>
              <a:gd name="T9" fmla="*/ 2147483647 h 305"/>
              <a:gd name="T10" fmla="*/ 2147483647 w 1500"/>
              <a:gd name="T11" fmla="*/ 0 h 3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00"/>
              <a:gd name="T19" fmla="*/ 0 h 305"/>
              <a:gd name="T20" fmla="*/ 1500 w 1500"/>
              <a:gd name="T21" fmla="*/ 305 h 3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00" h="305">
                <a:moveTo>
                  <a:pt x="0" y="305"/>
                </a:moveTo>
                <a:cubicBezTo>
                  <a:pt x="34" y="293"/>
                  <a:pt x="40" y="289"/>
                  <a:pt x="111" y="267"/>
                </a:cubicBezTo>
                <a:cubicBezTo>
                  <a:pt x="182" y="245"/>
                  <a:pt x="312" y="201"/>
                  <a:pt x="426" y="171"/>
                </a:cubicBezTo>
                <a:cubicBezTo>
                  <a:pt x="540" y="141"/>
                  <a:pt x="671" y="108"/>
                  <a:pt x="795" y="84"/>
                </a:cubicBezTo>
                <a:cubicBezTo>
                  <a:pt x="919" y="60"/>
                  <a:pt x="1055" y="42"/>
                  <a:pt x="1172" y="28"/>
                </a:cubicBezTo>
                <a:cubicBezTo>
                  <a:pt x="1289" y="14"/>
                  <a:pt x="1445" y="5"/>
                  <a:pt x="1500" y="0"/>
                </a:cubicBezTo>
              </a:path>
            </a:pathLst>
          </a:cu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576263" y="2768600"/>
            <a:ext cx="835025" cy="350838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 flipV="1">
            <a:off x="1406525" y="2473325"/>
            <a:ext cx="3087688" cy="2889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576263" y="2439988"/>
            <a:ext cx="2674937" cy="6731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3240088" y="2438400"/>
            <a:ext cx="1260475" cy="1397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Freeform 24"/>
          <p:cNvSpPr>
            <a:spLocks/>
          </p:cNvSpPr>
          <p:nvPr/>
        </p:nvSpPr>
        <p:spPr bwMode="auto">
          <a:xfrm rot="-48442">
            <a:off x="5422900" y="628650"/>
            <a:ext cx="1366838" cy="862013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44" name="Line 25"/>
          <p:cNvSpPr>
            <a:spLocks noChangeShapeType="1"/>
          </p:cNvSpPr>
          <p:nvPr/>
        </p:nvSpPr>
        <p:spPr bwMode="auto">
          <a:xfrm rot="21504809" flipV="1">
            <a:off x="4525963" y="1477963"/>
            <a:ext cx="969962" cy="106838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Line 26"/>
          <p:cNvSpPr>
            <a:spLocks noChangeShapeType="1"/>
          </p:cNvSpPr>
          <p:nvPr/>
        </p:nvSpPr>
        <p:spPr bwMode="auto">
          <a:xfrm rot="21504809" flipV="1">
            <a:off x="5443538" y="384175"/>
            <a:ext cx="2341562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6" name="Line 27"/>
          <p:cNvSpPr>
            <a:spLocks noChangeShapeType="1"/>
          </p:cNvSpPr>
          <p:nvPr/>
        </p:nvSpPr>
        <p:spPr bwMode="auto">
          <a:xfrm rot="21504809" flipV="1">
            <a:off x="4435475" y="668338"/>
            <a:ext cx="2339975" cy="1776412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Line 28"/>
          <p:cNvSpPr>
            <a:spLocks noChangeShapeType="1"/>
          </p:cNvSpPr>
          <p:nvPr/>
        </p:nvSpPr>
        <p:spPr bwMode="auto">
          <a:xfrm rot="21504809" flipV="1">
            <a:off x="6719888" y="365125"/>
            <a:ext cx="1058862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48" name="Group 29"/>
          <p:cNvGrpSpPr>
            <a:grpSpLocks/>
          </p:cNvGrpSpPr>
          <p:nvPr/>
        </p:nvGrpSpPr>
        <p:grpSpPr bwMode="auto">
          <a:xfrm rot="-1263715">
            <a:off x="7762875" y="212725"/>
            <a:ext cx="285750" cy="169863"/>
            <a:chOff x="3908" y="3483"/>
            <a:chExt cx="223" cy="136"/>
          </a:xfrm>
        </p:grpSpPr>
        <p:sp>
          <p:nvSpPr>
            <p:cNvPr id="30894" name="AutoShape 30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95" name="Rectangle 31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49" name="Oval 32"/>
          <p:cNvSpPr>
            <a:spLocks noChangeArrowheads="1"/>
          </p:cNvSpPr>
          <p:nvPr/>
        </p:nvSpPr>
        <p:spPr bwMode="auto">
          <a:xfrm rot="-30042">
            <a:off x="4427538" y="2460625"/>
            <a:ext cx="125412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50" name="Freeform 33"/>
          <p:cNvSpPr>
            <a:spLocks/>
          </p:cNvSpPr>
          <p:nvPr/>
        </p:nvSpPr>
        <p:spPr bwMode="auto">
          <a:xfrm rot="1677466">
            <a:off x="5945188" y="1568450"/>
            <a:ext cx="1366837" cy="86042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51" name="Line 34"/>
          <p:cNvSpPr>
            <a:spLocks noChangeShapeType="1"/>
          </p:cNvSpPr>
          <p:nvPr/>
        </p:nvSpPr>
        <p:spPr bwMode="auto">
          <a:xfrm rot="1630717" flipV="1">
            <a:off x="4714875" y="1782763"/>
            <a:ext cx="969963" cy="106838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2" name="Line 35"/>
          <p:cNvSpPr>
            <a:spLocks noChangeShapeType="1"/>
          </p:cNvSpPr>
          <p:nvPr/>
        </p:nvSpPr>
        <p:spPr bwMode="auto">
          <a:xfrm rot="1630717" flipV="1">
            <a:off x="5973763" y="1579563"/>
            <a:ext cx="2339975" cy="1065212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3" name="Line 36"/>
          <p:cNvSpPr>
            <a:spLocks noChangeShapeType="1"/>
          </p:cNvSpPr>
          <p:nvPr/>
        </p:nvSpPr>
        <p:spPr bwMode="auto">
          <a:xfrm rot="1630717" flipV="1">
            <a:off x="4775200" y="1309688"/>
            <a:ext cx="2339975" cy="17748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Line 37"/>
          <p:cNvSpPr>
            <a:spLocks noChangeShapeType="1"/>
          </p:cNvSpPr>
          <p:nvPr/>
        </p:nvSpPr>
        <p:spPr bwMode="auto">
          <a:xfrm rot="1630717" flipV="1">
            <a:off x="7375525" y="1911350"/>
            <a:ext cx="1058863" cy="271463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5" name="AutoShape 39"/>
          <p:cNvSpPr>
            <a:spLocks noChangeArrowheads="1"/>
          </p:cNvSpPr>
          <p:nvPr/>
        </p:nvSpPr>
        <p:spPr bwMode="auto">
          <a:xfrm rot="462193">
            <a:off x="8505825" y="2122488"/>
            <a:ext cx="215900" cy="117475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56" name="Rectangle 40"/>
          <p:cNvSpPr>
            <a:spLocks noChangeArrowheads="1"/>
          </p:cNvSpPr>
          <p:nvPr/>
        </p:nvSpPr>
        <p:spPr bwMode="auto">
          <a:xfrm rot="462193">
            <a:off x="8437563" y="2078038"/>
            <a:ext cx="93662" cy="16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57" name="Freeform 42"/>
          <p:cNvSpPr>
            <a:spLocks/>
          </p:cNvSpPr>
          <p:nvPr/>
        </p:nvSpPr>
        <p:spPr bwMode="auto">
          <a:xfrm rot="2599013">
            <a:off x="6008688" y="2138363"/>
            <a:ext cx="1365250" cy="86201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58" name="Line 43"/>
          <p:cNvSpPr>
            <a:spLocks noChangeShapeType="1"/>
          </p:cNvSpPr>
          <p:nvPr/>
        </p:nvSpPr>
        <p:spPr bwMode="auto">
          <a:xfrm rot="2552264" flipV="1">
            <a:off x="4741863" y="1970088"/>
            <a:ext cx="969962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9" name="Line 44"/>
          <p:cNvSpPr>
            <a:spLocks noChangeShapeType="1"/>
          </p:cNvSpPr>
          <p:nvPr/>
        </p:nvSpPr>
        <p:spPr bwMode="auto">
          <a:xfrm rot="2552264" flipV="1">
            <a:off x="5988050" y="2279650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0" name="Line 45"/>
          <p:cNvSpPr>
            <a:spLocks noChangeShapeType="1"/>
          </p:cNvSpPr>
          <p:nvPr/>
        </p:nvSpPr>
        <p:spPr bwMode="auto">
          <a:xfrm rot="2552264" flipV="1">
            <a:off x="4808538" y="1693863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Line 46"/>
          <p:cNvSpPr>
            <a:spLocks noChangeShapeType="1"/>
          </p:cNvSpPr>
          <p:nvPr/>
        </p:nvSpPr>
        <p:spPr bwMode="auto">
          <a:xfrm rot="2552264" flipV="1">
            <a:off x="7380288" y="2809875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62" name="Group 47"/>
          <p:cNvGrpSpPr>
            <a:grpSpLocks/>
          </p:cNvGrpSpPr>
          <p:nvPr/>
        </p:nvGrpSpPr>
        <p:grpSpPr bwMode="auto">
          <a:xfrm rot="1383740">
            <a:off x="8382000" y="3162300"/>
            <a:ext cx="285750" cy="169863"/>
            <a:chOff x="3908" y="3483"/>
            <a:chExt cx="223" cy="136"/>
          </a:xfrm>
        </p:grpSpPr>
        <p:sp>
          <p:nvSpPr>
            <p:cNvPr id="30892" name="AutoShape 48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93" name="Rectangle 49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63" name="Freeform 51"/>
          <p:cNvSpPr>
            <a:spLocks/>
          </p:cNvSpPr>
          <p:nvPr/>
        </p:nvSpPr>
        <p:spPr bwMode="auto">
          <a:xfrm rot="797407">
            <a:off x="5740400" y="1054100"/>
            <a:ext cx="1366838" cy="86042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64" name="Line 52"/>
          <p:cNvSpPr>
            <a:spLocks noChangeShapeType="1"/>
          </p:cNvSpPr>
          <p:nvPr/>
        </p:nvSpPr>
        <p:spPr bwMode="auto">
          <a:xfrm rot="750658" flipV="1">
            <a:off x="4645025" y="1606550"/>
            <a:ext cx="969963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Line 53"/>
          <p:cNvSpPr>
            <a:spLocks noChangeShapeType="1"/>
          </p:cNvSpPr>
          <p:nvPr/>
        </p:nvSpPr>
        <p:spPr bwMode="auto">
          <a:xfrm rot="750658" flipV="1">
            <a:off x="5781675" y="936625"/>
            <a:ext cx="2341563" cy="1065213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Line 54"/>
          <p:cNvSpPr>
            <a:spLocks noChangeShapeType="1"/>
          </p:cNvSpPr>
          <p:nvPr/>
        </p:nvSpPr>
        <p:spPr bwMode="auto">
          <a:xfrm rot="750658" flipV="1">
            <a:off x="4648200" y="954088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Line 55"/>
          <p:cNvSpPr>
            <a:spLocks noChangeShapeType="1"/>
          </p:cNvSpPr>
          <p:nvPr/>
        </p:nvSpPr>
        <p:spPr bwMode="auto">
          <a:xfrm rot="750658" flipV="1">
            <a:off x="7138988" y="1084263"/>
            <a:ext cx="1058862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68" name="Group 56"/>
          <p:cNvGrpSpPr>
            <a:grpSpLocks/>
          </p:cNvGrpSpPr>
          <p:nvPr/>
        </p:nvGrpSpPr>
        <p:grpSpPr bwMode="auto">
          <a:xfrm rot="-417866">
            <a:off x="8212138" y="1096963"/>
            <a:ext cx="285750" cy="171450"/>
            <a:chOff x="3908" y="3483"/>
            <a:chExt cx="223" cy="136"/>
          </a:xfrm>
        </p:grpSpPr>
        <p:sp>
          <p:nvSpPr>
            <p:cNvPr id="30890" name="AutoShape 57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91" name="Rectangle 58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69" name="Freeform 60"/>
          <p:cNvSpPr>
            <a:spLocks/>
          </p:cNvSpPr>
          <p:nvPr/>
        </p:nvSpPr>
        <p:spPr bwMode="auto">
          <a:xfrm rot="3497977">
            <a:off x="5925344" y="2693194"/>
            <a:ext cx="1365250" cy="86201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70" name="Line 61"/>
          <p:cNvSpPr>
            <a:spLocks noChangeShapeType="1"/>
          </p:cNvSpPr>
          <p:nvPr/>
        </p:nvSpPr>
        <p:spPr bwMode="auto">
          <a:xfrm rot="3451229" flipV="1">
            <a:off x="4726781" y="2147094"/>
            <a:ext cx="969963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Line 62"/>
          <p:cNvSpPr>
            <a:spLocks noChangeShapeType="1"/>
          </p:cNvSpPr>
          <p:nvPr/>
        </p:nvSpPr>
        <p:spPr bwMode="auto">
          <a:xfrm rot="3451229" flipV="1">
            <a:off x="5827713" y="2946400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Line 63"/>
          <p:cNvSpPr>
            <a:spLocks noChangeShapeType="1"/>
          </p:cNvSpPr>
          <p:nvPr/>
        </p:nvSpPr>
        <p:spPr bwMode="auto">
          <a:xfrm rot="3451229" flipV="1">
            <a:off x="4746625" y="2063751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3" name="Line 64"/>
          <p:cNvSpPr>
            <a:spLocks noChangeShapeType="1"/>
          </p:cNvSpPr>
          <p:nvPr/>
        </p:nvSpPr>
        <p:spPr bwMode="auto">
          <a:xfrm rot="3451229" flipV="1">
            <a:off x="7159625" y="3667126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74" name="Group 65"/>
          <p:cNvGrpSpPr>
            <a:grpSpLocks/>
          </p:cNvGrpSpPr>
          <p:nvPr/>
        </p:nvGrpSpPr>
        <p:grpSpPr bwMode="auto">
          <a:xfrm rot="2282704">
            <a:off x="8061325" y="4168775"/>
            <a:ext cx="285750" cy="169863"/>
            <a:chOff x="3908" y="3483"/>
            <a:chExt cx="223" cy="136"/>
          </a:xfrm>
        </p:grpSpPr>
        <p:sp>
          <p:nvSpPr>
            <p:cNvPr id="30888" name="AutoShape 66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89" name="Rectangle 67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75" name="Freeform 69"/>
          <p:cNvSpPr>
            <a:spLocks/>
          </p:cNvSpPr>
          <p:nvPr/>
        </p:nvSpPr>
        <p:spPr bwMode="auto">
          <a:xfrm rot="4415880">
            <a:off x="5695157" y="3229769"/>
            <a:ext cx="1366837" cy="86042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76" name="Line 70"/>
          <p:cNvSpPr>
            <a:spLocks noChangeShapeType="1"/>
          </p:cNvSpPr>
          <p:nvPr/>
        </p:nvSpPr>
        <p:spPr bwMode="auto">
          <a:xfrm rot="4369131" flipV="1">
            <a:off x="4660900" y="2332038"/>
            <a:ext cx="969963" cy="106838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7" name="Line 71"/>
          <p:cNvSpPr>
            <a:spLocks noChangeShapeType="1"/>
          </p:cNvSpPr>
          <p:nvPr/>
        </p:nvSpPr>
        <p:spPr bwMode="auto">
          <a:xfrm rot="4369131" flipV="1">
            <a:off x="5489575" y="3571875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8" name="Line 72"/>
          <p:cNvSpPr>
            <a:spLocks noChangeShapeType="1"/>
          </p:cNvSpPr>
          <p:nvPr/>
        </p:nvSpPr>
        <p:spPr bwMode="auto">
          <a:xfrm rot="4369131" flipV="1">
            <a:off x="4585494" y="2424906"/>
            <a:ext cx="2339975" cy="1776413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9" name="Line 73"/>
          <p:cNvSpPr>
            <a:spLocks noChangeShapeType="1"/>
          </p:cNvSpPr>
          <p:nvPr/>
        </p:nvSpPr>
        <p:spPr bwMode="auto">
          <a:xfrm rot="4369131" flipV="1">
            <a:off x="6709569" y="4463256"/>
            <a:ext cx="1057275" cy="271463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80" name="Group 74"/>
          <p:cNvGrpSpPr>
            <a:grpSpLocks/>
          </p:cNvGrpSpPr>
          <p:nvPr/>
        </p:nvGrpSpPr>
        <p:grpSpPr bwMode="auto">
          <a:xfrm rot="3200607">
            <a:off x="7474744" y="5083969"/>
            <a:ext cx="285750" cy="169862"/>
            <a:chOff x="3908" y="3483"/>
            <a:chExt cx="223" cy="136"/>
          </a:xfrm>
        </p:grpSpPr>
        <p:sp>
          <p:nvSpPr>
            <p:cNvPr id="30886" name="AutoShape 75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87" name="Rectangle 76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81" name="Freeform 78"/>
          <p:cNvSpPr>
            <a:spLocks/>
          </p:cNvSpPr>
          <p:nvPr/>
        </p:nvSpPr>
        <p:spPr bwMode="auto">
          <a:xfrm rot="5352538">
            <a:off x="5320506" y="3661570"/>
            <a:ext cx="1336675" cy="88106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82" name="Line 79"/>
          <p:cNvSpPr>
            <a:spLocks noChangeShapeType="1"/>
          </p:cNvSpPr>
          <p:nvPr/>
        </p:nvSpPr>
        <p:spPr bwMode="auto">
          <a:xfrm rot="5305789" flipV="1">
            <a:off x="4541837" y="2481263"/>
            <a:ext cx="949325" cy="1092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3" name="Line 80"/>
          <p:cNvSpPr>
            <a:spLocks noChangeShapeType="1"/>
          </p:cNvSpPr>
          <p:nvPr/>
        </p:nvSpPr>
        <p:spPr bwMode="auto">
          <a:xfrm rot="5305789" flipV="1">
            <a:off x="4988719" y="4053682"/>
            <a:ext cx="2289175" cy="108743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4" name="Line 81"/>
          <p:cNvSpPr>
            <a:spLocks noChangeShapeType="1"/>
          </p:cNvSpPr>
          <p:nvPr/>
        </p:nvSpPr>
        <p:spPr bwMode="auto">
          <a:xfrm rot="5305789" flipV="1">
            <a:off x="4336256" y="2701132"/>
            <a:ext cx="2289175" cy="1817688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5" name="Line 82"/>
          <p:cNvSpPr>
            <a:spLocks noChangeShapeType="1"/>
          </p:cNvSpPr>
          <p:nvPr/>
        </p:nvSpPr>
        <p:spPr bwMode="auto">
          <a:xfrm rot="5305789" flipV="1">
            <a:off x="6039644" y="5080794"/>
            <a:ext cx="1035050" cy="277812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86" name="Group 83"/>
          <p:cNvGrpSpPr>
            <a:grpSpLocks/>
          </p:cNvGrpSpPr>
          <p:nvPr/>
        </p:nvGrpSpPr>
        <p:grpSpPr bwMode="auto">
          <a:xfrm rot="4137265">
            <a:off x="6627813" y="5773737"/>
            <a:ext cx="279400" cy="174625"/>
            <a:chOff x="3908" y="3483"/>
            <a:chExt cx="223" cy="136"/>
          </a:xfrm>
        </p:grpSpPr>
        <p:sp>
          <p:nvSpPr>
            <p:cNvPr id="30884" name="AutoShape 84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85" name="Rectangle 85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87" name="Freeform 86"/>
          <p:cNvSpPr>
            <a:spLocks/>
          </p:cNvSpPr>
          <p:nvPr/>
        </p:nvSpPr>
        <p:spPr bwMode="auto">
          <a:xfrm rot="7078446">
            <a:off x="4373563" y="4171950"/>
            <a:ext cx="1336675" cy="87947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88" name="Line 87"/>
          <p:cNvSpPr>
            <a:spLocks noChangeShapeType="1"/>
          </p:cNvSpPr>
          <p:nvPr/>
        </p:nvSpPr>
        <p:spPr bwMode="auto">
          <a:xfrm rot="7031698" flipV="1">
            <a:off x="4229100" y="2667000"/>
            <a:ext cx="947738" cy="1093788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9" name="Line 88"/>
          <p:cNvSpPr>
            <a:spLocks noChangeShapeType="1"/>
          </p:cNvSpPr>
          <p:nvPr/>
        </p:nvSpPr>
        <p:spPr bwMode="auto">
          <a:xfrm rot="7031698" flipV="1">
            <a:off x="3782219" y="4571206"/>
            <a:ext cx="2287588" cy="10890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0" name="Line 89"/>
          <p:cNvSpPr>
            <a:spLocks noChangeShapeType="1"/>
          </p:cNvSpPr>
          <p:nvPr/>
        </p:nvSpPr>
        <p:spPr bwMode="auto">
          <a:xfrm rot="7031698" flipV="1">
            <a:off x="3679825" y="3035301"/>
            <a:ext cx="2289175" cy="18161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1" name="Line 90"/>
          <p:cNvSpPr>
            <a:spLocks noChangeShapeType="1"/>
          </p:cNvSpPr>
          <p:nvPr/>
        </p:nvSpPr>
        <p:spPr bwMode="auto">
          <a:xfrm rot="7031698" flipV="1">
            <a:off x="4472781" y="5720557"/>
            <a:ext cx="1036637" cy="279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2" name="AutoShape 92"/>
          <p:cNvSpPr>
            <a:spLocks noChangeArrowheads="1"/>
          </p:cNvSpPr>
          <p:nvPr/>
        </p:nvSpPr>
        <p:spPr bwMode="auto">
          <a:xfrm rot="5863174">
            <a:off x="4746625" y="6491288"/>
            <a:ext cx="211137" cy="122238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93" name="Rectangle 93"/>
          <p:cNvSpPr>
            <a:spLocks noChangeArrowheads="1"/>
          </p:cNvSpPr>
          <p:nvPr/>
        </p:nvSpPr>
        <p:spPr bwMode="auto">
          <a:xfrm rot="5863174">
            <a:off x="4824413" y="6338888"/>
            <a:ext cx="92075" cy="174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94" name="Freeform 95"/>
          <p:cNvSpPr>
            <a:spLocks/>
          </p:cNvSpPr>
          <p:nvPr/>
        </p:nvSpPr>
        <p:spPr bwMode="auto">
          <a:xfrm rot="7999993">
            <a:off x="3773488" y="4232275"/>
            <a:ext cx="1336675" cy="87947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795" name="Line 96"/>
          <p:cNvSpPr>
            <a:spLocks noChangeShapeType="1"/>
          </p:cNvSpPr>
          <p:nvPr/>
        </p:nvSpPr>
        <p:spPr bwMode="auto">
          <a:xfrm rot="7953245" flipV="1">
            <a:off x="4032250" y="2693988"/>
            <a:ext cx="949325" cy="1092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6" name="Line 97"/>
          <p:cNvSpPr>
            <a:spLocks noChangeShapeType="1"/>
          </p:cNvSpPr>
          <p:nvPr/>
        </p:nvSpPr>
        <p:spPr bwMode="auto">
          <a:xfrm rot="7953245" flipV="1">
            <a:off x="3048000" y="4583113"/>
            <a:ext cx="2289175" cy="10890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7" name="Line 98"/>
          <p:cNvSpPr>
            <a:spLocks noChangeShapeType="1"/>
          </p:cNvSpPr>
          <p:nvPr/>
        </p:nvSpPr>
        <p:spPr bwMode="auto">
          <a:xfrm rot="7953245" flipV="1">
            <a:off x="3282950" y="3067051"/>
            <a:ext cx="2289175" cy="18161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8" name="Line 99"/>
          <p:cNvSpPr>
            <a:spLocks noChangeShapeType="1"/>
          </p:cNvSpPr>
          <p:nvPr/>
        </p:nvSpPr>
        <p:spPr bwMode="auto">
          <a:xfrm rot="7953245" flipV="1">
            <a:off x="3536950" y="5721350"/>
            <a:ext cx="1035050" cy="279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99" name="Group 100"/>
          <p:cNvGrpSpPr>
            <a:grpSpLocks/>
          </p:cNvGrpSpPr>
          <p:nvPr/>
        </p:nvGrpSpPr>
        <p:grpSpPr bwMode="auto">
          <a:xfrm rot="6784720">
            <a:off x="3608388" y="6376987"/>
            <a:ext cx="279400" cy="174625"/>
            <a:chOff x="3908" y="3483"/>
            <a:chExt cx="223" cy="136"/>
          </a:xfrm>
        </p:grpSpPr>
        <p:sp>
          <p:nvSpPr>
            <p:cNvPr id="30882" name="AutoShape 101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83" name="Rectangle 102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00" name="Freeform 104"/>
          <p:cNvSpPr>
            <a:spLocks/>
          </p:cNvSpPr>
          <p:nvPr/>
        </p:nvSpPr>
        <p:spPr bwMode="auto">
          <a:xfrm rot="6198387">
            <a:off x="4882356" y="3974307"/>
            <a:ext cx="1336675" cy="88106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01" name="Line 105"/>
          <p:cNvSpPr>
            <a:spLocks noChangeShapeType="1"/>
          </p:cNvSpPr>
          <p:nvPr/>
        </p:nvSpPr>
        <p:spPr bwMode="auto">
          <a:xfrm rot="6151639" flipV="1">
            <a:off x="4394200" y="2592388"/>
            <a:ext cx="949325" cy="1092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2" name="Line 106"/>
          <p:cNvSpPr>
            <a:spLocks noChangeShapeType="1"/>
          </p:cNvSpPr>
          <p:nvPr/>
        </p:nvSpPr>
        <p:spPr bwMode="auto">
          <a:xfrm rot="6151639" flipV="1">
            <a:off x="4427538" y="4387850"/>
            <a:ext cx="2287588" cy="108743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3" name="Line 107"/>
          <p:cNvSpPr>
            <a:spLocks noChangeShapeType="1"/>
          </p:cNvSpPr>
          <p:nvPr/>
        </p:nvSpPr>
        <p:spPr bwMode="auto">
          <a:xfrm rot="6151639" flipV="1">
            <a:off x="4033838" y="2908300"/>
            <a:ext cx="2287588" cy="1817687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4" name="Line 108"/>
          <p:cNvSpPr>
            <a:spLocks noChangeShapeType="1"/>
          </p:cNvSpPr>
          <p:nvPr/>
        </p:nvSpPr>
        <p:spPr bwMode="auto">
          <a:xfrm rot="6151639" flipV="1">
            <a:off x="5312569" y="5499894"/>
            <a:ext cx="1035050" cy="277812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05" name="Group 109"/>
          <p:cNvGrpSpPr>
            <a:grpSpLocks/>
          </p:cNvGrpSpPr>
          <p:nvPr/>
        </p:nvGrpSpPr>
        <p:grpSpPr bwMode="auto">
          <a:xfrm rot="4983115">
            <a:off x="5738813" y="6224587"/>
            <a:ext cx="279400" cy="174625"/>
            <a:chOff x="3908" y="3483"/>
            <a:chExt cx="223" cy="136"/>
          </a:xfrm>
        </p:grpSpPr>
        <p:sp>
          <p:nvSpPr>
            <p:cNvPr id="30880" name="AutoShape 110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81" name="Rectangle 111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06" name="Freeform 113"/>
          <p:cNvSpPr>
            <a:spLocks/>
          </p:cNvSpPr>
          <p:nvPr/>
        </p:nvSpPr>
        <p:spPr bwMode="auto">
          <a:xfrm rot="8898958">
            <a:off x="3205163" y="4151313"/>
            <a:ext cx="1335087" cy="87947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07" name="Line 114"/>
          <p:cNvSpPr>
            <a:spLocks noChangeShapeType="1"/>
          </p:cNvSpPr>
          <p:nvPr/>
        </p:nvSpPr>
        <p:spPr bwMode="auto">
          <a:xfrm rot="8852209" flipV="1">
            <a:off x="3832225" y="2678113"/>
            <a:ext cx="947738" cy="1092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8" name="Line 115"/>
          <p:cNvSpPr>
            <a:spLocks noChangeShapeType="1"/>
          </p:cNvSpPr>
          <p:nvPr/>
        </p:nvSpPr>
        <p:spPr bwMode="auto">
          <a:xfrm rot="8852209" flipV="1">
            <a:off x="2371725" y="4422775"/>
            <a:ext cx="2289175" cy="10890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9" name="Line 116"/>
          <p:cNvSpPr>
            <a:spLocks noChangeShapeType="1"/>
          </p:cNvSpPr>
          <p:nvPr/>
        </p:nvSpPr>
        <p:spPr bwMode="auto">
          <a:xfrm rot="8852209" flipV="1">
            <a:off x="2895600" y="3006725"/>
            <a:ext cx="2287588" cy="18161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0" name="Line 117"/>
          <p:cNvSpPr>
            <a:spLocks noChangeShapeType="1"/>
          </p:cNvSpPr>
          <p:nvPr/>
        </p:nvSpPr>
        <p:spPr bwMode="auto">
          <a:xfrm rot="8852209" flipV="1">
            <a:off x="2674938" y="5502275"/>
            <a:ext cx="1035050" cy="279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11" name="Group 118"/>
          <p:cNvGrpSpPr>
            <a:grpSpLocks/>
          </p:cNvGrpSpPr>
          <p:nvPr/>
        </p:nvGrpSpPr>
        <p:grpSpPr bwMode="auto">
          <a:xfrm rot="7683685">
            <a:off x="2601913" y="6056312"/>
            <a:ext cx="279400" cy="174625"/>
            <a:chOff x="3908" y="3483"/>
            <a:chExt cx="223" cy="136"/>
          </a:xfrm>
        </p:grpSpPr>
        <p:sp>
          <p:nvSpPr>
            <p:cNvPr id="30878" name="AutoShape 119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9" name="Rectangle 120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12" name="Freeform 122"/>
          <p:cNvSpPr>
            <a:spLocks/>
          </p:cNvSpPr>
          <p:nvPr/>
        </p:nvSpPr>
        <p:spPr bwMode="auto">
          <a:xfrm rot="9816860">
            <a:off x="2668588" y="3925888"/>
            <a:ext cx="1336675" cy="87947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13" name="Line 123"/>
          <p:cNvSpPr>
            <a:spLocks noChangeShapeType="1"/>
          </p:cNvSpPr>
          <p:nvPr/>
        </p:nvSpPr>
        <p:spPr bwMode="auto">
          <a:xfrm rot="9770111" flipV="1">
            <a:off x="3640138" y="2616200"/>
            <a:ext cx="949325" cy="1092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4" name="Line 124"/>
          <p:cNvSpPr>
            <a:spLocks noChangeShapeType="1"/>
          </p:cNvSpPr>
          <p:nvPr/>
        </p:nvSpPr>
        <p:spPr bwMode="auto">
          <a:xfrm rot="9770111" flipV="1">
            <a:off x="1747838" y="4090988"/>
            <a:ext cx="2289175" cy="10890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5" name="Line 125"/>
          <p:cNvSpPr>
            <a:spLocks noChangeShapeType="1"/>
          </p:cNvSpPr>
          <p:nvPr/>
        </p:nvSpPr>
        <p:spPr bwMode="auto">
          <a:xfrm rot="9770111" flipV="1">
            <a:off x="2532063" y="2849563"/>
            <a:ext cx="2289175" cy="18161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6" name="Line 126"/>
          <p:cNvSpPr>
            <a:spLocks noChangeShapeType="1"/>
          </p:cNvSpPr>
          <p:nvPr/>
        </p:nvSpPr>
        <p:spPr bwMode="auto">
          <a:xfrm rot="9770111" flipV="1">
            <a:off x="1885950" y="5059363"/>
            <a:ext cx="1035050" cy="2794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17" name="Group 127"/>
          <p:cNvGrpSpPr>
            <a:grpSpLocks/>
          </p:cNvGrpSpPr>
          <p:nvPr/>
        </p:nvGrpSpPr>
        <p:grpSpPr bwMode="auto">
          <a:xfrm rot="8601587">
            <a:off x="1693863" y="5478463"/>
            <a:ext cx="279400" cy="174625"/>
            <a:chOff x="3908" y="3483"/>
            <a:chExt cx="223" cy="136"/>
          </a:xfrm>
        </p:grpSpPr>
        <p:sp>
          <p:nvSpPr>
            <p:cNvPr id="30876" name="AutoShape 128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7" name="Rectangle 129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18" name="Freeform 131"/>
          <p:cNvSpPr>
            <a:spLocks/>
          </p:cNvSpPr>
          <p:nvPr/>
        </p:nvSpPr>
        <p:spPr bwMode="auto">
          <a:xfrm rot="10766440">
            <a:off x="2187575" y="3543300"/>
            <a:ext cx="1366838" cy="862013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19" name="Line 132"/>
          <p:cNvSpPr>
            <a:spLocks noChangeShapeType="1"/>
          </p:cNvSpPr>
          <p:nvPr/>
        </p:nvSpPr>
        <p:spPr bwMode="auto">
          <a:xfrm rot="10719691" flipV="1">
            <a:off x="3486150" y="2471738"/>
            <a:ext cx="969963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0" name="Line 133"/>
          <p:cNvSpPr>
            <a:spLocks noChangeShapeType="1"/>
          </p:cNvSpPr>
          <p:nvPr/>
        </p:nvSpPr>
        <p:spPr bwMode="auto">
          <a:xfrm rot="10719691" flipV="1">
            <a:off x="1198563" y="3590925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1" name="Line 134"/>
          <p:cNvSpPr>
            <a:spLocks noChangeShapeType="1"/>
          </p:cNvSpPr>
          <p:nvPr/>
        </p:nvSpPr>
        <p:spPr bwMode="auto">
          <a:xfrm rot="10719691" flipV="1">
            <a:off x="2206625" y="2582863"/>
            <a:ext cx="2339975" cy="17780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2" name="Line 135"/>
          <p:cNvSpPr>
            <a:spLocks noChangeShapeType="1"/>
          </p:cNvSpPr>
          <p:nvPr/>
        </p:nvSpPr>
        <p:spPr bwMode="auto">
          <a:xfrm rot="10719691" flipV="1">
            <a:off x="1204913" y="4410075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23" name="Group 136"/>
          <p:cNvGrpSpPr>
            <a:grpSpLocks/>
          </p:cNvGrpSpPr>
          <p:nvPr/>
        </p:nvGrpSpPr>
        <p:grpSpPr bwMode="auto">
          <a:xfrm rot="9551167">
            <a:off x="938213" y="4670425"/>
            <a:ext cx="285750" cy="169863"/>
            <a:chOff x="3908" y="3483"/>
            <a:chExt cx="223" cy="136"/>
          </a:xfrm>
        </p:grpSpPr>
        <p:sp>
          <p:nvSpPr>
            <p:cNvPr id="30874" name="AutoShape 137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5" name="Rectangle 138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24" name="Freeform 140"/>
          <p:cNvSpPr>
            <a:spLocks/>
          </p:cNvSpPr>
          <p:nvPr/>
        </p:nvSpPr>
        <p:spPr bwMode="auto">
          <a:xfrm rot="-9922266">
            <a:off x="1852613" y="3071813"/>
            <a:ext cx="1365250" cy="86201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25" name="Line 141"/>
          <p:cNvSpPr>
            <a:spLocks noChangeShapeType="1"/>
          </p:cNvSpPr>
          <p:nvPr/>
        </p:nvSpPr>
        <p:spPr bwMode="auto">
          <a:xfrm rot="11630986" flipV="1">
            <a:off x="3365500" y="2324100"/>
            <a:ext cx="969963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6" name="Line 142"/>
          <p:cNvSpPr>
            <a:spLocks noChangeShapeType="1"/>
          </p:cNvSpPr>
          <p:nvPr/>
        </p:nvSpPr>
        <p:spPr bwMode="auto">
          <a:xfrm rot="11630986" flipV="1">
            <a:off x="839788" y="2984500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7" name="Line 143"/>
          <p:cNvSpPr>
            <a:spLocks noChangeShapeType="1"/>
          </p:cNvSpPr>
          <p:nvPr/>
        </p:nvSpPr>
        <p:spPr bwMode="auto">
          <a:xfrm rot="11630986" flipV="1">
            <a:off x="1984375" y="2262188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8" name="Line 144"/>
          <p:cNvSpPr>
            <a:spLocks noChangeShapeType="1"/>
          </p:cNvSpPr>
          <p:nvPr/>
        </p:nvSpPr>
        <p:spPr bwMode="auto">
          <a:xfrm rot="11630986" flipV="1">
            <a:off x="758825" y="3621088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29" name="Group 145"/>
          <p:cNvGrpSpPr>
            <a:grpSpLocks/>
          </p:cNvGrpSpPr>
          <p:nvPr/>
        </p:nvGrpSpPr>
        <p:grpSpPr bwMode="auto">
          <a:xfrm rot="10462462">
            <a:off x="458788" y="3703638"/>
            <a:ext cx="285750" cy="169862"/>
            <a:chOff x="3908" y="3483"/>
            <a:chExt cx="223" cy="136"/>
          </a:xfrm>
        </p:grpSpPr>
        <p:sp>
          <p:nvSpPr>
            <p:cNvPr id="30872" name="AutoShape 146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3" name="Rectangle 147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30" name="Freeform 149"/>
          <p:cNvSpPr>
            <a:spLocks/>
          </p:cNvSpPr>
          <p:nvPr/>
        </p:nvSpPr>
        <p:spPr bwMode="auto">
          <a:xfrm rot="2151423">
            <a:off x="6008688" y="1852613"/>
            <a:ext cx="1365250" cy="862012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31" name="Line 150"/>
          <p:cNvSpPr>
            <a:spLocks noChangeShapeType="1"/>
          </p:cNvSpPr>
          <p:nvPr/>
        </p:nvSpPr>
        <p:spPr bwMode="auto">
          <a:xfrm rot="2104673" flipV="1">
            <a:off x="4745038" y="1874838"/>
            <a:ext cx="969962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2" name="Line 151"/>
          <p:cNvSpPr>
            <a:spLocks noChangeShapeType="1"/>
          </p:cNvSpPr>
          <p:nvPr/>
        </p:nvSpPr>
        <p:spPr bwMode="auto">
          <a:xfrm rot="2104673" flipV="1">
            <a:off x="6015038" y="1930400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3" name="Line 152"/>
          <p:cNvSpPr>
            <a:spLocks noChangeShapeType="1"/>
          </p:cNvSpPr>
          <p:nvPr/>
        </p:nvSpPr>
        <p:spPr bwMode="auto">
          <a:xfrm rot="2104673" flipV="1">
            <a:off x="4814888" y="1500188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4" name="Line 153"/>
          <p:cNvSpPr>
            <a:spLocks noChangeShapeType="1"/>
          </p:cNvSpPr>
          <p:nvPr/>
        </p:nvSpPr>
        <p:spPr bwMode="auto">
          <a:xfrm rot="2104673" flipV="1">
            <a:off x="7418388" y="2362200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35" name="Group 154"/>
          <p:cNvGrpSpPr>
            <a:grpSpLocks/>
          </p:cNvGrpSpPr>
          <p:nvPr/>
        </p:nvGrpSpPr>
        <p:grpSpPr bwMode="auto">
          <a:xfrm rot="936149">
            <a:off x="8453438" y="2632075"/>
            <a:ext cx="285750" cy="169863"/>
            <a:chOff x="3908" y="3483"/>
            <a:chExt cx="223" cy="136"/>
          </a:xfrm>
        </p:grpSpPr>
        <p:sp>
          <p:nvSpPr>
            <p:cNvPr id="30870" name="AutoShape 155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1" name="Rectangle 156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36" name="Freeform 158"/>
          <p:cNvSpPr>
            <a:spLocks/>
          </p:cNvSpPr>
          <p:nvPr/>
        </p:nvSpPr>
        <p:spPr bwMode="auto">
          <a:xfrm rot="1250350">
            <a:off x="5873750" y="1314450"/>
            <a:ext cx="1365250" cy="862013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37" name="Line 159"/>
          <p:cNvSpPr>
            <a:spLocks noChangeShapeType="1"/>
          </p:cNvSpPr>
          <p:nvPr/>
        </p:nvSpPr>
        <p:spPr bwMode="auto">
          <a:xfrm rot="1203602" flipV="1">
            <a:off x="4692650" y="1709738"/>
            <a:ext cx="969963" cy="106997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8" name="Line 160"/>
          <p:cNvSpPr>
            <a:spLocks noChangeShapeType="1"/>
          </p:cNvSpPr>
          <p:nvPr/>
        </p:nvSpPr>
        <p:spPr bwMode="auto">
          <a:xfrm rot="1203602" flipV="1">
            <a:off x="5910263" y="1258888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9" name="Line 161"/>
          <p:cNvSpPr>
            <a:spLocks noChangeShapeType="1"/>
          </p:cNvSpPr>
          <p:nvPr/>
        </p:nvSpPr>
        <p:spPr bwMode="auto">
          <a:xfrm rot="1203602" flipV="1">
            <a:off x="4732338" y="1141413"/>
            <a:ext cx="2339975" cy="1778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0" name="Line 162"/>
          <p:cNvSpPr>
            <a:spLocks noChangeShapeType="1"/>
          </p:cNvSpPr>
          <p:nvPr/>
        </p:nvSpPr>
        <p:spPr bwMode="auto">
          <a:xfrm rot="1203602" flipV="1">
            <a:off x="7296150" y="1490663"/>
            <a:ext cx="1057275" cy="27305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841" name="Group 163"/>
          <p:cNvGrpSpPr>
            <a:grpSpLocks/>
          </p:cNvGrpSpPr>
          <p:nvPr/>
        </p:nvGrpSpPr>
        <p:grpSpPr bwMode="auto">
          <a:xfrm rot="35078">
            <a:off x="8367713" y="1585913"/>
            <a:ext cx="285750" cy="169862"/>
            <a:chOff x="3908" y="3483"/>
            <a:chExt cx="223" cy="136"/>
          </a:xfrm>
        </p:grpSpPr>
        <p:sp>
          <p:nvSpPr>
            <p:cNvPr id="30868" name="AutoShape 164"/>
            <p:cNvSpPr>
              <a:spLocks noChangeArrowheads="1"/>
            </p:cNvSpPr>
            <p:nvPr/>
          </p:nvSpPr>
          <p:spPr bwMode="auto">
            <a:xfrm>
              <a:off x="3962" y="3504"/>
              <a:ext cx="169" cy="95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69" name="Rectangle 165"/>
            <p:cNvSpPr>
              <a:spLocks noChangeArrowheads="1"/>
            </p:cNvSpPr>
            <p:nvPr/>
          </p:nvSpPr>
          <p:spPr bwMode="auto">
            <a:xfrm>
              <a:off x="3908" y="3483"/>
              <a:ext cx="7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42" name="Freeform 167"/>
          <p:cNvSpPr>
            <a:spLocks/>
          </p:cNvSpPr>
          <p:nvPr/>
        </p:nvSpPr>
        <p:spPr bwMode="auto">
          <a:xfrm rot="3064913">
            <a:off x="5982494" y="2431256"/>
            <a:ext cx="1366838" cy="860425"/>
          </a:xfrm>
          <a:custGeom>
            <a:avLst/>
            <a:gdLst>
              <a:gd name="T0" fmla="*/ 0 w 1077"/>
              <a:gd name="T1" fmla="*/ 2147483647 h 682"/>
              <a:gd name="T2" fmla="*/ 2147483647 w 1077"/>
              <a:gd name="T3" fmla="*/ 2147483647 h 682"/>
              <a:gd name="T4" fmla="*/ 2147483647 w 1077"/>
              <a:gd name="T5" fmla="*/ 2147483647 h 682"/>
              <a:gd name="T6" fmla="*/ 2147483647 w 1077"/>
              <a:gd name="T7" fmla="*/ 2147483647 h 682"/>
              <a:gd name="T8" fmla="*/ 2147483647 w 1077"/>
              <a:gd name="T9" fmla="*/ 0 h 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"/>
              <a:gd name="T16" fmla="*/ 0 h 682"/>
              <a:gd name="T17" fmla="*/ 1077 w 1077"/>
              <a:gd name="T18" fmla="*/ 682 h 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" h="682">
                <a:moveTo>
                  <a:pt x="0" y="682"/>
                </a:moveTo>
                <a:cubicBezTo>
                  <a:pt x="43" y="648"/>
                  <a:pt x="165" y="549"/>
                  <a:pt x="261" y="480"/>
                </a:cubicBezTo>
                <a:cubicBezTo>
                  <a:pt x="357" y="412"/>
                  <a:pt x="468" y="334"/>
                  <a:pt x="575" y="268"/>
                </a:cubicBezTo>
                <a:cubicBezTo>
                  <a:pt x="683" y="202"/>
                  <a:pt x="824" y="127"/>
                  <a:pt x="908" y="82"/>
                </a:cubicBezTo>
                <a:cubicBezTo>
                  <a:pt x="992" y="37"/>
                  <a:pt x="1042" y="17"/>
                  <a:pt x="1077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43" name="Line 168"/>
          <p:cNvSpPr>
            <a:spLocks noChangeShapeType="1"/>
          </p:cNvSpPr>
          <p:nvPr/>
        </p:nvSpPr>
        <p:spPr bwMode="auto">
          <a:xfrm rot="3018164" flipV="1">
            <a:off x="4738687" y="2065338"/>
            <a:ext cx="969963" cy="1068388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4" name="Line 169"/>
          <p:cNvSpPr>
            <a:spLocks noChangeShapeType="1"/>
          </p:cNvSpPr>
          <p:nvPr/>
        </p:nvSpPr>
        <p:spPr bwMode="auto">
          <a:xfrm rot="3018164" flipV="1">
            <a:off x="5924550" y="2632075"/>
            <a:ext cx="2339975" cy="1063625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5" name="Line 170"/>
          <p:cNvSpPr>
            <a:spLocks noChangeShapeType="1"/>
          </p:cNvSpPr>
          <p:nvPr/>
        </p:nvSpPr>
        <p:spPr bwMode="auto">
          <a:xfrm rot="3018164" flipV="1">
            <a:off x="4787106" y="1891507"/>
            <a:ext cx="2339975" cy="1776412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6" name="Line 171"/>
          <p:cNvSpPr>
            <a:spLocks noChangeShapeType="1"/>
          </p:cNvSpPr>
          <p:nvPr/>
        </p:nvSpPr>
        <p:spPr bwMode="auto">
          <a:xfrm rot="3018164" flipV="1">
            <a:off x="7290594" y="3264694"/>
            <a:ext cx="1057275" cy="271463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7" name="AutoShape 173"/>
          <p:cNvSpPr>
            <a:spLocks noChangeArrowheads="1"/>
          </p:cNvSpPr>
          <p:nvPr/>
        </p:nvSpPr>
        <p:spPr bwMode="auto">
          <a:xfrm rot="1849640">
            <a:off x="8310563" y="3740150"/>
            <a:ext cx="215900" cy="117475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48" name="Rectangle 174"/>
          <p:cNvSpPr>
            <a:spLocks noChangeArrowheads="1"/>
          </p:cNvSpPr>
          <p:nvPr/>
        </p:nvSpPr>
        <p:spPr bwMode="auto">
          <a:xfrm rot="1849640">
            <a:off x="8259763" y="3646488"/>
            <a:ext cx="93662" cy="16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49" name="Line 175"/>
          <p:cNvSpPr>
            <a:spLocks noChangeShapeType="1"/>
          </p:cNvSpPr>
          <p:nvPr/>
        </p:nvSpPr>
        <p:spPr bwMode="auto">
          <a:xfrm flipV="1">
            <a:off x="0" y="3027363"/>
            <a:ext cx="379413" cy="120650"/>
          </a:xfrm>
          <a:prstGeom prst="line">
            <a:avLst/>
          </a:prstGeom>
          <a:noFill/>
          <a:ln w="28575">
            <a:solidFill>
              <a:srgbClr val="FF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0" name="Line 176"/>
          <p:cNvSpPr>
            <a:spLocks noChangeShapeType="1"/>
          </p:cNvSpPr>
          <p:nvPr/>
        </p:nvSpPr>
        <p:spPr bwMode="auto">
          <a:xfrm flipV="1">
            <a:off x="82550" y="3278188"/>
            <a:ext cx="379413" cy="120650"/>
          </a:xfrm>
          <a:prstGeom prst="line">
            <a:avLst/>
          </a:prstGeom>
          <a:noFill/>
          <a:ln w="28575">
            <a:solidFill>
              <a:srgbClr val="FF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1" name="Text Box 177"/>
          <p:cNvSpPr txBox="1">
            <a:spLocks noChangeArrowheads="1"/>
          </p:cNvSpPr>
          <p:nvPr/>
        </p:nvSpPr>
        <p:spPr bwMode="auto">
          <a:xfrm rot="-803567">
            <a:off x="1690688" y="2790825"/>
            <a:ext cx="5762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defTabSz="757238" eaLnBrk="0" hangingPunct="0"/>
            <a:r>
              <a:rPr lang="en-US" sz="1200" b="1">
                <a:latin typeface="Times New Roman" pitchFamily="18" charset="0"/>
              </a:rPr>
              <a:t>1. arm</a:t>
            </a:r>
          </a:p>
        </p:txBody>
      </p:sp>
      <p:sp>
        <p:nvSpPr>
          <p:cNvPr id="30852" name="Rectangle 178"/>
          <p:cNvSpPr>
            <a:spLocks noChangeArrowheads="1"/>
          </p:cNvSpPr>
          <p:nvPr/>
        </p:nvSpPr>
        <p:spPr bwMode="auto">
          <a:xfrm>
            <a:off x="231775" y="1244600"/>
            <a:ext cx="666750" cy="3000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853" name="Text Box 179"/>
          <p:cNvSpPr txBox="1">
            <a:spLocks noChangeArrowheads="1"/>
          </p:cNvSpPr>
          <p:nvPr/>
        </p:nvSpPr>
        <p:spPr bwMode="auto">
          <a:xfrm>
            <a:off x="0" y="788988"/>
            <a:ext cx="18097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magnetically screened area</a:t>
            </a:r>
          </a:p>
        </p:txBody>
      </p:sp>
      <p:sp>
        <p:nvSpPr>
          <p:cNvPr id="30854" name="Text Box 180"/>
          <p:cNvSpPr txBox="1">
            <a:spLocks noChangeArrowheads="1"/>
          </p:cNvSpPr>
          <p:nvPr/>
        </p:nvSpPr>
        <p:spPr bwMode="auto">
          <a:xfrm rot="-966317">
            <a:off x="190500" y="2554288"/>
            <a:ext cx="7000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defTabSz="757238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Coil E</a:t>
            </a:r>
          </a:p>
        </p:txBody>
      </p:sp>
      <p:sp>
        <p:nvSpPr>
          <p:cNvPr id="30855" name="Text Box 181"/>
          <p:cNvSpPr txBox="1">
            <a:spLocks noChangeArrowheads="1"/>
          </p:cNvSpPr>
          <p:nvPr/>
        </p:nvSpPr>
        <p:spPr bwMode="auto">
          <a:xfrm>
            <a:off x="2268538" y="987425"/>
            <a:ext cx="17049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algn="ctr"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Coil B and C;</a:t>
            </a:r>
          </a:p>
          <a:p>
            <a:pPr algn="ctr"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annular shape </a:t>
            </a:r>
            <a:r>
              <a:rPr lang="en-US" sz="14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 1m</a:t>
            </a:r>
            <a:endParaRPr lang="en-US" sz="1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0856" name="Line 182"/>
          <p:cNvSpPr>
            <a:spLocks noChangeShapeType="1"/>
          </p:cNvSpPr>
          <p:nvPr/>
        </p:nvSpPr>
        <p:spPr bwMode="auto">
          <a:xfrm>
            <a:off x="3232150" y="1516063"/>
            <a:ext cx="339725" cy="9366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7" name="Text Box 183"/>
          <p:cNvSpPr txBox="1">
            <a:spLocks noChangeArrowheads="1"/>
          </p:cNvSpPr>
          <p:nvPr/>
        </p:nvSpPr>
        <p:spPr bwMode="auto">
          <a:xfrm>
            <a:off x="411163" y="1843088"/>
            <a:ext cx="23034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defTabSz="757238" eaLnBrk="0" hangingPunct="0"/>
            <a:r>
              <a:rPr lang="en-US" sz="1600" b="1">
                <a:solidFill>
                  <a:srgbClr val="FF6600"/>
                </a:solidFill>
                <a:latin typeface="Times New Roman" pitchFamily="18" charset="0"/>
              </a:rPr>
              <a:t>non-polarizing mirror</a:t>
            </a:r>
          </a:p>
        </p:txBody>
      </p:sp>
      <p:sp>
        <p:nvSpPr>
          <p:cNvPr id="30858" name="Text Box 184"/>
          <p:cNvSpPr txBox="1">
            <a:spLocks noChangeArrowheads="1"/>
          </p:cNvSpPr>
          <p:nvPr/>
        </p:nvSpPr>
        <p:spPr bwMode="auto">
          <a:xfrm>
            <a:off x="122238" y="5027613"/>
            <a:ext cx="15557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algn="ctr"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Fast detector</a:t>
            </a:r>
          </a:p>
          <a:p>
            <a:pPr algn="ctr"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(szintillator + PM)</a:t>
            </a:r>
          </a:p>
        </p:txBody>
      </p:sp>
      <p:sp>
        <p:nvSpPr>
          <p:cNvPr id="30859" name="Line 185"/>
          <p:cNvSpPr>
            <a:spLocks noChangeShapeType="1"/>
          </p:cNvSpPr>
          <p:nvPr/>
        </p:nvSpPr>
        <p:spPr bwMode="auto">
          <a:xfrm flipV="1">
            <a:off x="831850" y="4764088"/>
            <a:ext cx="225425" cy="341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0" name="Text Box 186"/>
          <p:cNvSpPr txBox="1">
            <a:spLocks noChangeArrowheads="1"/>
          </p:cNvSpPr>
          <p:nvPr/>
        </p:nvSpPr>
        <p:spPr bwMode="auto">
          <a:xfrm rot="-1965317">
            <a:off x="2174875" y="3994150"/>
            <a:ext cx="14906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polarizing mirror</a:t>
            </a:r>
          </a:p>
        </p:txBody>
      </p:sp>
      <p:sp>
        <p:nvSpPr>
          <p:cNvPr id="30861" name="Text Box 187"/>
          <p:cNvSpPr txBox="1">
            <a:spLocks noChangeArrowheads="1"/>
          </p:cNvSpPr>
          <p:nvPr/>
        </p:nvSpPr>
        <p:spPr bwMode="auto">
          <a:xfrm>
            <a:off x="6889750" y="5662613"/>
            <a:ext cx="23225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algn="ctr" defTabSz="757238" eaLnBrk="0" hangingPunct="0"/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up to 180 analyzing units</a:t>
            </a:r>
          </a:p>
          <a:p>
            <a:pPr algn="ctr" defTabSz="757238" eaLnBrk="0" hangingPunct="0"/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length of each unit </a:t>
            </a:r>
            <a:r>
              <a:rPr lang="en-US" sz="16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 4m;</a:t>
            </a:r>
            <a:endParaRPr lang="en-US" sz="16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0862" name="Text Box 188"/>
          <p:cNvSpPr txBox="1">
            <a:spLocks noChangeArrowheads="1"/>
          </p:cNvSpPr>
          <p:nvPr/>
        </p:nvSpPr>
        <p:spPr bwMode="auto">
          <a:xfrm>
            <a:off x="3846513" y="1992313"/>
            <a:ext cx="6191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defTabSz="757238" eaLnBrk="0" hangingPunct="0"/>
            <a:r>
              <a:rPr lang="en-US" sz="1200" b="1">
                <a:latin typeface="Times New Roman" pitchFamily="18" charset="0"/>
              </a:rPr>
              <a:t>sample</a:t>
            </a:r>
          </a:p>
        </p:txBody>
      </p:sp>
      <p:sp>
        <p:nvSpPr>
          <p:cNvPr id="30863" name="Line 189"/>
          <p:cNvSpPr>
            <a:spLocks noChangeShapeType="1"/>
          </p:cNvSpPr>
          <p:nvPr/>
        </p:nvSpPr>
        <p:spPr bwMode="auto">
          <a:xfrm>
            <a:off x="4259263" y="2195513"/>
            <a:ext cx="223837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4" name="Text Box 190"/>
          <p:cNvSpPr txBox="1">
            <a:spLocks noChangeArrowheads="1"/>
          </p:cNvSpPr>
          <p:nvPr/>
        </p:nvSpPr>
        <p:spPr bwMode="auto">
          <a:xfrm>
            <a:off x="379413" y="4076700"/>
            <a:ext cx="18097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defTabSz="757238" eaLnBrk="0" hangingPunct="0"/>
            <a:r>
              <a:rPr lang="en-US" sz="1400" b="1">
                <a:solidFill>
                  <a:srgbClr val="FFFF00"/>
                </a:solidFill>
                <a:latin typeface="Times New Roman" pitchFamily="18" charset="0"/>
              </a:rPr>
              <a:t>beam divergence </a:t>
            </a:r>
            <a:r>
              <a:rPr lang="en-US" sz="14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 1.5 º</a:t>
            </a:r>
          </a:p>
        </p:txBody>
      </p:sp>
      <p:sp>
        <p:nvSpPr>
          <p:cNvPr id="30865" name="Line 191"/>
          <p:cNvSpPr>
            <a:spLocks noChangeShapeType="1"/>
          </p:cNvSpPr>
          <p:nvPr/>
        </p:nvSpPr>
        <p:spPr bwMode="auto">
          <a:xfrm>
            <a:off x="1195388" y="4287838"/>
            <a:ext cx="733425" cy="123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6" name="Text Box 192"/>
          <p:cNvSpPr txBox="1">
            <a:spLocks noChangeArrowheads="1"/>
          </p:cNvSpPr>
          <p:nvPr/>
        </p:nvSpPr>
        <p:spPr bwMode="auto">
          <a:xfrm>
            <a:off x="744538" y="52388"/>
            <a:ext cx="708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 H: High resolution spinecho for quasielastic scattering</a:t>
            </a:r>
          </a:p>
        </p:txBody>
      </p:sp>
      <p:sp>
        <p:nvSpPr>
          <p:cNvPr id="30867" name="Line 193"/>
          <p:cNvSpPr>
            <a:spLocks noChangeShapeType="1"/>
          </p:cNvSpPr>
          <p:nvPr/>
        </p:nvSpPr>
        <p:spPr bwMode="auto">
          <a:xfrm flipH="1" flipV="1">
            <a:off x="1635125" y="2176463"/>
            <a:ext cx="490538" cy="38576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314211" y="898492"/>
            <a:ext cx="88297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Two cars          and         have same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kin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before passing A at time t</a:t>
            </a:r>
            <a:r>
              <a:rPr lang="en-US" b="1" baseline="-25000" dirty="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Both should arrive at D at time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, but here         is faster than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Energies may only be changed at A and C!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98578" y="1670157"/>
            <a:ext cx="508881" cy="303519"/>
            <a:chOff x="-1428975" y="2708591"/>
            <a:chExt cx="738790" cy="440647"/>
          </a:xfrm>
        </p:grpSpPr>
        <p:sp>
          <p:nvSpPr>
            <p:cNvPr id="3" name="Chord 2"/>
            <p:cNvSpPr/>
            <p:nvPr/>
          </p:nvSpPr>
          <p:spPr bwMode="auto">
            <a:xfrm rot="6135805">
              <a:off x="-1279904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87328" y="1670158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11" name="Chord 10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96375" y="1155097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21" name="Chord 20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01661" y="1132496"/>
            <a:ext cx="508881" cy="303519"/>
            <a:chOff x="-1366746" y="2708591"/>
            <a:chExt cx="738790" cy="440647"/>
          </a:xfrm>
        </p:grpSpPr>
        <p:sp>
          <p:nvSpPr>
            <p:cNvPr id="25" name="Chord 24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78" name="Straight Arrow Connector 77"/>
          <p:cNvCxnSpPr/>
          <p:nvPr/>
        </p:nvCxnSpPr>
        <p:spPr bwMode="auto">
          <a:xfrm>
            <a:off x="12263301" y="3768683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91453" y="5065939"/>
            <a:ext cx="23519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Slow down            at A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  Speed 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up             at A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1419587" y="5242038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80" name="Chord 79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392612" y="5640944"/>
            <a:ext cx="508881" cy="303519"/>
            <a:chOff x="-1366746" y="2708591"/>
            <a:chExt cx="738790" cy="440647"/>
          </a:xfrm>
        </p:grpSpPr>
        <p:sp>
          <p:nvSpPr>
            <p:cNvPr id="94" name="Chord 93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00" name="Text Box 31"/>
          <p:cNvSpPr txBox="1">
            <a:spLocks noChangeArrowheads="1"/>
          </p:cNvSpPr>
          <p:nvPr/>
        </p:nvSpPr>
        <p:spPr bwMode="auto">
          <a:xfrm>
            <a:off x="3228222" y="4923356"/>
            <a:ext cx="22862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Reversal of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energy change at C</a:t>
            </a:r>
          </a:p>
        </p:txBody>
      </p:sp>
      <p:sp>
        <p:nvSpPr>
          <p:cNvPr id="101" name="Text Box 31"/>
          <p:cNvSpPr txBox="1">
            <a:spLocks noChangeArrowheads="1"/>
          </p:cNvSpPr>
          <p:nvPr/>
        </p:nvSpPr>
        <p:spPr bwMode="auto">
          <a:xfrm>
            <a:off x="5962082" y="4890846"/>
            <a:ext cx="30725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Arrival at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 at same time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</a:rPr>
              <a:t>b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ut with different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rgbClr val="FFC000"/>
                </a:solidFill>
                <a:latin typeface="Times New Roman" pitchFamily="18" charset="0"/>
              </a:rPr>
              <a:t>kin</a:t>
            </a:r>
            <a:endParaRPr lang="en-US" b="1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3606" y="-52371"/>
            <a:ext cx="7001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Simple analogy for a time interferometer (MIEZE): </a:t>
            </a:r>
            <a:endParaRPr lang="en-US" b="1" dirty="0"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497541" y="4251611"/>
            <a:ext cx="820362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764352" y="440990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A</a:t>
            </a:r>
            <a:endParaRPr lang="de-DE"/>
          </a:p>
        </p:txBody>
      </p:sp>
      <p:sp>
        <p:nvSpPr>
          <p:cNvPr id="35" name="Rectangle 34"/>
          <p:cNvSpPr/>
          <p:nvPr/>
        </p:nvSpPr>
        <p:spPr>
          <a:xfrm>
            <a:off x="8241011" y="440990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de-DE"/>
          </a:p>
        </p:txBody>
      </p:sp>
      <p:grpSp>
        <p:nvGrpSpPr>
          <p:cNvPr id="37" name="Group 36"/>
          <p:cNvGrpSpPr/>
          <p:nvPr/>
        </p:nvGrpSpPr>
        <p:grpSpPr>
          <a:xfrm>
            <a:off x="486778" y="3457264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38" name="Chord 37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6778" y="3761796"/>
            <a:ext cx="508881" cy="303519"/>
            <a:chOff x="-1366746" y="2708591"/>
            <a:chExt cx="738790" cy="440647"/>
          </a:xfrm>
        </p:grpSpPr>
        <p:sp>
          <p:nvSpPr>
            <p:cNvPr id="42" name="Chord 41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37270" y="3749257"/>
            <a:ext cx="508881" cy="303519"/>
            <a:chOff x="-1366746" y="2708591"/>
            <a:chExt cx="738790" cy="440647"/>
          </a:xfrm>
        </p:grpSpPr>
        <p:sp>
          <p:nvSpPr>
            <p:cNvPr id="46" name="Chord 45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483808" y="3457264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50" name="Chord 49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4095197" y="440990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</a:rPr>
              <a:t>C</a:t>
            </a:r>
            <a:endParaRPr lang="de-DE"/>
          </a:p>
        </p:txBody>
      </p:sp>
      <p:grpSp>
        <p:nvGrpSpPr>
          <p:cNvPr id="57" name="Group 56"/>
          <p:cNvGrpSpPr/>
          <p:nvPr/>
        </p:nvGrpSpPr>
        <p:grpSpPr>
          <a:xfrm>
            <a:off x="1102660" y="3528453"/>
            <a:ext cx="616662" cy="372564"/>
            <a:chOff x="1452282" y="3496596"/>
            <a:chExt cx="298676" cy="303403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452282" y="3496596"/>
              <a:ext cx="2986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452282" y="3799999"/>
              <a:ext cx="2986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61" name="Straight Arrow Connector 60"/>
          <p:cNvCxnSpPr/>
          <p:nvPr/>
        </p:nvCxnSpPr>
        <p:spPr bwMode="auto">
          <a:xfrm>
            <a:off x="3089695" y="3528453"/>
            <a:ext cx="5828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3724891" y="3901017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268" name="Group 11267"/>
          <p:cNvGrpSpPr/>
          <p:nvPr/>
        </p:nvGrpSpPr>
        <p:grpSpPr>
          <a:xfrm>
            <a:off x="968188" y="4063352"/>
            <a:ext cx="7476565" cy="376518"/>
            <a:chOff x="968188" y="3980329"/>
            <a:chExt cx="7476565" cy="376518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968188" y="3980329"/>
              <a:ext cx="0" cy="3765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4276165" y="3980329"/>
              <a:ext cx="0" cy="3765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8444753" y="3980329"/>
              <a:ext cx="0" cy="3765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5718164" y="3429450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69" name="Chord 68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041907" y="3749257"/>
            <a:ext cx="508881" cy="303519"/>
            <a:chOff x="-1366746" y="2708591"/>
            <a:chExt cx="738790" cy="440647"/>
          </a:xfrm>
        </p:grpSpPr>
        <p:sp>
          <p:nvSpPr>
            <p:cNvPr id="73" name="Chord 72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76" name="Straight Arrow Connector 75"/>
          <p:cNvCxnSpPr/>
          <p:nvPr/>
        </p:nvCxnSpPr>
        <p:spPr bwMode="auto">
          <a:xfrm>
            <a:off x="6844523" y="3524058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7208613" y="3901017"/>
            <a:ext cx="41024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3" name="Group 82"/>
          <p:cNvGrpSpPr/>
          <p:nvPr/>
        </p:nvGrpSpPr>
        <p:grpSpPr>
          <a:xfrm>
            <a:off x="8190940" y="3457264"/>
            <a:ext cx="508881" cy="303519"/>
            <a:chOff x="-1366746" y="2708591"/>
            <a:chExt cx="738790" cy="440647"/>
          </a:xfrm>
          <a:solidFill>
            <a:srgbClr val="FF0000"/>
          </a:solidFill>
        </p:grpSpPr>
        <p:sp>
          <p:nvSpPr>
            <p:cNvPr id="84" name="Chord 83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190940" y="3761796"/>
            <a:ext cx="508881" cy="303519"/>
            <a:chOff x="-1366746" y="2708591"/>
            <a:chExt cx="738790" cy="440647"/>
          </a:xfrm>
        </p:grpSpPr>
        <p:sp>
          <p:nvSpPr>
            <p:cNvPr id="88" name="Chord 87"/>
            <p:cNvSpPr/>
            <p:nvPr/>
          </p:nvSpPr>
          <p:spPr bwMode="auto">
            <a:xfrm rot="6135805">
              <a:off x="-1217675" y="2559520"/>
              <a:ext cx="440647" cy="738790"/>
            </a:xfrm>
            <a:prstGeom prst="chord">
              <a:avLst>
                <a:gd name="adj1" fmla="val 3746662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-80920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-1270855" y="2964314"/>
              <a:ext cx="94130" cy="9413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342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487488" y="196850"/>
            <a:ext cx="50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I: Neutron Holography without reference wave</a:t>
            </a:r>
            <a:endParaRPr lang="en-US" sz="2000">
              <a:latin typeface="Times New Roman" pitchFamily="18" charset="0"/>
            </a:endParaRPr>
          </a:p>
        </p:txBody>
      </p:sp>
      <p:grpSp>
        <p:nvGrpSpPr>
          <p:cNvPr id="31747" name="Group 202"/>
          <p:cNvGrpSpPr>
            <a:grpSpLocks/>
          </p:cNvGrpSpPr>
          <p:nvPr/>
        </p:nvGrpSpPr>
        <p:grpSpPr bwMode="auto">
          <a:xfrm>
            <a:off x="1741488" y="2044700"/>
            <a:ext cx="1257300" cy="1465263"/>
            <a:chOff x="1485" y="1288"/>
            <a:chExt cx="404" cy="923"/>
          </a:xfrm>
        </p:grpSpPr>
        <p:grpSp>
          <p:nvGrpSpPr>
            <p:cNvPr id="33678" name="Group 203"/>
            <p:cNvGrpSpPr>
              <a:grpSpLocks/>
            </p:cNvGrpSpPr>
            <p:nvPr/>
          </p:nvGrpSpPr>
          <p:grpSpPr bwMode="auto">
            <a:xfrm>
              <a:off x="1485" y="1288"/>
              <a:ext cx="205" cy="923"/>
              <a:chOff x="1485" y="1288"/>
              <a:chExt cx="205" cy="923"/>
            </a:xfrm>
          </p:grpSpPr>
          <p:grpSp>
            <p:nvGrpSpPr>
              <p:cNvPr id="33778" name="Group 204"/>
              <p:cNvGrpSpPr>
                <a:grpSpLocks/>
              </p:cNvGrpSpPr>
              <p:nvPr/>
            </p:nvGrpSpPr>
            <p:grpSpPr bwMode="auto">
              <a:xfrm>
                <a:off x="1485" y="1288"/>
                <a:ext cx="104" cy="923"/>
                <a:chOff x="1485" y="1288"/>
                <a:chExt cx="104" cy="923"/>
              </a:xfrm>
            </p:grpSpPr>
            <p:sp>
              <p:nvSpPr>
                <p:cNvPr id="33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85" y="1288"/>
                  <a:ext cx="3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88" y="1288"/>
                  <a:ext cx="1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89" y="1288"/>
                  <a:ext cx="3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92" y="1288"/>
                  <a:ext cx="1" cy="923"/>
                </a:xfrm>
                <a:prstGeom prst="rect">
                  <a:avLst/>
                </a:prstGeom>
                <a:solidFill>
                  <a:srgbClr val="F8F8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93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96" y="1288"/>
                  <a:ext cx="2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98" y="1288"/>
                  <a:ext cx="2" cy="923"/>
                </a:xfrm>
                <a:prstGeom prst="rect">
                  <a:avLst/>
                </a:prstGeom>
                <a:solidFill>
                  <a:srgbClr val="EBEB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500" y="1288"/>
                  <a:ext cx="2" cy="923"/>
                </a:xfrm>
                <a:prstGeom prst="rect">
                  <a:avLst/>
                </a:prstGeom>
                <a:solidFill>
                  <a:srgbClr val="E5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502" y="1288"/>
                  <a:ext cx="2" cy="923"/>
                </a:xfrm>
                <a:prstGeom prst="rect">
                  <a:avLst/>
                </a:prstGeom>
                <a:solidFill>
                  <a:srgbClr val="DEDE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504" y="1288"/>
                  <a:ext cx="3" cy="923"/>
                </a:xfrm>
                <a:prstGeom prst="rect">
                  <a:avLst/>
                </a:prstGeom>
                <a:solidFill>
                  <a:srgbClr val="D2D2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507" y="1288"/>
                  <a:ext cx="2" cy="923"/>
                </a:xfrm>
                <a:prstGeom prst="rect">
                  <a:avLst/>
                </a:prstGeom>
                <a:solidFill>
                  <a:srgbClr val="C9C9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3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509" y="1288"/>
                  <a:ext cx="2" cy="92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511" y="1288"/>
                  <a:ext cx="2" cy="923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513" y="1288"/>
                  <a:ext cx="3" cy="923"/>
                </a:xfrm>
                <a:prstGeom prst="rect">
                  <a:avLst/>
                </a:prstGeom>
                <a:solidFill>
                  <a:srgbClr val="A8A8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516" y="1288"/>
                  <a:ext cx="1" cy="923"/>
                </a:xfrm>
                <a:prstGeom prst="rect">
                  <a:avLst/>
                </a:prstGeom>
                <a:solidFill>
                  <a:srgbClr val="9C9C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517" y="1288"/>
                  <a:ext cx="3" cy="923"/>
                </a:xfrm>
                <a:prstGeom prst="rect">
                  <a:avLst/>
                </a:prstGeom>
                <a:solidFill>
                  <a:srgbClr val="9191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520" y="1288"/>
                  <a:ext cx="2" cy="92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522" y="1288"/>
                  <a:ext cx="2" cy="923"/>
                </a:xfrm>
                <a:prstGeom prst="rect">
                  <a:avLst/>
                </a:prstGeom>
                <a:solidFill>
                  <a:srgbClr val="7575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524" y="1288"/>
                  <a:ext cx="3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527" y="1288"/>
                  <a:ext cx="1" cy="923"/>
                </a:xfrm>
                <a:prstGeom prst="rect">
                  <a:avLst/>
                </a:prstGeom>
                <a:solidFill>
                  <a:srgbClr val="60606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28" y="1288"/>
                  <a:ext cx="3" cy="923"/>
                </a:xfrm>
                <a:prstGeom prst="rect">
                  <a:avLst/>
                </a:prstGeom>
                <a:solidFill>
                  <a:srgbClr val="57575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531" y="1288"/>
                  <a:ext cx="1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532" y="1288"/>
                  <a:ext cx="3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535" y="1288"/>
                  <a:ext cx="1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536" y="1288"/>
                  <a:ext cx="3" cy="923"/>
                </a:xfrm>
                <a:prstGeom prst="rect">
                  <a:avLst/>
                </a:prstGeom>
                <a:solidFill>
                  <a:srgbClr val="4141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539" y="1288"/>
                  <a:ext cx="3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542" y="1288"/>
                  <a:ext cx="1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543" y="1288"/>
                  <a:ext cx="3" cy="923"/>
                </a:xfrm>
                <a:prstGeom prst="rect">
                  <a:avLst/>
                </a:prstGeom>
                <a:solidFill>
                  <a:srgbClr val="57575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546" y="1288"/>
                  <a:ext cx="1" cy="923"/>
                </a:xfrm>
                <a:prstGeom prst="rect">
                  <a:avLst/>
                </a:prstGeom>
                <a:solidFill>
                  <a:srgbClr val="60606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547" y="1288"/>
                  <a:ext cx="3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550" y="1288"/>
                  <a:ext cx="1" cy="923"/>
                </a:xfrm>
                <a:prstGeom prst="rect">
                  <a:avLst/>
                </a:prstGeom>
                <a:solidFill>
                  <a:srgbClr val="7575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5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551" y="1288"/>
                  <a:ext cx="3" cy="92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554" y="1288"/>
                  <a:ext cx="3" cy="923"/>
                </a:xfrm>
                <a:prstGeom prst="rect">
                  <a:avLst/>
                </a:prstGeom>
                <a:solidFill>
                  <a:srgbClr val="9191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557" y="1288"/>
                  <a:ext cx="1" cy="923"/>
                </a:xfrm>
                <a:prstGeom prst="rect">
                  <a:avLst/>
                </a:prstGeom>
                <a:solidFill>
                  <a:srgbClr val="9C9C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558" y="1288"/>
                  <a:ext cx="3" cy="923"/>
                </a:xfrm>
                <a:prstGeom prst="rect">
                  <a:avLst/>
                </a:prstGeom>
                <a:solidFill>
                  <a:srgbClr val="A8A8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561" y="1288"/>
                  <a:ext cx="1" cy="923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562" y="1288"/>
                  <a:ext cx="3" cy="92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565" y="1288"/>
                  <a:ext cx="1" cy="923"/>
                </a:xfrm>
                <a:prstGeom prst="rect">
                  <a:avLst/>
                </a:prstGeom>
                <a:solidFill>
                  <a:srgbClr val="C9C9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6" name="Rectangle 243"/>
                <p:cNvSpPr>
                  <a:spLocks noChangeArrowheads="1"/>
                </p:cNvSpPr>
                <p:nvPr/>
              </p:nvSpPr>
              <p:spPr bwMode="auto">
                <a:xfrm>
                  <a:off x="1566" y="1288"/>
                  <a:ext cx="3" cy="923"/>
                </a:xfrm>
                <a:prstGeom prst="rect">
                  <a:avLst/>
                </a:prstGeom>
                <a:solidFill>
                  <a:srgbClr val="D2D2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7" name="Rectangle 244"/>
                <p:cNvSpPr>
                  <a:spLocks noChangeArrowheads="1"/>
                </p:cNvSpPr>
                <p:nvPr/>
              </p:nvSpPr>
              <p:spPr bwMode="auto">
                <a:xfrm>
                  <a:off x="1569" y="1288"/>
                  <a:ext cx="2" cy="923"/>
                </a:xfrm>
                <a:prstGeom prst="rect">
                  <a:avLst/>
                </a:prstGeom>
                <a:solidFill>
                  <a:srgbClr val="DBDB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8" name="Rectangle 245"/>
                <p:cNvSpPr>
                  <a:spLocks noChangeArrowheads="1"/>
                </p:cNvSpPr>
                <p:nvPr/>
              </p:nvSpPr>
              <p:spPr bwMode="auto">
                <a:xfrm>
                  <a:off x="1571" y="1288"/>
                  <a:ext cx="2" cy="923"/>
                </a:xfrm>
                <a:prstGeom prst="rect">
                  <a:avLst/>
                </a:prstGeom>
                <a:solidFill>
                  <a:srgbClr val="E3E3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69" name="Rectangle 246"/>
                <p:cNvSpPr>
                  <a:spLocks noChangeArrowheads="1"/>
                </p:cNvSpPr>
                <p:nvPr/>
              </p:nvSpPr>
              <p:spPr bwMode="auto">
                <a:xfrm>
                  <a:off x="1573" y="1288"/>
                  <a:ext cx="3" cy="923"/>
                </a:xfrm>
                <a:prstGeom prst="rect">
                  <a:avLst/>
                </a:prstGeom>
                <a:solidFill>
                  <a:srgbClr val="EBEB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0" name="Rectangle 247"/>
                <p:cNvSpPr>
                  <a:spLocks noChangeArrowheads="1"/>
                </p:cNvSpPr>
                <p:nvPr/>
              </p:nvSpPr>
              <p:spPr bwMode="auto">
                <a:xfrm>
                  <a:off x="1576" y="1288"/>
                  <a:ext cx="1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1" name="Rectangle 248"/>
                <p:cNvSpPr>
                  <a:spLocks noChangeArrowheads="1"/>
                </p:cNvSpPr>
                <p:nvPr/>
              </p:nvSpPr>
              <p:spPr bwMode="auto">
                <a:xfrm>
                  <a:off x="1577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2" name="Rectangle 249"/>
                <p:cNvSpPr>
                  <a:spLocks noChangeArrowheads="1"/>
                </p:cNvSpPr>
                <p:nvPr/>
              </p:nvSpPr>
              <p:spPr bwMode="auto">
                <a:xfrm>
                  <a:off x="1580" y="1288"/>
                  <a:ext cx="2" cy="923"/>
                </a:xfrm>
                <a:prstGeom prst="rect">
                  <a:avLst/>
                </a:prstGeom>
                <a:solidFill>
                  <a:srgbClr val="F8F8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3" name="Rectangle 250"/>
                <p:cNvSpPr>
                  <a:spLocks noChangeArrowheads="1"/>
                </p:cNvSpPr>
                <p:nvPr/>
              </p:nvSpPr>
              <p:spPr bwMode="auto">
                <a:xfrm>
                  <a:off x="1582" y="1288"/>
                  <a:ext cx="2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4" name="Rectangle 251"/>
                <p:cNvSpPr>
                  <a:spLocks noChangeArrowheads="1"/>
                </p:cNvSpPr>
                <p:nvPr/>
              </p:nvSpPr>
              <p:spPr bwMode="auto">
                <a:xfrm>
                  <a:off x="1584" y="1288"/>
                  <a:ext cx="2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75" name="Rectangle 252"/>
                <p:cNvSpPr>
                  <a:spLocks noChangeArrowheads="1"/>
                </p:cNvSpPr>
                <p:nvPr/>
              </p:nvSpPr>
              <p:spPr bwMode="auto">
                <a:xfrm>
                  <a:off x="1586" y="1288"/>
                  <a:ext cx="3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33779" name="Group 253"/>
              <p:cNvGrpSpPr>
                <a:grpSpLocks/>
              </p:cNvGrpSpPr>
              <p:nvPr/>
            </p:nvGrpSpPr>
            <p:grpSpPr bwMode="auto">
              <a:xfrm>
                <a:off x="1589" y="1288"/>
                <a:ext cx="101" cy="923"/>
                <a:chOff x="1589" y="1288"/>
                <a:chExt cx="101" cy="923"/>
              </a:xfrm>
            </p:grpSpPr>
            <p:sp>
              <p:nvSpPr>
                <p:cNvPr id="33780" name="Rectangle 254"/>
                <p:cNvSpPr>
                  <a:spLocks noChangeArrowheads="1"/>
                </p:cNvSpPr>
                <p:nvPr/>
              </p:nvSpPr>
              <p:spPr bwMode="auto">
                <a:xfrm>
                  <a:off x="1589" y="1288"/>
                  <a:ext cx="2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1" name="Rectangle 255"/>
                <p:cNvSpPr>
                  <a:spLocks noChangeArrowheads="1"/>
                </p:cNvSpPr>
                <p:nvPr/>
              </p:nvSpPr>
              <p:spPr bwMode="auto">
                <a:xfrm>
                  <a:off x="1591" y="1288"/>
                  <a:ext cx="2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2" name="Rectangle 256"/>
                <p:cNvSpPr>
                  <a:spLocks noChangeArrowheads="1"/>
                </p:cNvSpPr>
                <p:nvPr/>
              </p:nvSpPr>
              <p:spPr bwMode="auto">
                <a:xfrm>
                  <a:off x="1593" y="1288"/>
                  <a:ext cx="2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3" name="Rectangle 257"/>
                <p:cNvSpPr>
                  <a:spLocks noChangeArrowheads="1"/>
                </p:cNvSpPr>
                <p:nvPr/>
              </p:nvSpPr>
              <p:spPr bwMode="auto">
                <a:xfrm>
                  <a:off x="1595" y="1288"/>
                  <a:ext cx="2" cy="923"/>
                </a:xfrm>
                <a:prstGeom prst="rect">
                  <a:avLst/>
                </a:prstGeom>
                <a:solidFill>
                  <a:srgbClr val="F7F7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4" name="Rectangle 258"/>
                <p:cNvSpPr>
                  <a:spLocks noChangeArrowheads="1"/>
                </p:cNvSpPr>
                <p:nvPr/>
              </p:nvSpPr>
              <p:spPr bwMode="auto">
                <a:xfrm>
                  <a:off x="1597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5" name="Rectangle 259"/>
                <p:cNvSpPr>
                  <a:spLocks noChangeArrowheads="1"/>
                </p:cNvSpPr>
                <p:nvPr/>
              </p:nvSpPr>
              <p:spPr bwMode="auto">
                <a:xfrm>
                  <a:off x="1600" y="1288"/>
                  <a:ext cx="1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6" name="Rectangle 260"/>
                <p:cNvSpPr>
                  <a:spLocks noChangeArrowheads="1"/>
                </p:cNvSpPr>
                <p:nvPr/>
              </p:nvSpPr>
              <p:spPr bwMode="auto">
                <a:xfrm>
                  <a:off x="1601" y="1288"/>
                  <a:ext cx="3" cy="92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7" name="Rectangle 261"/>
                <p:cNvSpPr>
                  <a:spLocks noChangeArrowheads="1"/>
                </p:cNvSpPr>
                <p:nvPr/>
              </p:nvSpPr>
              <p:spPr bwMode="auto">
                <a:xfrm>
                  <a:off x="1604" y="1288"/>
                  <a:ext cx="1" cy="923"/>
                </a:xfrm>
                <a:prstGeom prst="rect">
                  <a:avLst/>
                </a:prstGeom>
                <a:solidFill>
                  <a:srgbClr val="E4E4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8" name="Rectangle 262"/>
                <p:cNvSpPr>
                  <a:spLocks noChangeArrowheads="1"/>
                </p:cNvSpPr>
                <p:nvPr/>
              </p:nvSpPr>
              <p:spPr bwMode="auto">
                <a:xfrm>
                  <a:off x="1605" y="1288"/>
                  <a:ext cx="3" cy="9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89" name="Rectangle 263"/>
                <p:cNvSpPr>
                  <a:spLocks noChangeArrowheads="1"/>
                </p:cNvSpPr>
                <p:nvPr/>
              </p:nvSpPr>
              <p:spPr bwMode="auto">
                <a:xfrm>
                  <a:off x="1608" y="1288"/>
                  <a:ext cx="1" cy="923"/>
                </a:xfrm>
                <a:prstGeom prst="rect">
                  <a:avLst/>
                </a:prstGeom>
                <a:solidFill>
                  <a:srgbClr val="D4D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0" name="Rectangle 264"/>
                <p:cNvSpPr>
                  <a:spLocks noChangeArrowheads="1"/>
                </p:cNvSpPr>
                <p:nvPr/>
              </p:nvSpPr>
              <p:spPr bwMode="auto">
                <a:xfrm>
                  <a:off x="1609" y="1288"/>
                  <a:ext cx="3" cy="923"/>
                </a:xfrm>
                <a:prstGeom prst="rect">
                  <a:avLst/>
                </a:prstGeom>
                <a:solidFill>
                  <a:srgbClr val="CBCB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1" name="Rectangle 265"/>
                <p:cNvSpPr>
                  <a:spLocks noChangeArrowheads="1"/>
                </p:cNvSpPr>
                <p:nvPr/>
              </p:nvSpPr>
              <p:spPr bwMode="auto">
                <a:xfrm>
                  <a:off x="1612" y="1288"/>
                  <a:ext cx="1" cy="92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2" name="Rectangle 266"/>
                <p:cNvSpPr>
                  <a:spLocks noChangeArrowheads="1"/>
                </p:cNvSpPr>
                <p:nvPr/>
              </p:nvSpPr>
              <p:spPr bwMode="auto">
                <a:xfrm>
                  <a:off x="1613" y="1288"/>
                  <a:ext cx="3" cy="923"/>
                </a:xfrm>
                <a:prstGeom prst="rect">
                  <a:avLst/>
                </a:prstGeom>
                <a:solidFill>
                  <a:srgbClr val="B6B6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3" name="Rectangle 267"/>
                <p:cNvSpPr>
                  <a:spLocks noChangeArrowheads="1"/>
                </p:cNvSpPr>
                <p:nvPr/>
              </p:nvSpPr>
              <p:spPr bwMode="auto">
                <a:xfrm>
                  <a:off x="1616" y="1288"/>
                  <a:ext cx="3" cy="923"/>
                </a:xfrm>
                <a:prstGeom prst="rect">
                  <a:avLst/>
                </a:prstGeom>
                <a:solidFill>
                  <a:srgbClr val="A6A6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4" name="Rectangle 268"/>
                <p:cNvSpPr>
                  <a:spLocks noChangeArrowheads="1"/>
                </p:cNvSpPr>
                <p:nvPr/>
              </p:nvSpPr>
              <p:spPr bwMode="auto">
                <a:xfrm>
                  <a:off x="1619" y="1288"/>
                  <a:ext cx="1" cy="923"/>
                </a:xfrm>
                <a:prstGeom prst="rect">
                  <a:avLst/>
                </a:prstGeom>
                <a:solidFill>
                  <a:srgbClr val="9A9A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5" name="Rectangle 269"/>
                <p:cNvSpPr>
                  <a:spLocks noChangeArrowheads="1"/>
                </p:cNvSpPr>
                <p:nvPr/>
              </p:nvSpPr>
              <p:spPr bwMode="auto">
                <a:xfrm>
                  <a:off x="1620" y="1288"/>
                  <a:ext cx="3" cy="923"/>
                </a:xfrm>
                <a:prstGeom prst="rect">
                  <a:avLst/>
                </a:prstGeom>
                <a:solidFill>
                  <a:srgbClr val="8D8D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6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23" y="1288"/>
                  <a:ext cx="1" cy="923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7" name="Rectangle 271"/>
                <p:cNvSpPr>
                  <a:spLocks noChangeArrowheads="1"/>
                </p:cNvSpPr>
                <p:nvPr/>
              </p:nvSpPr>
              <p:spPr bwMode="auto">
                <a:xfrm>
                  <a:off x="1624" y="1288"/>
                  <a:ext cx="3" cy="923"/>
                </a:xfrm>
                <a:prstGeom prst="rect">
                  <a:avLst/>
                </a:prstGeom>
                <a:solidFill>
                  <a:srgbClr val="767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8" name="Rectangle 272"/>
                <p:cNvSpPr>
                  <a:spLocks noChangeArrowheads="1"/>
                </p:cNvSpPr>
                <p:nvPr/>
              </p:nvSpPr>
              <p:spPr bwMode="auto">
                <a:xfrm>
                  <a:off x="1627" y="1288"/>
                  <a:ext cx="1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99" name="Rectangle 273"/>
                <p:cNvSpPr>
                  <a:spLocks noChangeArrowheads="1"/>
                </p:cNvSpPr>
                <p:nvPr/>
              </p:nvSpPr>
              <p:spPr bwMode="auto">
                <a:xfrm>
                  <a:off x="1628" y="1288"/>
                  <a:ext cx="3" cy="923"/>
                </a:xfrm>
                <a:prstGeom prst="rect">
                  <a:avLst/>
                </a:prstGeom>
                <a:solidFill>
                  <a:srgbClr val="6161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0" name="Rectangle 274"/>
                <p:cNvSpPr>
                  <a:spLocks noChangeArrowheads="1"/>
                </p:cNvSpPr>
                <p:nvPr/>
              </p:nvSpPr>
              <p:spPr bwMode="auto">
                <a:xfrm>
                  <a:off x="1631" y="1288"/>
                  <a:ext cx="2" cy="923"/>
                </a:xfrm>
                <a:prstGeom prst="rect">
                  <a:avLst/>
                </a:prstGeom>
                <a:solidFill>
                  <a:srgbClr val="5858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1" name="Rectangle 275"/>
                <p:cNvSpPr>
                  <a:spLocks noChangeArrowheads="1"/>
                </p:cNvSpPr>
                <p:nvPr/>
              </p:nvSpPr>
              <p:spPr bwMode="auto">
                <a:xfrm>
                  <a:off x="1633" y="1288"/>
                  <a:ext cx="2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2" name="Rectangle 276"/>
                <p:cNvSpPr>
                  <a:spLocks noChangeArrowheads="1"/>
                </p:cNvSpPr>
                <p:nvPr/>
              </p:nvSpPr>
              <p:spPr bwMode="auto">
                <a:xfrm>
                  <a:off x="1635" y="1288"/>
                  <a:ext cx="2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3" name="Rectangle 277"/>
                <p:cNvSpPr>
                  <a:spLocks noChangeArrowheads="1"/>
                </p:cNvSpPr>
                <p:nvPr/>
              </p:nvSpPr>
              <p:spPr bwMode="auto">
                <a:xfrm>
                  <a:off x="1637" y="1288"/>
                  <a:ext cx="2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4" name="Rectangle 278"/>
                <p:cNvSpPr>
                  <a:spLocks noChangeArrowheads="1"/>
                </p:cNvSpPr>
                <p:nvPr/>
              </p:nvSpPr>
              <p:spPr bwMode="auto">
                <a:xfrm>
                  <a:off x="1639" y="1288"/>
                  <a:ext cx="3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5" name="Rectangle 279"/>
                <p:cNvSpPr>
                  <a:spLocks noChangeArrowheads="1"/>
                </p:cNvSpPr>
                <p:nvPr/>
              </p:nvSpPr>
              <p:spPr bwMode="auto">
                <a:xfrm>
                  <a:off x="1642" y="1288"/>
                  <a:ext cx="2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6" name="Rectangle 280"/>
                <p:cNvSpPr>
                  <a:spLocks noChangeArrowheads="1"/>
                </p:cNvSpPr>
                <p:nvPr/>
              </p:nvSpPr>
              <p:spPr bwMode="auto">
                <a:xfrm>
                  <a:off x="1644" y="1288"/>
                  <a:ext cx="2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7" name="Rectangle 281"/>
                <p:cNvSpPr>
                  <a:spLocks noChangeArrowheads="1"/>
                </p:cNvSpPr>
                <p:nvPr/>
              </p:nvSpPr>
              <p:spPr bwMode="auto">
                <a:xfrm>
                  <a:off x="1646" y="1288"/>
                  <a:ext cx="2" cy="923"/>
                </a:xfrm>
                <a:prstGeom prst="rect">
                  <a:avLst/>
                </a:prstGeom>
                <a:solidFill>
                  <a:srgbClr val="5858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8" name="Rectangle 282"/>
                <p:cNvSpPr>
                  <a:spLocks noChangeArrowheads="1"/>
                </p:cNvSpPr>
                <p:nvPr/>
              </p:nvSpPr>
              <p:spPr bwMode="auto">
                <a:xfrm>
                  <a:off x="1648" y="1288"/>
                  <a:ext cx="3" cy="923"/>
                </a:xfrm>
                <a:prstGeom prst="rect">
                  <a:avLst/>
                </a:prstGeom>
                <a:solidFill>
                  <a:srgbClr val="6161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09" name="Rectangle 283"/>
                <p:cNvSpPr>
                  <a:spLocks noChangeArrowheads="1"/>
                </p:cNvSpPr>
                <p:nvPr/>
              </p:nvSpPr>
              <p:spPr bwMode="auto">
                <a:xfrm>
                  <a:off x="1651" y="1288"/>
                  <a:ext cx="1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0" name="Rectangle 284"/>
                <p:cNvSpPr>
                  <a:spLocks noChangeArrowheads="1"/>
                </p:cNvSpPr>
                <p:nvPr/>
              </p:nvSpPr>
              <p:spPr bwMode="auto">
                <a:xfrm>
                  <a:off x="1652" y="1288"/>
                  <a:ext cx="3" cy="923"/>
                </a:xfrm>
                <a:prstGeom prst="rect">
                  <a:avLst/>
                </a:prstGeom>
                <a:solidFill>
                  <a:srgbClr val="767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1" name="Rectangle 285"/>
                <p:cNvSpPr>
                  <a:spLocks noChangeArrowheads="1"/>
                </p:cNvSpPr>
                <p:nvPr/>
              </p:nvSpPr>
              <p:spPr bwMode="auto">
                <a:xfrm>
                  <a:off x="1655" y="1288"/>
                  <a:ext cx="1" cy="923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2" name="Rectangle 286"/>
                <p:cNvSpPr>
                  <a:spLocks noChangeArrowheads="1"/>
                </p:cNvSpPr>
                <p:nvPr/>
              </p:nvSpPr>
              <p:spPr bwMode="auto">
                <a:xfrm>
                  <a:off x="1656" y="1288"/>
                  <a:ext cx="3" cy="923"/>
                </a:xfrm>
                <a:prstGeom prst="rect">
                  <a:avLst/>
                </a:prstGeom>
                <a:solidFill>
                  <a:srgbClr val="8D8D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3" name="Rectangle 287"/>
                <p:cNvSpPr>
                  <a:spLocks noChangeArrowheads="1"/>
                </p:cNvSpPr>
                <p:nvPr/>
              </p:nvSpPr>
              <p:spPr bwMode="auto">
                <a:xfrm>
                  <a:off x="1659" y="1288"/>
                  <a:ext cx="1" cy="923"/>
                </a:xfrm>
                <a:prstGeom prst="rect">
                  <a:avLst/>
                </a:prstGeom>
                <a:solidFill>
                  <a:srgbClr val="9A9A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4" name="Rectangle 288"/>
                <p:cNvSpPr>
                  <a:spLocks noChangeArrowheads="1"/>
                </p:cNvSpPr>
                <p:nvPr/>
              </p:nvSpPr>
              <p:spPr bwMode="auto">
                <a:xfrm>
                  <a:off x="1660" y="1288"/>
                  <a:ext cx="3" cy="923"/>
                </a:xfrm>
                <a:prstGeom prst="rect">
                  <a:avLst/>
                </a:prstGeom>
                <a:solidFill>
                  <a:srgbClr val="A6A6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5" name="Rectangle 289"/>
                <p:cNvSpPr>
                  <a:spLocks noChangeArrowheads="1"/>
                </p:cNvSpPr>
                <p:nvPr/>
              </p:nvSpPr>
              <p:spPr bwMode="auto">
                <a:xfrm>
                  <a:off x="1663" y="1288"/>
                  <a:ext cx="1" cy="923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6" name="Rectangle 290"/>
                <p:cNvSpPr>
                  <a:spLocks noChangeArrowheads="1"/>
                </p:cNvSpPr>
                <p:nvPr/>
              </p:nvSpPr>
              <p:spPr bwMode="auto">
                <a:xfrm>
                  <a:off x="1664" y="1288"/>
                  <a:ext cx="3" cy="923"/>
                </a:xfrm>
                <a:prstGeom prst="rect">
                  <a:avLst/>
                </a:prstGeom>
                <a:solidFill>
                  <a:srgbClr val="BDBD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7" name="Rectangle 291"/>
                <p:cNvSpPr>
                  <a:spLocks noChangeArrowheads="1"/>
                </p:cNvSpPr>
                <p:nvPr/>
              </p:nvSpPr>
              <p:spPr bwMode="auto">
                <a:xfrm>
                  <a:off x="1667" y="1288"/>
                  <a:ext cx="3" cy="923"/>
                </a:xfrm>
                <a:prstGeom prst="rect">
                  <a:avLst/>
                </a:prstGeom>
                <a:solidFill>
                  <a:srgbClr val="CBCB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8" name="Rectangle 292"/>
                <p:cNvSpPr>
                  <a:spLocks noChangeArrowheads="1"/>
                </p:cNvSpPr>
                <p:nvPr/>
              </p:nvSpPr>
              <p:spPr bwMode="auto">
                <a:xfrm>
                  <a:off x="1670" y="1288"/>
                  <a:ext cx="1" cy="923"/>
                </a:xfrm>
                <a:prstGeom prst="rect">
                  <a:avLst/>
                </a:prstGeom>
                <a:solidFill>
                  <a:srgbClr val="D4D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19" name="Rectangle 293"/>
                <p:cNvSpPr>
                  <a:spLocks noChangeArrowheads="1"/>
                </p:cNvSpPr>
                <p:nvPr/>
              </p:nvSpPr>
              <p:spPr bwMode="auto">
                <a:xfrm>
                  <a:off x="1671" y="1288"/>
                  <a:ext cx="3" cy="9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0" name="Rectangle 294"/>
                <p:cNvSpPr>
                  <a:spLocks noChangeArrowheads="1"/>
                </p:cNvSpPr>
                <p:nvPr/>
              </p:nvSpPr>
              <p:spPr bwMode="auto">
                <a:xfrm>
                  <a:off x="1674" y="1288"/>
                  <a:ext cx="1" cy="923"/>
                </a:xfrm>
                <a:prstGeom prst="rect">
                  <a:avLst/>
                </a:prstGeom>
                <a:solidFill>
                  <a:srgbClr val="E4E4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1" name="Rectangle 295"/>
                <p:cNvSpPr>
                  <a:spLocks noChangeArrowheads="1"/>
                </p:cNvSpPr>
                <p:nvPr/>
              </p:nvSpPr>
              <p:spPr bwMode="auto">
                <a:xfrm>
                  <a:off x="1675" y="1288"/>
                  <a:ext cx="3" cy="92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2" name="Rectangle 296"/>
                <p:cNvSpPr>
                  <a:spLocks noChangeArrowheads="1"/>
                </p:cNvSpPr>
                <p:nvPr/>
              </p:nvSpPr>
              <p:spPr bwMode="auto">
                <a:xfrm>
                  <a:off x="1678" y="1288"/>
                  <a:ext cx="1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3" name="Rectangle 297"/>
                <p:cNvSpPr>
                  <a:spLocks noChangeArrowheads="1"/>
                </p:cNvSpPr>
                <p:nvPr/>
              </p:nvSpPr>
              <p:spPr bwMode="auto">
                <a:xfrm>
                  <a:off x="1679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4" name="Rectangle 298"/>
                <p:cNvSpPr>
                  <a:spLocks noChangeArrowheads="1"/>
                </p:cNvSpPr>
                <p:nvPr/>
              </p:nvSpPr>
              <p:spPr bwMode="auto">
                <a:xfrm>
                  <a:off x="1682" y="1288"/>
                  <a:ext cx="2" cy="923"/>
                </a:xfrm>
                <a:prstGeom prst="rect">
                  <a:avLst/>
                </a:prstGeom>
                <a:solidFill>
                  <a:srgbClr val="F7F7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5" name="Rectangle 299"/>
                <p:cNvSpPr>
                  <a:spLocks noChangeArrowheads="1"/>
                </p:cNvSpPr>
                <p:nvPr/>
              </p:nvSpPr>
              <p:spPr bwMode="auto">
                <a:xfrm>
                  <a:off x="1684" y="1288"/>
                  <a:ext cx="2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6" name="Rectangle 300"/>
                <p:cNvSpPr>
                  <a:spLocks noChangeArrowheads="1"/>
                </p:cNvSpPr>
                <p:nvPr/>
              </p:nvSpPr>
              <p:spPr bwMode="auto">
                <a:xfrm>
                  <a:off x="1686" y="1288"/>
                  <a:ext cx="2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27" name="Rectangle 301"/>
                <p:cNvSpPr>
                  <a:spLocks noChangeArrowheads="1"/>
                </p:cNvSpPr>
                <p:nvPr/>
              </p:nvSpPr>
              <p:spPr bwMode="auto">
                <a:xfrm>
                  <a:off x="1688" y="1288"/>
                  <a:ext cx="2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</p:grpSp>
        <p:grpSp>
          <p:nvGrpSpPr>
            <p:cNvPr id="33679" name="Group 302"/>
            <p:cNvGrpSpPr>
              <a:grpSpLocks/>
            </p:cNvGrpSpPr>
            <p:nvPr/>
          </p:nvGrpSpPr>
          <p:grpSpPr bwMode="auto">
            <a:xfrm>
              <a:off x="1684" y="1288"/>
              <a:ext cx="205" cy="923"/>
              <a:chOff x="1684" y="1288"/>
              <a:chExt cx="205" cy="923"/>
            </a:xfrm>
          </p:grpSpPr>
          <p:grpSp>
            <p:nvGrpSpPr>
              <p:cNvPr id="33680" name="Group 303"/>
              <p:cNvGrpSpPr>
                <a:grpSpLocks/>
              </p:cNvGrpSpPr>
              <p:nvPr/>
            </p:nvGrpSpPr>
            <p:grpSpPr bwMode="auto">
              <a:xfrm>
                <a:off x="1684" y="1288"/>
                <a:ext cx="103" cy="923"/>
                <a:chOff x="1684" y="1288"/>
                <a:chExt cx="103" cy="923"/>
              </a:xfrm>
            </p:grpSpPr>
            <p:sp>
              <p:nvSpPr>
                <p:cNvPr id="33730" name="Rectangle 304"/>
                <p:cNvSpPr>
                  <a:spLocks noChangeArrowheads="1"/>
                </p:cNvSpPr>
                <p:nvPr/>
              </p:nvSpPr>
              <p:spPr bwMode="auto">
                <a:xfrm>
                  <a:off x="1684" y="1288"/>
                  <a:ext cx="2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1" name="Rectangle 305"/>
                <p:cNvSpPr>
                  <a:spLocks noChangeArrowheads="1"/>
                </p:cNvSpPr>
                <p:nvPr/>
              </p:nvSpPr>
              <p:spPr bwMode="auto">
                <a:xfrm>
                  <a:off x="1686" y="1288"/>
                  <a:ext cx="2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2" name="Rectangle 306"/>
                <p:cNvSpPr>
                  <a:spLocks noChangeArrowheads="1"/>
                </p:cNvSpPr>
                <p:nvPr/>
              </p:nvSpPr>
              <p:spPr bwMode="auto">
                <a:xfrm>
                  <a:off x="1688" y="1288"/>
                  <a:ext cx="2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3" name="Rectangle 307"/>
                <p:cNvSpPr>
                  <a:spLocks noChangeArrowheads="1"/>
                </p:cNvSpPr>
                <p:nvPr/>
              </p:nvSpPr>
              <p:spPr bwMode="auto">
                <a:xfrm>
                  <a:off x="1690" y="1288"/>
                  <a:ext cx="2" cy="923"/>
                </a:xfrm>
                <a:prstGeom prst="rect">
                  <a:avLst/>
                </a:prstGeom>
                <a:solidFill>
                  <a:srgbClr val="F8F8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4" name="Rectangle 308"/>
                <p:cNvSpPr>
                  <a:spLocks noChangeArrowheads="1"/>
                </p:cNvSpPr>
                <p:nvPr/>
              </p:nvSpPr>
              <p:spPr bwMode="auto">
                <a:xfrm>
                  <a:off x="1692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5" name="Rectangle 309"/>
                <p:cNvSpPr>
                  <a:spLocks noChangeArrowheads="1"/>
                </p:cNvSpPr>
                <p:nvPr/>
              </p:nvSpPr>
              <p:spPr bwMode="auto">
                <a:xfrm>
                  <a:off x="1695" y="1288"/>
                  <a:ext cx="1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6" name="Rectangle 310"/>
                <p:cNvSpPr>
                  <a:spLocks noChangeArrowheads="1"/>
                </p:cNvSpPr>
                <p:nvPr/>
              </p:nvSpPr>
              <p:spPr bwMode="auto">
                <a:xfrm>
                  <a:off x="1696" y="1288"/>
                  <a:ext cx="3" cy="923"/>
                </a:xfrm>
                <a:prstGeom prst="rect">
                  <a:avLst/>
                </a:prstGeom>
                <a:solidFill>
                  <a:srgbClr val="EBEB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7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99" y="1288"/>
                  <a:ext cx="1" cy="923"/>
                </a:xfrm>
                <a:prstGeom prst="rect">
                  <a:avLst/>
                </a:prstGeom>
                <a:solidFill>
                  <a:srgbClr val="E5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8" name="Rectangle 312"/>
                <p:cNvSpPr>
                  <a:spLocks noChangeArrowheads="1"/>
                </p:cNvSpPr>
                <p:nvPr/>
              </p:nvSpPr>
              <p:spPr bwMode="auto">
                <a:xfrm>
                  <a:off x="1700" y="1288"/>
                  <a:ext cx="3" cy="923"/>
                </a:xfrm>
                <a:prstGeom prst="rect">
                  <a:avLst/>
                </a:prstGeom>
                <a:solidFill>
                  <a:srgbClr val="DEDE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39" name="Rectangle 313"/>
                <p:cNvSpPr>
                  <a:spLocks noChangeArrowheads="1"/>
                </p:cNvSpPr>
                <p:nvPr/>
              </p:nvSpPr>
              <p:spPr bwMode="auto">
                <a:xfrm>
                  <a:off x="1703" y="1288"/>
                  <a:ext cx="3" cy="923"/>
                </a:xfrm>
                <a:prstGeom prst="rect">
                  <a:avLst/>
                </a:prstGeom>
                <a:solidFill>
                  <a:srgbClr val="D2D2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0" name="Rectangle 314"/>
                <p:cNvSpPr>
                  <a:spLocks noChangeArrowheads="1"/>
                </p:cNvSpPr>
                <p:nvPr/>
              </p:nvSpPr>
              <p:spPr bwMode="auto">
                <a:xfrm>
                  <a:off x="1706" y="1288"/>
                  <a:ext cx="1" cy="923"/>
                </a:xfrm>
                <a:prstGeom prst="rect">
                  <a:avLst/>
                </a:prstGeom>
                <a:solidFill>
                  <a:srgbClr val="C9C9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1" name="Rectangle 315"/>
                <p:cNvSpPr>
                  <a:spLocks noChangeArrowheads="1"/>
                </p:cNvSpPr>
                <p:nvPr/>
              </p:nvSpPr>
              <p:spPr bwMode="auto">
                <a:xfrm>
                  <a:off x="1707" y="1288"/>
                  <a:ext cx="3" cy="92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2" name="Rectangle 316"/>
                <p:cNvSpPr>
                  <a:spLocks noChangeArrowheads="1"/>
                </p:cNvSpPr>
                <p:nvPr/>
              </p:nvSpPr>
              <p:spPr bwMode="auto">
                <a:xfrm>
                  <a:off x="1710" y="1288"/>
                  <a:ext cx="1" cy="923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3" name="Rectangle 317"/>
                <p:cNvSpPr>
                  <a:spLocks noChangeArrowheads="1"/>
                </p:cNvSpPr>
                <p:nvPr/>
              </p:nvSpPr>
              <p:spPr bwMode="auto">
                <a:xfrm>
                  <a:off x="1711" y="1288"/>
                  <a:ext cx="3" cy="923"/>
                </a:xfrm>
                <a:prstGeom prst="rect">
                  <a:avLst/>
                </a:prstGeom>
                <a:solidFill>
                  <a:srgbClr val="A8A8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4" name="Rectangle 318"/>
                <p:cNvSpPr>
                  <a:spLocks noChangeArrowheads="1"/>
                </p:cNvSpPr>
                <p:nvPr/>
              </p:nvSpPr>
              <p:spPr bwMode="auto">
                <a:xfrm>
                  <a:off x="1714" y="1288"/>
                  <a:ext cx="1" cy="923"/>
                </a:xfrm>
                <a:prstGeom prst="rect">
                  <a:avLst/>
                </a:prstGeom>
                <a:solidFill>
                  <a:srgbClr val="9C9C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5" name="Rectangle 319"/>
                <p:cNvSpPr>
                  <a:spLocks noChangeArrowheads="1"/>
                </p:cNvSpPr>
                <p:nvPr/>
              </p:nvSpPr>
              <p:spPr bwMode="auto">
                <a:xfrm>
                  <a:off x="1715" y="1288"/>
                  <a:ext cx="3" cy="923"/>
                </a:xfrm>
                <a:prstGeom prst="rect">
                  <a:avLst/>
                </a:prstGeom>
                <a:solidFill>
                  <a:srgbClr val="9191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6" name="Rectangle 320"/>
                <p:cNvSpPr>
                  <a:spLocks noChangeArrowheads="1"/>
                </p:cNvSpPr>
                <p:nvPr/>
              </p:nvSpPr>
              <p:spPr bwMode="auto">
                <a:xfrm>
                  <a:off x="1718" y="1288"/>
                  <a:ext cx="3" cy="92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7" name="Rectangle 321"/>
                <p:cNvSpPr>
                  <a:spLocks noChangeArrowheads="1"/>
                </p:cNvSpPr>
                <p:nvPr/>
              </p:nvSpPr>
              <p:spPr bwMode="auto">
                <a:xfrm>
                  <a:off x="1721" y="1288"/>
                  <a:ext cx="1" cy="923"/>
                </a:xfrm>
                <a:prstGeom prst="rect">
                  <a:avLst/>
                </a:prstGeom>
                <a:solidFill>
                  <a:srgbClr val="7575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8" name="Rectangle 322"/>
                <p:cNvSpPr>
                  <a:spLocks noChangeArrowheads="1"/>
                </p:cNvSpPr>
                <p:nvPr/>
              </p:nvSpPr>
              <p:spPr bwMode="auto">
                <a:xfrm>
                  <a:off x="1722" y="1288"/>
                  <a:ext cx="3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49" name="Rectangle 323"/>
                <p:cNvSpPr>
                  <a:spLocks noChangeArrowheads="1"/>
                </p:cNvSpPr>
                <p:nvPr/>
              </p:nvSpPr>
              <p:spPr bwMode="auto">
                <a:xfrm>
                  <a:off x="1725" y="1288"/>
                  <a:ext cx="1" cy="923"/>
                </a:xfrm>
                <a:prstGeom prst="rect">
                  <a:avLst/>
                </a:prstGeom>
                <a:solidFill>
                  <a:srgbClr val="60606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0" name="Rectangle 324"/>
                <p:cNvSpPr>
                  <a:spLocks noChangeArrowheads="1"/>
                </p:cNvSpPr>
                <p:nvPr/>
              </p:nvSpPr>
              <p:spPr bwMode="auto">
                <a:xfrm>
                  <a:off x="1726" y="1288"/>
                  <a:ext cx="3" cy="923"/>
                </a:xfrm>
                <a:prstGeom prst="rect">
                  <a:avLst/>
                </a:prstGeom>
                <a:solidFill>
                  <a:srgbClr val="57575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1" name="Rectangle 325"/>
                <p:cNvSpPr>
                  <a:spLocks noChangeArrowheads="1"/>
                </p:cNvSpPr>
                <p:nvPr/>
              </p:nvSpPr>
              <p:spPr bwMode="auto">
                <a:xfrm>
                  <a:off x="1729" y="1288"/>
                  <a:ext cx="1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2" name="Rectangle 326"/>
                <p:cNvSpPr>
                  <a:spLocks noChangeArrowheads="1"/>
                </p:cNvSpPr>
                <p:nvPr/>
              </p:nvSpPr>
              <p:spPr bwMode="auto">
                <a:xfrm>
                  <a:off x="1730" y="1288"/>
                  <a:ext cx="3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3" name="Rectangle 327"/>
                <p:cNvSpPr>
                  <a:spLocks noChangeArrowheads="1"/>
                </p:cNvSpPr>
                <p:nvPr/>
              </p:nvSpPr>
              <p:spPr bwMode="auto">
                <a:xfrm>
                  <a:off x="1733" y="1288"/>
                  <a:ext cx="2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4" name="Rectangle 328"/>
                <p:cNvSpPr>
                  <a:spLocks noChangeArrowheads="1"/>
                </p:cNvSpPr>
                <p:nvPr/>
              </p:nvSpPr>
              <p:spPr bwMode="auto">
                <a:xfrm>
                  <a:off x="1735" y="1288"/>
                  <a:ext cx="2" cy="923"/>
                </a:xfrm>
                <a:prstGeom prst="rect">
                  <a:avLst/>
                </a:prstGeom>
                <a:solidFill>
                  <a:srgbClr val="4141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5" name="Rectangle 329"/>
                <p:cNvSpPr>
                  <a:spLocks noChangeArrowheads="1"/>
                </p:cNvSpPr>
                <p:nvPr/>
              </p:nvSpPr>
              <p:spPr bwMode="auto">
                <a:xfrm>
                  <a:off x="1737" y="1288"/>
                  <a:ext cx="3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6" name="Rectangle 330"/>
                <p:cNvSpPr>
                  <a:spLocks noChangeArrowheads="1"/>
                </p:cNvSpPr>
                <p:nvPr/>
              </p:nvSpPr>
              <p:spPr bwMode="auto">
                <a:xfrm>
                  <a:off x="1740" y="1288"/>
                  <a:ext cx="1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7" name="Rectangle 331"/>
                <p:cNvSpPr>
                  <a:spLocks noChangeArrowheads="1"/>
                </p:cNvSpPr>
                <p:nvPr/>
              </p:nvSpPr>
              <p:spPr bwMode="auto">
                <a:xfrm>
                  <a:off x="1741" y="1288"/>
                  <a:ext cx="3" cy="923"/>
                </a:xfrm>
                <a:prstGeom prst="rect">
                  <a:avLst/>
                </a:prstGeom>
                <a:solidFill>
                  <a:srgbClr val="57575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8" name="Rectangle 332"/>
                <p:cNvSpPr>
                  <a:spLocks noChangeArrowheads="1"/>
                </p:cNvSpPr>
                <p:nvPr/>
              </p:nvSpPr>
              <p:spPr bwMode="auto">
                <a:xfrm>
                  <a:off x="1744" y="1288"/>
                  <a:ext cx="2" cy="923"/>
                </a:xfrm>
                <a:prstGeom prst="rect">
                  <a:avLst/>
                </a:prstGeom>
                <a:solidFill>
                  <a:srgbClr val="60606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59" name="Rectangle 333"/>
                <p:cNvSpPr>
                  <a:spLocks noChangeArrowheads="1"/>
                </p:cNvSpPr>
                <p:nvPr/>
              </p:nvSpPr>
              <p:spPr bwMode="auto">
                <a:xfrm>
                  <a:off x="1746" y="1288"/>
                  <a:ext cx="2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0" name="Rectangle 334"/>
                <p:cNvSpPr>
                  <a:spLocks noChangeArrowheads="1"/>
                </p:cNvSpPr>
                <p:nvPr/>
              </p:nvSpPr>
              <p:spPr bwMode="auto">
                <a:xfrm>
                  <a:off x="1748" y="1288"/>
                  <a:ext cx="2" cy="923"/>
                </a:xfrm>
                <a:prstGeom prst="rect">
                  <a:avLst/>
                </a:prstGeom>
                <a:solidFill>
                  <a:srgbClr val="7575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1" name="Rectangle 335"/>
                <p:cNvSpPr>
                  <a:spLocks noChangeArrowheads="1"/>
                </p:cNvSpPr>
                <p:nvPr/>
              </p:nvSpPr>
              <p:spPr bwMode="auto">
                <a:xfrm>
                  <a:off x="1750" y="1288"/>
                  <a:ext cx="2" cy="92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2" name="Rectangle 336"/>
                <p:cNvSpPr>
                  <a:spLocks noChangeArrowheads="1"/>
                </p:cNvSpPr>
                <p:nvPr/>
              </p:nvSpPr>
              <p:spPr bwMode="auto">
                <a:xfrm>
                  <a:off x="1752" y="1288"/>
                  <a:ext cx="3" cy="923"/>
                </a:xfrm>
                <a:prstGeom prst="rect">
                  <a:avLst/>
                </a:prstGeom>
                <a:solidFill>
                  <a:srgbClr val="9191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3" name="Rectangle 337"/>
                <p:cNvSpPr>
                  <a:spLocks noChangeArrowheads="1"/>
                </p:cNvSpPr>
                <p:nvPr/>
              </p:nvSpPr>
              <p:spPr bwMode="auto">
                <a:xfrm>
                  <a:off x="1755" y="1288"/>
                  <a:ext cx="2" cy="923"/>
                </a:xfrm>
                <a:prstGeom prst="rect">
                  <a:avLst/>
                </a:prstGeom>
                <a:solidFill>
                  <a:srgbClr val="9C9C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4" name="Rectangle 338"/>
                <p:cNvSpPr>
                  <a:spLocks noChangeArrowheads="1"/>
                </p:cNvSpPr>
                <p:nvPr/>
              </p:nvSpPr>
              <p:spPr bwMode="auto">
                <a:xfrm>
                  <a:off x="1757" y="1288"/>
                  <a:ext cx="2" cy="923"/>
                </a:xfrm>
                <a:prstGeom prst="rect">
                  <a:avLst/>
                </a:prstGeom>
                <a:solidFill>
                  <a:srgbClr val="A8A8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5" name="Rectangle 339"/>
                <p:cNvSpPr>
                  <a:spLocks noChangeArrowheads="1"/>
                </p:cNvSpPr>
                <p:nvPr/>
              </p:nvSpPr>
              <p:spPr bwMode="auto">
                <a:xfrm>
                  <a:off x="1759" y="1288"/>
                  <a:ext cx="2" cy="923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6" name="Rectangle 340"/>
                <p:cNvSpPr>
                  <a:spLocks noChangeArrowheads="1"/>
                </p:cNvSpPr>
                <p:nvPr/>
              </p:nvSpPr>
              <p:spPr bwMode="auto">
                <a:xfrm>
                  <a:off x="1761" y="1288"/>
                  <a:ext cx="2" cy="92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7" name="Rectangle 341"/>
                <p:cNvSpPr>
                  <a:spLocks noChangeArrowheads="1"/>
                </p:cNvSpPr>
                <p:nvPr/>
              </p:nvSpPr>
              <p:spPr bwMode="auto">
                <a:xfrm>
                  <a:off x="1763" y="1288"/>
                  <a:ext cx="2" cy="923"/>
                </a:xfrm>
                <a:prstGeom prst="rect">
                  <a:avLst/>
                </a:prstGeom>
                <a:solidFill>
                  <a:srgbClr val="C9C9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8" name="Rectangle 342"/>
                <p:cNvSpPr>
                  <a:spLocks noChangeArrowheads="1"/>
                </p:cNvSpPr>
                <p:nvPr/>
              </p:nvSpPr>
              <p:spPr bwMode="auto">
                <a:xfrm>
                  <a:off x="1765" y="1288"/>
                  <a:ext cx="3" cy="923"/>
                </a:xfrm>
                <a:prstGeom prst="rect">
                  <a:avLst/>
                </a:prstGeom>
                <a:solidFill>
                  <a:srgbClr val="D2D2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69" name="Rectangle 343"/>
                <p:cNvSpPr>
                  <a:spLocks noChangeArrowheads="1"/>
                </p:cNvSpPr>
                <p:nvPr/>
              </p:nvSpPr>
              <p:spPr bwMode="auto">
                <a:xfrm>
                  <a:off x="1768" y="1288"/>
                  <a:ext cx="1" cy="923"/>
                </a:xfrm>
                <a:prstGeom prst="rect">
                  <a:avLst/>
                </a:prstGeom>
                <a:solidFill>
                  <a:srgbClr val="DBDB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0" name="Rectangle 344"/>
                <p:cNvSpPr>
                  <a:spLocks noChangeArrowheads="1"/>
                </p:cNvSpPr>
                <p:nvPr/>
              </p:nvSpPr>
              <p:spPr bwMode="auto">
                <a:xfrm>
                  <a:off x="1769" y="1288"/>
                  <a:ext cx="3" cy="923"/>
                </a:xfrm>
                <a:prstGeom prst="rect">
                  <a:avLst/>
                </a:prstGeom>
                <a:solidFill>
                  <a:srgbClr val="E3E3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1" name="Rectangle 345"/>
                <p:cNvSpPr>
                  <a:spLocks noChangeArrowheads="1"/>
                </p:cNvSpPr>
                <p:nvPr/>
              </p:nvSpPr>
              <p:spPr bwMode="auto">
                <a:xfrm>
                  <a:off x="1772" y="1288"/>
                  <a:ext cx="2" cy="923"/>
                </a:xfrm>
                <a:prstGeom prst="rect">
                  <a:avLst/>
                </a:prstGeom>
                <a:solidFill>
                  <a:srgbClr val="EBEB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2" name="Rectangle 346"/>
                <p:cNvSpPr>
                  <a:spLocks noChangeArrowheads="1"/>
                </p:cNvSpPr>
                <p:nvPr/>
              </p:nvSpPr>
              <p:spPr bwMode="auto">
                <a:xfrm>
                  <a:off x="1774" y="1288"/>
                  <a:ext cx="2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3" name="Rectangle 347"/>
                <p:cNvSpPr>
                  <a:spLocks noChangeArrowheads="1"/>
                </p:cNvSpPr>
                <p:nvPr/>
              </p:nvSpPr>
              <p:spPr bwMode="auto">
                <a:xfrm>
                  <a:off x="1776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4" name="Rectangle 348"/>
                <p:cNvSpPr>
                  <a:spLocks noChangeArrowheads="1"/>
                </p:cNvSpPr>
                <p:nvPr/>
              </p:nvSpPr>
              <p:spPr bwMode="auto">
                <a:xfrm>
                  <a:off x="1779" y="1288"/>
                  <a:ext cx="1" cy="923"/>
                </a:xfrm>
                <a:prstGeom prst="rect">
                  <a:avLst/>
                </a:prstGeom>
                <a:solidFill>
                  <a:srgbClr val="F8F8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5" name="Rectangle 349"/>
                <p:cNvSpPr>
                  <a:spLocks noChangeArrowheads="1"/>
                </p:cNvSpPr>
                <p:nvPr/>
              </p:nvSpPr>
              <p:spPr bwMode="auto">
                <a:xfrm>
                  <a:off x="1780" y="1288"/>
                  <a:ext cx="3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6" name="Rectangle 350"/>
                <p:cNvSpPr>
                  <a:spLocks noChangeArrowheads="1"/>
                </p:cNvSpPr>
                <p:nvPr/>
              </p:nvSpPr>
              <p:spPr bwMode="auto">
                <a:xfrm>
                  <a:off x="1783" y="1288"/>
                  <a:ext cx="1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77" name="Rectangle 351"/>
                <p:cNvSpPr>
                  <a:spLocks noChangeArrowheads="1"/>
                </p:cNvSpPr>
                <p:nvPr/>
              </p:nvSpPr>
              <p:spPr bwMode="auto">
                <a:xfrm>
                  <a:off x="1784" y="1288"/>
                  <a:ext cx="3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33681" name="Group 352"/>
              <p:cNvGrpSpPr>
                <a:grpSpLocks/>
              </p:cNvGrpSpPr>
              <p:nvPr/>
            </p:nvGrpSpPr>
            <p:grpSpPr bwMode="auto">
              <a:xfrm>
                <a:off x="1787" y="1288"/>
                <a:ext cx="102" cy="923"/>
                <a:chOff x="1787" y="1288"/>
                <a:chExt cx="102" cy="923"/>
              </a:xfrm>
            </p:grpSpPr>
            <p:sp>
              <p:nvSpPr>
                <p:cNvPr id="33682" name="Rectangle 353"/>
                <p:cNvSpPr>
                  <a:spLocks noChangeArrowheads="1"/>
                </p:cNvSpPr>
                <p:nvPr/>
              </p:nvSpPr>
              <p:spPr bwMode="auto">
                <a:xfrm>
                  <a:off x="1787" y="1288"/>
                  <a:ext cx="3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3" name="Rectangle 354"/>
                <p:cNvSpPr>
                  <a:spLocks noChangeArrowheads="1"/>
                </p:cNvSpPr>
                <p:nvPr/>
              </p:nvSpPr>
              <p:spPr bwMode="auto">
                <a:xfrm>
                  <a:off x="1790" y="1288"/>
                  <a:ext cx="1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4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91" y="1288"/>
                  <a:ext cx="3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5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94" y="1288"/>
                  <a:ext cx="1" cy="923"/>
                </a:xfrm>
                <a:prstGeom prst="rect">
                  <a:avLst/>
                </a:prstGeom>
                <a:solidFill>
                  <a:srgbClr val="F7F7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6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95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7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98" y="1288"/>
                  <a:ext cx="1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8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99" y="1288"/>
                  <a:ext cx="3" cy="92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89" name="Rectangle 360"/>
                <p:cNvSpPr>
                  <a:spLocks noChangeArrowheads="1"/>
                </p:cNvSpPr>
                <p:nvPr/>
              </p:nvSpPr>
              <p:spPr bwMode="auto">
                <a:xfrm>
                  <a:off x="1802" y="1288"/>
                  <a:ext cx="1" cy="923"/>
                </a:xfrm>
                <a:prstGeom prst="rect">
                  <a:avLst/>
                </a:prstGeom>
                <a:solidFill>
                  <a:srgbClr val="E4E4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0" name="Rectangle 361"/>
                <p:cNvSpPr>
                  <a:spLocks noChangeArrowheads="1"/>
                </p:cNvSpPr>
                <p:nvPr/>
              </p:nvSpPr>
              <p:spPr bwMode="auto">
                <a:xfrm>
                  <a:off x="1803" y="1288"/>
                  <a:ext cx="3" cy="9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1" name="Rectangle 362"/>
                <p:cNvSpPr>
                  <a:spLocks noChangeArrowheads="1"/>
                </p:cNvSpPr>
                <p:nvPr/>
              </p:nvSpPr>
              <p:spPr bwMode="auto">
                <a:xfrm>
                  <a:off x="1806" y="1288"/>
                  <a:ext cx="2" cy="923"/>
                </a:xfrm>
                <a:prstGeom prst="rect">
                  <a:avLst/>
                </a:prstGeom>
                <a:solidFill>
                  <a:srgbClr val="D4D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2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08" y="1288"/>
                  <a:ext cx="2" cy="923"/>
                </a:xfrm>
                <a:prstGeom prst="rect">
                  <a:avLst/>
                </a:prstGeom>
                <a:solidFill>
                  <a:srgbClr val="CBCB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3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10" y="1288"/>
                  <a:ext cx="2" cy="92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4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12" y="1288"/>
                  <a:ext cx="2" cy="923"/>
                </a:xfrm>
                <a:prstGeom prst="rect">
                  <a:avLst/>
                </a:prstGeom>
                <a:solidFill>
                  <a:srgbClr val="B6B6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5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14" y="1288"/>
                  <a:ext cx="3" cy="923"/>
                </a:xfrm>
                <a:prstGeom prst="rect">
                  <a:avLst/>
                </a:prstGeom>
                <a:solidFill>
                  <a:srgbClr val="A6A6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6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17" y="1288"/>
                  <a:ext cx="2" cy="923"/>
                </a:xfrm>
                <a:prstGeom prst="rect">
                  <a:avLst/>
                </a:prstGeom>
                <a:solidFill>
                  <a:srgbClr val="9A9A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7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19" y="1288"/>
                  <a:ext cx="2" cy="923"/>
                </a:xfrm>
                <a:prstGeom prst="rect">
                  <a:avLst/>
                </a:prstGeom>
                <a:solidFill>
                  <a:srgbClr val="8D8D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8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21" y="1288"/>
                  <a:ext cx="2" cy="923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699" name="Rectangle 370"/>
                <p:cNvSpPr>
                  <a:spLocks noChangeArrowheads="1"/>
                </p:cNvSpPr>
                <p:nvPr/>
              </p:nvSpPr>
              <p:spPr bwMode="auto">
                <a:xfrm>
                  <a:off x="1823" y="1288"/>
                  <a:ext cx="2" cy="923"/>
                </a:xfrm>
                <a:prstGeom prst="rect">
                  <a:avLst/>
                </a:prstGeom>
                <a:solidFill>
                  <a:srgbClr val="767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0" name="Rectangle 371"/>
                <p:cNvSpPr>
                  <a:spLocks noChangeArrowheads="1"/>
                </p:cNvSpPr>
                <p:nvPr/>
              </p:nvSpPr>
              <p:spPr bwMode="auto">
                <a:xfrm>
                  <a:off x="1825" y="1288"/>
                  <a:ext cx="2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1" name="Rectangle 372"/>
                <p:cNvSpPr>
                  <a:spLocks noChangeArrowheads="1"/>
                </p:cNvSpPr>
                <p:nvPr/>
              </p:nvSpPr>
              <p:spPr bwMode="auto">
                <a:xfrm>
                  <a:off x="1827" y="1288"/>
                  <a:ext cx="3" cy="923"/>
                </a:xfrm>
                <a:prstGeom prst="rect">
                  <a:avLst/>
                </a:prstGeom>
                <a:solidFill>
                  <a:srgbClr val="6161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2" name="Rectangle 373"/>
                <p:cNvSpPr>
                  <a:spLocks noChangeArrowheads="1"/>
                </p:cNvSpPr>
                <p:nvPr/>
              </p:nvSpPr>
              <p:spPr bwMode="auto">
                <a:xfrm>
                  <a:off x="1830" y="1288"/>
                  <a:ext cx="1" cy="923"/>
                </a:xfrm>
                <a:prstGeom prst="rect">
                  <a:avLst/>
                </a:prstGeom>
                <a:solidFill>
                  <a:srgbClr val="5858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3" name="Rectangle 374"/>
                <p:cNvSpPr>
                  <a:spLocks noChangeArrowheads="1"/>
                </p:cNvSpPr>
                <p:nvPr/>
              </p:nvSpPr>
              <p:spPr bwMode="auto">
                <a:xfrm>
                  <a:off x="1831" y="1288"/>
                  <a:ext cx="3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4" name="Rectangle 375"/>
                <p:cNvSpPr>
                  <a:spLocks noChangeArrowheads="1"/>
                </p:cNvSpPr>
                <p:nvPr/>
              </p:nvSpPr>
              <p:spPr bwMode="auto">
                <a:xfrm>
                  <a:off x="1834" y="1288"/>
                  <a:ext cx="1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5" name="Rectangle 376"/>
                <p:cNvSpPr>
                  <a:spLocks noChangeArrowheads="1"/>
                </p:cNvSpPr>
                <p:nvPr/>
              </p:nvSpPr>
              <p:spPr bwMode="auto">
                <a:xfrm>
                  <a:off x="1835" y="1288"/>
                  <a:ext cx="3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6" name="Rectangle 377"/>
                <p:cNvSpPr>
                  <a:spLocks noChangeArrowheads="1"/>
                </p:cNvSpPr>
                <p:nvPr/>
              </p:nvSpPr>
              <p:spPr bwMode="auto">
                <a:xfrm>
                  <a:off x="1838" y="1288"/>
                  <a:ext cx="3" cy="923"/>
                </a:xfrm>
                <a:prstGeom prst="rect">
                  <a:avLst/>
                </a:prstGeom>
                <a:solidFill>
                  <a:srgbClr val="4242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7" name="Rectangle 378"/>
                <p:cNvSpPr>
                  <a:spLocks noChangeArrowheads="1"/>
                </p:cNvSpPr>
                <p:nvPr/>
              </p:nvSpPr>
              <p:spPr bwMode="auto">
                <a:xfrm>
                  <a:off x="1841" y="1288"/>
                  <a:ext cx="1" cy="923"/>
                </a:xfrm>
                <a:prstGeom prst="rect">
                  <a:avLst/>
                </a:prstGeom>
                <a:solidFill>
                  <a:srgbClr val="4848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8" name="Rectangle 379"/>
                <p:cNvSpPr>
                  <a:spLocks noChangeArrowheads="1"/>
                </p:cNvSpPr>
                <p:nvPr/>
              </p:nvSpPr>
              <p:spPr bwMode="auto">
                <a:xfrm>
                  <a:off x="1842" y="1288"/>
                  <a:ext cx="3" cy="923"/>
                </a:xfrm>
                <a:prstGeom prst="rect">
                  <a:avLst/>
                </a:prstGeom>
                <a:solidFill>
                  <a:srgbClr val="4F4F4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09" name="Rectangle 380"/>
                <p:cNvSpPr>
                  <a:spLocks noChangeArrowheads="1"/>
                </p:cNvSpPr>
                <p:nvPr/>
              </p:nvSpPr>
              <p:spPr bwMode="auto">
                <a:xfrm>
                  <a:off x="1845" y="1288"/>
                  <a:ext cx="1" cy="923"/>
                </a:xfrm>
                <a:prstGeom prst="rect">
                  <a:avLst/>
                </a:prstGeom>
                <a:solidFill>
                  <a:srgbClr val="5858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0" name="Rectangle 381"/>
                <p:cNvSpPr>
                  <a:spLocks noChangeArrowheads="1"/>
                </p:cNvSpPr>
                <p:nvPr/>
              </p:nvSpPr>
              <p:spPr bwMode="auto">
                <a:xfrm>
                  <a:off x="1846" y="1288"/>
                  <a:ext cx="3" cy="923"/>
                </a:xfrm>
                <a:prstGeom prst="rect">
                  <a:avLst/>
                </a:prstGeom>
                <a:solidFill>
                  <a:srgbClr val="6161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1" name="Rectangle 382"/>
                <p:cNvSpPr>
                  <a:spLocks noChangeArrowheads="1"/>
                </p:cNvSpPr>
                <p:nvPr/>
              </p:nvSpPr>
              <p:spPr bwMode="auto">
                <a:xfrm>
                  <a:off x="1849" y="1288"/>
                  <a:ext cx="1" cy="923"/>
                </a:xfrm>
                <a:prstGeom prst="rect">
                  <a:avLst/>
                </a:prstGeom>
                <a:solidFill>
                  <a:srgbClr val="6A6A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2" name="Rectangle 383"/>
                <p:cNvSpPr>
                  <a:spLocks noChangeArrowheads="1"/>
                </p:cNvSpPr>
                <p:nvPr/>
              </p:nvSpPr>
              <p:spPr bwMode="auto">
                <a:xfrm>
                  <a:off x="1850" y="1288"/>
                  <a:ext cx="3" cy="923"/>
                </a:xfrm>
                <a:prstGeom prst="rect">
                  <a:avLst/>
                </a:prstGeom>
                <a:solidFill>
                  <a:srgbClr val="767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3" name="Rectangle 384"/>
                <p:cNvSpPr>
                  <a:spLocks noChangeArrowheads="1"/>
                </p:cNvSpPr>
                <p:nvPr/>
              </p:nvSpPr>
              <p:spPr bwMode="auto">
                <a:xfrm>
                  <a:off x="1853" y="1288"/>
                  <a:ext cx="1" cy="923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4" name="Rectangle 385"/>
                <p:cNvSpPr>
                  <a:spLocks noChangeArrowheads="1"/>
                </p:cNvSpPr>
                <p:nvPr/>
              </p:nvSpPr>
              <p:spPr bwMode="auto">
                <a:xfrm>
                  <a:off x="1854" y="1288"/>
                  <a:ext cx="3" cy="923"/>
                </a:xfrm>
                <a:prstGeom prst="rect">
                  <a:avLst/>
                </a:prstGeom>
                <a:solidFill>
                  <a:srgbClr val="8D8D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5" name="Rectangle 386"/>
                <p:cNvSpPr>
                  <a:spLocks noChangeArrowheads="1"/>
                </p:cNvSpPr>
                <p:nvPr/>
              </p:nvSpPr>
              <p:spPr bwMode="auto">
                <a:xfrm>
                  <a:off x="1857" y="1288"/>
                  <a:ext cx="2" cy="923"/>
                </a:xfrm>
                <a:prstGeom prst="rect">
                  <a:avLst/>
                </a:prstGeom>
                <a:solidFill>
                  <a:srgbClr val="9A9A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6" name="Rectangle 387"/>
                <p:cNvSpPr>
                  <a:spLocks noChangeArrowheads="1"/>
                </p:cNvSpPr>
                <p:nvPr/>
              </p:nvSpPr>
              <p:spPr bwMode="auto">
                <a:xfrm>
                  <a:off x="1859" y="1288"/>
                  <a:ext cx="2" cy="923"/>
                </a:xfrm>
                <a:prstGeom prst="rect">
                  <a:avLst/>
                </a:prstGeom>
                <a:solidFill>
                  <a:srgbClr val="A6A6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7" name="Rectangle 388"/>
                <p:cNvSpPr>
                  <a:spLocks noChangeArrowheads="1"/>
                </p:cNvSpPr>
                <p:nvPr/>
              </p:nvSpPr>
              <p:spPr bwMode="auto">
                <a:xfrm>
                  <a:off x="1861" y="1288"/>
                  <a:ext cx="2" cy="923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8" name="Rectangle 389"/>
                <p:cNvSpPr>
                  <a:spLocks noChangeArrowheads="1"/>
                </p:cNvSpPr>
                <p:nvPr/>
              </p:nvSpPr>
              <p:spPr bwMode="auto">
                <a:xfrm>
                  <a:off x="1863" y="1288"/>
                  <a:ext cx="2" cy="923"/>
                </a:xfrm>
                <a:prstGeom prst="rect">
                  <a:avLst/>
                </a:prstGeom>
                <a:solidFill>
                  <a:srgbClr val="BDBD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19" name="Rectangle 390"/>
                <p:cNvSpPr>
                  <a:spLocks noChangeArrowheads="1"/>
                </p:cNvSpPr>
                <p:nvPr/>
              </p:nvSpPr>
              <p:spPr bwMode="auto">
                <a:xfrm>
                  <a:off x="1865" y="1288"/>
                  <a:ext cx="3" cy="923"/>
                </a:xfrm>
                <a:prstGeom prst="rect">
                  <a:avLst/>
                </a:prstGeom>
                <a:solidFill>
                  <a:srgbClr val="CBCB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0" name="Rectangle 391"/>
                <p:cNvSpPr>
                  <a:spLocks noChangeArrowheads="1"/>
                </p:cNvSpPr>
                <p:nvPr/>
              </p:nvSpPr>
              <p:spPr bwMode="auto">
                <a:xfrm>
                  <a:off x="1868" y="1288"/>
                  <a:ext cx="2" cy="923"/>
                </a:xfrm>
                <a:prstGeom prst="rect">
                  <a:avLst/>
                </a:prstGeom>
                <a:solidFill>
                  <a:srgbClr val="D4D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1" name="Rectangle 392"/>
                <p:cNvSpPr>
                  <a:spLocks noChangeArrowheads="1"/>
                </p:cNvSpPr>
                <p:nvPr/>
              </p:nvSpPr>
              <p:spPr bwMode="auto">
                <a:xfrm>
                  <a:off x="1870" y="1288"/>
                  <a:ext cx="2" cy="9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2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72" y="1288"/>
                  <a:ext cx="2" cy="923"/>
                </a:xfrm>
                <a:prstGeom prst="rect">
                  <a:avLst/>
                </a:prstGeom>
                <a:solidFill>
                  <a:srgbClr val="E4E4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3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74" y="1288"/>
                  <a:ext cx="2" cy="92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4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76" y="1288"/>
                  <a:ext cx="2" cy="923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5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78" y="1288"/>
                  <a:ext cx="3" cy="923"/>
                </a:xfrm>
                <a:prstGeom prst="rect">
                  <a:avLst/>
                </a:prstGeom>
                <a:solidFill>
                  <a:srgbClr val="F4F4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81" y="1288"/>
                  <a:ext cx="1" cy="923"/>
                </a:xfrm>
                <a:prstGeom prst="rect">
                  <a:avLst/>
                </a:prstGeom>
                <a:solidFill>
                  <a:srgbClr val="F7F7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7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82" y="1288"/>
                  <a:ext cx="3" cy="923"/>
                </a:xfrm>
                <a:prstGeom prst="rect">
                  <a:avLst/>
                </a:prstGeom>
                <a:solidFill>
                  <a:srgbClr val="FAFA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8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5" y="1288"/>
                  <a:ext cx="1" cy="923"/>
                </a:xfrm>
                <a:prstGeom prst="rect">
                  <a:avLst/>
                </a:prstGeom>
                <a:solidFill>
                  <a:srgbClr val="FC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729" name="Rectangle 400"/>
                <p:cNvSpPr>
                  <a:spLocks noChangeArrowheads="1"/>
                </p:cNvSpPr>
                <p:nvPr/>
              </p:nvSpPr>
              <p:spPr bwMode="auto">
                <a:xfrm>
                  <a:off x="1886" y="1288"/>
                  <a:ext cx="3" cy="923"/>
                </a:xfrm>
                <a:prstGeom prst="rect">
                  <a:avLst/>
                </a:prstGeom>
                <a:solidFill>
                  <a:srgbClr val="FE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</p:grpSp>
      </p:grpSp>
      <p:grpSp>
        <p:nvGrpSpPr>
          <p:cNvPr id="31748" name="Group 401"/>
          <p:cNvGrpSpPr>
            <a:grpSpLocks/>
          </p:cNvGrpSpPr>
          <p:nvPr/>
        </p:nvGrpSpPr>
        <p:grpSpPr bwMode="auto">
          <a:xfrm>
            <a:off x="5008563" y="1570038"/>
            <a:ext cx="2238375" cy="2527300"/>
            <a:chOff x="3155" y="989"/>
            <a:chExt cx="1410" cy="1592"/>
          </a:xfrm>
        </p:grpSpPr>
        <p:grpSp>
          <p:nvGrpSpPr>
            <p:cNvPr id="33672" name="Group 402"/>
            <p:cNvGrpSpPr>
              <a:grpSpLocks/>
            </p:cNvGrpSpPr>
            <p:nvPr/>
          </p:nvGrpSpPr>
          <p:grpSpPr bwMode="auto">
            <a:xfrm>
              <a:off x="3155" y="989"/>
              <a:ext cx="1410" cy="1592"/>
              <a:chOff x="3155" y="989"/>
              <a:chExt cx="1410" cy="1592"/>
            </a:xfrm>
          </p:grpSpPr>
          <p:sp>
            <p:nvSpPr>
              <p:cNvPr id="33674" name="Rectangle 403"/>
              <p:cNvSpPr>
                <a:spLocks noChangeArrowheads="1"/>
              </p:cNvSpPr>
              <p:nvPr/>
            </p:nvSpPr>
            <p:spPr bwMode="auto">
              <a:xfrm>
                <a:off x="3155" y="989"/>
                <a:ext cx="1410" cy="15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675" name="Freeform 404"/>
              <p:cNvSpPr>
                <a:spLocks/>
              </p:cNvSpPr>
              <p:nvPr/>
            </p:nvSpPr>
            <p:spPr bwMode="auto">
              <a:xfrm>
                <a:off x="3156" y="990"/>
                <a:ext cx="1407" cy="1590"/>
              </a:xfrm>
              <a:custGeom>
                <a:avLst/>
                <a:gdLst>
                  <a:gd name="T0" fmla="*/ 0 w 1407"/>
                  <a:gd name="T1" fmla="*/ 400 h 1590"/>
                  <a:gd name="T2" fmla="*/ 14 w 1407"/>
                  <a:gd name="T3" fmla="*/ 487 h 1590"/>
                  <a:gd name="T4" fmla="*/ 33 w 1407"/>
                  <a:gd name="T5" fmla="*/ 558 h 1590"/>
                  <a:gd name="T6" fmla="*/ 47 w 1407"/>
                  <a:gd name="T7" fmla="*/ 610 h 1590"/>
                  <a:gd name="T8" fmla="*/ 124 w 1407"/>
                  <a:gd name="T9" fmla="*/ 774 h 1590"/>
                  <a:gd name="T10" fmla="*/ 186 w 1407"/>
                  <a:gd name="T11" fmla="*/ 847 h 1590"/>
                  <a:gd name="T12" fmla="*/ 272 w 1407"/>
                  <a:gd name="T13" fmla="*/ 931 h 1590"/>
                  <a:gd name="T14" fmla="*/ 295 w 1407"/>
                  <a:gd name="T15" fmla="*/ 960 h 1590"/>
                  <a:gd name="T16" fmla="*/ 292 w 1407"/>
                  <a:gd name="T17" fmla="*/ 960 h 1590"/>
                  <a:gd name="T18" fmla="*/ 310 w 1407"/>
                  <a:gd name="T19" fmla="*/ 970 h 1590"/>
                  <a:gd name="T20" fmla="*/ 364 w 1407"/>
                  <a:gd name="T21" fmla="*/ 1007 h 1590"/>
                  <a:gd name="T22" fmla="*/ 411 w 1407"/>
                  <a:gd name="T23" fmla="*/ 1028 h 1590"/>
                  <a:gd name="T24" fmla="*/ 442 w 1407"/>
                  <a:gd name="T25" fmla="*/ 1035 h 1590"/>
                  <a:gd name="T26" fmla="*/ 484 w 1407"/>
                  <a:gd name="T27" fmla="*/ 1044 h 1590"/>
                  <a:gd name="T28" fmla="*/ 568 w 1407"/>
                  <a:gd name="T29" fmla="*/ 1077 h 1590"/>
                  <a:gd name="T30" fmla="*/ 599 w 1407"/>
                  <a:gd name="T31" fmla="*/ 1098 h 1590"/>
                  <a:gd name="T32" fmla="*/ 642 w 1407"/>
                  <a:gd name="T33" fmla="*/ 1183 h 1590"/>
                  <a:gd name="T34" fmla="*/ 710 w 1407"/>
                  <a:gd name="T35" fmla="*/ 1324 h 1590"/>
                  <a:gd name="T36" fmla="*/ 769 w 1407"/>
                  <a:gd name="T37" fmla="*/ 1387 h 1590"/>
                  <a:gd name="T38" fmla="*/ 896 w 1407"/>
                  <a:gd name="T39" fmla="*/ 1497 h 1590"/>
                  <a:gd name="T40" fmla="*/ 952 w 1407"/>
                  <a:gd name="T41" fmla="*/ 1548 h 1590"/>
                  <a:gd name="T42" fmla="*/ 962 w 1407"/>
                  <a:gd name="T43" fmla="*/ 1562 h 1590"/>
                  <a:gd name="T44" fmla="*/ 980 w 1407"/>
                  <a:gd name="T45" fmla="*/ 1570 h 1590"/>
                  <a:gd name="T46" fmla="*/ 998 w 1407"/>
                  <a:gd name="T47" fmla="*/ 1586 h 1590"/>
                  <a:gd name="T48" fmla="*/ 1024 w 1407"/>
                  <a:gd name="T49" fmla="*/ 1587 h 1590"/>
                  <a:gd name="T50" fmla="*/ 1239 w 1407"/>
                  <a:gd name="T51" fmla="*/ 1492 h 1590"/>
                  <a:gd name="T52" fmla="*/ 1308 w 1407"/>
                  <a:gd name="T53" fmla="*/ 1436 h 1590"/>
                  <a:gd name="T54" fmla="*/ 1371 w 1407"/>
                  <a:gd name="T55" fmla="*/ 1396 h 1590"/>
                  <a:gd name="T56" fmla="*/ 1407 w 1407"/>
                  <a:gd name="T57" fmla="*/ 1306 h 1590"/>
                  <a:gd name="T58" fmla="*/ 1330 w 1407"/>
                  <a:gd name="T59" fmla="*/ 1126 h 1590"/>
                  <a:gd name="T60" fmla="*/ 1148 w 1407"/>
                  <a:gd name="T61" fmla="*/ 856 h 1590"/>
                  <a:gd name="T62" fmla="*/ 1061 w 1407"/>
                  <a:gd name="T63" fmla="*/ 717 h 1590"/>
                  <a:gd name="T64" fmla="*/ 1022 w 1407"/>
                  <a:gd name="T65" fmla="*/ 645 h 1590"/>
                  <a:gd name="T66" fmla="*/ 1015 w 1407"/>
                  <a:gd name="T67" fmla="*/ 631 h 1590"/>
                  <a:gd name="T68" fmla="*/ 965 w 1407"/>
                  <a:gd name="T69" fmla="*/ 522 h 1590"/>
                  <a:gd name="T70" fmla="*/ 941 w 1407"/>
                  <a:gd name="T71" fmla="*/ 476 h 1590"/>
                  <a:gd name="T72" fmla="*/ 938 w 1407"/>
                  <a:gd name="T73" fmla="*/ 467 h 1590"/>
                  <a:gd name="T74" fmla="*/ 947 w 1407"/>
                  <a:gd name="T75" fmla="*/ 482 h 1590"/>
                  <a:gd name="T76" fmla="*/ 945 w 1407"/>
                  <a:gd name="T77" fmla="*/ 473 h 1590"/>
                  <a:gd name="T78" fmla="*/ 926 w 1407"/>
                  <a:gd name="T79" fmla="*/ 422 h 1590"/>
                  <a:gd name="T80" fmla="*/ 878 w 1407"/>
                  <a:gd name="T81" fmla="*/ 309 h 1590"/>
                  <a:gd name="T82" fmla="*/ 849 w 1407"/>
                  <a:gd name="T83" fmla="*/ 240 h 1590"/>
                  <a:gd name="T84" fmla="*/ 801 w 1407"/>
                  <a:gd name="T85" fmla="*/ 168 h 1590"/>
                  <a:gd name="T86" fmla="*/ 721 w 1407"/>
                  <a:gd name="T87" fmla="*/ 139 h 1590"/>
                  <a:gd name="T88" fmla="*/ 597 w 1407"/>
                  <a:gd name="T89" fmla="*/ 87 h 1590"/>
                  <a:gd name="T90" fmla="*/ 520 w 1407"/>
                  <a:gd name="T91" fmla="*/ 43 h 1590"/>
                  <a:gd name="T92" fmla="*/ 455 w 1407"/>
                  <a:gd name="T93" fmla="*/ 25 h 1590"/>
                  <a:gd name="T94" fmla="*/ 404 w 1407"/>
                  <a:gd name="T95" fmla="*/ 9 h 1590"/>
                  <a:gd name="T96" fmla="*/ 378 w 1407"/>
                  <a:gd name="T97" fmla="*/ 0 h 1590"/>
                  <a:gd name="T98" fmla="*/ 351 w 1407"/>
                  <a:gd name="T99" fmla="*/ 4 h 1590"/>
                  <a:gd name="T100" fmla="*/ 310 w 1407"/>
                  <a:gd name="T101" fmla="*/ 14 h 1590"/>
                  <a:gd name="T102" fmla="*/ 267 w 1407"/>
                  <a:gd name="T103" fmla="*/ 21 h 1590"/>
                  <a:gd name="T104" fmla="*/ 199 w 1407"/>
                  <a:gd name="T105" fmla="*/ 55 h 1590"/>
                  <a:gd name="T106" fmla="*/ 97 w 1407"/>
                  <a:gd name="T107" fmla="*/ 120 h 1590"/>
                  <a:gd name="T108" fmla="*/ 54 w 1407"/>
                  <a:gd name="T109" fmla="*/ 179 h 1590"/>
                  <a:gd name="T110" fmla="*/ 26 w 1407"/>
                  <a:gd name="T111" fmla="*/ 247 h 1590"/>
                  <a:gd name="T112" fmla="*/ 0 w 1407"/>
                  <a:gd name="T113" fmla="*/ 361 h 159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07"/>
                  <a:gd name="T172" fmla="*/ 0 h 1590"/>
                  <a:gd name="T173" fmla="*/ 1407 w 1407"/>
                  <a:gd name="T174" fmla="*/ 1590 h 159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07" h="1590">
                    <a:moveTo>
                      <a:pt x="0" y="361"/>
                    </a:moveTo>
                    <a:lnTo>
                      <a:pt x="0" y="375"/>
                    </a:lnTo>
                    <a:lnTo>
                      <a:pt x="0" y="387"/>
                    </a:lnTo>
                    <a:lnTo>
                      <a:pt x="0" y="400"/>
                    </a:lnTo>
                    <a:lnTo>
                      <a:pt x="0" y="414"/>
                    </a:lnTo>
                    <a:lnTo>
                      <a:pt x="3" y="436"/>
                    </a:lnTo>
                    <a:lnTo>
                      <a:pt x="8" y="462"/>
                    </a:lnTo>
                    <a:lnTo>
                      <a:pt x="14" y="487"/>
                    </a:lnTo>
                    <a:lnTo>
                      <a:pt x="19" y="509"/>
                    </a:lnTo>
                    <a:lnTo>
                      <a:pt x="24" y="524"/>
                    </a:lnTo>
                    <a:lnTo>
                      <a:pt x="28" y="540"/>
                    </a:lnTo>
                    <a:lnTo>
                      <a:pt x="33" y="558"/>
                    </a:lnTo>
                    <a:lnTo>
                      <a:pt x="37" y="575"/>
                    </a:lnTo>
                    <a:lnTo>
                      <a:pt x="42" y="590"/>
                    </a:lnTo>
                    <a:lnTo>
                      <a:pt x="46" y="602"/>
                    </a:lnTo>
                    <a:lnTo>
                      <a:pt x="47" y="610"/>
                    </a:lnTo>
                    <a:lnTo>
                      <a:pt x="48" y="612"/>
                    </a:lnTo>
                    <a:lnTo>
                      <a:pt x="48" y="613"/>
                    </a:lnTo>
                    <a:lnTo>
                      <a:pt x="87" y="695"/>
                    </a:lnTo>
                    <a:lnTo>
                      <a:pt x="124" y="774"/>
                    </a:lnTo>
                    <a:lnTo>
                      <a:pt x="135" y="792"/>
                    </a:lnTo>
                    <a:lnTo>
                      <a:pt x="150" y="812"/>
                    </a:lnTo>
                    <a:lnTo>
                      <a:pt x="168" y="829"/>
                    </a:lnTo>
                    <a:lnTo>
                      <a:pt x="186" y="847"/>
                    </a:lnTo>
                    <a:lnTo>
                      <a:pt x="225" y="883"/>
                    </a:lnTo>
                    <a:lnTo>
                      <a:pt x="244" y="900"/>
                    </a:lnTo>
                    <a:lnTo>
                      <a:pt x="259" y="916"/>
                    </a:lnTo>
                    <a:lnTo>
                      <a:pt x="272" y="931"/>
                    </a:lnTo>
                    <a:lnTo>
                      <a:pt x="281" y="942"/>
                    </a:lnTo>
                    <a:lnTo>
                      <a:pt x="288" y="951"/>
                    </a:lnTo>
                    <a:lnTo>
                      <a:pt x="292" y="958"/>
                    </a:lnTo>
                    <a:lnTo>
                      <a:pt x="295" y="960"/>
                    </a:lnTo>
                    <a:lnTo>
                      <a:pt x="295" y="963"/>
                    </a:lnTo>
                    <a:lnTo>
                      <a:pt x="294" y="963"/>
                    </a:lnTo>
                    <a:lnTo>
                      <a:pt x="292" y="962"/>
                    </a:lnTo>
                    <a:lnTo>
                      <a:pt x="292" y="960"/>
                    </a:lnTo>
                    <a:lnTo>
                      <a:pt x="294" y="960"/>
                    </a:lnTo>
                    <a:lnTo>
                      <a:pt x="296" y="962"/>
                    </a:lnTo>
                    <a:lnTo>
                      <a:pt x="302" y="966"/>
                    </a:lnTo>
                    <a:lnTo>
                      <a:pt x="310" y="970"/>
                    </a:lnTo>
                    <a:lnTo>
                      <a:pt x="321" y="978"/>
                    </a:lnTo>
                    <a:lnTo>
                      <a:pt x="334" y="988"/>
                    </a:lnTo>
                    <a:lnTo>
                      <a:pt x="345" y="998"/>
                    </a:lnTo>
                    <a:lnTo>
                      <a:pt x="364" y="1007"/>
                    </a:lnTo>
                    <a:lnTo>
                      <a:pt x="379" y="1014"/>
                    </a:lnTo>
                    <a:lnTo>
                      <a:pt x="391" y="1020"/>
                    </a:lnTo>
                    <a:lnTo>
                      <a:pt x="402" y="1025"/>
                    </a:lnTo>
                    <a:lnTo>
                      <a:pt x="411" y="1028"/>
                    </a:lnTo>
                    <a:lnTo>
                      <a:pt x="416" y="1031"/>
                    </a:lnTo>
                    <a:lnTo>
                      <a:pt x="427" y="1032"/>
                    </a:lnTo>
                    <a:lnTo>
                      <a:pt x="437" y="1033"/>
                    </a:lnTo>
                    <a:lnTo>
                      <a:pt x="442" y="1035"/>
                    </a:lnTo>
                    <a:lnTo>
                      <a:pt x="449" y="1036"/>
                    </a:lnTo>
                    <a:lnTo>
                      <a:pt x="459" y="1037"/>
                    </a:lnTo>
                    <a:lnTo>
                      <a:pt x="470" y="1040"/>
                    </a:lnTo>
                    <a:lnTo>
                      <a:pt x="484" y="1044"/>
                    </a:lnTo>
                    <a:lnTo>
                      <a:pt x="500" y="1050"/>
                    </a:lnTo>
                    <a:lnTo>
                      <a:pt x="532" y="1062"/>
                    </a:lnTo>
                    <a:lnTo>
                      <a:pt x="562" y="1075"/>
                    </a:lnTo>
                    <a:lnTo>
                      <a:pt x="568" y="1077"/>
                    </a:lnTo>
                    <a:lnTo>
                      <a:pt x="575" y="1082"/>
                    </a:lnTo>
                    <a:lnTo>
                      <a:pt x="588" y="1091"/>
                    </a:lnTo>
                    <a:lnTo>
                      <a:pt x="594" y="1095"/>
                    </a:lnTo>
                    <a:lnTo>
                      <a:pt x="599" y="1098"/>
                    </a:lnTo>
                    <a:lnTo>
                      <a:pt x="602" y="1101"/>
                    </a:lnTo>
                    <a:lnTo>
                      <a:pt x="604" y="1102"/>
                    </a:lnTo>
                    <a:lnTo>
                      <a:pt x="624" y="1142"/>
                    </a:lnTo>
                    <a:lnTo>
                      <a:pt x="642" y="1183"/>
                    </a:lnTo>
                    <a:lnTo>
                      <a:pt x="660" y="1226"/>
                    </a:lnTo>
                    <a:lnTo>
                      <a:pt x="678" y="1266"/>
                    </a:lnTo>
                    <a:lnTo>
                      <a:pt x="699" y="1306"/>
                    </a:lnTo>
                    <a:lnTo>
                      <a:pt x="710" y="1324"/>
                    </a:lnTo>
                    <a:lnTo>
                      <a:pt x="722" y="1342"/>
                    </a:lnTo>
                    <a:lnTo>
                      <a:pt x="736" y="1358"/>
                    </a:lnTo>
                    <a:lnTo>
                      <a:pt x="751" y="1374"/>
                    </a:lnTo>
                    <a:lnTo>
                      <a:pt x="769" y="1387"/>
                    </a:lnTo>
                    <a:lnTo>
                      <a:pt x="788" y="1400"/>
                    </a:lnTo>
                    <a:lnTo>
                      <a:pt x="823" y="1434"/>
                    </a:lnTo>
                    <a:lnTo>
                      <a:pt x="858" y="1467"/>
                    </a:lnTo>
                    <a:lnTo>
                      <a:pt x="896" y="1497"/>
                    </a:lnTo>
                    <a:lnTo>
                      <a:pt x="933" y="1529"/>
                    </a:lnTo>
                    <a:lnTo>
                      <a:pt x="941" y="1537"/>
                    </a:lnTo>
                    <a:lnTo>
                      <a:pt x="948" y="1544"/>
                    </a:lnTo>
                    <a:lnTo>
                      <a:pt x="952" y="1548"/>
                    </a:lnTo>
                    <a:lnTo>
                      <a:pt x="956" y="1553"/>
                    </a:lnTo>
                    <a:lnTo>
                      <a:pt x="959" y="1558"/>
                    </a:lnTo>
                    <a:lnTo>
                      <a:pt x="960" y="1561"/>
                    </a:lnTo>
                    <a:lnTo>
                      <a:pt x="962" y="1562"/>
                    </a:lnTo>
                    <a:lnTo>
                      <a:pt x="965" y="1564"/>
                    </a:lnTo>
                    <a:lnTo>
                      <a:pt x="969" y="1565"/>
                    </a:lnTo>
                    <a:lnTo>
                      <a:pt x="973" y="1568"/>
                    </a:lnTo>
                    <a:lnTo>
                      <a:pt x="980" y="1570"/>
                    </a:lnTo>
                    <a:lnTo>
                      <a:pt x="988" y="1573"/>
                    </a:lnTo>
                    <a:lnTo>
                      <a:pt x="992" y="1577"/>
                    </a:lnTo>
                    <a:lnTo>
                      <a:pt x="995" y="1582"/>
                    </a:lnTo>
                    <a:lnTo>
                      <a:pt x="998" y="1586"/>
                    </a:lnTo>
                    <a:lnTo>
                      <a:pt x="1002" y="1588"/>
                    </a:lnTo>
                    <a:lnTo>
                      <a:pt x="1007" y="1590"/>
                    </a:lnTo>
                    <a:lnTo>
                      <a:pt x="1013" y="1590"/>
                    </a:lnTo>
                    <a:lnTo>
                      <a:pt x="1024" y="1587"/>
                    </a:lnTo>
                    <a:lnTo>
                      <a:pt x="1113" y="1546"/>
                    </a:lnTo>
                    <a:lnTo>
                      <a:pt x="1203" y="1504"/>
                    </a:lnTo>
                    <a:lnTo>
                      <a:pt x="1222" y="1499"/>
                    </a:lnTo>
                    <a:lnTo>
                      <a:pt x="1239" y="1492"/>
                    </a:lnTo>
                    <a:lnTo>
                      <a:pt x="1254" y="1482"/>
                    </a:lnTo>
                    <a:lnTo>
                      <a:pt x="1268" y="1471"/>
                    </a:lnTo>
                    <a:lnTo>
                      <a:pt x="1294" y="1448"/>
                    </a:lnTo>
                    <a:lnTo>
                      <a:pt x="1308" y="1436"/>
                    </a:lnTo>
                    <a:lnTo>
                      <a:pt x="1323" y="1423"/>
                    </a:lnTo>
                    <a:lnTo>
                      <a:pt x="1334" y="1416"/>
                    </a:lnTo>
                    <a:lnTo>
                      <a:pt x="1346" y="1409"/>
                    </a:lnTo>
                    <a:lnTo>
                      <a:pt x="1371" y="1396"/>
                    </a:lnTo>
                    <a:lnTo>
                      <a:pt x="1382" y="1374"/>
                    </a:lnTo>
                    <a:lnTo>
                      <a:pt x="1392" y="1353"/>
                    </a:lnTo>
                    <a:lnTo>
                      <a:pt x="1400" y="1331"/>
                    </a:lnTo>
                    <a:lnTo>
                      <a:pt x="1407" y="1306"/>
                    </a:lnTo>
                    <a:lnTo>
                      <a:pt x="1397" y="1274"/>
                    </a:lnTo>
                    <a:lnTo>
                      <a:pt x="1386" y="1243"/>
                    </a:lnTo>
                    <a:lnTo>
                      <a:pt x="1360" y="1183"/>
                    </a:lnTo>
                    <a:lnTo>
                      <a:pt x="1330" y="1126"/>
                    </a:lnTo>
                    <a:lnTo>
                      <a:pt x="1297" y="1071"/>
                    </a:lnTo>
                    <a:lnTo>
                      <a:pt x="1261" y="1017"/>
                    </a:lnTo>
                    <a:lnTo>
                      <a:pt x="1224" y="963"/>
                    </a:lnTo>
                    <a:lnTo>
                      <a:pt x="1148" y="856"/>
                    </a:lnTo>
                    <a:lnTo>
                      <a:pt x="1115" y="803"/>
                    </a:lnTo>
                    <a:lnTo>
                      <a:pt x="1082" y="751"/>
                    </a:lnTo>
                    <a:lnTo>
                      <a:pt x="1072" y="734"/>
                    </a:lnTo>
                    <a:lnTo>
                      <a:pt x="1061" y="717"/>
                    </a:lnTo>
                    <a:lnTo>
                      <a:pt x="1050" y="696"/>
                    </a:lnTo>
                    <a:lnTo>
                      <a:pt x="1039" y="677"/>
                    </a:lnTo>
                    <a:lnTo>
                      <a:pt x="1029" y="659"/>
                    </a:lnTo>
                    <a:lnTo>
                      <a:pt x="1022" y="645"/>
                    </a:lnTo>
                    <a:lnTo>
                      <a:pt x="1020" y="639"/>
                    </a:lnTo>
                    <a:lnTo>
                      <a:pt x="1017" y="635"/>
                    </a:lnTo>
                    <a:lnTo>
                      <a:pt x="1015" y="633"/>
                    </a:lnTo>
                    <a:lnTo>
                      <a:pt x="1015" y="631"/>
                    </a:lnTo>
                    <a:lnTo>
                      <a:pt x="999" y="597"/>
                    </a:lnTo>
                    <a:lnTo>
                      <a:pt x="985" y="568"/>
                    </a:lnTo>
                    <a:lnTo>
                      <a:pt x="974" y="543"/>
                    </a:lnTo>
                    <a:lnTo>
                      <a:pt x="965" y="522"/>
                    </a:lnTo>
                    <a:lnTo>
                      <a:pt x="956" y="506"/>
                    </a:lnTo>
                    <a:lnTo>
                      <a:pt x="949" y="492"/>
                    </a:lnTo>
                    <a:lnTo>
                      <a:pt x="945" y="482"/>
                    </a:lnTo>
                    <a:lnTo>
                      <a:pt x="941" y="476"/>
                    </a:lnTo>
                    <a:lnTo>
                      <a:pt x="940" y="470"/>
                    </a:lnTo>
                    <a:lnTo>
                      <a:pt x="938" y="467"/>
                    </a:lnTo>
                    <a:lnTo>
                      <a:pt x="937" y="466"/>
                    </a:lnTo>
                    <a:lnTo>
                      <a:pt x="938" y="467"/>
                    </a:lnTo>
                    <a:lnTo>
                      <a:pt x="940" y="470"/>
                    </a:lnTo>
                    <a:lnTo>
                      <a:pt x="942" y="477"/>
                    </a:lnTo>
                    <a:lnTo>
                      <a:pt x="947" y="481"/>
                    </a:lnTo>
                    <a:lnTo>
                      <a:pt x="947" y="482"/>
                    </a:lnTo>
                    <a:lnTo>
                      <a:pt x="948" y="482"/>
                    </a:lnTo>
                    <a:lnTo>
                      <a:pt x="948" y="481"/>
                    </a:lnTo>
                    <a:lnTo>
                      <a:pt x="947" y="478"/>
                    </a:lnTo>
                    <a:lnTo>
                      <a:pt x="945" y="473"/>
                    </a:lnTo>
                    <a:lnTo>
                      <a:pt x="942" y="464"/>
                    </a:lnTo>
                    <a:lnTo>
                      <a:pt x="938" y="453"/>
                    </a:lnTo>
                    <a:lnTo>
                      <a:pt x="933" y="440"/>
                    </a:lnTo>
                    <a:lnTo>
                      <a:pt x="926" y="422"/>
                    </a:lnTo>
                    <a:lnTo>
                      <a:pt x="916" y="401"/>
                    </a:lnTo>
                    <a:lnTo>
                      <a:pt x="905" y="375"/>
                    </a:lnTo>
                    <a:lnTo>
                      <a:pt x="893" y="345"/>
                    </a:lnTo>
                    <a:lnTo>
                      <a:pt x="878" y="309"/>
                    </a:lnTo>
                    <a:lnTo>
                      <a:pt x="869" y="290"/>
                    </a:lnTo>
                    <a:lnTo>
                      <a:pt x="861" y="269"/>
                    </a:lnTo>
                    <a:lnTo>
                      <a:pt x="856" y="255"/>
                    </a:lnTo>
                    <a:lnTo>
                      <a:pt x="849" y="240"/>
                    </a:lnTo>
                    <a:lnTo>
                      <a:pt x="832" y="208"/>
                    </a:lnTo>
                    <a:lnTo>
                      <a:pt x="823" y="195"/>
                    </a:lnTo>
                    <a:lnTo>
                      <a:pt x="812" y="181"/>
                    </a:lnTo>
                    <a:lnTo>
                      <a:pt x="801" y="168"/>
                    </a:lnTo>
                    <a:lnTo>
                      <a:pt x="787" y="160"/>
                    </a:lnTo>
                    <a:lnTo>
                      <a:pt x="765" y="152"/>
                    </a:lnTo>
                    <a:lnTo>
                      <a:pt x="743" y="146"/>
                    </a:lnTo>
                    <a:lnTo>
                      <a:pt x="721" y="139"/>
                    </a:lnTo>
                    <a:lnTo>
                      <a:pt x="700" y="131"/>
                    </a:lnTo>
                    <a:lnTo>
                      <a:pt x="666" y="116"/>
                    </a:lnTo>
                    <a:lnTo>
                      <a:pt x="631" y="102"/>
                    </a:lnTo>
                    <a:lnTo>
                      <a:pt x="597" y="87"/>
                    </a:lnTo>
                    <a:lnTo>
                      <a:pt x="564" y="71"/>
                    </a:lnTo>
                    <a:lnTo>
                      <a:pt x="550" y="62"/>
                    </a:lnTo>
                    <a:lnTo>
                      <a:pt x="535" y="53"/>
                    </a:lnTo>
                    <a:lnTo>
                      <a:pt x="520" y="43"/>
                    </a:lnTo>
                    <a:lnTo>
                      <a:pt x="504" y="36"/>
                    </a:lnTo>
                    <a:lnTo>
                      <a:pt x="488" y="31"/>
                    </a:lnTo>
                    <a:lnTo>
                      <a:pt x="471" y="28"/>
                    </a:lnTo>
                    <a:lnTo>
                      <a:pt x="455" y="25"/>
                    </a:lnTo>
                    <a:lnTo>
                      <a:pt x="438" y="21"/>
                    </a:lnTo>
                    <a:lnTo>
                      <a:pt x="425" y="17"/>
                    </a:lnTo>
                    <a:lnTo>
                      <a:pt x="412" y="13"/>
                    </a:lnTo>
                    <a:lnTo>
                      <a:pt x="404" y="9"/>
                    </a:lnTo>
                    <a:lnTo>
                      <a:pt x="396" y="6"/>
                    </a:lnTo>
                    <a:lnTo>
                      <a:pt x="390" y="3"/>
                    </a:lnTo>
                    <a:lnTo>
                      <a:pt x="385" y="2"/>
                    </a:lnTo>
                    <a:lnTo>
                      <a:pt x="378" y="0"/>
                    </a:lnTo>
                    <a:lnTo>
                      <a:pt x="369" y="0"/>
                    </a:lnTo>
                    <a:lnTo>
                      <a:pt x="365" y="2"/>
                    </a:lnTo>
                    <a:lnTo>
                      <a:pt x="358" y="3"/>
                    </a:lnTo>
                    <a:lnTo>
                      <a:pt x="351" y="4"/>
                    </a:lnTo>
                    <a:lnTo>
                      <a:pt x="342" y="7"/>
                    </a:lnTo>
                    <a:lnTo>
                      <a:pt x="331" y="10"/>
                    </a:lnTo>
                    <a:lnTo>
                      <a:pt x="317" y="13"/>
                    </a:lnTo>
                    <a:lnTo>
                      <a:pt x="310" y="14"/>
                    </a:lnTo>
                    <a:lnTo>
                      <a:pt x="301" y="15"/>
                    </a:lnTo>
                    <a:lnTo>
                      <a:pt x="283" y="18"/>
                    </a:lnTo>
                    <a:lnTo>
                      <a:pt x="274" y="20"/>
                    </a:lnTo>
                    <a:lnTo>
                      <a:pt x="267" y="21"/>
                    </a:lnTo>
                    <a:lnTo>
                      <a:pt x="263" y="21"/>
                    </a:lnTo>
                    <a:lnTo>
                      <a:pt x="262" y="21"/>
                    </a:lnTo>
                    <a:lnTo>
                      <a:pt x="230" y="39"/>
                    </a:lnTo>
                    <a:lnTo>
                      <a:pt x="199" y="55"/>
                    </a:lnTo>
                    <a:lnTo>
                      <a:pt x="167" y="72"/>
                    </a:lnTo>
                    <a:lnTo>
                      <a:pt x="137" y="90"/>
                    </a:lnTo>
                    <a:lnTo>
                      <a:pt x="116" y="104"/>
                    </a:lnTo>
                    <a:lnTo>
                      <a:pt x="97" y="120"/>
                    </a:lnTo>
                    <a:lnTo>
                      <a:pt x="79" y="137"/>
                    </a:lnTo>
                    <a:lnTo>
                      <a:pt x="59" y="152"/>
                    </a:lnTo>
                    <a:lnTo>
                      <a:pt x="57" y="166"/>
                    </a:lnTo>
                    <a:lnTo>
                      <a:pt x="54" y="179"/>
                    </a:lnTo>
                    <a:lnTo>
                      <a:pt x="48" y="201"/>
                    </a:lnTo>
                    <a:lnTo>
                      <a:pt x="40" y="223"/>
                    </a:lnTo>
                    <a:lnTo>
                      <a:pt x="33" y="234"/>
                    </a:lnTo>
                    <a:lnTo>
                      <a:pt x="26" y="247"/>
                    </a:lnTo>
                    <a:lnTo>
                      <a:pt x="22" y="276"/>
                    </a:lnTo>
                    <a:lnTo>
                      <a:pt x="17" y="305"/>
                    </a:lnTo>
                    <a:lnTo>
                      <a:pt x="10" y="334"/>
                    </a:lnTo>
                    <a:lnTo>
                      <a:pt x="0" y="361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676" name="Freeform 405"/>
              <p:cNvSpPr>
                <a:spLocks/>
              </p:cNvSpPr>
              <p:nvPr/>
            </p:nvSpPr>
            <p:spPr bwMode="auto">
              <a:xfrm>
                <a:off x="3156" y="990"/>
                <a:ext cx="1407" cy="1590"/>
              </a:xfrm>
              <a:custGeom>
                <a:avLst/>
                <a:gdLst>
                  <a:gd name="T0" fmla="*/ 0 w 1407"/>
                  <a:gd name="T1" fmla="*/ 400 h 1590"/>
                  <a:gd name="T2" fmla="*/ 14 w 1407"/>
                  <a:gd name="T3" fmla="*/ 487 h 1590"/>
                  <a:gd name="T4" fmla="*/ 33 w 1407"/>
                  <a:gd name="T5" fmla="*/ 558 h 1590"/>
                  <a:gd name="T6" fmla="*/ 47 w 1407"/>
                  <a:gd name="T7" fmla="*/ 610 h 1590"/>
                  <a:gd name="T8" fmla="*/ 124 w 1407"/>
                  <a:gd name="T9" fmla="*/ 774 h 1590"/>
                  <a:gd name="T10" fmla="*/ 186 w 1407"/>
                  <a:gd name="T11" fmla="*/ 847 h 1590"/>
                  <a:gd name="T12" fmla="*/ 272 w 1407"/>
                  <a:gd name="T13" fmla="*/ 931 h 1590"/>
                  <a:gd name="T14" fmla="*/ 295 w 1407"/>
                  <a:gd name="T15" fmla="*/ 960 h 1590"/>
                  <a:gd name="T16" fmla="*/ 292 w 1407"/>
                  <a:gd name="T17" fmla="*/ 960 h 1590"/>
                  <a:gd name="T18" fmla="*/ 310 w 1407"/>
                  <a:gd name="T19" fmla="*/ 970 h 1590"/>
                  <a:gd name="T20" fmla="*/ 364 w 1407"/>
                  <a:gd name="T21" fmla="*/ 1007 h 1590"/>
                  <a:gd name="T22" fmla="*/ 411 w 1407"/>
                  <a:gd name="T23" fmla="*/ 1028 h 1590"/>
                  <a:gd name="T24" fmla="*/ 442 w 1407"/>
                  <a:gd name="T25" fmla="*/ 1035 h 1590"/>
                  <a:gd name="T26" fmla="*/ 484 w 1407"/>
                  <a:gd name="T27" fmla="*/ 1044 h 1590"/>
                  <a:gd name="T28" fmla="*/ 568 w 1407"/>
                  <a:gd name="T29" fmla="*/ 1077 h 1590"/>
                  <a:gd name="T30" fmla="*/ 599 w 1407"/>
                  <a:gd name="T31" fmla="*/ 1098 h 1590"/>
                  <a:gd name="T32" fmla="*/ 642 w 1407"/>
                  <a:gd name="T33" fmla="*/ 1183 h 1590"/>
                  <a:gd name="T34" fmla="*/ 710 w 1407"/>
                  <a:gd name="T35" fmla="*/ 1324 h 1590"/>
                  <a:gd name="T36" fmla="*/ 769 w 1407"/>
                  <a:gd name="T37" fmla="*/ 1387 h 1590"/>
                  <a:gd name="T38" fmla="*/ 896 w 1407"/>
                  <a:gd name="T39" fmla="*/ 1497 h 1590"/>
                  <a:gd name="T40" fmla="*/ 952 w 1407"/>
                  <a:gd name="T41" fmla="*/ 1548 h 1590"/>
                  <a:gd name="T42" fmla="*/ 962 w 1407"/>
                  <a:gd name="T43" fmla="*/ 1562 h 1590"/>
                  <a:gd name="T44" fmla="*/ 980 w 1407"/>
                  <a:gd name="T45" fmla="*/ 1570 h 1590"/>
                  <a:gd name="T46" fmla="*/ 998 w 1407"/>
                  <a:gd name="T47" fmla="*/ 1586 h 1590"/>
                  <a:gd name="T48" fmla="*/ 1024 w 1407"/>
                  <a:gd name="T49" fmla="*/ 1587 h 1590"/>
                  <a:gd name="T50" fmla="*/ 1239 w 1407"/>
                  <a:gd name="T51" fmla="*/ 1492 h 1590"/>
                  <a:gd name="T52" fmla="*/ 1308 w 1407"/>
                  <a:gd name="T53" fmla="*/ 1436 h 1590"/>
                  <a:gd name="T54" fmla="*/ 1371 w 1407"/>
                  <a:gd name="T55" fmla="*/ 1396 h 1590"/>
                  <a:gd name="T56" fmla="*/ 1407 w 1407"/>
                  <a:gd name="T57" fmla="*/ 1306 h 1590"/>
                  <a:gd name="T58" fmla="*/ 1330 w 1407"/>
                  <a:gd name="T59" fmla="*/ 1126 h 1590"/>
                  <a:gd name="T60" fmla="*/ 1148 w 1407"/>
                  <a:gd name="T61" fmla="*/ 856 h 1590"/>
                  <a:gd name="T62" fmla="*/ 1061 w 1407"/>
                  <a:gd name="T63" fmla="*/ 717 h 1590"/>
                  <a:gd name="T64" fmla="*/ 1022 w 1407"/>
                  <a:gd name="T65" fmla="*/ 645 h 1590"/>
                  <a:gd name="T66" fmla="*/ 1015 w 1407"/>
                  <a:gd name="T67" fmla="*/ 631 h 1590"/>
                  <a:gd name="T68" fmla="*/ 965 w 1407"/>
                  <a:gd name="T69" fmla="*/ 522 h 1590"/>
                  <a:gd name="T70" fmla="*/ 941 w 1407"/>
                  <a:gd name="T71" fmla="*/ 476 h 1590"/>
                  <a:gd name="T72" fmla="*/ 938 w 1407"/>
                  <a:gd name="T73" fmla="*/ 467 h 1590"/>
                  <a:gd name="T74" fmla="*/ 947 w 1407"/>
                  <a:gd name="T75" fmla="*/ 482 h 1590"/>
                  <a:gd name="T76" fmla="*/ 945 w 1407"/>
                  <a:gd name="T77" fmla="*/ 473 h 1590"/>
                  <a:gd name="T78" fmla="*/ 926 w 1407"/>
                  <a:gd name="T79" fmla="*/ 422 h 1590"/>
                  <a:gd name="T80" fmla="*/ 878 w 1407"/>
                  <a:gd name="T81" fmla="*/ 309 h 1590"/>
                  <a:gd name="T82" fmla="*/ 849 w 1407"/>
                  <a:gd name="T83" fmla="*/ 240 h 1590"/>
                  <a:gd name="T84" fmla="*/ 801 w 1407"/>
                  <a:gd name="T85" fmla="*/ 168 h 1590"/>
                  <a:gd name="T86" fmla="*/ 721 w 1407"/>
                  <a:gd name="T87" fmla="*/ 139 h 1590"/>
                  <a:gd name="T88" fmla="*/ 597 w 1407"/>
                  <a:gd name="T89" fmla="*/ 87 h 1590"/>
                  <a:gd name="T90" fmla="*/ 520 w 1407"/>
                  <a:gd name="T91" fmla="*/ 43 h 1590"/>
                  <a:gd name="T92" fmla="*/ 455 w 1407"/>
                  <a:gd name="T93" fmla="*/ 25 h 1590"/>
                  <a:gd name="T94" fmla="*/ 404 w 1407"/>
                  <a:gd name="T95" fmla="*/ 9 h 1590"/>
                  <a:gd name="T96" fmla="*/ 378 w 1407"/>
                  <a:gd name="T97" fmla="*/ 0 h 1590"/>
                  <a:gd name="T98" fmla="*/ 351 w 1407"/>
                  <a:gd name="T99" fmla="*/ 4 h 1590"/>
                  <a:gd name="T100" fmla="*/ 310 w 1407"/>
                  <a:gd name="T101" fmla="*/ 14 h 1590"/>
                  <a:gd name="T102" fmla="*/ 267 w 1407"/>
                  <a:gd name="T103" fmla="*/ 21 h 1590"/>
                  <a:gd name="T104" fmla="*/ 199 w 1407"/>
                  <a:gd name="T105" fmla="*/ 55 h 1590"/>
                  <a:gd name="T106" fmla="*/ 97 w 1407"/>
                  <a:gd name="T107" fmla="*/ 120 h 1590"/>
                  <a:gd name="T108" fmla="*/ 54 w 1407"/>
                  <a:gd name="T109" fmla="*/ 179 h 1590"/>
                  <a:gd name="T110" fmla="*/ 26 w 1407"/>
                  <a:gd name="T111" fmla="*/ 247 h 1590"/>
                  <a:gd name="T112" fmla="*/ 0 w 1407"/>
                  <a:gd name="T113" fmla="*/ 361 h 159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07"/>
                  <a:gd name="T172" fmla="*/ 0 h 1590"/>
                  <a:gd name="T173" fmla="*/ 1407 w 1407"/>
                  <a:gd name="T174" fmla="*/ 1590 h 159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07" h="1590">
                    <a:moveTo>
                      <a:pt x="0" y="361"/>
                    </a:moveTo>
                    <a:lnTo>
                      <a:pt x="0" y="375"/>
                    </a:lnTo>
                    <a:lnTo>
                      <a:pt x="0" y="387"/>
                    </a:lnTo>
                    <a:lnTo>
                      <a:pt x="0" y="400"/>
                    </a:lnTo>
                    <a:lnTo>
                      <a:pt x="0" y="414"/>
                    </a:lnTo>
                    <a:lnTo>
                      <a:pt x="3" y="436"/>
                    </a:lnTo>
                    <a:lnTo>
                      <a:pt x="8" y="462"/>
                    </a:lnTo>
                    <a:lnTo>
                      <a:pt x="14" y="487"/>
                    </a:lnTo>
                    <a:lnTo>
                      <a:pt x="19" y="509"/>
                    </a:lnTo>
                    <a:lnTo>
                      <a:pt x="24" y="524"/>
                    </a:lnTo>
                    <a:lnTo>
                      <a:pt x="28" y="540"/>
                    </a:lnTo>
                    <a:lnTo>
                      <a:pt x="33" y="558"/>
                    </a:lnTo>
                    <a:lnTo>
                      <a:pt x="37" y="575"/>
                    </a:lnTo>
                    <a:lnTo>
                      <a:pt x="42" y="590"/>
                    </a:lnTo>
                    <a:lnTo>
                      <a:pt x="46" y="602"/>
                    </a:lnTo>
                    <a:lnTo>
                      <a:pt x="47" y="610"/>
                    </a:lnTo>
                    <a:lnTo>
                      <a:pt x="48" y="612"/>
                    </a:lnTo>
                    <a:lnTo>
                      <a:pt x="48" y="613"/>
                    </a:lnTo>
                    <a:lnTo>
                      <a:pt x="87" y="695"/>
                    </a:lnTo>
                    <a:lnTo>
                      <a:pt x="124" y="774"/>
                    </a:lnTo>
                    <a:lnTo>
                      <a:pt x="135" y="792"/>
                    </a:lnTo>
                    <a:lnTo>
                      <a:pt x="150" y="812"/>
                    </a:lnTo>
                    <a:lnTo>
                      <a:pt x="168" y="829"/>
                    </a:lnTo>
                    <a:lnTo>
                      <a:pt x="186" y="847"/>
                    </a:lnTo>
                    <a:lnTo>
                      <a:pt x="225" y="883"/>
                    </a:lnTo>
                    <a:lnTo>
                      <a:pt x="244" y="900"/>
                    </a:lnTo>
                    <a:lnTo>
                      <a:pt x="259" y="916"/>
                    </a:lnTo>
                    <a:lnTo>
                      <a:pt x="272" y="931"/>
                    </a:lnTo>
                    <a:lnTo>
                      <a:pt x="281" y="942"/>
                    </a:lnTo>
                    <a:lnTo>
                      <a:pt x="288" y="951"/>
                    </a:lnTo>
                    <a:lnTo>
                      <a:pt x="292" y="958"/>
                    </a:lnTo>
                    <a:lnTo>
                      <a:pt x="295" y="960"/>
                    </a:lnTo>
                    <a:lnTo>
                      <a:pt x="295" y="963"/>
                    </a:lnTo>
                    <a:lnTo>
                      <a:pt x="294" y="963"/>
                    </a:lnTo>
                    <a:lnTo>
                      <a:pt x="292" y="962"/>
                    </a:lnTo>
                    <a:lnTo>
                      <a:pt x="292" y="960"/>
                    </a:lnTo>
                    <a:lnTo>
                      <a:pt x="294" y="960"/>
                    </a:lnTo>
                    <a:lnTo>
                      <a:pt x="296" y="962"/>
                    </a:lnTo>
                    <a:lnTo>
                      <a:pt x="302" y="966"/>
                    </a:lnTo>
                    <a:lnTo>
                      <a:pt x="310" y="970"/>
                    </a:lnTo>
                    <a:lnTo>
                      <a:pt x="321" y="978"/>
                    </a:lnTo>
                    <a:lnTo>
                      <a:pt x="334" y="988"/>
                    </a:lnTo>
                    <a:lnTo>
                      <a:pt x="345" y="998"/>
                    </a:lnTo>
                    <a:lnTo>
                      <a:pt x="364" y="1007"/>
                    </a:lnTo>
                    <a:lnTo>
                      <a:pt x="379" y="1014"/>
                    </a:lnTo>
                    <a:lnTo>
                      <a:pt x="391" y="1020"/>
                    </a:lnTo>
                    <a:lnTo>
                      <a:pt x="402" y="1025"/>
                    </a:lnTo>
                    <a:lnTo>
                      <a:pt x="411" y="1028"/>
                    </a:lnTo>
                    <a:lnTo>
                      <a:pt x="416" y="1031"/>
                    </a:lnTo>
                    <a:lnTo>
                      <a:pt x="427" y="1032"/>
                    </a:lnTo>
                    <a:lnTo>
                      <a:pt x="437" y="1033"/>
                    </a:lnTo>
                    <a:lnTo>
                      <a:pt x="442" y="1035"/>
                    </a:lnTo>
                    <a:lnTo>
                      <a:pt x="449" y="1036"/>
                    </a:lnTo>
                    <a:lnTo>
                      <a:pt x="459" y="1037"/>
                    </a:lnTo>
                    <a:lnTo>
                      <a:pt x="470" y="1040"/>
                    </a:lnTo>
                    <a:lnTo>
                      <a:pt x="484" y="1044"/>
                    </a:lnTo>
                    <a:lnTo>
                      <a:pt x="500" y="1050"/>
                    </a:lnTo>
                    <a:lnTo>
                      <a:pt x="532" y="1062"/>
                    </a:lnTo>
                    <a:lnTo>
                      <a:pt x="562" y="1075"/>
                    </a:lnTo>
                    <a:lnTo>
                      <a:pt x="568" y="1077"/>
                    </a:lnTo>
                    <a:lnTo>
                      <a:pt x="575" y="1082"/>
                    </a:lnTo>
                    <a:lnTo>
                      <a:pt x="588" y="1091"/>
                    </a:lnTo>
                    <a:lnTo>
                      <a:pt x="594" y="1095"/>
                    </a:lnTo>
                    <a:lnTo>
                      <a:pt x="599" y="1098"/>
                    </a:lnTo>
                    <a:lnTo>
                      <a:pt x="602" y="1101"/>
                    </a:lnTo>
                    <a:lnTo>
                      <a:pt x="604" y="1102"/>
                    </a:lnTo>
                    <a:lnTo>
                      <a:pt x="624" y="1142"/>
                    </a:lnTo>
                    <a:lnTo>
                      <a:pt x="642" y="1183"/>
                    </a:lnTo>
                    <a:lnTo>
                      <a:pt x="660" y="1226"/>
                    </a:lnTo>
                    <a:lnTo>
                      <a:pt x="678" y="1266"/>
                    </a:lnTo>
                    <a:lnTo>
                      <a:pt x="699" y="1306"/>
                    </a:lnTo>
                    <a:lnTo>
                      <a:pt x="710" y="1324"/>
                    </a:lnTo>
                    <a:lnTo>
                      <a:pt x="722" y="1342"/>
                    </a:lnTo>
                    <a:lnTo>
                      <a:pt x="736" y="1358"/>
                    </a:lnTo>
                    <a:lnTo>
                      <a:pt x="751" y="1374"/>
                    </a:lnTo>
                    <a:lnTo>
                      <a:pt x="769" y="1387"/>
                    </a:lnTo>
                    <a:lnTo>
                      <a:pt x="788" y="1400"/>
                    </a:lnTo>
                    <a:lnTo>
                      <a:pt x="823" y="1434"/>
                    </a:lnTo>
                    <a:lnTo>
                      <a:pt x="858" y="1467"/>
                    </a:lnTo>
                    <a:lnTo>
                      <a:pt x="896" y="1497"/>
                    </a:lnTo>
                    <a:lnTo>
                      <a:pt x="933" y="1529"/>
                    </a:lnTo>
                    <a:lnTo>
                      <a:pt x="941" y="1537"/>
                    </a:lnTo>
                    <a:lnTo>
                      <a:pt x="948" y="1544"/>
                    </a:lnTo>
                    <a:lnTo>
                      <a:pt x="952" y="1548"/>
                    </a:lnTo>
                    <a:lnTo>
                      <a:pt x="956" y="1553"/>
                    </a:lnTo>
                    <a:lnTo>
                      <a:pt x="959" y="1558"/>
                    </a:lnTo>
                    <a:lnTo>
                      <a:pt x="960" y="1561"/>
                    </a:lnTo>
                    <a:lnTo>
                      <a:pt x="962" y="1562"/>
                    </a:lnTo>
                    <a:lnTo>
                      <a:pt x="965" y="1564"/>
                    </a:lnTo>
                    <a:lnTo>
                      <a:pt x="969" y="1565"/>
                    </a:lnTo>
                    <a:lnTo>
                      <a:pt x="973" y="1568"/>
                    </a:lnTo>
                    <a:lnTo>
                      <a:pt x="980" y="1570"/>
                    </a:lnTo>
                    <a:lnTo>
                      <a:pt x="988" y="1573"/>
                    </a:lnTo>
                    <a:lnTo>
                      <a:pt x="992" y="1577"/>
                    </a:lnTo>
                    <a:lnTo>
                      <a:pt x="995" y="1582"/>
                    </a:lnTo>
                    <a:lnTo>
                      <a:pt x="998" y="1586"/>
                    </a:lnTo>
                    <a:lnTo>
                      <a:pt x="1002" y="1588"/>
                    </a:lnTo>
                    <a:lnTo>
                      <a:pt x="1007" y="1590"/>
                    </a:lnTo>
                    <a:lnTo>
                      <a:pt x="1013" y="1590"/>
                    </a:lnTo>
                    <a:lnTo>
                      <a:pt x="1024" y="1587"/>
                    </a:lnTo>
                    <a:lnTo>
                      <a:pt x="1113" y="1546"/>
                    </a:lnTo>
                    <a:lnTo>
                      <a:pt x="1203" y="1504"/>
                    </a:lnTo>
                    <a:lnTo>
                      <a:pt x="1222" y="1499"/>
                    </a:lnTo>
                    <a:lnTo>
                      <a:pt x="1239" y="1492"/>
                    </a:lnTo>
                    <a:lnTo>
                      <a:pt x="1254" y="1482"/>
                    </a:lnTo>
                    <a:lnTo>
                      <a:pt x="1268" y="1471"/>
                    </a:lnTo>
                    <a:lnTo>
                      <a:pt x="1294" y="1448"/>
                    </a:lnTo>
                    <a:lnTo>
                      <a:pt x="1308" y="1436"/>
                    </a:lnTo>
                    <a:lnTo>
                      <a:pt x="1323" y="1423"/>
                    </a:lnTo>
                    <a:lnTo>
                      <a:pt x="1334" y="1416"/>
                    </a:lnTo>
                    <a:lnTo>
                      <a:pt x="1346" y="1409"/>
                    </a:lnTo>
                    <a:lnTo>
                      <a:pt x="1371" y="1396"/>
                    </a:lnTo>
                    <a:lnTo>
                      <a:pt x="1382" y="1374"/>
                    </a:lnTo>
                    <a:lnTo>
                      <a:pt x="1392" y="1353"/>
                    </a:lnTo>
                    <a:lnTo>
                      <a:pt x="1400" y="1331"/>
                    </a:lnTo>
                    <a:lnTo>
                      <a:pt x="1407" y="1306"/>
                    </a:lnTo>
                    <a:lnTo>
                      <a:pt x="1397" y="1274"/>
                    </a:lnTo>
                    <a:lnTo>
                      <a:pt x="1386" y="1243"/>
                    </a:lnTo>
                    <a:lnTo>
                      <a:pt x="1360" y="1183"/>
                    </a:lnTo>
                    <a:lnTo>
                      <a:pt x="1330" y="1126"/>
                    </a:lnTo>
                    <a:lnTo>
                      <a:pt x="1297" y="1071"/>
                    </a:lnTo>
                    <a:lnTo>
                      <a:pt x="1261" y="1017"/>
                    </a:lnTo>
                    <a:lnTo>
                      <a:pt x="1224" y="963"/>
                    </a:lnTo>
                    <a:lnTo>
                      <a:pt x="1148" y="856"/>
                    </a:lnTo>
                    <a:lnTo>
                      <a:pt x="1115" y="803"/>
                    </a:lnTo>
                    <a:lnTo>
                      <a:pt x="1082" y="751"/>
                    </a:lnTo>
                    <a:lnTo>
                      <a:pt x="1072" y="734"/>
                    </a:lnTo>
                    <a:lnTo>
                      <a:pt x="1061" y="717"/>
                    </a:lnTo>
                    <a:lnTo>
                      <a:pt x="1050" y="696"/>
                    </a:lnTo>
                    <a:lnTo>
                      <a:pt x="1039" y="677"/>
                    </a:lnTo>
                    <a:lnTo>
                      <a:pt x="1029" y="659"/>
                    </a:lnTo>
                    <a:lnTo>
                      <a:pt x="1022" y="645"/>
                    </a:lnTo>
                    <a:lnTo>
                      <a:pt x="1020" y="639"/>
                    </a:lnTo>
                    <a:lnTo>
                      <a:pt x="1017" y="635"/>
                    </a:lnTo>
                    <a:lnTo>
                      <a:pt x="1015" y="633"/>
                    </a:lnTo>
                    <a:lnTo>
                      <a:pt x="1015" y="631"/>
                    </a:lnTo>
                    <a:lnTo>
                      <a:pt x="999" y="597"/>
                    </a:lnTo>
                    <a:lnTo>
                      <a:pt x="985" y="568"/>
                    </a:lnTo>
                    <a:lnTo>
                      <a:pt x="974" y="543"/>
                    </a:lnTo>
                    <a:lnTo>
                      <a:pt x="965" y="522"/>
                    </a:lnTo>
                    <a:lnTo>
                      <a:pt x="956" y="506"/>
                    </a:lnTo>
                    <a:lnTo>
                      <a:pt x="949" y="492"/>
                    </a:lnTo>
                    <a:lnTo>
                      <a:pt x="945" y="482"/>
                    </a:lnTo>
                    <a:lnTo>
                      <a:pt x="941" y="476"/>
                    </a:lnTo>
                    <a:lnTo>
                      <a:pt x="940" y="470"/>
                    </a:lnTo>
                    <a:lnTo>
                      <a:pt x="938" y="467"/>
                    </a:lnTo>
                    <a:lnTo>
                      <a:pt x="937" y="466"/>
                    </a:lnTo>
                    <a:lnTo>
                      <a:pt x="938" y="467"/>
                    </a:lnTo>
                    <a:lnTo>
                      <a:pt x="940" y="470"/>
                    </a:lnTo>
                    <a:lnTo>
                      <a:pt x="942" y="477"/>
                    </a:lnTo>
                    <a:lnTo>
                      <a:pt x="947" y="481"/>
                    </a:lnTo>
                    <a:lnTo>
                      <a:pt x="947" y="482"/>
                    </a:lnTo>
                    <a:lnTo>
                      <a:pt x="948" y="482"/>
                    </a:lnTo>
                    <a:lnTo>
                      <a:pt x="948" y="481"/>
                    </a:lnTo>
                    <a:lnTo>
                      <a:pt x="947" y="478"/>
                    </a:lnTo>
                    <a:lnTo>
                      <a:pt x="945" y="473"/>
                    </a:lnTo>
                    <a:lnTo>
                      <a:pt x="942" y="464"/>
                    </a:lnTo>
                    <a:lnTo>
                      <a:pt x="938" y="453"/>
                    </a:lnTo>
                    <a:lnTo>
                      <a:pt x="933" y="440"/>
                    </a:lnTo>
                    <a:lnTo>
                      <a:pt x="926" y="422"/>
                    </a:lnTo>
                    <a:lnTo>
                      <a:pt x="916" y="401"/>
                    </a:lnTo>
                    <a:lnTo>
                      <a:pt x="905" y="375"/>
                    </a:lnTo>
                    <a:lnTo>
                      <a:pt x="893" y="345"/>
                    </a:lnTo>
                    <a:lnTo>
                      <a:pt x="878" y="309"/>
                    </a:lnTo>
                    <a:lnTo>
                      <a:pt x="869" y="290"/>
                    </a:lnTo>
                    <a:lnTo>
                      <a:pt x="861" y="269"/>
                    </a:lnTo>
                    <a:lnTo>
                      <a:pt x="856" y="255"/>
                    </a:lnTo>
                    <a:lnTo>
                      <a:pt x="849" y="240"/>
                    </a:lnTo>
                    <a:lnTo>
                      <a:pt x="832" y="208"/>
                    </a:lnTo>
                    <a:lnTo>
                      <a:pt x="823" y="195"/>
                    </a:lnTo>
                    <a:lnTo>
                      <a:pt x="812" y="181"/>
                    </a:lnTo>
                    <a:lnTo>
                      <a:pt x="801" y="168"/>
                    </a:lnTo>
                    <a:lnTo>
                      <a:pt x="787" y="160"/>
                    </a:lnTo>
                    <a:lnTo>
                      <a:pt x="765" y="152"/>
                    </a:lnTo>
                    <a:lnTo>
                      <a:pt x="743" y="146"/>
                    </a:lnTo>
                    <a:lnTo>
                      <a:pt x="721" y="139"/>
                    </a:lnTo>
                    <a:lnTo>
                      <a:pt x="700" y="131"/>
                    </a:lnTo>
                    <a:lnTo>
                      <a:pt x="666" y="116"/>
                    </a:lnTo>
                    <a:lnTo>
                      <a:pt x="631" y="102"/>
                    </a:lnTo>
                    <a:lnTo>
                      <a:pt x="597" y="87"/>
                    </a:lnTo>
                    <a:lnTo>
                      <a:pt x="564" y="71"/>
                    </a:lnTo>
                    <a:lnTo>
                      <a:pt x="550" y="62"/>
                    </a:lnTo>
                    <a:lnTo>
                      <a:pt x="535" y="53"/>
                    </a:lnTo>
                    <a:lnTo>
                      <a:pt x="520" y="43"/>
                    </a:lnTo>
                    <a:lnTo>
                      <a:pt x="504" y="36"/>
                    </a:lnTo>
                    <a:lnTo>
                      <a:pt x="488" y="31"/>
                    </a:lnTo>
                    <a:lnTo>
                      <a:pt x="471" y="28"/>
                    </a:lnTo>
                    <a:lnTo>
                      <a:pt x="455" y="25"/>
                    </a:lnTo>
                    <a:lnTo>
                      <a:pt x="438" y="21"/>
                    </a:lnTo>
                    <a:lnTo>
                      <a:pt x="425" y="17"/>
                    </a:lnTo>
                    <a:lnTo>
                      <a:pt x="412" y="13"/>
                    </a:lnTo>
                    <a:lnTo>
                      <a:pt x="404" y="9"/>
                    </a:lnTo>
                    <a:lnTo>
                      <a:pt x="396" y="6"/>
                    </a:lnTo>
                    <a:lnTo>
                      <a:pt x="390" y="3"/>
                    </a:lnTo>
                    <a:lnTo>
                      <a:pt x="385" y="2"/>
                    </a:lnTo>
                    <a:lnTo>
                      <a:pt x="378" y="0"/>
                    </a:lnTo>
                    <a:lnTo>
                      <a:pt x="369" y="0"/>
                    </a:lnTo>
                    <a:lnTo>
                      <a:pt x="365" y="2"/>
                    </a:lnTo>
                    <a:lnTo>
                      <a:pt x="358" y="3"/>
                    </a:lnTo>
                    <a:lnTo>
                      <a:pt x="351" y="4"/>
                    </a:lnTo>
                    <a:lnTo>
                      <a:pt x="342" y="7"/>
                    </a:lnTo>
                    <a:lnTo>
                      <a:pt x="331" y="10"/>
                    </a:lnTo>
                    <a:lnTo>
                      <a:pt x="317" y="13"/>
                    </a:lnTo>
                    <a:lnTo>
                      <a:pt x="310" y="14"/>
                    </a:lnTo>
                    <a:lnTo>
                      <a:pt x="301" y="15"/>
                    </a:lnTo>
                    <a:lnTo>
                      <a:pt x="283" y="18"/>
                    </a:lnTo>
                    <a:lnTo>
                      <a:pt x="274" y="20"/>
                    </a:lnTo>
                    <a:lnTo>
                      <a:pt x="267" y="21"/>
                    </a:lnTo>
                    <a:lnTo>
                      <a:pt x="263" y="21"/>
                    </a:lnTo>
                    <a:lnTo>
                      <a:pt x="262" y="21"/>
                    </a:lnTo>
                    <a:lnTo>
                      <a:pt x="230" y="39"/>
                    </a:lnTo>
                    <a:lnTo>
                      <a:pt x="199" y="55"/>
                    </a:lnTo>
                    <a:lnTo>
                      <a:pt x="167" y="72"/>
                    </a:lnTo>
                    <a:lnTo>
                      <a:pt x="137" y="90"/>
                    </a:lnTo>
                    <a:lnTo>
                      <a:pt x="116" y="104"/>
                    </a:lnTo>
                    <a:lnTo>
                      <a:pt x="97" y="120"/>
                    </a:lnTo>
                    <a:lnTo>
                      <a:pt x="79" y="137"/>
                    </a:lnTo>
                    <a:lnTo>
                      <a:pt x="59" y="152"/>
                    </a:lnTo>
                    <a:lnTo>
                      <a:pt x="57" y="166"/>
                    </a:lnTo>
                    <a:lnTo>
                      <a:pt x="54" y="179"/>
                    </a:lnTo>
                    <a:lnTo>
                      <a:pt x="48" y="201"/>
                    </a:lnTo>
                    <a:lnTo>
                      <a:pt x="40" y="223"/>
                    </a:lnTo>
                    <a:lnTo>
                      <a:pt x="33" y="234"/>
                    </a:lnTo>
                    <a:lnTo>
                      <a:pt x="26" y="247"/>
                    </a:lnTo>
                    <a:lnTo>
                      <a:pt x="22" y="276"/>
                    </a:lnTo>
                    <a:lnTo>
                      <a:pt x="17" y="305"/>
                    </a:lnTo>
                    <a:lnTo>
                      <a:pt x="10" y="334"/>
                    </a:lnTo>
                    <a:lnTo>
                      <a:pt x="0" y="361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677" name="Rectangle 406"/>
              <p:cNvSpPr>
                <a:spLocks noChangeArrowheads="1"/>
              </p:cNvSpPr>
              <p:nvPr/>
            </p:nvSpPr>
            <p:spPr bwMode="auto">
              <a:xfrm>
                <a:off x="3155" y="989"/>
                <a:ext cx="1410" cy="15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673" name="Freeform 407"/>
            <p:cNvSpPr>
              <a:spLocks/>
            </p:cNvSpPr>
            <p:nvPr/>
          </p:nvSpPr>
          <p:spPr bwMode="auto">
            <a:xfrm>
              <a:off x="3156" y="990"/>
              <a:ext cx="1407" cy="1590"/>
            </a:xfrm>
            <a:custGeom>
              <a:avLst/>
              <a:gdLst>
                <a:gd name="T0" fmla="*/ 0 w 1407"/>
                <a:gd name="T1" fmla="*/ 400 h 1590"/>
                <a:gd name="T2" fmla="*/ 14 w 1407"/>
                <a:gd name="T3" fmla="*/ 487 h 1590"/>
                <a:gd name="T4" fmla="*/ 33 w 1407"/>
                <a:gd name="T5" fmla="*/ 558 h 1590"/>
                <a:gd name="T6" fmla="*/ 47 w 1407"/>
                <a:gd name="T7" fmla="*/ 610 h 1590"/>
                <a:gd name="T8" fmla="*/ 124 w 1407"/>
                <a:gd name="T9" fmla="*/ 774 h 1590"/>
                <a:gd name="T10" fmla="*/ 186 w 1407"/>
                <a:gd name="T11" fmla="*/ 847 h 1590"/>
                <a:gd name="T12" fmla="*/ 272 w 1407"/>
                <a:gd name="T13" fmla="*/ 931 h 1590"/>
                <a:gd name="T14" fmla="*/ 295 w 1407"/>
                <a:gd name="T15" fmla="*/ 960 h 1590"/>
                <a:gd name="T16" fmla="*/ 292 w 1407"/>
                <a:gd name="T17" fmla="*/ 960 h 1590"/>
                <a:gd name="T18" fmla="*/ 310 w 1407"/>
                <a:gd name="T19" fmla="*/ 970 h 1590"/>
                <a:gd name="T20" fmla="*/ 364 w 1407"/>
                <a:gd name="T21" fmla="*/ 1007 h 1590"/>
                <a:gd name="T22" fmla="*/ 411 w 1407"/>
                <a:gd name="T23" fmla="*/ 1028 h 1590"/>
                <a:gd name="T24" fmla="*/ 442 w 1407"/>
                <a:gd name="T25" fmla="*/ 1035 h 1590"/>
                <a:gd name="T26" fmla="*/ 484 w 1407"/>
                <a:gd name="T27" fmla="*/ 1044 h 1590"/>
                <a:gd name="T28" fmla="*/ 568 w 1407"/>
                <a:gd name="T29" fmla="*/ 1077 h 1590"/>
                <a:gd name="T30" fmla="*/ 599 w 1407"/>
                <a:gd name="T31" fmla="*/ 1098 h 1590"/>
                <a:gd name="T32" fmla="*/ 642 w 1407"/>
                <a:gd name="T33" fmla="*/ 1183 h 1590"/>
                <a:gd name="T34" fmla="*/ 710 w 1407"/>
                <a:gd name="T35" fmla="*/ 1324 h 1590"/>
                <a:gd name="T36" fmla="*/ 769 w 1407"/>
                <a:gd name="T37" fmla="*/ 1387 h 1590"/>
                <a:gd name="T38" fmla="*/ 896 w 1407"/>
                <a:gd name="T39" fmla="*/ 1497 h 1590"/>
                <a:gd name="T40" fmla="*/ 952 w 1407"/>
                <a:gd name="T41" fmla="*/ 1548 h 1590"/>
                <a:gd name="T42" fmla="*/ 962 w 1407"/>
                <a:gd name="T43" fmla="*/ 1562 h 1590"/>
                <a:gd name="T44" fmla="*/ 980 w 1407"/>
                <a:gd name="T45" fmla="*/ 1570 h 1590"/>
                <a:gd name="T46" fmla="*/ 998 w 1407"/>
                <a:gd name="T47" fmla="*/ 1586 h 1590"/>
                <a:gd name="T48" fmla="*/ 1024 w 1407"/>
                <a:gd name="T49" fmla="*/ 1587 h 1590"/>
                <a:gd name="T50" fmla="*/ 1239 w 1407"/>
                <a:gd name="T51" fmla="*/ 1492 h 1590"/>
                <a:gd name="T52" fmla="*/ 1308 w 1407"/>
                <a:gd name="T53" fmla="*/ 1436 h 1590"/>
                <a:gd name="T54" fmla="*/ 1371 w 1407"/>
                <a:gd name="T55" fmla="*/ 1396 h 1590"/>
                <a:gd name="T56" fmla="*/ 1407 w 1407"/>
                <a:gd name="T57" fmla="*/ 1306 h 1590"/>
                <a:gd name="T58" fmla="*/ 1330 w 1407"/>
                <a:gd name="T59" fmla="*/ 1126 h 1590"/>
                <a:gd name="T60" fmla="*/ 1148 w 1407"/>
                <a:gd name="T61" fmla="*/ 856 h 1590"/>
                <a:gd name="T62" fmla="*/ 1061 w 1407"/>
                <a:gd name="T63" fmla="*/ 717 h 1590"/>
                <a:gd name="T64" fmla="*/ 1022 w 1407"/>
                <a:gd name="T65" fmla="*/ 645 h 1590"/>
                <a:gd name="T66" fmla="*/ 1015 w 1407"/>
                <a:gd name="T67" fmla="*/ 631 h 1590"/>
                <a:gd name="T68" fmla="*/ 965 w 1407"/>
                <a:gd name="T69" fmla="*/ 522 h 1590"/>
                <a:gd name="T70" fmla="*/ 941 w 1407"/>
                <a:gd name="T71" fmla="*/ 476 h 1590"/>
                <a:gd name="T72" fmla="*/ 938 w 1407"/>
                <a:gd name="T73" fmla="*/ 467 h 1590"/>
                <a:gd name="T74" fmla="*/ 947 w 1407"/>
                <a:gd name="T75" fmla="*/ 482 h 1590"/>
                <a:gd name="T76" fmla="*/ 945 w 1407"/>
                <a:gd name="T77" fmla="*/ 473 h 1590"/>
                <a:gd name="T78" fmla="*/ 926 w 1407"/>
                <a:gd name="T79" fmla="*/ 422 h 1590"/>
                <a:gd name="T80" fmla="*/ 878 w 1407"/>
                <a:gd name="T81" fmla="*/ 309 h 1590"/>
                <a:gd name="T82" fmla="*/ 849 w 1407"/>
                <a:gd name="T83" fmla="*/ 240 h 1590"/>
                <a:gd name="T84" fmla="*/ 801 w 1407"/>
                <a:gd name="T85" fmla="*/ 168 h 1590"/>
                <a:gd name="T86" fmla="*/ 721 w 1407"/>
                <a:gd name="T87" fmla="*/ 139 h 1590"/>
                <a:gd name="T88" fmla="*/ 597 w 1407"/>
                <a:gd name="T89" fmla="*/ 87 h 1590"/>
                <a:gd name="T90" fmla="*/ 520 w 1407"/>
                <a:gd name="T91" fmla="*/ 43 h 1590"/>
                <a:gd name="T92" fmla="*/ 455 w 1407"/>
                <a:gd name="T93" fmla="*/ 25 h 1590"/>
                <a:gd name="T94" fmla="*/ 404 w 1407"/>
                <a:gd name="T95" fmla="*/ 9 h 1590"/>
                <a:gd name="T96" fmla="*/ 378 w 1407"/>
                <a:gd name="T97" fmla="*/ 0 h 1590"/>
                <a:gd name="T98" fmla="*/ 351 w 1407"/>
                <a:gd name="T99" fmla="*/ 4 h 1590"/>
                <a:gd name="T100" fmla="*/ 310 w 1407"/>
                <a:gd name="T101" fmla="*/ 14 h 1590"/>
                <a:gd name="T102" fmla="*/ 267 w 1407"/>
                <a:gd name="T103" fmla="*/ 21 h 1590"/>
                <a:gd name="T104" fmla="*/ 199 w 1407"/>
                <a:gd name="T105" fmla="*/ 55 h 1590"/>
                <a:gd name="T106" fmla="*/ 97 w 1407"/>
                <a:gd name="T107" fmla="*/ 120 h 1590"/>
                <a:gd name="T108" fmla="*/ 54 w 1407"/>
                <a:gd name="T109" fmla="*/ 179 h 1590"/>
                <a:gd name="T110" fmla="*/ 26 w 1407"/>
                <a:gd name="T111" fmla="*/ 247 h 1590"/>
                <a:gd name="T112" fmla="*/ 0 w 1407"/>
                <a:gd name="T113" fmla="*/ 361 h 15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07"/>
                <a:gd name="T172" fmla="*/ 0 h 1590"/>
                <a:gd name="T173" fmla="*/ 1407 w 1407"/>
                <a:gd name="T174" fmla="*/ 1590 h 15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07" h="1590">
                  <a:moveTo>
                    <a:pt x="0" y="361"/>
                  </a:moveTo>
                  <a:lnTo>
                    <a:pt x="0" y="375"/>
                  </a:lnTo>
                  <a:lnTo>
                    <a:pt x="0" y="387"/>
                  </a:lnTo>
                  <a:lnTo>
                    <a:pt x="0" y="400"/>
                  </a:lnTo>
                  <a:lnTo>
                    <a:pt x="0" y="414"/>
                  </a:lnTo>
                  <a:lnTo>
                    <a:pt x="3" y="436"/>
                  </a:lnTo>
                  <a:lnTo>
                    <a:pt x="8" y="462"/>
                  </a:lnTo>
                  <a:lnTo>
                    <a:pt x="14" y="487"/>
                  </a:lnTo>
                  <a:lnTo>
                    <a:pt x="19" y="509"/>
                  </a:lnTo>
                  <a:lnTo>
                    <a:pt x="24" y="524"/>
                  </a:lnTo>
                  <a:lnTo>
                    <a:pt x="28" y="540"/>
                  </a:lnTo>
                  <a:lnTo>
                    <a:pt x="33" y="558"/>
                  </a:lnTo>
                  <a:lnTo>
                    <a:pt x="37" y="575"/>
                  </a:lnTo>
                  <a:lnTo>
                    <a:pt x="42" y="590"/>
                  </a:lnTo>
                  <a:lnTo>
                    <a:pt x="46" y="602"/>
                  </a:lnTo>
                  <a:lnTo>
                    <a:pt x="47" y="610"/>
                  </a:lnTo>
                  <a:lnTo>
                    <a:pt x="48" y="612"/>
                  </a:lnTo>
                  <a:lnTo>
                    <a:pt x="48" y="613"/>
                  </a:lnTo>
                  <a:lnTo>
                    <a:pt x="87" y="695"/>
                  </a:lnTo>
                  <a:lnTo>
                    <a:pt x="124" y="774"/>
                  </a:lnTo>
                  <a:lnTo>
                    <a:pt x="135" y="792"/>
                  </a:lnTo>
                  <a:lnTo>
                    <a:pt x="150" y="812"/>
                  </a:lnTo>
                  <a:lnTo>
                    <a:pt x="168" y="829"/>
                  </a:lnTo>
                  <a:lnTo>
                    <a:pt x="186" y="847"/>
                  </a:lnTo>
                  <a:lnTo>
                    <a:pt x="225" y="883"/>
                  </a:lnTo>
                  <a:lnTo>
                    <a:pt x="244" y="900"/>
                  </a:lnTo>
                  <a:lnTo>
                    <a:pt x="259" y="916"/>
                  </a:lnTo>
                  <a:lnTo>
                    <a:pt x="272" y="931"/>
                  </a:lnTo>
                  <a:lnTo>
                    <a:pt x="281" y="942"/>
                  </a:lnTo>
                  <a:lnTo>
                    <a:pt x="288" y="951"/>
                  </a:lnTo>
                  <a:lnTo>
                    <a:pt x="292" y="958"/>
                  </a:lnTo>
                  <a:lnTo>
                    <a:pt x="295" y="960"/>
                  </a:lnTo>
                  <a:lnTo>
                    <a:pt x="295" y="963"/>
                  </a:lnTo>
                  <a:lnTo>
                    <a:pt x="294" y="963"/>
                  </a:lnTo>
                  <a:lnTo>
                    <a:pt x="292" y="962"/>
                  </a:lnTo>
                  <a:lnTo>
                    <a:pt x="292" y="960"/>
                  </a:lnTo>
                  <a:lnTo>
                    <a:pt x="294" y="960"/>
                  </a:lnTo>
                  <a:lnTo>
                    <a:pt x="296" y="962"/>
                  </a:lnTo>
                  <a:lnTo>
                    <a:pt x="302" y="966"/>
                  </a:lnTo>
                  <a:lnTo>
                    <a:pt x="310" y="970"/>
                  </a:lnTo>
                  <a:lnTo>
                    <a:pt x="321" y="978"/>
                  </a:lnTo>
                  <a:lnTo>
                    <a:pt x="334" y="988"/>
                  </a:lnTo>
                  <a:lnTo>
                    <a:pt x="345" y="998"/>
                  </a:lnTo>
                  <a:lnTo>
                    <a:pt x="364" y="1007"/>
                  </a:lnTo>
                  <a:lnTo>
                    <a:pt x="379" y="1014"/>
                  </a:lnTo>
                  <a:lnTo>
                    <a:pt x="391" y="1020"/>
                  </a:lnTo>
                  <a:lnTo>
                    <a:pt x="402" y="1025"/>
                  </a:lnTo>
                  <a:lnTo>
                    <a:pt x="411" y="1028"/>
                  </a:lnTo>
                  <a:lnTo>
                    <a:pt x="416" y="1031"/>
                  </a:lnTo>
                  <a:lnTo>
                    <a:pt x="427" y="1032"/>
                  </a:lnTo>
                  <a:lnTo>
                    <a:pt x="437" y="1033"/>
                  </a:lnTo>
                  <a:lnTo>
                    <a:pt x="442" y="1035"/>
                  </a:lnTo>
                  <a:lnTo>
                    <a:pt x="449" y="1036"/>
                  </a:lnTo>
                  <a:lnTo>
                    <a:pt x="459" y="1037"/>
                  </a:lnTo>
                  <a:lnTo>
                    <a:pt x="470" y="1040"/>
                  </a:lnTo>
                  <a:lnTo>
                    <a:pt x="484" y="1044"/>
                  </a:lnTo>
                  <a:lnTo>
                    <a:pt x="500" y="1050"/>
                  </a:lnTo>
                  <a:lnTo>
                    <a:pt x="532" y="1062"/>
                  </a:lnTo>
                  <a:lnTo>
                    <a:pt x="562" y="1075"/>
                  </a:lnTo>
                  <a:lnTo>
                    <a:pt x="568" y="1077"/>
                  </a:lnTo>
                  <a:lnTo>
                    <a:pt x="575" y="1082"/>
                  </a:lnTo>
                  <a:lnTo>
                    <a:pt x="588" y="1091"/>
                  </a:lnTo>
                  <a:lnTo>
                    <a:pt x="594" y="1095"/>
                  </a:lnTo>
                  <a:lnTo>
                    <a:pt x="599" y="1098"/>
                  </a:lnTo>
                  <a:lnTo>
                    <a:pt x="602" y="1101"/>
                  </a:lnTo>
                  <a:lnTo>
                    <a:pt x="604" y="1102"/>
                  </a:lnTo>
                  <a:lnTo>
                    <a:pt x="624" y="1142"/>
                  </a:lnTo>
                  <a:lnTo>
                    <a:pt x="642" y="1183"/>
                  </a:lnTo>
                  <a:lnTo>
                    <a:pt x="660" y="1226"/>
                  </a:lnTo>
                  <a:lnTo>
                    <a:pt x="678" y="1266"/>
                  </a:lnTo>
                  <a:lnTo>
                    <a:pt x="699" y="1306"/>
                  </a:lnTo>
                  <a:lnTo>
                    <a:pt x="710" y="1324"/>
                  </a:lnTo>
                  <a:lnTo>
                    <a:pt x="722" y="1342"/>
                  </a:lnTo>
                  <a:lnTo>
                    <a:pt x="736" y="1358"/>
                  </a:lnTo>
                  <a:lnTo>
                    <a:pt x="751" y="1374"/>
                  </a:lnTo>
                  <a:lnTo>
                    <a:pt x="769" y="1387"/>
                  </a:lnTo>
                  <a:lnTo>
                    <a:pt x="788" y="1400"/>
                  </a:lnTo>
                  <a:lnTo>
                    <a:pt x="823" y="1434"/>
                  </a:lnTo>
                  <a:lnTo>
                    <a:pt x="858" y="1467"/>
                  </a:lnTo>
                  <a:lnTo>
                    <a:pt x="896" y="1497"/>
                  </a:lnTo>
                  <a:lnTo>
                    <a:pt x="933" y="1529"/>
                  </a:lnTo>
                  <a:lnTo>
                    <a:pt x="941" y="1537"/>
                  </a:lnTo>
                  <a:lnTo>
                    <a:pt x="948" y="1544"/>
                  </a:lnTo>
                  <a:lnTo>
                    <a:pt x="952" y="1548"/>
                  </a:lnTo>
                  <a:lnTo>
                    <a:pt x="956" y="1553"/>
                  </a:lnTo>
                  <a:lnTo>
                    <a:pt x="959" y="1558"/>
                  </a:lnTo>
                  <a:lnTo>
                    <a:pt x="960" y="1561"/>
                  </a:lnTo>
                  <a:lnTo>
                    <a:pt x="962" y="1562"/>
                  </a:lnTo>
                  <a:lnTo>
                    <a:pt x="965" y="1564"/>
                  </a:lnTo>
                  <a:lnTo>
                    <a:pt x="969" y="1565"/>
                  </a:lnTo>
                  <a:lnTo>
                    <a:pt x="973" y="1568"/>
                  </a:lnTo>
                  <a:lnTo>
                    <a:pt x="980" y="1570"/>
                  </a:lnTo>
                  <a:lnTo>
                    <a:pt x="988" y="1573"/>
                  </a:lnTo>
                  <a:lnTo>
                    <a:pt x="992" y="1577"/>
                  </a:lnTo>
                  <a:lnTo>
                    <a:pt x="995" y="1582"/>
                  </a:lnTo>
                  <a:lnTo>
                    <a:pt x="998" y="1586"/>
                  </a:lnTo>
                  <a:lnTo>
                    <a:pt x="1002" y="1588"/>
                  </a:lnTo>
                  <a:lnTo>
                    <a:pt x="1007" y="1590"/>
                  </a:lnTo>
                  <a:lnTo>
                    <a:pt x="1013" y="1590"/>
                  </a:lnTo>
                  <a:lnTo>
                    <a:pt x="1024" y="1587"/>
                  </a:lnTo>
                  <a:lnTo>
                    <a:pt x="1113" y="1546"/>
                  </a:lnTo>
                  <a:lnTo>
                    <a:pt x="1203" y="1504"/>
                  </a:lnTo>
                  <a:lnTo>
                    <a:pt x="1222" y="1499"/>
                  </a:lnTo>
                  <a:lnTo>
                    <a:pt x="1239" y="1492"/>
                  </a:lnTo>
                  <a:lnTo>
                    <a:pt x="1254" y="1482"/>
                  </a:lnTo>
                  <a:lnTo>
                    <a:pt x="1268" y="1471"/>
                  </a:lnTo>
                  <a:lnTo>
                    <a:pt x="1294" y="1448"/>
                  </a:lnTo>
                  <a:lnTo>
                    <a:pt x="1308" y="1436"/>
                  </a:lnTo>
                  <a:lnTo>
                    <a:pt x="1323" y="1423"/>
                  </a:lnTo>
                  <a:lnTo>
                    <a:pt x="1334" y="1416"/>
                  </a:lnTo>
                  <a:lnTo>
                    <a:pt x="1346" y="1409"/>
                  </a:lnTo>
                  <a:lnTo>
                    <a:pt x="1371" y="1396"/>
                  </a:lnTo>
                  <a:lnTo>
                    <a:pt x="1382" y="1374"/>
                  </a:lnTo>
                  <a:lnTo>
                    <a:pt x="1392" y="1353"/>
                  </a:lnTo>
                  <a:lnTo>
                    <a:pt x="1400" y="1331"/>
                  </a:lnTo>
                  <a:lnTo>
                    <a:pt x="1407" y="1306"/>
                  </a:lnTo>
                  <a:lnTo>
                    <a:pt x="1397" y="1274"/>
                  </a:lnTo>
                  <a:lnTo>
                    <a:pt x="1386" y="1243"/>
                  </a:lnTo>
                  <a:lnTo>
                    <a:pt x="1360" y="1183"/>
                  </a:lnTo>
                  <a:lnTo>
                    <a:pt x="1330" y="1126"/>
                  </a:lnTo>
                  <a:lnTo>
                    <a:pt x="1297" y="1071"/>
                  </a:lnTo>
                  <a:lnTo>
                    <a:pt x="1261" y="1017"/>
                  </a:lnTo>
                  <a:lnTo>
                    <a:pt x="1224" y="963"/>
                  </a:lnTo>
                  <a:lnTo>
                    <a:pt x="1148" y="856"/>
                  </a:lnTo>
                  <a:lnTo>
                    <a:pt x="1115" y="803"/>
                  </a:lnTo>
                  <a:lnTo>
                    <a:pt x="1082" y="751"/>
                  </a:lnTo>
                  <a:lnTo>
                    <a:pt x="1072" y="734"/>
                  </a:lnTo>
                  <a:lnTo>
                    <a:pt x="1061" y="717"/>
                  </a:lnTo>
                  <a:lnTo>
                    <a:pt x="1050" y="696"/>
                  </a:lnTo>
                  <a:lnTo>
                    <a:pt x="1039" y="677"/>
                  </a:lnTo>
                  <a:lnTo>
                    <a:pt x="1029" y="659"/>
                  </a:lnTo>
                  <a:lnTo>
                    <a:pt x="1022" y="645"/>
                  </a:lnTo>
                  <a:lnTo>
                    <a:pt x="1020" y="639"/>
                  </a:lnTo>
                  <a:lnTo>
                    <a:pt x="1017" y="635"/>
                  </a:lnTo>
                  <a:lnTo>
                    <a:pt x="1015" y="633"/>
                  </a:lnTo>
                  <a:lnTo>
                    <a:pt x="1015" y="631"/>
                  </a:lnTo>
                  <a:lnTo>
                    <a:pt x="999" y="597"/>
                  </a:lnTo>
                  <a:lnTo>
                    <a:pt x="985" y="568"/>
                  </a:lnTo>
                  <a:lnTo>
                    <a:pt x="974" y="543"/>
                  </a:lnTo>
                  <a:lnTo>
                    <a:pt x="965" y="522"/>
                  </a:lnTo>
                  <a:lnTo>
                    <a:pt x="956" y="506"/>
                  </a:lnTo>
                  <a:lnTo>
                    <a:pt x="949" y="492"/>
                  </a:lnTo>
                  <a:lnTo>
                    <a:pt x="945" y="482"/>
                  </a:lnTo>
                  <a:lnTo>
                    <a:pt x="941" y="476"/>
                  </a:lnTo>
                  <a:lnTo>
                    <a:pt x="940" y="470"/>
                  </a:lnTo>
                  <a:lnTo>
                    <a:pt x="938" y="467"/>
                  </a:lnTo>
                  <a:lnTo>
                    <a:pt x="937" y="466"/>
                  </a:lnTo>
                  <a:lnTo>
                    <a:pt x="938" y="467"/>
                  </a:lnTo>
                  <a:lnTo>
                    <a:pt x="940" y="470"/>
                  </a:lnTo>
                  <a:lnTo>
                    <a:pt x="942" y="477"/>
                  </a:lnTo>
                  <a:lnTo>
                    <a:pt x="947" y="481"/>
                  </a:lnTo>
                  <a:lnTo>
                    <a:pt x="947" y="482"/>
                  </a:lnTo>
                  <a:lnTo>
                    <a:pt x="948" y="482"/>
                  </a:lnTo>
                  <a:lnTo>
                    <a:pt x="948" y="481"/>
                  </a:lnTo>
                  <a:lnTo>
                    <a:pt x="947" y="478"/>
                  </a:lnTo>
                  <a:lnTo>
                    <a:pt x="945" y="473"/>
                  </a:lnTo>
                  <a:lnTo>
                    <a:pt x="942" y="464"/>
                  </a:lnTo>
                  <a:lnTo>
                    <a:pt x="938" y="453"/>
                  </a:lnTo>
                  <a:lnTo>
                    <a:pt x="933" y="440"/>
                  </a:lnTo>
                  <a:lnTo>
                    <a:pt x="926" y="422"/>
                  </a:lnTo>
                  <a:lnTo>
                    <a:pt x="916" y="401"/>
                  </a:lnTo>
                  <a:lnTo>
                    <a:pt x="905" y="375"/>
                  </a:lnTo>
                  <a:lnTo>
                    <a:pt x="893" y="345"/>
                  </a:lnTo>
                  <a:lnTo>
                    <a:pt x="878" y="309"/>
                  </a:lnTo>
                  <a:lnTo>
                    <a:pt x="869" y="290"/>
                  </a:lnTo>
                  <a:lnTo>
                    <a:pt x="861" y="269"/>
                  </a:lnTo>
                  <a:lnTo>
                    <a:pt x="856" y="255"/>
                  </a:lnTo>
                  <a:lnTo>
                    <a:pt x="849" y="240"/>
                  </a:lnTo>
                  <a:lnTo>
                    <a:pt x="832" y="208"/>
                  </a:lnTo>
                  <a:lnTo>
                    <a:pt x="823" y="195"/>
                  </a:lnTo>
                  <a:lnTo>
                    <a:pt x="812" y="181"/>
                  </a:lnTo>
                  <a:lnTo>
                    <a:pt x="801" y="168"/>
                  </a:lnTo>
                  <a:lnTo>
                    <a:pt x="787" y="160"/>
                  </a:lnTo>
                  <a:lnTo>
                    <a:pt x="765" y="152"/>
                  </a:lnTo>
                  <a:lnTo>
                    <a:pt x="743" y="146"/>
                  </a:lnTo>
                  <a:lnTo>
                    <a:pt x="721" y="139"/>
                  </a:lnTo>
                  <a:lnTo>
                    <a:pt x="700" y="131"/>
                  </a:lnTo>
                  <a:lnTo>
                    <a:pt x="666" y="116"/>
                  </a:lnTo>
                  <a:lnTo>
                    <a:pt x="631" y="102"/>
                  </a:lnTo>
                  <a:lnTo>
                    <a:pt x="597" y="87"/>
                  </a:lnTo>
                  <a:lnTo>
                    <a:pt x="564" y="71"/>
                  </a:lnTo>
                  <a:lnTo>
                    <a:pt x="550" y="62"/>
                  </a:lnTo>
                  <a:lnTo>
                    <a:pt x="535" y="53"/>
                  </a:lnTo>
                  <a:lnTo>
                    <a:pt x="520" y="43"/>
                  </a:lnTo>
                  <a:lnTo>
                    <a:pt x="504" y="36"/>
                  </a:lnTo>
                  <a:lnTo>
                    <a:pt x="488" y="31"/>
                  </a:lnTo>
                  <a:lnTo>
                    <a:pt x="471" y="28"/>
                  </a:lnTo>
                  <a:lnTo>
                    <a:pt x="455" y="25"/>
                  </a:lnTo>
                  <a:lnTo>
                    <a:pt x="438" y="21"/>
                  </a:lnTo>
                  <a:lnTo>
                    <a:pt x="425" y="17"/>
                  </a:lnTo>
                  <a:lnTo>
                    <a:pt x="412" y="13"/>
                  </a:lnTo>
                  <a:lnTo>
                    <a:pt x="404" y="9"/>
                  </a:lnTo>
                  <a:lnTo>
                    <a:pt x="396" y="6"/>
                  </a:lnTo>
                  <a:lnTo>
                    <a:pt x="390" y="3"/>
                  </a:lnTo>
                  <a:lnTo>
                    <a:pt x="385" y="2"/>
                  </a:lnTo>
                  <a:lnTo>
                    <a:pt x="378" y="0"/>
                  </a:lnTo>
                  <a:lnTo>
                    <a:pt x="369" y="0"/>
                  </a:lnTo>
                  <a:lnTo>
                    <a:pt x="365" y="2"/>
                  </a:lnTo>
                  <a:lnTo>
                    <a:pt x="358" y="3"/>
                  </a:lnTo>
                  <a:lnTo>
                    <a:pt x="351" y="4"/>
                  </a:lnTo>
                  <a:lnTo>
                    <a:pt x="342" y="7"/>
                  </a:lnTo>
                  <a:lnTo>
                    <a:pt x="331" y="10"/>
                  </a:lnTo>
                  <a:lnTo>
                    <a:pt x="317" y="13"/>
                  </a:lnTo>
                  <a:lnTo>
                    <a:pt x="310" y="14"/>
                  </a:lnTo>
                  <a:lnTo>
                    <a:pt x="301" y="15"/>
                  </a:lnTo>
                  <a:lnTo>
                    <a:pt x="283" y="18"/>
                  </a:lnTo>
                  <a:lnTo>
                    <a:pt x="274" y="20"/>
                  </a:lnTo>
                  <a:lnTo>
                    <a:pt x="267" y="21"/>
                  </a:lnTo>
                  <a:lnTo>
                    <a:pt x="263" y="21"/>
                  </a:lnTo>
                  <a:lnTo>
                    <a:pt x="262" y="21"/>
                  </a:lnTo>
                  <a:lnTo>
                    <a:pt x="230" y="39"/>
                  </a:lnTo>
                  <a:lnTo>
                    <a:pt x="199" y="55"/>
                  </a:lnTo>
                  <a:lnTo>
                    <a:pt x="167" y="72"/>
                  </a:lnTo>
                  <a:lnTo>
                    <a:pt x="137" y="90"/>
                  </a:lnTo>
                  <a:lnTo>
                    <a:pt x="116" y="104"/>
                  </a:lnTo>
                  <a:lnTo>
                    <a:pt x="97" y="120"/>
                  </a:lnTo>
                  <a:lnTo>
                    <a:pt x="79" y="137"/>
                  </a:lnTo>
                  <a:lnTo>
                    <a:pt x="59" y="152"/>
                  </a:lnTo>
                  <a:lnTo>
                    <a:pt x="57" y="166"/>
                  </a:lnTo>
                  <a:lnTo>
                    <a:pt x="54" y="179"/>
                  </a:lnTo>
                  <a:lnTo>
                    <a:pt x="48" y="201"/>
                  </a:lnTo>
                  <a:lnTo>
                    <a:pt x="40" y="223"/>
                  </a:lnTo>
                  <a:lnTo>
                    <a:pt x="33" y="234"/>
                  </a:lnTo>
                  <a:lnTo>
                    <a:pt x="26" y="247"/>
                  </a:lnTo>
                  <a:lnTo>
                    <a:pt x="22" y="276"/>
                  </a:lnTo>
                  <a:lnTo>
                    <a:pt x="17" y="305"/>
                  </a:lnTo>
                  <a:lnTo>
                    <a:pt x="10" y="334"/>
                  </a:lnTo>
                  <a:lnTo>
                    <a:pt x="0" y="36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1749" name="Oval 408"/>
          <p:cNvSpPr>
            <a:spLocks noChangeArrowheads="1"/>
          </p:cNvSpPr>
          <p:nvPr/>
        </p:nvSpPr>
        <p:spPr bwMode="auto">
          <a:xfrm>
            <a:off x="5721350" y="2365375"/>
            <a:ext cx="122238" cy="1333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0" name="Oval 409"/>
          <p:cNvSpPr>
            <a:spLocks noChangeArrowheads="1"/>
          </p:cNvSpPr>
          <p:nvPr/>
        </p:nvSpPr>
        <p:spPr bwMode="auto">
          <a:xfrm>
            <a:off x="6045200" y="3284538"/>
            <a:ext cx="122238" cy="130175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1" name="Freeform 410"/>
          <p:cNvSpPr>
            <a:spLocks/>
          </p:cNvSpPr>
          <p:nvPr/>
        </p:nvSpPr>
        <p:spPr bwMode="auto">
          <a:xfrm>
            <a:off x="2919413" y="4332288"/>
            <a:ext cx="4922837" cy="1543050"/>
          </a:xfrm>
          <a:custGeom>
            <a:avLst/>
            <a:gdLst>
              <a:gd name="T0" fmla="*/ 2147483647 w 3101"/>
              <a:gd name="T1" fmla="*/ 0 h 972"/>
              <a:gd name="T2" fmla="*/ 0 w 3101"/>
              <a:gd name="T3" fmla="*/ 2147483647 h 972"/>
              <a:gd name="T4" fmla="*/ 2147483647 w 3101"/>
              <a:gd name="T5" fmla="*/ 2147483647 h 972"/>
              <a:gd name="T6" fmla="*/ 2147483647 w 3101"/>
              <a:gd name="T7" fmla="*/ 2147483647 h 972"/>
              <a:gd name="T8" fmla="*/ 2147483647 w 3101"/>
              <a:gd name="T9" fmla="*/ 0 h 9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01"/>
              <a:gd name="T16" fmla="*/ 0 h 972"/>
              <a:gd name="T17" fmla="*/ 3101 w 3101"/>
              <a:gd name="T18" fmla="*/ 972 h 9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01" h="972">
                <a:moveTo>
                  <a:pt x="29" y="0"/>
                </a:moveTo>
                <a:lnTo>
                  <a:pt x="0" y="97"/>
                </a:lnTo>
                <a:lnTo>
                  <a:pt x="3074" y="972"/>
                </a:lnTo>
                <a:lnTo>
                  <a:pt x="3101" y="874"/>
                </a:lnTo>
                <a:lnTo>
                  <a:pt x="29" y="0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31752" name="Group 411"/>
          <p:cNvGrpSpPr>
            <a:grpSpLocks/>
          </p:cNvGrpSpPr>
          <p:nvPr/>
        </p:nvGrpSpPr>
        <p:grpSpPr bwMode="auto">
          <a:xfrm>
            <a:off x="5010150" y="2449513"/>
            <a:ext cx="769938" cy="2454275"/>
            <a:chOff x="3156" y="1543"/>
            <a:chExt cx="485" cy="1546"/>
          </a:xfrm>
        </p:grpSpPr>
        <p:sp>
          <p:nvSpPr>
            <p:cNvPr id="33633" name="Freeform 412"/>
            <p:cNvSpPr>
              <a:spLocks/>
            </p:cNvSpPr>
            <p:nvPr/>
          </p:nvSpPr>
          <p:spPr bwMode="auto">
            <a:xfrm>
              <a:off x="3622" y="1543"/>
              <a:ext cx="19" cy="48"/>
            </a:xfrm>
            <a:custGeom>
              <a:avLst/>
              <a:gdLst>
                <a:gd name="T0" fmla="*/ 19 w 19"/>
                <a:gd name="T1" fmla="*/ 4 h 48"/>
                <a:gd name="T2" fmla="*/ 19 w 19"/>
                <a:gd name="T3" fmla="*/ 2 h 48"/>
                <a:gd name="T4" fmla="*/ 18 w 19"/>
                <a:gd name="T5" fmla="*/ 1 h 48"/>
                <a:gd name="T6" fmla="*/ 16 w 19"/>
                <a:gd name="T7" fmla="*/ 0 h 48"/>
                <a:gd name="T8" fmla="*/ 16 w 19"/>
                <a:gd name="T9" fmla="*/ 0 h 48"/>
                <a:gd name="T10" fmla="*/ 15 w 19"/>
                <a:gd name="T11" fmla="*/ 1 h 48"/>
                <a:gd name="T12" fmla="*/ 14 w 19"/>
                <a:gd name="T13" fmla="*/ 2 h 48"/>
                <a:gd name="T14" fmla="*/ 0 w 19"/>
                <a:gd name="T15" fmla="*/ 44 h 48"/>
                <a:gd name="T16" fmla="*/ 0 w 19"/>
                <a:gd name="T17" fmla="*/ 45 h 48"/>
                <a:gd name="T18" fmla="*/ 1 w 19"/>
                <a:gd name="T19" fmla="*/ 46 h 48"/>
                <a:gd name="T20" fmla="*/ 3 w 19"/>
                <a:gd name="T21" fmla="*/ 48 h 48"/>
                <a:gd name="T22" fmla="*/ 4 w 19"/>
                <a:gd name="T23" fmla="*/ 48 h 48"/>
                <a:gd name="T24" fmla="*/ 5 w 19"/>
                <a:gd name="T25" fmla="*/ 46 h 48"/>
                <a:gd name="T26" fmla="*/ 5 w 19"/>
                <a:gd name="T27" fmla="*/ 45 h 48"/>
                <a:gd name="T28" fmla="*/ 19 w 19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8"/>
                <a:gd name="T47" fmla="*/ 19 w 19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8">
                  <a:moveTo>
                    <a:pt x="19" y="4"/>
                  </a:moveTo>
                  <a:lnTo>
                    <a:pt x="19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4" name="Freeform 413"/>
            <p:cNvSpPr>
              <a:spLocks/>
            </p:cNvSpPr>
            <p:nvPr/>
          </p:nvSpPr>
          <p:spPr bwMode="auto">
            <a:xfrm>
              <a:off x="3616" y="1600"/>
              <a:ext cx="7" cy="12"/>
            </a:xfrm>
            <a:custGeom>
              <a:avLst/>
              <a:gdLst>
                <a:gd name="T0" fmla="*/ 7 w 7"/>
                <a:gd name="T1" fmla="*/ 5 h 12"/>
                <a:gd name="T2" fmla="*/ 7 w 7"/>
                <a:gd name="T3" fmla="*/ 3 h 12"/>
                <a:gd name="T4" fmla="*/ 6 w 7"/>
                <a:gd name="T5" fmla="*/ 2 h 12"/>
                <a:gd name="T6" fmla="*/ 4 w 7"/>
                <a:gd name="T7" fmla="*/ 0 h 12"/>
                <a:gd name="T8" fmla="*/ 3 w 7"/>
                <a:gd name="T9" fmla="*/ 0 h 12"/>
                <a:gd name="T10" fmla="*/ 2 w 7"/>
                <a:gd name="T11" fmla="*/ 2 h 12"/>
                <a:gd name="T12" fmla="*/ 2 w 7"/>
                <a:gd name="T13" fmla="*/ 3 h 12"/>
                <a:gd name="T14" fmla="*/ 0 w 7"/>
                <a:gd name="T15" fmla="*/ 7 h 12"/>
                <a:gd name="T16" fmla="*/ 0 w 7"/>
                <a:gd name="T17" fmla="*/ 9 h 12"/>
                <a:gd name="T18" fmla="*/ 0 w 7"/>
                <a:gd name="T19" fmla="*/ 10 h 12"/>
                <a:gd name="T20" fmla="*/ 2 w 7"/>
                <a:gd name="T21" fmla="*/ 12 h 12"/>
                <a:gd name="T22" fmla="*/ 3 w 7"/>
                <a:gd name="T23" fmla="*/ 12 h 12"/>
                <a:gd name="T24" fmla="*/ 4 w 7"/>
                <a:gd name="T25" fmla="*/ 10 h 12"/>
                <a:gd name="T26" fmla="*/ 6 w 7"/>
                <a:gd name="T27" fmla="*/ 9 h 12"/>
                <a:gd name="T28" fmla="*/ 7 w 7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2"/>
                <a:gd name="T47" fmla="*/ 7 w 7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2">
                  <a:moveTo>
                    <a:pt x="7" y="5"/>
                  </a:moveTo>
                  <a:lnTo>
                    <a:pt x="7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5" name="Freeform 414"/>
            <p:cNvSpPr>
              <a:spLocks/>
            </p:cNvSpPr>
            <p:nvPr/>
          </p:nvSpPr>
          <p:spPr bwMode="auto">
            <a:xfrm>
              <a:off x="3598" y="1621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8 w 18"/>
                <a:gd name="T5" fmla="*/ 2 h 48"/>
                <a:gd name="T6" fmla="*/ 17 w 18"/>
                <a:gd name="T7" fmla="*/ 0 h 48"/>
                <a:gd name="T8" fmla="*/ 16 w 18"/>
                <a:gd name="T9" fmla="*/ 0 h 48"/>
                <a:gd name="T10" fmla="*/ 14 w 18"/>
                <a:gd name="T11" fmla="*/ 2 h 48"/>
                <a:gd name="T12" fmla="*/ 13 w 18"/>
                <a:gd name="T13" fmla="*/ 3 h 48"/>
                <a:gd name="T14" fmla="*/ 0 w 18"/>
                <a:gd name="T15" fmla="*/ 44 h 48"/>
                <a:gd name="T16" fmla="*/ 0 w 18"/>
                <a:gd name="T17" fmla="*/ 46 h 48"/>
                <a:gd name="T18" fmla="*/ 0 w 18"/>
                <a:gd name="T19" fmla="*/ 47 h 48"/>
                <a:gd name="T20" fmla="*/ 2 w 18"/>
                <a:gd name="T21" fmla="*/ 48 h 48"/>
                <a:gd name="T22" fmla="*/ 3 w 18"/>
                <a:gd name="T23" fmla="*/ 48 h 48"/>
                <a:gd name="T24" fmla="*/ 5 w 18"/>
                <a:gd name="T25" fmla="*/ 47 h 48"/>
                <a:gd name="T26" fmla="*/ 6 w 18"/>
                <a:gd name="T27" fmla="*/ 46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6" name="Freeform 415"/>
            <p:cNvSpPr>
              <a:spLocks/>
            </p:cNvSpPr>
            <p:nvPr/>
          </p:nvSpPr>
          <p:spPr bwMode="auto">
            <a:xfrm>
              <a:off x="3592" y="1679"/>
              <a:ext cx="6" cy="11"/>
            </a:xfrm>
            <a:custGeom>
              <a:avLst/>
              <a:gdLst>
                <a:gd name="T0" fmla="*/ 6 w 6"/>
                <a:gd name="T1" fmla="*/ 4 h 11"/>
                <a:gd name="T2" fmla="*/ 6 w 6"/>
                <a:gd name="T3" fmla="*/ 3 h 11"/>
                <a:gd name="T4" fmla="*/ 6 w 6"/>
                <a:gd name="T5" fmla="*/ 1 h 11"/>
                <a:gd name="T6" fmla="*/ 5 w 6"/>
                <a:gd name="T7" fmla="*/ 0 h 11"/>
                <a:gd name="T8" fmla="*/ 4 w 6"/>
                <a:gd name="T9" fmla="*/ 0 h 11"/>
                <a:gd name="T10" fmla="*/ 2 w 6"/>
                <a:gd name="T11" fmla="*/ 1 h 11"/>
                <a:gd name="T12" fmla="*/ 1 w 6"/>
                <a:gd name="T13" fmla="*/ 3 h 11"/>
                <a:gd name="T14" fmla="*/ 0 w 6"/>
                <a:gd name="T15" fmla="*/ 8 h 11"/>
                <a:gd name="T16" fmla="*/ 0 w 6"/>
                <a:gd name="T17" fmla="*/ 10 h 11"/>
                <a:gd name="T18" fmla="*/ 0 w 6"/>
                <a:gd name="T19" fmla="*/ 11 h 11"/>
                <a:gd name="T20" fmla="*/ 1 w 6"/>
                <a:gd name="T21" fmla="*/ 11 h 11"/>
                <a:gd name="T22" fmla="*/ 2 w 6"/>
                <a:gd name="T23" fmla="*/ 11 h 11"/>
                <a:gd name="T24" fmla="*/ 4 w 6"/>
                <a:gd name="T25" fmla="*/ 11 h 11"/>
                <a:gd name="T26" fmla="*/ 5 w 6"/>
                <a:gd name="T27" fmla="*/ 10 h 11"/>
                <a:gd name="T28" fmla="*/ 6 w 6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1"/>
                <a:gd name="T47" fmla="*/ 6 w 6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1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7" name="Freeform 416"/>
            <p:cNvSpPr>
              <a:spLocks/>
            </p:cNvSpPr>
            <p:nvPr/>
          </p:nvSpPr>
          <p:spPr bwMode="auto">
            <a:xfrm>
              <a:off x="3574" y="1701"/>
              <a:ext cx="18" cy="47"/>
            </a:xfrm>
            <a:custGeom>
              <a:avLst/>
              <a:gdLst>
                <a:gd name="T0" fmla="*/ 18 w 18"/>
                <a:gd name="T1" fmla="*/ 3 h 47"/>
                <a:gd name="T2" fmla="*/ 18 w 18"/>
                <a:gd name="T3" fmla="*/ 1 h 47"/>
                <a:gd name="T4" fmla="*/ 18 w 18"/>
                <a:gd name="T5" fmla="*/ 0 h 47"/>
                <a:gd name="T6" fmla="*/ 16 w 18"/>
                <a:gd name="T7" fmla="*/ 0 h 47"/>
                <a:gd name="T8" fmla="*/ 15 w 18"/>
                <a:gd name="T9" fmla="*/ 0 h 47"/>
                <a:gd name="T10" fmla="*/ 13 w 18"/>
                <a:gd name="T11" fmla="*/ 0 h 47"/>
                <a:gd name="T12" fmla="*/ 12 w 18"/>
                <a:gd name="T13" fmla="*/ 1 h 47"/>
                <a:gd name="T14" fmla="*/ 0 w 18"/>
                <a:gd name="T15" fmla="*/ 44 h 47"/>
                <a:gd name="T16" fmla="*/ 0 w 18"/>
                <a:gd name="T17" fmla="*/ 45 h 47"/>
                <a:gd name="T18" fmla="*/ 0 w 18"/>
                <a:gd name="T19" fmla="*/ 47 h 47"/>
                <a:gd name="T20" fmla="*/ 1 w 18"/>
                <a:gd name="T21" fmla="*/ 47 h 47"/>
                <a:gd name="T22" fmla="*/ 2 w 18"/>
                <a:gd name="T23" fmla="*/ 47 h 47"/>
                <a:gd name="T24" fmla="*/ 4 w 18"/>
                <a:gd name="T25" fmla="*/ 47 h 47"/>
                <a:gd name="T26" fmla="*/ 5 w 18"/>
                <a:gd name="T27" fmla="*/ 45 h 47"/>
                <a:gd name="T28" fmla="*/ 18 w 18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7"/>
                <a:gd name="T47" fmla="*/ 18 w 18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7">
                  <a:moveTo>
                    <a:pt x="18" y="3"/>
                  </a:moveTo>
                  <a:lnTo>
                    <a:pt x="18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5" y="45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8" name="Freeform 417"/>
            <p:cNvSpPr>
              <a:spLocks/>
            </p:cNvSpPr>
            <p:nvPr/>
          </p:nvSpPr>
          <p:spPr bwMode="auto">
            <a:xfrm>
              <a:off x="3567" y="1759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7 w 7"/>
                <a:gd name="T3" fmla="*/ 1 h 10"/>
                <a:gd name="T4" fmla="*/ 7 w 7"/>
                <a:gd name="T5" fmla="*/ 0 h 10"/>
                <a:gd name="T6" fmla="*/ 5 w 7"/>
                <a:gd name="T7" fmla="*/ 0 h 10"/>
                <a:gd name="T8" fmla="*/ 4 w 7"/>
                <a:gd name="T9" fmla="*/ 0 h 10"/>
                <a:gd name="T10" fmla="*/ 2 w 7"/>
                <a:gd name="T11" fmla="*/ 0 h 10"/>
                <a:gd name="T12" fmla="*/ 1 w 7"/>
                <a:gd name="T13" fmla="*/ 1 h 10"/>
                <a:gd name="T14" fmla="*/ 0 w 7"/>
                <a:gd name="T15" fmla="*/ 7 h 10"/>
                <a:gd name="T16" fmla="*/ 0 w 7"/>
                <a:gd name="T17" fmla="*/ 8 h 10"/>
                <a:gd name="T18" fmla="*/ 1 w 7"/>
                <a:gd name="T19" fmla="*/ 10 h 10"/>
                <a:gd name="T20" fmla="*/ 2 w 7"/>
                <a:gd name="T21" fmla="*/ 10 h 10"/>
                <a:gd name="T22" fmla="*/ 4 w 7"/>
                <a:gd name="T23" fmla="*/ 10 h 10"/>
                <a:gd name="T24" fmla="*/ 5 w 7"/>
                <a:gd name="T25" fmla="*/ 10 h 10"/>
                <a:gd name="T26" fmla="*/ 5 w 7"/>
                <a:gd name="T27" fmla="*/ 8 h 10"/>
                <a:gd name="T28" fmla="*/ 7 w 7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7" y="3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9" name="Freeform 418"/>
            <p:cNvSpPr>
              <a:spLocks/>
            </p:cNvSpPr>
            <p:nvPr/>
          </p:nvSpPr>
          <p:spPr bwMode="auto">
            <a:xfrm>
              <a:off x="3549" y="1780"/>
              <a:ext cx="18" cy="46"/>
            </a:xfrm>
            <a:custGeom>
              <a:avLst/>
              <a:gdLst>
                <a:gd name="T0" fmla="*/ 18 w 18"/>
                <a:gd name="T1" fmla="*/ 2 h 46"/>
                <a:gd name="T2" fmla="*/ 18 w 18"/>
                <a:gd name="T3" fmla="*/ 1 h 46"/>
                <a:gd name="T4" fmla="*/ 18 w 18"/>
                <a:gd name="T5" fmla="*/ 0 h 46"/>
                <a:gd name="T6" fmla="*/ 16 w 18"/>
                <a:gd name="T7" fmla="*/ 0 h 46"/>
                <a:gd name="T8" fmla="*/ 15 w 18"/>
                <a:gd name="T9" fmla="*/ 0 h 46"/>
                <a:gd name="T10" fmla="*/ 14 w 18"/>
                <a:gd name="T11" fmla="*/ 0 h 46"/>
                <a:gd name="T12" fmla="*/ 12 w 18"/>
                <a:gd name="T13" fmla="*/ 1 h 46"/>
                <a:gd name="T14" fmla="*/ 0 w 18"/>
                <a:gd name="T15" fmla="*/ 44 h 46"/>
                <a:gd name="T16" fmla="*/ 0 w 18"/>
                <a:gd name="T17" fmla="*/ 45 h 46"/>
                <a:gd name="T18" fmla="*/ 0 w 18"/>
                <a:gd name="T19" fmla="*/ 46 h 46"/>
                <a:gd name="T20" fmla="*/ 1 w 18"/>
                <a:gd name="T21" fmla="*/ 46 h 46"/>
                <a:gd name="T22" fmla="*/ 3 w 18"/>
                <a:gd name="T23" fmla="*/ 46 h 46"/>
                <a:gd name="T24" fmla="*/ 4 w 18"/>
                <a:gd name="T25" fmla="*/ 46 h 46"/>
                <a:gd name="T26" fmla="*/ 5 w 18"/>
                <a:gd name="T27" fmla="*/ 45 h 46"/>
                <a:gd name="T28" fmla="*/ 18 w 18"/>
                <a:gd name="T29" fmla="*/ 2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6"/>
                <a:gd name="T47" fmla="*/ 18 w 18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6">
                  <a:moveTo>
                    <a:pt x="18" y="2"/>
                  </a:moveTo>
                  <a:lnTo>
                    <a:pt x="18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5" y="45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0" name="Freeform 419"/>
            <p:cNvSpPr>
              <a:spLocks/>
            </p:cNvSpPr>
            <p:nvPr/>
          </p:nvSpPr>
          <p:spPr bwMode="auto">
            <a:xfrm>
              <a:off x="3542" y="1837"/>
              <a:ext cx="7" cy="11"/>
            </a:xfrm>
            <a:custGeom>
              <a:avLst/>
              <a:gdLst>
                <a:gd name="T0" fmla="*/ 7 w 7"/>
                <a:gd name="T1" fmla="*/ 3 h 11"/>
                <a:gd name="T2" fmla="*/ 7 w 7"/>
                <a:gd name="T3" fmla="*/ 2 h 11"/>
                <a:gd name="T4" fmla="*/ 7 w 7"/>
                <a:gd name="T5" fmla="*/ 0 h 11"/>
                <a:gd name="T6" fmla="*/ 5 w 7"/>
                <a:gd name="T7" fmla="*/ 0 h 11"/>
                <a:gd name="T8" fmla="*/ 4 w 7"/>
                <a:gd name="T9" fmla="*/ 0 h 11"/>
                <a:gd name="T10" fmla="*/ 3 w 7"/>
                <a:gd name="T11" fmla="*/ 0 h 11"/>
                <a:gd name="T12" fmla="*/ 1 w 7"/>
                <a:gd name="T13" fmla="*/ 2 h 11"/>
                <a:gd name="T14" fmla="*/ 0 w 7"/>
                <a:gd name="T15" fmla="*/ 7 h 11"/>
                <a:gd name="T16" fmla="*/ 0 w 7"/>
                <a:gd name="T17" fmla="*/ 9 h 11"/>
                <a:gd name="T18" fmla="*/ 1 w 7"/>
                <a:gd name="T19" fmla="*/ 10 h 11"/>
                <a:gd name="T20" fmla="*/ 3 w 7"/>
                <a:gd name="T21" fmla="*/ 11 h 11"/>
                <a:gd name="T22" fmla="*/ 4 w 7"/>
                <a:gd name="T23" fmla="*/ 11 h 11"/>
                <a:gd name="T24" fmla="*/ 5 w 7"/>
                <a:gd name="T25" fmla="*/ 10 h 11"/>
                <a:gd name="T26" fmla="*/ 5 w 7"/>
                <a:gd name="T27" fmla="*/ 9 h 11"/>
                <a:gd name="T28" fmla="*/ 7 w 7"/>
                <a:gd name="T29" fmla="*/ 3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3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1" name="Freeform 420"/>
            <p:cNvSpPr>
              <a:spLocks/>
            </p:cNvSpPr>
            <p:nvPr/>
          </p:nvSpPr>
          <p:spPr bwMode="auto">
            <a:xfrm>
              <a:off x="3524" y="1858"/>
              <a:ext cx="19" cy="48"/>
            </a:xfrm>
            <a:custGeom>
              <a:avLst/>
              <a:gdLst>
                <a:gd name="T0" fmla="*/ 19 w 19"/>
                <a:gd name="T1" fmla="*/ 4 h 48"/>
                <a:gd name="T2" fmla="*/ 19 w 19"/>
                <a:gd name="T3" fmla="*/ 3 h 48"/>
                <a:gd name="T4" fmla="*/ 18 w 19"/>
                <a:gd name="T5" fmla="*/ 1 h 48"/>
                <a:gd name="T6" fmla="*/ 17 w 19"/>
                <a:gd name="T7" fmla="*/ 0 h 48"/>
                <a:gd name="T8" fmla="*/ 15 w 19"/>
                <a:gd name="T9" fmla="*/ 0 h 48"/>
                <a:gd name="T10" fmla="*/ 14 w 19"/>
                <a:gd name="T11" fmla="*/ 1 h 48"/>
                <a:gd name="T12" fmla="*/ 14 w 19"/>
                <a:gd name="T13" fmla="*/ 3 h 48"/>
                <a:gd name="T14" fmla="*/ 0 w 19"/>
                <a:gd name="T15" fmla="*/ 44 h 48"/>
                <a:gd name="T16" fmla="*/ 0 w 19"/>
                <a:gd name="T17" fmla="*/ 46 h 48"/>
                <a:gd name="T18" fmla="*/ 1 w 19"/>
                <a:gd name="T19" fmla="*/ 47 h 48"/>
                <a:gd name="T20" fmla="*/ 3 w 19"/>
                <a:gd name="T21" fmla="*/ 48 h 48"/>
                <a:gd name="T22" fmla="*/ 4 w 19"/>
                <a:gd name="T23" fmla="*/ 48 h 48"/>
                <a:gd name="T24" fmla="*/ 6 w 19"/>
                <a:gd name="T25" fmla="*/ 47 h 48"/>
                <a:gd name="T26" fmla="*/ 6 w 19"/>
                <a:gd name="T27" fmla="*/ 46 h 48"/>
                <a:gd name="T28" fmla="*/ 19 w 19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8"/>
                <a:gd name="T47" fmla="*/ 19 w 19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8">
                  <a:moveTo>
                    <a:pt x="19" y="4"/>
                  </a:moveTo>
                  <a:lnTo>
                    <a:pt x="19" y="3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2" name="Freeform 421"/>
            <p:cNvSpPr>
              <a:spLocks/>
            </p:cNvSpPr>
            <p:nvPr/>
          </p:nvSpPr>
          <p:spPr bwMode="auto">
            <a:xfrm>
              <a:off x="3517" y="1916"/>
              <a:ext cx="8" cy="11"/>
            </a:xfrm>
            <a:custGeom>
              <a:avLst/>
              <a:gdLst>
                <a:gd name="T0" fmla="*/ 8 w 8"/>
                <a:gd name="T1" fmla="*/ 4 h 11"/>
                <a:gd name="T2" fmla="*/ 8 w 8"/>
                <a:gd name="T3" fmla="*/ 3 h 11"/>
                <a:gd name="T4" fmla="*/ 7 w 8"/>
                <a:gd name="T5" fmla="*/ 1 h 11"/>
                <a:gd name="T6" fmla="*/ 6 w 8"/>
                <a:gd name="T7" fmla="*/ 0 h 11"/>
                <a:gd name="T8" fmla="*/ 4 w 8"/>
                <a:gd name="T9" fmla="*/ 0 h 11"/>
                <a:gd name="T10" fmla="*/ 3 w 8"/>
                <a:gd name="T11" fmla="*/ 1 h 11"/>
                <a:gd name="T12" fmla="*/ 3 w 8"/>
                <a:gd name="T13" fmla="*/ 3 h 11"/>
                <a:gd name="T14" fmla="*/ 0 w 8"/>
                <a:gd name="T15" fmla="*/ 7 h 11"/>
                <a:gd name="T16" fmla="*/ 0 w 8"/>
                <a:gd name="T17" fmla="*/ 8 h 11"/>
                <a:gd name="T18" fmla="*/ 2 w 8"/>
                <a:gd name="T19" fmla="*/ 10 h 11"/>
                <a:gd name="T20" fmla="*/ 3 w 8"/>
                <a:gd name="T21" fmla="*/ 11 h 11"/>
                <a:gd name="T22" fmla="*/ 4 w 8"/>
                <a:gd name="T23" fmla="*/ 11 h 11"/>
                <a:gd name="T24" fmla="*/ 6 w 8"/>
                <a:gd name="T25" fmla="*/ 10 h 11"/>
                <a:gd name="T26" fmla="*/ 6 w 8"/>
                <a:gd name="T27" fmla="*/ 8 h 11"/>
                <a:gd name="T28" fmla="*/ 8 w 8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11"/>
                <a:gd name="T47" fmla="*/ 8 w 8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11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6" y="8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3" name="Freeform 422"/>
            <p:cNvSpPr>
              <a:spLocks/>
            </p:cNvSpPr>
            <p:nvPr/>
          </p:nvSpPr>
          <p:spPr bwMode="auto">
            <a:xfrm>
              <a:off x="3499" y="1937"/>
              <a:ext cx="20" cy="48"/>
            </a:xfrm>
            <a:custGeom>
              <a:avLst/>
              <a:gdLst>
                <a:gd name="T0" fmla="*/ 20 w 20"/>
                <a:gd name="T1" fmla="*/ 4 h 48"/>
                <a:gd name="T2" fmla="*/ 20 w 20"/>
                <a:gd name="T3" fmla="*/ 2 h 48"/>
                <a:gd name="T4" fmla="*/ 18 w 20"/>
                <a:gd name="T5" fmla="*/ 1 h 48"/>
                <a:gd name="T6" fmla="*/ 17 w 20"/>
                <a:gd name="T7" fmla="*/ 0 h 48"/>
                <a:gd name="T8" fmla="*/ 15 w 20"/>
                <a:gd name="T9" fmla="*/ 0 h 48"/>
                <a:gd name="T10" fmla="*/ 14 w 20"/>
                <a:gd name="T11" fmla="*/ 1 h 48"/>
                <a:gd name="T12" fmla="*/ 14 w 20"/>
                <a:gd name="T13" fmla="*/ 2 h 48"/>
                <a:gd name="T14" fmla="*/ 0 w 20"/>
                <a:gd name="T15" fmla="*/ 44 h 48"/>
                <a:gd name="T16" fmla="*/ 0 w 20"/>
                <a:gd name="T17" fmla="*/ 45 h 48"/>
                <a:gd name="T18" fmla="*/ 2 w 20"/>
                <a:gd name="T19" fmla="*/ 46 h 48"/>
                <a:gd name="T20" fmla="*/ 3 w 20"/>
                <a:gd name="T21" fmla="*/ 48 h 48"/>
                <a:gd name="T22" fmla="*/ 4 w 20"/>
                <a:gd name="T23" fmla="*/ 48 h 48"/>
                <a:gd name="T24" fmla="*/ 6 w 20"/>
                <a:gd name="T25" fmla="*/ 46 h 48"/>
                <a:gd name="T26" fmla="*/ 6 w 20"/>
                <a:gd name="T27" fmla="*/ 45 h 48"/>
                <a:gd name="T28" fmla="*/ 20 w 20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8"/>
                <a:gd name="T47" fmla="*/ 20 w 20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8">
                  <a:moveTo>
                    <a:pt x="20" y="4"/>
                  </a:move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2" y="46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4" name="Freeform 423"/>
            <p:cNvSpPr>
              <a:spLocks/>
            </p:cNvSpPr>
            <p:nvPr/>
          </p:nvSpPr>
          <p:spPr bwMode="auto">
            <a:xfrm>
              <a:off x="3494" y="1994"/>
              <a:ext cx="7" cy="11"/>
            </a:xfrm>
            <a:custGeom>
              <a:avLst/>
              <a:gdLst>
                <a:gd name="T0" fmla="*/ 7 w 7"/>
                <a:gd name="T1" fmla="*/ 5 h 11"/>
                <a:gd name="T2" fmla="*/ 7 w 7"/>
                <a:gd name="T3" fmla="*/ 3 h 11"/>
                <a:gd name="T4" fmla="*/ 5 w 7"/>
                <a:gd name="T5" fmla="*/ 2 h 11"/>
                <a:gd name="T6" fmla="*/ 4 w 7"/>
                <a:gd name="T7" fmla="*/ 0 h 11"/>
                <a:gd name="T8" fmla="*/ 2 w 7"/>
                <a:gd name="T9" fmla="*/ 0 h 11"/>
                <a:gd name="T10" fmla="*/ 1 w 7"/>
                <a:gd name="T11" fmla="*/ 2 h 11"/>
                <a:gd name="T12" fmla="*/ 1 w 7"/>
                <a:gd name="T13" fmla="*/ 3 h 11"/>
                <a:gd name="T14" fmla="*/ 0 w 7"/>
                <a:gd name="T15" fmla="*/ 9 h 11"/>
                <a:gd name="T16" fmla="*/ 0 w 7"/>
                <a:gd name="T17" fmla="*/ 10 h 11"/>
                <a:gd name="T18" fmla="*/ 0 w 7"/>
                <a:gd name="T19" fmla="*/ 11 h 11"/>
                <a:gd name="T20" fmla="*/ 1 w 7"/>
                <a:gd name="T21" fmla="*/ 11 h 11"/>
                <a:gd name="T22" fmla="*/ 2 w 7"/>
                <a:gd name="T23" fmla="*/ 11 h 11"/>
                <a:gd name="T24" fmla="*/ 4 w 7"/>
                <a:gd name="T25" fmla="*/ 11 h 11"/>
                <a:gd name="T26" fmla="*/ 5 w 7"/>
                <a:gd name="T27" fmla="*/ 10 h 11"/>
                <a:gd name="T28" fmla="*/ 7 w 7"/>
                <a:gd name="T29" fmla="*/ 5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5"/>
                  </a:move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5" name="Freeform 424"/>
            <p:cNvSpPr>
              <a:spLocks/>
            </p:cNvSpPr>
            <p:nvPr/>
          </p:nvSpPr>
          <p:spPr bwMode="auto">
            <a:xfrm>
              <a:off x="3474" y="2016"/>
              <a:ext cx="20" cy="47"/>
            </a:xfrm>
            <a:custGeom>
              <a:avLst/>
              <a:gdLst>
                <a:gd name="T0" fmla="*/ 20 w 20"/>
                <a:gd name="T1" fmla="*/ 3 h 47"/>
                <a:gd name="T2" fmla="*/ 20 w 20"/>
                <a:gd name="T3" fmla="*/ 2 h 47"/>
                <a:gd name="T4" fmla="*/ 18 w 20"/>
                <a:gd name="T5" fmla="*/ 0 h 47"/>
                <a:gd name="T6" fmla="*/ 17 w 20"/>
                <a:gd name="T7" fmla="*/ 0 h 47"/>
                <a:gd name="T8" fmla="*/ 16 w 20"/>
                <a:gd name="T9" fmla="*/ 0 h 47"/>
                <a:gd name="T10" fmla="*/ 14 w 20"/>
                <a:gd name="T11" fmla="*/ 0 h 47"/>
                <a:gd name="T12" fmla="*/ 14 w 20"/>
                <a:gd name="T13" fmla="*/ 2 h 47"/>
                <a:gd name="T14" fmla="*/ 0 w 20"/>
                <a:gd name="T15" fmla="*/ 45 h 47"/>
                <a:gd name="T16" fmla="*/ 0 w 20"/>
                <a:gd name="T17" fmla="*/ 46 h 47"/>
                <a:gd name="T18" fmla="*/ 2 w 20"/>
                <a:gd name="T19" fmla="*/ 47 h 47"/>
                <a:gd name="T20" fmla="*/ 3 w 20"/>
                <a:gd name="T21" fmla="*/ 47 h 47"/>
                <a:gd name="T22" fmla="*/ 5 w 20"/>
                <a:gd name="T23" fmla="*/ 47 h 47"/>
                <a:gd name="T24" fmla="*/ 6 w 20"/>
                <a:gd name="T25" fmla="*/ 47 h 47"/>
                <a:gd name="T26" fmla="*/ 6 w 20"/>
                <a:gd name="T27" fmla="*/ 46 h 47"/>
                <a:gd name="T28" fmla="*/ 20 w 20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7"/>
                <a:gd name="T47" fmla="*/ 20 w 20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7">
                  <a:moveTo>
                    <a:pt x="20" y="3"/>
                  </a:moveTo>
                  <a:lnTo>
                    <a:pt x="20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6" name="Freeform 425"/>
            <p:cNvSpPr>
              <a:spLocks/>
            </p:cNvSpPr>
            <p:nvPr/>
          </p:nvSpPr>
          <p:spPr bwMode="auto">
            <a:xfrm>
              <a:off x="3469" y="2074"/>
              <a:ext cx="7" cy="11"/>
            </a:xfrm>
            <a:custGeom>
              <a:avLst/>
              <a:gdLst>
                <a:gd name="T0" fmla="*/ 7 w 7"/>
                <a:gd name="T1" fmla="*/ 3 h 11"/>
                <a:gd name="T2" fmla="*/ 7 w 7"/>
                <a:gd name="T3" fmla="*/ 2 h 11"/>
                <a:gd name="T4" fmla="*/ 5 w 7"/>
                <a:gd name="T5" fmla="*/ 0 h 11"/>
                <a:gd name="T6" fmla="*/ 4 w 7"/>
                <a:gd name="T7" fmla="*/ 0 h 11"/>
                <a:gd name="T8" fmla="*/ 3 w 7"/>
                <a:gd name="T9" fmla="*/ 0 h 11"/>
                <a:gd name="T10" fmla="*/ 1 w 7"/>
                <a:gd name="T11" fmla="*/ 0 h 11"/>
                <a:gd name="T12" fmla="*/ 1 w 7"/>
                <a:gd name="T13" fmla="*/ 2 h 11"/>
                <a:gd name="T14" fmla="*/ 0 w 7"/>
                <a:gd name="T15" fmla="*/ 7 h 11"/>
                <a:gd name="T16" fmla="*/ 0 w 7"/>
                <a:gd name="T17" fmla="*/ 9 h 11"/>
                <a:gd name="T18" fmla="*/ 0 w 7"/>
                <a:gd name="T19" fmla="*/ 10 h 11"/>
                <a:gd name="T20" fmla="*/ 1 w 7"/>
                <a:gd name="T21" fmla="*/ 11 h 11"/>
                <a:gd name="T22" fmla="*/ 3 w 7"/>
                <a:gd name="T23" fmla="*/ 11 h 11"/>
                <a:gd name="T24" fmla="*/ 4 w 7"/>
                <a:gd name="T25" fmla="*/ 10 h 11"/>
                <a:gd name="T26" fmla="*/ 5 w 7"/>
                <a:gd name="T27" fmla="*/ 9 h 11"/>
                <a:gd name="T28" fmla="*/ 7 w 7"/>
                <a:gd name="T29" fmla="*/ 3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3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7" name="Freeform 426"/>
            <p:cNvSpPr>
              <a:spLocks/>
            </p:cNvSpPr>
            <p:nvPr/>
          </p:nvSpPr>
          <p:spPr bwMode="auto">
            <a:xfrm>
              <a:off x="3451" y="2095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8 w 18"/>
                <a:gd name="T5" fmla="*/ 1 h 48"/>
                <a:gd name="T6" fmla="*/ 17 w 18"/>
                <a:gd name="T7" fmla="*/ 0 h 48"/>
                <a:gd name="T8" fmla="*/ 15 w 18"/>
                <a:gd name="T9" fmla="*/ 0 h 48"/>
                <a:gd name="T10" fmla="*/ 14 w 18"/>
                <a:gd name="T11" fmla="*/ 1 h 48"/>
                <a:gd name="T12" fmla="*/ 12 w 18"/>
                <a:gd name="T13" fmla="*/ 3 h 48"/>
                <a:gd name="T14" fmla="*/ 0 w 18"/>
                <a:gd name="T15" fmla="*/ 44 h 48"/>
                <a:gd name="T16" fmla="*/ 0 w 18"/>
                <a:gd name="T17" fmla="*/ 45 h 48"/>
                <a:gd name="T18" fmla="*/ 0 w 18"/>
                <a:gd name="T19" fmla="*/ 47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7 h 48"/>
                <a:gd name="T26" fmla="*/ 6 w 18"/>
                <a:gd name="T27" fmla="*/ 45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8" name="Freeform 427"/>
            <p:cNvSpPr>
              <a:spLocks/>
            </p:cNvSpPr>
            <p:nvPr/>
          </p:nvSpPr>
          <p:spPr bwMode="auto">
            <a:xfrm>
              <a:off x="3444" y="2153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6 w 7"/>
                <a:gd name="T5" fmla="*/ 1 h 11"/>
                <a:gd name="T6" fmla="*/ 4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1 w 7"/>
                <a:gd name="T13" fmla="*/ 3 h 11"/>
                <a:gd name="T14" fmla="*/ 0 w 7"/>
                <a:gd name="T15" fmla="*/ 7 h 11"/>
                <a:gd name="T16" fmla="*/ 0 w 7"/>
                <a:gd name="T17" fmla="*/ 8 h 11"/>
                <a:gd name="T18" fmla="*/ 0 w 7"/>
                <a:gd name="T19" fmla="*/ 9 h 11"/>
                <a:gd name="T20" fmla="*/ 1 w 7"/>
                <a:gd name="T21" fmla="*/ 11 h 11"/>
                <a:gd name="T22" fmla="*/ 3 w 7"/>
                <a:gd name="T23" fmla="*/ 11 h 11"/>
                <a:gd name="T24" fmla="*/ 4 w 7"/>
                <a:gd name="T25" fmla="*/ 9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4" y="9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49" name="Freeform 428"/>
            <p:cNvSpPr>
              <a:spLocks/>
            </p:cNvSpPr>
            <p:nvPr/>
          </p:nvSpPr>
          <p:spPr bwMode="auto">
            <a:xfrm>
              <a:off x="3426" y="2173"/>
              <a:ext cx="18" cy="49"/>
            </a:xfrm>
            <a:custGeom>
              <a:avLst/>
              <a:gdLst>
                <a:gd name="T0" fmla="*/ 18 w 18"/>
                <a:gd name="T1" fmla="*/ 5 h 49"/>
                <a:gd name="T2" fmla="*/ 18 w 18"/>
                <a:gd name="T3" fmla="*/ 3 h 49"/>
                <a:gd name="T4" fmla="*/ 18 w 18"/>
                <a:gd name="T5" fmla="*/ 2 h 49"/>
                <a:gd name="T6" fmla="*/ 17 w 18"/>
                <a:gd name="T7" fmla="*/ 0 h 49"/>
                <a:gd name="T8" fmla="*/ 15 w 18"/>
                <a:gd name="T9" fmla="*/ 0 h 49"/>
                <a:gd name="T10" fmla="*/ 14 w 18"/>
                <a:gd name="T11" fmla="*/ 2 h 49"/>
                <a:gd name="T12" fmla="*/ 13 w 18"/>
                <a:gd name="T13" fmla="*/ 3 h 49"/>
                <a:gd name="T14" fmla="*/ 0 w 18"/>
                <a:gd name="T15" fmla="*/ 45 h 49"/>
                <a:gd name="T16" fmla="*/ 0 w 18"/>
                <a:gd name="T17" fmla="*/ 46 h 49"/>
                <a:gd name="T18" fmla="*/ 0 w 18"/>
                <a:gd name="T19" fmla="*/ 47 h 49"/>
                <a:gd name="T20" fmla="*/ 2 w 18"/>
                <a:gd name="T21" fmla="*/ 49 h 49"/>
                <a:gd name="T22" fmla="*/ 3 w 18"/>
                <a:gd name="T23" fmla="*/ 49 h 49"/>
                <a:gd name="T24" fmla="*/ 4 w 18"/>
                <a:gd name="T25" fmla="*/ 47 h 49"/>
                <a:gd name="T26" fmla="*/ 6 w 18"/>
                <a:gd name="T27" fmla="*/ 46 h 49"/>
                <a:gd name="T28" fmla="*/ 18 w 18"/>
                <a:gd name="T29" fmla="*/ 5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9"/>
                <a:gd name="T47" fmla="*/ 18 w 18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9">
                  <a:moveTo>
                    <a:pt x="18" y="5"/>
                  </a:moveTo>
                  <a:lnTo>
                    <a:pt x="18" y="3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4" y="47"/>
                  </a:lnTo>
                  <a:lnTo>
                    <a:pt x="6" y="46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0" name="Freeform 429"/>
            <p:cNvSpPr>
              <a:spLocks/>
            </p:cNvSpPr>
            <p:nvPr/>
          </p:nvSpPr>
          <p:spPr bwMode="auto">
            <a:xfrm>
              <a:off x="3419" y="2231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2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2 h 11"/>
                <a:gd name="T12" fmla="*/ 2 w 7"/>
                <a:gd name="T13" fmla="*/ 3 h 11"/>
                <a:gd name="T14" fmla="*/ 0 w 7"/>
                <a:gd name="T15" fmla="*/ 9 h 11"/>
                <a:gd name="T16" fmla="*/ 0 w 7"/>
                <a:gd name="T17" fmla="*/ 10 h 11"/>
                <a:gd name="T18" fmla="*/ 2 w 7"/>
                <a:gd name="T19" fmla="*/ 11 h 11"/>
                <a:gd name="T20" fmla="*/ 3 w 7"/>
                <a:gd name="T21" fmla="*/ 11 h 11"/>
                <a:gd name="T22" fmla="*/ 4 w 7"/>
                <a:gd name="T23" fmla="*/ 11 h 11"/>
                <a:gd name="T24" fmla="*/ 6 w 7"/>
                <a:gd name="T25" fmla="*/ 11 h 11"/>
                <a:gd name="T26" fmla="*/ 6 w 7"/>
                <a:gd name="T27" fmla="*/ 10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1" name="Freeform 430"/>
            <p:cNvSpPr>
              <a:spLocks/>
            </p:cNvSpPr>
            <p:nvPr/>
          </p:nvSpPr>
          <p:spPr bwMode="auto">
            <a:xfrm>
              <a:off x="3401" y="2253"/>
              <a:ext cx="18" cy="47"/>
            </a:xfrm>
            <a:custGeom>
              <a:avLst/>
              <a:gdLst>
                <a:gd name="T0" fmla="*/ 18 w 18"/>
                <a:gd name="T1" fmla="*/ 3 h 47"/>
                <a:gd name="T2" fmla="*/ 18 w 18"/>
                <a:gd name="T3" fmla="*/ 2 h 47"/>
                <a:gd name="T4" fmla="*/ 18 w 18"/>
                <a:gd name="T5" fmla="*/ 0 h 47"/>
                <a:gd name="T6" fmla="*/ 17 w 18"/>
                <a:gd name="T7" fmla="*/ 0 h 47"/>
                <a:gd name="T8" fmla="*/ 16 w 18"/>
                <a:gd name="T9" fmla="*/ 0 h 47"/>
                <a:gd name="T10" fmla="*/ 14 w 18"/>
                <a:gd name="T11" fmla="*/ 0 h 47"/>
                <a:gd name="T12" fmla="*/ 13 w 18"/>
                <a:gd name="T13" fmla="*/ 2 h 47"/>
                <a:gd name="T14" fmla="*/ 0 w 18"/>
                <a:gd name="T15" fmla="*/ 44 h 47"/>
                <a:gd name="T16" fmla="*/ 0 w 18"/>
                <a:gd name="T17" fmla="*/ 46 h 47"/>
                <a:gd name="T18" fmla="*/ 0 w 18"/>
                <a:gd name="T19" fmla="*/ 47 h 47"/>
                <a:gd name="T20" fmla="*/ 2 w 18"/>
                <a:gd name="T21" fmla="*/ 47 h 47"/>
                <a:gd name="T22" fmla="*/ 3 w 18"/>
                <a:gd name="T23" fmla="*/ 47 h 47"/>
                <a:gd name="T24" fmla="*/ 5 w 18"/>
                <a:gd name="T25" fmla="*/ 47 h 47"/>
                <a:gd name="T26" fmla="*/ 6 w 18"/>
                <a:gd name="T27" fmla="*/ 46 h 47"/>
                <a:gd name="T28" fmla="*/ 18 w 18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7"/>
                <a:gd name="T47" fmla="*/ 18 w 18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7">
                  <a:moveTo>
                    <a:pt x="18" y="3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2" name="Freeform 431"/>
            <p:cNvSpPr>
              <a:spLocks/>
            </p:cNvSpPr>
            <p:nvPr/>
          </p:nvSpPr>
          <p:spPr bwMode="auto">
            <a:xfrm>
              <a:off x="3395" y="2311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6 w 6"/>
                <a:gd name="T3" fmla="*/ 2 h 10"/>
                <a:gd name="T4" fmla="*/ 6 w 6"/>
                <a:gd name="T5" fmla="*/ 0 h 10"/>
                <a:gd name="T6" fmla="*/ 5 w 6"/>
                <a:gd name="T7" fmla="*/ 0 h 10"/>
                <a:gd name="T8" fmla="*/ 4 w 6"/>
                <a:gd name="T9" fmla="*/ 0 h 10"/>
                <a:gd name="T10" fmla="*/ 2 w 6"/>
                <a:gd name="T11" fmla="*/ 0 h 10"/>
                <a:gd name="T12" fmla="*/ 1 w 6"/>
                <a:gd name="T13" fmla="*/ 2 h 10"/>
                <a:gd name="T14" fmla="*/ 0 w 6"/>
                <a:gd name="T15" fmla="*/ 7 h 10"/>
                <a:gd name="T16" fmla="*/ 0 w 6"/>
                <a:gd name="T17" fmla="*/ 8 h 10"/>
                <a:gd name="T18" fmla="*/ 1 w 6"/>
                <a:gd name="T19" fmla="*/ 10 h 10"/>
                <a:gd name="T20" fmla="*/ 2 w 6"/>
                <a:gd name="T21" fmla="*/ 10 h 10"/>
                <a:gd name="T22" fmla="*/ 4 w 6"/>
                <a:gd name="T23" fmla="*/ 10 h 10"/>
                <a:gd name="T24" fmla="*/ 5 w 6"/>
                <a:gd name="T25" fmla="*/ 10 h 10"/>
                <a:gd name="T26" fmla="*/ 5 w 6"/>
                <a:gd name="T27" fmla="*/ 8 h 10"/>
                <a:gd name="T28" fmla="*/ 6 w 6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0"/>
                <a:gd name="T47" fmla="*/ 6 w 6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0">
                  <a:moveTo>
                    <a:pt x="6" y="3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3" name="Freeform 432"/>
            <p:cNvSpPr>
              <a:spLocks/>
            </p:cNvSpPr>
            <p:nvPr/>
          </p:nvSpPr>
          <p:spPr bwMode="auto">
            <a:xfrm>
              <a:off x="3377" y="2332"/>
              <a:ext cx="19" cy="47"/>
            </a:xfrm>
            <a:custGeom>
              <a:avLst/>
              <a:gdLst>
                <a:gd name="T0" fmla="*/ 19 w 19"/>
                <a:gd name="T1" fmla="*/ 3 h 47"/>
                <a:gd name="T2" fmla="*/ 19 w 19"/>
                <a:gd name="T3" fmla="*/ 1 h 47"/>
                <a:gd name="T4" fmla="*/ 18 w 19"/>
                <a:gd name="T5" fmla="*/ 0 h 47"/>
                <a:gd name="T6" fmla="*/ 16 w 19"/>
                <a:gd name="T7" fmla="*/ 0 h 47"/>
                <a:gd name="T8" fmla="*/ 15 w 19"/>
                <a:gd name="T9" fmla="*/ 0 h 47"/>
                <a:gd name="T10" fmla="*/ 13 w 19"/>
                <a:gd name="T11" fmla="*/ 0 h 47"/>
                <a:gd name="T12" fmla="*/ 13 w 19"/>
                <a:gd name="T13" fmla="*/ 1 h 47"/>
                <a:gd name="T14" fmla="*/ 0 w 19"/>
                <a:gd name="T15" fmla="*/ 44 h 47"/>
                <a:gd name="T16" fmla="*/ 0 w 19"/>
                <a:gd name="T17" fmla="*/ 45 h 47"/>
                <a:gd name="T18" fmla="*/ 1 w 19"/>
                <a:gd name="T19" fmla="*/ 47 h 47"/>
                <a:gd name="T20" fmla="*/ 2 w 19"/>
                <a:gd name="T21" fmla="*/ 47 h 47"/>
                <a:gd name="T22" fmla="*/ 4 w 19"/>
                <a:gd name="T23" fmla="*/ 47 h 47"/>
                <a:gd name="T24" fmla="*/ 5 w 19"/>
                <a:gd name="T25" fmla="*/ 47 h 47"/>
                <a:gd name="T26" fmla="*/ 5 w 19"/>
                <a:gd name="T27" fmla="*/ 45 h 47"/>
                <a:gd name="T28" fmla="*/ 19 w 19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7"/>
                <a:gd name="T47" fmla="*/ 19 w 1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7">
                  <a:moveTo>
                    <a:pt x="19" y="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4" name="Freeform 433"/>
            <p:cNvSpPr>
              <a:spLocks/>
            </p:cNvSpPr>
            <p:nvPr/>
          </p:nvSpPr>
          <p:spPr bwMode="auto">
            <a:xfrm>
              <a:off x="3370" y="2390"/>
              <a:ext cx="8" cy="11"/>
            </a:xfrm>
            <a:custGeom>
              <a:avLst/>
              <a:gdLst>
                <a:gd name="T0" fmla="*/ 8 w 8"/>
                <a:gd name="T1" fmla="*/ 2 h 11"/>
                <a:gd name="T2" fmla="*/ 8 w 8"/>
                <a:gd name="T3" fmla="*/ 1 h 11"/>
                <a:gd name="T4" fmla="*/ 7 w 8"/>
                <a:gd name="T5" fmla="*/ 0 h 11"/>
                <a:gd name="T6" fmla="*/ 5 w 8"/>
                <a:gd name="T7" fmla="*/ 0 h 11"/>
                <a:gd name="T8" fmla="*/ 4 w 8"/>
                <a:gd name="T9" fmla="*/ 0 h 11"/>
                <a:gd name="T10" fmla="*/ 2 w 8"/>
                <a:gd name="T11" fmla="*/ 0 h 11"/>
                <a:gd name="T12" fmla="*/ 2 w 8"/>
                <a:gd name="T13" fmla="*/ 1 h 11"/>
                <a:gd name="T14" fmla="*/ 0 w 8"/>
                <a:gd name="T15" fmla="*/ 7 h 11"/>
                <a:gd name="T16" fmla="*/ 0 w 8"/>
                <a:gd name="T17" fmla="*/ 8 h 11"/>
                <a:gd name="T18" fmla="*/ 1 w 8"/>
                <a:gd name="T19" fmla="*/ 9 h 11"/>
                <a:gd name="T20" fmla="*/ 2 w 8"/>
                <a:gd name="T21" fmla="*/ 11 h 11"/>
                <a:gd name="T22" fmla="*/ 4 w 8"/>
                <a:gd name="T23" fmla="*/ 11 h 11"/>
                <a:gd name="T24" fmla="*/ 5 w 8"/>
                <a:gd name="T25" fmla="*/ 9 h 11"/>
                <a:gd name="T26" fmla="*/ 5 w 8"/>
                <a:gd name="T27" fmla="*/ 8 h 11"/>
                <a:gd name="T28" fmla="*/ 8 w 8"/>
                <a:gd name="T29" fmla="*/ 2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11"/>
                <a:gd name="T47" fmla="*/ 8 w 8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11">
                  <a:moveTo>
                    <a:pt x="8" y="2"/>
                  </a:move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5" name="Freeform 434"/>
            <p:cNvSpPr>
              <a:spLocks/>
            </p:cNvSpPr>
            <p:nvPr/>
          </p:nvSpPr>
          <p:spPr bwMode="auto">
            <a:xfrm>
              <a:off x="3352" y="2410"/>
              <a:ext cx="19" cy="49"/>
            </a:xfrm>
            <a:custGeom>
              <a:avLst/>
              <a:gdLst>
                <a:gd name="T0" fmla="*/ 19 w 19"/>
                <a:gd name="T1" fmla="*/ 4 h 49"/>
                <a:gd name="T2" fmla="*/ 19 w 19"/>
                <a:gd name="T3" fmla="*/ 3 h 49"/>
                <a:gd name="T4" fmla="*/ 18 w 19"/>
                <a:gd name="T5" fmla="*/ 2 h 49"/>
                <a:gd name="T6" fmla="*/ 16 w 19"/>
                <a:gd name="T7" fmla="*/ 0 h 49"/>
                <a:gd name="T8" fmla="*/ 15 w 19"/>
                <a:gd name="T9" fmla="*/ 0 h 49"/>
                <a:gd name="T10" fmla="*/ 14 w 19"/>
                <a:gd name="T11" fmla="*/ 2 h 49"/>
                <a:gd name="T12" fmla="*/ 14 w 19"/>
                <a:gd name="T13" fmla="*/ 3 h 49"/>
                <a:gd name="T14" fmla="*/ 0 w 19"/>
                <a:gd name="T15" fmla="*/ 44 h 49"/>
                <a:gd name="T16" fmla="*/ 0 w 19"/>
                <a:gd name="T17" fmla="*/ 46 h 49"/>
                <a:gd name="T18" fmla="*/ 1 w 19"/>
                <a:gd name="T19" fmla="*/ 47 h 49"/>
                <a:gd name="T20" fmla="*/ 3 w 19"/>
                <a:gd name="T21" fmla="*/ 49 h 49"/>
                <a:gd name="T22" fmla="*/ 4 w 19"/>
                <a:gd name="T23" fmla="*/ 49 h 49"/>
                <a:gd name="T24" fmla="*/ 5 w 19"/>
                <a:gd name="T25" fmla="*/ 47 h 49"/>
                <a:gd name="T26" fmla="*/ 5 w 19"/>
                <a:gd name="T27" fmla="*/ 46 h 49"/>
                <a:gd name="T28" fmla="*/ 19 w 19"/>
                <a:gd name="T29" fmla="*/ 4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9"/>
                <a:gd name="T47" fmla="*/ 19 w 19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9">
                  <a:moveTo>
                    <a:pt x="19" y="4"/>
                  </a:moveTo>
                  <a:lnTo>
                    <a:pt x="19" y="3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6" name="Freeform 435"/>
            <p:cNvSpPr>
              <a:spLocks/>
            </p:cNvSpPr>
            <p:nvPr/>
          </p:nvSpPr>
          <p:spPr bwMode="auto">
            <a:xfrm>
              <a:off x="3346" y="2468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6 w 7"/>
                <a:gd name="T5" fmla="*/ 2 h 11"/>
                <a:gd name="T6" fmla="*/ 4 w 7"/>
                <a:gd name="T7" fmla="*/ 0 h 11"/>
                <a:gd name="T8" fmla="*/ 3 w 7"/>
                <a:gd name="T9" fmla="*/ 0 h 11"/>
                <a:gd name="T10" fmla="*/ 2 w 7"/>
                <a:gd name="T11" fmla="*/ 2 h 11"/>
                <a:gd name="T12" fmla="*/ 2 w 7"/>
                <a:gd name="T13" fmla="*/ 3 h 11"/>
                <a:gd name="T14" fmla="*/ 0 w 7"/>
                <a:gd name="T15" fmla="*/ 7 h 11"/>
                <a:gd name="T16" fmla="*/ 0 w 7"/>
                <a:gd name="T17" fmla="*/ 8 h 11"/>
                <a:gd name="T18" fmla="*/ 0 w 7"/>
                <a:gd name="T19" fmla="*/ 10 h 11"/>
                <a:gd name="T20" fmla="*/ 2 w 7"/>
                <a:gd name="T21" fmla="*/ 11 h 11"/>
                <a:gd name="T22" fmla="*/ 3 w 7"/>
                <a:gd name="T23" fmla="*/ 11 h 11"/>
                <a:gd name="T24" fmla="*/ 4 w 7"/>
                <a:gd name="T25" fmla="*/ 10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7" name="Freeform 436"/>
            <p:cNvSpPr>
              <a:spLocks/>
            </p:cNvSpPr>
            <p:nvPr/>
          </p:nvSpPr>
          <p:spPr bwMode="auto">
            <a:xfrm>
              <a:off x="3327" y="2489"/>
              <a:ext cx="19" cy="48"/>
            </a:xfrm>
            <a:custGeom>
              <a:avLst/>
              <a:gdLst>
                <a:gd name="T0" fmla="*/ 19 w 19"/>
                <a:gd name="T1" fmla="*/ 4 h 48"/>
                <a:gd name="T2" fmla="*/ 19 w 19"/>
                <a:gd name="T3" fmla="*/ 3 h 48"/>
                <a:gd name="T4" fmla="*/ 18 w 19"/>
                <a:gd name="T5" fmla="*/ 1 h 48"/>
                <a:gd name="T6" fmla="*/ 17 w 19"/>
                <a:gd name="T7" fmla="*/ 0 h 48"/>
                <a:gd name="T8" fmla="*/ 15 w 19"/>
                <a:gd name="T9" fmla="*/ 0 h 48"/>
                <a:gd name="T10" fmla="*/ 14 w 19"/>
                <a:gd name="T11" fmla="*/ 1 h 48"/>
                <a:gd name="T12" fmla="*/ 14 w 19"/>
                <a:gd name="T13" fmla="*/ 3 h 48"/>
                <a:gd name="T14" fmla="*/ 0 w 19"/>
                <a:gd name="T15" fmla="*/ 44 h 48"/>
                <a:gd name="T16" fmla="*/ 0 w 19"/>
                <a:gd name="T17" fmla="*/ 45 h 48"/>
                <a:gd name="T18" fmla="*/ 1 w 19"/>
                <a:gd name="T19" fmla="*/ 47 h 48"/>
                <a:gd name="T20" fmla="*/ 3 w 19"/>
                <a:gd name="T21" fmla="*/ 48 h 48"/>
                <a:gd name="T22" fmla="*/ 4 w 19"/>
                <a:gd name="T23" fmla="*/ 48 h 48"/>
                <a:gd name="T24" fmla="*/ 6 w 19"/>
                <a:gd name="T25" fmla="*/ 47 h 48"/>
                <a:gd name="T26" fmla="*/ 6 w 19"/>
                <a:gd name="T27" fmla="*/ 45 h 48"/>
                <a:gd name="T28" fmla="*/ 19 w 19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8"/>
                <a:gd name="T47" fmla="*/ 19 w 19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8">
                  <a:moveTo>
                    <a:pt x="19" y="4"/>
                  </a:moveTo>
                  <a:lnTo>
                    <a:pt x="19" y="3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7"/>
                  </a:lnTo>
                  <a:lnTo>
                    <a:pt x="6" y="4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8" name="Freeform 437"/>
            <p:cNvSpPr>
              <a:spLocks/>
            </p:cNvSpPr>
            <p:nvPr/>
          </p:nvSpPr>
          <p:spPr bwMode="auto">
            <a:xfrm>
              <a:off x="3322" y="2547"/>
              <a:ext cx="6" cy="11"/>
            </a:xfrm>
            <a:custGeom>
              <a:avLst/>
              <a:gdLst>
                <a:gd name="T0" fmla="*/ 6 w 6"/>
                <a:gd name="T1" fmla="*/ 4 h 11"/>
                <a:gd name="T2" fmla="*/ 6 w 6"/>
                <a:gd name="T3" fmla="*/ 2 h 11"/>
                <a:gd name="T4" fmla="*/ 5 w 6"/>
                <a:gd name="T5" fmla="*/ 1 h 11"/>
                <a:gd name="T6" fmla="*/ 4 w 6"/>
                <a:gd name="T7" fmla="*/ 0 h 11"/>
                <a:gd name="T8" fmla="*/ 2 w 6"/>
                <a:gd name="T9" fmla="*/ 0 h 11"/>
                <a:gd name="T10" fmla="*/ 1 w 6"/>
                <a:gd name="T11" fmla="*/ 1 h 11"/>
                <a:gd name="T12" fmla="*/ 1 w 6"/>
                <a:gd name="T13" fmla="*/ 2 h 11"/>
                <a:gd name="T14" fmla="*/ 0 w 6"/>
                <a:gd name="T15" fmla="*/ 8 h 11"/>
                <a:gd name="T16" fmla="*/ 0 w 6"/>
                <a:gd name="T17" fmla="*/ 9 h 11"/>
                <a:gd name="T18" fmla="*/ 0 w 6"/>
                <a:gd name="T19" fmla="*/ 11 h 11"/>
                <a:gd name="T20" fmla="*/ 1 w 6"/>
                <a:gd name="T21" fmla="*/ 11 h 11"/>
                <a:gd name="T22" fmla="*/ 2 w 6"/>
                <a:gd name="T23" fmla="*/ 11 h 11"/>
                <a:gd name="T24" fmla="*/ 4 w 6"/>
                <a:gd name="T25" fmla="*/ 11 h 11"/>
                <a:gd name="T26" fmla="*/ 5 w 6"/>
                <a:gd name="T27" fmla="*/ 9 h 11"/>
                <a:gd name="T28" fmla="*/ 6 w 6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1"/>
                <a:gd name="T47" fmla="*/ 6 w 6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1">
                  <a:moveTo>
                    <a:pt x="6" y="4"/>
                  </a:moveTo>
                  <a:lnTo>
                    <a:pt x="6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59" name="Freeform 438"/>
            <p:cNvSpPr>
              <a:spLocks/>
            </p:cNvSpPr>
            <p:nvPr/>
          </p:nvSpPr>
          <p:spPr bwMode="auto">
            <a:xfrm>
              <a:off x="3304" y="2569"/>
              <a:ext cx="18" cy="47"/>
            </a:xfrm>
            <a:custGeom>
              <a:avLst/>
              <a:gdLst>
                <a:gd name="T0" fmla="*/ 18 w 18"/>
                <a:gd name="T1" fmla="*/ 3 h 47"/>
                <a:gd name="T2" fmla="*/ 18 w 18"/>
                <a:gd name="T3" fmla="*/ 1 h 47"/>
                <a:gd name="T4" fmla="*/ 18 w 18"/>
                <a:gd name="T5" fmla="*/ 0 h 47"/>
                <a:gd name="T6" fmla="*/ 16 w 18"/>
                <a:gd name="T7" fmla="*/ 0 h 47"/>
                <a:gd name="T8" fmla="*/ 15 w 18"/>
                <a:gd name="T9" fmla="*/ 0 h 47"/>
                <a:gd name="T10" fmla="*/ 13 w 18"/>
                <a:gd name="T11" fmla="*/ 0 h 47"/>
                <a:gd name="T12" fmla="*/ 12 w 18"/>
                <a:gd name="T13" fmla="*/ 1 h 47"/>
                <a:gd name="T14" fmla="*/ 0 w 18"/>
                <a:gd name="T15" fmla="*/ 44 h 47"/>
                <a:gd name="T16" fmla="*/ 0 w 18"/>
                <a:gd name="T17" fmla="*/ 45 h 47"/>
                <a:gd name="T18" fmla="*/ 0 w 18"/>
                <a:gd name="T19" fmla="*/ 47 h 47"/>
                <a:gd name="T20" fmla="*/ 1 w 18"/>
                <a:gd name="T21" fmla="*/ 47 h 47"/>
                <a:gd name="T22" fmla="*/ 2 w 18"/>
                <a:gd name="T23" fmla="*/ 47 h 47"/>
                <a:gd name="T24" fmla="*/ 4 w 18"/>
                <a:gd name="T25" fmla="*/ 47 h 47"/>
                <a:gd name="T26" fmla="*/ 5 w 18"/>
                <a:gd name="T27" fmla="*/ 45 h 47"/>
                <a:gd name="T28" fmla="*/ 18 w 18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7"/>
                <a:gd name="T47" fmla="*/ 18 w 18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7">
                  <a:moveTo>
                    <a:pt x="18" y="3"/>
                  </a:moveTo>
                  <a:lnTo>
                    <a:pt x="18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5" y="45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0" name="Freeform 439"/>
            <p:cNvSpPr>
              <a:spLocks/>
            </p:cNvSpPr>
            <p:nvPr/>
          </p:nvSpPr>
          <p:spPr bwMode="auto">
            <a:xfrm>
              <a:off x="3297" y="2627"/>
              <a:ext cx="7" cy="11"/>
            </a:xfrm>
            <a:custGeom>
              <a:avLst/>
              <a:gdLst>
                <a:gd name="T0" fmla="*/ 7 w 7"/>
                <a:gd name="T1" fmla="*/ 2 h 11"/>
                <a:gd name="T2" fmla="*/ 7 w 7"/>
                <a:gd name="T3" fmla="*/ 1 h 11"/>
                <a:gd name="T4" fmla="*/ 7 w 7"/>
                <a:gd name="T5" fmla="*/ 0 h 11"/>
                <a:gd name="T6" fmla="*/ 5 w 7"/>
                <a:gd name="T7" fmla="*/ 0 h 11"/>
                <a:gd name="T8" fmla="*/ 4 w 7"/>
                <a:gd name="T9" fmla="*/ 0 h 11"/>
                <a:gd name="T10" fmla="*/ 2 w 7"/>
                <a:gd name="T11" fmla="*/ 0 h 11"/>
                <a:gd name="T12" fmla="*/ 1 w 7"/>
                <a:gd name="T13" fmla="*/ 1 h 11"/>
                <a:gd name="T14" fmla="*/ 0 w 7"/>
                <a:gd name="T15" fmla="*/ 6 h 11"/>
                <a:gd name="T16" fmla="*/ 0 w 7"/>
                <a:gd name="T17" fmla="*/ 8 h 11"/>
                <a:gd name="T18" fmla="*/ 0 w 7"/>
                <a:gd name="T19" fmla="*/ 9 h 11"/>
                <a:gd name="T20" fmla="*/ 1 w 7"/>
                <a:gd name="T21" fmla="*/ 11 h 11"/>
                <a:gd name="T22" fmla="*/ 2 w 7"/>
                <a:gd name="T23" fmla="*/ 11 h 11"/>
                <a:gd name="T24" fmla="*/ 4 w 7"/>
                <a:gd name="T25" fmla="*/ 9 h 11"/>
                <a:gd name="T26" fmla="*/ 5 w 7"/>
                <a:gd name="T27" fmla="*/ 8 h 11"/>
                <a:gd name="T28" fmla="*/ 7 w 7"/>
                <a:gd name="T29" fmla="*/ 2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2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1" name="Freeform 440"/>
            <p:cNvSpPr>
              <a:spLocks/>
            </p:cNvSpPr>
            <p:nvPr/>
          </p:nvSpPr>
          <p:spPr bwMode="auto">
            <a:xfrm>
              <a:off x="3279" y="2647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8 w 18"/>
                <a:gd name="T5" fmla="*/ 2 h 48"/>
                <a:gd name="T6" fmla="*/ 16 w 18"/>
                <a:gd name="T7" fmla="*/ 0 h 48"/>
                <a:gd name="T8" fmla="*/ 15 w 18"/>
                <a:gd name="T9" fmla="*/ 0 h 48"/>
                <a:gd name="T10" fmla="*/ 14 w 18"/>
                <a:gd name="T11" fmla="*/ 2 h 48"/>
                <a:gd name="T12" fmla="*/ 12 w 18"/>
                <a:gd name="T13" fmla="*/ 3 h 48"/>
                <a:gd name="T14" fmla="*/ 0 w 18"/>
                <a:gd name="T15" fmla="*/ 44 h 48"/>
                <a:gd name="T16" fmla="*/ 0 w 18"/>
                <a:gd name="T17" fmla="*/ 46 h 48"/>
                <a:gd name="T18" fmla="*/ 0 w 18"/>
                <a:gd name="T19" fmla="*/ 47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7 h 48"/>
                <a:gd name="T26" fmla="*/ 5 w 18"/>
                <a:gd name="T27" fmla="*/ 46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5" y="46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2" name="Freeform 441"/>
            <p:cNvSpPr>
              <a:spLocks/>
            </p:cNvSpPr>
            <p:nvPr/>
          </p:nvSpPr>
          <p:spPr bwMode="auto">
            <a:xfrm>
              <a:off x="3272" y="2705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1 h 11"/>
                <a:gd name="T6" fmla="*/ 5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1 w 7"/>
                <a:gd name="T13" fmla="*/ 3 h 11"/>
                <a:gd name="T14" fmla="*/ 0 w 7"/>
                <a:gd name="T15" fmla="*/ 7 h 11"/>
                <a:gd name="T16" fmla="*/ 0 w 7"/>
                <a:gd name="T17" fmla="*/ 8 h 11"/>
                <a:gd name="T18" fmla="*/ 0 w 7"/>
                <a:gd name="T19" fmla="*/ 10 h 11"/>
                <a:gd name="T20" fmla="*/ 1 w 7"/>
                <a:gd name="T21" fmla="*/ 11 h 11"/>
                <a:gd name="T22" fmla="*/ 3 w 7"/>
                <a:gd name="T23" fmla="*/ 11 h 11"/>
                <a:gd name="T24" fmla="*/ 4 w 7"/>
                <a:gd name="T25" fmla="*/ 10 h 11"/>
                <a:gd name="T26" fmla="*/ 5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3" name="Freeform 442"/>
            <p:cNvSpPr>
              <a:spLocks/>
            </p:cNvSpPr>
            <p:nvPr/>
          </p:nvSpPr>
          <p:spPr bwMode="auto">
            <a:xfrm>
              <a:off x="3254" y="2726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8 w 18"/>
                <a:gd name="T5" fmla="*/ 1 h 48"/>
                <a:gd name="T6" fmla="*/ 17 w 18"/>
                <a:gd name="T7" fmla="*/ 0 h 48"/>
                <a:gd name="T8" fmla="*/ 15 w 18"/>
                <a:gd name="T9" fmla="*/ 0 h 48"/>
                <a:gd name="T10" fmla="*/ 14 w 18"/>
                <a:gd name="T11" fmla="*/ 1 h 48"/>
                <a:gd name="T12" fmla="*/ 12 w 18"/>
                <a:gd name="T13" fmla="*/ 3 h 48"/>
                <a:gd name="T14" fmla="*/ 0 w 18"/>
                <a:gd name="T15" fmla="*/ 44 h 48"/>
                <a:gd name="T16" fmla="*/ 0 w 18"/>
                <a:gd name="T17" fmla="*/ 45 h 48"/>
                <a:gd name="T18" fmla="*/ 0 w 18"/>
                <a:gd name="T19" fmla="*/ 47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7 h 48"/>
                <a:gd name="T26" fmla="*/ 6 w 18"/>
                <a:gd name="T27" fmla="*/ 45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4" name="Freeform 443"/>
            <p:cNvSpPr>
              <a:spLocks/>
            </p:cNvSpPr>
            <p:nvPr/>
          </p:nvSpPr>
          <p:spPr bwMode="auto">
            <a:xfrm>
              <a:off x="3247" y="2784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2 h 11"/>
                <a:gd name="T4" fmla="*/ 7 w 7"/>
                <a:gd name="T5" fmla="*/ 1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2 w 7"/>
                <a:gd name="T13" fmla="*/ 2 h 11"/>
                <a:gd name="T14" fmla="*/ 0 w 7"/>
                <a:gd name="T15" fmla="*/ 8 h 11"/>
                <a:gd name="T16" fmla="*/ 0 w 7"/>
                <a:gd name="T17" fmla="*/ 9 h 11"/>
                <a:gd name="T18" fmla="*/ 2 w 7"/>
                <a:gd name="T19" fmla="*/ 11 h 11"/>
                <a:gd name="T20" fmla="*/ 3 w 7"/>
                <a:gd name="T21" fmla="*/ 11 h 11"/>
                <a:gd name="T22" fmla="*/ 4 w 7"/>
                <a:gd name="T23" fmla="*/ 11 h 11"/>
                <a:gd name="T24" fmla="*/ 6 w 7"/>
                <a:gd name="T25" fmla="*/ 11 h 11"/>
                <a:gd name="T26" fmla="*/ 6 w 7"/>
                <a:gd name="T27" fmla="*/ 9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5" name="Freeform 444"/>
            <p:cNvSpPr>
              <a:spLocks/>
            </p:cNvSpPr>
            <p:nvPr/>
          </p:nvSpPr>
          <p:spPr bwMode="auto">
            <a:xfrm>
              <a:off x="3229" y="2806"/>
              <a:ext cx="20" cy="46"/>
            </a:xfrm>
            <a:custGeom>
              <a:avLst/>
              <a:gdLst>
                <a:gd name="T0" fmla="*/ 20 w 20"/>
                <a:gd name="T1" fmla="*/ 2 h 46"/>
                <a:gd name="T2" fmla="*/ 20 w 20"/>
                <a:gd name="T3" fmla="*/ 1 h 46"/>
                <a:gd name="T4" fmla="*/ 18 w 20"/>
                <a:gd name="T5" fmla="*/ 0 h 46"/>
                <a:gd name="T6" fmla="*/ 17 w 20"/>
                <a:gd name="T7" fmla="*/ 0 h 46"/>
                <a:gd name="T8" fmla="*/ 15 w 20"/>
                <a:gd name="T9" fmla="*/ 0 h 46"/>
                <a:gd name="T10" fmla="*/ 14 w 20"/>
                <a:gd name="T11" fmla="*/ 0 h 46"/>
                <a:gd name="T12" fmla="*/ 14 w 20"/>
                <a:gd name="T13" fmla="*/ 1 h 46"/>
                <a:gd name="T14" fmla="*/ 0 w 20"/>
                <a:gd name="T15" fmla="*/ 44 h 46"/>
                <a:gd name="T16" fmla="*/ 0 w 20"/>
                <a:gd name="T17" fmla="*/ 45 h 46"/>
                <a:gd name="T18" fmla="*/ 2 w 20"/>
                <a:gd name="T19" fmla="*/ 46 h 46"/>
                <a:gd name="T20" fmla="*/ 3 w 20"/>
                <a:gd name="T21" fmla="*/ 46 h 46"/>
                <a:gd name="T22" fmla="*/ 4 w 20"/>
                <a:gd name="T23" fmla="*/ 46 h 46"/>
                <a:gd name="T24" fmla="*/ 6 w 20"/>
                <a:gd name="T25" fmla="*/ 46 h 46"/>
                <a:gd name="T26" fmla="*/ 6 w 20"/>
                <a:gd name="T27" fmla="*/ 45 h 46"/>
                <a:gd name="T28" fmla="*/ 20 w 20"/>
                <a:gd name="T29" fmla="*/ 2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6"/>
                <a:gd name="T47" fmla="*/ 20 w 20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6">
                  <a:moveTo>
                    <a:pt x="20" y="2"/>
                  </a:move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2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6" name="Freeform 445"/>
            <p:cNvSpPr>
              <a:spLocks/>
            </p:cNvSpPr>
            <p:nvPr/>
          </p:nvSpPr>
          <p:spPr bwMode="auto">
            <a:xfrm>
              <a:off x="3222" y="2864"/>
              <a:ext cx="9" cy="9"/>
            </a:xfrm>
            <a:custGeom>
              <a:avLst/>
              <a:gdLst>
                <a:gd name="T0" fmla="*/ 9 w 9"/>
                <a:gd name="T1" fmla="*/ 2 h 9"/>
                <a:gd name="T2" fmla="*/ 9 w 9"/>
                <a:gd name="T3" fmla="*/ 1 h 9"/>
                <a:gd name="T4" fmla="*/ 7 w 9"/>
                <a:gd name="T5" fmla="*/ 0 h 9"/>
                <a:gd name="T6" fmla="*/ 6 w 9"/>
                <a:gd name="T7" fmla="*/ 0 h 9"/>
                <a:gd name="T8" fmla="*/ 4 w 9"/>
                <a:gd name="T9" fmla="*/ 0 h 9"/>
                <a:gd name="T10" fmla="*/ 3 w 9"/>
                <a:gd name="T11" fmla="*/ 0 h 9"/>
                <a:gd name="T12" fmla="*/ 3 w 9"/>
                <a:gd name="T13" fmla="*/ 1 h 9"/>
                <a:gd name="T14" fmla="*/ 0 w 9"/>
                <a:gd name="T15" fmla="*/ 6 h 9"/>
                <a:gd name="T16" fmla="*/ 0 w 9"/>
                <a:gd name="T17" fmla="*/ 8 h 9"/>
                <a:gd name="T18" fmla="*/ 2 w 9"/>
                <a:gd name="T19" fmla="*/ 9 h 9"/>
                <a:gd name="T20" fmla="*/ 3 w 9"/>
                <a:gd name="T21" fmla="*/ 9 h 9"/>
                <a:gd name="T22" fmla="*/ 4 w 9"/>
                <a:gd name="T23" fmla="*/ 9 h 9"/>
                <a:gd name="T24" fmla="*/ 6 w 9"/>
                <a:gd name="T25" fmla="*/ 9 h 9"/>
                <a:gd name="T26" fmla="*/ 6 w 9"/>
                <a:gd name="T27" fmla="*/ 8 h 9"/>
                <a:gd name="T28" fmla="*/ 9 w 9"/>
                <a:gd name="T29" fmla="*/ 2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9"/>
                <a:gd name="T47" fmla="*/ 9 w 9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9">
                  <a:moveTo>
                    <a:pt x="9" y="2"/>
                  </a:move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7" name="Freeform 446"/>
            <p:cNvSpPr>
              <a:spLocks/>
            </p:cNvSpPr>
            <p:nvPr/>
          </p:nvSpPr>
          <p:spPr bwMode="auto">
            <a:xfrm>
              <a:off x="3204" y="2884"/>
              <a:ext cx="20" cy="47"/>
            </a:xfrm>
            <a:custGeom>
              <a:avLst/>
              <a:gdLst>
                <a:gd name="T0" fmla="*/ 20 w 20"/>
                <a:gd name="T1" fmla="*/ 3 h 47"/>
                <a:gd name="T2" fmla="*/ 20 w 20"/>
                <a:gd name="T3" fmla="*/ 2 h 47"/>
                <a:gd name="T4" fmla="*/ 18 w 20"/>
                <a:gd name="T5" fmla="*/ 0 h 47"/>
                <a:gd name="T6" fmla="*/ 17 w 20"/>
                <a:gd name="T7" fmla="*/ 0 h 47"/>
                <a:gd name="T8" fmla="*/ 16 w 20"/>
                <a:gd name="T9" fmla="*/ 0 h 47"/>
                <a:gd name="T10" fmla="*/ 14 w 20"/>
                <a:gd name="T11" fmla="*/ 0 h 47"/>
                <a:gd name="T12" fmla="*/ 14 w 20"/>
                <a:gd name="T13" fmla="*/ 2 h 47"/>
                <a:gd name="T14" fmla="*/ 0 w 20"/>
                <a:gd name="T15" fmla="*/ 44 h 47"/>
                <a:gd name="T16" fmla="*/ 0 w 20"/>
                <a:gd name="T17" fmla="*/ 46 h 47"/>
                <a:gd name="T18" fmla="*/ 2 w 20"/>
                <a:gd name="T19" fmla="*/ 47 h 47"/>
                <a:gd name="T20" fmla="*/ 3 w 20"/>
                <a:gd name="T21" fmla="*/ 47 h 47"/>
                <a:gd name="T22" fmla="*/ 5 w 20"/>
                <a:gd name="T23" fmla="*/ 47 h 47"/>
                <a:gd name="T24" fmla="*/ 6 w 20"/>
                <a:gd name="T25" fmla="*/ 47 h 47"/>
                <a:gd name="T26" fmla="*/ 6 w 20"/>
                <a:gd name="T27" fmla="*/ 46 h 47"/>
                <a:gd name="T28" fmla="*/ 20 w 20"/>
                <a:gd name="T29" fmla="*/ 3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7"/>
                <a:gd name="T47" fmla="*/ 20 w 20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7">
                  <a:moveTo>
                    <a:pt x="20" y="3"/>
                  </a:moveTo>
                  <a:lnTo>
                    <a:pt x="20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8" name="Freeform 447"/>
            <p:cNvSpPr>
              <a:spLocks/>
            </p:cNvSpPr>
            <p:nvPr/>
          </p:nvSpPr>
          <p:spPr bwMode="auto">
            <a:xfrm>
              <a:off x="3198" y="2942"/>
              <a:ext cx="8" cy="11"/>
            </a:xfrm>
            <a:custGeom>
              <a:avLst/>
              <a:gdLst>
                <a:gd name="T0" fmla="*/ 8 w 8"/>
                <a:gd name="T1" fmla="*/ 3 h 11"/>
                <a:gd name="T2" fmla="*/ 8 w 8"/>
                <a:gd name="T3" fmla="*/ 1 h 11"/>
                <a:gd name="T4" fmla="*/ 6 w 8"/>
                <a:gd name="T5" fmla="*/ 0 h 11"/>
                <a:gd name="T6" fmla="*/ 5 w 8"/>
                <a:gd name="T7" fmla="*/ 0 h 11"/>
                <a:gd name="T8" fmla="*/ 4 w 8"/>
                <a:gd name="T9" fmla="*/ 0 h 11"/>
                <a:gd name="T10" fmla="*/ 2 w 8"/>
                <a:gd name="T11" fmla="*/ 0 h 11"/>
                <a:gd name="T12" fmla="*/ 2 w 8"/>
                <a:gd name="T13" fmla="*/ 1 h 11"/>
                <a:gd name="T14" fmla="*/ 0 w 8"/>
                <a:gd name="T15" fmla="*/ 7 h 11"/>
                <a:gd name="T16" fmla="*/ 0 w 8"/>
                <a:gd name="T17" fmla="*/ 8 h 11"/>
                <a:gd name="T18" fmla="*/ 1 w 8"/>
                <a:gd name="T19" fmla="*/ 10 h 11"/>
                <a:gd name="T20" fmla="*/ 2 w 8"/>
                <a:gd name="T21" fmla="*/ 11 h 11"/>
                <a:gd name="T22" fmla="*/ 4 w 8"/>
                <a:gd name="T23" fmla="*/ 11 h 11"/>
                <a:gd name="T24" fmla="*/ 5 w 8"/>
                <a:gd name="T25" fmla="*/ 10 h 11"/>
                <a:gd name="T26" fmla="*/ 5 w 8"/>
                <a:gd name="T27" fmla="*/ 8 h 11"/>
                <a:gd name="T28" fmla="*/ 8 w 8"/>
                <a:gd name="T29" fmla="*/ 3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11"/>
                <a:gd name="T47" fmla="*/ 8 w 8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11">
                  <a:moveTo>
                    <a:pt x="8" y="3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69" name="Freeform 448"/>
            <p:cNvSpPr>
              <a:spLocks/>
            </p:cNvSpPr>
            <p:nvPr/>
          </p:nvSpPr>
          <p:spPr bwMode="auto">
            <a:xfrm>
              <a:off x="3180" y="2963"/>
              <a:ext cx="19" cy="48"/>
            </a:xfrm>
            <a:custGeom>
              <a:avLst/>
              <a:gdLst>
                <a:gd name="T0" fmla="*/ 19 w 19"/>
                <a:gd name="T1" fmla="*/ 4 h 48"/>
                <a:gd name="T2" fmla="*/ 19 w 19"/>
                <a:gd name="T3" fmla="*/ 2 h 48"/>
                <a:gd name="T4" fmla="*/ 18 w 19"/>
                <a:gd name="T5" fmla="*/ 1 h 48"/>
                <a:gd name="T6" fmla="*/ 16 w 19"/>
                <a:gd name="T7" fmla="*/ 0 h 48"/>
                <a:gd name="T8" fmla="*/ 15 w 19"/>
                <a:gd name="T9" fmla="*/ 0 h 48"/>
                <a:gd name="T10" fmla="*/ 13 w 19"/>
                <a:gd name="T11" fmla="*/ 1 h 48"/>
                <a:gd name="T12" fmla="*/ 13 w 19"/>
                <a:gd name="T13" fmla="*/ 2 h 48"/>
                <a:gd name="T14" fmla="*/ 0 w 19"/>
                <a:gd name="T15" fmla="*/ 44 h 48"/>
                <a:gd name="T16" fmla="*/ 0 w 19"/>
                <a:gd name="T17" fmla="*/ 45 h 48"/>
                <a:gd name="T18" fmla="*/ 1 w 19"/>
                <a:gd name="T19" fmla="*/ 47 h 48"/>
                <a:gd name="T20" fmla="*/ 2 w 19"/>
                <a:gd name="T21" fmla="*/ 48 h 48"/>
                <a:gd name="T22" fmla="*/ 4 w 19"/>
                <a:gd name="T23" fmla="*/ 48 h 48"/>
                <a:gd name="T24" fmla="*/ 5 w 19"/>
                <a:gd name="T25" fmla="*/ 47 h 48"/>
                <a:gd name="T26" fmla="*/ 5 w 19"/>
                <a:gd name="T27" fmla="*/ 45 h 48"/>
                <a:gd name="T28" fmla="*/ 19 w 19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48"/>
                <a:gd name="T47" fmla="*/ 19 w 19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48">
                  <a:moveTo>
                    <a:pt x="19" y="4"/>
                  </a:moveTo>
                  <a:lnTo>
                    <a:pt x="19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70" name="Freeform 449"/>
            <p:cNvSpPr>
              <a:spLocks/>
            </p:cNvSpPr>
            <p:nvPr/>
          </p:nvSpPr>
          <p:spPr bwMode="auto">
            <a:xfrm>
              <a:off x="3174" y="3021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2 h 11"/>
                <a:gd name="T4" fmla="*/ 6 w 7"/>
                <a:gd name="T5" fmla="*/ 1 h 11"/>
                <a:gd name="T6" fmla="*/ 4 w 7"/>
                <a:gd name="T7" fmla="*/ 0 h 11"/>
                <a:gd name="T8" fmla="*/ 3 w 7"/>
                <a:gd name="T9" fmla="*/ 0 h 11"/>
                <a:gd name="T10" fmla="*/ 1 w 7"/>
                <a:gd name="T11" fmla="*/ 1 h 11"/>
                <a:gd name="T12" fmla="*/ 1 w 7"/>
                <a:gd name="T13" fmla="*/ 2 h 11"/>
                <a:gd name="T14" fmla="*/ 0 w 7"/>
                <a:gd name="T15" fmla="*/ 6 h 11"/>
                <a:gd name="T16" fmla="*/ 0 w 7"/>
                <a:gd name="T17" fmla="*/ 8 h 11"/>
                <a:gd name="T18" fmla="*/ 0 w 7"/>
                <a:gd name="T19" fmla="*/ 9 h 11"/>
                <a:gd name="T20" fmla="*/ 1 w 7"/>
                <a:gd name="T21" fmla="*/ 11 h 11"/>
                <a:gd name="T22" fmla="*/ 3 w 7"/>
                <a:gd name="T23" fmla="*/ 11 h 11"/>
                <a:gd name="T24" fmla="*/ 4 w 7"/>
                <a:gd name="T25" fmla="*/ 9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4" y="9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71" name="Freeform 450"/>
            <p:cNvSpPr>
              <a:spLocks/>
            </p:cNvSpPr>
            <p:nvPr/>
          </p:nvSpPr>
          <p:spPr bwMode="auto">
            <a:xfrm>
              <a:off x="3156" y="3041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8 w 18"/>
                <a:gd name="T5" fmla="*/ 2 h 48"/>
                <a:gd name="T6" fmla="*/ 17 w 18"/>
                <a:gd name="T7" fmla="*/ 0 h 48"/>
                <a:gd name="T8" fmla="*/ 15 w 18"/>
                <a:gd name="T9" fmla="*/ 0 h 48"/>
                <a:gd name="T10" fmla="*/ 14 w 18"/>
                <a:gd name="T11" fmla="*/ 2 h 48"/>
                <a:gd name="T12" fmla="*/ 13 w 18"/>
                <a:gd name="T13" fmla="*/ 3 h 48"/>
                <a:gd name="T14" fmla="*/ 0 w 18"/>
                <a:gd name="T15" fmla="*/ 46 h 48"/>
                <a:gd name="T16" fmla="*/ 0 w 18"/>
                <a:gd name="T17" fmla="*/ 47 h 48"/>
                <a:gd name="T18" fmla="*/ 0 w 18"/>
                <a:gd name="T19" fmla="*/ 48 h 48"/>
                <a:gd name="T20" fmla="*/ 2 w 18"/>
                <a:gd name="T21" fmla="*/ 48 h 48"/>
                <a:gd name="T22" fmla="*/ 3 w 18"/>
                <a:gd name="T23" fmla="*/ 48 h 48"/>
                <a:gd name="T24" fmla="*/ 4 w 18"/>
                <a:gd name="T25" fmla="*/ 48 h 48"/>
                <a:gd name="T26" fmla="*/ 6 w 18"/>
                <a:gd name="T27" fmla="*/ 47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7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53" name="Group 451"/>
          <p:cNvGrpSpPr>
            <a:grpSpLocks/>
          </p:cNvGrpSpPr>
          <p:nvPr/>
        </p:nvGrpSpPr>
        <p:grpSpPr bwMode="auto">
          <a:xfrm>
            <a:off x="5588000" y="3332163"/>
            <a:ext cx="527050" cy="1743075"/>
            <a:chOff x="3520" y="2099"/>
            <a:chExt cx="332" cy="1098"/>
          </a:xfrm>
        </p:grpSpPr>
        <p:sp>
          <p:nvSpPr>
            <p:cNvPr id="33605" name="Freeform 452"/>
            <p:cNvSpPr>
              <a:spLocks/>
            </p:cNvSpPr>
            <p:nvPr/>
          </p:nvSpPr>
          <p:spPr bwMode="auto">
            <a:xfrm>
              <a:off x="3834" y="2099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7 w 18"/>
                <a:gd name="T5" fmla="*/ 1 h 48"/>
                <a:gd name="T6" fmla="*/ 15 w 18"/>
                <a:gd name="T7" fmla="*/ 0 h 48"/>
                <a:gd name="T8" fmla="*/ 15 w 18"/>
                <a:gd name="T9" fmla="*/ 0 h 48"/>
                <a:gd name="T10" fmla="*/ 14 w 18"/>
                <a:gd name="T11" fmla="*/ 1 h 48"/>
                <a:gd name="T12" fmla="*/ 12 w 18"/>
                <a:gd name="T13" fmla="*/ 3 h 48"/>
                <a:gd name="T14" fmla="*/ 0 w 18"/>
                <a:gd name="T15" fmla="*/ 44 h 48"/>
                <a:gd name="T16" fmla="*/ 0 w 18"/>
                <a:gd name="T17" fmla="*/ 46 h 48"/>
                <a:gd name="T18" fmla="*/ 0 w 18"/>
                <a:gd name="T19" fmla="*/ 47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7 h 48"/>
                <a:gd name="T26" fmla="*/ 5 w 18"/>
                <a:gd name="T27" fmla="*/ 46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5" y="46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06" name="Freeform 453"/>
            <p:cNvSpPr>
              <a:spLocks/>
            </p:cNvSpPr>
            <p:nvPr/>
          </p:nvSpPr>
          <p:spPr bwMode="auto">
            <a:xfrm>
              <a:off x="3827" y="2157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1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1 w 7"/>
                <a:gd name="T13" fmla="*/ 3 h 11"/>
                <a:gd name="T14" fmla="*/ 0 w 7"/>
                <a:gd name="T15" fmla="*/ 7 h 11"/>
                <a:gd name="T16" fmla="*/ 0 w 7"/>
                <a:gd name="T17" fmla="*/ 8 h 11"/>
                <a:gd name="T18" fmla="*/ 1 w 7"/>
                <a:gd name="T19" fmla="*/ 10 h 11"/>
                <a:gd name="T20" fmla="*/ 3 w 7"/>
                <a:gd name="T21" fmla="*/ 11 h 11"/>
                <a:gd name="T22" fmla="*/ 4 w 7"/>
                <a:gd name="T23" fmla="*/ 11 h 11"/>
                <a:gd name="T24" fmla="*/ 6 w 7"/>
                <a:gd name="T25" fmla="*/ 10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07" name="Freeform 454"/>
            <p:cNvSpPr>
              <a:spLocks/>
            </p:cNvSpPr>
            <p:nvPr/>
          </p:nvSpPr>
          <p:spPr bwMode="auto">
            <a:xfrm>
              <a:off x="3811" y="2178"/>
              <a:ext cx="17" cy="48"/>
            </a:xfrm>
            <a:custGeom>
              <a:avLst/>
              <a:gdLst>
                <a:gd name="T0" fmla="*/ 17 w 17"/>
                <a:gd name="T1" fmla="*/ 4 h 48"/>
                <a:gd name="T2" fmla="*/ 17 w 17"/>
                <a:gd name="T3" fmla="*/ 2 h 48"/>
                <a:gd name="T4" fmla="*/ 16 w 17"/>
                <a:gd name="T5" fmla="*/ 1 h 48"/>
                <a:gd name="T6" fmla="*/ 15 w 17"/>
                <a:gd name="T7" fmla="*/ 0 h 48"/>
                <a:gd name="T8" fmla="*/ 13 w 17"/>
                <a:gd name="T9" fmla="*/ 0 h 48"/>
                <a:gd name="T10" fmla="*/ 12 w 17"/>
                <a:gd name="T11" fmla="*/ 1 h 48"/>
                <a:gd name="T12" fmla="*/ 12 w 17"/>
                <a:gd name="T13" fmla="*/ 2 h 48"/>
                <a:gd name="T14" fmla="*/ 0 w 17"/>
                <a:gd name="T15" fmla="*/ 45 h 48"/>
                <a:gd name="T16" fmla="*/ 0 w 17"/>
                <a:gd name="T17" fmla="*/ 46 h 48"/>
                <a:gd name="T18" fmla="*/ 0 w 17"/>
                <a:gd name="T19" fmla="*/ 48 h 48"/>
                <a:gd name="T20" fmla="*/ 1 w 17"/>
                <a:gd name="T21" fmla="*/ 48 h 48"/>
                <a:gd name="T22" fmla="*/ 2 w 17"/>
                <a:gd name="T23" fmla="*/ 48 h 48"/>
                <a:gd name="T24" fmla="*/ 4 w 17"/>
                <a:gd name="T25" fmla="*/ 48 h 48"/>
                <a:gd name="T26" fmla="*/ 5 w 17"/>
                <a:gd name="T27" fmla="*/ 46 h 48"/>
                <a:gd name="T28" fmla="*/ 17 w 17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48"/>
                <a:gd name="T47" fmla="*/ 17 w 17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48">
                  <a:moveTo>
                    <a:pt x="17" y="4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5" y="46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08" name="Freeform 455"/>
            <p:cNvSpPr>
              <a:spLocks/>
            </p:cNvSpPr>
            <p:nvPr/>
          </p:nvSpPr>
          <p:spPr bwMode="auto">
            <a:xfrm>
              <a:off x="3804" y="2237"/>
              <a:ext cx="7" cy="9"/>
            </a:xfrm>
            <a:custGeom>
              <a:avLst/>
              <a:gdLst>
                <a:gd name="T0" fmla="*/ 7 w 7"/>
                <a:gd name="T1" fmla="*/ 3 h 9"/>
                <a:gd name="T2" fmla="*/ 7 w 7"/>
                <a:gd name="T3" fmla="*/ 1 h 9"/>
                <a:gd name="T4" fmla="*/ 7 w 7"/>
                <a:gd name="T5" fmla="*/ 0 h 9"/>
                <a:gd name="T6" fmla="*/ 5 w 7"/>
                <a:gd name="T7" fmla="*/ 0 h 9"/>
                <a:gd name="T8" fmla="*/ 4 w 7"/>
                <a:gd name="T9" fmla="*/ 0 h 9"/>
                <a:gd name="T10" fmla="*/ 2 w 7"/>
                <a:gd name="T11" fmla="*/ 0 h 9"/>
                <a:gd name="T12" fmla="*/ 1 w 7"/>
                <a:gd name="T13" fmla="*/ 1 h 9"/>
                <a:gd name="T14" fmla="*/ 0 w 7"/>
                <a:gd name="T15" fmla="*/ 7 h 9"/>
                <a:gd name="T16" fmla="*/ 0 w 7"/>
                <a:gd name="T17" fmla="*/ 8 h 9"/>
                <a:gd name="T18" fmla="*/ 1 w 7"/>
                <a:gd name="T19" fmla="*/ 9 h 9"/>
                <a:gd name="T20" fmla="*/ 2 w 7"/>
                <a:gd name="T21" fmla="*/ 9 h 9"/>
                <a:gd name="T22" fmla="*/ 4 w 7"/>
                <a:gd name="T23" fmla="*/ 9 h 9"/>
                <a:gd name="T24" fmla="*/ 5 w 7"/>
                <a:gd name="T25" fmla="*/ 9 h 9"/>
                <a:gd name="T26" fmla="*/ 5 w 7"/>
                <a:gd name="T27" fmla="*/ 8 h 9"/>
                <a:gd name="T28" fmla="*/ 7 w 7"/>
                <a:gd name="T29" fmla="*/ 3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9"/>
                <a:gd name="T47" fmla="*/ 7 w 7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9">
                  <a:moveTo>
                    <a:pt x="7" y="3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09" name="Freeform 456"/>
            <p:cNvSpPr>
              <a:spLocks/>
            </p:cNvSpPr>
            <p:nvPr/>
          </p:nvSpPr>
          <p:spPr bwMode="auto">
            <a:xfrm>
              <a:off x="3787" y="2257"/>
              <a:ext cx="18" cy="49"/>
            </a:xfrm>
            <a:custGeom>
              <a:avLst/>
              <a:gdLst>
                <a:gd name="T0" fmla="*/ 18 w 18"/>
                <a:gd name="T1" fmla="*/ 3 h 49"/>
                <a:gd name="T2" fmla="*/ 18 w 18"/>
                <a:gd name="T3" fmla="*/ 2 h 49"/>
                <a:gd name="T4" fmla="*/ 17 w 18"/>
                <a:gd name="T5" fmla="*/ 0 h 49"/>
                <a:gd name="T6" fmla="*/ 15 w 18"/>
                <a:gd name="T7" fmla="*/ 0 h 49"/>
                <a:gd name="T8" fmla="*/ 14 w 18"/>
                <a:gd name="T9" fmla="*/ 0 h 49"/>
                <a:gd name="T10" fmla="*/ 13 w 18"/>
                <a:gd name="T11" fmla="*/ 0 h 49"/>
                <a:gd name="T12" fmla="*/ 13 w 18"/>
                <a:gd name="T13" fmla="*/ 2 h 49"/>
                <a:gd name="T14" fmla="*/ 0 w 18"/>
                <a:gd name="T15" fmla="*/ 45 h 49"/>
                <a:gd name="T16" fmla="*/ 0 w 18"/>
                <a:gd name="T17" fmla="*/ 46 h 49"/>
                <a:gd name="T18" fmla="*/ 0 w 18"/>
                <a:gd name="T19" fmla="*/ 47 h 49"/>
                <a:gd name="T20" fmla="*/ 2 w 18"/>
                <a:gd name="T21" fmla="*/ 49 h 49"/>
                <a:gd name="T22" fmla="*/ 3 w 18"/>
                <a:gd name="T23" fmla="*/ 49 h 49"/>
                <a:gd name="T24" fmla="*/ 4 w 18"/>
                <a:gd name="T25" fmla="*/ 47 h 49"/>
                <a:gd name="T26" fmla="*/ 6 w 18"/>
                <a:gd name="T27" fmla="*/ 46 h 49"/>
                <a:gd name="T28" fmla="*/ 18 w 18"/>
                <a:gd name="T29" fmla="*/ 3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9"/>
                <a:gd name="T47" fmla="*/ 18 w 18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9">
                  <a:moveTo>
                    <a:pt x="18" y="3"/>
                  </a:moveTo>
                  <a:lnTo>
                    <a:pt x="18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4" y="47"/>
                  </a:lnTo>
                  <a:lnTo>
                    <a:pt x="6" y="4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0" name="Freeform 457"/>
            <p:cNvSpPr>
              <a:spLocks/>
            </p:cNvSpPr>
            <p:nvPr/>
          </p:nvSpPr>
          <p:spPr bwMode="auto">
            <a:xfrm>
              <a:off x="3780" y="2315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2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2 h 11"/>
                <a:gd name="T12" fmla="*/ 2 w 7"/>
                <a:gd name="T13" fmla="*/ 3 h 11"/>
                <a:gd name="T14" fmla="*/ 0 w 7"/>
                <a:gd name="T15" fmla="*/ 7 h 11"/>
                <a:gd name="T16" fmla="*/ 0 w 7"/>
                <a:gd name="T17" fmla="*/ 9 h 11"/>
                <a:gd name="T18" fmla="*/ 0 w 7"/>
                <a:gd name="T19" fmla="*/ 10 h 11"/>
                <a:gd name="T20" fmla="*/ 2 w 7"/>
                <a:gd name="T21" fmla="*/ 11 h 11"/>
                <a:gd name="T22" fmla="*/ 3 w 7"/>
                <a:gd name="T23" fmla="*/ 11 h 11"/>
                <a:gd name="T24" fmla="*/ 4 w 7"/>
                <a:gd name="T25" fmla="*/ 10 h 11"/>
                <a:gd name="T26" fmla="*/ 6 w 7"/>
                <a:gd name="T27" fmla="*/ 9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1" name="Freeform 458"/>
            <p:cNvSpPr>
              <a:spLocks/>
            </p:cNvSpPr>
            <p:nvPr/>
          </p:nvSpPr>
          <p:spPr bwMode="auto">
            <a:xfrm>
              <a:off x="3762" y="2336"/>
              <a:ext cx="20" cy="48"/>
            </a:xfrm>
            <a:custGeom>
              <a:avLst/>
              <a:gdLst>
                <a:gd name="T0" fmla="*/ 20 w 20"/>
                <a:gd name="T1" fmla="*/ 4 h 48"/>
                <a:gd name="T2" fmla="*/ 20 w 20"/>
                <a:gd name="T3" fmla="*/ 3 h 48"/>
                <a:gd name="T4" fmla="*/ 18 w 20"/>
                <a:gd name="T5" fmla="*/ 1 h 48"/>
                <a:gd name="T6" fmla="*/ 17 w 20"/>
                <a:gd name="T7" fmla="*/ 0 h 48"/>
                <a:gd name="T8" fmla="*/ 15 w 20"/>
                <a:gd name="T9" fmla="*/ 0 h 48"/>
                <a:gd name="T10" fmla="*/ 14 w 20"/>
                <a:gd name="T11" fmla="*/ 1 h 48"/>
                <a:gd name="T12" fmla="*/ 14 w 20"/>
                <a:gd name="T13" fmla="*/ 3 h 48"/>
                <a:gd name="T14" fmla="*/ 0 w 20"/>
                <a:gd name="T15" fmla="*/ 45 h 48"/>
                <a:gd name="T16" fmla="*/ 0 w 20"/>
                <a:gd name="T17" fmla="*/ 47 h 48"/>
                <a:gd name="T18" fmla="*/ 2 w 20"/>
                <a:gd name="T19" fmla="*/ 48 h 48"/>
                <a:gd name="T20" fmla="*/ 3 w 20"/>
                <a:gd name="T21" fmla="*/ 48 h 48"/>
                <a:gd name="T22" fmla="*/ 4 w 20"/>
                <a:gd name="T23" fmla="*/ 48 h 48"/>
                <a:gd name="T24" fmla="*/ 6 w 20"/>
                <a:gd name="T25" fmla="*/ 48 h 48"/>
                <a:gd name="T26" fmla="*/ 6 w 20"/>
                <a:gd name="T27" fmla="*/ 47 h 48"/>
                <a:gd name="T28" fmla="*/ 20 w 20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8"/>
                <a:gd name="T47" fmla="*/ 20 w 20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8">
                  <a:moveTo>
                    <a:pt x="20" y="4"/>
                  </a:moveTo>
                  <a:lnTo>
                    <a:pt x="20" y="3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2" name="Freeform 459"/>
            <p:cNvSpPr>
              <a:spLocks/>
            </p:cNvSpPr>
            <p:nvPr/>
          </p:nvSpPr>
          <p:spPr bwMode="auto">
            <a:xfrm>
              <a:off x="3757" y="2395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7 w 7"/>
                <a:gd name="T3" fmla="*/ 2 h 10"/>
                <a:gd name="T4" fmla="*/ 5 w 7"/>
                <a:gd name="T5" fmla="*/ 0 h 10"/>
                <a:gd name="T6" fmla="*/ 4 w 7"/>
                <a:gd name="T7" fmla="*/ 0 h 10"/>
                <a:gd name="T8" fmla="*/ 3 w 7"/>
                <a:gd name="T9" fmla="*/ 0 h 10"/>
                <a:gd name="T10" fmla="*/ 1 w 7"/>
                <a:gd name="T11" fmla="*/ 0 h 10"/>
                <a:gd name="T12" fmla="*/ 1 w 7"/>
                <a:gd name="T13" fmla="*/ 2 h 10"/>
                <a:gd name="T14" fmla="*/ 0 w 7"/>
                <a:gd name="T15" fmla="*/ 7 h 10"/>
                <a:gd name="T16" fmla="*/ 0 w 7"/>
                <a:gd name="T17" fmla="*/ 8 h 10"/>
                <a:gd name="T18" fmla="*/ 0 w 7"/>
                <a:gd name="T19" fmla="*/ 10 h 10"/>
                <a:gd name="T20" fmla="*/ 1 w 7"/>
                <a:gd name="T21" fmla="*/ 10 h 10"/>
                <a:gd name="T22" fmla="*/ 3 w 7"/>
                <a:gd name="T23" fmla="*/ 10 h 10"/>
                <a:gd name="T24" fmla="*/ 4 w 7"/>
                <a:gd name="T25" fmla="*/ 10 h 10"/>
                <a:gd name="T26" fmla="*/ 5 w 7"/>
                <a:gd name="T27" fmla="*/ 8 h 10"/>
                <a:gd name="T28" fmla="*/ 7 w 7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7" y="3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8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3" name="Freeform 460"/>
            <p:cNvSpPr>
              <a:spLocks/>
            </p:cNvSpPr>
            <p:nvPr/>
          </p:nvSpPr>
          <p:spPr bwMode="auto">
            <a:xfrm>
              <a:off x="3739" y="2416"/>
              <a:ext cx="18" cy="48"/>
            </a:xfrm>
            <a:custGeom>
              <a:avLst/>
              <a:gdLst>
                <a:gd name="T0" fmla="*/ 18 w 18"/>
                <a:gd name="T1" fmla="*/ 3 h 48"/>
                <a:gd name="T2" fmla="*/ 18 w 18"/>
                <a:gd name="T3" fmla="*/ 1 h 48"/>
                <a:gd name="T4" fmla="*/ 18 w 18"/>
                <a:gd name="T5" fmla="*/ 0 h 48"/>
                <a:gd name="T6" fmla="*/ 16 w 18"/>
                <a:gd name="T7" fmla="*/ 0 h 48"/>
                <a:gd name="T8" fmla="*/ 15 w 18"/>
                <a:gd name="T9" fmla="*/ 0 h 48"/>
                <a:gd name="T10" fmla="*/ 14 w 18"/>
                <a:gd name="T11" fmla="*/ 0 h 48"/>
                <a:gd name="T12" fmla="*/ 12 w 18"/>
                <a:gd name="T13" fmla="*/ 1 h 48"/>
                <a:gd name="T14" fmla="*/ 0 w 18"/>
                <a:gd name="T15" fmla="*/ 44 h 48"/>
                <a:gd name="T16" fmla="*/ 0 w 18"/>
                <a:gd name="T17" fmla="*/ 45 h 48"/>
                <a:gd name="T18" fmla="*/ 1 w 18"/>
                <a:gd name="T19" fmla="*/ 47 h 48"/>
                <a:gd name="T20" fmla="*/ 3 w 18"/>
                <a:gd name="T21" fmla="*/ 48 h 48"/>
                <a:gd name="T22" fmla="*/ 4 w 18"/>
                <a:gd name="T23" fmla="*/ 48 h 48"/>
                <a:gd name="T24" fmla="*/ 5 w 18"/>
                <a:gd name="T25" fmla="*/ 47 h 48"/>
                <a:gd name="T26" fmla="*/ 5 w 18"/>
                <a:gd name="T27" fmla="*/ 45 h 48"/>
                <a:gd name="T28" fmla="*/ 18 w 18"/>
                <a:gd name="T29" fmla="*/ 3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3"/>
                  </a:moveTo>
                  <a:lnTo>
                    <a:pt x="18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4" name="Freeform 461"/>
            <p:cNvSpPr>
              <a:spLocks/>
            </p:cNvSpPr>
            <p:nvPr/>
          </p:nvSpPr>
          <p:spPr bwMode="auto">
            <a:xfrm>
              <a:off x="3733" y="2474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2 h 11"/>
                <a:gd name="T4" fmla="*/ 6 w 7"/>
                <a:gd name="T5" fmla="*/ 1 h 11"/>
                <a:gd name="T6" fmla="*/ 5 w 7"/>
                <a:gd name="T7" fmla="*/ 0 h 11"/>
                <a:gd name="T8" fmla="*/ 3 w 7"/>
                <a:gd name="T9" fmla="*/ 0 h 11"/>
                <a:gd name="T10" fmla="*/ 2 w 7"/>
                <a:gd name="T11" fmla="*/ 1 h 11"/>
                <a:gd name="T12" fmla="*/ 2 w 7"/>
                <a:gd name="T13" fmla="*/ 2 h 11"/>
                <a:gd name="T14" fmla="*/ 0 w 7"/>
                <a:gd name="T15" fmla="*/ 7 h 11"/>
                <a:gd name="T16" fmla="*/ 0 w 7"/>
                <a:gd name="T17" fmla="*/ 8 h 11"/>
                <a:gd name="T18" fmla="*/ 0 w 7"/>
                <a:gd name="T19" fmla="*/ 9 h 11"/>
                <a:gd name="T20" fmla="*/ 2 w 7"/>
                <a:gd name="T21" fmla="*/ 11 h 11"/>
                <a:gd name="T22" fmla="*/ 3 w 7"/>
                <a:gd name="T23" fmla="*/ 11 h 11"/>
                <a:gd name="T24" fmla="*/ 5 w 7"/>
                <a:gd name="T25" fmla="*/ 9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5" name="Freeform 462"/>
            <p:cNvSpPr>
              <a:spLocks/>
            </p:cNvSpPr>
            <p:nvPr/>
          </p:nvSpPr>
          <p:spPr bwMode="auto">
            <a:xfrm>
              <a:off x="3716" y="2494"/>
              <a:ext cx="17" cy="49"/>
            </a:xfrm>
            <a:custGeom>
              <a:avLst/>
              <a:gdLst>
                <a:gd name="T0" fmla="*/ 17 w 17"/>
                <a:gd name="T1" fmla="*/ 5 h 49"/>
                <a:gd name="T2" fmla="*/ 17 w 17"/>
                <a:gd name="T3" fmla="*/ 3 h 49"/>
                <a:gd name="T4" fmla="*/ 17 w 17"/>
                <a:gd name="T5" fmla="*/ 2 h 49"/>
                <a:gd name="T6" fmla="*/ 16 w 17"/>
                <a:gd name="T7" fmla="*/ 0 h 49"/>
                <a:gd name="T8" fmla="*/ 15 w 17"/>
                <a:gd name="T9" fmla="*/ 0 h 49"/>
                <a:gd name="T10" fmla="*/ 13 w 17"/>
                <a:gd name="T11" fmla="*/ 2 h 49"/>
                <a:gd name="T12" fmla="*/ 12 w 17"/>
                <a:gd name="T13" fmla="*/ 3 h 49"/>
                <a:gd name="T14" fmla="*/ 0 w 17"/>
                <a:gd name="T15" fmla="*/ 46 h 49"/>
                <a:gd name="T16" fmla="*/ 0 w 17"/>
                <a:gd name="T17" fmla="*/ 47 h 49"/>
                <a:gd name="T18" fmla="*/ 1 w 17"/>
                <a:gd name="T19" fmla="*/ 49 h 49"/>
                <a:gd name="T20" fmla="*/ 2 w 17"/>
                <a:gd name="T21" fmla="*/ 49 h 49"/>
                <a:gd name="T22" fmla="*/ 4 w 17"/>
                <a:gd name="T23" fmla="*/ 49 h 49"/>
                <a:gd name="T24" fmla="*/ 5 w 17"/>
                <a:gd name="T25" fmla="*/ 49 h 49"/>
                <a:gd name="T26" fmla="*/ 5 w 17"/>
                <a:gd name="T27" fmla="*/ 47 h 49"/>
                <a:gd name="T28" fmla="*/ 17 w 17"/>
                <a:gd name="T29" fmla="*/ 5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49"/>
                <a:gd name="T47" fmla="*/ 17 w 17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49">
                  <a:moveTo>
                    <a:pt x="17" y="5"/>
                  </a:moveTo>
                  <a:lnTo>
                    <a:pt x="17" y="3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47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6" name="Freeform 463"/>
            <p:cNvSpPr>
              <a:spLocks/>
            </p:cNvSpPr>
            <p:nvPr/>
          </p:nvSpPr>
          <p:spPr bwMode="auto">
            <a:xfrm>
              <a:off x="3709" y="2554"/>
              <a:ext cx="8" cy="9"/>
            </a:xfrm>
            <a:custGeom>
              <a:avLst/>
              <a:gdLst>
                <a:gd name="T0" fmla="*/ 8 w 8"/>
                <a:gd name="T1" fmla="*/ 2 h 9"/>
                <a:gd name="T2" fmla="*/ 8 w 8"/>
                <a:gd name="T3" fmla="*/ 1 h 9"/>
                <a:gd name="T4" fmla="*/ 7 w 8"/>
                <a:gd name="T5" fmla="*/ 0 h 9"/>
                <a:gd name="T6" fmla="*/ 5 w 8"/>
                <a:gd name="T7" fmla="*/ 0 h 9"/>
                <a:gd name="T8" fmla="*/ 4 w 8"/>
                <a:gd name="T9" fmla="*/ 0 h 9"/>
                <a:gd name="T10" fmla="*/ 2 w 8"/>
                <a:gd name="T11" fmla="*/ 0 h 9"/>
                <a:gd name="T12" fmla="*/ 2 w 8"/>
                <a:gd name="T13" fmla="*/ 1 h 9"/>
                <a:gd name="T14" fmla="*/ 0 w 8"/>
                <a:gd name="T15" fmla="*/ 6 h 9"/>
                <a:gd name="T16" fmla="*/ 0 w 8"/>
                <a:gd name="T17" fmla="*/ 8 h 9"/>
                <a:gd name="T18" fmla="*/ 1 w 8"/>
                <a:gd name="T19" fmla="*/ 9 h 9"/>
                <a:gd name="T20" fmla="*/ 2 w 8"/>
                <a:gd name="T21" fmla="*/ 9 h 9"/>
                <a:gd name="T22" fmla="*/ 4 w 8"/>
                <a:gd name="T23" fmla="*/ 9 h 9"/>
                <a:gd name="T24" fmla="*/ 5 w 8"/>
                <a:gd name="T25" fmla="*/ 9 h 9"/>
                <a:gd name="T26" fmla="*/ 5 w 8"/>
                <a:gd name="T27" fmla="*/ 8 h 9"/>
                <a:gd name="T28" fmla="*/ 8 w 8"/>
                <a:gd name="T29" fmla="*/ 2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9"/>
                <a:gd name="T47" fmla="*/ 8 w 8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9">
                  <a:moveTo>
                    <a:pt x="8" y="2"/>
                  </a:move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7" name="Freeform 464"/>
            <p:cNvSpPr>
              <a:spLocks/>
            </p:cNvSpPr>
            <p:nvPr/>
          </p:nvSpPr>
          <p:spPr bwMode="auto">
            <a:xfrm>
              <a:off x="3692" y="2574"/>
              <a:ext cx="18" cy="48"/>
            </a:xfrm>
            <a:custGeom>
              <a:avLst/>
              <a:gdLst>
                <a:gd name="T0" fmla="*/ 18 w 18"/>
                <a:gd name="T1" fmla="*/ 3 h 48"/>
                <a:gd name="T2" fmla="*/ 18 w 18"/>
                <a:gd name="T3" fmla="*/ 2 h 48"/>
                <a:gd name="T4" fmla="*/ 18 w 18"/>
                <a:gd name="T5" fmla="*/ 0 h 48"/>
                <a:gd name="T6" fmla="*/ 17 w 18"/>
                <a:gd name="T7" fmla="*/ 0 h 48"/>
                <a:gd name="T8" fmla="*/ 15 w 18"/>
                <a:gd name="T9" fmla="*/ 0 h 48"/>
                <a:gd name="T10" fmla="*/ 14 w 18"/>
                <a:gd name="T11" fmla="*/ 0 h 48"/>
                <a:gd name="T12" fmla="*/ 12 w 18"/>
                <a:gd name="T13" fmla="*/ 2 h 48"/>
                <a:gd name="T14" fmla="*/ 0 w 18"/>
                <a:gd name="T15" fmla="*/ 44 h 48"/>
                <a:gd name="T16" fmla="*/ 0 w 18"/>
                <a:gd name="T17" fmla="*/ 46 h 48"/>
                <a:gd name="T18" fmla="*/ 0 w 18"/>
                <a:gd name="T19" fmla="*/ 47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7 h 48"/>
                <a:gd name="T26" fmla="*/ 6 w 18"/>
                <a:gd name="T27" fmla="*/ 46 h 48"/>
                <a:gd name="T28" fmla="*/ 18 w 18"/>
                <a:gd name="T29" fmla="*/ 3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3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6" y="4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8" name="Freeform 465"/>
            <p:cNvSpPr>
              <a:spLocks/>
            </p:cNvSpPr>
            <p:nvPr/>
          </p:nvSpPr>
          <p:spPr bwMode="auto">
            <a:xfrm>
              <a:off x="3685" y="2632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1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2 w 7"/>
                <a:gd name="T13" fmla="*/ 3 h 11"/>
                <a:gd name="T14" fmla="*/ 0 w 7"/>
                <a:gd name="T15" fmla="*/ 7 h 11"/>
                <a:gd name="T16" fmla="*/ 0 w 7"/>
                <a:gd name="T17" fmla="*/ 8 h 11"/>
                <a:gd name="T18" fmla="*/ 2 w 7"/>
                <a:gd name="T19" fmla="*/ 10 h 11"/>
                <a:gd name="T20" fmla="*/ 3 w 7"/>
                <a:gd name="T21" fmla="*/ 11 h 11"/>
                <a:gd name="T22" fmla="*/ 4 w 7"/>
                <a:gd name="T23" fmla="*/ 11 h 11"/>
                <a:gd name="T24" fmla="*/ 6 w 7"/>
                <a:gd name="T25" fmla="*/ 10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19" name="Freeform 466"/>
            <p:cNvSpPr>
              <a:spLocks/>
            </p:cNvSpPr>
            <p:nvPr/>
          </p:nvSpPr>
          <p:spPr bwMode="auto">
            <a:xfrm>
              <a:off x="3669" y="2653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6 w 18"/>
                <a:gd name="T5" fmla="*/ 1 h 48"/>
                <a:gd name="T6" fmla="*/ 15 w 18"/>
                <a:gd name="T7" fmla="*/ 0 h 48"/>
                <a:gd name="T8" fmla="*/ 13 w 18"/>
                <a:gd name="T9" fmla="*/ 0 h 48"/>
                <a:gd name="T10" fmla="*/ 12 w 18"/>
                <a:gd name="T11" fmla="*/ 1 h 48"/>
                <a:gd name="T12" fmla="*/ 12 w 18"/>
                <a:gd name="T13" fmla="*/ 3 h 48"/>
                <a:gd name="T14" fmla="*/ 0 w 18"/>
                <a:gd name="T15" fmla="*/ 45 h 48"/>
                <a:gd name="T16" fmla="*/ 0 w 18"/>
                <a:gd name="T17" fmla="*/ 47 h 48"/>
                <a:gd name="T18" fmla="*/ 0 w 18"/>
                <a:gd name="T19" fmla="*/ 48 h 48"/>
                <a:gd name="T20" fmla="*/ 1 w 18"/>
                <a:gd name="T21" fmla="*/ 48 h 48"/>
                <a:gd name="T22" fmla="*/ 2 w 18"/>
                <a:gd name="T23" fmla="*/ 48 h 48"/>
                <a:gd name="T24" fmla="*/ 4 w 18"/>
                <a:gd name="T25" fmla="*/ 48 h 48"/>
                <a:gd name="T26" fmla="*/ 5 w 18"/>
                <a:gd name="T27" fmla="*/ 47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0" name="Freeform 467"/>
            <p:cNvSpPr>
              <a:spLocks/>
            </p:cNvSpPr>
            <p:nvPr/>
          </p:nvSpPr>
          <p:spPr bwMode="auto">
            <a:xfrm>
              <a:off x="3662" y="2712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7 w 7"/>
                <a:gd name="T3" fmla="*/ 1 h 10"/>
                <a:gd name="T4" fmla="*/ 7 w 7"/>
                <a:gd name="T5" fmla="*/ 0 h 10"/>
                <a:gd name="T6" fmla="*/ 5 w 7"/>
                <a:gd name="T7" fmla="*/ 0 h 10"/>
                <a:gd name="T8" fmla="*/ 4 w 7"/>
                <a:gd name="T9" fmla="*/ 0 h 10"/>
                <a:gd name="T10" fmla="*/ 3 w 7"/>
                <a:gd name="T11" fmla="*/ 0 h 10"/>
                <a:gd name="T12" fmla="*/ 1 w 7"/>
                <a:gd name="T13" fmla="*/ 1 h 10"/>
                <a:gd name="T14" fmla="*/ 0 w 7"/>
                <a:gd name="T15" fmla="*/ 7 h 10"/>
                <a:gd name="T16" fmla="*/ 0 w 7"/>
                <a:gd name="T17" fmla="*/ 8 h 10"/>
                <a:gd name="T18" fmla="*/ 1 w 7"/>
                <a:gd name="T19" fmla="*/ 10 h 10"/>
                <a:gd name="T20" fmla="*/ 3 w 7"/>
                <a:gd name="T21" fmla="*/ 10 h 10"/>
                <a:gd name="T22" fmla="*/ 4 w 7"/>
                <a:gd name="T23" fmla="*/ 10 h 10"/>
                <a:gd name="T24" fmla="*/ 5 w 7"/>
                <a:gd name="T25" fmla="*/ 10 h 10"/>
                <a:gd name="T26" fmla="*/ 5 w 7"/>
                <a:gd name="T27" fmla="*/ 8 h 10"/>
                <a:gd name="T28" fmla="*/ 7 w 7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7" y="3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1" name="Freeform 468"/>
            <p:cNvSpPr>
              <a:spLocks/>
            </p:cNvSpPr>
            <p:nvPr/>
          </p:nvSpPr>
          <p:spPr bwMode="auto">
            <a:xfrm>
              <a:off x="3645" y="2733"/>
              <a:ext cx="18" cy="48"/>
            </a:xfrm>
            <a:custGeom>
              <a:avLst/>
              <a:gdLst>
                <a:gd name="T0" fmla="*/ 18 w 18"/>
                <a:gd name="T1" fmla="*/ 2 h 48"/>
                <a:gd name="T2" fmla="*/ 18 w 18"/>
                <a:gd name="T3" fmla="*/ 1 h 48"/>
                <a:gd name="T4" fmla="*/ 17 w 18"/>
                <a:gd name="T5" fmla="*/ 0 h 48"/>
                <a:gd name="T6" fmla="*/ 15 w 18"/>
                <a:gd name="T7" fmla="*/ 0 h 48"/>
                <a:gd name="T8" fmla="*/ 14 w 18"/>
                <a:gd name="T9" fmla="*/ 0 h 48"/>
                <a:gd name="T10" fmla="*/ 13 w 18"/>
                <a:gd name="T11" fmla="*/ 0 h 48"/>
                <a:gd name="T12" fmla="*/ 13 w 18"/>
                <a:gd name="T13" fmla="*/ 1 h 48"/>
                <a:gd name="T14" fmla="*/ 0 w 18"/>
                <a:gd name="T15" fmla="*/ 44 h 48"/>
                <a:gd name="T16" fmla="*/ 0 w 18"/>
                <a:gd name="T17" fmla="*/ 45 h 48"/>
                <a:gd name="T18" fmla="*/ 0 w 18"/>
                <a:gd name="T19" fmla="*/ 46 h 48"/>
                <a:gd name="T20" fmla="*/ 2 w 18"/>
                <a:gd name="T21" fmla="*/ 48 h 48"/>
                <a:gd name="T22" fmla="*/ 3 w 18"/>
                <a:gd name="T23" fmla="*/ 48 h 48"/>
                <a:gd name="T24" fmla="*/ 4 w 18"/>
                <a:gd name="T25" fmla="*/ 46 h 48"/>
                <a:gd name="T26" fmla="*/ 6 w 18"/>
                <a:gd name="T27" fmla="*/ 45 h 48"/>
                <a:gd name="T28" fmla="*/ 18 w 18"/>
                <a:gd name="T29" fmla="*/ 2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2"/>
                  </a:move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4" y="46"/>
                  </a:lnTo>
                  <a:lnTo>
                    <a:pt x="6" y="45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2" name="Freeform 469"/>
            <p:cNvSpPr>
              <a:spLocks/>
            </p:cNvSpPr>
            <p:nvPr/>
          </p:nvSpPr>
          <p:spPr bwMode="auto">
            <a:xfrm>
              <a:off x="3638" y="2791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2 h 11"/>
                <a:gd name="T4" fmla="*/ 7 w 7"/>
                <a:gd name="T5" fmla="*/ 1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1 h 11"/>
                <a:gd name="T12" fmla="*/ 2 w 7"/>
                <a:gd name="T13" fmla="*/ 2 h 11"/>
                <a:gd name="T14" fmla="*/ 0 w 7"/>
                <a:gd name="T15" fmla="*/ 6 h 11"/>
                <a:gd name="T16" fmla="*/ 0 w 7"/>
                <a:gd name="T17" fmla="*/ 8 h 11"/>
                <a:gd name="T18" fmla="*/ 0 w 7"/>
                <a:gd name="T19" fmla="*/ 9 h 11"/>
                <a:gd name="T20" fmla="*/ 2 w 7"/>
                <a:gd name="T21" fmla="*/ 11 h 11"/>
                <a:gd name="T22" fmla="*/ 3 w 7"/>
                <a:gd name="T23" fmla="*/ 11 h 11"/>
                <a:gd name="T24" fmla="*/ 4 w 7"/>
                <a:gd name="T25" fmla="*/ 9 h 11"/>
                <a:gd name="T26" fmla="*/ 6 w 7"/>
                <a:gd name="T27" fmla="*/ 8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9"/>
                  </a:lnTo>
                  <a:lnTo>
                    <a:pt x="6" y="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3" name="Freeform 470"/>
            <p:cNvSpPr>
              <a:spLocks/>
            </p:cNvSpPr>
            <p:nvPr/>
          </p:nvSpPr>
          <p:spPr bwMode="auto">
            <a:xfrm>
              <a:off x="3620" y="2811"/>
              <a:ext cx="20" cy="48"/>
            </a:xfrm>
            <a:custGeom>
              <a:avLst/>
              <a:gdLst>
                <a:gd name="T0" fmla="*/ 20 w 20"/>
                <a:gd name="T1" fmla="*/ 4 h 48"/>
                <a:gd name="T2" fmla="*/ 20 w 20"/>
                <a:gd name="T3" fmla="*/ 3 h 48"/>
                <a:gd name="T4" fmla="*/ 18 w 20"/>
                <a:gd name="T5" fmla="*/ 2 h 48"/>
                <a:gd name="T6" fmla="*/ 17 w 20"/>
                <a:gd name="T7" fmla="*/ 0 h 48"/>
                <a:gd name="T8" fmla="*/ 16 w 20"/>
                <a:gd name="T9" fmla="*/ 0 h 48"/>
                <a:gd name="T10" fmla="*/ 14 w 20"/>
                <a:gd name="T11" fmla="*/ 2 h 48"/>
                <a:gd name="T12" fmla="*/ 14 w 20"/>
                <a:gd name="T13" fmla="*/ 3 h 48"/>
                <a:gd name="T14" fmla="*/ 0 w 20"/>
                <a:gd name="T15" fmla="*/ 46 h 48"/>
                <a:gd name="T16" fmla="*/ 0 w 20"/>
                <a:gd name="T17" fmla="*/ 47 h 48"/>
                <a:gd name="T18" fmla="*/ 2 w 20"/>
                <a:gd name="T19" fmla="*/ 48 h 48"/>
                <a:gd name="T20" fmla="*/ 3 w 20"/>
                <a:gd name="T21" fmla="*/ 48 h 48"/>
                <a:gd name="T22" fmla="*/ 5 w 20"/>
                <a:gd name="T23" fmla="*/ 48 h 48"/>
                <a:gd name="T24" fmla="*/ 6 w 20"/>
                <a:gd name="T25" fmla="*/ 48 h 48"/>
                <a:gd name="T26" fmla="*/ 6 w 20"/>
                <a:gd name="T27" fmla="*/ 47 h 48"/>
                <a:gd name="T28" fmla="*/ 20 w 20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48"/>
                <a:gd name="T47" fmla="*/ 20 w 20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48">
                  <a:moveTo>
                    <a:pt x="20" y="4"/>
                  </a:moveTo>
                  <a:lnTo>
                    <a:pt x="20" y="3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4" name="Freeform 471"/>
            <p:cNvSpPr>
              <a:spLocks/>
            </p:cNvSpPr>
            <p:nvPr/>
          </p:nvSpPr>
          <p:spPr bwMode="auto">
            <a:xfrm>
              <a:off x="3615" y="2870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7 w 7"/>
                <a:gd name="T3" fmla="*/ 2 h 10"/>
                <a:gd name="T4" fmla="*/ 5 w 7"/>
                <a:gd name="T5" fmla="*/ 0 h 10"/>
                <a:gd name="T6" fmla="*/ 4 w 7"/>
                <a:gd name="T7" fmla="*/ 0 h 10"/>
                <a:gd name="T8" fmla="*/ 3 w 7"/>
                <a:gd name="T9" fmla="*/ 0 h 10"/>
                <a:gd name="T10" fmla="*/ 1 w 7"/>
                <a:gd name="T11" fmla="*/ 0 h 10"/>
                <a:gd name="T12" fmla="*/ 1 w 7"/>
                <a:gd name="T13" fmla="*/ 2 h 10"/>
                <a:gd name="T14" fmla="*/ 0 w 7"/>
                <a:gd name="T15" fmla="*/ 7 h 10"/>
                <a:gd name="T16" fmla="*/ 0 w 7"/>
                <a:gd name="T17" fmla="*/ 9 h 10"/>
                <a:gd name="T18" fmla="*/ 0 w 7"/>
                <a:gd name="T19" fmla="*/ 10 h 10"/>
                <a:gd name="T20" fmla="*/ 1 w 7"/>
                <a:gd name="T21" fmla="*/ 10 h 10"/>
                <a:gd name="T22" fmla="*/ 3 w 7"/>
                <a:gd name="T23" fmla="*/ 10 h 10"/>
                <a:gd name="T24" fmla="*/ 4 w 7"/>
                <a:gd name="T25" fmla="*/ 10 h 10"/>
                <a:gd name="T26" fmla="*/ 5 w 7"/>
                <a:gd name="T27" fmla="*/ 9 h 10"/>
                <a:gd name="T28" fmla="*/ 7 w 7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7" y="3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9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5" name="Freeform 472"/>
            <p:cNvSpPr>
              <a:spLocks/>
            </p:cNvSpPr>
            <p:nvPr/>
          </p:nvSpPr>
          <p:spPr bwMode="auto">
            <a:xfrm>
              <a:off x="3597" y="2891"/>
              <a:ext cx="18" cy="48"/>
            </a:xfrm>
            <a:custGeom>
              <a:avLst/>
              <a:gdLst>
                <a:gd name="T0" fmla="*/ 18 w 18"/>
                <a:gd name="T1" fmla="*/ 3 h 48"/>
                <a:gd name="T2" fmla="*/ 18 w 18"/>
                <a:gd name="T3" fmla="*/ 1 h 48"/>
                <a:gd name="T4" fmla="*/ 18 w 18"/>
                <a:gd name="T5" fmla="*/ 0 h 48"/>
                <a:gd name="T6" fmla="*/ 17 w 18"/>
                <a:gd name="T7" fmla="*/ 0 h 48"/>
                <a:gd name="T8" fmla="*/ 15 w 18"/>
                <a:gd name="T9" fmla="*/ 0 h 48"/>
                <a:gd name="T10" fmla="*/ 14 w 18"/>
                <a:gd name="T11" fmla="*/ 0 h 48"/>
                <a:gd name="T12" fmla="*/ 12 w 18"/>
                <a:gd name="T13" fmla="*/ 1 h 48"/>
                <a:gd name="T14" fmla="*/ 0 w 18"/>
                <a:gd name="T15" fmla="*/ 44 h 48"/>
                <a:gd name="T16" fmla="*/ 0 w 18"/>
                <a:gd name="T17" fmla="*/ 46 h 48"/>
                <a:gd name="T18" fmla="*/ 1 w 18"/>
                <a:gd name="T19" fmla="*/ 47 h 48"/>
                <a:gd name="T20" fmla="*/ 3 w 18"/>
                <a:gd name="T21" fmla="*/ 48 h 48"/>
                <a:gd name="T22" fmla="*/ 4 w 18"/>
                <a:gd name="T23" fmla="*/ 48 h 48"/>
                <a:gd name="T24" fmla="*/ 6 w 18"/>
                <a:gd name="T25" fmla="*/ 47 h 48"/>
                <a:gd name="T26" fmla="*/ 6 w 18"/>
                <a:gd name="T27" fmla="*/ 46 h 48"/>
                <a:gd name="T28" fmla="*/ 18 w 18"/>
                <a:gd name="T29" fmla="*/ 3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3"/>
                  </a:moveTo>
                  <a:lnTo>
                    <a:pt x="18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6" name="Freeform 473"/>
            <p:cNvSpPr>
              <a:spLocks/>
            </p:cNvSpPr>
            <p:nvPr/>
          </p:nvSpPr>
          <p:spPr bwMode="auto">
            <a:xfrm>
              <a:off x="3592" y="2949"/>
              <a:ext cx="6" cy="11"/>
            </a:xfrm>
            <a:custGeom>
              <a:avLst/>
              <a:gdLst>
                <a:gd name="T0" fmla="*/ 6 w 6"/>
                <a:gd name="T1" fmla="*/ 4 h 11"/>
                <a:gd name="T2" fmla="*/ 6 w 6"/>
                <a:gd name="T3" fmla="*/ 3 h 11"/>
                <a:gd name="T4" fmla="*/ 5 w 6"/>
                <a:gd name="T5" fmla="*/ 1 h 11"/>
                <a:gd name="T6" fmla="*/ 4 w 6"/>
                <a:gd name="T7" fmla="*/ 0 h 11"/>
                <a:gd name="T8" fmla="*/ 2 w 6"/>
                <a:gd name="T9" fmla="*/ 0 h 11"/>
                <a:gd name="T10" fmla="*/ 1 w 6"/>
                <a:gd name="T11" fmla="*/ 1 h 11"/>
                <a:gd name="T12" fmla="*/ 1 w 6"/>
                <a:gd name="T13" fmla="*/ 3 h 11"/>
                <a:gd name="T14" fmla="*/ 0 w 6"/>
                <a:gd name="T15" fmla="*/ 7 h 11"/>
                <a:gd name="T16" fmla="*/ 0 w 6"/>
                <a:gd name="T17" fmla="*/ 8 h 11"/>
                <a:gd name="T18" fmla="*/ 0 w 6"/>
                <a:gd name="T19" fmla="*/ 10 h 11"/>
                <a:gd name="T20" fmla="*/ 1 w 6"/>
                <a:gd name="T21" fmla="*/ 11 h 11"/>
                <a:gd name="T22" fmla="*/ 2 w 6"/>
                <a:gd name="T23" fmla="*/ 11 h 11"/>
                <a:gd name="T24" fmla="*/ 4 w 6"/>
                <a:gd name="T25" fmla="*/ 10 h 11"/>
                <a:gd name="T26" fmla="*/ 5 w 6"/>
                <a:gd name="T27" fmla="*/ 8 h 11"/>
                <a:gd name="T28" fmla="*/ 6 w 6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1"/>
                <a:gd name="T47" fmla="*/ 6 w 6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1">
                  <a:moveTo>
                    <a:pt x="6" y="4"/>
                  </a:move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10"/>
                  </a:lnTo>
                  <a:lnTo>
                    <a:pt x="5" y="8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7" name="Freeform 474"/>
            <p:cNvSpPr>
              <a:spLocks/>
            </p:cNvSpPr>
            <p:nvPr/>
          </p:nvSpPr>
          <p:spPr bwMode="auto">
            <a:xfrm>
              <a:off x="3574" y="2970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2 h 48"/>
                <a:gd name="T4" fmla="*/ 18 w 18"/>
                <a:gd name="T5" fmla="*/ 1 h 48"/>
                <a:gd name="T6" fmla="*/ 16 w 18"/>
                <a:gd name="T7" fmla="*/ 0 h 48"/>
                <a:gd name="T8" fmla="*/ 15 w 18"/>
                <a:gd name="T9" fmla="*/ 0 h 48"/>
                <a:gd name="T10" fmla="*/ 13 w 18"/>
                <a:gd name="T11" fmla="*/ 1 h 48"/>
                <a:gd name="T12" fmla="*/ 12 w 18"/>
                <a:gd name="T13" fmla="*/ 2 h 48"/>
                <a:gd name="T14" fmla="*/ 0 w 18"/>
                <a:gd name="T15" fmla="*/ 45 h 48"/>
                <a:gd name="T16" fmla="*/ 0 w 18"/>
                <a:gd name="T17" fmla="*/ 46 h 48"/>
                <a:gd name="T18" fmla="*/ 1 w 18"/>
                <a:gd name="T19" fmla="*/ 48 h 48"/>
                <a:gd name="T20" fmla="*/ 2 w 18"/>
                <a:gd name="T21" fmla="*/ 48 h 48"/>
                <a:gd name="T22" fmla="*/ 4 w 18"/>
                <a:gd name="T23" fmla="*/ 48 h 48"/>
                <a:gd name="T24" fmla="*/ 5 w 18"/>
                <a:gd name="T25" fmla="*/ 48 h 48"/>
                <a:gd name="T26" fmla="*/ 5 w 18"/>
                <a:gd name="T27" fmla="*/ 46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8" name="Freeform 475"/>
            <p:cNvSpPr>
              <a:spLocks/>
            </p:cNvSpPr>
            <p:nvPr/>
          </p:nvSpPr>
          <p:spPr bwMode="auto">
            <a:xfrm>
              <a:off x="3567" y="3029"/>
              <a:ext cx="8" cy="9"/>
            </a:xfrm>
            <a:custGeom>
              <a:avLst/>
              <a:gdLst>
                <a:gd name="T0" fmla="*/ 8 w 8"/>
                <a:gd name="T1" fmla="*/ 3 h 9"/>
                <a:gd name="T2" fmla="*/ 8 w 8"/>
                <a:gd name="T3" fmla="*/ 1 h 9"/>
                <a:gd name="T4" fmla="*/ 7 w 8"/>
                <a:gd name="T5" fmla="*/ 0 h 9"/>
                <a:gd name="T6" fmla="*/ 5 w 8"/>
                <a:gd name="T7" fmla="*/ 0 h 9"/>
                <a:gd name="T8" fmla="*/ 4 w 8"/>
                <a:gd name="T9" fmla="*/ 0 h 9"/>
                <a:gd name="T10" fmla="*/ 2 w 8"/>
                <a:gd name="T11" fmla="*/ 0 h 9"/>
                <a:gd name="T12" fmla="*/ 2 w 8"/>
                <a:gd name="T13" fmla="*/ 1 h 9"/>
                <a:gd name="T14" fmla="*/ 0 w 8"/>
                <a:gd name="T15" fmla="*/ 7 h 9"/>
                <a:gd name="T16" fmla="*/ 0 w 8"/>
                <a:gd name="T17" fmla="*/ 8 h 9"/>
                <a:gd name="T18" fmla="*/ 1 w 8"/>
                <a:gd name="T19" fmla="*/ 9 h 9"/>
                <a:gd name="T20" fmla="*/ 2 w 8"/>
                <a:gd name="T21" fmla="*/ 9 h 9"/>
                <a:gd name="T22" fmla="*/ 4 w 8"/>
                <a:gd name="T23" fmla="*/ 9 h 9"/>
                <a:gd name="T24" fmla="*/ 5 w 8"/>
                <a:gd name="T25" fmla="*/ 9 h 9"/>
                <a:gd name="T26" fmla="*/ 5 w 8"/>
                <a:gd name="T27" fmla="*/ 8 h 9"/>
                <a:gd name="T28" fmla="*/ 8 w 8"/>
                <a:gd name="T29" fmla="*/ 3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9"/>
                <a:gd name="T47" fmla="*/ 8 w 8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9">
                  <a:moveTo>
                    <a:pt x="8" y="3"/>
                  </a:move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29" name="Freeform 476"/>
            <p:cNvSpPr>
              <a:spLocks/>
            </p:cNvSpPr>
            <p:nvPr/>
          </p:nvSpPr>
          <p:spPr bwMode="auto">
            <a:xfrm>
              <a:off x="3550" y="3049"/>
              <a:ext cx="18" cy="49"/>
            </a:xfrm>
            <a:custGeom>
              <a:avLst/>
              <a:gdLst>
                <a:gd name="T0" fmla="*/ 18 w 18"/>
                <a:gd name="T1" fmla="*/ 3 h 49"/>
                <a:gd name="T2" fmla="*/ 18 w 18"/>
                <a:gd name="T3" fmla="*/ 2 h 49"/>
                <a:gd name="T4" fmla="*/ 18 w 18"/>
                <a:gd name="T5" fmla="*/ 0 h 49"/>
                <a:gd name="T6" fmla="*/ 17 w 18"/>
                <a:gd name="T7" fmla="*/ 0 h 49"/>
                <a:gd name="T8" fmla="*/ 15 w 18"/>
                <a:gd name="T9" fmla="*/ 0 h 49"/>
                <a:gd name="T10" fmla="*/ 14 w 18"/>
                <a:gd name="T11" fmla="*/ 0 h 49"/>
                <a:gd name="T12" fmla="*/ 13 w 18"/>
                <a:gd name="T13" fmla="*/ 2 h 49"/>
                <a:gd name="T14" fmla="*/ 0 w 18"/>
                <a:gd name="T15" fmla="*/ 45 h 49"/>
                <a:gd name="T16" fmla="*/ 0 w 18"/>
                <a:gd name="T17" fmla="*/ 46 h 49"/>
                <a:gd name="T18" fmla="*/ 0 w 18"/>
                <a:gd name="T19" fmla="*/ 47 h 49"/>
                <a:gd name="T20" fmla="*/ 2 w 18"/>
                <a:gd name="T21" fmla="*/ 49 h 49"/>
                <a:gd name="T22" fmla="*/ 3 w 18"/>
                <a:gd name="T23" fmla="*/ 49 h 49"/>
                <a:gd name="T24" fmla="*/ 4 w 18"/>
                <a:gd name="T25" fmla="*/ 47 h 49"/>
                <a:gd name="T26" fmla="*/ 6 w 18"/>
                <a:gd name="T27" fmla="*/ 46 h 49"/>
                <a:gd name="T28" fmla="*/ 18 w 18"/>
                <a:gd name="T29" fmla="*/ 3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9"/>
                <a:gd name="T47" fmla="*/ 18 w 18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9">
                  <a:moveTo>
                    <a:pt x="18" y="3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4" y="47"/>
                  </a:lnTo>
                  <a:lnTo>
                    <a:pt x="6" y="4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0" name="Freeform 477"/>
            <p:cNvSpPr>
              <a:spLocks/>
            </p:cNvSpPr>
            <p:nvPr/>
          </p:nvSpPr>
          <p:spPr bwMode="auto">
            <a:xfrm>
              <a:off x="3543" y="3107"/>
              <a:ext cx="7" cy="11"/>
            </a:xfrm>
            <a:custGeom>
              <a:avLst/>
              <a:gdLst>
                <a:gd name="T0" fmla="*/ 7 w 7"/>
                <a:gd name="T1" fmla="*/ 4 h 11"/>
                <a:gd name="T2" fmla="*/ 7 w 7"/>
                <a:gd name="T3" fmla="*/ 3 h 11"/>
                <a:gd name="T4" fmla="*/ 7 w 7"/>
                <a:gd name="T5" fmla="*/ 2 h 11"/>
                <a:gd name="T6" fmla="*/ 6 w 7"/>
                <a:gd name="T7" fmla="*/ 0 h 11"/>
                <a:gd name="T8" fmla="*/ 4 w 7"/>
                <a:gd name="T9" fmla="*/ 0 h 11"/>
                <a:gd name="T10" fmla="*/ 3 w 7"/>
                <a:gd name="T11" fmla="*/ 2 h 11"/>
                <a:gd name="T12" fmla="*/ 2 w 7"/>
                <a:gd name="T13" fmla="*/ 3 h 11"/>
                <a:gd name="T14" fmla="*/ 0 w 7"/>
                <a:gd name="T15" fmla="*/ 7 h 11"/>
                <a:gd name="T16" fmla="*/ 0 w 7"/>
                <a:gd name="T17" fmla="*/ 9 h 11"/>
                <a:gd name="T18" fmla="*/ 2 w 7"/>
                <a:gd name="T19" fmla="*/ 10 h 11"/>
                <a:gd name="T20" fmla="*/ 3 w 7"/>
                <a:gd name="T21" fmla="*/ 11 h 11"/>
                <a:gd name="T22" fmla="*/ 4 w 7"/>
                <a:gd name="T23" fmla="*/ 11 h 11"/>
                <a:gd name="T24" fmla="*/ 6 w 7"/>
                <a:gd name="T25" fmla="*/ 10 h 11"/>
                <a:gd name="T26" fmla="*/ 6 w 7"/>
                <a:gd name="T27" fmla="*/ 9 h 11"/>
                <a:gd name="T28" fmla="*/ 7 w 7"/>
                <a:gd name="T29" fmla="*/ 4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1"/>
                <a:gd name="T47" fmla="*/ 7 w 7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1">
                  <a:moveTo>
                    <a:pt x="7" y="4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1" name="Freeform 478"/>
            <p:cNvSpPr>
              <a:spLocks/>
            </p:cNvSpPr>
            <p:nvPr/>
          </p:nvSpPr>
          <p:spPr bwMode="auto">
            <a:xfrm>
              <a:off x="3527" y="3128"/>
              <a:ext cx="18" cy="48"/>
            </a:xfrm>
            <a:custGeom>
              <a:avLst/>
              <a:gdLst>
                <a:gd name="T0" fmla="*/ 18 w 18"/>
                <a:gd name="T1" fmla="*/ 4 h 48"/>
                <a:gd name="T2" fmla="*/ 18 w 18"/>
                <a:gd name="T3" fmla="*/ 3 h 48"/>
                <a:gd name="T4" fmla="*/ 16 w 18"/>
                <a:gd name="T5" fmla="*/ 1 h 48"/>
                <a:gd name="T6" fmla="*/ 15 w 18"/>
                <a:gd name="T7" fmla="*/ 0 h 48"/>
                <a:gd name="T8" fmla="*/ 14 w 18"/>
                <a:gd name="T9" fmla="*/ 0 h 48"/>
                <a:gd name="T10" fmla="*/ 12 w 18"/>
                <a:gd name="T11" fmla="*/ 1 h 48"/>
                <a:gd name="T12" fmla="*/ 12 w 18"/>
                <a:gd name="T13" fmla="*/ 3 h 48"/>
                <a:gd name="T14" fmla="*/ 0 w 18"/>
                <a:gd name="T15" fmla="*/ 45 h 48"/>
                <a:gd name="T16" fmla="*/ 0 w 18"/>
                <a:gd name="T17" fmla="*/ 47 h 48"/>
                <a:gd name="T18" fmla="*/ 0 w 18"/>
                <a:gd name="T19" fmla="*/ 48 h 48"/>
                <a:gd name="T20" fmla="*/ 1 w 18"/>
                <a:gd name="T21" fmla="*/ 48 h 48"/>
                <a:gd name="T22" fmla="*/ 3 w 18"/>
                <a:gd name="T23" fmla="*/ 48 h 48"/>
                <a:gd name="T24" fmla="*/ 4 w 18"/>
                <a:gd name="T25" fmla="*/ 48 h 48"/>
                <a:gd name="T26" fmla="*/ 5 w 18"/>
                <a:gd name="T27" fmla="*/ 47 h 48"/>
                <a:gd name="T28" fmla="*/ 18 w 18"/>
                <a:gd name="T29" fmla="*/ 4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48"/>
                <a:gd name="T47" fmla="*/ 18 w 1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48">
                  <a:moveTo>
                    <a:pt x="18" y="4"/>
                  </a:moveTo>
                  <a:lnTo>
                    <a:pt x="18" y="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32" name="Freeform 479"/>
            <p:cNvSpPr>
              <a:spLocks/>
            </p:cNvSpPr>
            <p:nvPr/>
          </p:nvSpPr>
          <p:spPr bwMode="auto">
            <a:xfrm>
              <a:off x="3520" y="3187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7 w 7"/>
                <a:gd name="T3" fmla="*/ 2 h 10"/>
                <a:gd name="T4" fmla="*/ 7 w 7"/>
                <a:gd name="T5" fmla="*/ 0 h 10"/>
                <a:gd name="T6" fmla="*/ 5 w 7"/>
                <a:gd name="T7" fmla="*/ 0 h 10"/>
                <a:gd name="T8" fmla="*/ 4 w 7"/>
                <a:gd name="T9" fmla="*/ 0 h 10"/>
                <a:gd name="T10" fmla="*/ 3 w 7"/>
                <a:gd name="T11" fmla="*/ 0 h 10"/>
                <a:gd name="T12" fmla="*/ 1 w 7"/>
                <a:gd name="T13" fmla="*/ 2 h 10"/>
                <a:gd name="T14" fmla="*/ 0 w 7"/>
                <a:gd name="T15" fmla="*/ 7 h 10"/>
                <a:gd name="T16" fmla="*/ 0 w 7"/>
                <a:gd name="T17" fmla="*/ 8 h 10"/>
                <a:gd name="T18" fmla="*/ 1 w 7"/>
                <a:gd name="T19" fmla="*/ 10 h 10"/>
                <a:gd name="T20" fmla="*/ 3 w 7"/>
                <a:gd name="T21" fmla="*/ 10 h 10"/>
                <a:gd name="T22" fmla="*/ 4 w 7"/>
                <a:gd name="T23" fmla="*/ 10 h 10"/>
                <a:gd name="T24" fmla="*/ 5 w 7"/>
                <a:gd name="T25" fmla="*/ 10 h 10"/>
                <a:gd name="T26" fmla="*/ 5 w 7"/>
                <a:gd name="T27" fmla="*/ 8 h 10"/>
                <a:gd name="T28" fmla="*/ 7 w 7"/>
                <a:gd name="T29" fmla="*/ 3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7" y="3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1754" name="Line 480"/>
          <p:cNvSpPr>
            <a:spLocks noChangeShapeType="1"/>
          </p:cNvSpPr>
          <p:nvPr/>
        </p:nvSpPr>
        <p:spPr bwMode="auto">
          <a:xfrm>
            <a:off x="1893888" y="3487738"/>
            <a:ext cx="1587" cy="4968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481"/>
          <p:cNvSpPr>
            <a:spLocks noChangeShapeType="1"/>
          </p:cNvSpPr>
          <p:nvPr/>
        </p:nvSpPr>
        <p:spPr bwMode="auto">
          <a:xfrm>
            <a:off x="2206625" y="3487738"/>
            <a:ext cx="1588" cy="4968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756" name="Group 482"/>
          <p:cNvGrpSpPr>
            <a:grpSpLocks/>
          </p:cNvGrpSpPr>
          <p:nvPr/>
        </p:nvGrpSpPr>
        <p:grpSpPr bwMode="auto">
          <a:xfrm>
            <a:off x="1676400" y="3725863"/>
            <a:ext cx="227013" cy="85725"/>
            <a:chOff x="996" y="2347"/>
            <a:chExt cx="143" cy="54"/>
          </a:xfrm>
        </p:grpSpPr>
        <p:sp>
          <p:nvSpPr>
            <p:cNvPr id="33603" name="Line 483"/>
            <p:cNvSpPr>
              <a:spLocks noChangeShapeType="1"/>
            </p:cNvSpPr>
            <p:nvPr/>
          </p:nvSpPr>
          <p:spPr bwMode="auto">
            <a:xfrm>
              <a:off x="996" y="2373"/>
              <a:ext cx="94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04" name="Freeform 484"/>
            <p:cNvSpPr>
              <a:spLocks/>
            </p:cNvSpPr>
            <p:nvPr/>
          </p:nvSpPr>
          <p:spPr bwMode="auto">
            <a:xfrm>
              <a:off x="1087" y="2347"/>
              <a:ext cx="52" cy="54"/>
            </a:xfrm>
            <a:custGeom>
              <a:avLst/>
              <a:gdLst>
                <a:gd name="T0" fmla="*/ 0 w 52"/>
                <a:gd name="T1" fmla="*/ 54 h 54"/>
                <a:gd name="T2" fmla="*/ 52 w 52"/>
                <a:gd name="T3" fmla="*/ 26 h 54"/>
                <a:gd name="T4" fmla="*/ 0 w 52"/>
                <a:gd name="T5" fmla="*/ 0 h 54"/>
                <a:gd name="T6" fmla="*/ 0 w 52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54"/>
                <a:gd name="T14" fmla="*/ 52 w 52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54">
                  <a:moveTo>
                    <a:pt x="0" y="54"/>
                  </a:moveTo>
                  <a:lnTo>
                    <a:pt x="52" y="26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57" name="Group 485"/>
          <p:cNvGrpSpPr>
            <a:grpSpLocks/>
          </p:cNvGrpSpPr>
          <p:nvPr/>
        </p:nvGrpSpPr>
        <p:grpSpPr bwMode="auto">
          <a:xfrm>
            <a:off x="2206625" y="3724275"/>
            <a:ext cx="225425" cy="84138"/>
            <a:chOff x="1234" y="2346"/>
            <a:chExt cx="142" cy="53"/>
          </a:xfrm>
        </p:grpSpPr>
        <p:sp>
          <p:nvSpPr>
            <p:cNvPr id="33601" name="Line 486"/>
            <p:cNvSpPr>
              <a:spLocks noChangeShapeType="1"/>
            </p:cNvSpPr>
            <p:nvPr/>
          </p:nvSpPr>
          <p:spPr bwMode="auto">
            <a:xfrm>
              <a:off x="1284" y="2373"/>
              <a:ext cx="92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02" name="Freeform 487"/>
            <p:cNvSpPr>
              <a:spLocks/>
            </p:cNvSpPr>
            <p:nvPr/>
          </p:nvSpPr>
          <p:spPr bwMode="auto">
            <a:xfrm>
              <a:off x="1234" y="2346"/>
              <a:ext cx="53" cy="53"/>
            </a:xfrm>
            <a:custGeom>
              <a:avLst/>
              <a:gdLst>
                <a:gd name="T0" fmla="*/ 53 w 53"/>
                <a:gd name="T1" fmla="*/ 0 h 53"/>
                <a:gd name="T2" fmla="*/ 0 w 53"/>
                <a:gd name="T3" fmla="*/ 27 h 53"/>
                <a:gd name="T4" fmla="*/ 53 w 53"/>
                <a:gd name="T5" fmla="*/ 53 h 53"/>
                <a:gd name="T6" fmla="*/ 53 w 53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53"/>
                <a:gd name="T14" fmla="*/ 53 w 53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53">
                  <a:moveTo>
                    <a:pt x="53" y="0"/>
                  </a:moveTo>
                  <a:lnTo>
                    <a:pt x="0" y="27"/>
                  </a:lnTo>
                  <a:lnTo>
                    <a:pt x="53" y="5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1758" name="Rectangle 488"/>
          <p:cNvSpPr>
            <a:spLocks noChangeArrowheads="1"/>
          </p:cNvSpPr>
          <p:nvPr/>
        </p:nvSpPr>
        <p:spPr bwMode="auto">
          <a:xfrm>
            <a:off x="2411413" y="3627438"/>
            <a:ext cx="35560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9" name="Rectangle 489"/>
          <p:cNvSpPr>
            <a:spLocks noChangeArrowheads="1"/>
          </p:cNvSpPr>
          <p:nvPr/>
        </p:nvSpPr>
        <p:spPr bwMode="auto">
          <a:xfrm>
            <a:off x="2489200" y="366395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760" name="Rectangle 490"/>
          <p:cNvSpPr>
            <a:spLocks noChangeArrowheads="1"/>
          </p:cNvSpPr>
          <p:nvPr/>
        </p:nvSpPr>
        <p:spPr bwMode="auto">
          <a:xfrm>
            <a:off x="2587625" y="3760788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pitchFamily="18" charset="0"/>
              </a:rPr>
              <a:t>i</a:t>
            </a:r>
            <a:endParaRPr lang="en-US">
              <a:latin typeface="Times New Roman" pitchFamily="18" charset="0"/>
            </a:endParaRPr>
          </a:p>
        </p:txBody>
      </p:sp>
      <p:grpSp>
        <p:nvGrpSpPr>
          <p:cNvPr id="31761" name="Group 491"/>
          <p:cNvGrpSpPr>
            <a:grpSpLocks/>
          </p:cNvGrpSpPr>
          <p:nvPr/>
        </p:nvGrpSpPr>
        <p:grpSpPr bwMode="auto">
          <a:xfrm>
            <a:off x="4313238" y="2424113"/>
            <a:ext cx="1471612" cy="2082800"/>
            <a:chOff x="2717" y="1527"/>
            <a:chExt cx="927" cy="1312"/>
          </a:xfrm>
        </p:grpSpPr>
        <p:sp>
          <p:nvSpPr>
            <p:cNvPr id="33455" name="Freeform 492"/>
            <p:cNvSpPr>
              <a:spLocks/>
            </p:cNvSpPr>
            <p:nvPr/>
          </p:nvSpPr>
          <p:spPr bwMode="auto">
            <a:xfrm>
              <a:off x="3638" y="152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3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6 w 6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6" y="6"/>
                  </a:move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6" name="Freeform 493"/>
            <p:cNvSpPr>
              <a:spLocks/>
            </p:cNvSpPr>
            <p:nvPr/>
          </p:nvSpPr>
          <p:spPr bwMode="auto">
            <a:xfrm>
              <a:off x="3631" y="153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7" name="Freeform 494"/>
            <p:cNvSpPr>
              <a:spLocks/>
            </p:cNvSpPr>
            <p:nvPr/>
          </p:nvSpPr>
          <p:spPr bwMode="auto">
            <a:xfrm>
              <a:off x="3626" y="1545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8" name="Freeform 495"/>
            <p:cNvSpPr>
              <a:spLocks/>
            </p:cNvSpPr>
            <p:nvPr/>
          </p:nvSpPr>
          <p:spPr bwMode="auto">
            <a:xfrm>
              <a:off x="3619" y="1555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9" name="Freeform 496"/>
            <p:cNvSpPr>
              <a:spLocks/>
            </p:cNvSpPr>
            <p:nvPr/>
          </p:nvSpPr>
          <p:spPr bwMode="auto">
            <a:xfrm>
              <a:off x="3614" y="1563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0" name="Freeform 497"/>
            <p:cNvSpPr>
              <a:spLocks/>
            </p:cNvSpPr>
            <p:nvPr/>
          </p:nvSpPr>
          <p:spPr bwMode="auto">
            <a:xfrm>
              <a:off x="3607" y="157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1" name="Freeform 498"/>
            <p:cNvSpPr>
              <a:spLocks/>
            </p:cNvSpPr>
            <p:nvPr/>
          </p:nvSpPr>
          <p:spPr bwMode="auto">
            <a:xfrm>
              <a:off x="3600" y="158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2" name="Freeform 499"/>
            <p:cNvSpPr>
              <a:spLocks/>
            </p:cNvSpPr>
            <p:nvPr/>
          </p:nvSpPr>
          <p:spPr bwMode="auto">
            <a:xfrm>
              <a:off x="3594" y="1591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3" name="Freeform 500"/>
            <p:cNvSpPr>
              <a:spLocks/>
            </p:cNvSpPr>
            <p:nvPr/>
          </p:nvSpPr>
          <p:spPr bwMode="auto">
            <a:xfrm>
              <a:off x="3587" y="1599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4" name="Freeform 501"/>
            <p:cNvSpPr>
              <a:spLocks/>
            </p:cNvSpPr>
            <p:nvPr/>
          </p:nvSpPr>
          <p:spPr bwMode="auto">
            <a:xfrm>
              <a:off x="3581" y="1609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5" name="Freeform 502"/>
            <p:cNvSpPr>
              <a:spLocks/>
            </p:cNvSpPr>
            <p:nvPr/>
          </p:nvSpPr>
          <p:spPr bwMode="auto">
            <a:xfrm>
              <a:off x="3575" y="161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6" name="Freeform 503"/>
            <p:cNvSpPr>
              <a:spLocks/>
            </p:cNvSpPr>
            <p:nvPr/>
          </p:nvSpPr>
          <p:spPr bwMode="auto">
            <a:xfrm>
              <a:off x="3568" y="1627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7" name="Freeform 504"/>
            <p:cNvSpPr>
              <a:spLocks/>
            </p:cNvSpPr>
            <p:nvPr/>
          </p:nvSpPr>
          <p:spPr bwMode="auto">
            <a:xfrm>
              <a:off x="3563" y="1635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8" name="Freeform 505"/>
            <p:cNvSpPr>
              <a:spLocks/>
            </p:cNvSpPr>
            <p:nvPr/>
          </p:nvSpPr>
          <p:spPr bwMode="auto">
            <a:xfrm>
              <a:off x="3556" y="1645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69" name="Freeform 506"/>
            <p:cNvSpPr>
              <a:spLocks/>
            </p:cNvSpPr>
            <p:nvPr/>
          </p:nvSpPr>
          <p:spPr bwMode="auto">
            <a:xfrm>
              <a:off x="3549" y="1653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0" name="Freeform 507"/>
            <p:cNvSpPr>
              <a:spLocks/>
            </p:cNvSpPr>
            <p:nvPr/>
          </p:nvSpPr>
          <p:spPr bwMode="auto">
            <a:xfrm>
              <a:off x="3543" y="1662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1" name="Freeform 508"/>
            <p:cNvSpPr>
              <a:spLocks/>
            </p:cNvSpPr>
            <p:nvPr/>
          </p:nvSpPr>
          <p:spPr bwMode="auto">
            <a:xfrm>
              <a:off x="3536" y="1672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2" name="Freeform 509"/>
            <p:cNvSpPr>
              <a:spLocks/>
            </p:cNvSpPr>
            <p:nvPr/>
          </p:nvSpPr>
          <p:spPr bwMode="auto">
            <a:xfrm>
              <a:off x="3531" y="1680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3" name="Freeform 510"/>
            <p:cNvSpPr>
              <a:spLocks/>
            </p:cNvSpPr>
            <p:nvPr/>
          </p:nvSpPr>
          <p:spPr bwMode="auto">
            <a:xfrm>
              <a:off x="3524" y="1690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4" name="Freeform 511"/>
            <p:cNvSpPr>
              <a:spLocks/>
            </p:cNvSpPr>
            <p:nvPr/>
          </p:nvSpPr>
          <p:spPr bwMode="auto">
            <a:xfrm>
              <a:off x="3517" y="169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5" name="Freeform 512"/>
            <p:cNvSpPr>
              <a:spLocks/>
            </p:cNvSpPr>
            <p:nvPr/>
          </p:nvSpPr>
          <p:spPr bwMode="auto">
            <a:xfrm>
              <a:off x="3512" y="1708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6" name="Freeform 513"/>
            <p:cNvSpPr>
              <a:spLocks/>
            </p:cNvSpPr>
            <p:nvPr/>
          </p:nvSpPr>
          <p:spPr bwMode="auto">
            <a:xfrm>
              <a:off x="3505" y="171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7" name="Freeform 514"/>
            <p:cNvSpPr>
              <a:spLocks/>
            </p:cNvSpPr>
            <p:nvPr/>
          </p:nvSpPr>
          <p:spPr bwMode="auto">
            <a:xfrm>
              <a:off x="3498" y="172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8" name="Freeform 515"/>
            <p:cNvSpPr>
              <a:spLocks/>
            </p:cNvSpPr>
            <p:nvPr/>
          </p:nvSpPr>
          <p:spPr bwMode="auto">
            <a:xfrm>
              <a:off x="3492" y="1734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79" name="Freeform 516"/>
            <p:cNvSpPr>
              <a:spLocks/>
            </p:cNvSpPr>
            <p:nvPr/>
          </p:nvSpPr>
          <p:spPr bwMode="auto">
            <a:xfrm>
              <a:off x="3485" y="174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0" name="Freeform 517"/>
            <p:cNvSpPr>
              <a:spLocks/>
            </p:cNvSpPr>
            <p:nvPr/>
          </p:nvSpPr>
          <p:spPr bwMode="auto">
            <a:xfrm>
              <a:off x="3480" y="175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1" name="Freeform 518"/>
            <p:cNvSpPr>
              <a:spLocks/>
            </p:cNvSpPr>
            <p:nvPr/>
          </p:nvSpPr>
          <p:spPr bwMode="auto">
            <a:xfrm>
              <a:off x="3473" y="176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2" name="Freeform 519"/>
            <p:cNvSpPr>
              <a:spLocks/>
            </p:cNvSpPr>
            <p:nvPr/>
          </p:nvSpPr>
          <p:spPr bwMode="auto">
            <a:xfrm>
              <a:off x="3466" y="1770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3" name="Freeform 520"/>
            <p:cNvSpPr>
              <a:spLocks/>
            </p:cNvSpPr>
            <p:nvPr/>
          </p:nvSpPr>
          <p:spPr bwMode="auto">
            <a:xfrm>
              <a:off x="3461" y="178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4" name="Freeform 521"/>
            <p:cNvSpPr>
              <a:spLocks/>
            </p:cNvSpPr>
            <p:nvPr/>
          </p:nvSpPr>
          <p:spPr bwMode="auto">
            <a:xfrm>
              <a:off x="3454" y="1789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5" name="Freeform 522"/>
            <p:cNvSpPr>
              <a:spLocks/>
            </p:cNvSpPr>
            <p:nvPr/>
          </p:nvSpPr>
          <p:spPr bwMode="auto">
            <a:xfrm>
              <a:off x="3448" y="179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6" name="Freeform 523"/>
            <p:cNvSpPr>
              <a:spLocks/>
            </p:cNvSpPr>
            <p:nvPr/>
          </p:nvSpPr>
          <p:spPr bwMode="auto">
            <a:xfrm>
              <a:off x="3441" y="1807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7" name="Freeform 524"/>
            <p:cNvSpPr>
              <a:spLocks/>
            </p:cNvSpPr>
            <p:nvPr/>
          </p:nvSpPr>
          <p:spPr bwMode="auto">
            <a:xfrm>
              <a:off x="3434" y="181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8" name="Freeform 525"/>
            <p:cNvSpPr>
              <a:spLocks/>
            </p:cNvSpPr>
            <p:nvPr/>
          </p:nvSpPr>
          <p:spPr bwMode="auto">
            <a:xfrm>
              <a:off x="3429" y="1825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89" name="Freeform 526"/>
            <p:cNvSpPr>
              <a:spLocks/>
            </p:cNvSpPr>
            <p:nvPr/>
          </p:nvSpPr>
          <p:spPr bwMode="auto">
            <a:xfrm>
              <a:off x="3422" y="183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0" name="Freeform 527"/>
            <p:cNvSpPr>
              <a:spLocks/>
            </p:cNvSpPr>
            <p:nvPr/>
          </p:nvSpPr>
          <p:spPr bwMode="auto">
            <a:xfrm>
              <a:off x="3415" y="184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1" name="Freeform 528"/>
            <p:cNvSpPr>
              <a:spLocks/>
            </p:cNvSpPr>
            <p:nvPr/>
          </p:nvSpPr>
          <p:spPr bwMode="auto">
            <a:xfrm>
              <a:off x="3410" y="1851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2" name="Freeform 529"/>
            <p:cNvSpPr>
              <a:spLocks/>
            </p:cNvSpPr>
            <p:nvPr/>
          </p:nvSpPr>
          <p:spPr bwMode="auto">
            <a:xfrm>
              <a:off x="3403" y="186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3" name="Freeform 530"/>
            <p:cNvSpPr>
              <a:spLocks/>
            </p:cNvSpPr>
            <p:nvPr/>
          </p:nvSpPr>
          <p:spPr bwMode="auto">
            <a:xfrm>
              <a:off x="3397" y="1869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4" name="Freeform 531"/>
            <p:cNvSpPr>
              <a:spLocks/>
            </p:cNvSpPr>
            <p:nvPr/>
          </p:nvSpPr>
          <p:spPr bwMode="auto">
            <a:xfrm>
              <a:off x="3390" y="1879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5" name="Freeform 532"/>
            <p:cNvSpPr>
              <a:spLocks/>
            </p:cNvSpPr>
            <p:nvPr/>
          </p:nvSpPr>
          <p:spPr bwMode="auto">
            <a:xfrm>
              <a:off x="3384" y="1887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6" name="Freeform 533"/>
            <p:cNvSpPr>
              <a:spLocks/>
            </p:cNvSpPr>
            <p:nvPr/>
          </p:nvSpPr>
          <p:spPr bwMode="auto">
            <a:xfrm>
              <a:off x="3378" y="1897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7" name="Freeform 534"/>
            <p:cNvSpPr>
              <a:spLocks/>
            </p:cNvSpPr>
            <p:nvPr/>
          </p:nvSpPr>
          <p:spPr bwMode="auto">
            <a:xfrm>
              <a:off x="3371" y="1905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8" name="Freeform 535"/>
            <p:cNvSpPr>
              <a:spLocks/>
            </p:cNvSpPr>
            <p:nvPr/>
          </p:nvSpPr>
          <p:spPr bwMode="auto">
            <a:xfrm>
              <a:off x="3366" y="191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99" name="Freeform 536"/>
            <p:cNvSpPr>
              <a:spLocks/>
            </p:cNvSpPr>
            <p:nvPr/>
          </p:nvSpPr>
          <p:spPr bwMode="auto">
            <a:xfrm>
              <a:off x="3359" y="1924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0" name="Freeform 537"/>
            <p:cNvSpPr>
              <a:spLocks/>
            </p:cNvSpPr>
            <p:nvPr/>
          </p:nvSpPr>
          <p:spPr bwMode="auto">
            <a:xfrm>
              <a:off x="3352" y="1932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1" name="Freeform 538"/>
            <p:cNvSpPr>
              <a:spLocks/>
            </p:cNvSpPr>
            <p:nvPr/>
          </p:nvSpPr>
          <p:spPr bwMode="auto">
            <a:xfrm>
              <a:off x="3346" y="1942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2" name="Freeform 539"/>
            <p:cNvSpPr>
              <a:spLocks/>
            </p:cNvSpPr>
            <p:nvPr/>
          </p:nvSpPr>
          <p:spPr bwMode="auto">
            <a:xfrm>
              <a:off x="3339" y="195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3" name="Freeform 540"/>
            <p:cNvSpPr>
              <a:spLocks/>
            </p:cNvSpPr>
            <p:nvPr/>
          </p:nvSpPr>
          <p:spPr bwMode="auto">
            <a:xfrm>
              <a:off x="3333" y="1960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4" name="Freeform 541"/>
            <p:cNvSpPr>
              <a:spLocks/>
            </p:cNvSpPr>
            <p:nvPr/>
          </p:nvSpPr>
          <p:spPr bwMode="auto">
            <a:xfrm>
              <a:off x="3327" y="1968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5" name="Freeform 542"/>
            <p:cNvSpPr>
              <a:spLocks/>
            </p:cNvSpPr>
            <p:nvPr/>
          </p:nvSpPr>
          <p:spPr bwMode="auto">
            <a:xfrm>
              <a:off x="3320" y="1978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6" name="Freeform 543"/>
            <p:cNvSpPr>
              <a:spLocks/>
            </p:cNvSpPr>
            <p:nvPr/>
          </p:nvSpPr>
          <p:spPr bwMode="auto">
            <a:xfrm>
              <a:off x="3315" y="1986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7" name="Freeform 544"/>
            <p:cNvSpPr>
              <a:spLocks/>
            </p:cNvSpPr>
            <p:nvPr/>
          </p:nvSpPr>
          <p:spPr bwMode="auto">
            <a:xfrm>
              <a:off x="3308" y="199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8" name="Freeform 545"/>
            <p:cNvSpPr>
              <a:spLocks/>
            </p:cNvSpPr>
            <p:nvPr/>
          </p:nvSpPr>
          <p:spPr bwMode="auto">
            <a:xfrm>
              <a:off x="3301" y="200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09" name="Freeform 546"/>
            <p:cNvSpPr>
              <a:spLocks/>
            </p:cNvSpPr>
            <p:nvPr/>
          </p:nvSpPr>
          <p:spPr bwMode="auto">
            <a:xfrm>
              <a:off x="3295" y="2014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0" name="Freeform 547"/>
            <p:cNvSpPr>
              <a:spLocks/>
            </p:cNvSpPr>
            <p:nvPr/>
          </p:nvSpPr>
          <p:spPr bwMode="auto">
            <a:xfrm>
              <a:off x="3288" y="2022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1" name="Freeform 548"/>
            <p:cNvSpPr>
              <a:spLocks/>
            </p:cNvSpPr>
            <p:nvPr/>
          </p:nvSpPr>
          <p:spPr bwMode="auto">
            <a:xfrm>
              <a:off x="3283" y="2032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2" name="Freeform 549"/>
            <p:cNvSpPr>
              <a:spLocks/>
            </p:cNvSpPr>
            <p:nvPr/>
          </p:nvSpPr>
          <p:spPr bwMode="auto">
            <a:xfrm>
              <a:off x="3276" y="2040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3" name="Freeform 550"/>
            <p:cNvSpPr>
              <a:spLocks/>
            </p:cNvSpPr>
            <p:nvPr/>
          </p:nvSpPr>
          <p:spPr bwMode="auto">
            <a:xfrm>
              <a:off x="3269" y="2050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4" name="Freeform 551"/>
            <p:cNvSpPr>
              <a:spLocks/>
            </p:cNvSpPr>
            <p:nvPr/>
          </p:nvSpPr>
          <p:spPr bwMode="auto">
            <a:xfrm>
              <a:off x="3264" y="2059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5" name="Freeform 552"/>
            <p:cNvSpPr>
              <a:spLocks/>
            </p:cNvSpPr>
            <p:nvPr/>
          </p:nvSpPr>
          <p:spPr bwMode="auto">
            <a:xfrm>
              <a:off x="3257" y="2067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6" name="Freeform 553"/>
            <p:cNvSpPr>
              <a:spLocks/>
            </p:cNvSpPr>
            <p:nvPr/>
          </p:nvSpPr>
          <p:spPr bwMode="auto">
            <a:xfrm>
              <a:off x="3250" y="2077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7" name="Freeform 554"/>
            <p:cNvSpPr>
              <a:spLocks/>
            </p:cNvSpPr>
            <p:nvPr/>
          </p:nvSpPr>
          <p:spPr bwMode="auto">
            <a:xfrm>
              <a:off x="3244" y="2085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8" name="Freeform 555"/>
            <p:cNvSpPr>
              <a:spLocks/>
            </p:cNvSpPr>
            <p:nvPr/>
          </p:nvSpPr>
          <p:spPr bwMode="auto">
            <a:xfrm>
              <a:off x="3237" y="209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19" name="Freeform 556"/>
            <p:cNvSpPr>
              <a:spLocks/>
            </p:cNvSpPr>
            <p:nvPr/>
          </p:nvSpPr>
          <p:spPr bwMode="auto">
            <a:xfrm>
              <a:off x="3232" y="2103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0" name="Freeform 557"/>
            <p:cNvSpPr>
              <a:spLocks/>
            </p:cNvSpPr>
            <p:nvPr/>
          </p:nvSpPr>
          <p:spPr bwMode="auto">
            <a:xfrm>
              <a:off x="3225" y="211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1" name="Freeform 558"/>
            <p:cNvSpPr>
              <a:spLocks/>
            </p:cNvSpPr>
            <p:nvPr/>
          </p:nvSpPr>
          <p:spPr bwMode="auto">
            <a:xfrm>
              <a:off x="3218" y="212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2" name="Freeform 559"/>
            <p:cNvSpPr>
              <a:spLocks/>
            </p:cNvSpPr>
            <p:nvPr/>
          </p:nvSpPr>
          <p:spPr bwMode="auto">
            <a:xfrm>
              <a:off x="3213" y="213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3" name="Freeform 560"/>
            <p:cNvSpPr>
              <a:spLocks/>
            </p:cNvSpPr>
            <p:nvPr/>
          </p:nvSpPr>
          <p:spPr bwMode="auto">
            <a:xfrm>
              <a:off x="3206" y="213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4" name="Freeform 561"/>
            <p:cNvSpPr>
              <a:spLocks/>
            </p:cNvSpPr>
            <p:nvPr/>
          </p:nvSpPr>
          <p:spPr bwMode="auto">
            <a:xfrm>
              <a:off x="3200" y="2149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5" name="Freeform 562"/>
            <p:cNvSpPr>
              <a:spLocks/>
            </p:cNvSpPr>
            <p:nvPr/>
          </p:nvSpPr>
          <p:spPr bwMode="auto">
            <a:xfrm>
              <a:off x="3193" y="2157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6" name="Freeform 563"/>
            <p:cNvSpPr>
              <a:spLocks/>
            </p:cNvSpPr>
            <p:nvPr/>
          </p:nvSpPr>
          <p:spPr bwMode="auto">
            <a:xfrm>
              <a:off x="3187" y="216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7" name="Freeform 564"/>
            <p:cNvSpPr>
              <a:spLocks/>
            </p:cNvSpPr>
            <p:nvPr/>
          </p:nvSpPr>
          <p:spPr bwMode="auto">
            <a:xfrm>
              <a:off x="3181" y="2176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8" name="Freeform 565"/>
            <p:cNvSpPr>
              <a:spLocks/>
            </p:cNvSpPr>
            <p:nvPr/>
          </p:nvSpPr>
          <p:spPr bwMode="auto">
            <a:xfrm>
              <a:off x="3174" y="218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29" name="Freeform 566"/>
            <p:cNvSpPr>
              <a:spLocks/>
            </p:cNvSpPr>
            <p:nvPr/>
          </p:nvSpPr>
          <p:spPr bwMode="auto">
            <a:xfrm>
              <a:off x="3169" y="2194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0" name="Freeform 567"/>
            <p:cNvSpPr>
              <a:spLocks/>
            </p:cNvSpPr>
            <p:nvPr/>
          </p:nvSpPr>
          <p:spPr bwMode="auto">
            <a:xfrm>
              <a:off x="3162" y="220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1" name="Freeform 568"/>
            <p:cNvSpPr>
              <a:spLocks/>
            </p:cNvSpPr>
            <p:nvPr/>
          </p:nvSpPr>
          <p:spPr bwMode="auto">
            <a:xfrm>
              <a:off x="3155" y="221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2" name="Freeform 569"/>
            <p:cNvSpPr>
              <a:spLocks/>
            </p:cNvSpPr>
            <p:nvPr/>
          </p:nvSpPr>
          <p:spPr bwMode="auto">
            <a:xfrm>
              <a:off x="3149" y="2220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3" name="Freeform 570"/>
            <p:cNvSpPr>
              <a:spLocks/>
            </p:cNvSpPr>
            <p:nvPr/>
          </p:nvSpPr>
          <p:spPr bwMode="auto">
            <a:xfrm>
              <a:off x="3142" y="2230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4" name="Freeform 571"/>
            <p:cNvSpPr>
              <a:spLocks/>
            </p:cNvSpPr>
            <p:nvPr/>
          </p:nvSpPr>
          <p:spPr bwMode="auto">
            <a:xfrm>
              <a:off x="3136" y="223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5" name="Freeform 572"/>
            <p:cNvSpPr>
              <a:spLocks/>
            </p:cNvSpPr>
            <p:nvPr/>
          </p:nvSpPr>
          <p:spPr bwMode="auto">
            <a:xfrm>
              <a:off x="3130" y="2248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6" name="Freeform 573"/>
            <p:cNvSpPr>
              <a:spLocks/>
            </p:cNvSpPr>
            <p:nvPr/>
          </p:nvSpPr>
          <p:spPr bwMode="auto">
            <a:xfrm>
              <a:off x="3123" y="225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7" name="Freeform 574"/>
            <p:cNvSpPr>
              <a:spLocks/>
            </p:cNvSpPr>
            <p:nvPr/>
          </p:nvSpPr>
          <p:spPr bwMode="auto">
            <a:xfrm>
              <a:off x="3118" y="2266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8" name="Freeform 575"/>
            <p:cNvSpPr>
              <a:spLocks/>
            </p:cNvSpPr>
            <p:nvPr/>
          </p:nvSpPr>
          <p:spPr bwMode="auto">
            <a:xfrm>
              <a:off x="3111" y="227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39" name="Freeform 576"/>
            <p:cNvSpPr>
              <a:spLocks/>
            </p:cNvSpPr>
            <p:nvPr/>
          </p:nvSpPr>
          <p:spPr bwMode="auto">
            <a:xfrm>
              <a:off x="3104" y="2284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0" name="Freeform 577"/>
            <p:cNvSpPr>
              <a:spLocks/>
            </p:cNvSpPr>
            <p:nvPr/>
          </p:nvSpPr>
          <p:spPr bwMode="auto">
            <a:xfrm>
              <a:off x="3098" y="2292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1" name="Freeform 578"/>
            <p:cNvSpPr>
              <a:spLocks/>
            </p:cNvSpPr>
            <p:nvPr/>
          </p:nvSpPr>
          <p:spPr bwMode="auto">
            <a:xfrm>
              <a:off x="3091" y="230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2" name="Freeform 579"/>
            <p:cNvSpPr>
              <a:spLocks/>
            </p:cNvSpPr>
            <p:nvPr/>
          </p:nvSpPr>
          <p:spPr bwMode="auto">
            <a:xfrm>
              <a:off x="3086" y="2311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3" name="Freeform 580"/>
            <p:cNvSpPr>
              <a:spLocks/>
            </p:cNvSpPr>
            <p:nvPr/>
          </p:nvSpPr>
          <p:spPr bwMode="auto">
            <a:xfrm>
              <a:off x="3079" y="2319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4" name="Freeform 581"/>
            <p:cNvSpPr>
              <a:spLocks/>
            </p:cNvSpPr>
            <p:nvPr/>
          </p:nvSpPr>
          <p:spPr bwMode="auto">
            <a:xfrm>
              <a:off x="3072" y="232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5" name="Freeform 582"/>
            <p:cNvSpPr>
              <a:spLocks/>
            </p:cNvSpPr>
            <p:nvPr/>
          </p:nvSpPr>
          <p:spPr bwMode="auto">
            <a:xfrm>
              <a:off x="3067" y="233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6" name="Freeform 583"/>
            <p:cNvSpPr>
              <a:spLocks/>
            </p:cNvSpPr>
            <p:nvPr/>
          </p:nvSpPr>
          <p:spPr bwMode="auto">
            <a:xfrm>
              <a:off x="3060" y="2347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7" name="Freeform 584"/>
            <p:cNvSpPr>
              <a:spLocks/>
            </p:cNvSpPr>
            <p:nvPr/>
          </p:nvSpPr>
          <p:spPr bwMode="auto">
            <a:xfrm>
              <a:off x="3053" y="2355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8" name="Freeform 585"/>
            <p:cNvSpPr>
              <a:spLocks/>
            </p:cNvSpPr>
            <p:nvPr/>
          </p:nvSpPr>
          <p:spPr bwMode="auto">
            <a:xfrm>
              <a:off x="3047" y="2365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49" name="Freeform 586"/>
            <p:cNvSpPr>
              <a:spLocks/>
            </p:cNvSpPr>
            <p:nvPr/>
          </p:nvSpPr>
          <p:spPr bwMode="auto">
            <a:xfrm>
              <a:off x="3040" y="237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0" name="Freeform 587"/>
            <p:cNvSpPr>
              <a:spLocks/>
            </p:cNvSpPr>
            <p:nvPr/>
          </p:nvSpPr>
          <p:spPr bwMode="auto">
            <a:xfrm>
              <a:off x="3035" y="238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1" name="Freeform 588"/>
            <p:cNvSpPr>
              <a:spLocks/>
            </p:cNvSpPr>
            <p:nvPr/>
          </p:nvSpPr>
          <p:spPr bwMode="auto">
            <a:xfrm>
              <a:off x="3028" y="2391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2" name="Freeform 589"/>
            <p:cNvSpPr>
              <a:spLocks/>
            </p:cNvSpPr>
            <p:nvPr/>
          </p:nvSpPr>
          <p:spPr bwMode="auto">
            <a:xfrm>
              <a:off x="3021" y="2401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3" name="Freeform 590"/>
            <p:cNvSpPr>
              <a:spLocks/>
            </p:cNvSpPr>
            <p:nvPr/>
          </p:nvSpPr>
          <p:spPr bwMode="auto">
            <a:xfrm>
              <a:off x="3016" y="2409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4" name="Freeform 591"/>
            <p:cNvSpPr>
              <a:spLocks/>
            </p:cNvSpPr>
            <p:nvPr/>
          </p:nvSpPr>
          <p:spPr bwMode="auto">
            <a:xfrm>
              <a:off x="3009" y="2419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5" name="Freeform 592"/>
            <p:cNvSpPr>
              <a:spLocks/>
            </p:cNvSpPr>
            <p:nvPr/>
          </p:nvSpPr>
          <p:spPr bwMode="auto">
            <a:xfrm>
              <a:off x="3003" y="2427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6" name="Freeform 593"/>
            <p:cNvSpPr>
              <a:spLocks/>
            </p:cNvSpPr>
            <p:nvPr/>
          </p:nvSpPr>
          <p:spPr bwMode="auto">
            <a:xfrm>
              <a:off x="2996" y="2437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7" name="Freeform 594"/>
            <p:cNvSpPr>
              <a:spLocks/>
            </p:cNvSpPr>
            <p:nvPr/>
          </p:nvSpPr>
          <p:spPr bwMode="auto">
            <a:xfrm>
              <a:off x="2990" y="2446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8" name="Freeform 595"/>
            <p:cNvSpPr>
              <a:spLocks/>
            </p:cNvSpPr>
            <p:nvPr/>
          </p:nvSpPr>
          <p:spPr bwMode="auto">
            <a:xfrm>
              <a:off x="2984" y="2454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59" name="Freeform 596"/>
            <p:cNvSpPr>
              <a:spLocks/>
            </p:cNvSpPr>
            <p:nvPr/>
          </p:nvSpPr>
          <p:spPr bwMode="auto">
            <a:xfrm>
              <a:off x="2977" y="2464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0" name="Freeform 597"/>
            <p:cNvSpPr>
              <a:spLocks/>
            </p:cNvSpPr>
            <p:nvPr/>
          </p:nvSpPr>
          <p:spPr bwMode="auto">
            <a:xfrm>
              <a:off x="2970" y="24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1" name="Freeform 598"/>
            <p:cNvSpPr>
              <a:spLocks/>
            </p:cNvSpPr>
            <p:nvPr/>
          </p:nvSpPr>
          <p:spPr bwMode="auto">
            <a:xfrm>
              <a:off x="2965" y="2482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2" name="Freeform 599"/>
            <p:cNvSpPr>
              <a:spLocks/>
            </p:cNvSpPr>
            <p:nvPr/>
          </p:nvSpPr>
          <p:spPr bwMode="auto">
            <a:xfrm>
              <a:off x="2958" y="249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3" name="Freeform 600"/>
            <p:cNvSpPr>
              <a:spLocks/>
            </p:cNvSpPr>
            <p:nvPr/>
          </p:nvSpPr>
          <p:spPr bwMode="auto">
            <a:xfrm>
              <a:off x="2952" y="2500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4" name="Freeform 601"/>
            <p:cNvSpPr>
              <a:spLocks/>
            </p:cNvSpPr>
            <p:nvPr/>
          </p:nvSpPr>
          <p:spPr bwMode="auto">
            <a:xfrm>
              <a:off x="2945" y="2508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5" name="Freeform 602"/>
            <p:cNvSpPr>
              <a:spLocks/>
            </p:cNvSpPr>
            <p:nvPr/>
          </p:nvSpPr>
          <p:spPr bwMode="auto">
            <a:xfrm>
              <a:off x="2939" y="2518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6" name="Freeform 603"/>
            <p:cNvSpPr>
              <a:spLocks/>
            </p:cNvSpPr>
            <p:nvPr/>
          </p:nvSpPr>
          <p:spPr bwMode="auto">
            <a:xfrm>
              <a:off x="2933" y="2526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7" name="Freeform 604"/>
            <p:cNvSpPr>
              <a:spLocks/>
            </p:cNvSpPr>
            <p:nvPr/>
          </p:nvSpPr>
          <p:spPr bwMode="auto">
            <a:xfrm>
              <a:off x="2926" y="2536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8" name="Freeform 605"/>
            <p:cNvSpPr>
              <a:spLocks/>
            </p:cNvSpPr>
            <p:nvPr/>
          </p:nvSpPr>
          <p:spPr bwMode="auto">
            <a:xfrm>
              <a:off x="2921" y="2544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69" name="Freeform 606"/>
            <p:cNvSpPr>
              <a:spLocks/>
            </p:cNvSpPr>
            <p:nvPr/>
          </p:nvSpPr>
          <p:spPr bwMode="auto">
            <a:xfrm>
              <a:off x="2914" y="2554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0" name="Freeform 607"/>
            <p:cNvSpPr>
              <a:spLocks/>
            </p:cNvSpPr>
            <p:nvPr/>
          </p:nvSpPr>
          <p:spPr bwMode="auto">
            <a:xfrm>
              <a:off x="2907" y="2563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1" name="Freeform 608"/>
            <p:cNvSpPr>
              <a:spLocks/>
            </p:cNvSpPr>
            <p:nvPr/>
          </p:nvSpPr>
          <p:spPr bwMode="auto">
            <a:xfrm>
              <a:off x="2901" y="2572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2" name="Freeform 609"/>
            <p:cNvSpPr>
              <a:spLocks/>
            </p:cNvSpPr>
            <p:nvPr/>
          </p:nvSpPr>
          <p:spPr bwMode="auto">
            <a:xfrm>
              <a:off x="2894" y="2581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3" name="Freeform 610"/>
            <p:cNvSpPr>
              <a:spLocks/>
            </p:cNvSpPr>
            <p:nvPr/>
          </p:nvSpPr>
          <p:spPr bwMode="auto">
            <a:xfrm>
              <a:off x="2888" y="258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4" name="Freeform 611"/>
            <p:cNvSpPr>
              <a:spLocks/>
            </p:cNvSpPr>
            <p:nvPr/>
          </p:nvSpPr>
          <p:spPr bwMode="auto">
            <a:xfrm>
              <a:off x="2882" y="2599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5" name="Freeform 612"/>
            <p:cNvSpPr>
              <a:spLocks/>
            </p:cNvSpPr>
            <p:nvPr/>
          </p:nvSpPr>
          <p:spPr bwMode="auto">
            <a:xfrm>
              <a:off x="2875" y="260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6" name="Freeform 613"/>
            <p:cNvSpPr>
              <a:spLocks/>
            </p:cNvSpPr>
            <p:nvPr/>
          </p:nvSpPr>
          <p:spPr bwMode="auto">
            <a:xfrm>
              <a:off x="2870" y="2617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7" name="Freeform 614"/>
            <p:cNvSpPr>
              <a:spLocks/>
            </p:cNvSpPr>
            <p:nvPr/>
          </p:nvSpPr>
          <p:spPr bwMode="auto">
            <a:xfrm>
              <a:off x="2863" y="2625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8" name="Freeform 615"/>
            <p:cNvSpPr>
              <a:spLocks/>
            </p:cNvSpPr>
            <p:nvPr/>
          </p:nvSpPr>
          <p:spPr bwMode="auto">
            <a:xfrm>
              <a:off x="2856" y="2635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79" name="Freeform 616"/>
            <p:cNvSpPr>
              <a:spLocks/>
            </p:cNvSpPr>
            <p:nvPr/>
          </p:nvSpPr>
          <p:spPr bwMode="auto">
            <a:xfrm>
              <a:off x="2850" y="2643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0" name="Freeform 617"/>
            <p:cNvSpPr>
              <a:spLocks/>
            </p:cNvSpPr>
            <p:nvPr/>
          </p:nvSpPr>
          <p:spPr bwMode="auto">
            <a:xfrm>
              <a:off x="2843" y="265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1" name="Freeform 618"/>
            <p:cNvSpPr>
              <a:spLocks/>
            </p:cNvSpPr>
            <p:nvPr/>
          </p:nvSpPr>
          <p:spPr bwMode="auto">
            <a:xfrm>
              <a:off x="2838" y="2661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2" name="Freeform 619"/>
            <p:cNvSpPr>
              <a:spLocks/>
            </p:cNvSpPr>
            <p:nvPr/>
          </p:nvSpPr>
          <p:spPr bwMode="auto">
            <a:xfrm>
              <a:off x="2831" y="2671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3" name="Freeform 620"/>
            <p:cNvSpPr>
              <a:spLocks/>
            </p:cNvSpPr>
            <p:nvPr/>
          </p:nvSpPr>
          <p:spPr bwMode="auto">
            <a:xfrm>
              <a:off x="2824" y="2679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4" name="Freeform 621"/>
            <p:cNvSpPr>
              <a:spLocks/>
            </p:cNvSpPr>
            <p:nvPr/>
          </p:nvSpPr>
          <p:spPr bwMode="auto">
            <a:xfrm>
              <a:off x="2819" y="2689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5" name="Freeform 622"/>
            <p:cNvSpPr>
              <a:spLocks/>
            </p:cNvSpPr>
            <p:nvPr/>
          </p:nvSpPr>
          <p:spPr bwMode="auto">
            <a:xfrm>
              <a:off x="2812" y="2698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6" name="Freeform 623"/>
            <p:cNvSpPr>
              <a:spLocks/>
            </p:cNvSpPr>
            <p:nvPr/>
          </p:nvSpPr>
          <p:spPr bwMode="auto">
            <a:xfrm>
              <a:off x="2805" y="270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7" name="Freeform 624"/>
            <p:cNvSpPr>
              <a:spLocks/>
            </p:cNvSpPr>
            <p:nvPr/>
          </p:nvSpPr>
          <p:spPr bwMode="auto">
            <a:xfrm>
              <a:off x="2799" y="2716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8" name="Freeform 625"/>
            <p:cNvSpPr>
              <a:spLocks/>
            </p:cNvSpPr>
            <p:nvPr/>
          </p:nvSpPr>
          <p:spPr bwMode="auto">
            <a:xfrm>
              <a:off x="2793" y="272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89" name="Freeform 626"/>
            <p:cNvSpPr>
              <a:spLocks/>
            </p:cNvSpPr>
            <p:nvPr/>
          </p:nvSpPr>
          <p:spPr bwMode="auto">
            <a:xfrm>
              <a:off x="2787" y="2734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0" name="Freeform 627"/>
            <p:cNvSpPr>
              <a:spLocks/>
            </p:cNvSpPr>
            <p:nvPr/>
          </p:nvSpPr>
          <p:spPr bwMode="auto">
            <a:xfrm>
              <a:off x="2780" y="274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6 w 6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1" name="Freeform 628"/>
            <p:cNvSpPr>
              <a:spLocks/>
            </p:cNvSpPr>
            <p:nvPr/>
          </p:nvSpPr>
          <p:spPr bwMode="auto">
            <a:xfrm>
              <a:off x="2773" y="275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2" name="Freeform 629"/>
            <p:cNvSpPr>
              <a:spLocks/>
            </p:cNvSpPr>
            <p:nvPr/>
          </p:nvSpPr>
          <p:spPr bwMode="auto">
            <a:xfrm>
              <a:off x="2768" y="2760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3" name="Freeform 630"/>
            <p:cNvSpPr>
              <a:spLocks/>
            </p:cNvSpPr>
            <p:nvPr/>
          </p:nvSpPr>
          <p:spPr bwMode="auto">
            <a:xfrm>
              <a:off x="2761" y="2770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4" name="Freeform 631"/>
            <p:cNvSpPr>
              <a:spLocks/>
            </p:cNvSpPr>
            <p:nvPr/>
          </p:nvSpPr>
          <p:spPr bwMode="auto">
            <a:xfrm>
              <a:off x="2755" y="2778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5" name="Freeform 632"/>
            <p:cNvSpPr>
              <a:spLocks/>
            </p:cNvSpPr>
            <p:nvPr/>
          </p:nvSpPr>
          <p:spPr bwMode="auto">
            <a:xfrm>
              <a:off x="2748" y="2788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6" name="Freeform 633"/>
            <p:cNvSpPr>
              <a:spLocks/>
            </p:cNvSpPr>
            <p:nvPr/>
          </p:nvSpPr>
          <p:spPr bwMode="auto">
            <a:xfrm>
              <a:off x="2742" y="279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7" name="Freeform 634"/>
            <p:cNvSpPr>
              <a:spLocks/>
            </p:cNvSpPr>
            <p:nvPr/>
          </p:nvSpPr>
          <p:spPr bwMode="auto">
            <a:xfrm>
              <a:off x="2736" y="2806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8" name="Freeform 635"/>
            <p:cNvSpPr>
              <a:spLocks/>
            </p:cNvSpPr>
            <p:nvPr/>
          </p:nvSpPr>
          <p:spPr bwMode="auto">
            <a:xfrm>
              <a:off x="2729" y="281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599" name="Freeform 636"/>
            <p:cNvSpPr>
              <a:spLocks/>
            </p:cNvSpPr>
            <p:nvPr/>
          </p:nvSpPr>
          <p:spPr bwMode="auto">
            <a:xfrm>
              <a:off x="2722" y="282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600" name="Freeform 637"/>
            <p:cNvSpPr>
              <a:spLocks/>
            </p:cNvSpPr>
            <p:nvPr/>
          </p:nvSpPr>
          <p:spPr bwMode="auto">
            <a:xfrm>
              <a:off x="2717" y="2833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2" name="Group 638"/>
          <p:cNvGrpSpPr>
            <a:grpSpLocks/>
          </p:cNvGrpSpPr>
          <p:nvPr/>
        </p:nvGrpSpPr>
        <p:grpSpPr bwMode="auto">
          <a:xfrm>
            <a:off x="4170363" y="4513263"/>
            <a:ext cx="138112" cy="173037"/>
            <a:chOff x="2627" y="2843"/>
            <a:chExt cx="87" cy="109"/>
          </a:xfrm>
        </p:grpSpPr>
        <p:sp>
          <p:nvSpPr>
            <p:cNvPr id="33442" name="Freeform 639"/>
            <p:cNvSpPr>
              <a:spLocks/>
            </p:cNvSpPr>
            <p:nvPr/>
          </p:nvSpPr>
          <p:spPr bwMode="auto">
            <a:xfrm>
              <a:off x="2627" y="2946"/>
              <a:ext cx="6" cy="6"/>
            </a:xfrm>
            <a:custGeom>
              <a:avLst/>
              <a:gdLst>
                <a:gd name="T0" fmla="*/ 2 w 6"/>
                <a:gd name="T1" fmla="*/ 2 h 6"/>
                <a:gd name="T2" fmla="*/ 0 w 6"/>
                <a:gd name="T3" fmla="*/ 3 h 6"/>
                <a:gd name="T4" fmla="*/ 0 w 6"/>
                <a:gd name="T5" fmla="*/ 3 h 6"/>
                <a:gd name="T6" fmla="*/ 2 w 6"/>
                <a:gd name="T7" fmla="*/ 4 h 6"/>
                <a:gd name="T8" fmla="*/ 3 w 6"/>
                <a:gd name="T9" fmla="*/ 6 h 6"/>
                <a:gd name="T10" fmla="*/ 3 w 6"/>
                <a:gd name="T11" fmla="*/ 6 h 6"/>
                <a:gd name="T12" fmla="*/ 6 w 6"/>
                <a:gd name="T13" fmla="*/ 6 h 6"/>
                <a:gd name="T14" fmla="*/ 6 w 6"/>
                <a:gd name="T15" fmla="*/ 4 h 6"/>
                <a:gd name="T16" fmla="*/ 6 w 6"/>
                <a:gd name="T17" fmla="*/ 3 h 6"/>
                <a:gd name="T18" fmla="*/ 6 w 6"/>
                <a:gd name="T19" fmla="*/ 2 h 6"/>
                <a:gd name="T20" fmla="*/ 6 w 6"/>
                <a:gd name="T21" fmla="*/ 0 h 6"/>
                <a:gd name="T22" fmla="*/ 4 w 6"/>
                <a:gd name="T23" fmla="*/ 0 h 6"/>
                <a:gd name="T24" fmla="*/ 3 w 6"/>
                <a:gd name="T25" fmla="*/ 0 h 6"/>
                <a:gd name="T26" fmla="*/ 2 w 6"/>
                <a:gd name="T27" fmla="*/ 0 h 6"/>
                <a:gd name="T28" fmla="*/ 2 w 6"/>
                <a:gd name="T29" fmla="*/ 2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2" y="2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3" name="Freeform 640"/>
            <p:cNvSpPr>
              <a:spLocks/>
            </p:cNvSpPr>
            <p:nvPr/>
          </p:nvSpPr>
          <p:spPr bwMode="auto">
            <a:xfrm>
              <a:off x="2634" y="2938"/>
              <a:ext cx="6" cy="5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1 h 5"/>
                <a:gd name="T4" fmla="*/ 0 w 6"/>
                <a:gd name="T5" fmla="*/ 3 h 5"/>
                <a:gd name="T6" fmla="*/ 0 w 6"/>
                <a:gd name="T7" fmla="*/ 4 h 5"/>
                <a:gd name="T8" fmla="*/ 1 w 6"/>
                <a:gd name="T9" fmla="*/ 5 h 5"/>
                <a:gd name="T10" fmla="*/ 3 w 6"/>
                <a:gd name="T11" fmla="*/ 5 h 5"/>
                <a:gd name="T12" fmla="*/ 4 w 6"/>
                <a:gd name="T13" fmla="*/ 4 h 5"/>
                <a:gd name="T14" fmla="*/ 4 w 6"/>
                <a:gd name="T15" fmla="*/ 4 h 5"/>
                <a:gd name="T16" fmla="*/ 6 w 6"/>
                <a:gd name="T17" fmla="*/ 3 h 5"/>
                <a:gd name="T18" fmla="*/ 6 w 6"/>
                <a:gd name="T19" fmla="*/ 1 h 5"/>
                <a:gd name="T20" fmla="*/ 4 w 6"/>
                <a:gd name="T21" fmla="*/ 0 h 5"/>
                <a:gd name="T22" fmla="*/ 3 w 6"/>
                <a:gd name="T23" fmla="*/ 0 h 5"/>
                <a:gd name="T24" fmla="*/ 1 w 6"/>
                <a:gd name="T25" fmla="*/ 0 h 5"/>
                <a:gd name="T26" fmla="*/ 0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4" name="Freeform 641"/>
            <p:cNvSpPr>
              <a:spLocks/>
            </p:cNvSpPr>
            <p:nvPr/>
          </p:nvSpPr>
          <p:spPr bwMode="auto">
            <a:xfrm>
              <a:off x="2641" y="2928"/>
              <a:ext cx="5" cy="6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3 h 6"/>
                <a:gd name="T4" fmla="*/ 0 w 5"/>
                <a:gd name="T5" fmla="*/ 4 h 6"/>
                <a:gd name="T6" fmla="*/ 0 w 5"/>
                <a:gd name="T7" fmla="*/ 6 h 6"/>
                <a:gd name="T8" fmla="*/ 1 w 5"/>
                <a:gd name="T9" fmla="*/ 6 h 6"/>
                <a:gd name="T10" fmla="*/ 3 w 5"/>
                <a:gd name="T11" fmla="*/ 6 h 6"/>
                <a:gd name="T12" fmla="*/ 4 w 5"/>
                <a:gd name="T13" fmla="*/ 6 h 6"/>
                <a:gd name="T14" fmla="*/ 4 w 5"/>
                <a:gd name="T15" fmla="*/ 6 h 6"/>
                <a:gd name="T16" fmla="*/ 5 w 5"/>
                <a:gd name="T17" fmla="*/ 4 h 6"/>
                <a:gd name="T18" fmla="*/ 5 w 5"/>
                <a:gd name="T19" fmla="*/ 3 h 6"/>
                <a:gd name="T20" fmla="*/ 4 w 5"/>
                <a:gd name="T21" fmla="*/ 2 h 6"/>
                <a:gd name="T22" fmla="*/ 3 w 5"/>
                <a:gd name="T23" fmla="*/ 0 h 6"/>
                <a:gd name="T24" fmla="*/ 1 w 5"/>
                <a:gd name="T25" fmla="*/ 0 h 6"/>
                <a:gd name="T26" fmla="*/ 0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5" name="Freeform 642"/>
            <p:cNvSpPr>
              <a:spLocks/>
            </p:cNvSpPr>
            <p:nvPr/>
          </p:nvSpPr>
          <p:spPr bwMode="auto">
            <a:xfrm>
              <a:off x="2648" y="2920"/>
              <a:ext cx="5" cy="5"/>
            </a:xfrm>
            <a:custGeom>
              <a:avLst/>
              <a:gdLst>
                <a:gd name="T0" fmla="*/ 0 w 5"/>
                <a:gd name="T1" fmla="*/ 1 h 5"/>
                <a:gd name="T2" fmla="*/ 0 w 5"/>
                <a:gd name="T3" fmla="*/ 3 h 5"/>
                <a:gd name="T4" fmla="*/ 0 w 5"/>
                <a:gd name="T5" fmla="*/ 4 h 5"/>
                <a:gd name="T6" fmla="*/ 0 w 5"/>
                <a:gd name="T7" fmla="*/ 5 h 5"/>
                <a:gd name="T8" fmla="*/ 1 w 5"/>
                <a:gd name="T9" fmla="*/ 5 h 5"/>
                <a:gd name="T10" fmla="*/ 3 w 5"/>
                <a:gd name="T11" fmla="*/ 5 h 5"/>
                <a:gd name="T12" fmla="*/ 4 w 5"/>
                <a:gd name="T13" fmla="*/ 5 h 5"/>
                <a:gd name="T14" fmla="*/ 4 w 5"/>
                <a:gd name="T15" fmla="*/ 5 h 5"/>
                <a:gd name="T16" fmla="*/ 5 w 5"/>
                <a:gd name="T17" fmla="*/ 4 h 5"/>
                <a:gd name="T18" fmla="*/ 5 w 5"/>
                <a:gd name="T19" fmla="*/ 3 h 5"/>
                <a:gd name="T20" fmla="*/ 4 w 5"/>
                <a:gd name="T21" fmla="*/ 1 h 5"/>
                <a:gd name="T22" fmla="*/ 3 w 5"/>
                <a:gd name="T23" fmla="*/ 0 h 5"/>
                <a:gd name="T24" fmla="*/ 1 w 5"/>
                <a:gd name="T25" fmla="*/ 0 h 5"/>
                <a:gd name="T26" fmla="*/ 0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0" y="1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6" name="Freeform 643"/>
            <p:cNvSpPr>
              <a:spLocks/>
            </p:cNvSpPr>
            <p:nvPr/>
          </p:nvSpPr>
          <p:spPr bwMode="auto">
            <a:xfrm>
              <a:off x="2655" y="2912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1 h 5"/>
                <a:gd name="T4" fmla="*/ 0 w 5"/>
                <a:gd name="T5" fmla="*/ 2 h 5"/>
                <a:gd name="T6" fmla="*/ 0 w 5"/>
                <a:gd name="T7" fmla="*/ 4 h 5"/>
                <a:gd name="T8" fmla="*/ 1 w 5"/>
                <a:gd name="T9" fmla="*/ 5 h 5"/>
                <a:gd name="T10" fmla="*/ 3 w 5"/>
                <a:gd name="T11" fmla="*/ 5 h 5"/>
                <a:gd name="T12" fmla="*/ 4 w 5"/>
                <a:gd name="T13" fmla="*/ 4 h 5"/>
                <a:gd name="T14" fmla="*/ 4 w 5"/>
                <a:gd name="T15" fmla="*/ 4 h 5"/>
                <a:gd name="T16" fmla="*/ 5 w 5"/>
                <a:gd name="T17" fmla="*/ 2 h 5"/>
                <a:gd name="T18" fmla="*/ 5 w 5"/>
                <a:gd name="T19" fmla="*/ 1 h 5"/>
                <a:gd name="T20" fmla="*/ 4 w 5"/>
                <a:gd name="T21" fmla="*/ 0 h 5"/>
                <a:gd name="T22" fmla="*/ 3 w 5"/>
                <a:gd name="T23" fmla="*/ 0 h 5"/>
                <a:gd name="T24" fmla="*/ 1 w 5"/>
                <a:gd name="T25" fmla="*/ 0 h 5"/>
                <a:gd name="T26" fmla="*/ 0 w 5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7" name="Freeform 644"/>
            <p:cNvSpPr>
              <a:spLocks/>
            </p:cNvSpPr>
            <p:nvPr/>
          </p:nvSpPr>
          <p:spPr bwMode="auto">
            <a:xfrm>
              <a:off x="2662" y="2903"/>
              <a:ext cx="5" cy="6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2 h 6"/>
                <a:gd name="T4" fmla="*/ 0 w 5"/>
                <a:gd name="T5" fmla="*/ 3 h 6"/>
                <a:gd name="T6" fmla="*/ 0 w 5"/>
                <a:gd name="T7" fmla="*/ 5 h 6"/>
                <a:gd name="T8" fmla="*/ 1 w 5"/>
                <a:gd name="T9" fmla="*/ 6 h 6"/>
                <a:gd name="T10" fmla="*/ 2 w 5"/>
                <a:gd name="T11" fmla="*/ 6 h 6"/>
                <a:gd name="T12" fmla="*/ 4 w 5"/>
                <a:gd name="T13" fmla="*/ 5 h 6"/>
                <a:gd name="T14" fmla="*/ 4 w 5"/>
                <a:gd name="T15" fmla="*/ 5 h 6"/>
                <a:gd name="T16" fmla="*/ 5 w 5"/>
                <a:gd name="T17" fmla="*/ 3 h 6"/>
                <a:gd name="T18" fmla="*/ 5 w 5"/>
                <a:gd name="T19" fmla="*/ 2 h 6"/>
                <a:gd name="T20" fmla="*/ 4 w 5"/>
                <a:gd name="T21" fmla="*/ 0 h 6"/>
                <a:gd name="T22" fmla="*/ 2 w 5"/>
                <a:gd name="T23" fmla="*/ 0 h 6"/>
                <a:gd name="T24" fmla="*/ 1 w 5"/>
                <a:gd name="T25" fmla="*/ 0 h 6"/>
                <a:gd name="T26" fmla="*/ 0 w 5"/>
                <a:gd name="T27" fmla="*/ 0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8" name="Freeform 645"/>
            <p:cNvSpPr>
              <a:spLocks/>
            </p:cNvSpPr>
            <p:nvPr/>
          </p:nvSpPr>
          <p:spPr bwMode="auto">
            <a:xfrm>
              <a:off x="2669" y="2894"/>
              <a:ext cx="5" cy="5"/>
            </a:xfrm>
            <a:custGeom>
              <a:avLst/>
              <a:gdLst>
                <a:gd name="T0" fmla="*/ 0 w 5"/>
                <a:gd name="T1" fmla="*/ 1 h 5"/>
                <a:gd name="T2" fmla="*/ 0 w 5"/>
                <a:gd name="T3" fmla="*/ 3 h 5"/>
                <a:gd name="T4" fmla="*/ 0 w 5"/>
                <a:gd name="T5" fmla="*/ 4 h 5"/>
                <a:gd name="T6" fmla="*/ 0 w 5"/>
                <a:gd name="T7" fmla="*/ 5 h 5"/>
                <a:gd name="T8" fmla="*/ 1 w 5"/>
                <a:gd name="T9" fmla="*/ 5 h 5"/>
                <a:gd name="T10" fmla="*/ 2 w 5"/>
                <a:gd name="T11" fmla="*/ 5 h 5"/>
                <a:gd name="T12" fmla="*/ 4 w 5"/>
                <a:gd name="T13" fmla="*/ 5 h 5"/>
                <a:gd name="T14" fmla="*/ 4 w 5"/>
                <a:gd name="T15" fmla="*/ 5 h 5"/>
                <a:gd name="T16" fmla="*/ 5 w 5"/>
                <a:gd name="T17" fmla="*/ 4 h 5"/>
                <a:gd name="T18" fmla="*/ 5 w 5"/>
                <a:gd name="T19" fmla="*/ 3 h 5"/>
                <a:gd name="T20" fmla="*/ 4 w 5"/>
                <a:gd name="T21" fmla="*/ 1 h 5"/>
                <a:gd name="T22" fmla="*/ 2 w 5"/>
                <a:gd name="T23" fmla="*/ 0 h 5"/>
                <a:gd name="T24" fmla="*/ 1 w 5"/>
                <a:gd name="T25" fmla="*/ 0 h 5"/>
                <a:gd name="T26" fmla="*/ 0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0" y="1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9" name="Freeform 646"/>
            <p:cNvSpPr>
              <a:spLocks/>
            </p:cNvSpPr>
            <p:nvPr/>
          </p:nvSpPr>
          <p:spPr bwMode="auto">
            <a:xfrm>
              <a:off x="2675" y="2886"/>
              <a:ext cx="6" cy="5"/>
            </a:xfrm>
            <a:custGeom>
              <a:avLst/>
              <a:gdLst>
                <a:gd name="T0" fmla="*/ 0 w 6"/>
                <a:gd name="T1" fmla="*/ 1 h 5"/>
                <a:gd name="T2" fmla="*/ 0 w 6"/>
                <a:gd name="T3" fmla="*/ 2 h 5"/>
                <a:gd name="T4" fmla="*/ 0 w 6"/>
                <a:gd name="T5" fmla="*/ 4 h 5"/>
                <a:gd name="T6" fmla="*/ 0 w 6"/>
                <a:gd name="T7" fmla="*/ 5 h 5"/>
                <a:gd name="T8" fmla="*/ 2 w 6"/>
                <a:gd name="T9" fmla="*/ 5 h 5"/>
                <a:gd name="T10" fmla="*/ 3 w 6"/>
                <a:gd name="T11" fmla="*/ 5 h 5"/>
                <a:gd name="T12" fmla="*/ 5 w 6"/>
                <a:gd name="T13" fmla="*/ 5 h 5"/>
                <a:gd name="T14" fmla="*/ 5 w 6"/>
                <a:gd name="T15" fmla="*/ 5 h 5"/>
                <a:gd name="T16" fmla="*/ 6 w 6"/>
                <a:gd name="T17" fmla="*/ 4 h 5"/>
                <a:gd name="T18" fmla="*/ 6 w 6"/>
                <a:gd name="T19" fmla="*/ 2 h 5"/>
                <a:gd name="T20" fmla="*/ 5 w 6"/>
                <a:gd name="T21" fmla="*/ 1 h 5"/>
                <a:gd name="T22" fmla="*/ 3 w 6"/>
                <a:gd name="T23" fmla="*/ 0 h 5"/>
                <a:gd name="T24" fmla="*/ 2 w 6"/>
                <a:gd name="T25" fmla="*/ 0 h 5"/>
                <a:gd name="T26" fmla="*/ 0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0" y="1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0" name="Freeform 647"/>
            <p:cNvSpPr>
              <a:spLocks/>
            </p:cNvSpPr>
            <p:nvPr/>
          </p:nvSpPr>
          <p:spPr bwMode="auto">
            <a:xfrm>
              <a:off x="2682" y="2877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 h 6"/>
                <a:gd name="T4" fmla="*/ 0 w 6"/>
                <a:gd name="T5" fmla="*/ 3 h 6"/>
                <a:gd name="T6" fmla="*/ 0 w 6"/>
                <a:gd name="T7" fmla="*/ 4 h 6"/>
                <a:gd name="T8" fmla="*/ 2 w 6"/>
                <a:gd name="T9" fmla="*/ 6 h 6"/>
                <a:gd name="T10" fmla="*/ 3 w 6"/>
                <a:gd name="T11" fmla="*/ 6 h 6"/>
                <a:gd name="T12" fmla="*/ 4 w 6"/>
                <a:gd name="T13" fmla="*/ 4 h 6"/>
                <a:gd name="T14" fmla="*/ 4 w 6"/>
                <a:gd name="T15" fmla="*/ 4 h 6"/>
                <a:gd name="T16" fmla="*/ 6 w 6"/>
                <a:gd name="T17" fmla="*/ 3 h 6"/>
                <a:gd name="T18" fmla="*/ 6 w 6"/>
                <a:gd name="T19" fmla="*/ 2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0 w 6"/>
                <a:gd name="T27" fmla="*/ 0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1" name="Freeform 648"/>
            <p:cNvSpPr>
              <a:spLocks/>
            </p:cNvSpPr>
            <p:nvPr/>
          </p:nvSpPr>
          <p:spPr bwMode="auto">
            <a:xfrm>
              <a:off x="2689" y="2868"/>
              <a:ext cx="6" cy="5"/>
            </a:xfrm>
            <a:custGeom>
              <a:avLst/>
              <a:gdLst>
                <a:gd name="T0" fmla="*/ 0 w 6"/>
                <a:gd name="T1" fmla="*/ 1 h 5"/>
                <a:gd name="T2" fmla="*/ 0 w 6"/>
                <a:gd name="T3" fmla="*/ 2 h 5"/>
                <a:gd name="T4" fmla="*/ 0 w 6"/>
                <a:gd name="T5" fmla="*/ 4 h 5"/>
                <a:gd name="T6" fmla="*/ 0 w 6"/>
                <a:gd name="T7" fmla="*/ 5 h 5"/>
                <a:gd name="T8" fmla="*/ 2 w 6"/>
                <a:gd name="T9" fmla="*/ 5 h 5"/>
                <a:gd name="T10" fmla="*/ 3 w 6"/>
                <a:gd name="T11" fmla="*/ 5 h 5"/>
                <a:gd name="T12" fmla="*/ 4 w 6"/>
                <a:gd name="T13" fmla="*/ 5 h 5"/>
                <a:gd name="T14" fmla="*/ 4 w 6"/>
                <a:gd name="T15" fmla="*/ 5 h 5"/>
                <a:gd name="T16" fmla="*/ 6 w 6"/>
                <a:gd name="T17" fmla="*/ 4 h 5"/>
                <a:gd name="T18" fmla="*/ 6 w 6"/>
                <a:gd name="T19" fmla="*/ 2 h 5"/>
                <a:gd name="T20" fmla="*/ 4 w 6"/>
                <a:gd name="T21" fmla="*/ 1 h 5"/>
                <a:gd name="T22" fmla="*/ 3 w 6"/>
                <a:gd name="T23" fmla="*/ 0 h 5"/>
                <a:gd name="T24" fmla="*/ 2 w 6"/>
                <a:gd name="T25" fmla="*/ 0 h 5"/>
                <a:gd name="T26" fmla="*/ 0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0" y="1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2" name="Freeform 649"/>
            <p:cNvSpPr>
              <a:spLocks/>
            </p:cNvSpPr>
            <p:nvPr/>
          </p:nvSpPr>
          <p:spPr bwMode="auto">
            <a:xfrm>
              <a:off x="2695" y="2859"/>
              <a:ext cx="5" cy="6"/>
            </a:xfrm>
            <a:custGeom>
              <a:avLst/>
              <a:gdLst>
                <a:gd name="T0" fmla="*/ 1 w 5"/>
                <a:gd name="T1" fmla="*/ 2 h 6"/>
                <a:gd name="T2" fmla="*/ 0 w 5"/>
                <a:gd name="T3" fmla="*/ 3 h 6"/>
                <a:gd name="T4" fmla="*/ 0 w 5"/>
                <a:gd name="T5" fmla="*/ 5 h 6"/>
                <a:gd name="T6" fmla="*/ 1 w 5"/>
                <a:gd name="T7" fmla="*/ 6 h 6"/>
                <a:gd name="T8" fmla="*/ 2 w 5"/>
                <a:gd name="T9" fmla="*/ 6 h 6"/>
                <a:gd name="T10" fmla="*/ 4 w 5"/>
                <a:gd name="T11" fmla="*/ 6 h 6"/>
                <a:gd name="T12" fmla="*/ 5 w 5"/>
                <a:gd name="T13" fmla="*/ 6 h 6"/>
                <a:gd name="T14" fmla="*/ 5 w 5"/>
                <a:gd name="T15" fmla="*/ 6 h 6"/>
                <a:gd name="T16" fmla="*/ 5 w 5"/>
                <a:gd name="T17" fmla="*/ 5 h 6"/>
                <a:gd name="T18" fmla="*/ 5 w 5"/>
                <a:gd name="T19" fmla="*/ 3 h 6"/>
                <a:gd name="T20" fmla="*/ 5 w 5"/>
                <a:gd name="T21" fmla="*/ 2 h 6"/>
                <a:gd name="T22" fmla="*/ 4 w 5"/>
                <a:gd name="T23" fmla="*/ 0 h 6"/>
                <a:gd name="T24" fmla="*/ 2 w 5"/>
                <a:gd name="T25" fmla="*/ 0 h 6"/>
                <a:gd name="T26" fmla="*/ 1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1" y="2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3" name="Freeform 650"/>
            <p:cNvSpPr>
              <a:spLocks/>
            </p:cNvSpPr>
            <p:nvPr/>
          </p:nvSpPr>
          <p:spPr bwMode="auto">
            <a:xfrm>
              <a:off x="2702" y="2851"/>
              <a:ext cx="5" cy="6"/>
            </a:xfrm>
            <a:custGeom>
              <a:avLst/>
              <a:gdLst>
                <a:gd name="T0" fmla="*/ 1 w 5"/>
                <a:gd name="T1" fmla="*/ 0 h 6"/>
                <a:gd name="T2" fmla="*/ 0 w 5"/>
                <a:gd name="T3" fmla="*/ 1 h 6"/>
                <a:gd name="T4" fmla="*/ 0 w 5"/>
                <a:gd name="T5" fmla="*/ 3 h 6"/>
                <a:gd name="T6" fmla="*/ 1 w 5"/>
                <a:gd name="T7" fmla="*/ 4 h 6"/>
                <a:gd name="T8" fmla="*/ 2 w 5"/>
                <a:gd name="T9" fmla="*/ 6 h 6"/>
                <a:gd name="T10" fmla="*/ 4 w 5"/>
                <a:gd name="T11" fmla="*/ 6 h 6"/>
                <a:gd name="T12" fmla="*/ 5 w 5"/>
                <a:gd name="T13" fmla="*/ 4 h 6"/>
                <a:gd name="T14" fmla="*/ 5 w 5"/>
                <a:gd name="T15" fmla="*/ 4 h 6"/>
                <a:gd name="T16" fmla="*/ 5 w 5"/>
                <a:gd name="T17" fmla="*/ 3 h 6"/>
                <a:gd name="T18" fmla="*/ 5 w 5"/>
                <a:gd name="T19" fmla="*/ 1 h 6"/>
                <a:gd name="T20" fmla="*/ 5 w 5"/>
                <a:gd name="T21" fmla="*/ 0 h 6"/>
                <a:gd name="T22" fmla="*/ 4 w 5"/>
                <a:gd name="T23" fmla="*/ 0 h 6"/>
                <a:gd name="T24" fmla="*/ 2 w 5"/>
                <a:gd name="T25" fmla="*/ 0 h 6"/>
                <a:gd name="T26" fmla="*/ 1 w 5"/>
                <a:gd name="T27" fmla="*/ 0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54" name="Freeform 651"/>
            <p:cNvSpPr>
              <a:spLocks/>
            </p:cNvSpPr>
            <p:nvPr/>
          </p:nvSpPr>
          <p:spPr bwMode="auto">
            <a:xfrm>
              <a:off x="2708" y="2843"/>
              <a:ext cx="6" cy="5"/>
            </a:xfrm>
            <a:custGeom>
              <a:avLst/>
              <a:gdLst>
                <a:gd name="T0" fmla="*/ 2 w 6"/>
                <a:gd name="T1" fmla="*/ 0 h 5"/>
                <a:gd name="T2" fmla="*/ 0 w 6"/>
                <a:gd name="T3" fmla="*/ 1 h 5"/>
                <a:gd name="T4" fmla="*/ 0 w 6"/>
                <a:gd name="T5" fmla="*/ 3 h 5"/>
                <a:gd name="T6" fmla="*/ 2 w 6"/>
                <a:gd name="T7" fmla="*/ 4 h 5"/>
                <a:gd name="T8" fmla="*/ 3 w 6"/>
                <a:gd name="T9" fmla="*/ 5 h 5"/>
                <a:gd name="T10" fmla="*/ 5 w 6"/>
                <a:gd name="T11" fmla="*/ 5 h 5"/>
                <a:gd name="T12" fmla="*/ 6 w 6"/>
                <a:gd name="T13" fmla="*/ 4 h 5"/>
                <a:gd name="T14" fmla="*/ 6 w 6"/>
                <a:gd name="T15" fmla="*/ 4 h 5"/>
                <a:gd name="T16" fmla="*/ 6 w 6"/>
                <a:gd name="T17" fmla="*/ 3 h 5"/>
                <a:gd name="T18" fmla="*/ 6 w 6"/>
                <a:gd name="T19" fmla="*/ 1 h 5"/>
                <a:gd name="T20" fmla="*/ 6 w 6"/>
                <a:gd name="T21" fmla="*/ 0 h 5"/>
                <a:gd name="T22" fmla="*/ 5 w 6"/>
                <a:gd name="T23" fmla="*/ 0 h 5"/>
                <a:gd name="T24" fmla="*/ 3 w 6"/>
                <a:gd name="T25" fmla="*/ 0 h 5"/>
                <a:gd name="T26" fmla="*/ 2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3" name="Group 652"/>
          <p:cNvGrpSpPr>
            <a:grpSpLocks/>
          </p:cNvGrpSpPr>
          <p:nvPr/>
        </p:nvGrpSpPr>
        <p:grpSpPr bwMode="auto">
          <a:xfrm>
            <a:off x="3689350" y="2438400"/>
            <a:ext cx="2090738" cy="2108200"/>
            <a:chOff x="2324" y="1536"/>
            <a:chExt cx="1317" cy="1328"/>
          </a:xfrm>
        </p:grpSpPr>
        <p:sp>
          <p:nvSpPr>
            <p:cNvPr id="33272" name="Freeform 653"/>
            <p:cNvSpPr>
              <a:spLocks/>
            </p:cNvSpPr>
            <p:nvPr/>
          </p:nvSpPr>
          <p:spPr bwMode="auto">
            <a:xfrm>
              <a:off x="3636" y="1536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5 w 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5"/>
                <a:gd name="T47" fmla="*/ 5 w 5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5">
                  <a:moveTo>
                    <a:pt x="5" y="5"/>
                  </a:move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3" name="Freeform 654"/>
            <p:cNvSpPr>
              <a:spLocks/>
            </p:cNvSpPr>
            <p:nvPr/>
          </p:nvSpPr>
          <p:spPr bwMode="auto">
            <a:xfrm>
              <a:off x="3627" y="1544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4" name="Freeform 655"/>
            <p:cNvSpPr>
              <a:spLocks/>
            </p:cNvSpPr>
            <p:nvPr/>
          </p:nvSpPr>
          <p:spPr bwMode="auto">
            <a:xfrm>
              <a:off x="3620" y="1551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5" name="Freeform 656"/>
            <p:cNvSpPr>
              <a:spLocks/>
            </p:cNvSpPr>
            <p:nvPr/>
          </p:nvSpPr>
          <p:spPr bwMode="auto">
            <a:xfrm>
              <a:off x="3612" y="1559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6" name="Freeform 657"/>
            <p:cNvSpPr>
              <a:spLocks/>
            </p:cNvSpPr>
            <p:nvPr/>
          </p:nvSpPr>
          <p:spPr bwMode="auto">
            <a:xfrm>
              <a:off x="3604" y="1567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7" name="Freeform 658"/>
            <p:cNvSpPr>
              <a:spLocks/>
            </p:cNvSpPr>
            <p:nvPr/>
          </p:nvSpPr>
          <p:spPr bwMode="auto">
            <a:xfrm>
              <a:off x="3597" y="1574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8" name="Freeform 659"/>
            <p:cNvSpPr>
              <a:spLocks/>
            </p:cNvSpPr>
            <p:nvPr/>
          </p:nvSpPr>
          <p:spPr bwMode="auto">
            <a:xfrm>
              <a:off x="3589" y="1583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9" name="Freeform 660"/>
            <p:cNvSpPr>
              <a:spLocks/>
            </p:cNvSpPr>
            <p:nvPr/>
          </p:nvSpPr>
          <p:spPr bwMode="auto">
            <a:xfrm>
              <a:off x="3582" y="159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0" name="Freeform 661"/>
            <p:cNvSpPr>
              <a:spLocks/>
            </p:cNvSpPr>
            <p:nvPr/>
          </p:nvSpPr>
          <p:spPr bwMode="auto">
            <a:xfrm>
              <a:off x="3574" y="1598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1" name="Freeform 662"/>
            <p:cNvSpPr>
              <a:spLocks/>
            </p:cNvSpPr>
            <p:nvPr/>
          </p:nvSpPr>
          <p:spPr bwMode="auto">
            <a:xfrm>
              <a:off x="3565" y="160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2" name="Freeform 663"/>
            <p:cNvSpPr>
              <a:spLocks/>
            </p:cNvSpPr>
            <p:nvPr/>
          </p:nvSpPr>
          <p:spPr bwMode="auto">
            <a:xfrm>
              <a:off x="3558" y="1614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3" name="Freeform 664"/>
            <p:cNvSpPr>
              <a:spLocks/>
            </p:cNvSpPr>
            <p:nvPr/>
          </p:nvSpPr>
          <p:spPr bwMode="auto">
            <a:xfrm>
              <a:off x="3550" y="162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4" name="Freeform 665"/>
            <p:cNvSpPr>
              <a:spLocks/>
            </p:cNvSpPr>
            <p:nvPr/>
          </p:nvSpPr>
          <p:spPr bwMode="auto">
            <a:xfrm>
              <a:off x="3542" y="162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5" name="Freeform 666"/>
            <p:cNvSpPr>
              <a:spLocks/>
            </p:cNvSpPr>
            <p:nvPr/>
          </p:nvSpPr>
          <p:spPr bwMode="auto">
            <a:xfrm>
              <a:off x="3535" y="1638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6" name="Freeform 667"/>
            <p:cNvSpPr>
              <a:spLocks/>
            </p:cNvSpPr>
            <p:nvPr/>
          </p:nvSpPr>
          <p:spPr bwMode="auto">
            <a:xfrm>
              <a:off x="3527" y="164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7" name="Freeform 668"/>
            <p:cNvSpPr>
              <a:spLocks/>
            </p:cNvSpPr>
            <p:nvPr/>
          </p:nvSpPr>
          <p:spPr bwMode="auto">
            <a:xfrm>
              <a:off x="3520" y="1653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8" name="Freeform 669"/>
            <p:cNvSpPr>
              <a:spLocks/>
            </p:cNvSpPr>
            <p:nvPr/>
          </p:nvSpPr>
          <p:spPr bwMode="auto">
            <a:xfrm>
              <a:off x="3512" y="1661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89" name="Freeform 670"/>
            <p:cNvSpPr>
              <a:spLocks/>
            </p:cNvSpPr>
            <p:nvPr/>
          </p:nvSpPr>
          <p:spPr bwMode="auto">
            <a:xfrm>
              <a:off x="3503" y="166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0" name="Freeform 671"/>
            <p:cNvSpPr>
              <a:spLocks/>
            </p:cNvSpPr>
            <p:nvPr/>
          </p:nvSpPr>
          <p:spPr bwMode="auto">
            <a:xfrm>
              <a:off x="3496" y="1676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1" name="Freeform 672"/>
            <p:cNvSpPr>
              <a:spLocks/>
            </p:cNvSpPr>
            <p:nvPr/>
          </p:nvSpPr>
          <p:spPr bwMode="auto">
            <a:xfrm>
              <a:off x="3488" y="168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2" name="Freeform 673"/>
            <p:cNvSpPr>
              <a:spLocks/>
            </p:cNvSpPr>
            <p:nvPr/>
          </p:nvSpPr>
          <p:spPr bwMode="auto">
            <a:xfrm>
              <a:off x="3480" y="1693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3" name="Freeform 674"/>
            <p:cNvSpPr>
              <a:spLocks/>
            </p:cNvSpPr>
            <p:nvPr/>
          </p:nvSpPr>
          <p:spPr bwMode="auto">
            <a:xfrm>
              <a:off x="3473" y="1700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4" name="Freeform 675"/>
            <p:cNvSpPr>
              <a:spLocks/>
            </p:cNvSpPr>
            <p:nvPr/>
          </p:nvSpPr>
          <p:spPr bwMode="auto">
            <a:xfrm>
              <a:off x="3465" y="1708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5" name="Freeform 676"/>
            <p:cNvSpPr>
              <a:spLocks/>
            </p:cNvSpPr>
            <p:nvPr/>
          </p:nvSpPr>
          <p:spPr bwMode="auto">
            <a:xfrm>
              <a:off x="3458" y="1716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6" name="Freeform 677"/>
            <p:cNvSpPr>
              <a:spLocks/>
            </p:cNvSpPr>
            <p:nvPr/>
          </p:nvSpPr>
          <p:spPr bwMode="auto">
            <a:xfrm>
              <a:off x="3450" y="1723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7" name="Freeform 678"/>
            <p:cNvSpPr>
              <a:spLocks/>
            </p:cNvSpPr>
            <p:nvPr/>
          </p:nvSpPr>
          <p:spPr bwMode="auto">
            <a:xfrm>
              <a:off x="3441" y="173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8" name="Freeform 679"/>
            <p:cNvSpPr>
              <a:spLocks/>
            </p:cNvSpPr>
            <p:nvPr/>
          </p:nvSpPr>
          <p:spPr bwMode="auto">
            <a:xfrm>
              <a:off x="3434" y="1740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99" name="Freeform 680"/>
            <p:cNvSpPr>
              <a:spLocks/>
            </p:cNvSpPr>
            <p:nvPr/>
          </p:nvSpPr>
          <p:spPr bwMode="auto">
            <a:xfrm>
              <a:off x="3426" y="1746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0" name="Freeform 681"/>
            <p:cNvSpPr>
              <a:spLocks/>
            </p:cNvSpPr>
            <p:nvPr/>
          </p:nvSpPr>
          <p:spPr bwMode="auto">
            <a:xfrm>
              <a:off x="3418" y="175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1" name="Freeform 682"/>
            <p:cNvSpPr>
              <a:spLocks/>
            </p:cNvSpPr>
            <p:nvPr/>
          </p:nvSpPr>
          <p:spPr bwMode="auto">
            <a:xfrm>
              <a:off x="3411" y="1763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2" name="Freeform 683"/>
            <p:cNvSpPr>
              <a:spLocks/>
            </p:cNvSpPr>
            <p:nvPr/>
          </p:nvSpPr>
          <p:spPr bwMode="auto">
            <a:xfrm>
              <a:off x="3403" y="1771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3" name="Freeform 684"/>
            <p:cNvSpPr>
              <a:spLocks/>
            </p:cNvSpPr>
            <p:nvPr/>
          </p:nvSpPr>
          <p:spPr bwMode="auto">
            <a:xfrm>
              <a:off x="3395" y="177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4" name="Freeform 685"/>
            <p:cNvSpPr>
              <a:spLocks/>
            </p:cNvSpPr>
            <p:nvPr/>
          </p:nvSpPr>
          <p:spPr bwMode="auto">
            <a:xfrm>
              <a:off x="3388" y="1786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5" name="Freeform 686"/>
            <p:cNvSpPr>
              <a:spLocks/>
            </p:cNvSpPr>
            <p:nvPr/>
          </p:nvSpPr>
          <p:spPr bwMode="auto">
            <a:xfrm>
              <a:off x="3379" y="179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6" name="Freeform 687"/>
            <p:cNvSpPr>
              <a:spLocks/>
            </p:cNvSpPr>
            <p:nvPr/>
          </p:nvSpPr>
          <p:spPr bwMode="auto">
            <a:xfrm>
              <a:off x="3372" y="1802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7" name="Freeform 688"/>
            <p:cNvSpPr>
              <a:spLocks/>
            </p:cNvSpPr>
            <p:nvPr/>
          </p:nvSpPr>
          <p:spPr bwMode="auto">
            <a:xfrm>
              <a:off x="3364" y="1810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8" name="Freeform 689"/>
            <p:cNvSpPr>
              <a:spLocks/>
            </p:cNvSpPr>
            <p:nvPr/>
          </p:nvSpPr>
          <p:spPr bwMode="auto">
            <a:xfrm>
              <a:off x="3356" y="1818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09" name="Freeform 690"/>
            <p:cNvSpPr>
              <a:spLocks/>
            </p:cNvSpPr>
            <p:nvPr/>
          </p:nvSpPr>
          <p:spPr bwMode="auto">
            <a:xfrm>
              <a:off x="3349" y="1825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0" name="Freeform 691"/>
            <p:cNvSpPr>
              <a:spLocks/>
            </p:cNvSpPr>
            <p:nvPr/>
          </p:nvSpPr>
          <p:spPr bwMode="auto">
            <a:xfrm>
              <a:off x="3341" y="1833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1" name="Freeform 692"/>
            <p:cNvSpPr>
              <a:spLocks/>
            </p:cNvSpPr>
            <p:nvPr/>
          </p:nvSpPr>
          <p:spPr bwMode="auto">
            <a:xfrm>
              <a:off x="3333" y="1842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2" name="Freeform 693"/>
            <p:cNvSpPr>
              <a:spLocks/>
            </p:cNvSpPr>
            <p:nvPr/>
          </p:nvSpPr>
          <p:spPr bwMode="auto">
            <a:xfrm>
              <a:off x="3326" y="1848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3" name="Freeform 694"/>
            <p:cNvSpPr>
              <a:spLocks/>
            </p:cNvSpPr>
            <p:nvPr/>
          </p:nvSpPr>
          <p:spPr bwMode="auto">
            <a:xfrm>
              <a:off x="3317" y="1857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4" name="Freeform 695"/>
            <p:cNvSpPr>
              <a:spLocks/>
            </p:cNvSpPr>
            <p:nvPr/>
          </p:nvSpPr>
          <p:spPr bwMode="auto">
            <a:xfrm>
              <a:off x="3310" y="1865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5" name="Freeform 696"/>
            <p:cNvSpPr>
              <a:spLocks/>
            </p:cNvSpPr>
            <p:nvPr/>
          </p:nvSpPr>
          <p:spPr bwMode="auto">
            <a:xfrm>
              <a:off x="3302" y="1872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6" name="Freeform 697"/>
            <p:cNvSpPr>
              <a:spLocks/>
            </p:cNvSpPr>
            <p:nvPr/>
          </p:nvSpPr>
          <p:spPr bwMode="auto">
            <a:xfrm>
              <a:off x="3294" y="188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7" name="Freeform 698"/>
            <p:cNvSpPr>
              <a:spLocks/>
            </p:cNvSpPr>
            <p:nvPr/>
          </p:nvSpPr>
          <p:spPr bwMode="auto">
            <a:xfrm>
              <a:off x="3287" y="1888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8" name="Freeform 699"/>
            <p:cNvSpPr>
              <a:spLocks/>
            </p:cNvSpPr>
            <p:nvPr/>
          </p:nvSpPr>
          <p:spPr bwMode="auto">
            <a:xfrm>
              <a:off x="3279" y="1895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19" name="Freeform 700"/>
            <p:cNvSpPr>
              <a:spLocks/>
            </p:cNvSpPr>
            <p:nvPr/>
          </p:nvSpPr>
          <p:spPr bwMode="auto">
            <a:xfrm>
              <a:off x="3271" y="1904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0" name="Freeform 701"/>
            <p:cNvSpPr>
              <a:spLocks/>
            </p:cNvSpPr>
            <p:nvPr/>
          </p:nvSpPr>
          <p:spPr bwMode="auto">
            <a:xfrm>
              <a:off x="3264" y="1912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1" name="Freeform 702"/>
            <p:cNvSpPr>
              <a:spLocks/>
            </p:cNvSpPr>
            <p:nvPr/>
          </p:nvSpPr>
          <p:spPr bwMode="auto">
            <a:xfrm>
              <a:off x="3255" y="1919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2" name="Freeform 703"/>
            <p:cNvSpPr>
              <a:spLocks/>
            </p:cNvSpPr>
            <p:nvPr/>
          </p:nvSpPr>
          <p:spPr bwMode="auto">
            <a:xfrm>
              <a:off x="3247" y="1927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3" name="Freeform 704"/>
            <p:cNvSpPr>
              <a:spLocks/>
            </p:cNvSpPr>
            <p:nvPr/>
          </p:nvSpPr>
          <p:spPr bwMode="auto">
            <a:xfrm>
              <a:off x="3240" y="1935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4" name="Freeform 705"/>
            <p:cNvSpPr>
              <a:spLocks/>
            </p:cNvSpPr>
            <p:nvPr/>
          </p:nvSpPr>
          <p:spPr bwMode="auto">
            <a:xfrm>
              <a:off x="3232" y="1943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5" name="Freeform 706"/>
            <p:cNvSpPr>
              <a:spLocks/>
            </p:cNvSpPr>
            <p:nvPr/>
          </p:nvSpPr>
          <p:spPr bwMode="auto">
            <a:xfrm>
              <a:off x="3225" y="1950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6" name="Freeform 707"/>
            <p:cNvSpPr>
              <a:spLocks/>
            </p:cNvSpPr>
            <p:nvPr/>
          </p:nvSpPr>
          <p:spPr bwMode="auto">
            <a:xfrm>
              <a:off x="3217" y="1959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7" name="Freeform 708"/>
            <p:cNvSpPr>
              <a:spLocks/>
            </p:cNvSpPr>
            <p:nvPr/>
          </p:nvSpPr>
          <p:spPr bwMode="auto">
            <a:xfrm>
              <a:off x="3209" y="196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8" name="Freeform 709"/>
            <p:cNvSpPr>
              <a:spLocks/>
            </p:cNvSpPr>
            <p:nvPr/>
          </p:nvSpPr>
          <p:spPr bwMode="auto">
            <a:xfrm>
              <a:off x="3202" y="1974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29" name="Freeform 710"/>
            <p:cNvSpPr>
              <a:spLocks/>
            </p:cNvSpPr>
            <p:nvPr/>
          </p:nvSpPr>
          <p:spPr bwMode="auto">
            <a:xfrm>
              <a:off x="3193" y="1982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0" name="Freeform 711"/>
            <p:cNvSpPr>
              <a:spLocks/>
            </p:cNvSpPr>
            <p:nvPr/>
          </p:nvSpPr>
          <p:spPr bwMode="auto">
            <a:xfrm>
              <a:off x="3185" y="1990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1" name="Freeform 712"/>
            <p:cNvSpPr>
              <a:spLocks/>
            </p:cNvSpPr>
            <p:nvPr/>
          </p:nvSpPr>
          <p:spPr bwMode="auto">
            <a:xfrm>
              <a:off x="3178" y="199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2" name="Freeform 713"/>
            <p:cNvSpPr>
              <a:spLocks/>
            </p:cNvSpPr>
            <p:nvPr/>
          </p:nvSpPr>
          <p:spPr bwMode="auto">
            <a:xfrm>
              <a:off x="3170" y="2005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3" name="Freeform 714"/>
            <p:cNvSpPr>
              <a:spLocks/>
            </p:cNvSpPr>
            <p:nvPr/>
          </p:nvSpPr>
          <p:spPr bwMode="auto">
            <a:xfrm>
              <a:off x="3163" y="2014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4" name="Freeform 715"/>
            <p:cNvSpPr>
              <a:spLocks/>
            </p:cNvSpPr>
            <p:nvPr/>
          </p:nvSpPr>
          <p:spPr bwMode="auto">
            <a:xfrm>
              <a:off x="3155" y="2021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5" name="Freeform 716"/>
            <p:cNvSpPr>
              <a:spLocks/>
            </p:cNvSpPr>
            <p:nvPr/>
          </p:nvSpPr>
          <p:spPr bwMode="auto">
            <a:xfrm>
              <a:off x="3147" y="2029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6" name="Freeform 717"/>
            <p:cNvSpPr>
              <a:spLocks/>
            </p:cNvSpPr>
            <p:nvPr/>
          </p:nvSpPr>
          <p:spPr bwMode="auto">
            <a:xfrm>
              <a:off x="3140" y="2037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7" name="Freeform 718"/>
            <p:cNvSpPr>
              <a:spLocks/>
            </p:cNvSpPr>
            <p:nvPr/>
          </p:nvSpPr>
          <p:spPr bwMode="auto">
            <a:xfrm>
              <a:off x="3131" y="204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8" name="Freeform 719"/>
            <p:cNvSpPr>
              <a:spLocks/>
            </p:cNvSpPr>
            <p:nvPr/>
          </p:nvSpPr>
          <p:spPr bwMode="auto">
            <a:xfrm>
              <a:off x="3123" y="205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39" name="Freeform 720"/>
            <p:cNvSpPr>
              <a:spLocks/>
            </p:cNvSpPr>
            <p:nvPr/>
          </p:nvSpPr>
          <p:spPr bwMode="auto">
            <a:xfrm>
              <a:off x="3116" y="2061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0" name="Freeform 721"/>
            <p:cNvSpPr>
              <a:spLocks/>
            </p:cNvSpPr>
            <p:nvPr/>
          </p:nvSpPr>
          <p:spPr bwMode="auto">
            <a:xfrm>
              <a:off x="3108" y="206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1" name="Freeform 722"/>
            <p:cNvSpPr>
              <a:spLocks/>
            </p:cNvSpPr>
            <p:nvPr/>
          </p:nvSpPr>
          <p:spPr bwMode="auto">
            <a:xfrm>
              <a:off x="3101" y="2076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2" name="Freeform 723"/>
            <p:cNvSpPr>
              <a:spLocks/>
            </p:cNvSpPr>
            <p:nvPr/>
          </p:nvSpPr>
          <p:spPr bwMode="auto">
            <a:xfrm>
              <a:off x="3093" y="2084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3" name="Freeform 724"/>
            <p:cNvSpPr>
              <a:spLocks/>
            </p:cNvSpPr>
            <p:nvPr/>
          </p:nvSpPr>
          <p:spPr bwMode="auto">
            <a:xfrm>
              <a:off x="3085" y="209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4" name="Freeform 725"/>
            <p:cNvSpPr>
              <a:spLocks/>
            </p:cNvSpPr>
            <p:nvPr/>
          </p:nvSpPr>
          <p:spPr bwMode="auto">
            <a:xfrm>
              <a:off x="3078" y="2099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5" name="Freeform 726"/>
            <p:cNvSpPr>
              <a:spLocks/>
            </p:cNvSpPr>
            <p:nvPr/>
          </p:nvSpPr>
          <p:spPr bwMode="auto">
            <a:xfrm>
              <a:off x="3069" y="2107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6" name="Freeform 727"/>
            <p:cNvSpPr>
              <a:spLocks/>
            </p:cNvSpPr>
            <p:nvPr/>
          </p:nvSpPr>
          <p:spPr bwMode="auto">
            <a:xfrm>
              <a:off x="3061" y="2116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7" name="Freeform 728"/>
            <p:cNvSpPr>
              <a:spLocks/>
            </p:cNvSpPr>
            <p:nvPr/>
          </p:nvSpPr>
          <p:spPr bwMode="auto">
            <a:xfrm>
              <a:off x="3054" y="2123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8" name="Freeform 729"/>
            <p:cNvSpPr>
              <a:spLocks/>
            </p:cNvSpPr>
            <p:nvPr/>
          </p:nvSpPr>
          <p:spPr bwMode="auto">
            <a:xfrm>
              <a:off x="3046" y="2131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49" name="Freeform 730"/>
            <p:cNvSpPr>
              <a:spLocks/>
            </p:cNvSpPr>
            <p:nvPr/>
          </p:nvSpPr>
          <p:spPr bwMode="auto">
            <a:xfrm>
              <a:off x="3038" y="2139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0" name="Freeform 731"/>
            <p:cNvSpPr>
              <a:spLocks/>
            </p:cNvSpPr>
            <p:nvPr/>
          </p:nvSpPr>
          <p:spPr bwMode="auto">
            <a:xfrm>
              <a:off x="3031" y="2146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1" name="Freeform 732"/>
            <p:cNvSpPr>
              <a:spLocks/>
            </p:cNvSpPr>
            <p:nvPr/>
          </p:nvSpPr>
          <p:spPr bwMode="auto">
            <a:xfrm>
              <a:off x="3023" y="2154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2" name="Freeform 733"/>
            <p:cNvSpPr>
              <a:spLocks/>
            </p:cNvSpPr>
            <p:nvPr/>
          </p:nvSpPr>
          <p:spPr bwMode="auto">
            <a:xfrm>
              <a:off x="3016" y="2162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3" name="Freeform 734"/>
            <p:cNvSpPr>
              <a:spLocks/>
            </p:cNvSpPr>
            <p:nvPr/>
          </p:nvSpPr>
          <p:spPr bwMode="auto">
            <a:xfrm>
              <a:off x="3007" y="2169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4" name="Freeform 735"/>
            <p:cNvSpPr>
              <a:spLocks/>
            </p:cNvSpPr>
            <p:nvPr/>
          </p:nvSpPr>
          <p:spPr bwMode="auto">
            <a:xfrm>
              <a:off x="2999" y="217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5" name="Freeform 736"/>
            <p:cNvSpPr>
              <a:spLocks/>
            </p:cNvSpPr>
            <p:nvPr/>
          </p:nvSpPr>
          <p:spPr bwMode="auto">
            <a:xfrm>
              <a:off x="2992" y="2186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6" name="Freeform 737"/>
            <p:cNvSpPr>
              <a:spLocks/>
            </p:cNvSpPr>
            <p:nvPr/>
          </p:nvSpPr>
          <p:spPr bwMode="auto">
            <a:xfrm>
              <a:off x="2984" y="2193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7" name="Freeform 738"/>
            <p:cNvSpPr>
              <a:spLocks/>
            </p:cNvSpPr>
            <p:nvPr/>
          </p:nvSpPr>
          <p:spPr bwMode="auto">
            <a:xfrm>
              <a:off x="2976" y="220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8" name="Freeform 739"/>
            <p:cNvSpPr>
              <a:spLocks/>
            </p:cNvSpPr>
            <p:nvPr/>
          </p:nvSpPr>
          <p:spPr bwMode="auto">
            <a:xfrm>
              <a:off x="2969" y="2209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59" name="Freeform 740"/>
            <p:cNvSpPr>
              <a:spLocks/>
            </p:cNvSpPr>
            <p:nvPr/>
          </p:nvSpPr>
          <p:spPr bwMode="auto">
            <a:xfrm>
              <a:off x="2961" y="221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0" name="Freeform 741"/>
            <p:cNvSpPr>
              <a:spLocks/>
            </p:cNvSpPr>
            <p:nvPr/>
          </p:nvSpPr>
          <p:spPr bwMode="auto">
            <a:xfrm>
              <a:off x="2954" y="222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1" name="Freeform 742"/>
            <p:cNvSpPr>
              <a:spLocks/>
            </p:cNvSpPr>
            <p:nvPr/>
          </p:nvSpPr>
          <p:spPr bwMode="auto">
            <a:xfrm>
              <a:off x="2945" y="2233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2" name="Freeform 743"/>
            <p:cNvSpPr>
              <a:spLocks/>
            </p:cNvSpPr>
            <p:nvPr/>
          </p:nvSpPr>
          <p:spPr bwMode="auto">
            <a:xfrm>
              <a:off x="2937" y="2241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3" name="Freeform 744"/>
            <p:cNvSpPr>
              <a:spLocks/>
            </p:cNvSpPr>
            <p:nvPr/>
          </p:nvSpPr>
          <p:spPr bwMode="auto">
            <a:xfrm>
              <a:off x="2930" y="2248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4" name="Freeform 745"/>
            <p:cNvSpPr>
              <a:spLocks/>
            </p:cNvSpPr>
            <p:nvPr/>
          </p:nvSpPr>
          <p:spPr bwMode="auto">
            <a:xfrm>
              <a:off x="2922" y="2256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5" name="Freeform 746"/>
            <p:cNvSpPr>
              <a:spLocks/>
            </p:cNvSpPr>
            <p:nvPr/>
          </p:nvSpPr>
          <p:spPr bwMode="auto">
            <a:xfrm>
              <a:off x="2914" y="2264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6" name="Freeform 747"/>
            <p:cNvSpPr>
              <a:spLocks/>
            </p:cNvSpPr>
            <p:nvPr/>
          </p:nvSpPr>
          <p:spPr bwMode="auto">
            <a:xfrm>
              <a:off x="2907" y="2271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7" name="Freeform 748"/>
            <p:cNvSpPr>
              <a:spLocks/>
            </p:cNvSpPr>
            <p:nvPr/>
          </p:nvSpPr>
          <p:spPr bwMode="auto">
            <a:xfrm>
              <a:off x="2899" y="2280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8" name="Freeform 749"/>
            <p:cNvSpPr>
              <a:spLocks/>
            </p:cNvSpPr>
            <p:nvPr/>
          </p:nvSpPr>
          <p:spPr bwMode="auto">
            <a:xfrm>
              <a:off x="2892" y="2288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69" name="Freeform 750"/>
            <p:cNvSpPr>
              <a:spLocks/>
            </p:cNvSpPr>
            <p:nvPr/>
          </p:nvSpPr>
          <p:spPr bwMode="auto">
            <a:xfrm>
              <a:off x="2883" y="2295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0" name="Freeform 751"/>
            <p:cNvSpPr>
              <a:spLocks/>
            </p:cNvSpPr>
            <p:nvPr/>
          </p:nvSpPr>
          <p:spPr bwMode="auto">
            <a:xfrm>
              <a:off x="2875" y="230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1" name="Freeform 752"/>
            <p:cNvSpPr>
              <a:spLocks/>
            </p:cNvSpPr>
            <p:nvPr/>
          </p:nvSpPr>
          <p:spPr bwMode="auto">
            <a:xfrm>
              <a:off x="2868" y="231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2" name="Freeform 753"/>
            <p:cNvSpPr>
              <a:spLocks/>
            </p:cNvSpPr>
            <p:nvPr/>
          </p:nvSpPr>
          <p:spPr bwMode="auto">
            <a:xfrm>
              <a:off x="2860" y="2318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3" name="Freeform 754"/>
            <p:cNvSpPr>
              <a:spLocks/>
            </p:cNvSpPr>
            <p:nvPr/>
          </p:nvSpPr>
          <p:spPr bwMode="auto">
            <a:xfrm>
              <a:off x="2852" y="232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4" name="Freeform 755"/>
            <p:cNvSpPr>
              <a:spLocks/>
            </p:cNvSpPr>
            <p:nvPr/>
          </p:nvSpPr>
          <p:spPr bwMode="auto">
            <a:xfrm>
              <a:off x="2845" y="233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5" name="Freeform 756"/>
            <p:cNvSpPr>
              <a:spLocks/>
            </p:cNvSpPr>
            <p:nvPr/>
          </p:nvSpPr>
          <p:spPr bwMode="auto">
            <a:xfrm>
              <a:off x="2837" y="234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6" name="Freeform 757"/>
            <p:cNvSpPr>
              <a:spLocks/>
            </p:cNvSpPr>
            <p:nvPr/>
          </p:nvSpPr>
          <p:spPr bwMode="auto">
            <a:xfrm>
              <a:off x="2828" y="2350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7" name="Freeform 758"/>
            <p:cNvSpPr>
              <a:spLocks/>
            </p:cNvSpPr>
            <p:nvPr/>
          </p:nvSpPr>
          <p:spPr bwMode="auto">
            <a:xfrm>
              <a:off x="2821" y="2358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8" name="Freeform 759"/>
            <p:cNvSpPr>
              <a:spLocks/>
            </p:cNvSpPr>
            <p:nvPr/>
          </p:nvSpPr>
          <p:spPr bwMode="auto">
            <a:xfrm>
              <a:off x="2813" y="2365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79" name="Freeform 760"/>
            <p:cNvSpPr>
              <a:spLocks/>
            </p:cNvSpPr>
            <p:nvPr/>
          </p:nvSpPr>
          <p:spPr bwMode="auto">
            <a:xfrm>
              <a:off x="2806" y="2373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0" name="Freeform 761"/>
            <p:cNvSpPr>
              <a:spLocks/>
            </p:cNvSpPr>
            <p:nvPr/>
          </p:nvSpPr>
          <p:spPr bwMode="auto">
            <a:xfrm>
              <a:off x="2798" y="2381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1" name="Freeform 762"/>
            <p:cNvSpPr>
              <a:spLocks/>
            </p:cNvSpPr>
            <p:nvPr/>
          </p:nvSpPr>
          <p:spPr bwMode="auto">
            <a:xfrm>
              <a:off x="2790" y="238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2" name="Freeform 763"/>
            <p:cNvSpPr>
              <a:spLocks/>
            </p:cNvSpPr>
            <p:nvPr/>
          </p:nvSpPr>
          <p:spPr bwMode="auto">
            <a:xfrm>
              <a:off x="2783" y="2397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3" name="Freeform 764"/>
            <p:cNvSpPr>
              <a:spLocks/>
            </p:cNvSpPr>
            <p:nvPr/>
          </p:nvSpPr>
          <p:spPr bwMode="auto">
            <a:xfrm>
              <a:off x="2775" y="2405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4" name="Freeform 765"/>
            <p:cNvSpPr>
              <a:spLocks/>
            </p:cNvSpPr>
            <p:nvPr/>
          </p:nvSpPr>
          <p:spPr bwMode="auto">
            <a:xfrm>
              <a:off x="2766" y="241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5" name="Freeform 766"/>
            <p:cNvSpPr>
              <a:spLocks/>
            </p:cNvSpPr>
            <p:nvPr/>
          </p:nvSpPr>
          <p:spPr bwMode="auto">
            <a:xfrm>
              <a:off x="2759" y="2420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6" name="Freeform 767"/>
            <p:cNvSpPr>
              <a:spLocks/>
            </p:cNvSpPr>
            <p:nvPr/>
          </p:nvSpPr>
          <p:spPr bwMode="auto">
            <a:xfrm>
              <a:off x="2751" y="2428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7" name="Freeform 768"/>
            <p:cNvSpPr>
              <a:spLocks/>
            </p:cNvSpPr>
            <p:nvPr/>
          </p:nvSpPr>
          <p:spPr bwMode="auto">
            <a:xfrm>
              <a:off x="2744" y="2437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8" name="Freeform 769"/>
            <p:cNvSpPr>
              <a:spLocks/>
            </p:cNvSpPr>
            <p:nvPr/>
          </p:nvSpPr>
          <p:spPr bwMode="auto">
            <a:xfrm>
              <a:off x="2736" y="2443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89" name="Freeform 770"/>
            <p:cNvSpPr>
              <a:spLocks/>
            </p:cNvSpPr>
            <p:nvPr/>
          </p:nvSpPr>
          <p:spPr bwMode="auto">
            <a:xfrm>
              <a:off x="2728" y="2452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0" name="Freeform 771"/>
            <p:cNvSpPr>
              <a:spLocks/>
            </p:cNvSpPr>
            <p:nvPr/>
          </p:nvSpPr>
          <p:spPr bwMode="auto">
            <a:xfrm>
              <a:off x="2721" y="246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1" name="Freeform 772"/>
            <p:cNvSpPr>
              <a:spLocks/>
            </p:cNvSpPr>
            <p:nvPr/>
          </p:nvSpPr>
          <p:spPr bwMode="auto">
            <a:xfrm>
              <a:off x="2713" y="2467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2" name="Freeform 773"/>
            <p:cNvSpPr>
              <a:spLocks/>
            </p:cNvSpPr>
            <p:nvPr/>
          </p:nvSpPr>
          <p:spPr bwMode="auto">
            <a:xfrm>
              <a:off x="2704" y="247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3" name="Freeform 774"/>
            <p:cNvSpPr>
              <a:spLocks/>
            </p:cNvSpPr>
            <p:nvPr/>
          </p:nvSpPr>
          <p:spPr bwMode="auto">
            <a:xfrm>
              <a:off x="2697" y="2483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4" name="Freeform 775"/>
            <p:cNvSpPr>
              <a:spLocks/>
            </p:cNvSpPr>
            <p:nvPr/>
          </p:nvSpPr>
          <p:spPr bwMode="auto">
            <a:xfrm>
              <a:off x="2689" y="249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5" name="Freeform 776"/>
            <p:cNvSpPr>
              <a:spLocks/>
            </p:cNvSpPr>
            <p:nvPr/>
          </p:nvSpPr>
          <p:spPr bwMode="auto">
            <a:xfrm>
              <a:off x="2681" y="2499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6" name="Freeform 777"/>
            <p:cNvSpPr>
              <a:spLocks/>
            </p:cNvSpPr>
            <p:nvPr/>
          </p:nvSpPr>
          <p:spPr bwMode="auto">
            <a:xfrm>
              <a:off x="2674" y="2507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7" name="Freeform 778"/>
            <p:cNvSpPr>
              <a:spLocks/>
            </p:cNvSpPr>
            <p:nvPr/>
          </p:nvSpPr>
          <p:spPr bwMode="auto">
            <a:xfrm>
              <a:off x="2666" y="2514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8" name="Freeform 779"/>
            <p:cNvSpPr>
              <a:spLocks/>
            </p:cNvSpPr>
            <p:nvPr/>
          </p:nvSpPr>
          <p:spPr bwMode="auto">
            <a:xfrm>
              <a:off x="2659" y="2522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399" name="Freeform 780"/>
            <p:cNvSpPr>
              <a:spLocks/>
            </p:cNvSpPr>
            <p:nvPr/>
          </p:nvSpPr>
          <p:spPr bwMode="auto">
            <a:xfrm>
              <a:off x="2651" y="2530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0" name="Freeform 781"/>
            <p:cNvSpPr>
              <a:spLocks/>
            </p:cNvSpPr>
            <p:nvPr/>
          </p:nvSpPr>
          <p:spPr bwMode="auto">
            <a:xfrm>
              <a:off x="2642" y="253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1" name="Freeform 782"/>
            <p:cNvSpPr>
              <a:spLocks/>
            </p:cNvSpPr>
            <p:nvPr/>
          </p:nvSpPr>
          <p:spPr bwMode="auto">
            <a:xfrm>
              <a:off x="2635" y="2545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2" name="Freeform 783"/>
            <p:cNvSpPr>
              <a:spLocks/>
            </p:cNvSpPr>
            <p:nvPr/>
          </p:nvSpPr>
          <p:spPr bwMode="auto">
            <a:xfrm>
              <a:off x="2627" y="255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3" name="Freeform 784"/>
            <p:cNvSpPr>
              <a:spLocks/>
            </p:cNvSpPr>
            <p:nvPr/>
          </p:nvSpPr>
          <p:spPr bwMode="auto">
            <a:xfrm>
              <a:off x="2619" y="2562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4" name="Freeform 785"/>
            <p:cNvSpPr>
              <a:spLocks/>
            </p:cNvSpPr>
            <p:nvPr/>
          </p:nvSpPr>
          <p:spPr bwMode="auto">
            <a:xfrm>
              <a:off x="2612" y="2569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5" name="Freeform 786"/>
            <p:cNvSpPr>
              <a:spLocks/>
            </p:cNvSpPr>
            <p:nvPr/>
          </p:nvSpPr>
          <p:spPr bwMode="auto">
            <a:xfrm>
              <a:off x="2604" y="2577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6" name="Freeform 787"/>
            <p:cNvSpPr>
              <a:spLocks/>
            </p:cNvSpPr>
            <p:nvPr/>
          </p:nvSpPr>
          <p:spPr bwMode="auto">
            <a:xfrm>
              <a:off x="2597" y="2585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7" name="Freeform 788"/>
            <p:cNvSpPr>
              <a:spLocks/>
            </p:cNvSpPr>
            <p:nvPr/>
          </p:nvSpPr>
          <p:spPr bwMode="auto">
            <a:xfrm>
              <a:off x="2589" y="259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8" name="Freeform 789"/>
            <p:cNvSpPr>
              <a:spLocks/>
            </p:cNvSpPr>
            <p:nvPr/>
          </p:nvSpPr>
          <p:spPr bwMode="auto">
            <a:xfrm>
              <a:off x="2580" y="2600"/>
              <a:ext cx="6" cy="6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5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09" name="Freeform 790"/>
            <p:cNvSpPr>
              <a:spLocks/>
            </p:cNvSpPr>
            <p:nvPr/>
          </p:nvSpPr>
          <p:spPr bwMode="auto">
            <a:xfrm>
              <a:off x="2573" y="2609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0" name="Freeform 791"/>
            <p:cNvSpPr>
              <a:spLocks/>
            </p:cNvSpPr>
            <p:nvPr/>
          </p:nvSpPr>
          <p:spPr bwMode="auto">
            <a:xfrm>
              <a:off x="2565" y="2616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1" name="Freeform 792"/>
            <p:cNvSpPr>
              <a:spLocks/>
            </p:cNvSpPr>
            <p:nvPr/>
          </p:nvSpPr>
          <p:spPr bwMode="auto">
            <a:xfrm>
              <a:off x="2557" y="2624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2" name="Freeform 793"/>
            <p:cNvSpPr>
              <a:spLocks/>
            </p:cNvSpPr>
            <p:nvPr/>
          </p:nvSpPr>
          <p:spPr bwMode="auto">
            <a:xfrm>
              <a:off x="2550" y="2632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3" name="Freeform 794"/>
            <p:cNvSpPr>
              <a:spLocks/>
            </p:cNvSpPr>
            <p:nvPr/>
          </p:nvSpPr>
          <p:spPr bwMode="auto">
            <a:xfrm>
              <a:off x="2542" y="263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4" name="Freeform 795"/>
            <p:cNvSpPr>
              <a:spLocks/>
            </p:cNvSpPr>
            <p:nvPr/>
          </p:nvSpPr>
          <p:spPr bwMode="auto">
            <a:xfrm>
              <a:off x="2535" y="264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5" name="Freeform 796"/>
            <p:cNvSpPr>
              <a:spLocks/>
            </p:cNvSpPr>
            <p:nvPr/>
          </p:nvSpPr>
          <p:spPr bwMode="auto">
            <a:xfrm>
              <a:off x="2527" y="2656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6" name="Freeform 797"/>
            <p:cNvSpPr>
              <a:spLocks/>
            </p:cNvSpPr>
            <p:nvPr/>
          </p:nvSpPr>
          <p:spPr bwMode="auto">
            <a:xfrm>
              <a:off x="2518" y="266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7" name="Freeform 798"/>
            <p:cNvSpPr>
              <a:spLocks/>
            </p:cNvSpPr>
            <p:nvPr/>
          </p:nvSpPr>
          <p:spPr bwMode="auto">
            <a:xfrm>
              <a:off x="2511" y="2671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8" name="Freeform 799"/>
            <p:cNvSpPr>
              <a:spLocks/>
            </p:cNvSpPr>
            <p:nvPr/>
          </p:nvSpPr>
          <p:spPr bwMode="auto">
            <a:xfrm>
              <a:off x="2503" y="2679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19" name="Freeform 800"/>
            <p:cNvSpPr>
              <a:spLocks/>
            </p:cNvSpPr>
            <p:nvPr/>
          </p:nvSpPr>
          <p:spPr bwMode="auto">
            <a:xfrm>
              <a:off x="2495" y="2686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0" name="Freeform 801"/>
            <p:cNvSpPr>
              <a:spLocks/>
            </p:cNvSpPr>
            <p:nvPr/>
          </p:nvSpPr>
          <p:spPr bwMode="auto">
            <a:xfrm>
              <a:off x="2488" y="2694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1" name="Freeform 802"/>
            <p:cNvSpPr>
              <a:spLocks/>
            </p:cNvSpPr>
            <p:nvPr/>
          </p:nvSpPr>
          <p:spPr bwMode="auto">
            <a:xfrm>
              <a:off x="2480" y="270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2" name="Freeform 803"/>
            <p:cNvSpPr>
              <a:spLocks/>
            </p:cNvSpPr>
            <p:nvPr/>
          </p:nvSpPr>
          <p:spPr bwMode="auto">
            <a:xfrm>
              <a:off x="2472" y="271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3" name="Freeform 804"/>
            <p:cNvSpPr>
              <a:spLocks/>
            </p:cNvSpPr>
            <p:nvPr/>
          </p:nvSpPr>
          <p:spPr bwMode="auto">
            <a:xfrm>
              <a:off x="2465" y="2718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4" name="Freeform 805"/>
            <p:cNvSpPr>
              <a:spLocks/>
            </p:cNvSpPr>
            <p:nvPr/>
          </p:nvSpPr>
          <p:spPr bwMode="auto">
            <a:xfrm>
              <a:off x="2456" y="2726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5" name="Freeform 806"/>
            <p:cNvSpPr>
              <a:spLocks/>
            </p:cNvSpPr>
            <p:nvPr/>
          </p:nvSpPr>
          <p:spPr bwMode="auto">
            <a:xfrm>
              <a:off x="2450" y="2734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6" name="Freeform 807"/>
            <p:cNvSpPr>
              <a:spLocks/>
            </p:cNvSpPr>
            <p:nvPr/>
          </p:nvSpPr>
          <p:spPr bwMode="auto">
            <a:xfrm>
              <a:off x="2441" y="2741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7" name="Freeform 808"/>
            <p:cNvSpPr>
              <a:spLocks/>
            </p:cNvSpPr>
            <p:nvPr/>
          </p:nvSpPr>
          <p:spPr bwMode="auto">
            <a:xfrm>
              <a:off x="2433" y="2749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8" name="Freeform 809"/>
            <p:cNvSpPr>
              <a:spLocks/>
            </p:cNvSpPr>
            <p:nvPr/>
          </p:nvSpPr>
          <p:spPr bwMode="auto">
            <a:xfrm>
              <a:off x="2426" y="2757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29" name="Freeform 810"/>
            <p:cNvSpPr>
              <a:spLocks/>
            </p:cNvSpPr>
            <p:nvPr/>
          </p:nvSpPr>
          <p:spPr bwMode="auto">
            <a:xfrm>
              <a:off x="2418" y="276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0" name="Freeform 811"/>
            <p:cNvSpPr>
              <a:spLocks/>
            </p:cNvSpPr>
            <p:nvPr/>
          </p:nvSpPr>
          <p:spPr bwMode="auto">
            <a:xfrm>
              <a:off x="2410" y="2773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1" name="Freeform 812"/>
            <p:cNvSpPr>
              <a:spLocks/>
            </p:cNvSpPr>
            <p:nvPr/>
          </p:nvSpPr>
          <p:spPr bwMode="auto">
            <a:xfrm>
              <a:off x="2403" y="278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2" name="Freeform 813"/>
            <p:cNvSpPr>
              <a:spLocks/>
            </p:cNvSpPr>
            <p:nvPr/>
          </p:nvSpPr>
          <p:spPr bwMode="auto">
            <a:xfrm>
              <a:off x="2394" y="278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3" name="Freeform 814"/>
            <p:cNvSpPr>
              <a:spLocks/>
            </p:cNvSpPr>
            <p:nvPr/>
          </p:nvSpPr>
          <p:spPr bwMode="auto">
            <a:xfrm>
              <a:off x="2388" y="2796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4" name="Freeform 815"/>
            <p:cNvSpPr>
              <a:spLocks/>
            </p:cNvSpPr>
            <p:nvPr/>
          </p:nvSpPr>
          <p:spPr bwMode="auto">
            <a:xfrm>
              <a:off x="2379" y="2804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5" name="Freeform 816"/>
            <p:cNvSpPr>
              <a:spLocks/>
            </p:cNvSpPr>
            <p:nvPr/>
          </p:nvSpPr>
          <p:spPr bwMode="auto">
            <a:xfrm>
              <a:off x="2371" y="281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6" name="Freeform 817"/>
            <p:cNvSpPr>
              <a:spLocks/>
            </p:cNvSpPr>
            <p:nvPr/>
          </p:nvSpPr>
          <p:spPr bwMode="auto">
            <a:xfrm>
              <a:off x="2364" y="2819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7" name="Freeform 818"/>
            <p:cNvSpPr>
              <a:spLocks/>
            </p:cNvSpPr>
            <p:nvPr/>
          </p:nvSpPr>
          <p:spPr bwMode="auto">
            <a:xfrm>
              <a:off x="2356" y="2828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8" name="Freeform 819"/>
            <p:cNvSpPr>
              <a:spLocks/>
            </p:cNvSpPr>
            <p:nvPr/>
          </p:nvSpPr>
          <p:spPr bwMode="auto">
            <a:xfrm>
              <a:off x="2348" y="283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39" name="Freeform 820"/>
            <p:cNvSpPr>
              <a:spLocks/>
            </p:cNvSpPr>
            <p:nvPr/>
          </p:nvSpPr>
          <p:spPr bwMode="auto">
            <a:xfrm>
              <a:off x="2341" y="2843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0" name="Freeform 821"/>
            <p:cNvSpPr>
              <a:spLocks/>
            </p:cNvSpPr>
            <p:nvPr/>
          </p:nvSpPr>
          <p:spPr bwMode="auto">
            <a:xfrm>
              <a:off x="2332" y="2851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441" name="Freeform 822"/>
            <p:cNvSpPr>
              <a:spLocks/>
            </p:cNvSpPr>
            <p:nvPr/>
          </p:nvSpPr>
          <p:spPr bwMode="auto">
            <a:xfrm>
              <a:off x="2324" y="285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4" name="Group 823"/>
          <p:cNvGrpSpPr>
            <a:grpSpLocks/>
          </p:cNvGrpSpPr>
          <p:nvPr/>
        </p:nvGrpSpPr>
        <p:grpSpPr bwMode="auto">
          <a:xfrm>
            <a:off x="3348038" y="2438400"/>
            <a:ext cx="2432050" cy="1992313"/>
            <a:chOff x="2109" y="1536"/>
            <a:chExt cx="1532" cy="1255"/>
          </a:xfrm>
        </p:grpSpPr>
        <p:sp>
          <p:nvSpPr>
            <p:cNvPr id="33092" name="Freeform 824"/>
            <p:cNvSpPr>
              <a:spLocks/>
            </p:cNvSpPr>
            <p:nvPr/>
          </p:nvSpPr>
          <p:spPr bwMode="auto">
            <a:xfrm>
              <a:off x="3636" y="1536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5 w 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5"/>
                <a:gd name="T47" fmla="*/ 5 w 5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5">
                  <a:moveTo>
                    <a:pt x="5" y="5"/>
                  </a:move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3" name="Freeform 825"/>
            <p:cNvSpPr>
              <a:spLocks/>
            </p:cNvSpPr>
            <p:nvPr/>
          </p:nvSpPr>
          <p:spPr bwMode="auto">
            <a:xfrm>
              <a:off x="3627" y="1543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4" name="Freeform 826"/>
            <p:cNvSpPr>
              <a:spLocks/>
            </p:cNvSpPr>
            <p:nvPr/>
          </p:nvSpPr>
          <p:spPr bwMode="auto">
            <a:xfrm>
              <a:off x="3619" y="1550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5" name="Freeform 827"/>
            <p:cNvSpPr>
              <a:spLocks/>
            </p:cNvSpPr>
            <p:nvPr/>
          </p:nvSpPr>
          <p:spPr bwMode="auto">
            <a:xfrm>
              <a:off x="3609" y="155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6" name="Freeform 828"/>
            <p:cNvSpPr>
              <a:spLocks/>
            </p:cNvSpPr>
            <p:nvPr/>
          </p:nvSpPr>
          <p:spPr bwMode="auto">
            <a:xfrm>
              <a:off x="3601" y="156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7" name="Freeform 829"/>
            <p:cNvSpPr>
              <a:spLocks/>
            </p:cNvSpPr>
            <p:nvPr/>
          </p:nvSpPr>
          <p:spPr bwMode="auto">
            <a:xfrm>
              <a:off x="3593" y="157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8" name="Freeform 830"/>
            <p:cNvSpPr>
              <a:spLocks/>
            </p:cNvSpPr>
            <p:nvPr/>
          </p:nvSpPr>
          <p:spPr bwMode="auto">
            <a:xfrm>
              <a:off x="3585" y="157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9" name="Freeform 831"/>
            <p:cNvSpPr>
              <a:spLocks/>
            </p:cNvSpPr>
            <p:nvPr/>
          </p:nvSpPr>
          <p:spPr bwMode="auto">
            <a:xfrm>
              <a:off x="3576" y="1584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0" name="Freeform 832"/>
            <p:cNvSpPr>
              <a:spLocks/>
            </p:cNvSpPr>
            <p:nvPr/>
          </p:nvSpPr>
          <p:spPr bwMode="auto">
            <a:xfrm>
              <a:off x="3567" y="159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1" name="Freeform 833"/>
            <p:cNvSpPr>
              <a:spLocks/>
            </p:cNvSpPr>
            <p:nvPr/>
          </p:nvSpPr>
          <p:spPr bwMode="auto">
            <a:xfrm>
              <a:off x="3558" y="159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2" name="Freeform 834"/>
            <p:cNvSpPr>
              <a:spLocks/>
            </p:cNvSpPr>
            <p:nvPr/>
          </p:nvSpPr>
          <p:spPr bwMode="auto">
            <a:xfrm>
              <a:off x="3550" y="1606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3" name="Freeform 835"/>
            <p:cNvSpPr>
              <a:spLocks/>
            </p:cNvSpPr>
            <p:nvPr/>
          </p:nvSpPr>
          <p:spPr bwMode="auto">
            <a:xfrm>
              <a:off x="3542" y="161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4" name="Freeform 836"/>
            <p:cNvSpPr>
              <a:spLocks/>
            </p:cNvSpPr>
            <p:nvPr/>
          </p:nvSpPr>
          <p:spPr bwMode="auto">
            <a:xfrm>
              <a:off x="3534" y="162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5" name="Freeform 837"/>
            <p:cNvSpPr>
              <a:spLocks/>
            </p:cNvSpPr>
            <p:nvPr/>
          </p:nvSpPr>
          <p:spPr bwMode="auto">
            <a:xfrm>
              <a:off x="3525" y="1627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6" name="Freeform 838"/>
            <p:cNvSpPr>
              <a:spLocks/>
            </p:cNvSpPr>
            <p:nvPr/>
          </p:nvSpPr>
          <p:spPr bwMode="auto">
            <a:xfrm>
              <a:off x="3516" y="1634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7" name="Freeform 839"/>
            <p:cNvSpPr>
              <a:spLocks/>
            </p:cNvSpPr>
            <p:nvPr/>
          </p:nvSpPr>
          <p:spPr bwMode="auto">
            <a:xfrm>
              <a:off x="3507" y="164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8" name="Freeform 840"/>
            <p:cNvSpPr>
              <a:spLocks/>
            </p:cNvSpPr>
            <p:nvPr/>
          </p:nvSpPr>
          <p:spPr bwMode="auto">
            <a:xfrm>
              <a:off x="3499" y="164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09" name="Freeform 841"/>
            <p:cNvSpPr>
              <a:spLocks/>
            </p:cNvSpPr>
            <p:nvPr/>
          </p:nvSpPr>
          <p:spPr bwMode="auto">
            <a:xfrm>
              <a:off x="3491" y="165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0" name="Freeform 842"/>
            <p:cNvSpPr>
              <a:spLocks/>
            </p:cNvSpPr>
            <p:nvPr/>
          </p:nvSpPr>
          <p:spPr bwMode="auto">
            <a:xfrm>
              <a:off x="3483" y="1661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1" name="Freeform 843"/>
            <p:cNvSpPr>
              <a:spLocks/>
            </p:cNvSpPr>
            <p:nvPr/>
          </p:nvSpPr>
          <p:spPr bwMode="auto">
            <a:xfrm>
              <a:off x="3473" y="166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2" name="Freeform 844"/>
            <p:cNvSpPr>
              <a:spLocks/>
            </p:cNvSpPr>
            <p:nvPr/>
          </p:nvSpPr>
          <p:spPr bwMode="auto">
            <a:xfrm>
              <a:off x="3465" y="167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3" name="Freeform 845"/>
            <p:cNvSpPr>
              <a:spLocks/>
            </p:cNvSpPr>
            <p:nvPr/>
          </p:nvSpPr>
          <p:spPr bwMode="auto">
            <a:xfrm>
              <a:off x="3457" y="1682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4" name="Freeform 846"/>
            <p:cNvSpPr>
              <a:spLocks/>
            </p:cNvSpPr>
            <p:nvPr/>
          </p:nvSpPr>
          <p:spPr bwMode="auto">
            <a:xfrm>
              <a:off x="3448" y="1689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5" name="Freeform 847"/>
            <p:cNvSpPr>
              <a:spLocks/>
            </p:cNvSpPr>
            <p:nvPr/>
          </p:nvSpPr>
          <p:spPr bwMode="auto">
            <a:xfrm>
              <a:off x="3440" y="1697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6" name="Freeform 848"/>
            <p:cNvSpPr>
              <a:spLocks/>
            </p:cNvSpPr>
            <p:nvPr/>
          </p:nvSpPr>
          <p:spPr bwMode="auto">
            <a:xfrm>
              <a:off x="3430" y="170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7" name="Freeform 849"/>
            <p:cNvSpPr>
              <a:spLocks/>
            </p:cNvSpPr>
            <p:nvPr/>
          </p:nvSpPr>
          <p:spPr bwMode="auto">
            <a:xfrm>
              <a:off x="3422" y="1711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8" name="Freeform 850"/>
            <p:cNvSpPr>
              <a:spLocks/>
            </p:cNvSpPr>
            <p:nvPr/>
          </p:nvSpPr>
          <p:spPr bwMode="auto">
            <a:xfrm>
              <a:off x="3414" y="1718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19" name="Freeform 851"/>
            <p:cNvSpPr>
              <a:spLocks/>
            </p:cNvSpPr>
            <p:nvPr/>
          </p:nvSpPr>
          <p:spPr bwMode="auto">
            <a:xfrm>
              <a:off x="3406" y="1724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0" name="Freeform 852"/>
            <p:cNvSpPr>
              <a:spLocks/>
            </p:cNvSpPr>
            <p:nvPr/>
          </p:nvSpPr>
          <p:spPr bwMode="auto">
            <a:xfrm>
              <a:off x="3397" y="173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1" name="Freeform 853"/>
            <p:cNvSpPr>
              <a:spLocks/>
            </p:cNvSpPr>
            <p:nvPr/>
          </p:nvSpPr>
          <p:spPr bwMode="auto">
            <a:xfrm>
              <a:off x="3388" y="1738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2" name="Freeform 854"/>
            <p:cNvSpPr>
              <a:spLocks/>
            </p:cNvSpPr>
            <p:nvPr/>
          </p:nvSpPr>
          <p:spPr bwMode="auto">
            <a:xfrm>
              <a:off x="3379" y="174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3" name="Freeform 855"/>
            <p:cNvSpPr>
              <a:spLocks/>
            </p:cNvSpPr>
            <p:nvPr/>
          </p:nvSpPr>
          <p:spPr bwMode="auto">
            <a:xfrm>
              <a:off x="3371" y="175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1 h 6"/>
                <a:gd name="T14" fmla="*/ 1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4" name="Freeform 856"/>
            <p:cNvSpPr>
              <a:spLocks/>
            </p:cNvSpPr>
            <p:nvPr/>
          </p:nvSpPr>
          <p:spPr bwMode="auto">
            <a:xfrm>
              <a:off x="3363" y="1759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5" name="Freeform 857"/>
            <p:cNvSpPr>
              <a:spLocks/>
            </p:cNvSpPr>
            <p:nvPr/>
          </p:nvSpPr>
          <p:spPr bwMode="auto">
            <a:xfrm>
              <a:off x="3355" y="1766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6" name="Freeform 858"/>
            <p:cNvSpPr>
              <a:spLocks/>
            </p:cNvSpPr>
            <p:nvPr/>
          </p:nvSpPr>
          <p:spPr bwMode="auto">
            <a:xfrm>
              <a:off x="3346" y="1773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7" name="Freeform 859"/>
            <p:cNvSpPr>
              <a:spLocks/>
            </p:cNvSpPr>
            <p:nvPr/>
          </p:nvSpPr>
          <p:spPr bwMode="auto">
            <a:xfrm>
              <a:off x="3337" y="1780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8" name="Freeform 860"/>
            <p:cNvSpPr>
              <a:spLocks/>
            </p:cNvSpPr>
            <p:nvPr/>
          </p:nvSpPr>
          <p:spPr bwMode="auto">
            <a:xfrm>
              <a:off x="3328" y="178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29" name="Freeform 861"/>
            <p:cNvSpPr>
              <a:spLocks/>
            </p:cNvSpPr>
            <p:nvPr/>
          </p:nvSpPr>
          <p:spPr bwMode="auto">
            <a:xfrm>
              <a:off x="3320" y="1795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0" name="Freeform 862"/>
            <p:cNvSpPr>
              <a:spLocks/>
            </p:cNvSpPr>
            <p:nvPr/>
          </p:nvSpPr>
          <p:spPr bwMode="auto">
            <a:xfrm>
              <a:off x="3312" y="1802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1" name="Freeform 863"/>
            <p:cNvSpPr>
              <a:spLocks/>
            </p:cNvSpPr>
            <p:nvPr/>
          </p:nvSpPr>
          <p:spPr bwMode="auto">
            <a:xfrm>
              <a:off x="3304" y="1808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2" name="Freeform 864"/>
            <p:cNvSpPr>
              <a:spLocks/>
            </p:cNvSpPr>
            <p:nvPr/>
          </p:nvSpPr>
          <p:spPr bwMode="auto">
            <a:xfrm>
              <a:off x="3294" y="1815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3" name="Freeform 865"/>
            <p:cNvSpPr>
              <a:spLocks/>
            </p:cNvSpPr>
            <p:nvPr/>
          </p:nvSpPr>
          <p:spPr bwMode="auto">
            <a:xfrm>
              <a:off x="3286" y="182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4" name="Freeform 866"/>
            <p:cNvSpPr>
              <a:spLocks/>
            </p:cNvSpPr>
            <p:nvPr/>
          </p:nvSpPr>
          <p:spPr bwMode="auto">
            <a:xfrm>
              <a:off x="3277" y="182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5" name="Freeform 867"/>
            <p:cNvSpPr>
              <a:spLocks/>
            </p:cNvSpPr>
            <p:nvPr/>
          </p:nvSpPr>
          <p:spPr bwMode="auto">
            <a:xfrm>
              <a:off x="3269" y="1836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6" name="Freeform 868"/>
            <p:cNvSpPr>
              <a:spLocks/>
            </p:cNvSpPr>
            <p:nvPr/>
          </p:nvSpPr>
          <p:spPr bwMode="auto">
            <a:xfrm>
              <a:off x="3261" y="184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7" name="Freeform 869"/>
            <p:cNvSpPr>
              <a:spLocks/>
            </p:cNvSpPr>
            <p:nvPr/>
          </p:nvSpPr>
          <p:spPr bwMode="auto">
            <a:xfrm>
              <a:off x="3251" y="1850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8" name="Freeform 870"/>
            <p:cNvSpPr>
              <a:spLocks/>
            </p:cNvSpPr>
            <p:nvPr/>
          </p:nvSpPr>
          <p:spPr bwMode="auto">
            <a:xfrm>
              <a:off x="3243" y="1857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39" name="Freeform 871"/>
            <p:cNvSpPr>
              <a:spLocks/>
            </p:cNvSpPr>
            <p:nvPr/>
          </p:nvSpPr>
          <p:spPr bwMode="auto">
            <a:xfrm>
              <a:off x="3235" y="1864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0" name="Freeform 872"/>
            <p:cNvSpPr>
              <a:spLocks/>
            </p:cNvSpPr>
            <p:nvPr/>
          </p:nvSpPr>
          <p:spPr bwMode="auto">
            <a:xfrm>
              <a:off x="3226" y="1870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1" name="Freeform 873"/>
            <p:cNvSpPr>
              <a:spLocks/>
            </p:cNvSpPr>
            <p:nvPr/>
          </p:nvSpPr>
          <p:spPr bwMode="auto">
            <a:xfrm>
              <a:off x="3218" y="187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2" name="Freeform 874"/>
            <p:cNvSpPr>
              <a:spLocks/>
            </p:cNvSpPr>
            <p:nvPr/>
          </p:nvSpPr>
          <p:spPr bwMode="auto">
            <a:xfrm>
              <a:off x="3209" y="188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3" name="Freeform 875"/>
            <p:cNvSpPr>
              <a:spLocks/>
            </p:cNvSpPr>
            <p:nvPr/>
          </p:nvSpPr>
          <p:spPr bwMode="auto">
            <a:xfrm>
              <a:off x="3200" y="189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4" name="Freeform 876"/>
            <p:cNvSpPr>
              <a:spLocks/>
            </p:cNvSpPr>
            <p:nvPr/>
          </p:nvSpPr>
          <p:spPr bwMode="auto">
            <a:xfrm>
              <a:off x="3192" y="1899"/>
              <a:ext cx="6" cy="6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1 w 6"/>
                <a:gd name="T21" fmla="*/ 5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5" name="Freeform 877"/>
            <p:cNvSpPr>
              <a:spLocks/>
            </p:cNvSpPr>
            <p:nvPr/>
          </p:nvSpPr>
          <p:spPr bwMode="auto">
            <a:xfrm>
              <a:off x="3184" y="1906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6" name="Freeform 878"/>
            <p:cNvSpPr>
              <a:spLocks/>
            </p:cNvSpPr>
            <p:nvPr/>
          </p:nvSpPr>
          <p:spPr bwMode="auto">
            <a:xfrm>
              <a:off x="3175" y="1913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7" name="Freeform 879"/>
            <p:cNvSpPr>
              <a:spLocks/>
            </p:cNvSpPr>
            <p:nvPr/>
          </p:nvSpPr>
          <p:spPr bwMode="auto">
            <a:xfrm>
              <a:off x="3167" y="1920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8" name="Freeform 880"/>
            <p:cNvSpPr>
              <a:spLocks/>
            </p:cNvSpPr>
            <p:nvPr/>
          </p:nvSpPr>
          <p:spPr bwMode="auto">
            <a:xfrm>
              <a:off x="3158" y="192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49" name="Freeform 881"/>
            <p:cNvSpPr>
              <a:spLocks/>
            </p:cNvSpPr>
            <p:nvPr/>
          </p:nvSpPr>
          <p:spPr bwMode="auto">
            <a:xfrm>
              <a:off x="3149" y="193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0" name="Freeform 882"/>
            <p:cNvSpPr>
              <a:spLocks/>
            </p:cNvSpPr>
            <p:nvPr/>
          </p:nvSpPr>
          <p:spPr bwMode="auto">
            <a:xfrm>
              <a:off x="3141" y="1941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1" name="Freeform 883"/>
            <p:cNvSpPr>
              <a:spLocks/>
            </p:cNvSpPr>
            <p:nvPr/>
          </p:nvSpPr>
          <p:spPr bwMode="auto">
            <a:xfrm>
              <a:off x="3133" y="1948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2" name="Freeform 884"/>
            <p:cNvSpPr>
              <a:spLocks/>
            </p:cNvSpPr>
            <p:nvPr/>
          </p:nvSpPr>
          <p:spPr bwMode="auto">
            <a:xfrm>
              <a:off x="3125" y="195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3" name="Freeform 885"/>
            <p:cNvSpPr>
              <a:spLocks/>
            </p:cNvSpPr>
            <p:nvPr/>
          </p:nvSpPr>
          <p:spPr bwMode="auto">
            <a:xfrm>
              <a:off x="3115" y="196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4" name="Freeform 886"/>
            <p:cNvSpPr>
              <a:spLocks/>
            </p:cNvSpPr>
            <p:nvPr/>
          </p:nvSpPr>
          <p:spPr bwMode="auto">
            <a:xfrm>
              <a:off x="3107" y="196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5" name="Freeform 887"/>
            <p:cNvSpPr>
              <a:spLocks/>
            </p:cNvSpPr>
            <p:nvPr/>
          </p:nvSpPr>
          <p:spPr bwMode="auto">
            <a:xfrm>
              <a:off x="3098" y="197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6" name="Freeform 888"/>
            <p:cNvSpPr>
              <a:spLocks/>
            </p:cNvSpPr>
            <p:nvPr/>
          </p:nvSpPr>
          <p:spPr bwMode="auto">
            <a:xfrm>
              <a:off x="3090" y="1982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7" name="Freeform 889"/>
            <p:cNvSpPr>
              <a:spLocks/>
            </p:cNvSpPr>
            <p:nvPr/>
          </p:nvSpPr>
          <p:spPr bwMode="auto">
            <a:xfrm>
              <a:off x="3082" y="1989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8" name="Freeform 890"/>
            <p:cNvSpPr>
              <a:spLocks/>
            </p:cNvSpPr>
            <p:nvPr/>
          </p:nvSpPr>
          <p:spPr bwMode="auto">
            <a:xfrm>
              <a:off x="3072" y="1996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59" name="Freeform 891"/>
            <p:cNvSpPr>
              <a:spLocks/>
            </p:cNvSpPr>
            <p:nvPr/>
          </p:nvSpPr>
          <p:spPr bwMode="auto">
            <a:xfrm>
              <a:off x="3064" y="2004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0" name="Freeform 892"/>
            <p:cNvSpPr>
              <a:spLocks/>
            </p:cNvSpPr>
            <p:nvPr/>
          </p:nvSpPr>
          <p:spPr bwMode="auto">
            <a:xfrm>
              <a:off x="3056" y="201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1" name="Freeform 893"/>
            <p:cNvSpPr>
              <a:spLocks/>
            </p:cNvSpPr>
            <p:nvPr/>
          </p:nvSpPr>
          <p:spPr bwMode="auto">
            <a:xfrm>
              <a:off x="3047" y="2018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2" name="Freeform 894"/>
            <p:cNvSpPr>
              <a:spLocks/>
            </p:cNvSpPr>
            <p:nvPr/>
          </p:nvSpPr>
          <p:spPr bwMode="auto">
            <a:xfrm>
              <a:off x="3039" y="2025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3" name="Freeform 895"/>
            <p:cNvSpPr>
              <a:spLocks/>
            </p:cNvSpPr>
            <p:nvPr/>
          </p:nvSpPr>
          <p:spPr bwMode="auto">
            <a:xfrm>
              <a:off x="3029" y="203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4" name="Freeform 896"/>
            <p:cNvSpPr>
              <a:spLocks/>
            </p:cNvSpPr>
            <p:nvPr/>
          </p:nvSpPr>
          <p:spPr bwMode="auto">
            <a:xfrm>
              <a:off x="3021" y="2038"/>
              <a:ext cx="6" cy="6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5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5" name="Freeform 897"/>
            <p:cNvSpPr>
              <a:spLocks/>
            </p:cNvSpPr>
            <p:nvPr/>
          </p:nvSpPr>
          <p:spPr bwMode="auto">
            <a:xfrm>
              <a:off x="3013" y="2045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6" name="Freeform 898"/>
            <p:cNvSpPr>
              <a:spLocks/>
            </p:cNvSpPr>
            <p:nvPr/>
          </p:nvSpPr>
          <p:spPr bwMode="auto">
            <a:xfrm>
              <a:off x="3005" y="205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7" name="Freeform 899"/>
            <p:cNvSpPr>
              <a:spLocks/>
            </p:cNvSpPr>
            <p:nvPr/>
          </p:nvSpPr>
          <p:spPr bwMode="auto">
            <a:xfrm>
              <a:off x="2996" y="2059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8" name="Freeform 900"/>
            <p:cNvSpPr>
              <a:spLocks/>
            </p:cNvSpPr>
            <p:nvPr/>
          </p:nvSpPr>
          <p:spPr bwMode="auto">
            <a:xfrm>
              <a:off x="2988" y="2066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69" name="Freeform 901"/>
            <p:cNvSpPr>
              <a:spLocks/>
            </p:cNvSpPr>
            <p:nvPr/>
          </p:nvSpPr>
          <p:spPr bwMode="auto">
            <a:xfrm>
              <a:off x="2978" y="2073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0" name="Freeform 902"/>
            <p:cNvSpPr>
              <a:spLocks/>
            </p:cNvSpPr>
            <p:nvPr/>
          </p:nvSpPr>
          <p:spPr bwMode="auto">
            <a:xfrm>
              <a:off x="2970" y="2080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1" name="Freeform 903"/>
            <p:cNvSpPr>
              <a:spLocks/>
            </p:cNvSpPr>
            <p:nvPr/>
          </p:nvSpPr>
          <p:spPr bwMode="auto">
            <a:xfrm>
              <a:off x="2962" y="2087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2" name="Freeform 904"/>
            <p:cNvSpPr>
              <a:spLocks/>
            </p:cNvSpPr>
            <p:nvPr/>
          </p:nvSpPr>
          <p:spPr bwMode="auto">
            <a:xfrm>
              <a:off x="2954" y="2094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3" name="Freeform 905"/>
            <p:cNvSpPr>
              <a:spLocks/>
            </p:cNvSpPr>
            <p:nvPr/>
          </p:nvSpPr>
          <p:spPr bwMode="auto">
            <a:xfrm>
              <a:off x="2945" y="2100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4" name="Freeform 906"/>
            <p:cNvSpPr>
              <a:spLocks/>
            </p:cNvSpPr>
            <p:nvPr/>
          </p:nvSpPr>
          <p:spPr bwMode="auto">
            <a:xfrm>
              <a:off x="2936" y="2109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5" name="Freeform 907"/>
            <p:cNvSpPr>
              <a:spLocks/>
            </p:cNvSpPr>
            <p:nvPr/>
          </p:nvSpPr>
          <p:spPr bwMode="auto">
            <a:xfrm>
              <a:off x="2928" y="211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6" name="Freeform 908"/>
            <p:cNvSpPr>
              <a:spLocks/>
            </p:cNvSpPr>
            <p:nvPr/>
          </p:nvSpPr>
          <p:spPr bwMode="auto">
            <a:xfrm>
              <a:off x="2919" y="212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7" name="Freeform 909"/>
            <p:cNvSpPr>
              <a:spLocks/>
            </p:cNvSpPr>
            <p:nvPr/>
          </p:nvSpPr>
          <p:spPr bwMode="auto">
            <a:xfrm>
              <a:off x="2911" y="2129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8" name="Freeform 910"/>
            <p:cNvSpPr>
              <a:spLocks/>
            </p:cNvSpPr>
            <p:nvPr/>
          </p:nvSpPr>
          <p:spPr bwMode="auto">
            <a:xfrm>
              <a:off x="2903" y="2136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79" name="Freeform 911"/>
            <p:cNvSpPr>
              <a:spLocks/>
            </p:cNvSpPr>
            <p:nvPr/>
          </p:nvSpPr>
          <p:spPr bwMode="auto">
            <a:xfrm>
              <a:off x="2893" y="214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0" name="Freeform 912"/>
            <p:cNvSpPr>
              <a:spLocks/>
            </p:cNvSpPr>
            <p:nvPr/>
          </p:nvSpPr>
          <p:spPr bwMode="auto">
            <a:xfrm>
              <a:off x="2885" y="2150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1" name="Freeform 913"/>
            <p:cNvSpPr>
              <a:spLocks/>
            </p:cNvSpPr>
            <p:nvPr/>
          </p:nvSpPr>
          <p:spPr bwMode="auto">
            <a:xfrm>
              <a:off x="2877" y="2157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2" name="Freeform 914"/>
            <p:cNvSpPr>
              <a:spLocks/>
            </p:cNvSpPr>
            <p:nvPr/>
          </p:nvSpPr>
          <p:spPr bwMode="auto">
            <a:xfrm>
              <a:off x="2868" y="2164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3" name="Freeform 915"/>
            <p:cNvSpPr>
              <a:spLocks/>
            </p:cNvSpPr>
            <p:nvPr/>
          </p:nvSpPr>
          <p:spPr bwMode="auto">
            <a:xfrm>
              <a:off x="2860" y="2171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4" name="Freeform 916"/>
            <p:cNvSpPr>
              <a:spLocks/>
            </p:cNvSpPr>
            <p:nvPr/>
          </p:nvSpPr>
          <p:spPr bwMode="auto">
            <a:xfrm>
              <a:off x="2852" y="2178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5" name="Freeform 917"/>
            <p:cNvSpPr>
              <a:spLocks/>
            </p:cNvSpPr>
            <p:nvPr/>
          </p:nvSpPr>
          <p:spPr bwMode="auto">
            <a:xfrm>
              <a:off x="2842" y="218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6" name="Freeform 918"/>
            <p:cNvSpPr>
              <a:spLocks/>
            </p:cNvSpPr>
            <p:nvPr/>
          </p:nvSpPr>
          <p:spPr bwMode="auto">
            <a:xfrm>
              <a:off x="2834" y="219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7" name="Freeform 919"/>
            <p:cNvSpPr>
              <a:spLocks/>
            </p:cNvSpPr>
            <p:nvPr/>
          </p:nvSpPr>
          <p:spPr bwMode="auto">
            <a:xfrm>
              <a:off x="2826" y="2198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8" name="Freeform 920"/>
            <p:cNvSpPr>
              <a:spLocks/>
            </p:cNvSpPr>
            <p:nvPr/>
          </p:nvSpPr>
          <p:spPr bwMode="auto">
            <a:xfrm>
              <a:off x="2817" y="2207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89" name="Freeform 921"/>
            <p:cNvSpPr>
              <a:spLocks/>
            </p:cNvSpPr>
            <p:nvPr/>
          </p:nvSpPr>
          <p:spPr bwMode="auto">
            <a:xfrm>
              <a:off x="2809" y="2213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0" name="Freeform 922"/>
            <p:cNvSpPr>
              <a:spLocks/>
            </p:cNvSpPr>
            <p:nvPr/>
          </p:nvSpPr>
          <p:spPr bwMode="auto">
            <a:xfrm>
              <a:off x="2799" y="2220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1" name="Freeform 923"/>
            <p:cNvSpPr>
              <a:spLocks/>
            </p:cNvSpPr>
            <p:nvPr/>
          </p:nvSpPr>
          <p:spPr bwMode="auto">
            <a:xfrm>
              <a:off x="2791" y="222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2" name="Freeform 924"/>
            <p:cNvSpPr>
              <a:spLocks/>
            </p:cNvSpPr>
            <p:nvPr/>
          </p:nvSpPr>
          <p:spPr bwMode="auto">
            <a:xfrm>
              <a:off x="2783" y="2234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3" name="Freeform 925"/>
            <p:cNvSpPr>
              <a:spLocks/>
            </p:cNvSpPr>
            <p:nvPr/>
          </p:nvSpPr>
          <p:spPr bwMode="auto">
            <a:xfrm>
              <a:off x="2775" y="224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4" name="Freeform 926"/>
            <p:cNvSpPr>
              <a:spLocks/>
            </p:cNvSpPr>
            <p:nvPr/>
          </p:nvSpPr>
          <p:spPr bwMode="auto">
            <a:xfrm>
              <a:off x="2766" y="2248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5" name="Freeform 927"/>
            <p:cNvSpPr>
              <a:spLocks/>
            </p:cNvSpPr>
            <p:nvPr/>
          </p:nvSpPr>
          <p:spPr bwMode="auto">
            <a:xfrm>
              <a:off x="2757" y="2255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6" name="Freeform 928"/>
            <p:cNvSpPr>
              <a:spLocks/>
            </p:cNvSpPr>
            <p:nvPr/>
          </p:nvSpPr>
          <p:spPr bwMode="auto">
            <a:xfrm>
              <a:off x="2748" y="2262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7" name="Freeform 929"/>
            <p:cNvSpPr>
              <a:spLocks/>
            </p:cNvSpPr>
            <p:nvPr/>
          </p:nvSpPr>
          <p:spPr bwMode="auto">
            <a:xfrm>
              <a:off x="2740" y="226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8" name="Freeform 930"/>
            <p:cNvSpPr>
              <a:spLocks/>
            </p:cNvSpPr>
            <p:nvPr/>
          </p:nvSpPr>
          <p:spPr bwMode="auto">
            <a:xfrm>
              <a:off x="2732" y="2275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199" name="Freeform 931"/>
            <p:cNvSpPr>
              <a:spLocks/>
            </p:cNvSpPr>
            <p:nvPr/>
          </p:nvSpPr>
          <p:spPr bwMode="auto">
            <a:xfrm>
              <a:off x="2724" y="228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0" name="Freeform 932"/>
            <p:cNvSpPr>
              <a:spLocks/>
            </p:cNvSpPr>
            <p:nvPr/>
          </p:nvSpPr>
          <p:spPr bwMode="auto">
            <a:xfrm>
              <a:off x="2714" y="2289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1" name="Freeform 933"/>
            <p:cNvSpPr>
              <a:spLocks/>
            </p:cNvSpPr>
            <p:nvPr/>
          </p:nvSpPr>
          <p:spPr bwMode="auto">
            <a:xfrm>
              <a:off x="2706" y="2296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2" name="Freeform 934"/>
            <p:cNvSpPr>
              <a:spLocks/>
            </p:cNvSpPr>
            <p:nvPr/>
          </p:nvSpPr>
          <p:spPr bwMode="auto">
            <a:xfrm>
              <a:off x="2697" y="2303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3" name="Freeform 935"/>
            <p:cNvSpPr>
              <a:spLocks/>
            </p:cNvSpPr>
            <p:nvPr/>
          </p:nvSpPr>
          <p:spPr bwMode="auto">
            <a:xfrm>
              <a:off x="2689" y="231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4" name="Freeform 936"/>
            <p:cNvSpPr>
              <a:spLocks/>
            </p:cNvSpPr>
            <p:nvPr/>
          </p:nvSpPr>
          <p:spPr bwMode="auto">
            <a:xfrm>
              <a:off x="2681" y="2318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5" name="Freeform 937"/>
            <p:cNvSpPr>
              <a:spLocks/>
            </p:cNvSpPr>
            <p:nvPr/>
          </p:nvSpPr>
          <p:spPr bwMode="auto">
            <a:xfrm>
              <a:off x="2673" y="232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6" name="Freeform 938"/>
            <p:cNvSpPr>
              <a:spLocks/>
            </p:cNvSpPr>
            <p:nvPr/>
          </p:nvSpPr>
          <p:spPr bwMode="auto">
            <a:xfrm>
              <a:off x="2663" y="233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7" name="Freeform 939"/>
            <p:cNvSpPr>
              <a:spLocks/>
            </p:cNvSpPr>
            <p:nvPr/>
          </p:nvSpPr>
          <p:spPr bwMode="auto">
            <a:xfrm>
              <a:off x="2655" y="2339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8" name="Freeform 940"/>
            <p:cNvSpPr>
              <a:spLocks/>
            </p:cNvSpPr>
            <p:nvPr/>
          </p:nvSpPr>
          <p:spPr bwMode="auto">
            <a:xfrm>
              <a:off x="2646" y="2346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09" name="Freeform 941"/>
            <p:cNvSpPr>
              <a:spLocks/>
            </p:cNvSpPr>
            <p:nvPr/>
          </p:nvSpPr>
          <p:spPr bwMode="auto">
            <a:xfrm>
              <a:off x="2638" y="2353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0" name="Freeform 942"/>
            <p:cNvSpPr>
              <a:spLocks/>
            </p:cNvSpPr>
            <p:nvPr/>
          </p:nvSpPr>
          <p:spPr bwMode="auto">
            <a:xfrm>
              <a:off x="2630" y="2359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1" name="Freeform 943"/>
            <p:cNvSpPr>
              <a:spLocks/>
            </p:cNvSpPr>
            <p:nvPr/>
          </p:nvSpPr>
          <p:spPr bwMode="auto">
            <a:xfrm>
              <a:off x="2620" y="236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2" name="Freeform 944"/>
            <p:cNvSpPr>
              <a:spLocks/>
            </p:cNvSpPr>
            <p:nvPr/>
          </p:nvSpPr>
          <p:spPr bwMode="auto">
            <a:xfrm>
              <a:off x="2612" y="237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3" name="Freeform 945"/>
            <p:cNvSpPr>
              <a:spLocks/>
            </p:cNvSpPr>
            <p:nvPr/>
          </p:nvSpPr>
          <p:spPr bwMode="auto">
            <a:xfrm>
              <a:off x="2604" y="2380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4" name="Freeform 946"/>
            <p:cNvSpPr>
              <a:spLocks/>
            </p:cNvSpPr>
            <p:nvPr/>
          </p:nvSpPr>
          <p:spPr bwMode="auto">
            <a:xfrm>
              <a:off x="2596" y="2387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5" name="Freeform 947"/>
            <p:cNvSpPr>
              <a:spLocks/>
            </p:cNvSpPr>
            <p:nvPr/>
          </p:nvSpPr>
          <p:spPr bwMode="auto">
            <a:xfrm>
              <a:off x="2587" y="2394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6" name="Freeform 948"/>
            <p:cNvSpPr>
              <a:spLocks/>
            </p:cNvSpPr>
            <p:nvPr/>
          </p:nvSpPr>
          <p:spPr bwMode="auto">
            <a:xfrm>
              <a:off x="2578" y="2401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7" name="Freeform 949"/>
            <p:cNvSpPr>
              <a:spLocks/>
            </p:cNvSpPr>
            <p:nvPr/>
          </p:nvSpPr>
          <p:spPr bwMode="auto">
            <a:xfrm>
              <a:off x="2569" y="240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8" name="Freeform 950"/>
            <p:cNvSpPr>
              <a:spLocks/>
            </p:cNvSpPr>
            <p:nvPr/>
          </p:nvSpPr>
          <p:spPr bwMode="auto">
            <a:xfrm>
              <a:off x="2561" y="2416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19" name="Freeform 951"/>
            <p:cNvSpPr>
              <a:spLocks/>
            </p:cNvSpPr>
            <p:nvPr/>
          </p:nvSpPr>
          <p:spPr bwMode="auto">
            <a:xfrm>
              <a:off x="2553" y="242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0" name="Freeform 952"/>
            <p:cNvSpPr>
              <a:spLocks/>
            </p:cNvSpPr>
            <p:nvPr/>
          </p:nvSpPr>
          <p:spPr bwMode="auto">
            <a:xfrm>
              <a:off x="2545" y="243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1" name="Freeform 953"/>
            <p:cNvSpPr>
              <a:spLocks/>
            </p:cNvSpPr>
            <p:nvPr/>
          </p:nvSpPr>
          <p:spPr bwMode="auto">
            <a:xfrm>
              <a:off x="2535" y="243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2" name="Freeform 954"/>
            <p:cNvSpPr>
              <a:spLocks/>
            </p:cNvSpPr>
            <p:nvPr/>
          </p:nvSpPr>
          <p:spPr bwMode="auto">
            <a:xfrm>
              <a:off x="2527" y="2443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3" name="Freeform 955"/>
            <p:cNvSpPr>
              <a:spLocks/>
            </p:cNvSpPr>
            <p:nvPr/>
          </p:nvSpPr>
          <p:spPr bwMode="auto">
            <a:xfrm>
              <a:off x="2518" y="2450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4" name="Freeform 956"/>
            <p:cNvSpPr>
              <a:spLocks/>
            </p:cNvSpPr>
            <p:nvPr/>
          </p:nvSpPr>
          <p:spPr bwMode="auto">
            <a:xfrm>
              <a:off x="2510" y="2457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5" name="Freeform 957"/>
            <p:cNvSpPr>
              <a:spLocks/>
            </p:cNvSpPr>
            <p:nvPr/>
          </p:nvSpPr>
          <p:spPr bwMode="auto">
            <a:xfrm>
              <a:off x="2502" y="246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6" name="Freeform 958"/>
            <p:cNvSpPr>
              <a:spLocks/>
            </p:cNvSpPr>
            <p:nvPr/>
          </p:nvSpPr>
          <p:spPr bwMode="auto">
            <a:xfrm>
              <a:off x="2494" y="2471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7" name="Freeform 959"/>
            <p:cNvSpPr>
              <a:spLocks/>
            </p:cNvSpPr>
            <p:nvPr/>
          </p:nvSpPr>
          <p:spPr bwMode="auto">
            <a:xfrm>
              <a:off x="2484" y="2478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8" name="Freeform 960"/>
            <p:cNvSpPr>
              <a:spLocks/>
            </p:cNvSpPr>
            <p:nvPr/>
          </p:nvSpPr>
          <p:spPr bwMode="auto">
            <a:xfrm>
              <a:off x="2476" y="248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29" name="Freeform 961"/>
            <p:cNvSpPr>
              <a:spLocks/>
            </p:cNvSpPr>
            <p:nvPr/>
          </p:nvSpPr>
          <p:spPr bwMode="auto">
            <a:xfrm>
              <a:off x="2467" y="2492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0" name="Freeform 962"/>
            <p:cNvSpPr>
              <a:spLocks/>
            </p:cNvSpPr>
            <p:nvPr/>
          </p:nvSpPr>
          <p:spPr bwMode="auto">
            <a:xfrm>
              <a:off x="2459" y="2499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1" name="Freeform 963"/>
            <p:cNvSpPr>
              <a:spLocks/>
            </p:cNvSpPr>
            <p:nvPr/>
          </p:nvSpPr>
          <p:spPr bwMode="auto">
            <a:xfrm>
              <a:off x="2451" y="2505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2" name="Freeform 964"/>
            <p:cNvSpPr>
              <a:spLocks/>
            </p:cNvSpPr>
            <p:nvPr/>
          </p:nvSpPr>
          <p:spPr bwMode="auto">
            <a:xfrm>
              <a:off x="2441" y="251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3" name="Freeform 965"/>
            <p:cNvSpPr>
              <a:spLocks/>
            </p:cNvSpPr>
            <p:nvPr/>
          </p:nvSpPr>
          <p:spPr bwMode="auto">
            <a:xfrm>
              <a:off x="2433" y="252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4" name="Freeform 966"/>
            <p:cNvSpPr>
              <a:spLocks/>
            </p:cNvSpPr>
            <p:nvPr/>
          </p:nvSpPr>
          <p:spPr bwMode="auto">
            <a:xfrm>
              <a:off x="2425" y="2527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5" name="Freeform 967"/>
            <p:cNvSpPr>
              <a:spLocks/>
            </p:cNvSpPr>
            <p:nvPr/>
          </p:nvSpPr>
          <p:spPr bwMode="auto">
            <a:xfrm>
              <a:off x="2416" y="2534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6" name="Freeform 968"/>
            <p:cNvSpPr>
              <a:spLocks/>
            </p:cNvSpPr>
            <p:nvPr/>
          </p:nvSpPr>
          <p:spPr bwMode="auto">
            <a:xfrm>
              <a:off x="2408" y="254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7" name="Freeform 969"/>
            <p:cNvSpPr>
              <a:spLocks/>
            </p:cNvSpPr>
            <p:nvPr/>
          </p:nvSpPr>
          <p:spPr bwMode="auto">
            <a:xfrm>
              <a:off x="2399" y="2548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8" name="Freeform 970"/>
            <p:cNvSpPr>
              <a:spLocks/>
            </p:cNvSpPr>
            <p:nvPr/>
          </p:nvSpPr>
          <p:spPr bwMode="auto">
            <a:xfrm>
              <a:off x="2390" y="255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39" name="Freeform 971"/>
            <p:cNvSpPr>
              <a:spLocks/>
            </p:cNvSpPr>
            <p:nvPr/>
          </p:nvSpPr>
          <p:spPr bwMode="auto">
            <a:xfrm>
              <a:off x="2382" y="256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0" name="Freeform 972"/>
            <p:cNvSpPr>
              <a:spLocks/>
            </p:cNvSpPr>
            <p:nvPr/>
          </p:nvSpPr>
          <p:spPr bwMode="auto">
            <a:xfrm>
              <a:off x="2374" y="2569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1" name="Freeform 973"/>
            <p:cNvSpPr>
              <a:spLocks/>
            </p:cNvSpPr>
            <p:nvPr/>
          </p:nvSpPr>
          <p:spPr bwMode="auto">
            <a:xfrm>
              <a:off x="2365" y="2576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2" name="Freeform 974"/>
            <p:cNvSpPr>
              <a:spLocks/>
            </p:cNvSpPr>
            <p:nvPr/>
          </p:nvSpPr>
          <p:spPr bwMode="auto">
            <a:xfrm>
              <a:off x="2356" y="2583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3" name="Freeform 975"/>
            <p:cNvSpPr>
              <a:spLocks/>
            </p:cNvSpPr>
            <p:nvPr/>
          </p:nvSpPr>
          <p:spPr bwMode="auto">
            <a:xfrm>
              <a:off x="2348" y="258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4" name="Freeform 976"/>
            <p:cNvSpPr>
              <a:spLocks/>
            </p:cNvSpPr>
            <p:nvPr/>
          </p:nvSpPr>
          <p:spPr bwMode="auto">
            <a:xfrm>
              <a:off x="2339" y="259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5" name="Freeform 977"/>
            <p:cNvSpPr>
              <a:spLocks/>
            </p:cNvSpPr>
            <p:nvPr/>
          </p:nvSpPr>
          <p:spPr bwMode="auto">
            <a:xfrm>
              <a:off x="2331" y="2603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6" name="Freeform 978"/>
            <p:cNvSpPr>
              <a:spLocks/>
            </p:cNvSpPr>
            <p:nvPr/>
          </p:nvSpPr>
          <p:spPr bwMode="auto">
            <a:xfrm>
              <a:off x="2323" y="2610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7" name="Freeform 979"/>
            <p:cNvSpPr>
              <a:spLocks/>
            </p:cNvSpPr>
            <p:nvPr/>
          </p:nvSpPr>
          <p:spPr bwMode="auto">
            <a:xfrm>
              <a:off x="2315" y="2617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8" name="Freeform 980"/>
            <p:cNvSpPr>
              <a:spLocks/>
            </p:cNvSpPr>
            <p:nvPr/>
          </p:nvSpPr>
          <p:spPr bwMode="auto">
            <a:xfrm>
              <a:off x="2305" y="2625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49" name="Freeform 981"/>
            <p:cNvSpPr>
              <a:spLocks/>
            </p:cNvSpPr>
            <p:nvPr/>
          </p:nvSpPr>
          <p:spPr bwMode="auto">
            <a:xfrm>
              <a:off x="2297" y="263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0" name="Freeform 982"/>
            <p:cNvSpPr>
              <a:spLocks/>
            </p:cNvSpPr>
            <p:nvPr/>
          </p:nvSpPr>
          <p:spPr bwMode="auto">
            <a:xfrm>
              <a:off x="2288" y="2639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1" name="Freeform 983"/>
            <p:cNvSpPr>
              <a:spLocks/>
            </p:cNvSpPr>
            <p:nvPr/>
          </p:nvSpPr>
          <p:spPr bwMode="auto">
            <a:xfrm>
              <a:off x="2280" y="2646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2" name="Freeform 984"/>
            <p:cNvSpPr>
              <a:spLocks/>
            </p:cNvSpPr>
            <p:nvPr/>
          </p:nvSpPr>
          <p:spPr bwMode="auto">
            <a:xfrm>
              <a:off x="2272" y="265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3" name="Freeform 985"/>
            <p:cNvSpPr>
              <a:spLocks/>
            </p:cNvSpPr>
            <p:nvPr/>
          </p:nvSpPr>
          <p:spPr bwMode="auto">
            <a:xfrm>
              <a:off x="2262" y="2660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4" name="Freeform 986"/>
            <p:cNvSpPr>
              <a:spLocks/>
            </p:cNvSpPr>
            <p:nvPr/>
          </p:nvSpPr>
          <p:spPr bwMode="auto">
            <a:xfrm>
              <a:off x="2254" y="266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5" name="Freeform 987"/>
            <p:cNvSpPr>
              <a:spLocks/>
            </p:cNvSpPr>
            <p:nvPr/>
          </p:nvSpPr>
          <p:spPr bwMode="auto">
            <a:xfrm>
              <a:off x="2246" y="2673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3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5 w 5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6"/>
                <a:gd name="T47" fmla="*/ 5 w 5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6">
                  <a:moveTo>
                    <a:pt x="5" y="6"/>
                  </a:move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6" name="Freeform 988"/>
            <p:cNvSpPr>
              <a:spLocks/>
            </p:cNvSpPr>
            <p:nvPr/>
          </p:nvSpPr>
          <p:spPr bwMode="auto">
            <a:xfrm>
              <a:off x="2237" y="2680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7" name="Freeform 989"/>
            <p:cNvSpPr>
              <a:spLocks/>
            </p:cNvSpPr>
            <p:nvPr/>
          </p:nvSpPr>
          <p:spPr bwMode="auto">
            <a:xfrm>
              <a:off x="2229" y="2687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8" name="Freeform 990"/>
            <p:cNvSpPr>
              <a:spLocks/>
            </p:cNvSpPr>
            <p:nvPr/>
          </p:nvSpPr>
          <p:spPr bwMode="auto">
            <a:xfrm>
              <a:off x="2219" y="269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59" name="Freeform 991"/>
            <p:cNvSpPr>
              <a:spLocks/>
            </p:cNvSpPr>
            <p:nvPr/>
          </p:nvSpPr>
          <p:spPr bwMode="auto">
            <a:xfrm>
              <a:off x="2211" y="2701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0" name="Freeform 992"/>
            <p:cNvSpPr>
              <a:spLocks/>
            </p:cNvSpPr>
            <p:nvPr/>
          </p:nvSpPr>
          <p:spPr bwMode="auto">
            <a:xfrm>
              <a:off x="2203" y="2708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1" name="Freeform 993"/>
            <p:cNvSpPr>
              <a:spLocks/>
            </p:cNvSpPr>
            <p:nvPr/>
          </p:nvSpPr>
          <p:spPr bwMode="auto">
            <a:xfrm>
              <a:off x="2195" y="2715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2" name="Freeform 994"/>
            <p:cNvSpPr>
              <a:spLocks/>
            </p:cNvSpPr>
            <p:nvPr/>
          </p:nvSpPr>
          <p:spPr bwMode="auto">
            <a:xfrm>
              <a:off x="2186" y="2723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3" name="Freeform 995"/>
            <p:cNvSpPr>
              <a:spLocks/>
            </p:cNvSpPr>
            <p:nvPr/>
          </p:nvSpPr>
          <p:spPr bwMode="auto">
            <a:xfrm>
              <a:off x="2177" y="2730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4" name="Freeform 996"/>
            <p:cNvSpPr>
              <a:spLocks/>
            </p:cNvSpPr>
            <p:nvPr/>
          </p:nvSpPr>
          <p:spPr bwMode="auto">
            <a:xfrm>
              <a:off x="2168" y="2737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5" name="Freeform 997"/>
            <p:cNvSpPr>
              <a:spLocks/>
            </p:cNvSpPr>
            <p:nvPr/>
          </p:nvSpPr>
          <p:spPr bwMode="auto">
            <a:xfrm>
              <a:off x="2160" y="274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6" name="Freeform 998"/>
            <p:cNvSpPr>
              <a:spLocks/>
            </p:cNvSpPr>
            <p:nvPr/>
          </p:nvSpPr>
          <p:spPr bwMode="auto">
            <a:xfrm>
              <a:off x="2152" y="275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7" name="Freeform 999"/>
            <p:cNvSpPr>
              <a:spLocks/>
            </p:cNvSpPr>
            <p:nvPr/>
          </p:nvSpPr>
          <p:spPr bwMode="auto">
            <a:xfrm>
              <a:off x="2144" y="2757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8" name="Freeform 1000"/>
            <p:cNvSpPr>
              <a:spLocks/>
            </p:cNvSpPr>
            <p:nvPr/>
          </p:nvSpPr>
          <p:spPr bwMode="auto">
            <a:xfrm>
              <a:off x="2135" y="2764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69" name="Freeform 1001"/>
            <p:cNvSpPr>
              <a:spLocks/>
            </p:cNvSpPr>
            <p:nvPr/>
          </p:nvSpPr>
          <p:spPr bwMode="auto">
            <a:xfrm>
              <a:off x="2126" y="2771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0" name="Freeform 1002"/>
            <p:cNvSpPr>
              <a:spLocks/>
            </p:cNvSpPr>
            <p:nvPr/>
          </p:nvSpPr>
          <p:spPr bwMode="auto">
            <a:xfrm>
              <a:off x="2118" y="277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271" name="Freeform 1003"/>
            <p:cNvSpPr>
              <a:spLocks/>
            </p:cNvSpPr>
            <p:nvPr/>
          </p:nvSpPr>
          <p:spPr bwMode="auto">
            <a:xfrm>
              <a:off x="2109" y="2785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5" name="Group 1004"/>
          <p:cNvGrpSpPr>
            <a:grpSpLocks/>
          </p:cNvGrpSpPr>
          <p:nvPr/>
        </p:nvGrpSpPr>
        <p:grpSpPr bwMode="auto">
          <a:xfrm>
            <a:off x="3068638" y="2449513"/>
            <a:ext cx="2722562" cy="1897062"/>
            <a:chOff x="1933" y="1543"/>
            <a:chExt cx="1715" cy="1195"/>
          </a:xfrm>
        </p:grpSpPr>
        <p:sp>
          <p:nvSpPr>
            <p:cNvPr id="32902" name="Freeform 1005"/>
            <p:cNvSpPr>
              <a:spLocks/>
            </p:cNvSpPr>
            <p:nvPr/>
          </p:nvSpPr>
          <p:spPr bwMode="auto">
            <a:xfrm>
              <a:off x="3642" y="1543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2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6 w 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5"/>
                <a:gd name="T47" fmla="*/ 6 w 6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5">
                  <a:moveTo>
                    <a:pt x="6" y="5"/>
                  </a:move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3" name="Freeform 1006"/>
            <p:cNvSpPr>
              <a:spLocks/>
            </p:cNvSpPr>
            <p:nvPr/>
          </p:nvSpPr>
          <p:spPr bwMode="auto">
            <a:xfrm>
              <a:off x="3633" y="1550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4" name="Freeform 1007"/>
            <p:cNvSpPr>
              <a:spLocks/>
            </p:cNvSpPr>
            <p:nvPr/>
          </p:nvSpPr>
          <p:spPr bwMode="auto">
            <a:xfrm>
              <a:off x="3625" y="1555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5" name="Freeform 1008"/>
            <p:cNvSpPr>
              <a:spLocks/>
            </p:cNvSpPr>
            <p:nvPr/>
          </p:nvSpPr>
          <p:spPr bwMode="auto">
            <a:xfrm>
              <a:off x="3615" y="1562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6" name="Freeform 1009"/>
            <p:cNvSpPr>
              <a:spLocks/>
            </p:cNvSpPr>
            <p:nvPr/>
          </p:nvSpPr>
          <p:spPr bwMode="auto">
            <a:xfrm>
              <a:off x="3607" y="156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7" name="Freeform 1010"/>
            <p:cNvSpPr>
              <a:spLocks/>
            </p:cNvSpPr>
            <p:nvPr/>
          </p:nvSpPr>
          <p:spPr bwMode="auto">
            <a:xfrm>
              <a:off x="3597" y="1574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8" name="Freeform 1011"/>
            <p:cNvSpPr>
              <a:spLocks/>
            </p:cNvSpPr>
            <p:nvPr/>
          </p:nvSpPr>
          <p:spPr bwMode="auto">
            <a:xfrm>
              <a:off x="3589" y="1580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9" name="Freeform 1012"/>
            <p:cNvSpPr>
              <a:spLocks/>
            </p:cNvSpPr>
            <p:nvPr/>
          </p:nvSpPr>
          <p:spPr bwMode="auto">
            <a:xfrm>
              <a:off x="3579" y="1587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0" name="Freeform 1013"/>
            <p:cNvSpPr>
              <a:spLocks/>
            </p:cNvSpPr>
            <p:nvPr/>
          </p:nvSpPr>
          <p:spPr bwMode="auto">
            <a:xfrm>
              <a:off x="3569" y="159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1" name="Freeform 1014"/>
            <p:cNvSpPr>
              <a:spLocks/>
            </p:cNvSpPr>
            <p:nvPr/>
          </p:nvSpPr>
          <p:spPr bwMode="auto">
            <a:xfrm>
              <a:off x="3561" y="1599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2" name="Freeform 1015"/>
            <p:cNvSpPr>
              <a:spLocks/>
            </p:cNvSpPr>
            <p:nvPr/>
          </p:nvSpPr>
          <p:spPr bwMode="auto">
            <a:xfrm>
              <a:off x="3552" y="1606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3" name="Freeform 1016"/>
            <p:cNvSpPr>
              <a:spLocks/>
            </p:cNvSpPr>
            <p:nvPr/>
          </p:nvSpPr>
          <p:spPr bwMode="auto">
            <a:xfrm>
              <a:off x="3543" y="1612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4" name="Freeform 1017"/>
            <p:cNvSpPr>
              <a:spLocks/>
            </p:cNvSpPr>
            <p:nvPr/>
          </p:nvSpPr>
          <p:spPr bwMode="auto">
            <a:xfrm>
              <a:off x="3534" y="1618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5" name="Freeform 1018"/>
            <p:cNvSpPr>
              <a:spLocks/>
            </p:cNvSpPr>
            <p:nvPr/>
          </p:nvSpPr>
          <p:spPr bwMode="auto">
            <a:xfrm>
              <a:off x="3525" y="1624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6" name="Freeform 1019"/>
            <p:cNvSpPr>
              <a:spLocks/>
            </p:cNvSpPr>
            <p:nvPr/>
          </p:nvSpPr>
          <p:spPr bwMode="auto">
            <a:xfrm>
              <a:off x="3516" y="163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7" name="Freeform 1020"/>
            <p:cNvSpPr>
              <a:spLocks/>
            </p:cNvSpPr>
            <p:nvPr/>
          </p:nvSpPr>
          <p:spPr bwMode="auto">
            <a:xfrm>
              <a:off x="3507" y="1638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8" name="Freeform 1021"/>
            <p:cNvSpPr>
              <a:spLocks/>
            </p:cNvSpPr>
            <p:nvPr/>
          </p:nvSpPr>
          <p:spPr bwMode="auto">
            <a:xfrm>
              <a:off x="3498" y="1643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19" name="Freeform 1022"/>
            <p:cNvSpPr>
              <a:spLocks/>
            </p:cNvSpPr>
            <p:nvPr/>
          </p:nvSpPr>
          <p:spPr bwMode="auto">
            <a:xfrm>
              <a:off x="3488" y="1650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0" name="Freeform 1023"/>
            <p:cNvSpPr>
              <a:spLocks/>
            </p:cNvSpPr>
            <p:nvPr/>
          </p:nvSpPr>
          <p:spPr bwMode="auto">
            <a:xfrm>
              <a:off x="3480" y="1656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1" name="Freeform 1024"/>
            <p:cNvSpPr>
              <a:spLocks/>
            </p:cNvSpPr>
            <p:nvPr/>
          </p:nvSpPr>
          <p:spPr bwMode="auto">
            <a:xfrm>
              <a:off x="3470" y="1662"/>
              <a:ext cx="6" cy="6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5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2" name="Freeform 1025"/>
            <p:cNvSpPr>
              <a:spLocks/>
            </p:cNvSpPr>
            <p:nvPr/>
          </p:nvSpPr>
          <p:spPr bwMode="auto">
            <a:xfrm>
              <a:off x="3462" y="1668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3" name="Freeform 1026"/>
            <p:cNvSpPr>
              <a:spLocks/>
            </p:cNvSpPr>
            <p:nvPr/>
          </p:nvSpPr>
          <p:spPr bwMode="auto">
            <a:xfrm>
              <a:off x="3452" y="167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4" name="Freeform 1027"/>
            <p:cNvSpPr>
              <a:spLocks/>
            </p:cNvSpPr>
            <p:nvPr/>
          </p:nvSpPr>
          <p:spPr bwMode="auto">
            <a:xfrm>
              <a:off x="3444" y="1682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5" name="Freeform 1028"/>
            <p:cNvSpPr>
              <a:spLocks/>
            </p:cNvSpPr>
            <p:nvPr/>
          </p:nvSpPr>
          <p:spPr bwMode="auto">
            <a:xfrm>
              <a:off x="3434" y="1687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6" name="Freeform 1029"/>
            <p:cNvSpPr>
              <a:spLocks/>
            </p:cNvSpPr>
            <p:nvPr/>
          </p:nvSpPr>
          <p:spPr bwMode="auto">
            <a:xfrm>
              <a:off x="3425" y="1694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7" name="Freeform 1030"/>
            <p:cNvSpPr>
              <a:spLocks/>
            </p:cNvSpPr>
            <p:nvPr/>
          </p:nvSpPr>
          <p:spPr bwMode="auto">
            <a:xfrm>
              <a:off x="3417" y="1700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8" name="Freeform 1031"/>
            <p:cNvSpPr>
              <a:spLocks/>
            </p:cNvSpPr>
            <p:nvPr/>
          </p:nvSpPr>
          <p:spPr bwMode="auto">
            <a:xfrm>
              <a:off x="3407" y="1707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29" name="Freeform 1032"/>
            <p:cNvSpPr>
              <a:spLocks/>
            </p:cNvSpPr>
            <p:nvPr/>
          </p:nvSpPr>
          <p:spPr bwMode="auto">
            <a:xfrm>
              <a:off x="3399" y="171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0" name="Freeform 1033"/>
            <p:cNvSpPr>
              <a:spLocks/>
            </p:cNvSpPr>
            <p:nvPr/>
          </p:nvSpPr>
          <p:spPr bwMode="auto">
            <a:xfrm>
              <a:off x="3389" y="1719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1" name="Freeform 1034"/>
            <p:cNvSpPr>
              <a:spLocks/>
            </p:cNvSpPr>
            <p:nvPr/>
          </p:nvSpPr>
          <p:spPr bwMode="auto">
            <a:xfrm>
              <a:off x="3381" y="1726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2" name="Freeform 1035"/>
            <p:cNvSpPr>
              <a:spLocks/>
            </p:cNvSpPr>
            <p:nvPr/>
          </p:nvSpPr>
          <p:spPr bwMode="auto">
            <a:xfrm>
              <a:off x="3371" y="173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3" name="Freeform 1036"/>
            <p:cNvSpPr>
              <a:spLocks/>
            </p:cNvSpPr>
            <p:nvPr/>
          </p:nvSpPr>
          <p:spPr bwMode="auto">
            <a:xfrm>
              <a:off x="3361" y="1738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4" name="Freeform 1037"/>
            <p:cNvSpPr>
              <a:spLocks/>
            </p:cNvSpPr>
            <p:nvPr/>
          </p:nvSpPr>
          <p:spPr bwMode="auto">
            <a:xfrm>
              <a:off x="3353" y="1744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5" name="Freeform 1038"/>
            <p:cNvSpPr>
              <a:spLocks/>
            </p:cNvSpPr>
            <p:nvPr/>
          </p:nvSpPr>
          <p:spPr bwMode="auto">
            <a:xfrm>
              <a:off x="3344" y="1751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6" name="Freeform 1039"/>
            <p:cNvSpPr>
              <a:spLocks/>
            </p:cNvSpPr>
            <p:nvPr/>
          </p:nvSpPr>
          <p:spPr bwMode="auto">
            <a:xfrm>
              <a:off x="3335" y="1756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7" name="Freeform 1040"/>
            <p:cNvSpPr>
              <a:spLocks/>
            </p:cNvSpPr>
            <p:nvPr/>
          </p:nvSpPr>
          <p:spPr bwMode="auto">
            <a:xfrm>
              <a:off x="3326" y="1763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8" name="Freeform 1041"/>
            <p:cNvSpPr>
              <a:spLocks/>
            </p:cNvSpPr>
            <p:nvPr/>
          </p:nvSpPr>
          <p:spPr bwMode="auto">
            <a:xfrm>
              <a:off x="3317" y="1770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39" name="Freeform 1042"/>
            <p:cNvSpPr>
              <a:spLocks/>
            </p:cNvSpPr>
            <p:nvPr/>
          </p:nvSpPr>
          <p:spPr bwMode="auto">
            <a:xfrm>
              <a:off x="3308" y="1775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0" name="Freeform 1043"/>
            <p:cNvSpPr>
              <a:spLocks/>
            </p:cNvSpPr>
            <p:nvPr/>
          </p:nvSpPr>
          <p:spPr bwMode="auto">
            <a:xfrm>
              <a:off x="3298" y="1782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0 h 6"/>
                <a:gd name="T14" fmla="*/ 1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1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1" name="Freeform 1044"/>
            <p:cNvSpPr>
              <a:spLocks/>
            </p:cNvSpPr>
            <p:nvPr/>
          </p:nvSpPr>
          <p:spPr bwMode="auto">
            <a:xfrm>
              <a:off x="3290" y="1788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2" name="Freeform 1045"/>
            <p:cNvSpPr>
              <a:spLocks/>
            </p:cNvSpPr>
            <p:nvPr/>
          </p:nvSpPr>
          <p:spPr bwMode="auto">
            <a:xfrm>
              <a:off x="3280" y="1795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3" name="Freeform 1046"/>
            <p:cNvSpPr>
              <a:spLocks/>
            </p:cNvSpPr>
            <p:nvPr/>
          </p:nvSpPr>
          <p:spPr bwMode="auto">
            <a:xfrm>
              <a:off x="3272" y="1800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4" name="Freeform 1047"/>
            <p:cNvSpPr>
              <a:spLocks/>
            </p:cNvSpPr>
            <p:nvPr/>
          </p:nvSpPr>
          <p:spPr bwMode="auto">
            <a:xfrm>
              <a:off x="3262" y="180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5" name="Freeform 1048"/>
            <p:cNvSpPr>
              <a:spLocks/>
            </p:cNvSpPr>
            <p:nvPr/>
          </p:nvSpPr>
          <p:spPr bwMode="auto">
            <a:xfrm>
              <a:off x="3254" y="1814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6" name="Freeform 1049"/>
            <p:cNvSpPr>
              <a:spLocks/>
            </p:cNvSpPr>
            <p:nvPr/>
          </p:nvSpPr>
          <p:spPr bwMode="auto">
            <a:xfrm>
              <a:off x="3244" y="1819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7" name="Freeform 1050"/>
            <p:cNvSpPr>
              <a:spLocks/>
            </p:cNvSpPr>
            <p:nvPr/>
          </p:nvSpPr>
          <p:spPr bwMode="auto">
            <a:xfrm>
              <a:off x="3236" y="1826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8" name="Freeform 1051"/>
            <p:cNvSpPr>
              <a:spLocks/>
            </p:cNvSpPr>
            <p:nvPr/>
          </p:nvSpPr>
          <p:spPr bwMode="auto">
            <a:xfrm>
              <a:off x="3226" y="1832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49" name="Freeform 1052"/>
            <p:cNvSpPr>
              <a:spLocks/>
            </p:cNvSpPr>
            <p:nvPr/>
          </p:nvSpPr>
          <p:spPr bwMode="auto">
            <a:xfrm>
              <a:off x="3217" y="1839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0" name="Freeform 1053"/>
            <p:cNvSpPr>
              <a:spLocks/>
            </p:cNvSpPr>
            <p:nvPr/>
          </p:nvSpPr>
          <p:spPr bwMode="auto">
            <a:xfrm>
              <a:off x="3209" y="184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1" name="Freeform 1054"/>
            <p:cNvSpPr>
              <a:spLocks/>
            </p:cNvSpPr>
            <p:nvPr/>
          </p:nvSpPr>
          <p:spPr bwMode="auto">
            <a:xfrm>
              <a:off x="3199" y="1851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2" name="Freeform 1055"/>
            <p:cNvSpPr>
              <a:spLocks/>
            </p:cNvSpPr>
            <p:nvPr/>
          </p:nvSpPr>
          <p:spPr bwMode="auto">
            <a:xfrm>
              <a:off x="3191" y="1858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3" name="Freeform 1056"/>
            <p:cNvSpPr>
              <a:spLocks/>
            </p:cNvSpPr>
            <p:nvPr/>
          </p:nvSpPr>
          <p:spPr bwMode="auto">
            <a:xfrm>
              <a:off x="3181" y="186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4" name="Freeform 1057"/>
            <p:cNvSpPr>
              <a:spLocks/>
            </p:cNvSpPr>
            <p:nvPr/>
          </p:nvSpPr>
          <p:spPr bwMode="auto">
            <a:xfrm>
              <a:off x="3173" y="1870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5" name="Freeform 1058"/>
            <p:cNvSpPr>
              <a:spLocks/>
            </p:cNvSpPr>
            <p:nvPr/>
          </p:nvSpPr>
          <p:spPr bwMode="auto">
            <a:xfrm>
              <a:off x="3163" y="1876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6" name="Freeform 1059"/>
            <p:cNvSpPr>
              <a:spLocks/>
            </p:cNvSpPr>
            <p:nvPr/>
          </p:nvSpPr>
          <p:spPr bwMode="auto">
            <a:xfrm>
              <a:off x="3153" y="1883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7" name="Freeform 1060"/>
            <p:cNvSpPr>
              <a:spLocks/>
            </p:cNvSpPr>
            <p:nvPr/>
          </p:nvSpPr>
          <p:spPr bwMode="auto">
            <a:xfrm>
              <a:off x="3145" y="1888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8" name="Freeform 1061"/>
            <p:cNvSpPr>
              <a:spLocks/>
            </p:cNvSpPr>
            <p:nvPr/>
          </p:nvSpPr>
          <p:spPr bwMode="auto">
            <a:xfrm>
              <a:off x="3136" y="1895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59" name="Freeform 1062"/>
            <p:cNvSpPr>
              <a:spLocks/>
            </p:cNvSpPr>
            <p:nvPr/>
          </p:nvSpPr>
          <p:spPr bwMode="auto">
            <a:xfrm>
              <a:off x="3127" y="1902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0" name="Freeform 1063"/>
            <p:cNvSpPr>
              <a:spLocks/>
            </p:cNvSpPr>
            <p:nvPr/>
          </p:nvSpPr>
          <p:spPr bwMode="auto">
            <a:xfrm>
              <a:off x="3118" y="1908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1" name="Freeform 1064"/>
            <p:cNvSpPr>
              <a:spLocks/>
            </p:cNvSpPr>
            <p:nvPr/>
          </p:nvSpPr>
          <p:spPr bwMode="auto">
            <a:xfrm>
              <a:off x="3109" y="1915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2" name="Freeform 1065"/>
            <p:cNvSpPr>
              <a:spLocks/>
            </p:cNvSpPr>
            <p:nvPr/>
          </p:nvSpPr>
          <p:spPr bwMode="auto">
            <a:xfrm>
              <a:off x="3100" y="192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3" name="Freeform 1066"/>
            <p:cNvSpPr>
              <a:spLocks/>
            </p:cNvSpPr>
            <p:nvPr/>
          </p:nvSpPr>
          <p:spPr bwMode="auto">
            <a:xfrm>
              <a:off x="3090" y="1927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4" name="Freeform 1067"/>
            <p:cNvSpPr>
              <a:spLocks/>
            </p:cNvSpPr>
            <p:nvPr/>
          </p:nvSpPr>
          <p:spPr bwMode="auto">
            <a:xfrm>
              <a:off x="3082" y="1932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5" name="Freeform 1068"/>
            <p:cNvSpPr>
              <a:spLocks/>
            </p:cNvSpPr>
            <p:nvPr/>
          </p:nvSpPr>
          <p:spPr bwMode="auto">
            <a:xfrm>
              <a:off x="3072" y="193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6" name="Freeform 1069"/>
            <p:cNvSpPr>
              <a:spLocks/>
            </p:cNvSpPr>
            <p:nvPr/>
          </p:nvSpPr>
          <p:spPr bwMode="auto">
            <a:xfrm>
              <a:off x="3064" y="1946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7" name="Freeform 1070"/>
            <p:cNvSpPr>
              <a:spLocks/>
            </p:cNvSpPr>
            <p:nvPr/>
          </p:nvSpPr>
          <p:spPr bwMode="auto">
            <a:xfrm>
              <a:off x="3054" y="1952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8" name="Freeform 1071"/>
            <p:cNvSpPr>
              <a:spLocks/>
            </p:cNvSpPr>
            <p:nvPr/>
          </p:nvSpPr>
          <p:spPr bwMode="auto">
            <a:xfrm>
              <a:off x="3046" y="1959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69" name="Freeform 1072"/>
            <p:cNvSpPr>
              <a:spLocks/>
            </p:cNvSpPr>
            <p:nvPr/>
          </p:nvSpPr>
          <p:spPr bwMode="auto">
            <a:xfrm>
              <a:off x="3036" y="196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0" name="Freeform 1073"/>
            <p:cNvSpPr>
              <a:spLocks/>
            </p:cNvSpPr>
            <p:nvPr/>
          </p:nvSpPr>
          <p:spPr bwMode="auto">
            <a:xfrm>
              <a:off x="3028" y="197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1" name="Freeform 1074"/>
            <p:cNvSpPr>
              <a:spLocks/>
            </p:cNvSpPr>
            <p:nvPr/>
          </p:nvSpPr>
          <p:spPr bwMode="auto">
            <a:xfrm>
              <a:off x="3018" y="1977"/>
              <a:ext cx="6" cy="5"/>
            </a:xfrm>
            <a:custGeom>
              <a:avLst/>
              <a:gdLst>
                <a:gd name="T0" fmla="*/ 5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5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2" name="Freeform 1075"/>
            <p:cNvSpPr>
              <a:spLocks/>
            </p:cNvSpPr>
            <p:nvPr/>
          </p:nvSpPr>
          <p:spPr bwMode="auto">
            <a:xfrm>
              <a:off x="3009" y="1983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3" name="Freeform 1076"/>
            <p:cNvSpPr>
              <a:spLocks/>
            </p:cNvSpPr>
            <p:nvPr/>
          </p:nvSpPr>
          <p:spPr bwMode="auto">
            <a:xfrm>
              <a:off x="3001" y="1989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4" name="Freeform 1077"/>
            <p:cNvSpPr>
              <a:spLocks/>
            </p:cNvSpPr>
            <p:nvPr/>
          </p:nvSpPr>
          <p:spPr bwMode="auto">
            <a:xfrm>
              <a:off x="2991" y="1996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5" name="Freeform 1078"/>
            <p:cNvSpPr>
              <a:spLocks/>
            </p:cNvSpPr>
            <p:nvPr/>
          </p:nvSpPr>
          <p:spPr bwMode="auto">
            <a:xfrm>
              <a:off x="2983" y="2003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6" name="Freeform 1079"/>
            <p:cNvSpPr>
              <a:spLocks/>
            </p:cNvSpPr>
            <p:nvPr/>
          </p:nvSpPr>
          <p:spPr bwMode="auto">
            <a:xfrm>
              <a:off x="2973" y="200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7" name="Freeform 1080"/>
            <p:cNvSpPr>
              <a:spLocks/>
            </p:cNvSpPr>
            <p:nvPr/>
          </p:nvSpPr>
          <p:spPr bwMode="auto">
            <a:xfrm>
              <a:off x="2965" y="2015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8" name="Freeform 1081"/>
            <p:cNvSpPr>
              <a:spLocks/>
            </p:cNvSpPr>
            <p:nvPr/>
          </p:nvSpPr>
          <p:spPr bwMode="auto">
            <a:xfrm>
              <a:off x="2955" y="2021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79" name="Freeform 1082"/>
            <p:cNvSpPr>
              <a:spLocks/>
            </p:cNvSpPr>
            <p:nvPr/>
          </p:nvSpPr>
          <p:spPr bwMode="auto">
            <a:xfrm>
              <a:off x="2945" y="2027"/>
              <a:ext cx="6" cy="6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5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0" name="Freeform 1083"/>
            <p:cNvSpPr>
              <a:spLocks/>
            </p:cNvSpPr>
            <p:nvPr/>
          </p:nvSpPr>
          <p:spPr bwMode="auto">
            <a:xfrm>
              <a:off x="2937" y="2033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1" name="Freeform 1084"/>
            <p:cNvSpPr>
              <a:spLocks/>
            </p:cNvSpPr>
            <p:nvPr/>
          </p:nvSpPr>
          <p:spPr bwMode="auto">
            <a:xfrm>
              <a:off x="2928" y="2040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2" name="Freeform 1085"/>
            <p:cNvSpPr>
              <a:spLocks/>
            </p:cNvSpPr>
            <p:nvPr/>
          </p:nvSpPr>
          <p:spPr bwMode="auto">
            <a:xfrm>
              <a:off x="2919" y="2047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3" name="Freeform 1086"/>
            <p:cNvSpPr>
              <a:spLocks/>
            </p:cNvSpPr>
            <p:nvPr/>
          </p:nvSpPr>
          <p:spPr bwMode="auto">
            <a:xfrm>
              <a:off x="2910" y="2052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4" name="Freeform 1087"/>
            <p:cNvSpPr>
              <a:spLocks/>
            </p:cNvSpPr>
            <p:nvPr/>
          </p:nvSpPr>
          <p:spPr bwMode="auto">
            <a:xfrm>
              <a:off x="2901" y="2059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5" name="Freeform 1088"/>
            <p:cNvSpPr>
              <a:spLocks/>
            </p:cNvSpPr>
            <p:nvPr/>
          </p:nvSpPr>
          <p:spPr bwMode="auto">
            <a:xfrm>
              <a:off x="2892" y="206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6" name="Freeform 1089"/>
            <p:cNvSpPr>
              <a:spLocks/>
            </p:cNvSpPr>
            <p:nvPr/>
          </p:nvSpPr>
          <p:spPr bwMode="auto">
            <a:xfrm>
              <a:off x="2882" y="207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7" name="Freeform 1090"/>
            <p:cNvSpPr>
              <a:spLocks/>
            </p:cNvSpPr>
            <p:nvPr/>
          </p:nvSpPr>
          <p:spPr bwMode="auto">
            <a:xfrm>
              <a:off x="2874" y="207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8" name="Freeform 1091"/>
            <p:cNvSpPr>
              <a:spLocks/>
            </p:cNvSpPr>
            <p:nvPr/>
          </p:nvSpPr>
          <p:spPr bwMode="auto">
            <a:xfrm>
              <a:off x="2864" y="208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89" name="Freeform 1092"/>
            <p:cNvSpPr>
              <a:spLocks/>
            </p:cNvSpPr>
            <p:nvPr/>
          </p:nvSpPr>
          <p:spPr bwMode="auto">
            <a:xfrm>
              <a:off x="2856" y="2091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0" name="Freeform 1093"/>
            <p:cNvSpPr>
              <a:spLocks/>
            </p:cNvSpPr>
            <p:nvPr/>
          </p:nvSpPr>
          <p:spPr bwMode="auto">
            <a:xfrm>
              <a:off x="2846" y="209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1" name="Freeform 1094"/>
            <p:cNvSpPr>
              <a:spLocks/>
            </p:cNvSpPr>
            <p:nvPr/>
          </p:nvSpPr>
          <p:spPr bwMode="auto">
            <a:xfrm>
              <a:off x="2838" y="2103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2" name="Freeform 1095"/>
            <p:cNvSpPr>
              <a:spLocks/>
            </p:cNvSpPr>
            <p:nvPr/>
          </p:nvSpPr>
          <p:spPr bwMode="auto">
            <a:xfrm>
              <a:off x="2828" y="2109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3" name="Freeform 1096"/>
            <p:cNvSpPr>
              <a:spLocks/>
            </p:cNvSpPr>
            <p:nvPr/>
          </p:nvSpPr>
          <p:spPr bwMode="auto">
            <a:xfrm>
              <a:off x="2819" y="211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4" name="Freeform 1097"/>
            <p:cNvSpPr>
              <a:spLocks/>
            </p:cNvSpPr>
            <p:nvPr/>
          </p:nvSpPr>
          <p:spPr bwMode="auto">
            <a:xfrm>
              <a:off x="2810" y="2121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5" name="Freeform 1098"/>
            <p:cNvSpPr>
              <a:spLocks/>
            </p:cNvSpPr>
            <p:nvPr/>
          </p:nvSpPr>
          <p:spPr bwMode="auto">
            <a:xfrm>
              <a:off x="2801" y="2128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6" name="Freeform 1099"/>
            <p:cNvSpPr>
              <a:spLocks/>
            </p:cNvSpPr>
            <p:nvPr/>
          </p:nvSpPr>
          <p:spPr bwMode="auto">
            <a:xfrm>
              <a:off x="2793" y="213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7" name="Freeform 1100"/>
            <p:cNvSpPr>
              <a:spLocks/>
            </p:cNvSpPr>
            <p:nvPr/>
          </p:nvSpPr>
          <p:spPr bwMode="auto">
            <a:xfrm>
              <a:off x="2783" y="214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8" name="Freeform 1101"/>
            <p:cNvSpPr>
              <a:spLocks/>
            </p:cNvSpPr>
            <p:nvPr/>
          </p:nvSpPr>
          <p:spPr bwMode="auto">
            <a:xfrm>
              <a:off x="2775" y="2147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99" name="Freeform 1102"/>
            <p:cNvSpPr>
              <a:spLocks/>
            </p:cNvSpPr>
            <p:nvPr/>
          </p:nvSpPr>
          <p:spPr bwMode="auto">
            <a:xfrm>
              <a:off x="2765" y="2153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0" name="Freeform 1103"/>
            <p:cNvSpPr>
              <a:spLocks/>
            </p:cNvSpPr>
            <p:nvPr/>
          </p:nvSpPr>
          <p:spPr bwMode="auto">
            <a:xfrm>
              <a:off x="2757" y="216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1" name="Freeform 1104"/>
            <p:cNvSpPr>
              <a:spLocks/>
            </p:cNvSpPr>
            <p:nvPr/>
          </p:nvSpPr>
          <p:spPr bwMode="auto">
            <a:xfrm>
              <a:off x="2747" y="2165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2" name="Freeform 1105"/>
            <p:cNvSpPr>
              <a:spLocks/>
            </p:cNvSpPr>
            <p:nvPr/>
          </p:nvSpPr>
          <p:spPr bwMode="auto">
            <a:xfrm>
              <a:off x="2737" y="21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3" name="Freeform 1106"/>
            <p:cNvSpPr>
              <a:spLocks/>
            </p:cNvSpPr>
            <p:nvPr/>
          </p:nvSpPr>
          <p:spPr bwMode="auto">
            <a:xfrm>
              <a:off x="2729" y="2179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4" name="Freeform 1107"/>
            <p:cNvSpPr>
              <a:spLocks/>
            </p:cNvSpPr>
            <p:nvPr/>
          </p:nvSpPr>
          <p:spPr bwMode="auto">
            <a:xfrm>
              <a:off x="2720" y="218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5" name="Freeform 1108"/>
            <p:cNvSpPr>
              <a:spLocks/>
            </p:cNvSpPr>
            <p:nvPr/>
          </p:nvSpPr>
          <p:spPr bwMode="auto">
            <a:xfrm>
              <a:off x="2711" y="219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6" name="Freeform 1109"/>
            <p:cNvSpPr>
              <a:spLocks/>
            </p:cNvSpPr>
            <p:nvPr/>
          </p:nvSpPr>
          <p:spPr bwMode="auto">
            <a:xfrm>
              <a:off x="2702" y="2197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7" name="Freeform 1110"/>
            <p:cNvSpPr>
              <a:spLocks/>
            </p:cNvSpPr>
            <p:nvPr/>
          </p:nvSpPr>
          <p:spPr bwMode="auto">
            <a:xfrm>
              <a:off x="2693" y="2204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8" name="Freeform 1111"/>
            <p:cNvSpPr>
              <a:spLocks/>
            </p:cNvSpPr>
            <p:nvPr/>
          </p:nvSpPr>
          <p:spPr bwMode="auto">
            <a:xfrm>
              <a:off x="2684" y="220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09" name="Freeform 1112"/>
            <p:cNvSpPr>
              <a:spLocks/>
            </p:cNvSpPr>
            <p:nvPr/>
          </p:nvSpPr>
          <p:spPr bwMode="auto">
            <a:xfrm>
              <a:off x="2674" y="221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0" name="Freeform 1113"/>
            <p:cNvSpPr>
              <a:spLocks/>
            </p:cNvSpPr>
            <p:nvPr/>
          </p:nvSpPr>
          <p:spPr bwMode="auto">
            <a:xfrm>
              <a:off x="2666" y="2223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1" name="Freeform 1114"/>
            <p:cNvSpPr>
              <a:spLocks/>
            </p:cNvSpPr>
            <p:nvPr/>
          </p:nvSpPr>
          <p:spPr bwMode="auto">
            <a:xfrm>
              <a:off x="2656" y="2229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2" name="Freeform 1115"/>
            <p:cNvSpPr>
              <a:spLocks/>
            </p:cNvSpPr>
            <p:nvPr/>
          </p:nvSpPr>
          <p:spPr bwMode="auto">
            <a:xfrm>
              <a:off x="2648" y="2235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5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3" name="Freeform 1116"/>
            <p:cNvSpPr>
              <a:spLocks/>
            </p:cNvSpPr>
            <p:nvPr/>
          </p:nvSpPr>
          <p:spPr bwMode="auto">
            <a:xfrm>
              <a:off x="2638" y="2241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4" name="Freeform 1117"/>
            <p:cNvSpPr>
              <a:spLocks/>
            </p:cNvSpPr>
            <p:nvPr/>
          </p:nvSpPr>
          <p:spPr bwMode="auto">
            <a:xfrm>
              <a:off x="2630" y="2248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5" name="Freeform 1118"/>
            <p:cNvSpPr>
              <a:spLocks/>
            </p:cNvSpPr>
            <p:nvPr/>
          </p:nvSpPr>
          <p:spPr bwMode="auto">
            <a:xfrm>
              <a:off x="2620" y="225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6" name="Freeform 1119"/>
            <p:cNvSpPr>
              <a:spLocks/>
            </p:cNvSpPr>
            <p:nvPr/>
          </p:nvSpPr>
          <p:spPr bwMode="auto">
            <a:xfrm>
              <a:off x="2611" y="2260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7" name="Freeform 1120"/>
            <p:cNvSpPr>
              <a:spLocks/>
            </p:cNvSpPr>
            <p:nvPr/>
          </p:nvSpPr>
          <p:spPr bwMode="auto">
            <a:xfrm>
              <a:off x="2602" y="2267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1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8" name="Freeform 1121"/>
            <p:cNvSpPr>
              <a:spLocks/>
            </p:cNvSpPr>
            <p:nvPr/>
          </p:nvSpPr>
          <p:spPr bwMode="auto">
            <a:xfrm>
              <a:off x="2593" y="2273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19" name="Freeform 1122"/>
            <p:cNvSpPr>
              <a:spLocks/>
            </p:cNvSpPr>
            <p:nvPr/>
          </p:nvSpPr>
          <p:spPr bwMode="auto">
            <a:xfrm>
              <a:off x="2585" y="228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0" name="Freeform 1123"/>
            <p:cNvSpPr>
              <a:spLocks/>
            </p:cNvSpPr>
            <p:nvPr/>
          </p:nvSpPr>
          <p:spPr bwMode="auto">
            <a:xfrm>
              <a:off x="2575" y="2285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1" name="Freeform 1124"/>
            <p:cNvSpPr>
              <a:spLocks/>
            </p:cNvSpPr>
            <p:nvPr/>
          </p:nvSpPr>
          <p:spPr bwMode="auto">
            <a:xfrm>
              <a:off x="2567" y="2292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2" name="Freeform 1125"/>
            <p:cNvSpPr>
              <a:spLocks/>
            </p:cNvSpPr>
            <p:nvPr/>
          </p:nvSpPr>
          <p:spPr bwMode="auto">
            <a:xfrm>
              <a:off x="2557" y="2297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3" name="Freeform 1126"/>
            <p:cNvSpPr>
              <a:spLocks/>
            </p:cNvSpPr>
            <p:nvPr/>
          </p:nvSpPr>
          <p:spPr bwMode="auto">
            <a:xfrm>
              <a:off x="2549" y="2304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4" name="Freeform 1127"/>
            <p:cNvSpPr>
              <a:spLocks/>
            </p:cNvSpPr>
            <p:nvPr/>
          </p:nvSpPr>
          <p:spPr bwMode="auto">
            <a:xfrm>
              <a:off x="2539" y="2311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5" name="Freeform 1128"/>
            <p:cNvSpPr>
              <a:spLocks/>
            </p:cNvSpPr>
            <p:nvPr/>
          </p:nvSpPr>
          <p:spPr bwMode="auto">
            <a:xfrm>
              <a:off x="2529" y="2317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6" name="Freeform 1129"/>
            <p:cNvSpPr>
              <a:spLocks/>
            </p:cNvSpPr>
            <p:nvPr/>
          </p:nvSpPr>
          <p:spPr bwMode="auto">
            <a:xfrm>
              <a:off x="2521" y="2324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7" name="Freeform 1130"/>
            <p:cNvSpPr>
              <a:spLocks/>
            </p:cNvSpPr>
            <p:nvPr/>
          </p:nvSpPr>
          <p:spPr bwMode="auto">
            <a:xfrm>
              <a:off x="2511" y="2329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1 h 6"/>
                <a:gd name="T14" fmla="*/ 2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8" name="Freeform 1131"/>
            <p:cNvSpPr>
              <a:spLocks/>
            </p:cNvSpPr>
            <p:nvPr/>
          </p:nvSpPr>
          <p:spPr bwMode="auto">
            <a:xfrm>
              <a:off x="2503" y="2336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29" name="Freeform 1132"/>
            <p:cNvSpPr>
              <a:spLocks/>
            </p:cNvSpPr>
            <p:nvPr/>
          </p:nvSpPr>
          <p:spPr bwMode="auto">
            <a:xfrm>
              <a:off x="2494" y="2341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0" name="Freeform 1133"/>
            <p:cNvSpPr>
              <a:spLocks/>
            </p:cNvSpPr>
            <p:nvPr/>
          </p:nvSpPr>
          <p:spPr bwMode="auto">
            <a:xfrm>
              <a:off x="2485" y="2348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1" name="Freeform 1134"/>
            <p:cNvSpPr>
              <a:spLocks/>
            </p:cNvSpPr>
            <p:nvPr/>
          </p:nvSpPr>
          <p:spPr bwMode="auto">
            <a:xfrm>
              <a:off x="2476" y="2355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2" name="Freeform 1135"/>
            <p:cNvSpPr>
              <a:spLocks/>
            </p:cNvSpPr>
            <p:nvPr/>
          </p:nvSpPr>
          <p:spPr bwMode="auto">
            <a:xfrm>
              <a:off x="2466" y="2361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3" name="Freeform 1136"/>
            <p:cNvSpPr>
              <a:spLocks/>
            </p:cNvSpPr>
            <p:nvPr/>
          </p:nvSpPr>
          <p:spPr bwMode="auto">
            <a:xfrm>
              <a:off x="2458" y="2368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4" name="Freeform 1137"/>
            <p:cNvSpPr>
              <a:spLocks/>
            </p:cNvSpPr>
            <p:nvPr/>
          </p:nvSpPr>
          <p:spPr bwMode="auto">
            <a:xfrm>
              <a:off x="2448" y="2373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5" name="Freeform 1138"/>
            <p:cNvSpPr>
              <a:spLocks/>
            </p:cNvSpPr>
            <p:nvPr/>
          </p:nvSpPr>
          <p:spPr bwMode="auto">
            <a:xfrm>
              <a:off x="2440" y="2380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6" name="Freeform 1139"/>
            <p:cNvSpPr>
              <a:spLocks/>
            </p:cNvSpPr>
            <p:nvPr/>
          </p:nvSpPr>
          <p:spPr bwMode="auto">
            <a:xfrm>
              <a:off x="2430" y="2386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7" name="Freeform 1140"/>
            <p:cNvSpPr>
              <a:spLocks/>
            </p:cNvSpPr>
            <p:nvPr/>
          </p:nvSpPr>
          <p:spPr bwMode="auto">
            <a:xfrm>
              <a:off x="2422" y="2392"/>
              <a:ext cx="5" cy="6"/>
            </a:xfrm>
            <a:custGeom>
              <a:avLst/>
              <a:gdLst>
                <a:gd name="T0" fmla="*/ 4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4 w 5"/>
                <a:gd name="T29" fmla="*/ 5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6"/>
                <a:gd name="T47" fmla="*/ 5 w 5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6">
                  <a:moveTo>
                    <a:pt x="4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8" name="Freeform 1141"/>
            <p:cNvSpPr>
              <a:spLocks/>
            </p:cNvSpPr>
            <p:nvPr/>
          </p:nvSpPr>
          <p:spPr bwMode="auto">
            <a:xfrm>
              <a:off x="2412" y="239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39" name="Freeform 1142"/>
            <p:cNvSpPr>
              <a:spLocks/>
            </p:cNvSpPr>
            <p:nvPr/>
          </p:nvSpPr>
          <p:spPr bwMode="auto">
            <a:xfrm>
              <a:off x="2403" y="2405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0" name="Freeform 1143"/>
            <p:cNvSpPr>
              <a:spLocks/>
            </p:cNvSpPr>
            <p:nvPr/>
          </p:nvSpPr>
          <p:spPr bwMode="auto">
            <a:xfrm>
              <a:off x="2394" y="2412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1" name="Freeform 1144"/>
            <p:cNvSpPr>
              <a:spLocks/>
            </p:cNvSpPr>
            <p:nvPr/>
          </p:nvSpPr>
          <p:spPr bwMode="auto">
            <a:xfrm>
              <a:off x="2385" y="2417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2" name="Freeform 1145"/>
            <p:cNvSpPr>
              <a:spLocks/>
            </p:cNvSpPr>
            <p:nvPr/>
          </p:nvSpPr>
          <p:spPr bwMode="auto">
            <a:xfrm>
              <a:off x="2376" y="2424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3" name="Freeform 1146"/>
            <p:cNvSpPr>
              <a:spLocks/>
            </p:cNvSpPr>
            <p:nvPr/>
          </p:nvSpPr>
          <p:spPr bwMode="auto">
            <a:xfrm>
              <a:off x="2367" y="2430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5 w 5"/>
                <a:gd name="T7" fmla="*/ 1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1 w 5"/>
                <a:gd name="T21" fmla="*/ 5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4" name="Freeform 1147"/>
            <p:cNvSpPr>
              <a:spLocks/>
            </p:cNvSpPr>
            <p:nvPr/>
          </p:nvSpPr>
          <p:spPr bwMode="auto">
            <a:xfrm>
              <a:off x="2359" y="2437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5" name="Freeform 1148"/>
            <p:cNvSpPr>
              <a:spLocks/>
            </p:cNvSpPr>
            <p:nvPr/>
          </p:nvSpPr>
          <p:spPr bwMode="auto">
            <a:xfrm>
              <a:off x="2349" y="2443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6" name="Freeform 1149"/>
            <p:cNvSpPr>
              <a:spLocks/>
            </p:cNvSpPr>
            <p:nvPr/>
          </p:nvSpPr>
          <p:spPr bwMode="auto">
            <a:xfrm>
              <a:off x="2339" y="2449"/>
              <a:ext cx="7" cy="5"/>
            </a:xfrm>
            <a:custGeom>
              <a:avLst/>
              <a:gdLst>
                <a:gd name="T0" fmla="*/ 6 w 7"/>
                <a:gd name="T1" fmla="*/ 5 h 5"/>
                <a:gd name="T2" fmla="*/ 7 w 7"/>
                <a:gd name="T3" fmla="*/ 4 h 5"/>
                <a:gd name="T4" fmla="*/ 7 w 7"/>
                <a:gd name="T5" fmla="*/ 3 h 5"/>
                <a:gd name="T6" fmla="*/ 6 w 7"/>
                <a:gd name="T7" fmla="*/ 1 h 5"/>
                <a:gd name="T8" fmla="*/ 4 w 7"/>
                <a:gd name="T9" fmla="*/ 0 h 5"/>
                <a:gd name="T10" fmla="*/ 3 w 7"/>
                <a:gd name="T11" fmla="*/ 0 h 5"/>
                <a:gd name="T12" fmla="*/ 2 w 7"/>
                <a:gd name="T13" fmla="*/ 1 h 5"/>
                <a:gd name="T14" fmla="*/ 2 w 7"/>
                <a:gd name="T15" fmla="*/ 1 h 5"/>
                <a:gd name="T16" fmla="*/ 0 w 7"/>
                <a:gd name="T17" fmla="*/ 3 h 5"/>
                <a:gd name="T18" fmla="*/ 0 w 7"/>
                <a:gd name="T19" fmla="*/ 4 h 5"/>
                <a:gd name="T20" fmla="*/ 2 w 7"/>
                <a:gd name="T21" fmla="*/ 5 h 5"/>
                <a:gd name="T22" fmla="*/ 3 w 7"/>
                <a:gd name="T23" fmla="*/ 5 h 5"/>
                <a:gd name="T24" fmla="*/ 4 w 7"/>
                <a:gd name="T25" fmla="*/ 5 h 5"/>
                <a:gd name="T26" fmla="*/ 6 w 7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5"/>
                <a:gd name="T44" fmla="*/ 7 w 7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5">
                  <a:moveTo>
                    <a:pt x="6" y="5"/>
                  </a:moveTo>
                  <a:lnTo>
                    <a:pt x="7" y="4"/>
                  </a:lnTo>
                  <a:lnTo>
                    <a:pt x="7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7" name="Freeform 1150"/>
            <p:cNvSpPr>
              <a:spLocks/>
            </p:cNvSpPr>
            <p:nvPr/>
          </p:nvSpPr>
          <p:spPr bwMode="auto">
            <a:xfrm>
              <a:off x="2331" y="2456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8" name="Freeform 1151"/>
            <p:cNvSpPr>
              <a:spLocks/>
            </p:cNvSpPr>
            <p:nvPr/>
          </p:nvSpPr>
          <p:spPr bwMode="auto">
            <a:xfrm>
              <a:off x="2321" y="246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2 h 6"/>
                <a:gd name="T8" fmla="*/ 5 w 6"/>
                <a:gd name="T9" fmla="*/ 0 h 6"/>
                <a:gd name="T10" fmla="*/ 3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2 w 6"/>
                <a:gd name="T21" fmla="*/ 6 h 6"/>
                <a:gd name="T22" fmla="*/ 3 w 6"/>
                <a:gd name="T23" fmla="*/ 6 h 6"/>
                <a:gd name="T24" fmla="*/ 5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49" name="Freeform 1152"/>
            <p:cNvSpPr>
              <a:spLocks/>
            </p:cNvSpPr>
            <p:nvPr/>
          </p:nvSpPr>
          <p:spPr bwMode="auto">
            <a:xfrm>
              <a:off x="2313" y="2468"/>
              <a:ext cx="6" cy="6"/>
            </a:xfrm>
            <a:custGeom>
              <a:avLst/>
              <a:gdLst>
                <a:gd name="T0" fmla="*/ 4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0" name="Freeform 1153"/>
            <p:cNvSpPr>
              <a:spLocks/>
            </p:cNvSpPr>
            <p:nvPr/>
          </p:nvSpPr>
          <p:spPr bwMode="auto">
            <a:xfrm>
              <a:off x="2303" y="247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1" name="Freeform 1154"/>
            <p:cNvSpPr>
              <a:spLocks/>
            </p:cNvSpPr>
            <p:nvPr/>
          </p:nvSpPr>
          <p:spPr bwMode="auto">
            <a:xfrm>
              <a:off x="2295" y="2481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2" name="Freeform 1155"/>
            <p:cNvSpPr>
              <a:spLocks/>
            </p:cNvSpPr>
            <p:nvPr/>
          </p:nvSpPr>
          <p:spPr bwMode="auto">
            <a:xfrm>
              <a:off x="2286" y="2487"/>
              <a:ext cx="5" cy="6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5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3" name="Freeform 1156"/>
            <p:cNvSpPr>
              <a:spLocks/>
            </p:cNvSpPr>
            <p:nvPr/>
          </p:nvSpPr>
          <p:spPr bwMode="auto">
            <a:xfrm>
              <a:off x="2277" y="2493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1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1 h 6"/>
                <a:gd name="T14" fmla="*/ 0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4" name="Freeform 1157"/>
            <p:cNvSpPr>
              <a:spLocks/>
            </p:cNvSpPr>
            <p:nvPr/>
          </p:nvSpPr>
          <p:spPr bwMode="auto">
            <a:xfrm>
              <a:off x="2268" y="2500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5" name="Freeform 1158"/>
            <p:cNvSpPr>
              <a:spLocks/>
            </p:cNvSpPr>
            <p:nvPr/>
          </p:nvSpPr>
          <p:spPr bwMode="auto">
            <a:xfrm>
              <a:off x="2258" y="250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6 w 6"/>
                <a:gd name="T7" fmla="*/ 2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2 h 6"/>
                <a:gd name="T14" fmla="*/ 1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6" name="Freeform 1159"/>
            <p:cNvSpPr>
              <a:spLocks/>
            </p:cNvSpPr>
            <p:nvPr/>
          </p:nvSpPr>
          <p:spPr bwMode="auto">
            <a:xfrm>
              <a:off x="2250" y="2512"/>
              <a:ext cx="5" cy="6"/>
            </a:xfrm>
            <a:custGeom>
              <a:avLst/>
              <a:gdLst>
                <a:gd name="T0" fmla="*/ 4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4 w 5"/>
                <a:gd name="T7" fmla="*/ 0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0 w 5"/>
                <a:gd name="T21" fmla="*/ 4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7" name="Freeform 1160"/>
            <p:cNvSpPr>
              <a:spLocks/>
            </p:cNvSpPr>
            <p:nvPr/>
          </p:nvSpPr>
          <p:spPr bwMode="auto">
            <a:xfrm>
              <a:off x="2240" y="251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1 h 5"/>
                <a:gd name="T14" fmla="*/ 1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1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8" name="Freeform 1161"/>
            <p:cNvSpPr>
              <a:spLocks/>
            </p:cNvSpPr>
            <p:nvPr/>
          </p:nvSpPr>
          <p:spPr bwMode="auto">
            <a:xfrm>
              <a:off x="2232" y="252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59" name="Freeform 1162"/>
            <p:cNvSpPr>
              <a:spLocks/>
            </p:cNvSpPr>
            <p:nvPr/>
          </p:nvSpPr>
          <p:spPr bwMode="auto">
            <a:xfrm>
              <a:off x="2222" y="2532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0" name="Freeform 1163"/>
            <p:cNvSpPr>
              <a:spLocks/>
            </p:cNvSpPr>
            <p:nvPr/>
          </p:nvSpPr>
          <p:spPr bwMode="auto">
            <a:xfrm>
              <a:off x="2214" y="2537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1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1 h 6"/>
                <a:gd name="T14" fmla="*/ 0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1" name="Freeform 1164"/>
            <p:cNvSpPr>
              <a:spLocks/>
            </p:cNvSpPr>
            <p:nvPr/>
          </p:nvSpPr>
          <p:spPr bwMode="auto">
            <a:xfrm>
              <a:off x="2204" y="254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2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2" name="Freeform 1165"/>
            <p:cNvSpPr>
              <a:spLocks/>
            </p:cNvSpPr>
            <p:nvPr/>
          </p:nvSpPr>
          <p:spPr bwMode="auto">
            <a:xfrm>
              <a:off x="2195" y="254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5 h 6"/>
                <a:gd name="T4" fmla="*/ 5 w 5"/>
                <a:gd name="T5" fmla="*/ 3 h 6"/>
                <a:gd name="T6" fmla="*/ 5 w 5"/>
                <a:gd name="T7" fmla="*/ 2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2 h 6"/>
                <a:gd name="T14" fmla="*/ 1 w 5"/>
                <a:gd name="T15" fmla="*/ 2 h 6"/>
                <a:gd name="T16" fmla="*/ 0 w 5"/>
                <a:gd name="T17" fmla="*/ 3 h 6"/>
                <a:gd name="T18" fmla="*/ 0 w 5"/>
                <a:gd name="T19" fmla="*/ 5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3" name="Freeform 1166"/>
            <p:cNvSpPr>
              <a:spLocks/>
            </p:cNvSpPr>
            <p:nvPr/>
          </p:nvSpPr>
          <p:spPr bwMode="auto">
            <a:xfrm>
              <a:off x="2186" y="2556"/>
              <a:ext cx="6" cy="6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5 w 6"/>
                <a:gd name="T7" fmla="*/ 0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4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4" name="Freeform 1167"/>
            <p:cNvSpPr>
              <a:spLocks/>
            </p:cNvSpPr>
            <p:nvPr/>
          </p:nvSpPr>
          <p:spPr bwMode="auto">
            <a:xfrm>
              <a:off x="2177" y="2562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5 w 5"/>
                <a:gd name="T7" fmla="*/ 1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1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1 w 5"/>
                <a:gd name="T21" fmla="*/ 5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5" name="Freeform 1168"/>
            <p:cNvSpPr>
              <a:spLocks/>
            </p:cNvSpPr>
            <p:nvPr/>
          </p:nvSpPr>
          <p:spPr bwMode="auto">
            <a:xfrm>
              <a:off x="2168" y="2569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6" name="Freeform 1169"/>
            <p:cNvSpPr>
              <a:spLocks/>
            </p:cNvSpPr>
            <p:nvPr/>
          </p:nvSpPr>
          <p:spPr bwMode="auto">
            <a:xfrm>
              <a:off x="2159" y="2576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7" name="Freeform 1170"/>
            <p:cNvSpPr>
              <a:spLocks/>
            </p:cNvSpPr>
            <p:nvPr/>
          </p:nvSpPr>
          <p:spPr bwMode="auto">
            <a:xfrm>
              <a:off x="2151" y="2581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2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2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8" name="Freeform 1171"/>
            <p:cNvSpPr>
              <a:spLocks/>
            </p:cNvSpPr>
            <p:nvPr/>
          </p:nvSpPr>
          <p:spPr bwMode="auto">
            <a:xfrm>
              <a:off x="2141" y="2588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69" name="Freeform 1172"/>
            <p:cNvSpPr>
              <a:spLocks/>
            </p:cNvSpPr>
            <p:nvPr/>
          </p:nvSpPr>
          <p:spPr bwMode="auto">
            <a:xfrm>
              <a:off x="2131" y="2594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6 w 6"/>
                <a:gd name="T7" fmla="*/ 1 h 5"/>
                <a:gd name="T8" fmla="*/ 4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0" name="Freeform 1173"/>
            <p:cNvSpPr>
              <a:spLocks/>
            </p:cNvSpPr>
            <p:nvPr/>
          </p:nvSpPr>
          <p:spPr bwMode="auto">
            <a:xfrm>
              <a:off x="2123" y="2600"/>
              <a:ext cx="6" cy="6"/>
            </a:xfrm>
            <a:custGeom>
              <a:avLst/>
              <a:gdLst>
                <a:gd name="T0" fmla="*/ 4 w 6"/>
                <a:gd name="T1" fmla="*/ 5 h 6"/>
                <a:gd name="T2" fmla="*/ 6 w 6"/>
                <a:gd name="T3" fmla="*/ 3 h 6"/>
                <a:gd name="T4" fmla="*/ 6 w 6"/>
                <a:gd name="T5" fmla="*/ 2 h 6"/>
                <a:gd name="T6" fmla="*/ 4 w 6"/>
                <a:gd name="T7" fmla="*/ 0 h 6"/>
                <a:gd name="T8" fmla="*/ 3 w 6"/>
                <a:gd name="T9" fmla="*/ 0 h 6"/>
                <a:gd name="T10" fmla="*/ 1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0 w 6"/>
                <a:gd name="T21" fmla="*/ 5 h 6"/>
                <a:gd name="T22" fmla="*/ 1 w 6"/>
                <a:gd name="T23" fmla="*/ 6 h 6"/>
                <a:gd name="T24" fmla="*/ 3 w 6"/>
                <a:gd name="T25" fmla="*/ 6 h 6"/>
                <a:gd name="T26" fmla="*/ 4 w 6"/>
                <a:gd name="T27" fmla="*/ 5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1" name="Freeform 1174"/>
            <p:cNvSpPr>
              <a:spLocks/>
            </p:cNvSpPr>
            <p:nvPr/>
          </p:nvSpPr>
          <p:spPr bwMode="auto">
            <a:xfrm>
              <a:off x="2113" y="2606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4 h 5"/>
                <a:gd name="T4" fmla="*/ 6 w 6"/>
                <a:gd name="T5" fmla="*/ 3 h 5"/>
                <a:gd name="T6" fmla="*/ 6 w 6"/>
                <a:gd name="T7" fmla="*/ 1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1 h 5"/>
                <a:gd name="T14" fmla="*/ 2 w 6"/>
                <a:gd name="T15" fmla="*/ 1 h 5"/>
                <a:gd name="T16" fmla="*/ 0 w 6"/>
                <a:gd name="T17" fmla="*/ 3 h 5"/>
                <a:gd name="T18" fmla="*/ 0 w 6"/>
                <a:gd name="T19" fmla="*/ 4 h 5"/>
                <a:gd name="T20" fmla="*/ 2 w 6"/>
                <a:gd name="T21" fmla="*/ 5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5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2" name="Freeform 1175"/>
            <p:cNvSpPr>
              <a:spLocks/>
            </p:cNvSpPr>
            <p:nvPr/>
          </p:nvSpPr>
          <p:spPr bwMode="auto">
            <a:xfrm>
              <a:off x="2105" y="2613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1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1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3" name="Freeform 1176"/>
            <p:cNvSpPr>
              <a:spLocks/>
            </p:cNvSpPr>
            <p:nvPr/>
          </p:nvSpPr>
          <p:spPr bwMode="auto">
            <a:xfrm>
              <a:off x="2095" y="2620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6 w 6"/>
                <a:gd name="T7" fmla="*/ 0 h 5"/>
                <a:gd name="T8" fmla="*/ 5 w 6"/>
                <a:gd name="T9" fmla="*/ 0 h 5"/>
                <a:gd name="T10" fmla="*/ 3 w 6"/>
                <a:gd name="T11" fmla="*/ 0 h 5"/>
                <a:gd name="T12" fmla="*/ 2 w 6"/>
                <a:gd name="T13" fmla="*/ 0 h 5"/>
                <a:gd name="T14" fmla="*/ 2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2 w 6"/>
                <a:gd name="T21" fmla="*/ 4 h 5"/>
                <a:gd name="T22" fmla="*/ 3 w 6"/>
                <a:gd name="T23" fmla="*/ 5 h 5"/>
                <a:gd name="T24" fmla="*/ 5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4" name="Freeform 1177"/>
            <p:cNvSpPr>
              <a:spLocks/>
            </p:cNvSpPr>
            <p:nvPr/>
          </p:nvSpPr>
          <p:spPr bwMode="auto">
            <a:xfrm>
              <a:off x="2087" y="2625"/>
              <a:ext cx="6" cy="6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4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4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4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4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5" name="Freeform 1178"/>
            <p:cNvSpPr>
              <a:spLocks/>
            </p:cNvSpPr>
            <p:nvPr/>
          </p:nvSpPr>
          <p:spPr bwMode="auto">
            <a:xfrm>
              <a:off x="2078" y="2632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1 h 6"/>
                <a:gd name="T6" fmla="*/ 5 w 5"/>
                <a:gd name="T7" fmla="*/ 0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1 h 6"/>
                <a:gd name="T18" fmla="*/ 0 w 5"/>
                <a:gd name="T19" fmla="*/ 3 h 6"/>
                <a:gd name="T20" fmla="*/ 1 w 5"/>
                <a:gd name="T21" fmla="*/ 4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6" name="Freeform 1179"/>
            <p:cNvSpPr>
              <a:spLocks/>
            </p:cNvSpPr>
            <p:nvPr/>
          </p:nvSpPr>
          <p:spPr bwMode="auto">
            <a:xfrm>
              <a:off x="2069" y="2638"/>
              <a:ext cx="6" cy="5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4 h 5"/>
                <a:gd name="T4" fmla="*/ 6 w 6"/>
                <a:gd name="T5" fmla="*/ 2 h 5"/>
                <a:gd name="T6" fmla="*/ 4 w 6"/>
                <a:gd name="T7" fmla="*/ 1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1 h 5"/>
                <a:gd name="T14" fmla="*/ 0 w 6"/>
                <a:gd name="T15" fmla="*/ 1 h 5"/>
                <a:gd name="T16" fmla="*/ 0 w 6"/>
                <a:gd name="T17" fmla="*/ 2 h 5"/>
                <a:gd name="T18" fmla="*/ 0 w 6"/>
                <a:gd name="T19" fmla="*/ 4 h 5"/>
                <a:gd name="T20" fmla="*/ 0 w 6"/>
                <a:gd name="T21" fmla="*/ 5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5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7" name="Freeform 1180"/>
            <p:cNvSpPr>
              <a:spLocks/>
            </p:cNvSpPr>
            <p:nvPr/>
          </p:nvSpPr>
          <p:spPr bwMode="auto">
            <a:xfrm>
              <a:off x="2060" y="2645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8" name="Freeform 1181"/>
            <p:cNvSpPr>
              <a:spLocks/>
            </p:cNvSpPr>
            <p:nvPr/>
          </p:nvSpPr>
          <p:spPr bwMode="auto">
            <a:xfrm>
              <a:off x="2050" y="265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4 h 6"/>
                <a:gd name="T4" fmla="*/ 6 w 6"/>
                <a:gd name="T5" fmla="*/ 3 h 6"/>
                <a:gd name="T6" fmla="*/ 6 w 6"/>
                <a:gd name="T7" fmla="*/ 1 h 6"/>
                <a:gd name="T8" fmla="*/ 4 w 6"/>
                <a:gd name="T9" fmla="*/ 0 h 6"/>
                <a:gd name="T10" fmla="*/ 3 w 6"/>
                <a:gd name="T11" fmla="*/ 0 h 6"/>
                <a:gd name="T12" fmla="*/ 1 w 6"/>
                <a:gd name="T13" fmla="*/ 1 h 6"/>
                <a:gd name="T14" fmla="*/ 1 w 6"/>
                <a:gd name="T15" fmla="*/ 1 h 6"/>
                <a:gd name="T16" fmla="*/ 0 w 6"/>
                <a:gd name="T17" fmla="*/ 3 h 6"/>
                <a:gd name="T18" fmla="*/ 0 w 6"/>
                <a:gd name="T19" fmla="*/ 4 h 6"/>
                <a:gd name="T20" fmla="*/ 1 w 6"/>
                <a:gd name="T21" fmla="*/ 6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6"/>
                  </a:move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79" name="Freeform 1182"/>
            <p:cNvSpPr>
              <a:spLocks/>
            </p:cNvSpPr>
            <p:nvPr/>
          </p:nvSpPr>
          <p:spPr bwMode="auto">
            <a:xfrm>
              <a:off x="2042" y="2657"/>
              <a:ext cx="5" cy="5"/>
            </a:xfrm>
            <a:custGeom>
              <a:avLst/>
              <a:gdLst>
                <a:gd name="T0" fmla="*/ 4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4 w 5"/>
                <a:gd name="T7" fmla="*/ 0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4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0" name="Freeform 1183"/>
            <p:cNvSpPr>
              <a:spLocks/>
            </p:cNvSpPr>
            <p:nvPr/>
          </p:nvSpPr>
          <p:spPr bwMode="auto">
            <a:xfrm>
              <a:off x="2032" y="2664"/>
              <a:ext cx="6" cy="5"/>
            </a:xfrm>
            <a:custGeom>
              <a:avLst/>
              <a:gdLst>
                <a:gd name="T0" fmla="*/ 6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6 w 6"/>
                <a:gd name="T7" fmla="*/ 0 h 5"/>
                <a:gd name="T8" fmla="*/ 4 w 6"/>
                <a:gd name="T9" fmla="*/ 0 h 5"/>
                <a:gd name="T10" fmla="*/ 3 w 6"/>
                <a:gd name="T11" fmla="*/ 0 h 5"/>
                <a:gd name="T12" fmla="*/ 1 w 6"/>
                <a:gd name="T13" fmla="*/ 0 h 5"/>
                <a:gd name="T14" fmla="*/ 1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1 w 6"/>
                <a:gd name="T21" fmla="*/ 4 h 5"/>
                <a:gd name="T22" fmla="*/ 3 w 6"/>
                <a:gd name="T23" fmla="*/ 5 h 5"/>
                <a:gd name="T24" fmla="*/ 4 w 6"/>
                <a:gd name="T25" fmla="*/ 5 h 5"/>
                <a:gd name="T26" fmla="*/ 6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1" name="Freeform 1184"/>
            <p:cNvSpPr>
              <a:spLocks/>
            </p:cNvSpPr>
            <p:nvPr/>
          </p:nvSpPr>
          <p:spPr bwMode="auto">
            <a:xfrm>
              <a:off x="2024" y="2669"/>
              <a:ext cx="5" cy="6"/>
            </a:xfrm>
            <a:custGeom>
              <a:avLst/>
              <a:gdLst>
                <a:gd name="T0" fmla="*/ 4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4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0 w 5"/>
                <a:gd name="T15" fmla="*/ 2 h 6"/>
                <a:gd name="T16" fmla="*/ 0 w 5"/>
                <a:gd name="T17" fmla="*/ 3 h 6"/>
                <a:gd name="T18" fmla="*/ 0 w 5"/>
                <a:gd name="T19" fmla="*/ 4 h 6"/>
                <a:gd name="T20" fmla="*/ 0 w 5"/>
                <a:gd name="T21" fmla="*/ 6 h 6"/>
                <a:gd name="T22" fmla="*/ 1 w 5"/>
                <a:gd name="T23" fmla="*/ 6 h 6"/>
                <a:gd name="T24" fmla="*/ 3 w 5"/>
                <a:gd name="T25" fmla="*/ 6 h 6"/>
                <a:gd name="T26" fmla="*/ 4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4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2" name="Freeform 1185"/>
            <p:cNvSpPr>
              <a:spLocks/>
            </p:cNvSpPr>
            <p:nvPr/>
          </p:nvSpPr>
          <p:spPr bwMode="auto">
            <a:xfrm>
              <a:off x="2014" y="2676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2 h 6"/>
                <a:gd name="T6" fmla="*/ 6 w 6"/>
                <a:gd name="T7" fmla="*/ 0 h 6"/>
                <a:gd name="T8" fmla="*/ 4 w 6"/>
                <a:gd name="T9" fmla="*/ 0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0 h 6"/>
                <a:gd name="T16" fmla="*/ 0 w 6"/>
                <a:gd name="T17" fmla="*/ 2 h 6"/>
                <a:gd name="T18" fmla="*/ 0 w 6"/>
                <a:gd name="T19" fmla="*/ 3 h 6"/>
                <a:gd name="T20" fmla="*/ 2 w 6"/>
                <a:gd name="T21" fmla="*/ 4 h 6"/>
                <a:gd name="T22" fmla="*/ 3 w 6"/>
                <a:gd name="T23" fmla="*/ 6 h 6"/>
                <a:gd name="T24" fmla="*/ 4 w 6"/>
                <a:gd name="T25" fmla="*/ 6 h 6"/>
                <a:gd name="T26" fmla="*/ 6 w 6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3" name="Freeform 1186"/>
            <p:cNvSpPr>
              <a:spLocks/>
            </p:cNvSpPr>
            <p:nvPr/>
          </p:nvSpPr>
          <p:spPr bwMode="auto">
            <a:xfrm>
              <a:off x="2006" y="2682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2 h 5"/>
                <a:gd name="T6" fmla="*/ 4 w 5"/>
                <a:gd name="T7" fmla="*/ 1 h 5"/>
                <a:gd name="T8" fmla="*/ 3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3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4" name="Freeform 1187"/>
            <p:cNvSpPr>
              <a:spLocks/>
            </p:cNvSpPr>
            <p:nvPr/>
          </p:nvSpPr>
          <p:spPr bwMode="auto">
            <a:xfrm>
              <a:off x="1996" y="2689"/>
              <a:ext cx="6" cy="5"/>
            </a:xfrm>
            <a:custGeom>
              <a:avLst/>
              <a:gdLst>
                <a:gd name="T0" fmla="*/ 4 w 6"/>
                <a:gd name="T1" fmla="*/ 4 h 5"/>
                <a:gd name="T2" fmla="*/ 6 w 6"/>
                <a:gd name="T3" fmla="*/ 2 h 5"/>
                <a:gd name="T4" fmla="*/ 6 w 6"/>
                <a:gd name="T5" fmla="*/ 1 h 5"/>
                <a:gd name="T6" fmla="*/ 4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4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4" y="4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5" name="Freeform 1188"/>
            <p:cNvSpPr>
              <a:spLocks/>
            </p:cNvSpPr>
            <p:nvPr/>
          </p:nvSpPr>
          <p:spPr bwMode="auto">
            <a:xfrm>
              <a:off x="1987" y="2694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4 h 6"/>
                <a:gd name="T4" fmla="*/ 5 w 5"/>
                <a:gd name="T5" fmla="*/ 3 h 6"/>
                <a:gd name="T6" fmla="*/ 5 w 5"/>
                <a:gd name="T7" fmla="*/ 1 h 6"/>
                <a:gd name="T8" fmla="*/ 4 w 5"/>
                <a:gd name="T9" fmla="*/ 0 h 6"/>
                <a:gd name="T10" fmla="*/ 2 w 5"/>
                <a:gd name="T11" fmla="*/ 0 h 6"/>
                <a:gd name="T12" fmla="*/ 1 w 5"/>
                <a:gd name="T13" fmla="*/ 1 h 6"/>
                <a:gd name="T14" fmla="*/ 1 w 5"/>
                <a:gd name="T15" fmla="*/ 1 h 6"/>
                <a:gd name="T16" fmla="*/ 0 w 5"/>
                <a:gd name="T17" fmla="*/ 3 h 6"/>
                <a:gd name="T18" fmla="*/ 0 w 5"/>
                <a:gd name="T19" fmla="*/ 4 h 6"/>
                <a:gd name="T20" fmla="*/ 1 w 5"/>
                <a:gd name="T21" fmla="*/ 6 h 6"/>
                <a:gd name="T22" fmla="*/ 2 w 5"/>
                <a:gd name="T23" fmla="*/ 6 h 6"/>
                <a:gd name="T24" fmla="*/ 4 w 5"/>
                <a:gd name="T25" fmla="*/ 6 h 6"/>
                <a:gd name="T26" fmla="*/ 5 w 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6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6" name="Freeform 1189"/>
            <p:cNvSpPr>
              <a:spLocks/>
            </p:cNvSpPr>
            <p:nvPr/>
          </p:nvSpPr>
          <p:spPr bwMode="auto">
            <a:xfrm>
              <a:off x="1978" y="2701"/>
              <a:ext cx="6" cy="5"/>
            </a:xfrm>
            <a:custGeom>
              <a:avLst/>
              <a:gdLst>
                <a:gd name="T0" fmla="*/ 5 w 6"/>
                <a:gd name="T1" fmla="*/ 4 h 5"/>
                <a:gd name="T2" fmla="*/ 6 w 6"/>
                <a:gd name="T3" fmla="*/ 3 h 5"/>
                <a:gd name="T4" fmla="*/ 6 w 6"/>
                <a:gd name="T5" fmla="*/ 1 h 5"/>
                <a:gd name="T6" fmla="*/ 5 w 6"/>
                <a:gd name="T7" fmla="*/ 0 h 5"/>
                <a:gd name="T8" fmla="*/ 3 w 6"/>
                <a:gd name="T9" fmla="*/ 0 h 5"/>
                <a:gd name="T10" fmla="*/ 2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1 h 5"/>
                <a:gd name="T18" fmla="*/ 0 w 6"/>
                <a:gd name="T19" fmla="*/ 3 h 5"/>
                <a:gd name="T20" fmla="*/ 0 w 6"/>
                <a:gd name="T21" fmla="*/ 4 h 5"/>
                <a:gd name="T22" fmla="*/ 2 w 6"/>
                <a:gd name="T23" fmla="*/ 5 h 5"/>
                <a:gd name="T24" fmla="*/ 3 w 6"/>
                <a:gd name="T25" fmla="*/ 5 h 5"/>
                <a:gd name="T26" fmla="*/ 5 w 6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5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7" name="Freeform 1190"/>
            <p:cNvSpPr>
              <a:spLocks/>
            </p:cNvSpPr>
            <p:nvPr/>
          </p:nvSpPr>
          <p:spPr bwMode="auto">
            <a:xfrm>
              <a:off x="1969" y="2708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2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3 h 5"/>
                <a:gd name="T20" fmla="*/ 1 w 5"/>
                <a:gd name="T21" fmla="*/ 4 h 5"/>
                <a:gd name="T22" fmla="*/ 2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8" name="Freeform 1191"/>
            <p:cNvSpPr>
              <a:spLocks/>
            </p:cNvSpPr>
            <p:nvPr/>
          </p:nvSpPr>
          <p:spPr bwMode="auto">
            <a:xfrm>
              <a:off x="1960" y="2713"/>
              <a:ext cx="6" cy="6"/>
            </a:xfrm>
            <a:custGeom>
              <a:avLst/>
              <a:gdLst>
                <a:gd name="T0" fmla="*/ 5 w 6"/>
                <a:gd name="T1" fmla="*/ 6 h 6"/>
                <a:gd name="T2" fmla="*/ 6 w 6"/>
                <a:gd name="T3" fmla="*/ 5 h 6"/>
                <a:gd name="T4" fmla="*/ 6 w 6"/>
                <a:gd name="T5" fmla="*/ 3 h 6"/>
                <a:gd name="T6" fmla="*/ 5 w 6"/>
                <a:gd name="T7" fmla="*/ 2 h 6"/>
                <a:gd name="T8" fmla="*/ 3 w 6"/>
                <a:gd name="T9" fmla="*/ 0 h 6"/>
                <a:gd name="T10" fmla="*/ 2 w 6"/>
                <a:gd name="T11" fmla="*/ 0 h 6"/>
                <a:gd name="T12" fmla="*/ 0 w 6"/>
                <a:gd name="T13" fmla="*/ 2 h 6"/>
                <a:gd name="T14" fmla="*/ 0 w 6"/>
                <a:gd name="T15" fmla="*/ 2 h 6"/>
                <a:gd name="T16" fmla="*/ 0 w 6"/>
                <a:gd name="T17" fmla="*/ 3 h 6"/>
                <a:gd name="T18" fmla="*/ 0 w 6"/>
                <a:gd name="T19" fmla="*/ 5 h 6"/>
                <a:gd name="T20" fmla="*/ 0 w 6"/>
                <a:gd name="T21" fmla="*/ 6 h 6"/>
                <a:gd name="T22" fmla="*/ 2 w 6"/>
                <a:gd name="T23" fmla="*/ 6 h 6"/>
                <a:gd name="T24" fmla="*/ 3 w 6"/>
                <a:gd name="T25" fmla="*/ 6 h 6"/>
                <a:gd name="T26" fmla="*/ 5 w 6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5" y="6"/>
                  </a:moveTo>
                  <a:lnTo>
                    <a:pt x="6" y="5"/>
                  </a:lnTo>
                  <a:lnTo>
                    <a:pt x="6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89" name="Freeform 1192"/>
            <p:cNvSpPr>
              <a:spLocks/>
            </p:cNvSpPr>
            <p:nvPr/>
          </p:nvSpPr>
          <p:spPr bwMode="auto">
            <a:xfrm>
              <a:off x="1951" y="2720"/>
              <a:ext cx="5" cy="6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3 h 6"/>
                <a:gd name="T4" fmla="*/ 5 w 5"/>
                <a:gd name="T5" fmla="*/ 2 h 6"/>
                <a:gd name="T6" fmla="*/ 5 w 5"/>
                <a:gd name="T7" fmla="*/ 0 h 6"/>
                <a:gd name="T8" fmla="*/ 4 w 5"/>
                <a:gd name="T9" fmla="*/ 0 h 6"/>
                <a:gd name="T10" fmla="*/ 3 w 5"/>
                <a:gd name="T11" fmla="*/ 0 h 6"/>
                <a:gd name="T12" fmla="*/ 1 w 5"/>
                <a:gd name="T13" fmla="*/ 0 h 6"/>
                <a:gd name="T14" fmla="*/ 1 w 5"/>
                <a:gd name="T15" fmla="*/ 0 h 6"/>
                <a:gd name="T16" fmla="*/ 0 w 5"/>
                <a:gd name="T17" fmla="*/ 2 h 6"/>
                <a:gd name="T18" fmla="*/ 0 w 5"/>
                <a:gd name="T19" fmla="*/ 3 h 6"/>
                <a:gd name="T20" fmla="*/ 1 w 5"/>
                <a:gd name="T21" fmla="*/ 4 h 6"/>
                <a:gd name="T22" fmla="*/ 3 w 5"/>
                <a:gd name="T23" fmla="*/ 6 h 6"/>
                <a:gd name="T24" fmla="*/ 4 w 5"/>
                <a:gd name="T25" fmla="*/ 6 h 6"/>
                <a:gd name="T26" fmla="*/ 5 w 5"/>
                <a:gd name="T27" fmla="*/ 4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0" name="Freeform 1193"/>
            <p:cNvSpPr>
              <a:spLocks/>
            </p:cNvSpPr>
            <p:nvPr/>
          </p:nvSpPr>
          <p:spPr bwMode="auto">
            <a:xfrm>
              <a:off x="1943" y="2726"/>
              <a:ext cx="5" cy="5"/>
            </a:xfrm>
            <a:custGeom>
              <a:avLst/>
              <a:gdLst>
                <a:gd name="T0" fmla="*/ 4 w 5"/>
                <a:gd name="T1" fmla="*/ 5 h 5"/>
                <a:gd name="T2" fmla="*/ 5 w 5"/>
                <a:gd name="T3" fmla="*/ 4 h 5"/>
                <a:gd name="T4" fmla="*/ 5 w 5"/>
                <a:gd name="T5" fmla="*/ 3 h 5"/>
                <a:gd name="T6" fmla="*/ 4 w 5"/>
                <a:gd name="T7" fmla="*/ 1 h 5"/>
                <a:gd name="T8" fmla="*/ 2 w 5"/>
                <a:gd name="T9" fmla="*/ 0 h 5"/>
                <a:gd name="T10" fmla="*/ 1 w 5"/>
                <a:gd name="T11" fmla="*/ 0 h 5"/>
                <a:gd name="T12" fmla="*/ 0 w 5"/>
                <a:gd name="T13" fmla="*/ 1 h 5"/>
                <a:gd name="T14" fmla="*/ 0 w 5"/>
                <a:gd name="T15" fmla="*/ 1 h 5"/>
                <a:gd name="T16" fmla="*/ 0 w 5"/>
                <a:gd name="T17" fmla="*/ 3 h 5"/>
                <a:gd name="T18" fmla="*/ 0 w 5"/>
                <a:gd name="T19" fmla="*/ 4 h 5"/>
                <a:gd name="T20" fmla="*/ 0 w 5"/>
                <a:gd name="T21" fmla="*/ 5 h 5"/>
                <a:gd name="T22" fmla="*/ 1 w 5"/>
                <a:gd name="T23" fmla="*/ 5 h 5"/>
                <a:gd name="T24" fmla="*/ 2 w 5"/>
                <a:gd name="T25" fmla="*/ 5 h 5"/>
                <a:gd name="T26" fmla="*/ 4 w 5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4" y="5"/>
                  </a:move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091" name="Freeform 1194"/>
            <p:cNvSpPr>
              <a:spLocks/>
            </p:cNvSpPr>
            <p:nvPr/>
          </p:nvSpPr>
          <p:spPr bwMode="auto">
            <a:xfrm>
              <a:off x="1933" y="2733"/>
              <a:ext cx="5" cy="5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2 h 5"/>
                <a:gd name="T4" fmla="*/ 5 w 5"/>
                <a:gd name="T5" fmla="*/ 1 h 5"/>
                <a:gd name="T6" fmla="*/ 5 w 5"/>
                <a:gd name="T7" fmla="*/ 0 h 5"/>
                <a:gd name="T8" fmla="*/ 4 w 5"/>
                <a:gd name="T9" fmla="*/ 0 h 5"/>
                <a:gd name="T10" fmla="*/ 3 w 5"/>
                <a:gd name="T11" fmla="*/ 0 h 5"/>
                <a:gd name="T12" fmla="*/ 1 w 5"/>
                <a:gd name="T13" fmla="*/ 0 h 5"/>
                <a:gd name="T14" fmla="*/ 1 w 5"/>
                <a:gd name="T15" fmla="*/ 0 h 5"/>
                <a:gd name="T16" fmla="*/ 0 w 5"/>
                <a:gd name="T17" fmla="*/ 1 h 5"/>
                <a:gd name="T18" fmla="*/ 0 w 5"/>
                <a:gd name="T19" fmla="*/ 2 h 5"/>
                <a:gd name="T20" fmla="*/ 1 w 5"/>
                <a:gd name="T21" fmla="*/ 4 h 5"/>
                <a:gd name="T22" fmla="*/ 3 w 5"/>
                <a:gd name="T23" fmla="*/ 5 h 5"/>
                <a:gd name="T24" fmla="*/ 4 w 5"/>
                <a:gd name="T25" fmla="*/ 5 h 5"/>
                <a:gd name="T26" fmla="*/ 5 w 5"/>
                <a:gd name="T27" fmla="*/ 4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4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6" name="Group 1195"/>
          <p:cNvGrpSpPr>
            <a:grpSpLocks/>
          </p:cNvGrpSpPr>
          <p:nvPr/>
        </p:nvGrpSpPr>
        <p:grpSpPr bwMode="auto">
          <a:xfrm>
            <a:off x="5772150" y="2460625"/>
            <a:ext cx="73025" cy="2684463"/>
            <a:chOff x="3636" y="1550"/>
            <a:chExt cx="46" cy="1691"/>
          </a:xfrm>
        </p:grpSpPr>
        <p:sp>
          <p:nvSpPr>
            <p:cNvPr id="32748" name="Freeform 1196"/>
            <p:cNvSpPr>
              <a:spLocks/>
            </p:cNvSpPr>
            <p:nvPr/>
          </p:nvSpPr>
          <p:spPr bwMode="auto">
            <a:xfrm>
              <a:off x="3636" y="1550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4 h 5"/>
                <a:gd name="T18" fmla="*/ 2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9" name="Freeform 1197"/>
            <p:cNvSpPr>
              <a:spLocks/>
            </p:cNvSpPr>
            <p:nvPr/>
          </p:nvSpPr>
          <p:spPr bwMode="auto">
            <a:xfrm>
              <a:off x="3636" y="1561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5 w 5"/>
                <a:gd name="T29" fmla="*/ 1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5"/>
                <a:gd name="T47" fmla="*/ 5 w 5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0" name="Freeform 1198"/>
            <p:cNvSpPr>
              <a:spLocks/>
            </p:cNvSpPr>
            <p:nvPr/>
          </p:nvSpPr>
          <p:spPr bwMode="auto">
            <a:xfrm>
              <a:off x="3636" y="157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1" name="Freeform 1199"/>
            <p:cNvSpPr>
              <a:spLocks/>
            </p:cNvSpPr>
            <p:nvPr/>
          </p:nvSpPr>
          <p:spPr bwMode="auto">
            <a:xfrm>
              <a:off x="3637" y="158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2" name="Freeform 1200"/>
            <p:cNvSpPr>
              <a:spLocks/>
            </p:cNvSpPr>
            <p:nvPr/>
          </p:nvSpPr>
          <p:spPr bwMode="auto">
            <a:xfrm>
              <a:off x="3637" y="1594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3" name="Freeform 1201"/>
            <p:cNvSpPr>
              <a:spLocks/>
            </p:cNvSpPr>
            <p:nvPr/>
          </p:nvSpPr>
          <p:spPr bwMode="auto">
            <a:xfrm>
              <a:off x="3637" y="160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4" name="Freeform 1202"/>
            <p:cNvSpPr>
              <a:spLocks/>
            </p:cNvSpPr>
            <p:nvPr/>
          </p:nvSpPr>
          <p:spPr bwMode="auto">
            <a:xfrm>
              <a:off x="3637" y="161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5" name="Freeform 1203"/>
            <p:cNvSpPr>
              <a:spLocks/>
            </p:cNvSpPr>
            <p:nvPr/>
          </p:nvSpPr>
          <p:spPr bwMode="auto">
            <a:xfrm>
              <a:off x="3637" y="1627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6" name="Freeform 1204"/>
            <p:cNvSpPr>
              <a:spLocks/>
            </p:cNvSpPr>
            <p:nvPr/>
          </p:nvSpPr>
          <p:spPr bwMode="auto">
            <a:xfrm>
              <a:off x="3638" y="163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7" name="Freeform 1205"/>
            <p:cNvSpPr>
              <a:spLocks/>
            </p:cNvSpPr>
            <p:nvPr/>
          </p:nvSpPr>
          <p:spPr bwMode="auto">
            <a:xfrm>
              <a:off x="3638" y="1649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8" name="Freeform 1206"/>
            <p:cNvSpPr>
              <a:spLocks/>
            </p:cNvSpPr>
            <p:nvPr/>
          </p:nvSpPr>
          <p:spPr bwMode="auto">
            <a:xfrm>
              <a:off x="3638" y="1660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59" name="Freeform 1207"/>
            <p:cNvSpPr>
              <a:spLocks/>
            </p:cNvSpPr>
            <p:nvPr/>
          </p:nvSpPr>
          <p:spPr bwMode="auto">
            <a:xfrm>
              <a:off x="3638" y="167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0" name="Freeform 1208"/>
            <p:cNvSpPr>
              <a:spLocks/>
            </p:cNvSpPr>
            <p:nvPr/>
          </p:nvSpPr>
          <p:spPr bwMode="auto">
            <a:xfrm>
              <a:off x="3638" y="168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1" name="Freeform 1209"/>
            <p:cNvSpPr>
              <a:spLocks/>
            </p:cNvSpPr>
            <p:nvPr/>
          </p:nvSpPr>
          <p:spPr bwMode="auto">
            <a:xfrm>
              <a:off x="3640" y="169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2" name="Freeform 1210"/>
            <p:cNvSpPr>
              <a:spLocks/>
            </p:cNvSpPr>
            <p:nvPr/>
          </p:nvSpPr>
          <p:spPr bwMode="auto">
            <a:xfrm>
              <a:off x="3640" y="1704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3" name="Freeform 1211"/>
            <p:cNvSpPr>
              <a:spLocks/>
            </p:cNvSpPr>
            <p:nvPr/>
          </p:nvSpPr>
          <p:spPr bwMode="auto">
            <a:xfrm>
              <a:off x="3640" y="171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4" name="Freeform 1212"/>
            <p:cNvSpPr>
              <a:spLocks/>
            </p:cNvSpPr>
            <p:nvPr/>
          </p:nvSpPr>
          <p:spPr bwMode="auto">
            <a:xfrm>
              <a:off x="3640" y="172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5" name="Freeform 1213"/>
            <p:cNvSpPr>
              <a:spLocks/>
            </p:cNvSpPr>
            <p:nvPr/>
          </p:nvSpPr>
          <p:spPr bwMode="auto">
            <a:xfrm>
              <a:off x="3640" y="1737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6" name="Freeform 1214"/>
            <p:cNvSpPr>
              <a:spLocks/>
            </p:cNvSpPr>
            <p:nvPr/>
          </p:nvSpPr>
          <p:spPr bwMode="auto">
            <a:xfrm>
              <a:off x="3641" y="174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7" name="Freeform 1215"/>
            <p:cNvSpPr>
              <a:spLocks/>
            </p:cNvSpPr>
            <p:nvPr/>
          </p:nvSpPr>
          <p:spPr bwMode="auto">
            <a:xfrm>
              <a:off x="3641" y="1759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8" name="Freeform 1216"/>
            <p:cNvSpPr>
              <a:spLocks/>
            </p:cNvSpPr>
            <p:nvPr/>
          </p:nvSpPr>
          <p:spPr bwMode="auto">
            <a:xfrm>
              <a:off x="3641" y="1770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69" name="Freeform 1217"/>
            <p:cNvSpPr>
              <a:spLocks/>
            </p:cNvSpPr>
            <p:nvPr/>
          </p:nvSpPr>
          <p:spPr bwMode="auto">
            <a:xfrm>
              <a:off x="3641" y="178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0" name="Freeform 1218"/>
            <p:cNvSpPr>
              <a:spLocks/>
            </p:cNvSpPr>
            <p:nvPr/>
          </p:nvSpPr>
          <p:spPr bwMode="auto">
            <a:xfrm>
              <a:off x="3641" y="179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1" name="Freeform 1219"/>
            <p:cNvSpPr>
              <a:spLocks/>
            </p:cNvSpPr>
            <p:nvPr/>
          </p:nvSpPr>
          <p:spPr bwMode="auto">
            <a:xfrm>
              <a:off x="3641" y="1803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2" name="Freeform 1220"/>
            <p:cNvSpPr>
              <a:spLocks/>
            </p:cNvSpPr>
            <p:nvPr/>
          </p:nvSpPr>
          <p:spPr bwMode="auto">
            <a:xfrm>
              <a:off x="3642" y="1814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3" name="Freeform 1221"/>
            <p:cNvSpPr>
              <a:spLocks/>
            </p:cNvSpPr>
            <p:nvPr/>
          </p:nvSpPr>
          <p:spPr bwMode="auto">
            <a:xfrm>
              <a:off x="3642" y="1825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4" name="Freeform 1222"/>
            <p:cNvSpPr>
              <a:spLocks/>
            </p:cNvSpPr>
            <p:nvPr/>
          </p:nvSpPr>
          <p:spPr bwMode="auto">
            <a:xfrm>
              <a:off x="3642" y="1836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5" name="Freeform 1223"/>
            <p:cNvSpPr>
              <a:spLocks/>
            </p:cNvSpPr>
            <p:nvPr/>
          </p:nvSpPr>
          <p:spPr bwMode="auto">
            <a:xfrm>
              <a:off x="3642" y="1847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6" name="Freeform 1224"/>
            <p:cNvSpPr>
              <a:spLocks/>
            </p:cNvSpPr>
            <p:nvPr/>
          </p:nvSpPr>
          <p:spPr bwMode="auto">
            <a:xfrm>
              <a:off x="3642" y="1858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7" name="Freeform 1225"/>
            <p:cNvSpPr>
              <a:spLocks/>
            </p:cNvSpPr>
            <p:nvPr/>
          </p:nvSpPr>
          <p:spPr bwMode="auto">
            <a:xfrm>
              <a:off x="3644" y="1869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8" name="Freeform 1226"/>
            <p:cNvSpPr>
              <a:spLocks/>
            </p:cNvSpPr>
            <p:nvPr/>
          </p:nvSpPr>
          <p:spPr bwMode="auto">
            <a:xfrm>
              <a:off x="3644" y="1880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79" name="Freeform 1227"/>
            <p:cNvSpPr>
              <a:spLocks/>
            </p:cNvSpPr>
            <p:nvPr/>
          </p:nvSpPr>
          <p:spPr bwMode="auto">
            <a:xfrm>
              <a:off x="3644" y="1891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0" name="Freeform 1228"/>
            <p:cNvSpPr>
              <a:spLocks/>
            </p:cNvSpPr>
            <p:nvPr/>
          </p:nvSpPr>
          <p:spPr bwMode="auto">
            <a:xfrm>
              <a:off x="3644" y="190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1" name="Freeform 1229"/>
            <p:cNvSpPr>
              <a:spLocks/>
            </p:cNvSpPr>
            <p:nvPr/>
          </p:nvSpPr>
          <p:spPr bwMode="auto">
            <a:xfrm>
              <a:off x="3644" y="1913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2" name="Freeform 1230"/>
            <p:cNvSpPr>
              <a:spLocks/>
            </p:cNvSpPr>
            <p:nvPr/>
          </p:nvSpPr>
          <p:spPr bwMode="auto">
            <a:xfrm>
              <a:off x="3645" y="1924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3" name="Freeform 1231"/>
            <p:cNvSpPr>
              <a:spLocks/>
            </p:cNvSpPr>
            <p:nvPr/>
          </p:nvSpPr>
          <p:spPr bwMode="auto">
            <a:xfrm>
              <a:off x="3645" y="1935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4" name="Freeform 1232"/>
            <p:cNvSpPr>
              <a:spLocks/>
            </p:cNvSpPr>
            <p:nvPr/>
          </p:nvSpPr>
          <p:spPr bwMode="auto">
            <a:xfrm>
              <a:off x="3645" y="1946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5" name="Freeform 1233"/>
            <p:cNvSpPr>
              <a:spLocks/>
            </p:cNvSpPr>
            <p:nvPr/>
          </p:nvSpPr>
          <p:spPr bwMode="auto">
            <a:xfrm>
              <a:off x="3645" y="195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6" name="Freeform 1234"/>
            <p:cNvSpPr>
              <a:spLocks/>
            </p:cNvSpPr>
            <p:nvPr/>
          </p:nvSpPr>
          <p:spPr bwMode="auto">
            <a:xfrm>
              <a:off x="3645" y="1968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7" name="Freeform 1235"/>
            <p:cNvSpPr>
              <a:spLocks/>
            </p:cNvSpPr>
            <p:nvPr/>
          </p:nvSpPr>
          <p:spPr bwMode="auto">
            <a:xfrm>
              <a:off x="3647" y="1979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8" name="Freeform 1236"/>
            <p:cNvSpPr>
              <a:spLocks/>
            </p:cNvSpPr>
            <p:nvPr/>
          </p:nvSpPr>
          <p:spPr bwMode="auto">
            <a:xfrm>
              <a:off x="3647" y="199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89" name="Freeform 1237"/>
            <p:cNvSpPr>
              <a:spLocks/>
            </p:cNvSpPr>
            <p:nvPr/>
          </p:nvSpPr>
          <p:spPr bwMode="auto">
            <a:xfrm>
              <a:off x="3647" y="200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0" name="Freeform 1238"/>
            <p:cNvSpPr>
              <a:spLocks/>
            </p:cNvSpPr>
            <p:nvPr/>
          </p:nvSpPr>
          <p:spPr bwMode="auto">
            <a:xfrm>
              <a:off x="3647" y="201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1" name="Freeform 1239"/>
            <p:cNvSpPr>
              <a:spLocks/>
            </p:cNvSpPr>
            <p:nvPr/>
          </p:nvSpPr>
          <p:spPr bwMode="auto">
            <a:xfrm>
              <a:off x="3647" y="2023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2" name="Freeform 1240"/>
            <p:cNvSpPr>
              <a:spLocks/>
            </p:cNvSpPr>
            <p:nvPr/>
          </p:nvSpPr>
          <p:spPr bwMode="auto">
            <a:xfrm>
              <a:off x="3648" y="2034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3" name="Freeform 1241"/>
            <p:cNvSpPr>
              <a:spLocks/>
            </p:cNvSpPr>
            <p:nvPr/>
          </p:nvSpPr>
          <p:spPr bwMode="auto">
            <a:xfrm>
              <a:off x="3648" y="2045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4" name="Freeform 1242"/>
            <p:cNvSpPr>
              <a:spLocks/>
            </p:cNvSpPr>
            <p:nvPr/>
          </p:nvSpPr>
          <p:spPr bwMode="auto">
            <a:xfrm>
              <a:off x="3648" y="2056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5" name="Freeform 1243"/>
            <p:cNvSpPr>
              <a:spLocks/>
            </p:cNvSpPr>
            <p:nvPr/>
          </p:nvSpPr>
          <p:spPr bwMode="auto">
            <a:xfrm>
              <a:off x="3648" y="206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6" name="Freeform 1244"/>
            <p:cNvSpPr>
              <a:spLocks/>
            </p:cNvSpPr>
            <p:nvPr/>
          </p:nvSpPr>
          <p:spPr bwMode="auto">
            <a:xfrm>
              <a:off x="3648" y="2078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7" name="Freeform 1245"/>
            <p:cNvSpPr>
              <a:spLocks/>
            </p:cNvSpPr>
            <p:nvPr/>
          </p:nvSpPr>
          <p:spPr bwMode="auto">
            <a:xfrm>
              <a:off x="3649" y="2089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8" name="Freeform 1246"/>
            <p:cNvSpPr>
              <a:spLocks/>
            </p:cNvSpPr>
            <p:nvPr/>
          </p:nvSpPr>
          <p:spPr bwMode="auto">
            <a:xfrm>
              <a:off x="3649" y="2100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99" name="Freeform 1247"/>
            <p:cNvSpPr>
              <a:spLocks/>
            </p:cNvSpPr>
            <p:nvPr/>
          </p:nvSpPr>
          <p:spPr bwMode="auto">
            <a:xfrm>
              <a:off x="3649" y="2111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0" name="Freeform 1248"/>
            <p:cNvSpPr>
              <a:spLocks/>
            </p:cNvSpPr>
            <p:nvPr/>
          </p:nvSpPr>
          <p:spPr bwMode="auto">
            <a:xfrm>
              <a:off x="3649" y="2123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1" name="Freeform 1249"/>
            <p:cNvSpPr>
              <a:spLocks/>
            </p:cNvSpPr>
            <p:nvPr/>
          </p:nvSpPr>
          <p:spPr bwMode="auto">
            <a:xfrm>
              <a:off x="3649" y="213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2" name="Freeform 1250"/>
            <p:cNvSpPr>
              <a:spLocks/>
            </p:cNvSpPr>
            <p:nvPr/>
          </p:nvSpPr>
          <p:spPr bwMode="auto">
            <a:xfrm>
              <a:off x="3651" y="214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3" name="Freeform 1251"/>
            <p:cNvSpPr>
              <a:spLocks/>
            </p:cNvSpPr>
            <p:nvPr/>
          </p:nvSpPr>
          <p:spPr bwMode="auto">
            <a:xfrm>
              <a:off x="3651" y="2156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4" name="Freeform 1252"/>
            <p:cNvSpPr>
              <a:spLocks/>
            </p:cNvSpPr>
            <p:nvPr/>
          </p:nvSpPr>
          <p:spPr bwMode="auto">
            <a:xfrm>
              <a:off x="3651" y="216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5" name="Freeform 1253"/>
            <p:cNvSpPr>
              <a:spLocks/>
            </p:cNvSpPr>
            <p:nvPr/>
          </p:nvSpPr>
          <p:spPr bwMode="auto">
            <a:xfrm>
              <a:off x="3651" y="217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6" name="Freeform 1254"/>
            <p:cNvSpPr>
              <a:spLocks/>
            </p:cNvSpPr>
            <p:nvPr/>
          </p:nvSpPr>
          <p:spPr bwMode="auto">
            <a:xfrm>
              <a:off x="3651" y="2189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7" name="Freeform 1255"/>
            <p:cNvSpPr>
              <a:spLocks/>
            </p:cNvSpPr>
            <p:nvPr/>
          </p:nvSpPr>
          <p:spPr bwMode="auto">
            <a:xfrm>
              <a:off x="3652" y="2200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8" name="Freeform 1256"/>
            <p:cNvSpPr>
              <a:spLocks/>
            </p:cNvSpPr>
            <p:nvPr/>
          </p:nvSpPr>
          <p:spPr bwMode="auto">
            <a:xfrm>
              <a:off x="3652" y="2211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09" name="Freeform 1257"/>
            <p:cNvSpPr>
              <a:spLocks/>
            </p:cNvSpPr>
            <p:nvPr/>
          </p:nvSpPr>
          <p:spPr bwMode="auto">
            <a:xfrm>
              <a:off x="3652" y="2222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0" name="Freeform 1258"/>
            <p:cNvSpPr>
              <a:spLocks/>
            </p:cNvSpPr>
            <p:nvPr/>
          </p:nvSpPr>
          <p:spPr bwMode="auto">
            <a:xfrm>
              <a:off x="3652" y="2233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1" name="Freeform 1259"/>
            <p:cNvSpPr>
              <a:spLocks/>
            </p:cNvSpPr>
            <p:nvPr/>
          </p:nvSpPr>
          <p:spPr bwMode="auto">
            <a:xfrm>
              <a:off x="3652" y="224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2" name="Freeform 1260"/>
            <p:cNvSpPr>
              <a:spLocks/>
            </p:cNvSpPr>
            <p:nvPr/>
          </p:nvSpPr>
          <p:spPr bwMode="auto">
            <a:xfrm>
              <a:off x="3654" y="225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3" name="Freeform 1261"/>
            <p:cNvSpPr>
              <a:spLocks/>
            </p:cNvSpPr>
            <p:nvPr/>
          </p:nvSpPr>
          <p:spPr bwMode="auto">
            <a:xfrm>
              <a:off x="3654" y="2266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4" name="Freeform 1262"/>
            <p:cNvSpPr>
              <a:spLocks/>
            </p:cNvSpPr>
            <p:nvPr/>
          </p:nvSpPr>
          <p:spPr bwMode="auto">
            <a:xfrm>
              <a:off x="3654" y="227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5" name="Freeform 1263"/>
            <p:cNvSpPr>
              <a:spLocks/>
            </p:cNvSpPr>
            <p:nvPr/>
          </p:nvSpPr>
          <p:spPr bwMode="auto">
            <a:xfrm>
              <a:off x="3654" y="228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6" name="Freeform 1264"/>
            <p:cNvSpPr>
              <a:spLocks/>
            </p:cNvSpPr>
            <p:nvPr/>
          </p:nvSpPr>
          <p:spPr bwMode="auto">
            <a:xfrm>
              <a:off x="3654" y="2299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7" name="Freeform 1265"/>
            <p:cNvSpPr>
              <a:spLocks/>
            </p:cNvSpPr>
            <p:nvPr/>
          </p:nvSpPr>
          <p:spPr bwMode="auto">
            <a:xfrm>
              <a:off x="3654" y="2310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8" name="Freeform 1266"/>
            <p:cNvSpPr>
              <a:spLocks/>
            </p:cNvSpPr>
            <p:nvPr/>
          </p:nvSpPr>
          <p:spPr bwMode="auto">
            <a:xfrm>
              <a:off x="3655" y="2321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19" name="Freeform 1267"/>
            <p:cNvSpPr>
              <a:spLocks/>
            </p:cNvSpPr>
            <p:nvPr/>
          </p:nvSpPr>
          <p:spPr bwMode="auto">
            <a:xfrm>
              <a:off x="3655" y="2332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0" name="Freeform 1268"/>
            <p:cNvSpPr>
              <a:spLocks/>
            </p:cNvSpPr>
            <p:nvPr/>
          </p:nvSpPr>
          <p:spPr bwMode="auto">
            <a:xfrm>
              <a:off x="3655" y="2343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1" name="Freeform 1269"/>
            <p:cNvSpPr>
              <a:spLocks/>
            </p:cNvSpPr>
            <p:nvPr/>
          </p:nvSpPr>
          <p:spPr bwMode="auto">
            <a:xfrm>
              <a:off x="3655" y="2354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2" name="Freeform 1270"/>
            <p:cNvSpPr>
              <a:spLocks/>
            </p:cNvSpPr>
            <p:nvPr/>
          </p:nvSpPr>
          <p:spPr bwMode="auto">
            <a:xfrm>
              <a:off x="3655" y="2365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3" name="Freeform 1271"/>
            <p:cNvSpPr>
              <a:spLocks/>
            </p:cNvSpPr>
            <p:nvPr/>
          </p:nvSpPr>
          <p:spPr bwMode="auto">
            <a:xfrm>
              <a:off x="3656" y="2376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4" name="Freeform 1272"/>
            <p:cNvSpPr>
              <a:spLocks/>
            </p:cNvSpPr>
            <p:nvPr/>
          </p:nvSpPr>
          <p:spPr bwMode="auto">
            <a:xfrm>
              <a:off x="3656" y="2387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5" name="Freeform 1273"/>
            <p:cNvSpPr>
              <a:spLocks/>
            </p:cNvSpPr>
            <p:nvPr/>
          </p:nvSpPr>
          <p:spPr bwMode="auto">
            <a:xfrm>
              <a:off x="3656" y="2398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6" name="Freeform 1274"/>
            <p:cNvSpPr>
              <a:spLocks/>
            </p:cNvSpPr>
            <p:nvPr/>
          </p:nvSpPr>
          <p:spPr bwMode="auto">
            <a:xfrm>
              <a:off x="3656" y="2409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7" name="Freeform 1275"/>
            <p:cNvSpPr>
              <a:spLocks/>
            </p:cNvSpPr>
            <p:nvPr/>
          </p:nvSpPr>
          <p:spPr bwMode="auto">
            <a:xfrm>
              <a:off x="3656" y="2420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8" name="Freeform 1276"/>
            <p:cNvSpPr>
              <a:spLocks/>
            </p:cNvSpPr>
            <p:nvPr/>
          </p:nvSpPr>
          <p:spPr bwMode="auto">
            <a:xfrm>
              <a:off x="3658" y="2431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29" name="Freeform 1277"/>
            <p:cNvSpPr>
              <a:spLocks/>
            </p:cNvSpPr>
            <p:nvPr/>
          </p:nvSpPr>
          <p:spPr bwMode="auto">
            <a:xfrm>
              <a:off x="3658" y="2442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0" name="Freeform 1278"/>
            <p:cNvSpPr>
              <a:spLocks/>
            </p:cNvSpPr>
            <p:nvPr/>
          </p:nvSpPr>
          <p:spPr bwMode="auto">
            <a:xfrm>
              <a:off x="3658" y="2453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1" name="Freeform 1279"/>
            <p:cNvSpPr>
              <a:spLocks/>
            </p:cNvSpPr>
            <p:nvPr/>
          </p:nvSpPr>
          <p:spPr bwMode="auto">
            <a:xfrm>
              <a:off x="3658" y="2464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2" name="Freeform 1280"/>
            <p:cNvSpPr>
              <a:spLocks/>
            </p:cNvSpPr>
            <p:nvPr/>
          </p:nvSpPr>
          <p:spPr bwMode="auto">
            <a:xfrm>
              <a:off x="3658" y="2475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3" name="Freeform 1281"/>
            <p:cNvSpPr>
              <a:spLocks/>
            </p:cNvSpPr>
            <p:nvPr/>
          </p:nvSpPr>
          <p:spPr bwMode="auto">
            <a:xfrm>
              <a:off x="3659" y="2486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4" name="Freeform 1282"/>
            <p:cNvSpPr>
              <a:spLocks/>
            </p:cNvSpPr>
            <p:nvPr/>
          </p:nvSpPr>
          <p:spPr bwMode="auto">
            <a:xfrm>
              <a:off x="3659" y="2497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5" name="Freeform 1283"/>
            <p:cNvSpPr>
              <a:spLocks/>
            </p:cNvSpPr>
            <p:nvPr/>
          </p:nvSpPr>
          <p:spPr bwMode="auto">
            <a:xfrm>
              <a:off x="3659" y="2508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6" name="Freeform 1284"/>
            <p:cNvSpPr>
              <a:spLocks/>
            </p:cNvSpPr>
            <p:nvPr/>
          </p:nvSpPr>
          <p:spPr bwMode="auto">
            <a:xfrm>
              <a:off x="3659" y="2519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7" name="Freeform 1285"/>
            <p:cNvSpPr>
              <a:spLocks/>
            </p:cNvSpPr>
            <p:nvPr/>
          </p:nvSpPr>
          <p:spPr bwMode="auto">
            <a:xfrm>
              <a:off x="3659" y="253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8" name="Freeform 1286"/>
            <p:cNvSpPr>
              <a:spLocks/>
            </p:cNvSpPr>
            <p:nvPr/>
          </p:nvSpPr>
          <p:spPr bwMode="auto">
            <a:xfrm>
              <a:off x="3660" y="2541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39" name="Freeform 1287"/>
            <p:cNvSpPr>
              <a:spLocks/>
            </p:cNvSpPr>
            <p:nvPr/>
          </p:nvSpPr>
          <p:spPr bwMode="auto">
            <a:xfrm>
              <a:off x="3660" y="2552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0" name="Freeform 1288"/>
            <p:cNvSpPr>
              <a:spLocks/>
            </p:cNvSpPr>
            <p:nvPr/>
          </p:nvSpPr>
          <p:spPr bwMode="auto">
            <a:xfrm>
              <a:off x="3660" y="2563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1" name="Freeform 1289"/>
            <p:cNvSpPr>
              <a:spLocks/>
            </p:cNvSpPr>
            <p:nvPr/>
          </p:nvSpPr>
          <p:spPr bwMode="auto">
            <a:xfrm>
              <a:off x="3660" y="2574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2" name="Freeform 1290"/>
            <p:cNvSpPr>
              <a:spLocks/>
            </p:cNvSpPr>
            <p:nvPr/>
          </p:nvSpPr>
          <p:spPr bwMode="auto">
            <a:xfrm>
              <a:off x="3660" y="2585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3" name="Freeform 1291"/>
            <p:cNvSpPr>
              <a:spLocks/>
            </p:cNvSpPr>
            <p:nvPr/>
          </p:nvSpPr>
          <p:spPr bwMode="auto">
            <a:xfrm>
              <a:off x="3662" y="259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4" name="Freeform 1292"/>
            <p:cNvSpPr>
              <a:spLocks/>
            </p:cNvSpPr>
            <p:nvPr/>
          </p:nvSpPr>
          <p:spPr bwMode="auto">
            <a:xfrm>
              <a:off x="3662" y="2607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5" name="Freeform 1293"/>
            <p:cNvSpPr>
              <a:spLocks/>
            </p:cNvSpPr>
            <p:nvPr/>
          </p:nvSpPr>
          <p:spPr bwMode="auto">
            <a:xfrm>
              <a:off x="3662" y="261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6" name="Freeform 1294"/>
            <p:cNvSpPr>
              <a:spLocks/>
            </p:cNvSpPr>
            <p:nvPr/>
          </p:nvSpPr>
          <p:spPr bwMode="auto">
            <a:xfrm>
              <a:off x="3662" y="2629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7" name="Freeform 1295"/>
            <p:cNvSpPr>
              <a:spLocks/>
            </p:cNvSpPr>
            <p:nvPr/>
          </p:nvSpPr>
          <p:spPr bwMode="auto">
            <a:xfrm>
              <a:off x="3662" y="2640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8" name="Freeform 1296"/>
            <p:cNvSpPr>
              <a:spLocks/>
            </p:cNvSpPr>
            <p:nvPr/>
          </p:nvSpPr>
          <p:spPr bwMode="auto">
            <a:xfrm>
              <a:off x="3663" y="2651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49" name="Freeform 1297"/>
            <p:cNvSpPr>
              <a:spLocks/>
            </p:cNvSpPr>
            <p:nvPr/>
          </p:nvSpPr>
          <p:spPr bwMode="auto">
            <a:xfrm>
              <a:off x="3663" y="2662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0" name="Freeform 1298"/>
            <p:cNvSpPr>
              <a:spLocks/>
            </p:cNvSpPr>
            <p:nvPr/>
          </p:nvSpPr>
          <p:spPr bwMode="auto">
            <a:xfrm>
              <a:off x="3663" y="2673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1" name="Freeform 1299"/>
            <p:cNvSpPr>
              <a:spLocks/>
            </p:cNvSpPr>
            <p:nvPr/>
          </p:nvSpPr>
          <p:spPr bwMode="auto">
            <a:xfrm>
              <a:off x="3663" y="2684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2" name="Freeform 1300"/>
            <p:cNvSpPr>
              <a:spLocks/>
            </p:cNvSpPr>
            <p:nvPr/>
          </p:nvSpPr>
          <p:spPr bwMode="auto">
            <a:xfrm>
              <a:off x="3663" y="2695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3" name="Freeform 1301"/>
            <p:cNvSpPr>
              <a:spLocks/>
            </p:cNvSpPr>
            <p:nvPr/>
          </p:nvSpPr>
          <p:spPr bwMode="auto">
            <a:xfrm>
              <a:off x="3665" y="270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4" name="Freeform 1302"/>
            <p:cNvSpPr>
              <a:spLocks/>
            </p:cNvSpPr>
            <p:nvPr/>
          </p:nvSpPr>
          <p:spPr bwMode="auto">
            <a:xfrm>
              <a:off x="3665" y="2718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5" name="Freeform 1303"/>
            <p:cNvSpPr>
              <a:spLocks/>
            </p:cNvSpPr>
            <p:nvPr/>
          </p:nvSpPr>
          <p:spPr bwMode="auto">
            <a:xfrm>
              <a:off x="3665" y="2729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6" name="Freeform 1304"/>
            <p:cNvSpPr>
              <a:spLocks/>
            </p:cNvSpPr>
            <p:nvPr/>
          </p:nvSpPr>
          <p:spPr bwMode="auto">
            <a:xfrm>
              <a:off x="3665" y="2740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7" name="Freeform 1305"/>
            <p:cNvSpPr>
              <a:spLocks/>
            </p:cNvSpPr>
            <p:nvPr/>
          </p:nvSpPr>
          <p:spPr bwMode="auto">
            <a:xfrm>
              <a:off x="3665" y="2751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8" name="Freeform 1306"/>
            <p:cNvSpPr>
              <a:spLocks/>
            </p:cNvSpPr>
            <p:nvPr/>
          </p:nvSpPr>
          <p:spPr bwMode="auto">
            <a:xfrm>
              <a:off x="3665" y="276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59" name="Freeform 1307"/>
            <p:cNvSpPr>
              <a:spLocks/>
            </p:cNvSpPr>
            <p:nvPr/>
          </p:nvSpPr>
          <p:spPr bwMode="auto">
            <a:xfrm>
              <a:off x="3666" y="277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0" name="Freeform 1308"/>
            <p:cNvSpPr>
              <a:spLocks/>
            </p:cNvSpPr>
            <p:nvPr/>
          </p:nvSpPr>
          <p:spPr bwMode="auto">
            <a:xfrm>
              <a:off x="3666" y="2784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1" name="Freeform 1309"/>
            <p:cNvSpPr>
              <a:spLocks/>
            </p:cNvSpPr>
            <p:nvPr/>
          </p:nvSpPr>
          <p:spPr bwMode="auto">
            <a:xfrm>
              <a:off x="3666" y="2795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2" name="Freeform 1310"/>
            <p:cNvSpPr>
              <a:spLocks/>
            </p:cNvSpPr>
            <p:nvPr/>
          </p:nvSpPr>
          <p:spPr bwMode="auto">
            <a:xfrm>
              <a:off x="3666" y="280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3" name="Freeform 1311"/>
            <p:cNvSpPr>
              <a:spLocks/>
            </p:cNvSpPr>
            <p:nvPr/>
          </p:nvSpPr>
          <p:spPr bwMode="auto">
            <a:xfrm>
              <a:off x="3666" y="2817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4" name="Freeform 1312"/>
            <p:cNvSpPr>
              <a:spLocks/>
            </p:cNvSpPr>
            <p:nvPr/>
          </p:nvSpPr>
          <p:spPr bwMode="auto">
            <a:xfrm>
              <a:off x="3667" y="282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5" name="Freeform 1313"/>
            <p:cNvSpPr>
              <a:spLocks/>
            </p:cNvSpPr>
            <p:nvPr/>
          </p:nvSpPr>
          <p:spPr bwMode="auto">
            <a:xfrm>
              <a:off x="3667" y="2839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6" name="Freeform 1314"/>
            <p:cNvSpPr>
              <a:spLocks/>
            </p:cNvSpPr>
            <p:nvPr/>
          </p:nvSpPr>
          <p:spPr bwMode="auto">
            <a:xfrm>
              <a:off x="3667" y="285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7" name="Freeform 1315"/>
            <p:cNvSpPr>
              <a:spLocks/>
            </p:cNvSpPr>
            <p:nvPr/>
          </p:nvSpPr>
          <p:spPr bwMode="auto">
            <a:xfrm>
              <a:off x="3667" y="286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8" name="Freeform 1316"/>
            <p:cNvSpPr>
              <a:spLocks/>
            </p:cNvSpPr>
            <p:nvPr/>
          </p:nvSpPr>
          <p:spPr bwMode="auto">
            <a:xfrm>
              <a:off x="3667" y="287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69" name="Freeform 1317"/>
            <p:cNvSpPr>
              <a:spLocks/>
            </p:cNvSpPr>
            <p:nvPr/>
          </p:nvSpPr>
          <p:spPr bwMode="auto">
            <a:xfrm>
              <a:off x="3669" y="288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0" name="Freeform 1318"/>
            <p:cNvSpPr>
              <a:spLocks/>
            </p:cNvSpPr>
            <p:nvPr/>
          </p:nvSpPr>
          <p:spPr bwMode="auto">
            <a:xfrm>
              <a:off x="3669" y="2894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1" name="Freeform 1319"/>
            <p:cNvSpPr>
              <a:spLocks/>
            </p:cNvSpPr>
            <p:nvPr/>
          </p:nvSpPr>
          <p:spPr bwMode="auto">
            <a:xfrm>
              <a:off x="3669" y="2905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2" name="Freeform 1320"/>
            <p:cNvSpPr>
              <a:spLocks/>
            </p:cNvSpPr>
            <p:nvPr/>
          </p:nvSpPr>
          <p:spPr bwMode="auto">
            <a:xfrm>
              <a:off x="3669" y="291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3" name="Freeform 1321"/>
            <p:cNvSpPr>
              <a:spLocks/>
            </p:cNvSpPr>
            <p:nvPr/>
          </p:nvSpPr>
          <p:spPr bwMode="auto">
            <a:xfrm>
              <a:off x="3669" y="2927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4" name="Freeform 1322"/>
            <p:cNvSpPr>
              <a:spLocks/>
            </p:cNvSpPr>
            <p:nvPr/>
          </p:nvSpPr>
          <p:spPr bwMode="auto">
            <a:xfrm>
              <a:off x="3670" y="293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5" name="Freeform 1323"/>
            <p:cNvSpPr>
              <a:spLocks/>
            </p:cNvSpPr>
            <p:nvPr/>
          </p:nvSpPr>
          <p:spPr bwMode="auto">
            <a:xfrm>
              <a:off x="3670" y="2949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6" name="Freeform 1324"/>
            <p:cNvSpPr>
              <a:spLocks/>
            </p:cNvSpPr>
            <p:nvPr/>
          </p:nvSpPr>
          <p:spPr bwMode="auto">
            <a:xfrm>
              <a:off x="3670" y="296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7" name="Freeform 1325"/>
            <p:cNvSpPr>
              <a:spLocks/>
            </p:cNvSpPr>
            <p:nvPr/>
          </p:nvSpPr>
          <p:spPr bwMode="auto">
            <a:xfrm>
              <a:off x="3670" y="297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8" name="Freeform 1326"/>
            <p:cNvSpPr>
              <a:spLocks/>
            </p:cNvSpPr>
            <p:nvPr/>
          </p:nvSpPr>
          <p:spPr bwMode="auto">
            <a:xfrm>
              <a:off x="3670" y="298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79" name="Freeform 1327"/>
            <p:cNvSpPr>
              <a:spLocks/>
            </p:cNvSpPr>
            <p:nvPr/>
          </p:nvSpPr>
          <p:spPr bwMode="auto">
            <a:xfrm>
              <a:off x="3671" y="2993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0" name="Freeform 1328"/>
            <p:cNvSpPr>
              <a:spLocks/>
            </p:cNvSpPr>
            <p:nvPr/>
          </p:nvSpPr>
          <p:spPr bwMode="auto">
            <a:xfrm>
              <a:off x="3671" y="3004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1" name="Freeform 1329"/>
            <p:cNvSpPr>
              <a:spLocks/>
            </p:cNvSpPr>
            <p:nvPr/>
          </p:nvSpPr>
          <p:spPr bwMode="auto">
            <a:xfrm>
              <a:off x="3671" y="3015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2" name="Freeform 1330"/>
            <p:cNvSpPr>
              <a:spLocks/>
            </p:cNvSpPr>
            <p:nvPr/>
          </p:nvSpPr>
          <p:spPr bwMode="auto">
            <a:xfrm>
              <a:off x="3671" y="3026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3" name="Freeform 1331"/>
            <p:cNvSpPr>
              <a:spLocks/>
            </p:cNvSpPr>
            <p:nvPr/>
          </p:nvSpPr>
          <p:spPr bwMode="auto">
            <a:xfrm>
              <a:off x="3671" y="3037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4" name="Freeform 1332"/>
            <p:cNvSpPr>
              <a:spLocks/>
            </p:cNvSpPr>
            <p:nvPr/>
          </p:nvSpPr>
          <p:spPr bwMode="auto">
            <a:xfrm>
              <a:off x="3673" y="3048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5" name="Freeform 1333"/>
            <p:cNvSpPr>
              <a:spLocks/>
            </p:cNvSpPr>
            <p:nvPr/>
          </p:nvSpPr>
          <p:spPr bwMode="auto">
            <a:xfrm>
              <a:off x="3673" y="3059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6" name="Freeform 1334"/>
            <p:cNvSpPr>
              <a:spLocks/>
            </p:cNvSpPr>
            <p:nvPr/>
          </p:nvSpPr>
          <p:spPr bwMode="auto">
            <a:xfrm>
              <a:off x="3673" y="3070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7" name="Freeform 1335"/>
            <p:cNvSpPr>
              <a:spLocks/>
            </p:cNvSpPr>
            <p:nvPr/>
          </p:nvSpPr>
          <p:spPr bwMode="auto">
            <a:xfrm>
              <a:off x="3673" y="308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8" name="Freeform 1336"/>
            <p:cNvSpPr>
              <a:spLocks/>
            </p:cNvSpPr>
            <p:nvPr/>
          </p:nvSpPr>
          <p:spPr bwMode="auto">
            <a:xfrm>
              <a:off x="3673" y="309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89" name="Freeform 1337"/>
            <p:cNvSpPr>
              <a:spLocks/>
            </p:cNvSpPr>
            <p:nvPr/>
          </p:nvSpPr>
          <p:spPr bwMode="auto">
            <a:xfrm>
              <a:off x="3674" y="3103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0" name="Freeform 1338"/>
            <p:cNvSpPr>
              <a:spLocks/>
            </p:cNvSpPr>
            <p:nvPr/>
          </p:nvSpPr>
          <p:spPr bwMode="auto">
            <a:xfrm>
              <a:off x="3674" y="3114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1" name="Freeform 1339"/>
            <p:cNvSpPr>
              <a:spLocks/>
            </p:cNvSpPr>
            <p:nvPr/>
          </p:nvSpPr>
          <p:spPr bwMode="auto">
            <a:xfrm>
              <a:off x="3674" y="3125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2" name="Freeform 1340"/>
            <p:cNvSpPr>
              <a:spLocks/>
            </p:cNvSpPr>
            <p:nvPr/>
          </p:nvSpPr>
          <p:spPr bwMode="auto">
            <a:xfrm>
              <a:off x="3674" y="3136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3" name="Freeform 1341"/>
            <p:cNvSpPr>
              <a:spLocks/>
            </p:cNvSpPr>
            <p:nvPr/>
          </p:nvSpPr>
          <p:spPr bwMode="auto">
            <a:xfrm>
              <a:off x="3674" y="314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4" name="Freeform 1342"/>
            <p:cNvSpPr>
              <a:spLocks/>
            </p:cNvSpPr>
            <p:nvPr/>
          </p:nvSpPr>
          <p:spPr bwMode="auto">
            <a:xfrm>
              <a:off x="3676" y="315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5" name="Freeform 1343"/>
            <p:cNvSpPr>
              <a:spLocks/>
            </p:cNvSpPr>
            <p:nvPr/>
          </p:nvSpPr>
          <p:spPr bwMode="auto">
            <a:xfrm>
              <a:off x="3676" y="3169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6" name="Freeform 1344"/>
            <p:cNvSpPr>
              <a:spLocks/>
            </p:cNvSpPr>
            <p:nvPr/>
          </p:nvSpPr>
          <p:spPr bwMode="auto">
            <a:xfrm>
              <a:off x="3676" y="318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7" name="Freeform 1345"/>
            <p:cNvSpPr>
              <a:spLocks/>
            </p:cNvSpPr>
            <p:nvPr/>
          </p:nvSpPr>
          <p:spPr bwMode="auto">
            <a:xfrm>
              <a:off x="3676" y="319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8" name="Freeform 1346"/>
            <p:cNvSpPr>
              <a:spLocks/>
            </p:cNvSpPr>
            <p:nvPr/>
          </p:nvSpPr>
          <p:spPr bwMode="auto">
            <a:xfrm>
              <a:off x="3676" y="320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899" name="Freeform 1347"/>
            <p:cNvSpPr>
              <a:spLocks/>
            </p:cNvSpPr>
            <p:nvPr/>
          </p:nvSpPr>
          <p:spPr bwMode="auto">
            <a:xfrm>
              <a:off x="3677" y="3213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0" name="Freeform 1348"/>
            <p:cNvSpPr>
              <a:spLocks/>
            </p:cNvSpPr>
            <p:nvPr/>
          </p:nvSpPr>
          <p:spPr bwMode="auto">
            <a:xfrm>
              <a:off x="3677" y="3224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901" name="Freeform 1349"/>
            <p:cNvSpPr>
              <a:spLocks/>
            </p:cNvSpPr>
            <p:nvPr/>
          </p:nvSpPr>
          <p:spPr bwMode="auto">
            <a:xfrm>
              <a:off x="3677" y="3235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7" name="Group 1350"/>
          <p:cNvGrpSpPr>
            <a:grpSpLocks/>
          </p:cNvGrpSpPr>
          <p:nvPr/>
        </p:nvGrpSpPr>
        <p:grpSpPr bwMode="auto">
          <a:xfrm>
            <a:off x="5772150" y="2438400"/>
            <a:ext cx="590550" cy="2852738"/>
            <a:chOff x="3636" y="1536"/>
            <a:chExt cx="372" cy="1797"/>
          </a:xfrm>
        </p:grpSpPr>
        <p:sp>
          <p:nvSpPr>
            <p:cNvPr id="32581" name="Freeform 1351"/>
            <p:cNvSpPr>
              <a:spLocks/>
            </p:cNvSpPr>
            <p:nvPr/>
          </p:nvSpPr>
          <p:spPr bwMode="auto">
            <a:xfrm>
              <a:off x="3636" y="1536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4 h 5"/>
                <a:gd name="T18" fmla="*/ 2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2" name="Freeform 1352"/>
            <p:cNvSpPr>
              <a:spLocks/>
            </p:cNvSpPr>
            <p:nvPr/>
          </p:nvSpPr>
          <p:spPr bwMode="auto">
            <a:xfrm>
              <a:off x="3638" y="1547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3" name="Freeform 1353"/>
            <p:cNvSpPr>
              <a:spLocks/>
            </p:cNvSpPr>
            <p:nvPr/>
          </p:nvSpPr>
          <p:spPr bwMode="auto">
            <a:xfrm>
              <a:off x="3640" y="155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4" name="Freeform 1354"/>
            <p:cNvSpPr>
              <a:spLocks/>
            </p:cNvSpPr>
            <p:nvPr/>
          </p:nvSpPr>
          <p:spPr bwMode="auto">
            <a:xfrm>
              <a:off x="3642" y="1569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5" name="Freeform 1355"/>
            <p:cNvSpPr>
              <a:spLocks/>
            </p:cNvSpPr>
            <p:nvPr/>
          </p:nvSpPr>
          <p:spPr bwMode="auto">
            <a:xfrm>
              <a:off x="3644" y="1578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6" name="Freeform 1356"/>
            <p:cNvSpPr>
              <a:spLocks/>
            </p:cNvSpPr>
            <p:nvPr/>
          </p:nvSpPr>
          <p:spPr bwMode="auto">
            <a:xfrm>
              <a:off x="3647" y="158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7" name="Freeform 1357"/>
            <p:cNvSpPr>
              <a:spLocks/>
            </p:cNvSpPr>
            <p:nvPr/>
          </p:nvSpPr>
          <p:spPr bwMode="auto">
            <a:xfrm>
              <a:off x="3649" y="1600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8" name="Freeform 1358"/>
            <p:cNvSpPr>
              <a:spLocks/>
            </p:cNvSpPr>
            <p:nvPr/>
          </p:nvSpPr>
          <p:spPr bwMode="auto">
            <a:xfrm>
              <a:off x="3651" y="161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9" name="Freeform 1359"/>
            <p:cNvSpPr>
              <a:spLocks/>
            </p:cNvSpPr>
            <p:nvPr/>
          </p:nvSpPr>
          <p:spPr bwMode="auto">
            <a:xfrm>
              <a:off x="3654" y="162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0" name="Freeform 1360"/>
            <p:cNvSpPr>
              <a:spLocks/>
            </p:cNvSpPr>
            <p:nvPr/>
          </p:nvSpPr>
          <p:spPr bwMode="auto">
            <a:xfrm>
              <a:off x="3655" y="1634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1" name="Freeform 1361"/>
            <p:cNvSpPr>
              <a:spLocks/>
            </p:cNvSpPr>
            <p:nvPr/>
          </p:nvSpPr>
          <p:spPr bwMode="auto">
            <a:xfrm>
              <a:off x="3658" y="1643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2" name="Freeform 1362"/>
            <p:cNvSpPr>
              <a:spLocks/>
            </p:cNvSpPr>
            <p:nvPr/>
          </p:nvSpPr>
          <p:spPr bwMode="auto">
            <a:xfrm>
              <a:off x="3660" y="1654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3" name="Freeform 1363"/>
            <p:cNvSpPr>
              <a:spLocks/>
            </p:cNvSpPr>
            <p:nvPr/>
          </p:nvSpPr>
          <p:spPr bwMode="auto">
            <a:xfrm>
              <a:off x="3662" y="1665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4" name="Freeform 1364"/>
            <p:cNvSpPr>
              <a:spLocks/>
            </p:cNvSpPr>
            <p:nvPr/>
          </p:nvSpPr>
          <p:spPr bwMode="auto">
            <a:xfrm>
              <a:off x="3665" y="167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5" name="Freeform 1365"/>
            <p:cNvSpPr>
              <a:spLocks/>
            </p:cNvSpPr>
            <p:nvPr/>
          </p:nvSpPr>
          <p:spPr bwMode="auto">
            <a:xfrm>
              <a:off x="3666" y="1687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6" name="Freeform 1366"/>
            <p:cNvSpPr>
              <a:spLocks/>
            </p:cNvSpPr>
            <p:nvPr/>
          </p:nvSpPr>
          <p:spPr bwMode="auto">
            <a:xfrm>
              <a:off x="3669" y="1698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7" name="Freeform 1367"/>
            <p:cNvSpPr>
              <a:spLocks/>
            </p:cNvSpPr>
            <p:nvPr/>
          </p:nvSpPr>
          <p:spPr bwMode="auto">
            <a:xfrm>
              <a:off x="3671" y="1708"/>
              <a:ext cx="6" cy="5"/>
            </a:xfrm>
            <a:custGeom>
              <a:avLst/>
              <a:gdLst>
                <a:gd name="T0" fmla="*/ 6 w 6"/>
                <a:gd name="T1" fmla="*/ 3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8" name="Freeform 1368"/>
            <p:cNvSpPr>
              <a:spLocks/>
            </p:cNvSpPr>
            <p:nvPr/>
          </p:nvSpPr>
          <p:spPr bwMode="auto">
            <a:xfrm>
              <a:off x="3673" y="1719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99" name="Freeform 1369"/>
            <p:cNvSpPr>
              <a:spLocks/>
            </p:cNvSpPr>
            <p:nvPr/>
          </p:nvSpPr>
          <p:spPr bwMode="auto">
            <a:xfrm>
              <a:off x="3676" y="1730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0" name="Freeform 1370"/>
            <p:cNvSpPr>
              <a:spLocks/>
            </p:cNvSpPr>
            <p:nvPr/>
          </p:nvSpPr>
          <p:spPr bwMode="auto">
            <a:xfrm>
              <a:off x="3677" y="1741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1" name="Freeform 1371"/>
            <p:cNvSpPr>
              <a:spLocks/>
            </p:cNvSpPr>
            <p:nvPr/>
          </p:nvSpPr>
          <p:spPr bwMode="auto">
            <a:xfrm>
              <a:off x="3680" y="1752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2" name="Freeform 1372"/>
            <p:cNvSpPr>
              <a:spLocks/>
            </p:cNvSpPr>
            <p:nvPr/>
          </p:nvSpPr>
          <p:spPr bwMode="auto">
            <a:xfrm>
              <a:off x="3682" y="1763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3" name="Freeform 1373"/>
            <p:cNvSpPr>
              <a:spLocks/>
            </p:cNvSpPr>
            <p:nvPr/>
          </p:nvSpPr>
          <p:spPr bwMode="auto">
            <a:xfrm>
              <a:off x="3684" y="1773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4" name="Freeform 1374"/>
            <p:cNvSpPr>
              <a:spLocks/>
            </p:cNvSpPr>
            <p:nvPr/>
          </p:nvSpPr>
          <p:spPr bwMode="auto">
            <a:xfrm>
              <a:off x="3687" y="178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5" name="Freeform 1375"/>
            <p:cNvSpPr>
              <a:spLocks/>
            </p:cNvSpPr>
            <p:nvPr/>
          </p:nvSpPr>
          <p:spPr bwMode="auto">
            <a:xfrm>
              <a:off x="3688" y="1795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6" name="Freeform 1376"/>
            <p:cNvSpPr>
              <a:spLocks/>
            </p:cNvSpPr>
            <p:nvPr/>
          </p:nvSpPr>
          <p:spPr bwMode="auto">
            <a:xfrm>
              <a:off x="3691" y="180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7" name="Freeform 1377"/>
            <p:cNvSpPr>
              <a:spLocks/>
            </p:cNvSpPr>
            <p:nvPr/>
          </p:nvSpPr>
          <p:spPr bwMode="auto">
            <a:xfrm>
              <a:off x="3693" y="1817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8" name="Freeform 1378"/>
            <p:cNvSpPr>
              <a:spLocks/>
            </p:cNvSpPr>
            <p:nvPr/>
          </p:nvSpPr>
          <p:spPr bwMode="auto">
            <a:xfrm>
              <a:off x="3695" y="182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09" name="Freeform 1379"/>
            <p:cNvSpPr>
              <a:spLocks/>
            </p:cNvSpPr>
            <p:nvPr/>
          </p:nvSpPr>
          <p:spPr bwMode="auto">
            <a:xfrm>
              <a:off x="3698" y="183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0" name="Freeform 1380"/>
            <p:cNvSpPr>
              <a:spLocks/>
            </p:cNvSpPr>
            <p:nvPr/>
          </p:nvSpPr>
          <p:spPr bwMode="auto">
            <a:xfrm>
              <a:off x="3699" y="1848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1" name="Freeform 1381"/>
            <p:cNvSpPr>
              <a:spLocks/>
            </p:cNvSpPr>
            <p:nvPr/>
          </p:nvSpPr>
          <p:spPr bwMode="auto">
            <a:xfrm>
              <a:off x="3702" y="185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2" name="Freeform 1382"/>
            <p:cNvSpPr>
              <a:spLocks/>
            </p:cNvSpPr>
            <p:nvPr/>
          </p:nvSpPr>
          <p:spPr bwMode="auto">
            <a:xfrm>
              <a:off x="3704" y="1870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3" name="Freeform 1383"/>
            <p:cNvSpPr>
              <a:spLocks/>
            </p:cNvSpPr>
            <p:nvPr/>
          </p:nvSpPr>
          <p:spPr bwMode="auto">
            <a:xfrm>
              <a:off x="3706" y="188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4" name="Freeform 1384"/>
            <p:cNvSpPr>
              <a:spLocks/>
            </p:cNvSpPr>
            <p:nvPr/>
          </p:nvSpPr>
          <p:spPr bwMode="auto">
            <a:xfrm>
              <a:off x="3709" y="189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5" name="Freeform 1385"/>
            <p:cNvSpPr>
              <a:spLocks/>
            </p:cNvSpPr>
            <p:nvPr/>
          </p:nvSpPr>
          <p:spPr bwMode="auto">
            <a:xfrm>
              <a:off x="3710" y="190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6" name="Freeform 1386"/>
            <p:cNvSpPr>
              <a:spLocks/>
            </p:cNvSpPr>
            <p:nvPr/>
          </p:nvSpPr>
          <p:spPr bwMode="auto">
            <a:xfrm>
              <a:off x="3713" y="1913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7" name="Freeform 1387"/>
            <p:cNvSpPr>
              <a:spLocks/>
            </p:cNvSpPr>
            <p:nvPr/>
          </p:nvSpPr>
          <p:spPr bwMode="auto">
            <a:xfrm>
              <a:off x="3716" y="1924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8" name="Freeform 1388"/>
            <p:cNvSpPr>
              <a:spLocks/>
            </p:cNvSpPr>
            <p:nvPr/>
          </p:nvSpPr>
          <p:spPr bwMode="auto">
            <a:xfrm>
              <a:off x="3717" y="1935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19" name="Freeform 1389"/>
            <p:cNvSpPr>
              <a:spLocks/>
            </p:cNvSpPr>
            <p:nvPr/>
          </p:nvSpPr>
          <p:spPr bwMode="auto">
            <a:xfrm>
              <a:off x="3720" y="194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0" name="Freeform 1390"/>
            <p:cNvSpPr>
              <a:spLocks/>
            </p:cNvSpPr>
            <p:nvPr/>
          </p:nvSpPr>
          <p:spPr bwMode="auto">
            <a:xfrm>
              <a:off x="3721" y="195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1" name="Freeform 1391"/>
            <p:cNvSpPr>
              <a:spLocks/>
            </p:cNvSpPr>
            <p:nvPr/>
          </p:nvSpPr>
          <p:spPr bwMode="auto">
            <a:xfrm>
              <a:off x="3724" y="1968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2" name="Freeform 1392"/>
            <p:cNvSpPr>
              <a:spLocks/>
            </p:cNvSpPr>
            <p:nvPr/>
          </p:nvSpPr>
          <p:spPr bwMode="auto">
            <a:xfrm>
              <a:off x="3727" y="1978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3" name="Freeform 1393"/>
            <p:cNvSpPr>
              <a:spLocks/>
            </p:cNvSpPr>
            <p:nvPr/>
          </p:nvSpPr>
          <p:spPr bwMode="auto">
            <a:xfrm>
              <a:off x="3728" y="1989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4" name="Freeform 1394"/>
            <p:cNvSpPr>
              <a:spLocks/>
            </p:cNvSpPr>
            <p:nvPr/>
          </p:nvSpPr>
          <p:spPr bwMode="auto">
            <a:xfrm>
              <a:off x="3731" y="2000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5" name="Freeform 1395"/>
            <p:cNvSpPr>
              <a:spLocks/>
            </p:cNvSpPr>
            <p:nvPr/>
          </p:nvSpPr>
          <p:spPr bwMode="auto">
            <a:xfrm>
              <a:off x="3732" y="201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6" name="Freeform 1396"/>
            <p:cNvSpPr>
              <a:spLocks/>
            </p:cNvSpPr>
            <p:nvPr/>
          </p:nvSpPr>
          <p:spPr bwMode="auto">
            <a:xfrm>
              <a:off x="3735" y="202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7" name="Freeform 1397"/>
            <p:cNvSpPr>
              <a:spLocks/>
            </p:cNvSpPr>
            <p:nvPr/>
          </p:nvSpPr>
          <p:spPr bwMode="auto">
            <a:xfrm>
              <a:off x="3738" y="203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8" name="Freeform 1398"/>
            <p:cNvSpPr>
              <a:spLocks/>
            </p:cNvSpPr>
            <p:nvPr/>
          </p:nvSpPr>
          <p:spPr bwMode="auto">
            <a:xfrm>
              <a:off x="3739" y="2043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29" name="Freeform 1399"/>
            <p:cNvSpPr>
              <a:spLocks/>
            </p:cNvSpPr>
            <p:nvPr/>
          </p:nvSpPr>
          <p:spPr bwMode="auto">
            <a:xfrm>
              <a:off x="3742" y="205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0" name="Freeform 1400"/>
            <p:cNvSpPr>
              <a:spLocks/>
            </p:cNvSpPr>
            <p:nvPr/>
          </p:nvSpPr>
          <p:spPr bwMode="auto">
            <a:xfrm>
              <a:off x="3743" y="2065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1" name="Freeform 1401"/>
            <p:cNvSpPr>
              <a:spLocks/>
            </p:cNvSpPr>
            <p:nvPr/>
          </p:nvSpPr>
          <p:spPr bwMode="auto">
            <a:xfrm>
              <a:off x="3746" y="207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2" name="Freeform 1402"/>
            <p:cNvSpPr>
              <a:spLocks/>
            </p:cNvSpPr>
            <p:nvPr/>
          </p:nvSpPr>
          <p:spPr bwMode="auto">
            <a:xfrm>
              <a:off x="3749" y="208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3" name="Freeform 1403"/>
            <p:cNvSpPr>
              <a:spLocks/>
            </p:cNvSpPr>
            <p:nvPr/>
          </p:nvSpPr>
          <p:spPr bwMode="auto">
            <a:xfrm>
              <a:off x="3750" y="209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4" name="Freeform 1404"/>
            <p:cNvSpPr>
              <a:spLocks/>
            </p:cNvSpPr>
            <p:nvPr/>
          </p:nvSpPr>
          <p:spPr bwMode="auto">
            <a:xfrm>
              <a:off x="3753" y="210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5" name="Freeform 1405"/>
            <p:cNvSpPr>
              <a:spLocks/>
            </p:cNvSpPr>
            <p:nvPr/>
          </p:nvSpPr>
          <p:spPr bwMode="auto">
            <a:xfrm>
              <a:off x="3754" y="211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6" name="Freeform 1406"/>
            <p:cNvSpPr>
              <a:spLocks/>
            </p:cNvSpPr>
            <p:nvPr/>
          </p:nvSpPr>
          <p:spPr bwMode="auto">
            <a:xfrm>
              <a:off x="3757" y="212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7" name="Freeform 1407"/>
            <p:cNvSpPr>
              <a:spLocks/>
            </p:cNvSpPr>
            <p:nvPr/>
          </p:nvSpPr>
          <p:spPr bwMode="auto">
            <a:xfrm>
              <a:off x="3760" y="214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8" name="Freeform 1408"/>
            <p:cNvSpPr>
              <a:spLocks/>
            </p:cNvSpPr>
            <p:nvPr/>
          </p:nvSpPr>
          <p:spPr bwMode="auto">
            <a:xfrm>
              <a:off x="3761" y="215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39" name="Freeform 1409"/>
            <p:cNvSpPr>
              <a:spLocks/>
            </p:cNvSpPr>
            <p:nvPr/>
          </p:nvSpPr>
          <p:spPr bwMode="auto">
            <a:xfrm>
              <a:off x="3764" y="216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0" name="Freeform 1410"/>
            <p:cNvSpPr>
              <a:spLocks/>
            </p:cNvSpPr>
            <p:nvPr/>
          </p:nvSpPr>
          <p:spPr bwMode="auto">
            <a:xfrm>
              <a:off x="3765" y="217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1" name="Freeform 1411"/>
            <p:cNvSpPr>
              <a:spLocks/>
            </p:cNvSpPr>
            <p:nvPr/>
          </p:nvSpPr>
          <p:spPr bwMode="auto">
            <a:xfrm>
              <a:off x="3768" y="2183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2" name="Freeform 1412"/>
            <p:cNvSpPr>
              <a:spLocks/>
            </p:cNvSpPr>
            <p:nvPr/>
          </p:nvSpPr>
          <p:spPr bwMode="auto">
            <a:xfrm>
              <a:off x="3771" y="2194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3" name="Freeform 1413"/>
            <p:cNvSpPr>
              <a:spLocks/>
            </p:cNvSpPr>
            <p:nvPr/>
          </p:nvSpPr>
          <p:spPr bwMode="auto">
            <a:xfrm>
              <a:off x="3772" y="2205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4" name="Freeform 1414"/>
            <p:cNvSpPr>
              <a:spLocks/>
            </p:cNvSpPr>
            <p:nvPr/>
          </p:nvSpPr>
          <p:spPr bwMode="auto">
            <a:xfrm>
              <a:off x="3775" y="221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5" name="Freeform 1415"/>
            <p:cNvSpPr>
              <a:spLocks/>
            </p:cNvSpPr>
            <p:nvPr/>
          </p:nvSpPr>
          <p:spPr bwMode="auto">
            <a:xfrm>
              <a:off x="3776" y="222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6" name="Freeform 1416"/>
            <p:cNvSpPr>
              <a:spLocks/>
            </p:cNvSpPr>
            <p:nvPr/>
          </p:nvSpPr>
          <p:spPr bwMode="auto">
            <a:xfrm>
              <a:off x="3779" y="2237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7" name="Freeform 1417"/>
            <p:cNvSpPr>
              <a:spLocks/>
            </p:cNvSpPr>
            <p:nvPr/>
          </p:nvSpPr>
          <p:spPr bwMode="auto">
            <a:xfrm>
              <a:off x="3782" y="2248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8" name="Freeform 1418"/>
            <p:cNvSpPr>
              <a:spLocks/>
            </p:cNvSpPr>
            <p:nvPr/>
          </p:nvSpPr>
          <p:spPr bwMode="auto">
            <a:xfrm>
              <a:off x="3783" y="2259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49" name="Freeform 1419"/>
            <p:cNvSpPr>
              <a:spLocks/>
            </p:cNvSpPr>
            <p:nvPr/>
          </p:nvSpPr>
          <p:spPr bwMode="auto">
            <a:xfrm>
              <a:off x="3786" y="2270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0" name="Freeform 1420"/>
            <p:cNvSpPr>
              <a:spLocks/>
            </p:cNvSpPr>
            <p:nvPr/>
          </p:nvSpPr>
          <p:spPr bwMode="auto">
            <a:xfrm>
              <a:off x="3787" y="2281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1" name="Freeform 1421"/>
            <p:cNvSpPr>
              <a:spLocks/>
            </p:cNvSpPr>
            <p:nvPr/>
          </p:nvSpPr>
          <p:spPr bwMode="auto">
            <a:xfrm>
              <a:off x="3790" y="229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2" name="Freeform 1422"/>
            <p:cNvSpPr>
              <a:spLocks/>
            </p:cNvSpPr>
            <p:nvPr/>
          </p:nvSpPr>
          <p:spPr bwMode="auto">
            <a:xfrm>
              <a:off x="3793" y="230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3" name="Freeform 1423"/>
            <p:cNvSpPr>
              <a:spLocks/>
            </p:cNvSpPr>
            <p:nvPr/>
          </p:nvSpPr>
          <p:spPr bwMode="auto">
            <a:xfrm>
              <a:off x="3794" y="2313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4" name="Freeform 1424"/>
            <p:cNvSpPr>
              <a:spLocks/>
            </p:cNvSpPr>
            <p:nvPr/>
          </p:nvSpPr>
          <p:spPr bwMode="auto">
            <a:xfrm>
              <a:off x="3797" y="232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5" name="Freeform 1425"/>
            <p:cNvSpPr>
              <a:spLocks/>
            </p:cNvSpPr>
            <p:nvPr/>
          </p:nvSpPr>
          <p:spPr bwMode="auto">
            <a:xfrm>
              <a:off x="3798" y="2335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6" name="Freeform 1426"/>
            <p:cNvSpPr>
              <a:spLocks/>
            </p:cNvSpPr>
            <p:nvPr/>
          </p:nvSpPr>
          <p:spPr bwMode="auto">
            <a:xfrm>
              <a:off x="3801" y="234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7" name="Freeform 1427"/>
            <p:cNvSpPr>
              <a:spLocks/>
            </p:cNvSpPr>
            <p:nvPr/>
          </p:nvSpPr>
          <p:spPr bwMode="auto">
            <a:xfrm>
              <a:off x="3804" y="235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8" name="Freeform 1428"/>
            <p:cNvSpPr>
              <a:spLocks/>
            </p:cNvSpPr>
            <p:nvPr/>
          </p:nvSpPr>
          <p:spPr bwMode="auto">
            <a:xfrm>
              <a:off x="3805" y="2368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59" name="Freeform 1429"/>
            <p:cNvSpPr>
              <a:spLocks/>
            </p:cNvSpPr>
            <p:nvPr/>
          </p:nvSpPr>
          <p:spPr bwMode="auto">
            <a:xfrm>
              <a:off x="3808" y="237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0" name="Freeform 1430"/>
            <p:cNvSpPr>
              <a:spLocks/>
            </p:cNvSpPr>
            <p:nvPr/>
          </p:nvSpPr>
          <p:spPr bwMode="auto">
            <a:xfrm>
              <a:off x="3811" y="2388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1" name="Freeform 1431"/>
            <p:cNvSpPr>
              <a:spLocks/>
            </p:cNvSpPr>
            <p:nvPr/>
          </p:nvSpPr>
          <p:spPr bwMode="auto">
            <a:xfrm>
              <a:off x="3812" y="239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2" name="Freeform 1432"/>
            <p:cNvSpPr>
              <a:spLocks/>
            </p:cNvSpPr>
            <p:nvPr/>
          </p:nvSpPr>
          <p:spPr bwMode="auto">
            <a:xfrm>
              <a:off x="3815" y="241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3" name="Freeform 1433"/>
            <p:cNvSpPr>
              <a:spLocks/>
            </p:cNvSpPr>
            <p:nvPr/>
          </p:nvSpPr>
          <p:spPr bwMode="auto">
            <a:xfrm>
              <a:off x="3816" y="2421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4" name="Freeform 1434"/>
            <p:cNvSpPr>
              <a:spLocks/>
            </p:cNvSpPr>
            <p:nvPr/>
          </p:nvSpPr>
          <p:spPr bwMode="auto">
            <a:xfrm>
              <a:off x="3819" y="243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5" name="Freeform 1435"/>
            <p:cNvSpPr>
              <a:spLocks/>
            </p:cNvSpPr>
            <p:nvPr/>
          </p:nvSpPr>
          <p:spPr bwMode="auto">
            <a:xfrm>
              <a:off x="3822" y="2442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6" name="Freeform 1436"/>
            <p:cNvSpPr>
              <a:spLocks/>
            </p:cNvSpPr>
            <p:nvPr/>
          </p:nvSpPr>
          <p:spPr bwMode="auto">
            <a:xfrm>
              <a:off x="3823" y="2453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7" name="Freeform 1437"/>
            <p:cNvSpPr>
              <a:spLocks/>
            </p:cNvSpPr>
            <p:nvPr/>
          </p:nvSpPr>
          <p:spPr bwMode="auto">
            <a:xfrm>
              <a:off x="3826" y="2464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8" name="Freeform 1438"/>
            <p:cNvSpPr>
              <a:spLocks/>
            </p:cNvSpPr>
            <p:nvPr/>
          </p:nvSpPr>
          <p:spPr bwMode="auto">
            <a:xfrm>
              <a:off x="3827" y="2475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69" name="Freeform 1439"/>
            <p:cNvSpPr>
              <a:spLocks/>
            </p:cNvSpPr>
            <p:nvPr/>
          </p:nvSpPr>
          <p:spPr bwMode="auto">
            <a:xfrm>
              <a:off x="3830" y="2486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0" name="Freeform 1440"/>
            <p:cNvSpPr>
              <a:spLocks/>
            </p:cNvSpPr>
            <p:nvPr/>
          </p:nvSpPr>
          <p:spPr bwMode="auto">
            <a:xfrm>
              <a:off x="3833" y="2497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1" name="Freeform 1441"/>
            <p:cNvSpPr>
              <a:spLocks/>
            </p:cNvSpPr>
            <p:nvPr/>
          </p:nvSpPr>
          <p:spPr bwMode="auto">
            <a:xfrm>
              <a:off x="3834" y="2507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2" name="Freeform 1442"/>
            <p:cNvSpPr>
              <a:spLocks/>
            </p:cNvSpPr>
            <p:nvPr/>
          </p:nvSpPr>
          <p:spPr bwMode="auto">
            <a:xfrm>
              <a:off x="3837" y="2518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3" name="Freeform 1443"/>
            <p:cNvSpPr>
              <a:spLocks/>
            </p:cNvSpPr>
            <p:nvPr/>
          </p:nvSpPr>
          <p:spPr bwMode="auto">
            <a:xfrm>
              <a:off x="3838" y="2529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4" name="Freeform 1444"/>
            <p:cNvSpPr>
              <a:spLocks/>
            </p:cNvSpPr>
            <p:nvPr/>
          </p:nvSpPr>
          <p:spPr bwMode="auto">
            <a:xfrm>
              <a:off x="3841" y="2540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5" name="Freeform 1445"/>
            <p:cNvSpPr>
              <a:spLocks/>
            </p:cNvSpPr>
            <p:nvPr/>
          </p:nvSpPr>
          <p:spPr bwMode="auto">
            <a:xfrm>
              <a:off x="3844" y="2551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6" name="Freeform 1446"/>
            <p:cNvSpPr>
              <a:spLocks/>
            </p:cNvSpPr>
            <p:nvPr/>
          </p:nvSpPr>
          <p:spPr bwMode="auto">
            <a:xfrm>
              <a:off x="3845" y="256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7" name="Freeform 1447"/>
            <p:cNvSpPr>
              <a:spLocks/>
            </p:cNvSpPr>
            <p:nvPr/>
          </p:nvSpPr>
          <p:spPr bwMode="auto">
            <a:xfrm>
              <a:off x="3848" y="2572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8" name="Freeform 1448"/>
            <p:cNvSpPr>
              <a:spLocks/>
            </p:cNvSpPr>
            <p:nvPr/>
          </p:nvSpPr>
          <p:spPr bwMode="auto">
            <a:xfrm>
              <a:off x="3849" y="2583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79" name="Freeform 1449"/>
            <p:cNvSpPr>
              <a:spLocks/>
            </p:cNvSpPr>
            <p:nvPr/>
          </p:nvSpPr>
          <p:spPr bwMode="auto">
            <a:xfrm>
              <a:off x="3852" y="259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0" name="Freeform 1450"/>
            <p:cNvSpPr>
              <a:spLocks/>
            </p:cNvSpPr>
            <p:nvPr/>
          </p:nvSpPr>
          <p:spPr bwMode="auto">
            <a:xfrm>
              <a:off x="3855" y="260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1" name="Freeform 1451"/>
            <p:cNvSpPr>
              <a:spLocks/>
            </p:cNvSpPr>
            <p:nvPr/>
          </p:nvSpPr>
          <p:spPr bwMode="auto">
            <a:xfrm>
              <a:off x="3856" y="261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2" name="Freeform 1452"/>
            <p:cNvSpPr>
              <a:spLocks/>
            </p:cNvSpPr>
            <p:nvPr/>
          </p:nvSpPr>
          <p:spPr bwMode="auto">
            <a:xfrm>
              <a:off x="3859" y="262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3" name="Freeform 1453"/>
            <p:cNvSpPr>
              <a:spLocks/>
            </p:cNvSpPr>
            <p:nvPr/>
          </p:nvSpPr>
          <p:spPr bwMode="auto">
            <a:xfrm>
              <a:off x="3860" y="2636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4" name="Freeform 1454"/>
            <p:cNvSpPr>
              <a:spLocks/>
            </p:cNvSpPr>
            <p:nvPr/>
          </p:nvSpPr>
          <p:spPr bwMode="auto">
            <a:xfrm>
              <a:off x="3863" y="264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5" name="Freeform 1455"/>
            <p:cNvSpPr>
              <a:spLocks/>
            </p:cNvSpPr>
            <p:nvPr/>
          </p:nvSpPr>
          <p:spPr bwMode="auto">
            <a:xfrm>
              <a:off x="3866" y="2658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6" name="Freeform 1456"/>
            <p:cNvSpPr>
              <a:spLocks/>
            </p:cNvSpPr>
            <p:nvPr/>
          </p:nvSpPr>
          <p:spPr bwMode="auto">
            <a:xfrm>
              <a:off x="3867" y="2669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7" name="Freeform 1457"/>
            <p:cNvSpPr>
              <a:spLocks/>
            </p:cNvSpPr>
            <p:nvPr/>
          </p:nvSpPr>
          <p:spPr bwMode="auto">
            <a:xfrm>
              <a:off x="3870" y="268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8" name="Freeform 1458"/>
            <p:cNvSpPr>
              <a:spLocks/>
            </p:cNvSpPr>
            <p:nvPr/>
          </p:nvSpPr>
          <p:spPr bwMode="auto">
            <a:xfrm>
              <a:off x="3871" y="2691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89" name="Freeform 1459"/>
            <p:cNvSpPr>
              <a:spLocks/>
            </p:cNvSpPr>
            <p:nvPr/>
          </p:nvSpPr>
          <p:spPr bwMode="auto">
            <a:xfrm>
              <a:off x="3874" y="270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0" name="Freeform 1460"/>
            <p:cNvSpPr>
              <a:spLocks/>
            </p:cNvSpPr>
            <p:nvPr/>
          </p:nvSpPr>
          <p:spPr bwMode="auto">
            <a:xfrm>
              <a:off x="3877" y="2712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1" name="Freeform 1461"/>
            <p:cNvSpPr>
              <a:spLocks/>
            </p:cNvSpPr>
            <p:nvPr/>
          </p:nvSpPr>
          <p:spPr bwMode="auto">
            <a:xfrm>
              <a:off x="3878" y="2723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2" name="Freeform 1462"/>
            <p:cNvSpPr>
              <a:spLocks/>
            </p:cNvSpPr>
            <p:nvPr/>
          </p:nvSpPr>
          <p:spPr bwMode="auto">
            <a:xfrm>
              <a:off x="3881" y="2734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3" name="Freeform 1463"/>
            <p:cNvSpPr>
              <a:spLocks/>
            </p:cNvSpPr>
            <p:nvPr/>
          </p:nvSpPr>
          <p:spPr bwMode="auto">
            <a:xfrm>
              <a:off x="3882" y="2745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4" name="Freeform 1464"/>
            <p:cNvSpPr>
              <a:spLocks/>
            </p:cNvSpPr>
            <p:nvPr/>
          </p:nvSpPr>
          <p:spPr bwMode="auto">
            <a:xfrm>
              <a:off x="3885" y="2756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5" name="Freeform 1465"/>
            <p:cNvSpPr>
              <a:spLocks/>
            </p:cNvSpPr>
            <p:nvPr/>
          </p:nvSpPr>
          <p:spPr bwMode="auto">
            <a:xfrm>
              <a:off x="3888" y="2767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6" name="Freeform 1466"/>
            <p:cNvSpPr>
              <a:spLocks/>
            </p:cNvSpPr>
            <p:nvPr/>
          </p:nvSpPr>
          <p:spPr bwMode="auto">
            <a:xfrm>
              <a:off x="3889" y="2777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7" name="Freeform 1467"/>
            <p:cNvSpPr>
              <a:spLocks/>
            </p:cNvSpPr>
            <p:nvPr/>
          </p:nvSpPr>
          <p:spPr bwMode="auto">
            <a:xfrm>
              <a:off x="3892" y="2788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8" name="Freeform 1468"/>
            <p:cNvSpPr>
              <a:spLocks/>
            </p:cNvSpPr>
            <p:nvPr/>
          </p:nvSpPr>
          <p:spPr bwMode="auto">
            <a:xfrm>
              <a:off x="3893" y="2799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699" name="Freeform 1469"/>
            <p:cNvSpPr>
              <a:spLocks/>
            </p:cNvSpPr>
            <p:nvPr/>
          </p:nvSpPr>
          <p:spPr bwMode="auto">
            <a:xfrm>
              <a:off x="3896" y="2810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0" name="Freeform 1470"/>
            <p:cNvSpPr>
              <a:spLocks/>
            </p:cNvSpPr>
            <p:nvPr/>
          </p:nvSpPr>
          <p:spPr bwMode="auto">
            <a:xfrm>
              <a:off x="3899" y="2821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1" name="Freeform 1471"/>
            <p:cNvSpPr>
              <a:spLocks/>
            </p:cNvSpPr>
            <p:nvPr/>
          </p:nvSpPr>
          <p:spPr bwMode="auto">
            <a:xfrm>
              <a:off x="3900" y="283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2" name="Freeform 1472"/>
            <p:cNvSpPr>
              <a:spLocks/>
            </p:cNvSpPr>
            <p:nvPr/>
          </p:nvSpPr>
          <p:spPr bwMode="auto">
            <a:xfrm>
              <a:off x="3903" y="2841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3" name="Freeform 1473"/>
            <p:cNvSpPr>
              <a:spLocks/>
            </p:cNvSpPr>
            <p:nvPr/>
          </p:nvSpPr>
          <p:spPr bwMode="auto">
            <a:xfrm>
              <a:off x="3904" y="285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4" name="Freeform 1474"/>
            <p:cNvSpPr>
              <a:spLocks/>
            </p:cNvSpPr>
            <p:nvPr/>
          </p:nvSpPr>
          <p:spPr bwMode="auto">
            <a:xfrm>
              <a:off x="3907" y="2864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5" name="Freeform 1475"/>
            <p:cNvSpPr>
              <a:spLocks/>
            </p:cNvSpPr>
            <p:nvPr/>
          </p:nvSpPr>
          <p:spPr bwMode="auto">
            <a:xfrm>
              <a:off x="3910" y="287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6" name="Freeform 1476"/>
            <p:cNvSpPr>
              <a:spLocks/>
            </p:cNvSpPr>
            <p:nvPr/>
          </p:nvSpPr>
          <p:spPr bwMode="auto">
            <a:xfrm>
              <a:off x="3911" y="288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7" name="Freeform 1477"/>
            <p:cNvSpPr>
              <a:spLocks/>
            </p:cNvSpPr>
            <p:nvPr/>
          </p:nvSpPr>
          <p:spPr bwMode="auto">
            <a:xfrm>
              <a:off x="3914" y="289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8" name="Freeform 1478"/>
            <p:cNvSpPr>
              <a:spLocks/>
            </p:cNvSpPr>
            <p:nvPr/>
          </p:nvSpPr>
          <p:spPr bwMode="auto">
            <a:xfrm>
              <a:off x="3915" y="2906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09" name="Freeform 1479"/>
            <p:cNvSpPr>
              <a:spLocks/>
            </p:cNvSpPr>
            <p:nvPr/>
          </p:nvSpPr>
          <p:spPr bwMode="auto">
            <a:xfrm>
              <a:off x="3918" y="2917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0" name="Freeform 1480"/>
            <p:cNvSpPr>
              <a:spLocks/>
            </p:cNvSpPr>
            <p:nvPr/>
          </p:nvSpPr>
          <p:spPr bwMode="auto">
            <a:xfrm>
              <a:off x="3921" y="2928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1" name="Freeform 1481"/>
            <p:cNvSpPr>
              <a:spLocks/>
            </p:cNvSpPr>
            <p:nvPr/>
          </p:nvSpPr>
          <p:spPr bwMode="auto">
            <a:xfrm>
              <a:off x="3922" y="2939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2" name="Freeform 1482"/>
            <p:cNvSpPr>
              <a:spLocks/>
            </p:cNvSpPr>
            <p:nvPr/>
          </p:nvSpPr>
          <p:spPr bwMode="auto">
            <a:xfrm>
              <a:off x="3925" y="295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3" name="Freeform 1483"/>
            <p:cNvSpPr>
              <a:spLocks/>
            </p:cNvSpPr>
            <p:nvPr/>
          </p:nvSpPr>
          <p:spPr bwMode="auto">
            <a:xfrm>
              <a:off x="3926" y="2961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4" name="Freeform 1484"/>
            <p:cNvSpPr>
              <a:spLocks/>
            </p:cNvSpPr>
            <p:nvPr/>
          </p:nvSpPr>
          <p:spPr bwMode="auto">
            <a:xfrm>
              <a:off x="3929" y="2971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5" name="Freeform 1485"/>
            <p:cNvSpPr>
              <a:spLocks/>
            </p:cNvSpPr>
            <p:nvPr/>
          </p:nvSpPr>
          <p:spPr bwMode="auto">
            <a:xfrm>
              <a:off x="3932" y="2982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6" name="Freeform 1486"/>
            <p:cNvSpPr>
              <a:spLocks/>
            </p:cNvSpPr>
            <p:nvPr/>
          </p:nvSpPr>
          <p:spPr bwMode="auto">
            <a:xfrm>
              <a:off x="3933" y="2993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7" name="Freeform 1487"/>
            <p:cNvSpPr>
              <a:spLocks/>
            </p:cNvSpPr>
            <p:nvPr/>
          </p:nvSpPr>
          <p:spPr bwMode="auto">
            <a:xfrm>
              <a:off x="3936" y="3004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8" name="Freeform 1488"/>
            <p:cNvSpPr>
              <a:spLocks/>
            </p:cNvSpPr>
            <p:nvPr/>
          </p:nvSpPr>
          <p:spPr bwMode="auto">
            <a:xfrm>
              <a:off x="3937" y="3015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19" name="Freeform 1489"/>
            <p:cNvSpPr>
              <a:spLocks/>
            </p:cNvSpPr>
            <p:nvPr/>
          </p:nvSpPr>
          <p:spPr bwMode="auto">
            <a:xfrm>
              <a:off x="3940" y="3026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0" name="Freeform 1490"/>
            <p:cNvSpPr>
              <a:spLocks/>
            </p:cNvSpPr>
            <p:nvPr/>
          </p:nvSpPr>
          <p:spPr bwMode="auto">
            <a:xfrm>
              <a:off x="3943" y="3036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1" name="Freeform 1491"/>
            <p:cNvSpPr>
              <a:spLocks/>
            </p:cNvSpPr>
            <p:nvPr/>
          </p:nvSpPr>
          <p:spPr bwMode="auto">
            <a:xfrm>
              <a:off x="3944" y="3047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2" name="Freeform 1492"/>
            <p:cNvSpPr>
              <a:spLocks/>
            </p:cNvSpPr>
            <p:nvPr/>
          </p:nvSpPr>
          <p:spPr bwMode="auto">
            <a:xfrm>
              <a:off x="3947" y="3058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3" name="Freeform 1493"/>
            <p:cNvSpPr>
              <a:spLocks/>
            </p:cNvSpPr>
            <p:nvPr/>
          </p:nvSpPr>
          <p:spPr bwMode="auto">
            <a:xfrm>
              <a:off x="3948" y="3069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4" name="Freeform 1494"/>
            <p:cNvSpPr>
              <a:spLocks/>
            </p:cNvSpPr>
            <p:nvPr/>
          </p:nvSpPr>
          <p:spPr bwMode="auto">
            <a:xfrm>
              <a:off x="3951" y="3080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5" name="Freeform 1495"/>
            <p:cNvSpPr>
              <a:spLocks/>
            </p:cNvSpPr>
            <p:nvPr/>
          </p:nvSpPr>
          <p:spPr bwMode="auto">
            <a:xfrm>
              <a:off x="3954" y="3091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6" name="Freeform 1496"/>
            <p:cNvSpPr>
              <a:spLocks/>
            </p:cNvSpPr>
            <p:nvPr/>
          </p:nvSpPr>
          <p:spPr bwMode="auto">
            <a:xfrm>
              <a:off x="3955" y="310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7" name="Freeform 1497"/>
            <p:cNvSpPr>
              <a:spLocks/>
            </p:cNvSpPr>
            <p:nvPr/>
          </p:nvSpPr>
          <p:spPr bwMode="auto">
            <a:xfrm>
              <a:off x="3958" y="3111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8" name="Freeform 1498"/>
            <p:cNvSpPr>
              <a:spLocks/>
            </p:cNvSpPr>
            <p:nvPr/>
          </p:nvSpPr>
          <p:spPr bwMode="auto">
            <a:xfrm>
              <a:off x="3959" y="312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29" name="Freeform 1499"/>
            <p:cNvSpPr>
              <a:spLocks/>
            </p:cNvSpPr>
            <p:nvPr/>
          </p:nvSpPr>
          <p:spPr bwMode="auto">
            <a:xfrm>
              <a:off x="3962" y="3133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0" name="Freeform 1500"/>
            <p:cNvSpPr>
              <a:spLocks/>
            </p:cNvSpPr>
            <p:nvPr/>
          </p:nvSpPr>
          <p:spPr bwMode="auto">
            <a:xfrm>
              <a:off x="3965" y="3144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1" name="Freeform 1501"/>
            <p:cNvSpPr>
              <a:spLocks/>
            </p:cNvSpPr>
            <p:nvPr/>
          </p:nvSpPr>
          <p:spPr bwMode="auto">
            <a:xfrm>
              <a:off x="3966" y="315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2" name="Freeform 1502"/>
            <p:cNvSpPr>
              <a:spLocks/>
            </p:cNvSpPr>
            <p:nvPr/>
          </p:nvSpPr>
          <p:spPr bwMode="auto">
            <a:xfrm>
              <a:off x="3969" y="316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3" name="Freeform 1503"/>
            <p:cNvSpPr>
              <a:spLocks/>
            </p:cNvSpPr>
            <p:nvPr/>
          </p:nvSpPr>
          <p:spPr bwMode="auto">
            <a:xfrm>
              <a:off x="3970" y="3176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4" name="Freeform 1504"/>
            <p:cNvSpPr>
              <a:spLocks/>
            </p:cNvSpPr>
            <p:nvPr/>
          </p:nvSpPr>
          <p:spPr bwMode="auto">
            <a:xfrm>
              <a:off x="3973" y="3187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5" name="Freeform 1505"/>
            <p:cNvSpPr>
              <a:spLocks/>
            </p:cNvSpPr>
            <p:nvPr/>
          </p:nvSpPr>
          <p:spPr bwMode="auto">
            <a:xfrm>
              <a:off x="3976" y="3198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6" name="Freeform 1506"/>
            <p:cNvSpPr>
              <a:spLocks/>
            </p:cNvSpPr>
            <p:nvPr/>
          </p:nvSpPr>
          <p:spPr bwMode="auto">
            <a:xfrm>
              <a:off x="3977" y="3209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7" name="Freeform 1507"/>
            <p:cNvSpPr>
              <a:spLocks/>
            </p:cNvSpPr>
            <p:nvPr/>
          </p:nvSpPr>
          <p:spPr bwMode="auto">
            <a:xfrm>
              <a:off x="3980" y="3220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8" name="Freeform 1508"/>
            <p:cNvSpPr>
              <a:spLocks/>
            </p:cNvSpPr>
            <p:nvPr/>
          </p:nvSpPr>
          <p:spPr bwMode="auto">
            <a:xfrm>
              <a:off x="3981" y="3231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39" name="Freeform 1509"/>
            <p:cNvSpPr>
              <a:spLocks/>
            </p:cNvSpPr>
            <p:nvPr/>
          </p:nvSpPr>
          <p:spPr bwMode="auto">
            <a:xfrm>
              <a:off x="3984" y="3241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0" name="Freeform 1510"/>
            <p:cNvSpPr>
              <a:spLocks/>
            </p:cNvSpPr>
            <p:nvPr/>
          </p:nvSpPr>
          <p:spPr bwMode="auto">
            <a:xfrm>
              <a:off x="3987" y="3252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1" name="Freeform 1511"/>
            <p:cNvSpPr>
              <a:spLocks/>
            </p:cNvSpPr>
            <p:nvPr/>
          </p:nvSpPr>
          <p:spPr bwMode="auto">
            <a:xfrm>
              <a:off x="3988" y="3263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2" name="Freeform 1512"/>
            <p:cNvSpPr>
              <a:spLocks/>
            </p:cNvSpPr>
            <p:nvPr/>
          </p:nvSpPr>
          <p:spPr bwMode="auto">
            <a:xfrm>
              <a:off x="3991" y="3274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3" name="Freeform 1513"/>
            <p:cNvSpPr>
              <a:spLocks/>
            </p:cNvSpPr>
            <p:nvPr/>
          </p:nvSpPr>
          <p:spPr bwMode="auto">
            <a:xfrm>
              <a:off x="3992" y="3285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4" name="Freeform 1514"/>
            <p:cNvSpPr>
              <a:spLocks/>
            </p:cNvSpPr>
            <p:nvPr/>
          </p:nvSpPr>
          <p:spPr bwMode="auto">
            <a:xfrm>
              <a:off x="3995" y="3296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5" name="Freeform 1515"/>
            <p:cNvSpPr>
              <a:spLocks/>
            </p:cNvSpPr>
            <p:nvPr/>
          </p:nvSpPr>
          <p:spPr bwMode="auto">
            <a:xfrm>
              <a:off x="3998" y="3306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6" name="Freeform 1516"/>
            <p:cNvSpPr>
              <a:spLocks/>
            </p:cNvSpPr>
            <p:nvPr/>
          </p:nvSpPr>
          <p:spPr bwMode="auto">
            <a:xfrm>
              <a:off x="3999" y="3317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747" name="Freeform 1517"/>
            <p:cNvSpPr>
              <a:spLocks/>
            </p:cNvSpPr>
            <p:nvPr/>
          </p:nvSpPr>
          <p:spPr bwMode="auto">
            <a:xfrm>
              <a:off x="4002" y="3328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8" name="Group 1518"/>
          <p:cNvGrpSpPr>
            <a:grpSpLocks/>
          </p:cNvGrpSpPr>
          <p:nvPr/>
        </p:nvGrpSpPr>
        <p:grpSpPr bwMode="auto">
          <a:xfrm>
            <a:off x="5781675" y="2449513"/>
            <a:ext cx="923925" cy="2946400"/>
            <a:chOff x="3642" y="1543"/>
            <a:chExt cx="582" cy="1856"/>
          </a:xfrm>
        </p:grpSpPr>
        <p:sp>
          <p:nvSpPr>
            <p:cNvPr id="32404" name="Freeform 1519"/>
            <p:cNvSpPr>
              <a:spLocks/>
            </p:cNvSpPr>
            <p:nvPr/>
          </p:nvSpPr>
          <p:spPr bwMode="auto">
            <a:xfrm>
              <a:off x="3642" y="1543"/>
              <a:ext cx="6" cy="5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1 h 5"/>
                <a:gd name="T4" fmla="*/ 3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4 h 5"/>
                <a:gd name="T18" fmla="*/ 3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2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5" name="Freeform 1520"/>
            <p:cNvSpPr>
              <a:spLocks/>
            </p:cNvSpPr>
            <p:nvPr/>
          </p:nvSpPr>
          <p:spPr bwMode="auto">
            <a:xfrm>
              <a:off x="3645" y="155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6" name="Freeform 1521"/>
            <p:cNvSpPr>
              <a:spLocks/>
            </p:cNvSpPr>
            <p:nvPr/>
          </p:nvSpPr>
          <p:spPr bwMode="auto">
            <a:xfrm>
              <a:off x="3649" y="1563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7" name="Freeform 1522"/>
            <p:cNvSpPr>
              <a:spLocks/>
            </p:cNvSpPr>
            <p:nvPr/>
          </p:nvSpPr>
          <p:spPr bwMode="auto">
            <a:xfrm>
              <a:off x="3652" y="1574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8" name="Freeform 1523"/>
            <p:cNvSpPr>
              <a:spLocks/>
            </p:cNvSpPr>
            <p:nvPr/>
          </p:nvSpPr>
          <p:spPr bwMode="auto">
            <a:xfrm>
              <a:off x="3656" y="1585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9" name="Freeform 1524"/>
            <p:cNvSpPr>
              <a:spLocks/>
            </p:cNvSpPr>
            <p:nvPr/>
          </p:nvSpPr>
          <p:spPr bwMode="auto">
            <a:xfrm>
              <a:off x="3659" y="1595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0" name="Freeform 1525"/>
            <p:cNvSpPr>
              <a:spLocks/>
            </p:cNvSpPr>
            <p:nvPr/>
          </p:nvSpPr>
          <p:spPr bwMode="auto">
            <a:xfrm>
              <a:off x="3662" y="1606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1" name="Freeform 1526"/>
            <p:cNvSpPr>
              <a:spLocks/>
            </p:cNvSpPr>
            <p:nvPr/>
          </p:nvSpPr>
          <p:spPr bwMode="auto">
            <a:xfrm>
              <a:off x="3666" y="1616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2" name="Freeform 1527"/>
            <p:cNvSpPr>
              <a:spLocks/>
            </p:cNvSpPr>
            <p:nvPr/>
          </p:nvSpPr>
          <p:spPr bwMode="auto">
            <a:xfrm>
              <a:off x="3669" y="1627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3" name="Freeform 1528"/>
            <p:cNvSpPr>
              <a:spLocks/>
            </p:cNvSpPr>
            <p:nvPr/>
          </p:nvSpPr>
          <p:spPr bwMode="auto">
            <a:xfrm>
              <a:off x="3671" y="1638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4" name="Freeform 1529"/>
            <p:cNvSpPr>
              <a:spLocks/>
            </p:cNvSpPr>
            <p:nvPr/>
          </p:nvSpPr>
          <p:spPr bwMode="auto">
            <a:xfrm>
              <a:off x="3676" y="164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5" name="Freeform 1530"/>
            <p:cNvSpPr>
              <a:spLocks/>
            </p:cNvSpPr>
            <p:nvPr/>
          </p:nvSpPr>
          <p:spPr bwMode="auto">
            <a:xfrm>
              <a:off x="3678" y="165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6" name="Freeform 1531"/>
            <p:cNvSpPr>
              <a:spLocks/>
            </p:cNvSpPr>
            <p:nvPr/>
          </p:nvSpPr>
          <p:spPr bwMode="auto">
            <a:xfrm>
              <a:off x="3682" y="1669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7" name="Freeform 1532"/>
            <p:cNvSpPr>
              <a:spLocks/>
            </p:cNvSpPr>
            <p:nvPr/>
          </p:nvSpPr>
          <p:spPr bwMode="auto">
            <a:xfrm>
              <a:off x="3685" y="1679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8" name="Freeform 1533"/>
            <p:cNvSpPr>
              <a:spLocks/>
            </p:cNvSpPr>
            <p:nvPr/>
          </p:nvSpPr>
          <p:spPr bwMode="auto">
            <a:xfrm>
              <a:off x="3688" y="1690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19" name="Freeform 1534"/>
            <p:cNvSpPr>
              <a:spLocks/>
            </p:cNvSpPr>
            <p:nvPr/>
          </p:nvSpPr>
          <p:spPr bwMode="auto">
            <a:xfrm>
              <a:off x="3692" y="1701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0" name="Freeform 1535"/>
            <p:cNvSpPr>
              <a:spLocks/>
            </p:cNvSpPr>
            <p:nvPr/>
          </p:nvSpPr>
          <p:spPr bwMode="auto">
            <a:xfrm>
              <a:off x="3695" y="1711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1" name="Freeform 1536"/>
            <p:cNvSpPr>
              <a:spLocks/>
            </p:cNvSpPr>
            <p:nvPr/>
          </p:nvSpPr>
          <p:spPr bwMode="auto">
            <a:xfrm>
              <a:off x="3698" y="172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2" name="Freeform 1537"/>
            <p:cNvSpPr>
              <a:spLocks/>
            </p:cNvSpPr>
            <p:nvPr/>
          </p:nvSpPr>
          <p:spPr bwMode="auto">
            <a:xfrm>
              <a:off x="3702" y="1731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3" name="Freeform 1538"/>
            <p:cNvSpPr>
              <a:spLocks/>
            </p:cNvSpPr>
            <p:nvPr/>
          </p:nvSpPr>
          <p:spPr bwMode="auto">
            <a:xfrm>
              <a:off x="3704" y="174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4" name="Freeform 1539"/>
            <p:cNvSpPr>
              <a:spLocks/>
            </p:cNvSpPr>
            <p:nvPr/>
          </p:nvSpPr>
          <p:spPr bwMode="auto">
            <a:xfrm>
              <a:off x="3709" y="1753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5" name="Freeform 1540"/>
            <p:cNvSpPr>
              <a:spLocks/>
            </p:cNvSpPr>
            <p:nvPr/>
          </p:nvSpPr>
          <p:spPr bwMode="auto">
            <a:xfrm>
              <a:off x="3711" y="1763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6" name="Freeform 1541"/>
            <p:cNvSpPr>
              <a:spLocks/>
            </p:cNvSpPr>
            <p:nvPr/>
          </p:nvSpPr>
          <p:spPr bwMode="auto">
            <a:xfrm>
              <a:off x="3714" y="1774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7" name="Freeform 1542"/>
            <p:cNvSpPr>
              <a:spLocks/>
            </p:cNvSpPr>
            <p:nvPr/>
          </p:nvSpPr>
          <p:spPr bwMode="auto">
            <a:xfrm>
              <a:off x="3718" y="1785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8" name="Freeform 1543"/>
            <p:cNvSpPr>
              <a:spLocks/>
            </p:cNvSpPr>
            <p:nvPr/>
          </p:nvSpPr>
          <p:spPr bwMode="auto">
            <a:xfrm>
              <a:off x="3721" y="1795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29" name="Freeform 1544"/>
            <p:cNvSpPr>
              <a:spLocks/>
            </p:cNvSpPr>
            <p:nvPr/>
          </p:nvSpPr>
          <p:spPr bwMode="auto">
            <a:xfrm>
              <a:off x="3724" y="180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0" name="Freeform 1545"/>
            <p:cNvSpPr>
              <a:spLocks/>
            </p:cNvSpPr>
            <p:nvPr/>
          </p:nvSpPr>
          <p:spPr bwMode="auto">
            <a:xfrm>
              <a:off x="3728" y="181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1" name="Freeform 1546"/>
            <p:cNvSpPr>
              <a:spLocks/>
            </p:cNvSpPr>
            <p:nvPr/>
          </p:nvSpPr>
          <p:spPr bwMode="auto">
            <a:xfrm>
              <a:off x="3731" y="182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2" name="Freeform 1547"/>
            <p:cNvSpPr>
              <a:spLocks/>
            </p:cNvSpPr>
            <p:nvPr/>
          </p:nvSpPr>
          <p:spPr bwMode="auto">
            <a:xfrm>
              <a:off x="3735" y="1837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3" name="Freeform 1548"/>
            <p:cNvSpPr>
              <a:spLocks/>
            </p:cNvSpPr>
            <p:nvPr/>
          </p:nvSpPr>
          <p:spPr bwMode="auto">
            <a:xfrm>
              <a:off x="3738" y="184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4" name="Freeform 1549"/>
            <p:cNvSpPr>
              <a:spLocks/>
            </p:cNvSpPr>
            <p:nvPr/>
          </p:nvSpPr>
          <p:spPr bwMode="auto">
            <a:xfrm>
              <a:off x="3740" y="185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5" name="Freeform 1550"/>
            <p:cNvSpPr>
              <a:spLocks/>
            </p:cNvSpPr>
            <p:nvPr/>
          </p:nvSpPr>
          <p:spPr bwMode="auto">
            <a:xfrm>
              <a:off x="3744" y="1869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6" name="Freeform 1551"/>
            <p:cNvSpPr>
              <a:spLocks/>
            </p:cNvSpPr>
            <p:nvPr/>
          </p:nvSpPr>
          <p:spPr bwMode="auto">
            <a:xfrm>
              <a:off x="3747" y="1879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7" name="Freeform 1552"/>
            <p:cNvSpPr>
              <a:spLocks/>
            </p:cNvSpPr>
            <p:nvPr/>
          </p:nvSpPr>
          <p:spPr bwMode="auto">
            <a:xfrm>
              <a:off x="3750" y="1890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8" name="Freeform 1553"/>
            <p:cNvSpPr>
              <a:spLocks/>
            </p:cNvSpPr>
            <p:nvPr/>
          </p:nvSpPr>
          <p:spPr bwMode="auto">
            <a:xfrm>
              <a:off x="3754" y="1901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39" name="Freeform 1554"/>
            <p:cNvSpPr>
              <a:spLocks/>
            </p:cNvSpPr>
            <p:nvPr/>
          </p:nvSpPr>
          <p:spPr bwMode="auto">
            <a:xfrm>
              <a:off x="3757" y="1910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0" name="Freeform 1555"/>
            <p:cNvSpPr>
              <a:spLocks/>
            </p:cNvSpPr>
            <p:nvPr/>
          </p:nvSpPr>
          <p:spPr bwMode="auto">
            <a:xfrm>
              <a:off x="3761" y="1921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1" name="Freeform 1556"/>
            <p:cNvSpPr>
              <a:spLocks/>
            </p:cNvSpPr>
            <p:nvPr/>
          </p:nvSpPr>
          <p:spPr bwMode="auto">
            <a:xfrm>
              <a:off x="3764" y="193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2" name="Freeform 1557"/>
            <p:cNvSpPr>
              <a:spLocks/>
            </p:cNvSpPr>
            <p:nvPr/>
          </p:nvSpPr>
          <p:spPr bwMode="auto">
            <a:xfrm>
              <a:off x="3766" y="194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3" name="Freeform 1558"/>
            <p:cNvSpPr>
              <a:spLocks/>
            </p:cNvSpPr>
            <p:nvPr/>
          </p:nvSpPr>
          <p:spPr bwMode="auto">
            <a:xfrm>
              <a:off x="3771" y="1953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4" name="Freeform 1559"/>
            <p:cNvSpPr>
              <a:spLocks/>
            </p:cNvSpPr>
            <p:nvPr/>
          </p:nvSpPr>
          <p:spPr bwMode="auto">
            <a:xfrm>
              <a:off x="3773" y="1964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5" name="Freeform 1560"/>
            <p:cNvSpPr>
              <a:spLocks/>
            </p:cNvSpPr>
            <p:nvPr/>
          </p:nvSpPr>
          <p:spPr bwMode="auto">
            <a:xfrm>
              <a:off x="3776" y="1974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6" name="Freeform 1561"/>
            <p:cNvSpPr>
              <a:spLocks/>
            </p:cNvSpPr>
            <p:nvPr/>
          </p:nvSpPr>
          <p:spPr bwMode="auto">
            <a:xfrm>
              <a:off x="3780" y="1985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7" name="Freeform 1562"/>
            <p:cNvSpPr>
              <a:spLocks/>
            </p:cNvSpPr>
            <p:nvPr/>
          </p:nvSpPr>
          <p:spPr bwMode="auto">
            <a:xfrm>
              <a:off x="3783" y="1994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8" name="Freeform 1563"/>
            <p:cNvSpPr>
              <a:spLocks/>
            </p:cNvSpPr>
            <p:nvPr/>
          </p:nvSpPr>
          <p:spPr bwMode="auto">
            <a:xfrm>
              <a:off x="3787" y="2005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49" name="Freeform 1564"/>
            <p:cNvSpPr>
              <a:spLocks/>
            </p:cNvSpPr>
            <p:nvPr/>
          </p:nvSpPr>
          <p:spPr bwMode="auto">
            <a:xfrm>
              <a:off x="3790" y="2016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0" name="Freeform 1565"/>
            <p:cNvSpPr>
              <a:spLocks/>
            </p:cNvSpPr>
            <p:nvPr/>
          </p:nvSpPr>
          <p:spPr bwMode="auto">
            <a:xfrm>
              <a:off x="3793" y="202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1" name="Freeform 1566"/>
            <p:cNvSpPr>
              <a:spLocks/>
            </p:cNvSpPr>
            <p:nvPr/>
          </p:nvSpPr>
          <p:spPr bwMode="auto">
            <a:xfrm>
              <a:off x="3797" y="203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2" name="Freeform 1567"/>
            <p:cNvSpPr>
              <a:spLocks/>
            </p:cNvSpPr>
            <p:nvPr/>
          </p:nvSpPr>
          <p:spPr bwMode="auto">
            <a:xfrm>
              <a:off x="3800" y="2048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3" name="Freeform 1568"/>
            <p:cNvSpPr>
              <a:spLocks/>
            </p:cNvSpPr>
            <p:nvPr/>
          </p:nvSpPr>
          <p:spPr bwMode="auto">
            <a:xfrm>
              <a:off x="3804" y="2058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4" name="Freeform 1569"/>
            <p:cNvSpPr>
              <a:spLocks/>
            </p:cNvSpPr>
            <p:nvPr/>
          </p:nvSpPr>
          <p:spPr bwMode="auto">
            <a:xfrm>
              <a:off x="3806" y="2069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5" name="Freeform 1570"/>
            <p:cNvSpPr>
              <a:spLocks/>
            </p:cNvSpPr>
            <p:nvPr/>
          </p:nvSpPr>
          <p:spPr bwMode="auto">
            <a:xfrm>
              <a:off x="3809" y="208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6" name="Freeform 1571"/>
            <p:cNvSpPr>
              <a:spLocks/>
            </p:cNvSpPr>
            <p:nvPr/>
          </p:nvSpPr>
          <p:spPr bwMode="auto">
            <a:xfrm>
              <a:off x="3813" y="2089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7" name="Freeform 1572"/>
            <p:cNvSpPr>
              <a:spLocks/>
            </p:cNvSpPr>
            <p:nvPr/>
          </p:nvSpPr>
          <p:spPr bwMode="auto">
            <a:xfrm>
              <a:off x="3816" y="210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8" name="Freeform 1573"/>
            <p:cNvSpPr>
              <a:spLocks/>
            </p:cNvSpPr>
            <p:nvPr/>
          </p:nvSpPr>
          <p:spPr bwMode="auto">
            <a:xfrm>
              <a:off x="3819" y="2110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59" name="Freeform 1574"/>
            <p:cNvSpPr>
              <a:spLocks/>
            </p:cNvSpPr>
            <p:nvPr/>
          </p:nvSpPr>
          <p:spPr bwMode="auto">
            <a:xfrm>
              <a:off x="3823" y="2121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0" name="Freeform 1575"/>
            <p:cNvSpPr>
              <a:spLocks/>
            </p:cNvSpPr>
            <p:nvPr/>
          </p:nvSpPr>
          <p:spPr bwMode="auto">
            <a:xfrm>
              <a:off x="3826" y="213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1" name="Freeform 1576"/>
            <p:cNvSpPr>
              <a:spLocks/>
            </p:cNvSpPr>
            <p:nvPr/>
          </p:nvSpPr>
          <p:spPr bwMode="auto">
            <a:xfrm>
              <a:off x="3830" y="2142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2" name="Freeform 1577"/>
            <p:cNvSpPr>
              <a:spLocks/>
            </p:cNvSpPr>
            <p:nvPr/>
          </p:nvSpPr>
          <p:spPr bwMode="auto">
            <a:xfrm>
              <a:off x="3833" y="2153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3" name="Freeform 1578"/>
            <p:cNvSpPr>
              <a:spLocks/>
            </p:cNvSpPr>
            <p:nvPr/>
          </p:nvSpPr>
          <p:spPr bwMode="auto">
            <a:xfrm>
              <a:off x="3835" y="216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4" name="Freeform 1579"/>
            <p:cNvSpPr>
              <a:spLocks/>
            </p:cNvSpPr>
            <p:nvPr/>
          </p:nvSpPr>
          <p:spPr bwMode="auto">
            <a:xfrm>
              <a:off x="3839" y="2173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5" name="Freeform 1580"/>
            <p:cNvSpPr>
              <a:spLocks/>
            </p:cNvSpPr>
            <p:nvPr/>
          </p:nvSpPr>
          <p:spPr bwMode="auto">
            <a:xfrm>
              <a:off x="3842" y="2184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6" name="Freeform 1581"/>
            <p:cNvSpPr>
              <a:spLocks/>
            </p:cNvSpPr>
            <p:nvPr/>
          </p:nvSpPr>
          <p:spPr bwMode="auto">
            <a:xfrm>
              <a:off x="3845" y="2195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7" name="Freeform 1582"/>
            <p:cNvSpPr>
              <a:spLocks/>
            </p:cNvSpPr>
            <p:nvPr/>
          </p:nvSpPr>
          <p:spPr bwMode="auto">
            <a:xfrm>
              <a:off x="3849" y="2205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8" name="Freeform 1583"/>
            <p:cNvSpPr>
              <a:spLocks/>
            </p:cNvSpPr>
            <p:nvPr/>
          </p:nvSpPr>
          <p:spPr bwMode="auto">
            <a:xfrm>
              <a:off x="3852" y="2216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69" name="Freeform 1584"/>
            <p:cNvSpPr>
              <a:spLocks/>
            </p:cNvSpPr>
            <p:nvPr/>
          </p:nvSpPr>
          <p:spPr bwMode="auto">
            <a:xfrm>
              <a:off x="3856" y="2226"/>
              <a:ext cx="6" cy="7"/>
            </a:xfrm>
            <a:custGeom>
              <a:avLst/>
              <a:gdLst>
                <a:gd name="T0" fmla="*/ 6 w 6"/>
                <a:gd name="T1" fmla="*/ 3 h 7"/>
                <a:gd name="T2" fmla="*/ 4 w 6"/>
                <a:gd name="T3" fmla="*/ 1 h 7"/>
                <a:gd name="T4" fmla="*/ 3 w 6"/>
                <a:gd name="T5" fmla="*/ 0 h 7"/>
                <a:gd name="T6" fmla="*/ 1 w 6"/>
                <a:gd name="T7" fmla="*/ 0 h 7"/>
                <a:gd name="T8" fmla="*/ 0 w 6"/>
                <a:gd name="T9" fmla="*/ 1 h 7"/>
                <a:gd name="T10" fmla="*/ 0 w 6"/>
                <a:gd name="T11" fmla="*/ 3 h 7"/>
                <a:gd name="T12" fmla="*/ 0 w 6"/>
                <a:gd name="T13" fmla="*/ 4 h 7"/>
                <a:gd name="T14" fmla="*/ 0 w 6"/>
                <a:gd name="T15" fmla="*/ 4 h 7"/>
                <a:gd name="T16" fmla="*/ 0 w 6"/>
                <a:gd name="T17" fmla="*/ 5 h 7"/>
                <a:gd name="T18" fmla="*/ 1 w 6"/>
                <a:gd name="T19" fmla="*/ 7 h 7"/>
                <a:gd name="T20" fmla="*/ 3 w 6"/>
                <a:gd name="T21" fmla="*/ 7 h 7"/>
                <a:gd name="T22" fmla="*/ 4 w 6"/>
                <a:gd name="T23" fmla="*/ 5 h 7"/>
                <a:gd name="T24" fmla="*/ 6 w 6"/>
                <a:gd name="T25" fmla="*/ 4 h 7"/>
                <a:gd name="T26" fmla="*/ 6 w 6"/>
                <a:gd name="T27" fmla="*/ 3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0" name="Freeform 1585"/>
            <p:cNvSpPr>
              <a:spLocks/>
            </p:cNvSpPr>
            <p:nvPr/>
          </p:nvSpPr>
          <p:spPr bwMode="auto">
            <a:xfrm>
              <a:off x="3859" y="2237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1" name="Freeform 1586"/>
            <p:cNvSpPr>
              <a:spLocks/>
            </p:cNvSpPr>
            <p:nvPr/>
          </p:nvSpPr>
          <p:spPr bwMode="auto">
            <a:xfrm>
              <a:off x="3862" y="224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2" name="Freeform 1587"/>
            <p:cNvSpPr>
              <a:spLocks/>
            </p:cNvSpPr>
            <p:nvPr/>
          </p:nvSpPr>
          <p:spPr bwMode="auto">
            <a:xfrm>
              <a:off x="3866" y="225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3" name="Freeform 1588"/>
            <p:cNvSpPr>
              <a:spLocks/>
            </p:cNvSpPr>
            <p:nvPr/>
          </p:nvSpPr>
          <p:spPr bwMode="auto">
            <a:xfrm>
              <a:off x="3868" y="226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4" name="Freeform 1589"/>
            <p:cNvSpPr>
              <a:spLocks/>
            </p:cNvSpPr>
            <p:nvPr/>
          </p:nvSpPr>
          <p:spPr bwMode="auto">
            <a:xfrm>
              <a:off x="3871" y="228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5" name="Freeform 1590"/>
            <p:cNvSpPr>
              <a:spLocks/>
            </p:cNvSpPr>
            <p:nvPr/>
          </p:nvSpPr>
          <p:spPr bwMode="auto">
            <a:xfrm>
              <a:off x="3875" y="2289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6" name="Freeform 1591"/>
            <p:cNvSpPr>
              <a:spLocks/>
            </p:cNvSpPr>
            <p:nvPr/>
          </p:nvSpPr>
          <p:spPr bwMode="auto">
            <a:xfrm>
              <a:off x="3878" y="230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7" name="Freeform 1592"/>
            <p:cNvSpPr>
              <a:spLocks/>
            </p:cNvSpPr>
            <p:nvPr/>
          </p:nvSpPr>
          <p:spPr bwMode="auto">
            <a:xfrm>
              <a:off x="3882" y="2311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8" name="Freeform 1593"/>
            <p:cNvSpPr>
              <a:spLocks/>
            </p:cNvSpPr>
            <p:nvPr/>
          </p:nvSpPr>
          <p:spPr bwMode="auto">
            <a:xfrm>
              <a:off x="3885" y="2321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79" name="Freeform 1594"/>
            <p:cNvSpPr>
              <a:spLocks/>
            </p:cNvSpPr>
            <p:nvPr/>
          </p:nvSpPr>
          <p:spPr bwMode="auto">
            <a:xfrm>
              <a:off x="3888" y="233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0" name="Freeform 1595"/>
            <p:cNvSpPr>
              <a:spLocks/>
            </p:cNvSpPr>
            <p:nvPr/>
          </p:nvSpPr>
          <p:spPr bwMode="auto">
            <a:xfrm>
              <a:off x="3892" y="234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1" name="Freeform 1596"/>
            <p:cNvSpPr>
              <a:spLocks/>
            </p:cNvSpPr>
            <p:nvPr/>
          </p:nvSpPr>
          <p:spPr bwMode="auto">
            <a:xfrm>
              <a:off x="3895" y="2353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2" name="Freeform 1597"/>
            <p:cNvSpPr>
              <a:spLocks/>
            </p:cNvSpPr>
            <p:nvPr/>
          </p:nvSpPr>
          <p:spPr bwMode="auto">
            <a:xfrm>
              <a:off x="3897" y="236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3" name="Freeform 1598"/>
            <p:cNvSpPr>
              <a:spLocks/>
            </p:cNvSpPr>
            <p:nvPr/>
          </p:nvSpPr>
          <p:spPr bwMode="auto">
            <a:xfrm>
              <a:off x="3901" y="2373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4" name="Freeform 1599"/>
            <p:cNvSpPr>
              <a:spLocks/>
            </p:cNvSpPr>
            <p:nvPr/>
          </p:nvSpPr>
          <p:spPr bwMode="auto">
            <a:xfrm>
              <a:off x="3904" y="2384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5" name="Freeform 1600"/>
            <p:cNvSpPr>
              <a:spLocks/>
            </p:cNvSpPr>
            <p:nvPr/>
          </p:nvSpPr>
          <p:spPr bwMode="auto">
            <a:xfrm>
              <a:off x="3908" y="2395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6" name="Freeform 1601"/>
            <p:cNvSpPr>
              <a:spLocks/>
            </p:cNvSpPr>
            <p:nvPr/>
          </p:nvSpPr>
          <p:spPr bwMode="auto">
            <a:xfrm>
              <a:off x="3911" y="2405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7" name="Freeform 1602"/>
            <p:cNvSpPr>
              <a:spLocks/>
            </p:cNvSpPr>
            <p:nvPr/>
          </p:nvSpPr>
          <p:spPr bwMode="auto">
            <a:xfrm>
              <a:off x="3914" y="241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8" name="Freeform 1603"/>
            <p:cNvSpPr>
              <a:spLocks/>
            </p:cNvSpPr>
            <p:nvPr/>
          </p:nvSpPr>
          <p:spPr bwMode="auto">
            <a:xfrm>
              <a:off x="3918" y="2427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89" name="Freeform 1604"/>
            <p:cNvSpPr>
              <a:spLocks/>
            </p:cNvSpPr>
            <p:nvPr/>
          </p:nvSpPr>
          <p:spPr bwMode="auto">
            <a:xfrm>
              <a:off x="3921" y="2437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0" name="Freeform 1605"/>
            <p:cNvSpPr>
              <a:spLocks/>
            </p:cNvSpPr>
            <p:nvPr/>
          </p:nvSpPr>
          <p:spPr bwMode="auto">
            <a:xfrm>
              <a:off x="3924" y="244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1" name="Freeform 1606"/>
            <p:cNvSpPr>
              <a:spLocks/>
            </p:cNvSpPr>
            <p:nvPr/>
          </p:nvSpPr>
          <p:spPr bwMode="auto">
            <a:xfrm>
              <a:off x="3928" y="2459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2" name="Freeform 1607"/>
            <p:cNvSpPr>
              <a:spLocks/>
            </p:cNvSpPr>
            <p:nvPr/>
          </p:nvSpPr>
          <p:spPr bwMode="auto">
            <a:xfrm>
              <a:off x="3930" y="246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3" name="Freeform 1608"/>
            <p:cNvSpPr>
              <a:spLocks/>
            </p:cNvSpPr>
            <p:nvPr/>
          </p:nvSpPr>
          <p:spPr bwMode="auto">
            <a:xfrm>
              <a:off x="3935" y="2479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4" name="Freeform 1609"/>
            <p:cNvSpPr>
              <a:spLocks/>
            </p:cNvSpPr>
            <p:nvPr/>
          </p:nvSpPr>
          <p:spPr bwMode="auto">
            <a:xfrm>
              <a:off x="3937" y="2489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5" name="Freeform 1610"/>
            <p:cNvSpPr>
              <a:spLocks/>
            </p:cNvSpPr>
            <p:nvPr/>
          </p:nvSpPr>
          <p:spPr bwMode="auto">
            <a:xfrm>
              <a:off x="3940" y="2500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6" name="Freeform 1611"/>
            <p:cNvSpPr>
              <a:spLocks/>
            </p:cNvSpPr>
            <p:nvPr/>
          </p:nvSpPr>
          <p:spPr bwMode="auto">
            <a:xfrm>
              <a:off x="3944" y="2511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7" name="Freeform 1612"/>
            <p:cNvSpPr>
              <a:spLocks/>
            </p:cNvSpPr>
            <p:nvPr/>
          </p:nvSpPr>
          <p:spPr bwMode="auto">
            <a:xfrm>
              <a:off x="3947" y="2521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8" name="Freeform 1613"/>
            <p:cNvSpPr>
              <a:spLocks/>
            </p:cNvSpPr>
            <p:nvPr/>
          </p:nvSpPr>
          <p:spPr bwMode="auto">
            <a:xfrm>
              <a:off x="3951" y="2532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99" name="Freeform 1614"/>
            <p:cNvSpPr>
              <a:spLocks/>
            </p:cNvSpPr>
            <p:nvPr/>
          </p:nvSpPr>
          <p:spPr bwMode="auto">
            <a:xfrm>
              <a:off x="3954" y="254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0" name="Freeform 1615"/>
            <p:cNvSpPr>
              <a:spLocks/>
            </p:cNvSpPr>
            <p:nvPr/>
          </p:nvSpPr>
          <p:spPr bwMode="auto">
            <a:xfrm>
              <a:off x="3957" y="2552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1" name="Freeform 1616"/>
            <p:cNvSpPr>
              <a:spLocks/>
            </p:cNvSpPr>
            <p:nvPr/>
          </p:nvSpPr>
          <p:spPr bwMode="auto">
            <a:xfrm>
              <a:off x="3961" y="2563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2" name="Freeform 1617"/>
            <p:cNvSpPr>
              <a:spLocks/>
            </p:cNvSpPr>
            <p:nvPr/>
          </p:nvSpPr>
          <p:spPr bwMode="auto">
            <a:xfrm>
              <a:off x="3963" y="2574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3" name="Freeform 1618"/>
            <p:cNvSpPr>
              <a:spLocks/>
            </p:cNvSpPr>
            <p:nvPr/>
          </p:nvSpPr>
          <p:spPr bwMode="auto">
            <a:xfrm>
              <a:off x="3966" y="2584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4" name="Freeform 1619"/>
            <p:cNvSpPr>
              <a:spLocks/>
            </p:cNvSpPr>
            <p:nvPr/>
          </p:nvSpPr>
          <p:spPr bwMode="auto">
            <a:xfrm>
              <a:off x="3970" y="2595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5" name="Freeform 1620"/>
            <p:cNvSpPr>
              <a:spLocks/>
            </p:cNvSpPr>
            <p:nvPr/>
          </p:nvSpPr>
          <p:spPr bwMode="auto">
            <a:xfrm>
              <a:off x="3973" y="2605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6" name="Freeform 1621"/>
            <p:cNvSpPr>
              <a:spLocks/>
            </p:cNvSpPr>
            <p:nvPr/>
          </p:nvSpPr>
          <p:spPr bwMode="auto">
            <a:xfrm>
              <a:off x="3977" y="2616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7" name="Freeform 1622"/>
            <p:cNvSpPr>
              <a:spLocks/>
            </p:cNvSpPr>
            <p:nvPr/>
          </p:nvSpPr>
          <p:spPr bwMode="auto">
            <a:xfrm>
              <a:off x="3980" y="2627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8" name="Freeform 1623"/>
            <p:cNvSpPr>
              <a:spLocks/>
            </p:cNvSpPr>
            <p:nvPr/>
          </p:nvSpPr>
          <p:spPr bwMode="auto">
            <a:xfrm>
              <a:off x="3983" y="263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09" name="Freeform 1624"/>
            <p:cNvSpPr>
              <a:spLocks/>
            </p:cNvSpPr>
            <p:nvPr/>
          </p:nvSpPr>
          <p:spPr bwMode="auto">
            <a:xfrm>
              <a:off x="3987" y="2647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0" name="Freeform 1625"/>
            <p:cNvSpPr>
              <a:spLocks/>
            </p:cNvSpPr>
            <p:nvPr/>
          </p:nvSpPr>
          <p:spPr bwMode="auto">
            <a:xfrm>
              <a:off x="3990" y="2658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1" name="Freeform 1626"/>
            <p:cNvSpPr>
              <a:spLocks/>
            </p:cNvSpPr>
            <p:nvPr/>
          </p:nvSpPr>
          <p:spPr bwMode="auto">
            <a:xfrm>
              <a:off x="3992" y="2668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2" name="Freeform 1627"/>
            <p:cNvSpPr>
              <a:spLocks/>
            </p:cNvSpPr>
            <p:nvPr/>
          </p:nvSpPr>
          <p:spPr bwMode="auto">
            <a:xfrm>
              <a:off x="3997" y="2679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3" name="Freeform 1628"/>
            <p:cNvSpPr>
              <a:spLocks/>
            </p:cNvSpPr>
            <p:nvPr/>
          </p:nvSpPr>
          <p:spPr bwMode="auto">
            <a:xfrm>
              <a:off x="3999" y="269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4" name="Freeform 1629"/>
            <p:cNvSpPr>
              <a:spLocks/>
            </p:cNvSpPr>
            <p:nvPr/>
          </p:nvSpPr>
          <p:spPr bwMode="auto">
            <a:xfrm>
              <a:off x="4003" y="2700"/>
              <a:ext cx="6" cy="5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5" name="Freeform 1630"/>
            <p:cNvSpPr>
              <a:spLocks/>
            </p:cNvSpPr>
            <p:nvPr/>
          </p:nvSpPr>
          <p:spPr bwMode="auto">
            <a:xfrm>
              <a:off x="4006" y="2711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6" name="Freeform 1631"/>
            <p:cNvSpPr>
              <a:spLocks/>
            </p:cNvSpPr>
            <p:nvPr/>
          </p:nvSpPr>
          <p:spPr bwMode="auto">
            <a:xfrm>
              <a:off x="4009" y="272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7" name="Freeform 1632"/>
            <p:cNvSpPr>
              <a:spLocks/>
            </p:cNvSpPr>
            <p:nvPr/>
          </p:nvSpPr>
          <p:spPr bwMode="auto">
            <a:xfrm>
              <a:off x="4013" y="2731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8" name="Freeform 1633"/>
            <p:cNvSpPr>
              <a:spLocks/>
            </p:cNvSpPr>
            <p:nvPr/>
          </p:nvSpPr>
          <p:spPr bwMode="auto">
            <a:xfrm>
              <a:off x="4016" y="274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19" name="Freeform 1634"/>
            <p:cNvSpPr>
              <a:spLocks/>
            </p:cNvSpPr>
            <p:nvPr/>
          </p:nvSpPr>
          <p:spPr bwMode="auto">
            <a:xfrm>
              <a:off x="4019" y="2752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0" name="Freeform 1635"/>
            <p:cNvSpPr>
              <a:spLocks/>
            </p:cNvSpPr>
            <p:nvPr/>
          </p:nvSpPr>
          <p:spPr bwMode="auto">
            <a:xfrm>
              <a:off x="4023" y="2763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1" name="Freeform 1636"/>
            <p:cNvSpPr>
              <a:spLocks/>
            </p:cNvSpPr>
            <p:nvPr/>
          </p:nvSpPr>
          <p:spPr bwMode="auto">
            <a:xfrm>
              <a:off x="4025" y="277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2" name="Freeform 1637"/>
            <p:cNvSpPr>
              <a:spLocks/>
            </p:cNvSpPr>
            <p:nvPr/>
          </p:nvSpPr>
          <p:spPr bwMode="auto">
            <a:xfrm>
              <a:off x="4030" y="278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3" name="Freeform 1638"/>
            <p:cNvSpPr>
              <a:spLocks/>
            </p:cNvSpPr>
            <p:nvPr/>
          </p:nvSpPr>
          <p:spPr bwMode="auto">
            <a:xfrm>
              <a:off x="4032" y="2795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4" name="Freeform 1639"/>
            <p:cNvSpPr>
              <a:spLocks/>
            </p:cNvSpPr>
            <p:nvPr/>
          </p:nvSpPr>
          <p:spPr bwMode="auto">
            <a:xfrm>
              <a:off x="4035" y="280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5" name="Freeform 1640"/>
            <p:cNvSpPr>
              <a:spLocks/>
            </p:cNvSpPr>
            <p:nvPr/>
          </p:nvSpPr>
          <p:spPr bwMode="auto">
            <a:xfrm>
              <a:off x="4039" y="2815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6" name="Freeform 1641"/>
            <p:cNvSpPr>
              <a:spLocks/>
            </p:cNvSpPr>
            <p:nvPr/>
          </p:nvSpPr>
          <p:spPr bwMode="auto">
            <a:xfrm>
              <a:off x="4042" y="2826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7" name="Freeform 1642"/>
            <p:cNvSpPr>
              <a:spLocks/>
            </p:cNvSpPr>
            <p:nvPr/>
          </p:nvSpPr>
          <p:spPr bwMode="auto">
            <a:xfrm>
              <a:off x="4045" y="2837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8" name="Freeform 1643"/>
            <p:cNvSpPr>
              <a:spLocks/>
            </p:cNvSpPr>
            <p:nvPr/>
          </p:nvSpPr>
          <p:spPr bwMode="auto">
            <a:xfrm>
              <a:off x="4049" y="2847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29" name="Freeform 1644"/>
            <p:cNvSpPr>
              <a:spLocks/>
            </p:cNvSpPr>
            <p:nvPr/>
          </p:nvSpPr>
          <p:spPr bwMode="auto">
            <a:xfrm>
              <a:off x="4052" y="2858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0" name="Freeform 1645"/>
            <p:cNvSpPr>
              <a:spLocks/>
            </p:cNvSpPr>
            <p:nvPr/>
          </p:nvSpPr>
          <p:spPr bwMode="auto">
            <a:xfrm>
              <a:off x="4056" y="2868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1" name="Freeform 1646"/>
            <p:cNvSpPr>
              <a:spLocks/>
            </p:cNvSpPr>
            <p:nvPr/>
          </p:nvSpPr>
          <p:spPr bwMode="auto">
            <a:xfrm>
              <a:off x="4059" y="2879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2" name="Freeform 1647"/>
            <p:cNvSpPr>
              <a:spLocks/>
            </p:cNvSpPr>
            <p:nvPr/>
          </p:nvSpPr>
          <p:spPr bwMode="auto">
            <a:xfrm>
              <a:off x="4061" y="2890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3" name="Freeform 1648"/>
            <p:cNvSpPr>
              <a:spLocks/>
            </p:cNvSpPr>
            <p:nvPr/>
          </p:nvSpPr>
          <p:spPr bwMode="auto">
            <a:xfrm>
              <a:off x="4065" y="2899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4" name="Freeform 1649"/>
            <p:cNvSpPr>
              <a:spLocks/>
            </p:cNvSpPr>
            <p:nvPr/>
          </p:nvSpPr>
          <p:spPr bwMode="auto">
            <a:xfrm>
              <a:off x="4068" y="291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6 w 6"/>
                <a:gd name="T29" fmla="*/ 2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5" name="Freeform 1650"/>
            <p:cNvSpPr>
              <a:spLocks/>
            </p:cNvSpPr>
            <p:nvPr/>
          </p:nvSpPr>
          <p:spPr bwMode="auto">
            <a:xfrm>
              <a:off x="4071" y="2921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6" name="Freeform 1651"/>
            <p:cNvSpPr>
              <a:spLocks/>
            </p:cNvSpPr>
            <p:nvPr/>
          </p:nvSpPr>
          <p:spPr bwMode="auto">
            <a:xfrm>
              <a:off x="4075" y="2931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1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7" name="Freeform 1652"/>
            <p:cNvSpPr>
              <a:spLocks/>
            </p:cNvSpPr>
            <p:nvPr/>
          </p:nvSpPr>
          <p:spPr bwMode="auto">
            <a:xfrm>
              <a:off x="4078" y="2942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8" name="Freeform 1653"/>
            <p:cNvSpPr>
              <a:spLocks/>
            </p:cNvSpPr>
            <p:nvPr/>
          </p:nvSpPr>
          <p:spPr bwMode="auto">
            <a:xfrm>
              <a:off x="4082" y="2953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39" name="Freeform 1654"/>
            <p:cNvSpPr>
              <a:spLocks/>
            </p:cNvSpPr>
            <p:nvPr/>
          </p:nvSpPr>
          <p:spPr bwMode="auto">
            <a:xfrm>
              <a:off x="4085" y="2963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0" name="Freeform 1655"/>
            <p:cNvSpPr>
              <a:spLocks/>
            </p:cNvSpPr>
            <p:nvPr/>
          </p:nvSpPr>
          <p:spPr bwMode="auto">
            <a:xfrm>
              <a:off x="4087" y="297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1" name="Freeform 1656"/>
            <p:cNvSpPr>
              <a:spLocks/>
            </p:cNvSpPr>
            <p:nvPr/>
          </p:nvSpPr>
          <p:spPr bwMode="auto">
            <a:xfrm>
              <a:off x="4092" y="2983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2" name="Freeform 1657"/>
            <p:cNvSpPr>
              <a:spLocks/>
            </p:cNvSpPr>
            <p:nvPr/>
          </p:nvSpPr>
          <p:spPr bwMode="auto">
            <a:xfrm>
              <a:off x="4094" y="2994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3" name="Freeform 1658"/>
            <p:cNvSpPr>
              <a:spLocks/>
            </p:cNvSpPr>
            <p:nvPr/>
          </p:nvSpPr>
          <p:spPr bwMode="auto">
            <a:xfrm>
              <a:off x="4098" y="3005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4" name="Freeform 1659"/>
            <p:cNvSpPr>
              <a:spLocks/>
            </p:cNvSpPr>
            <p:nvPr/>
          </p:nvSpPr>
          <p:spPr bwMode="auto">
            <a:xfrm>
              <a:off x="4101" y="3015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5" name="Freeform 1660"/>
            <p:cNvSpPr>
              <a:spLocks/>
            </p:cNvSpPr>
            <p:nvPr/>
          </p:nvSpPr>
          <p:spPr bwMode="auto">
            <a:xfrm>
              <a:off x="4104" y="302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6" name="Freeform 1661"/>
            <p:cNvSpPr>
              <a:spLocks/>
            </p:cNvSpPr>
            <p:nvPr/>
          </p:nvSpPr>
          <p:spPr bwMode="auto">
            <a:xfrm>
              <a:off x="4108" y="3037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7" name="Freeform 1662"/>
            <p:cNvSpPr>
              <a:spLocks/>
            </p:cNvSpPr>
            <p:nvPr/>
          </p:nvSpPr>
          <p:spPr bwMode="auto">
            <a:xfrm>
              <a:off x="4111" y="3047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8" name="Freeform 1663"/>
            <p:cNvSpPr>
              <a:spLocks/>
            </p:cNvSpPr>
            <p:nvPr/>
          </p:nvSpPr>
          <p:spPr bwMode="auto">
            <a:xfrm>
              <a:off x="4114" y="305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49" name="Freeform 1664"/>
            <p:cNvSpPr>
              <a:spLocks/>
            </p:cNvSpPr>
            <p:nvPr/>
          </p:nvSpPr>
          <p:spPr bwMode="auto">
            <a:xfrm>
              <a:off x="4118" y="3069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0" name="Freeform 1665"/>
            <p:cNvSpPr>
              <a:spLocks/>
            </p:cNvSpPr>
            <p:nvPr/>
          </p:nvSpPr>
          <p:spPr bwMode="auto">
            <a:xfrm>
              <a:off x="4121" y="3078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1" name="Freeform 1666"/>
            <p:cNvSpPr>
              <a:spLocks/>
            </p:cNvSpPr>
            <p:nvPr/>
          </p:nvSpPr>
          <p:spPr bwMode="auto">
            <a:xfrm>
              <a:off x="4125" y="3089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2" name="Freeform 1667"/>
            <p:cNvSpPr>
              <a:spLocks/>
            </p:cNvSpPr>
            <p:nvPr/>
          </p:nvSpPr>
          <p:spPr bwMode="auto">
            <a:xfrm>
              <a:off x="4127" y="3099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3" name="Freeform 1668"/>
            <p:cNvSpPr>
              <a:spLocks/>
            </p:cNvSpPr>
            <p:nvPr/>
          </p:nvSpPr>
          <p:spPr bwMode="auto">
            <a:xfrm>
              <a:off x="4130" y="3110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4" name="Freeform 1669"/>
            <p:cNvSpPr>
              <a:spLocks/>
            </p:cNvSpPr>
            <p:nvPr/>
          </p:nvSpPr>
          <p:spPr bwMode="auto">
            <a:xfrm>
              <a:off x="4134" y="3121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5" name="Freeform 1670"/>
            <p:cNvSpPr>
              <a:spLocks/>
            </p:cNvSpPr>
            <p:nvPr/>
          </p:nvSpPr>
          <p:spPr bwMode="auto">
            <a:xfrm>
              <a:off x="4137" y="3131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6" name="Freeform 1671"/>
            <p:cNvSpPr>
              <a:spLocks/>
            </p:cNvSpPr>
            <p:nvPr/>
          </p:nvSpPr>
          <p:spPr bwMode="auto">
            <a:xfrm>
              <a:off x="4140" y="3142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7" name="Freeform 1672"/>
            <p:cNvSpPr>
              <a:spLocks/>
            </p:cNvSpPr>
            <p:nvPr/>
          </p:nvSpPr>
          <p:spPr bwMode="auto">
            <a:xfrm>
              <a:off x="4144" y="315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8" name="Freeform 1673"/>
            <p:cNvSpPr>
              <a:spLocks/>
            </p:cNvSpPr>
            <p:nvPr/>
          </p:nvSpPr>
          <p:spPr bwMode="auto">
            <a:xfrm>
              <a:off x="4147" y="3162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59" name="Freeform 1674"/>
            <p:cNvSpPr>
              <a:spLocks/>
            </p:cNvSpPr>
            <p:nvPr/>
          </p:nvSpPr>
          <p:spPr bwMode="auto">
            <a:xfrm>
              <a:off x="4151" y="3173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0" name="Freeform 1675"/>
            <p:cNvSpPr>
              <a:spLocks/>
            </p:cNvSpPr>
            <p:nvPr/>
          </p:nvSpPr>
          <p:spPr bwMode="auto">
            <a:xfrm>
              <a:off x="4154" y="3184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1" name="Freeform 1676"/>
            <p:cNvSpPr>
              <a:spLocks/>
            </p:cNvSpPr>
            <p:nvPr/>
          </p:nvSpPr>
          <p:spPr bwMode="auto">
            <a:xfrm>
              <a:off x="4156" y="3194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2" name="Freeform 1677"/>
            <p:cNvSpPr>
              <a:spLocks/>
            </p:cNvSpPr>
            <p:nvPr/>
          </p:nvSpPr>
          <p:spPr bwMode="auto">
            <a:xfrm>
              <a:off x="4160" y="3205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3" name="Freeform 1678"/>
            <p:cNvSpPr>
              <a:spLocks/>
            </p:cNvSpPr>
            <p:nvPr/>
          </p:nvSpPr>
          <p:spPr bwMode="auto">
            <a:xfrm>
              <a:off x="4163" y="3216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4" name="Freeform 1679"/>
            <p:cNvSpPr>
              <a:spLocks/>
            </p:cNvSpPr>
            <p:nvPr/>
          </p:nvSpPr>
          <p:spPr bwMode="auto">
            <a:xfrm>
              <a:off x="4166" y="3226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5" name="Freeform 1680"/>
            <p:cNvSpPr>
              <a:spLocks/>
            </p:cNvSpPr>
            <p:nvPr/>
          </p:nvSpPr>
          <p:spPr bwMode="auto">
            <a:xfrm>
              <a:off x="4170" y="3237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6" name="Freeform 1681"/>
            <p:cNvSpPr>
              <a:spLocks/>
            </p:cNvSpPr>
            <p:nvPr/>
          </p:nvSpPr>
          <p:spPr bwMode="auto">
            <a:xfrm>
              <a:off x="4173" y="324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7" name="Freeform 1682"/>
            <p:cNvSpPr>
              <a:spLocks/>
            </p:cNvSpPr>
            <p:nvPr/>
          </p:nvSpPr>
          <p:spPr bwMode="auto">
            <a:xfrm>
              <a:off x="4177" y="3257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8" name="Freeform 1683"/>
            <p:cNvSpPr>
              <a:spLocks/>
            </p:cNvSpPr>
            <p:nvPr/>
          </p:nvSpPr>
          <p:spPr bwMode="auto">
            <a:xfrm>
              <a:off x="4180" y="326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69" name="Freeform 1684"/>
            <p:cNvSpPr>
              <a:spLocks/>
            </p:cNvSpPr>
            <p:nvPr/>
          </p:nvSpPr>
          <p:spPr bwMode="auto">
            <a:xfrm>
              <a:off x="4183" y="3278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0" name="Freeform 1685"/>
            <p:cNvSpPr>
              <a:spLocks/>
            </p:cNvSpPr>
            <p:nvPr/>
          </p:nvSpPr>
          <p:spPr bwMode="auto">
            <a:xfrm>
              <a:off x="4187" y="3289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1" name="Freeform 1686"/>
            <p:cNvSpPr>
              <a:spLocks/>
            </p:cNvSpPr>
            <p:nvPr/>
          </p:nvSpPr>
          <p:spPr bwMode="auto">
            <a:xfrm>
              <a:off x="4189" y="330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2" name="Freeform 1687"/>
            <p:cNvSpPr>
              <a:spLocks/>
            </p:cNvSpPr>
            <p:nvPr/>
          </p:nvSpPr>
          <p:spPr bwMode="auto">
            <a:xfrm>
              <a:off x="4192" y="3310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3" name="Freeform 1688"/>
            <p:cNvSpPr>
              <a:spLocks/>
            </p:cNvSpPr>
            <p:nvPr/>
          </p:nvSpPr>
          <p:spPr bwMode="auto">
            <a:xfrm>
              <a:off x="4196" y="3321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4" name="Freeform 1689"/>
            <p:cNvSpPr>
              <a:spLocks/>
            </p:cNvSpPr>
            <p:nvPr/>
          </p:nvSpPr>
          <p:spPr bwMode="auto">
            <a:xfrm>
              <a:off x="4199" y="333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5" name="Freeform 1690"/>
            <p:cNvSpPr>
              <a:spLocks/>
            </p:cNvSpPr>
            <p:nvPr/>
          </p:nvSpPr>
          <p:spPr bwMode="auto">
            <a:xfrm>
              <a:off x="4203" y="3341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6" name="Freeform 1691"/>
            <p:cNvSpPr>
              <a:spLocks/>
            </p:cNvSpPr>
            <p:nvPr/>
          </p:nvSpPr>
          <p:spPr bwMode="auto">
            <a:xfrm>
              <a:off x="4206" y="335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7" name="Freeform 1692"/>
            <p:cNvSpPr>
              <a:spLocks/>
            </p:cNvSpPr>
            <p:nvPr/>
          </p:nvSpPr>
          <p:spPr bwMode="auto">
            <a:xfrm>
              <a:off x="4209" y="3362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8" name="Freeform 1693"/>
            <p:cNvSpPr>
              <a:spLocks/>
            </p:cNvSpPr>
            <p:nvPr/>
          </p:nvSpPr>
          <p:spPr bwMode="auto">
            <a:xfrm>
              <a:off x="4213" y="3373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79" name="Freeform 1694"/>
            <p:cNvSpPr>
              <a:spLocks/>
            </p:cNvSpPr>
            <p:nvPr/>
          </p:nvSpPr>
          <p:spPr bwMode="auto">
            <a:xfrm>
              <a:off x="4216" y="3384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580" name="Freeform 1695"/>
            <p:cNvSpPr>
              <a:spLocks/>
            </p:cNvSpPr>
            <p:nvPr/>
          </p:nvSpPr>
          <p:spPr bwMode="auto">
            <a:xfrm>
              <a:off x="4218" y="3394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69" name="Group 1696"/>
          <p:cNvGrpSpPr>
            <a:grpSpLocks/>
          </p:cNvGrpSpPr>
          <p:nvPr/>
        </p:nvGrpSpPr>
        <p:grpSpPr bwMode="auto">
          <a:xfrm>
            <a:off x="5781675" y="2438400"/>
            <a:ext cx="1206500" cy="3035300"/>
            <a:chOff x="3642" y="1536"/>
            <a:chExt cx="760" cy="1912"/>
          </a:xfrm>
        </p:grpSpPr>
        <p:sp>
          <p:nvSpPr>
            <p:cNvPr id="32217" name="Freeform 1697"/>
            <p:cNvSpPr>
              <a:spLocks/>
            </p:cNvSpPr>
            <p:nvPr/>
          </p:nvSpPr>
          <p:spPr bwMode="auto">
            <a:xfrm>
              <a:off x="3642" y="1536"/>
              <a:ext cx="6" cy="5"/>
            </a:xfrm>
            <a:custGeom>
              <a:avLst/>
              <a:gdLst>
                <a:gd name="T0" fmla="*/ 6 w 6"/>
                <a:gd name="T1" fmla="*/ 3 h 5"/>
                <a:gd name="T2" fmla="*/ 5 w 6"/>
                <a:gd name="T3" fmla="*/ 1 h 5"/>
                <a:gd name="T4" fmla="*/ 3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4 h 5"/>
                <a:gd name="T18" fmla="*/ 3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8" name="Freeform 1698"/>
            <p:cNvSpPr>
              <a:spLocks/>
            </p:cNvSpPr>
            <p:nvPr/>
          </p:nvSpPr>
          <p:spPr bwMode="auto">
            <a:xfrm>
              <a:off x="3647" y="1545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9" name="Freeform 1699"/>
            <p:cNvSpPr>
              <a:spLocks/>
            </p:cNvSpPr>
            <p:nvPr/>
          </p:nvSpPr>
          <p:spPr bwMode="auto">
            <a:xfrm>
              <a:off x="3651" y="1556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0" name="Freeform 1700"/>
            <p:cNvSpPr>
              <a:spLocks/>
            </p:cNvSpPr>
            <p:nvPr/>
          </p:nvSpPr>
          <p:spPr bwMode="auto">
            <a:xfrm>
              <a:off x="3655" y="1566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1" name="Freeform 1701"/>
            <p:cNvSpPr>
              <a:spLocks/>
            </p:cNvSpPr>
            <p:nvPr/>
          </p:nvSpPr>
          <p:spPr bwMode="auto">
            <a:xfrm>
              <a:off x="3659" y="1577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2" name="Freeform 1702"/>
            <p:cNvSpPr>
              <a:spLocks/>
            </p:cNvSpPr>
            <p:nvPr/>
          </p:nvSpPr>
          <p:spPr bwMode="auto">
            <a:xfrm>
              <a:off x="3663" y="1587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3" name="Freeform 1703"/>
            <p:cNvSpPr>
              <a:spLocks/>
            </p:cNvSpPr>
            <p:nvPr/>
          </p:nvSpPr>
          <p:spPr bwMode="auto">
            <a:xfrm>
              <a:off x="3667" y="159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4" name="Freeform 1704"/>
            <p:cNvSpPr>
              <a:spLocks/>
            </p:cNvSpPr>
            <p:nvPr/>
          </p:nvSpPr>
          <p:spPr bwMode="auto">
            <a:xfrm>
              <a:off x="3671" y="1607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5" name="Freeform 1705"/>
            <p:cNvSpPr>
              <a:spLocks/>
            </p:cNvSpPr>
            <p:nvPr/>
          </p:nvSpPr>
          <p:spPr bwMode="auto">
            <a:xfrm>
              <a:off x="3676" y="161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6" name="Freeform 1706"/>
            <p:cNvSpPr>
              <a:spLocks/>
            </p:cNvSpPr>
            <p:nvPr/>
          </p:nvSpPr>
          <p:spPr bwMode="auto">
            <a:xfrm>
              <a:off x="3678" y="1628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7" name="Freeform 1707"/>
            <p:cNvSpPr>
              <a:spLocks/>
            </p:cNvSpPr>
            <p:nvPr/>
          </p:nvSpPr>
          <p:spPr bwMode="auto">
            <a:xfrm>
              <a:off x="3682" y="1638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8" name="Freeform 1708"/>
            <p:cNvSpPr>
              <a:spLocks/>
            </p:cNvSpPr>
            <p:nvPr/>
          </p:nvSpPr>
          <p:spPr bwMode="auto">
            <a:xfrm>
              <a:off x="3687" y="1649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29" name="Freeform 1709"/>
            <p:cNvSpPr>
              <a:spLocks/>
            </p:cNvSpPr>
            <p:nvPr/>
          </p:nvSpPr>
          <p:spPr bwMode="auto">
            <a:xfrm>
              <a:off x="3691" y="1658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0" name="Freeform 1710"/>
            <p:cNvSpPr>
              <a:spLocks/>
            </p:cNvSpPr>
            <p:nvPr/>
          </p:nvSpPr>
          <p:spPr bwMode="auto">
            <a:xfrm>
              <a:off x="3695" y="1669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1" name="Freeform 1711"/>
            <p:cNvSpPr>
              <a:spLocks/>
            </p:cNvSpPr>
            <p:nvPr/>
          </p:nvSpPr>
          <p:spPr bwMode="auto">
            <a:xfrm>
              <a:off x="3699" y="167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2" name="Freeform 1712"/>
            <p:cNvSpPr>
              <a:spLocks/>
            </p:cNvSpPr>
            <p:nvPr/>
          </p:nvSpPr>
          <p:spPr bwMode="auto">
            <a:xfrm>
              <a:off x="3703" y="1690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3" name="Freeform 1713"/>
            <p:cNvSpPr>
              <a:spLocks/>
            </p:cNvSpPr>
            <p:nvPr/>
          </p:nvSpPr>
          <p:spPr bwMode="auto">
            <a:xfrm>
              <a:off x="3707" y="1700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1 h 5"/>
                <a:gd name="T4" fmla="*/ 3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4 h 5"/>
                <a:gd name="T18" fmla="*/ 3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4" name="Freeform 1714"/>
            <p:cNvSpPr>
              <a:spLocks/>
            </p:cNvSpPr>
            <p:nvPr/>
          </p:nvSpPr>
          <p:spPr bwMode="auto">
            <a:xfrm>
              <a:off x="3711" y="1709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5" name="Freeform 1715"/>
            <p:cNvSpPr>
              <a:spLocks/>
            </p:cNvSpPr>
            <p:nvPr/>
          </p:nvSpPr>
          <p:spPr bwMode="auto">
            <a:xfrm>
              <a:off x="3716" y="172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6" name="Freeform 1716"/>
            <p:cNvSpPr>
              <a:spLocks/>
            </p:cNvSpPr>
            <p:nvPr/>
          </p:nvSpPr>
          <p:spPr bwMode="auto">
            <a:xfrm>
              <a:off x="3720" y="1730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7" name="Freeform 1717"/>
            <p:cNvSpPr>
              <a:spLocks/>
            </p:cNvSpPr>
            <p:nvPr/>
          </p:nvSpPr>
          <p:spPr bwMode="auto">
            <a:xfrm>
              <a:off x="3724" y="1741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8" name="Freeform 1718"/>
            <p:cNvSpPr>
              <a:spLocks/>
            </p:cNvSpPr>
            <p:nvPr/>
          </p:nvSpPr>
          <p:spPr bwMode="auto">
            <a:xfrm>
              <a:off x="3728" y="1751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39" name="Freeform 1719"/>
            <p:cNvSpPr>
              <a:spLocks/>
            </p:cNvSpPr>
            <p:nvPr/>
          </p:nvSpPr>
          <p:spPr bwMode="auto">
            <a:xfrm>
              <a:off x="3732" y="1762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0" name="Freeform 1720"/>
            <p:cNvSpPr>
              <a:spLocks/>
            </p:cNvSpPr>
            <p:nvPr/>
          </p:nvSpPr>
          <p:spPr bwMode="auto">
            <a:xfrm>
              <a:off x="3736" y="1771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1" name="Freeform 1721"/>
            <p:cNvSpPr>
              <a:spLocks/>
            </p:cNvSpPr>
            <p:nvPr/>
          </p:nvSpPr>
          <p:spPr bwMode="auto">
            <a:xfrm>
              <a:off x="3740" y="1782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2" name="Freeform 1722"/>
            <p:cNvSpPr>
              <a:spLocks/>
            </p:cNvSpPr>
            <p:nvPr/>
          </p:nvSpPr>
          <p:spPr bwMode="auto">
            <a:xfrm>
              <a:off x="3743" y="1792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3" name="Freeform 1723"/>
            <p:cNvSpPr>
              <a:spLocks/>
            </p:cNvSpPr>
            <p:nvPr/>
          </p:nvSpPr>
          <p:spPr bwMode="auto">
            <a:xfrm>
              <a:off x="3747" y="1802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4" name="Freeform 1724"/>
            <p:cNvSpPr>
              <a:spLocks/>
            </p:cNvSpPr>
            <p:nvPr/>
          </p:nvSpPr>
          <p:spPr bwMode="auto">
            <a:xfrm>
              <a:off x="3751" y="1813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5" name="Freeform 1725"/>
            <p:cNvSpPr>
              <a:spLocks/>
            </p:cNvSpPr>
            <p:nvPr/>
          </p:nvSpPr>
          <p:spPr bwMode="auto">
            <a:xfrm>
              <a:off x="3755" y="182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6" name="Freeform 1726"/>
            <p:cNvSpPr>
              <a:spLocks/>
            </p:cNvSpPr>
            <p:nvPr/>
          </p:nvSpPr>
          <p:spPr bwMode="auto">
            <a:xfrm>
              <a:off x="3760" y="1833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7" name="Freeform 1727"/>
            <p:cNvSpPr>
              <a:spLocks/>
            </p:cNvSpPr>
            <p:nvPr/>
          </p:nvSpPr>
          <p:spPr bwMode="auto">
            <a:xfrm>
              <a:off x="3764" y="1843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8" name="Freeform 1728"/>
            <p:cNvSpPr>
              <a:spLocks/>
            </p:cNvSpPr>
            <p:nvPr/>
          </p:nvSpPr>
          <p:spPr bwMode="auto">
            <a:xfrm>
              <a:off x="3768" y="1854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49" name="Freeform 1729"/>
            <p:cNvSpPr>
              <a:spLocks/>
            </p:cNvSpPr>
            <p:nvPr/>
          </p:nvSpPr>
          <p:spPr bwMode="auto">
            <a:xfrm>
              <a:off x="3772" y="1864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0" name="Freeform 1730"/>
            <p:cNvSpPr>
              <a:spLocks/>
            </p:cNvSpPr>
            <p:nvPr/>
          </p:nvSpPr>
          <p:spPr bwMode="auto">
            <a:xfrm>
              <a:off x="3776" y="1875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1" name="Freeform 1731"/>
            <p:cNvSpPr>
              <a:spLocks/>
            </p:cNvSpPr>
            <p:nvPr/>
          </p:nvSpPr>
          <p:spPr bwMode="auto">
            <a:xfrm>
              <a:off x="3780" y="1884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2" name="Freeform 1732"/>
            <p:cNvSpPr>
              <a:spLocks/>
            </p:cNvSpPr>
            <p:nvPr/>
          </p:nvSpPr>
          <p:spPr bwMode="auto">
            <a:xfrm>
              <a:off x="3784" y="1894"/>
              <a:ext cx="6" cy="5"/>
            </a:xfrm>
            <a:custGeom>
              <a:avLst/>
              <a:gdLst>
                <a:gd name="T0" fmla="*/ 6 w 6"/>
                <a:gd name="T1" fmla="*/ 3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3" name="Freeform 1733"/>
            <p:cNvSpPr>
              <a:spLocks/>
            </p:cNvSpPr>
            <p:nvPr/>
          </p:nvSpPr>
          <p:spPr bwMode="auto">
            <a:xfrm>
              <a:off x="3789" y="1905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4" name="Freeform 1734"/>
            <p:cNvSpPr>
              <a:spLocks/>
            </p:cNvSpPr>
            <p:nvPr/>
          </p:nvSpPr>
          <p:spPr bwMode="auto">
            <a:xfrm>
              <a:off x="3793" y="1915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5" name="Freeform 1735"/>
            <p:cNvSpPr>
              <a:spLocks/>
            </p:cNvSpPr>
            <p:nvPr/>
          </p:nvSpPr>
          <p:spPr bwMode="auto">
            <a:xfrm>
              <a:off x="3797" y="1926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6" name="Freeform 1736"/>
            <p:cNvSpPr>
              <a:spLocks/>
            </p:cNvSpPr>
            <p:nvPr/>
          </p:nvSpPr>
          <p:spPr bwMode="auto">
            <a:xfrm>
              <a:off x="3801" y="1935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7" name="Freeform 1737"/>
            <p:cNvSpPr>
              <a:spLocks/>
            </p:cNvSpPr>
            <p:nvPr/>
          </p:nvSpPr>
          <p:spPr bwMode="auto">
            <a:xfrm>
              <a:off x="3805" y="1946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8" name="Freeform 1738"/>
            <p:cNvSpPr>
              <a:spLocks/>
            </p:cNvSpPr>
            <p:nvPr/>
          </p:nvSpPr>
          <p:spPr bwMode="auto">
            <a:xfrm>
              <a:off x="3808" y="1956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59" name="Freeform 1739"/>
            <p:cNvSpPr>
              <a:spLocks/>
            </p:cNvSpPr>
            <p:nvPr/>
          </p:nvSpPr>
          <p:spPr bwMode="auto">
            <a:xfrm>
              <a:off x="3812" y="1967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0" name="Freeform 1740"/>
            <p:cNvSpPr>
              <a:spLocks/>
            </p:cNvSpPr>
            <p:nvPr/>
          </p:nvSpPr>
          <p:spPr bwMode="auto">
            <a:xfrm>
              <a:off x="3816" y="1977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1" name="Freeform 1741"/>
            <p:cNvSpPr>
              <a:spLocks/>
            </p:cNvSpPr>
            <p:nvPr/>
          </p:nvSpPr>
          <p:spPr bwMode="auto">
            <a:xfrm>
              <a:off x="3820" y="1986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2" name="Freeform 1742"/>
            <p:cNvSpPr>
              <a:spLocks/>
            </p:cNvSpPr>
            <p:nvPr/>
          </p:nvSpPr>
          <p:spPr bwMode="auto">
            <a:xfrm>
              <a:off x="3824" y="199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3" name="Freeform 1743"/>
            <p:cNvSpPr>
              <a:spLocks/>
            </p:cNvSpPr>
            <p:nvPr/>
          </p:nvSpPr>
          <p:spPr bwMode="auto">
            <a:xfrm>
              <a:off x="3828" y="2007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4" name="Freeform 1744"/>
            <p:cNvSpPr>
              <a:spLocks/>
            </p:cNvSpPr>
            <p:nvPr/>
          </p:nvSpPr>
          <p:spPr bwMode="auto">
            <a:xfrm>
              <a:off x="3833" y="2018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5" name="Freeform 1745"/>
            <p:cNvSpPr>
              <a:spLocks/>
            </p:cNvSpPr>
            <p:nvPr/>
          </p:nvSpPr>
          <p:spPr bwMode="auto">
            <a:xfrm>
              <a:off x="3837" y="2027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6" name="Freeform 1746"/>
            <p:cNvSpPr>
              <a:spLocks/>
            </p:cNvSpPr>
            <p:nvPr/>
          </p:nvSpPr>
          <p:spPr bwMode="auto">
            <a:xfrm>
              <a:off x="3841" y="2038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7" name="Freeform 1747"/>
            <p:cNvSpPr>
              <a:spLocks/>
            </p:cNvSpPr>
            <p:nvPr/>
          </p:nvSpPr>
          <p:spPr bwMode="auto">
            <a:xfrm>
              <a:off x="3845" y="2048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8" name="Freeform 1748"/>
            <p:cNvSpPr>
              <a:spLocks/>
            </p:cNvSpPr>
            <p:nvPr/>
          </p:nvSpPr>
          <p:spPr bwMode="auto">
            <a:xfrm>
              <a:off x="3849" y="2058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69" name="Freeform 1749"/>
            <p:cNvSpPr>
              <a:spLocks/>
            </p:cNvSpPr>
            <p:nvPr/>
          </p:nvSpPr>
          <p:spPr bwMode="auto">
            <a:xfrm>
              <a:off x="3853" y="2069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0" name="Freeform 1750"/>
            <p:cNvSpPr>
              <a:spLocks/>
            </p:cNvSpPr>
            <p:nvPr/>
          </p:nvSpPr>
          <p:spPr bwMode="auto">
            <a:xfrm>
              <a:off x="3857" y="2078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1" name="Freeform 1751"/>
            <p:cNvSpPr>
              <a:spLocks/>
            </p:cNvSpPr>
            <p:nvPr/>
          </p:nvSpPr>
          <p:spPr bwMode="auto">
            <a:xfrm>
              <a:off x="3862" y="2089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5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2" name="Freeform 1752"/>
            <p:cNvSpPr>
              <a:spLocks/>
            </p:cNvSpPr>
            <p:nvPr/>
          </p:nvSpPr>
          <p:spPr bwMode="auto">
            <a:xfrm>
              <a:off x="3866" y="2099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3" name="Freeform 1753"/>
            <p:cNvSpPr>
              <a:spLocks/>
            </p:cNvSpPr>
            <p:nvPr/>
          </p:nvSpPr>
          <p:spPr bwMode="auto">
            <a:xfrm>
              <a:off x="3870" y="2110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4" name="Freeform 1754"/>
            <p:cNvSpPr>
              <a:spLocks/>
            </p:cNvSpPr>
            <p:nvPr/>
          </p:nvSpPr>
          <p:spPr bwMode="auto">
            <a:xfrm>
              <a:off x="3874" y="2120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5" name="Freeform 1755"/>
            <p:cNvSpPr>
              <a:spLocks/>
            </p:cNvSpPr>
            <p:nvPr/>
          </p:nvSpPr>
          <p:spPr bwMode="auto">
            <a:xfrm>
              <a:off x="3877" y="2131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6" name="Freeform 1756"/>
            <p:cNvSpPr>
              <a:spLocks/>
            </p:cNvSpPr>
            <p:nvPr/>
          </p:nvSpPr>
          <p:spPr bwMode="auto">
            <a:xfrm>
              <a:off x="3881" y="2140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7" name="Freeform 1757"/>
            <p:cNvSpPr>
              <a:spLocks/>
            </p:cNvSpPr>
            <p:nvPr/>
          </p:nvSpPr>
          <p:spPr bwMode="auto">
            <a:xfrm>
              <a:off x="3885" y="2150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8" name="Freeform 1758"/>
            <p:cNvSpPr>
              <a:spLocks/>
            </p:cNvSpPr>
            <p:nvPr/>
          </p:nvSpPr>
          <p:spPr bwMode="auto">
            <a:xfrm>
              <a:off x="3889" y="2161"/>
              <a:ext cx="6" cy="6"/>
            </a:xfrm>
            <a:custGeom>
              <a:avLst/>
              <a:gdLst>
                <a:gd name="T0" fmla="*/ 6 w 6"/>
                <a:gd name="T1" fmla="*/ 1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79" name="Freeform 1759"/>
            <p:cNvSpPr>
              <a:spLocks/>
            </p:cNvSpPr>
            <p:nvPr/>
          </p:nvSpPr>
          <p:spPr bwMode="auto">
            <a:xfrm>
              <a:off x="3893" y="2171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0" name="Freeform 1760"/>
            <p:cNvSpPr>
              <a:spLocks/>
            </p:cNvSpPr>
            <p:nvPr/>
          </p:nvSpPr>
          <p:spPr bwMode="auto">
            <a:xfrm>
              <a:off x="3897" y="218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1" name="Freeform 1761"/>
            <p:cNvSpPr>
              <a:spLocks/>
            </p:cNvSpPr>
            <p:nvPr/>
          </p:nvSpPr>
          <p:spPr bwMode="auto">
            <a:xfrm>
              <a:off x="3901" y="2191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2" name="Freeform 1762"/>
            <p:cNvSpPr>
              <a:spLocks/>
            </p:cNvSpPr>
            <p:nvPr/>
          </p:nvSpPr>
          <p:spPr bwMode="auto">
            <a:xfrm>
              <a:off x="3906" y="2202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3" name="Freeform 1763"/>
            <p:cNvSpPr>
              <a:spLocks/>
            </p:cNvSpPr>
            <p:nvPr/>
          </p:nvSpPr>
          <p:spPr bwMode="auto">
            <a:xfrm>
              <a:off x="3910" y="2212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4" name="Freeform 1764"/>
            <p:cNvSpPr>
              <a:spLocks/>
            </p:cNvSpPr>
            <p:nvPr/>
          </p:nvSpPr>
          <p:spPr bwMode="auto">
            <a:xfrm>
              <a:off x="3914" y="2223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5" name="Freeform 1765"/>
            <p:cNvSpPr>
              <a:spLocks/>
            </p:cNvSpPr>
            <p:nvPr/>
          </p:nvSpPr>
          <p:spPr bwMode="auto">
            <a:xfrm>
              <a:off x="3918" y="2233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6" name="Freeform 1766"/>
            <p:cNvSpPr>
              <a:spLocks/>
            </p:cNvSpPr>
            <p:nvPr/>
          </p:nvSpPr>
          <p:spPr bwMode="auto">
            <a:xfrm>
              <a:off x="3922" y="2242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7" name="Freeform 1767"/>
            <p:cNvSpPr>
              <a:spLocks/>
            </p:cNvSpPr>
            <p:nvPr/>
          </p:nvSpPr>
          <p:spPr bwMode="auto">
            <a:xfrm>
              <a:off x="3926" y="2253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8" name="Freeform 1768"/>
            <p:cNvSpPr>
              <a:spLocks/>
            </p:cNvSpPr>
            <p:nvPr/>
          </p:nvSpPr>
          <p:spPr bwMode="auto">
            <a:xfrm>
              <a:off x="3930" y="2263"/>
              <a:ext cx="6" cy="5"/>
            </a:xfrm>
            <a:custGeom>
              <a:avLst/>
              <a:gdLst>
                <a:gd name="T0" fmla="*/ 6 w 6"/>
                <a:gd name="T1" fmla="*/ 3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89" name="Freeform 1769"/>
            <p:cNvSpPr>
              <a:spLocks/>
            </p:cNvSpPr>
            <p:nvPr/>
          </p:nvSpPr>
          <p:spPr bwMode="auto">
            <a:xfrm>
              <a:off x="3935" y="2274"/>
              <a:ext cx="5" cy="6"/>
            </a:xfrm>
            <a:custGeom>
              <a:avLst/>
              <a:gdLst>
                <a:gd name="T0" fmla="*/ 5 w 5"/>
                <a:gd name="T1" fmla="*/ 1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0" name="Freeform 1770"/>
            <p:cNvSpPr>
              <a:spLocks/>
            </p:cNvSpPr>
            <p:nvPr/>
          </p:nvSpPr>
          <p:spPr bwMode="auto">
            <a:xfrm>
              <a:off x="3939" y="2284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1" name="Freeform 1771"/>
            <p:cNvSpPr>
              <a:spLocks/>
            </p:cNvSpPr>
            <p:nvPr/>
          </p:nvSpPr>
          <p:spPr bwMode="auto">
            <a:xfrm>
              <a:off x="3941" y="2295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2" name="Freeform 1772"/>
            <p:cNvSpPr>
              <a:spLocks/>
            </p:cNvSpPr>
            <p:nvPr/>
          </p:nvSpPr>
          <p:spPr bwMode="auto">
            <a:xfrm>
              <a:off x="3946" y="2304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3" name="Freeform 1773"/>
            <p:cNvSpPr>
              <a:spLocks/>
            </p:cNvSpPr>
            <p:nvPr/>
          </p:nvSpPr>
          <p:spPr bwMode="auto">
            <a:xfrm>
              <a:off x="3950" y="2314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4" name="Freeform 1774"/>
            <p:cNvSpPr>
              <a:spLocks/>
            </p:cNvSpPr>
            <p:nvPr/>
          </p:nvSpPr>
          <p:spPr bwMode="auto">
            <a:xfrm>
              <a:off x="3954" y="2325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5" name="Freeform 1775"/>
            <p:cNvSpPr>
              <a:spLocks/>
            </p:cNvSpPr>
            <p:nvPr/>
          </p:nvSpPr>
          <p:spPr bwMode="auto">
            <a:xfrm>
              <a:off x="3958" y="2335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6" name="Freeform 1776"/>
            <p:cNvSpPr>
              <a:spLocks/>
            </p:cNvSpPr>
            <p:nvPr/>
          </p:nvSpPr>
          <p:spPr bwMode="auto">
            <a:xfrm>
              <a:off x="3962" y="234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7" name="Freeform 1777"/>
            <p:cNvSpPr>
              <a:spLocks/>
            </p:cNvSpPr>
            <p:nvPr/>
          </p:nvSpPr>
          <p:spPr bwMode="auto">
            <a:xfrm>
              <a:off x="3966" y="2355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8" name="Freeform 1778"/>
            <p:cNvSpPr>
              <a:spLocks/>
            </p:cNvSpPr>
            <p:nvPr/>
          </p:nvSpPr>
          <p:spPr bwMode="auto">
            <a:xfrm>
              <a:off x="3970" y="2366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99" name="Freeform 1779"/>
            <p:cNvSpPr>
              <a:spLocks/>
            </p:cNvSpPr>
            <p:nvPr/>
          </p:nvSpPr>
          <p:spPr bwMode="auto">
            <a:xfrm>
              <a:off x="3974" y="2376"/>
              <a:ext cx="6" cy="5"/>
            </a:xfrm>
            <a:custGeom>
              <a:avLst/>
              <a:gdLst>
                <a:gd name="T0" fmla="*/ 6 w 6"/>
                <a:gd name="T1" fmla="*/ 3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0" name="Freeform 1780"/>
            <p:cNvSpPr>
              <a:spLocks/>
            </p:cNvSpPr>
            <p:nvPr/>
          </p:nvSpPr>
          <p:spPr bwMode="auto">
            <a:xfrm>
              <a:off x="3979" y="2387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1" name="Freeform 1781"/>
            <p:cNvSpPr>
              <a:spLocks/>
            </p:cNvSpPr>
            <p:nvPr/>
          </p:nvSpPr>
          <p:spPr bwMode="auto">
            <a:xfrm>
              <a:off x="3983" y="2397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2" name="Freeform 1782"/>
            <p:cNvSpPr>
              <a:spLocks/>
            </p:cNvSpPr>
            <p:nvPr/>
          </p:nvSpPr>
          <p:spPr bwMode="auto">
            <a:xfrm>
              <a:off x="3987" y="2406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3" name="Freeform 1783"/>
            <p:cNvSpPr>
              <a:spLocks/>
            </p:cNvSpPr>
            <p:nvPr/>
          </p:nvSpPr>
          <p:spPr bwMode="auto">
            <a:xfrm>
              <a:off x="3991" y="2417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4" name="Freeform 1784"/>
            <p:cNvSpPr>
              <a:spLocks/>
            </p:cNvSpPr>
            <p:nvPr/>
          </p:nvSpPr>
          <p:spPr bwMode="auto">
            <a:xfrm>
              <a:off x="3995" y="2427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5" name="Freeform 1785"/>
            <p:cNvSpPr>
              <a:spLocks/>
            </p:cNvSpPr>
            <p:nvPr/>
          </p:nvSpPr>
          <p:spPr bwMode="auto">
            <a:xfrm>
              <a:off x="3999" y="2438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6" name="Freeform 1786"/>
            <p:cNvSpPr>
              <a:spLocks/>
            </p:cNvSpPr>
            <p:nvPr/>
          </p:nvSpPr>
          <p:spPr bwMode="auto">
            <a:xfrm>
              <a:off x="4003" y="2448"/>
              <a:ext cx="6" cy="5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7" name="Freeform 1787"/>
            <p:cNvSpPr>
              <a:spLocks/>
            </p:cNvSpPr>
            <p:nvPr/>
          </p:nvSpPr>
          <p:spPr bwMode="auto">
            <a:xfrm>
              <a:off x="4006" y="2459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8" name="Freeform 1788"/>
            <p:cNvSpPr>
              <a:spLocks/>
            </p:cNvSpPr>
            <p:nvPr/>
          </p:nvSpPr>
          <p:spPr bwMode="auto">
            <a:xfrm>
              <a:off x="4010" y="246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09" name="Freeform 1789"/>
            <p:cNvSpPr>
              <a:spLocks/>
            </p:cNvSpPr>
            <p:nvPr/>
          </p:nvSpPr>
          <p:spPr bwMode="auto">
            <a:xfrm>
              <a:off x="4014" y="2479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0" name="Freeform 1790"/>
            <p:cNvSpPr>
              <a:spLocks/>
            </p:cNvSpPr>
            <p:nvPr/>
          </p:nvSpPr>
          <p:spPr bwMode="auto">
            <a:xfrm>
              <a:off x="4019" y="2489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1" name="Freeform 1791"/>
            <p:cNvSpPr>
              <a:spLocks/>
            </p:cNvSpPr>
            <p:nvPr/>
          </p:nvSpPr>
          <p:spPr bwMode="auto">
            <a:xfrm>
              <a:off x="4023" y="2499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2" name="Freeform 1792"/>
            <p:cNvSpPr>
              <a:spLocks/>
            </p:cNvSpPr>
            <p:nvPr/>
          </p:nvSpPr>
          <p:spPr bwMode="auto">
            <a:xfrm>
              <a:off x="4027" y="2510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3" name="Freeform 1793"/>
            <p:cNvSpPr>
              <a:spLocks/>
            </p:cNvSpPr>
            <p:nvPr/>
          </p:nvSpPr>
          <p:spPr bwMode="auto">
            <a:xfrm>
              <a:off x="4031" y="251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4" name="Freeform 1794"/>
            <p:cNvSpPr>
              <a:spLocks/>
            </p:cNvSpPr>
            <p:nvPr/>
          </p:nvSpPr>
          <p:spPr bwMode="auto">
            <a:xfrm>
              <a:off x="4035" y="253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5" name="Freeform 1795"/>
            <p:cNvSpPr>
              <a:spLocks/>
            </p:cNvSpPr>
            <p:nvPr/>
          </p:nvSpPr>
          <p:spPr bwMode="auto">
            <a:xfrm>
              <a:off x="4039" y="2540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6" name="Freeform 1796"/>
            <p:cNvSpPr>
              <a:spLocks/>
            </p:cNvSpPr>
            <p:nvPr/>
          </p:nvSpPr>
          <p:spPr bwMode="auto">
            <a:xfrm>
              <a:off x="4043" y="2551"/>
              <a:ext cx="6" cy="5"/>
            </a:xfrm>
            <a:custGeom>
              <a:avLst/>
              <a:gdLst>
                <a:gd name="T0" fmla="*/ 6 w 6"/>
                <a:gd name="T1" fmla="*/ 1 h 5"/>
                <a:gd name="T2" fmla="*/ 5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7" name="Freeform 1797"/>
            <p:cNvSpPr>
              <a:spLocks/>
            </p:cNvSpPr>
            <p:nvPr/>
          </p:nvSpPr>
          <p:spPr bwMode="auto">
            <a:xfrm>
              <a:off x="4048" y="2560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8" name="Freeform 1798"/>
            <p:cNvSpPr>
              <a:spLocks/>
            </p:cNvSpPr>
            <p:nvPr/>
          </p:nvSpPr>
          <p:spPr bwMode="auto">
            <a:xfrm>
              <a:off x="4052" y="2572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19" name="Freeform 1799"/>
            <p:cNvSpPr>
              <a:spLocks/>
            </p:cNvSpPr>
            <p:nvPr/>
          </p:nvSpPr>
          <p:spPr bwMode="auto">
            <a:xfrm>
              <a:off x="4056" y="2581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0" name="Freeform 1800"/>
            <p:cNvSpPr>
              <a:spLocks/>
            </p:cNvSpPr>
            <p:nvPr/>
          </p:nvSpPr>
          <p:spPr bwMode="auto">
            <a:xfrm>
              <a:off x="4060" y="2591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1" name="Freeform 1801"/>
            <p:cNvSpPr>
              <a:spLocks/>
            </p:cNvSpPr>
            <p:nvPr/>
          </p:nvSpPr>
          <p:spPr bwMode="auto">
            <a:xfrm>
              <a:off x="4064" y="2602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2" name="Freeform 1802"/>
            <p:cNvSpPr>
              <a:spLocks/>
            </p:cNvSpPr>
            <p:nvPr/>
          </p:nvSpPr>
          <p:spPr bwMode="auto">
            <a:xfrm>
              <a:off x="4068" y="2611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3" name="Freeform 1803"/>
            <p:cNvSpPr>
              <a:spLocks/>
            </p:cNvSpPr>
            <p:nvPr/>
          </p:nvSpPr>
          <p:spPr bwMode="auto">
            <a:xfrm>
              <a:off x="4071" y="2622"/>
              <a:ext cx="7" cy="6"/>
            </a:xfrm>
            <a:custGeom>
              <a:avLst/>
              <a:gdLst>
                <a:gd name="T0" fmla="*/ 5 w 7"/>
                <a:gd name="T1" fmla="*/ 2 h 6"/>
                <a:gd name="T2" fmla="*/ 5 w 7"/>
                <a:gd name="T3" fmla="*/ 0 h 6"/>
                <a:gd name="T4" fmla="*/ 4 w 7"/>
                <a:gd name="T5" fmla="*/ 0 h 6"/>
                <a:gd name="T6" fmla="*/ 3 w 7"/>
                <a:gd name="T7" fmla="*/ 0 h 6"/>
                <a:gd name="T8" fmla="*/ 1 w 7"/>
                <a:gd name="T9" fmla="*/ 0 h 6"/>
                <a:gd name="T10" fmla="*/ 0 w 7"/>
                <a:gd name="T11" fmla="*/ 2 h 6"/>
                <a:gd name="T12" fmla="*/ 0 w 7"/>
                <a:gd name="T13" fmla="*/ 3 h 6"/>
                <a:gd name="T14" fmla="*/ 1 w 7"/>
                <a:gd name="T15" fmla="*/ 3 h 6"/>
                <a:gd name="T16" fmla="*/ 1 w 7"/>
                <a:gd name="T17" fmla="*/ 5 h 6"/>
                <a:gd name="T18" fmla="*/ 3 w 7"/>
                <a:gd name="T19" fmla="*/ 6 h 6"/>
                <a:gd name="T20" fmla="*/ 4 w 7"/>
                <a:gd name="T21" fmla="*/ 6 h 6"/>
                <a:gd name="T22" fmla="*/ 5 w 7"/>
                <a:gd name="T23" fmla="*/ 5 h 6"/>
                <a:gd name="T24" fmla="*/ 7 w 7"/>
                <a:gd name="T25" fmla="*/ 3 h 6"/>
                <a:gd name="T26" fmla="*/ 7 w 7"/>
                <a:gd name="T27" fmla="*/ 2 h 6"/>
                <a:gd name="T28" fmla="*/ 5 w 7"/>
                <a:gd name="T29" fmla="*/ 2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6"/>
                <a:gd name="T47" fmla="*/ 7 w 7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4" name="Freeform 1804"/>
            <p:cNvSpPr>
              <a:spLocks/>
            </p:cNvSpPr>
            <p:nvPr/>
          </p:nvSpPr>
          <p:spPr bwMode="auto">
            <a:xfrm>
              <a:off x="4075" y="263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1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5" name="Freeform 1805"/>
            <p:cNvSpPr>
              <a:spLocks/>
            </p:cNvSpPr>
            <p:nvPr/>
          </p:nvSpPr>
          <p:spPr bwMode="auto">
            <a:xfrm>
              <a:off x="4079" y="2643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6" name="Freeform 1806"/>
            <p:cNvSpPr>
              <a:spLocks/>
            </p:cNvSpPr>
            <p:nvPr/>
          </p:nvSpPr>
          <p:spPr bwMode="auto">
            <a:xfrm>
              <a:off x="4083" y="2653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7" name="Freeform 1807"/>
            <p:cNvSpPr>
              <a:spLocks/>
            </p:cNvSpPr>
            <p:nvPr/>
          </p:nvSpPr>
          <p:spPr bwMode="auto">
            <a:xfrm>
              <a:off x="4087" y="2662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8" name="Freeform 1808"/>
            <p:cNvSpPr>
              <a:spLocks/>
            </p:cNvSpPr>
            <p:nvPr/>
          </p:nvSpPr>
          <p:spPr bwMode="auto">
            <a:xfrm>
              <a:off x="4092" y="2673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5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5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29" name="Freeform 1809"/>
            <p:cNvSpPr>
              <a:spLocks/>
            </p:cNvSpPr>
            <p:nvPr/>
          </p:nvSpPr>
          <p:spPr bwMode="auto">
            <a:xfrm>
              <a:off x="4096" y="2683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0" name="Freeform 1810"/>
            <p:cNvSpPr>
              <a:spLocks/>
            </p:cNvSpPr>
            <p:nvPr/>
          </p:nvSpPr>
          <p:spPr bwMode="auto">
            <a:xfrm>
              <a:off x="4100" y="2694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1" name="Freeform 1811"/>
            <p:cNvSpPr>
              <a:spLocks/>
            </p:cNvSpPr>
            <p:nvPr/>
          </p:nvSpPr>
          <p:spPr bwMode="auto">
            <a:xfrm>
              <a:off x="4104" y="2704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2" name="Freeform 1812"/>
            <p:cNvSpPr>
              <a:spLocks/>
            </p:cNvSpPr>
            <p:nvPr/>
          </p:nvSpPr>
          <p:spPr bwMode="auto">
            <a:xfrm>
              <a:off x="4108" y="2715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3" name="Freeform 1813"/>
            <p:cNvSpPr>
              <a:spLocks/>
            </p:cNvSpPr>
            <p:nvPr/>
          </p:nvSpPr>
          <p:spPr bwMode="auto">
            <a:xfrm>
              <a:off x="4112" y="2724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4" name="Freeform 1814"/>
            <p:cNvSpPr>
              <a:spLocks/>
            </p:cNvSpPr>
            <p:nvPr/>
          </p:nvSpPr>
          <p:spPr bwMode="auto">
            <a:xfrm>
              <a:off x="4116" y="2735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5" name="Freeform 1815"/>
            <p:cNvSpPr>
              <a:spLocks/>
            </p:cNvSpPr>
            <p:nvPr/>
          </p:nvSpPr>
          <p:spPr bwMode="auto">
            <a:xfrm>
              <a:off x="4121" y="2745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1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6" name="Freeform 1816"/>
            <p:cNvSpPr>
              <a:spLocks/>
            </p:cNvSpPr>
            <p:nvPr/>
          </p:nvSpPr>
          <p:spPr bwMode="auto">
            <a:xfrm>
              <a:off x="4125" y="2755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7" name="Freeform 1817"/>
            <p:cNvSpPr>
              <a:spLocks/>
            </p:cNvSpPr>
            <p:nvPr/>
          </p:nvSpPr>
          <p:spPr bwMode="auto">
            <a:xfrm>
              <a:off x="4129" y="2766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8" name="Freeform 1818"/>
            <p:cNvSpPr>
              <a:spLocks/>
            </p:cNvSpPr>
            <p:nvPr/>
          </p:nvSpPr>
          <p:spPr bwMode="auto">
            <a:xfrm>
              <a:off x="4133" y="2775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39" name="Freeform 1819"/>
            <p:cNvSpPr>
              <a:spLocks/>
            </p:cNvSpPr>
            <p:nvPr/>
          </p:nvSpPr>
          <p:spPr bwMode="auto">
            <a:xfrm>
              <a:off x="4137" y="2786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5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0" name="Freeform 1820"/>
            <p:cNvSpPr>
              <a:spLocks/>
            </p:cNvSpPr>
            <p:nvPr/>
          </p:nvSpPr>
          <p:spPr bwMode="auto">
            <a:xfrm>
              <a:off x="4140" y="2796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1" name="Freeform 1821"/>
            <p:cNvSpPr>
              <a:spLocks/>
            </p:cNvSpPr>
            <p:nvPr/>
          </p:nvSpPr>
          <p:spPr bwMode="auto">
            <a:xfrm>
              <a:off x="4144" y="2807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2" name="Freeform 1822"/>
            <p:cNvSpPr>
              <a:spLocks/>
            </p:cNvSpPr>
            <p:nvPr/>
          </p:nvSpPr>
          <p:spPr bwMode="auto">
            <a:xfrm>
              <a:off x="4148" y="2817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1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3" name="Freeform 1823"/>
            <p:cNvSpPr>
              <a:spLocks/>
            </p:cNvSpPr>
            <p:nvPr/>
          </p:nvSpPr>
          <p:spPr bwMode="auto">
            <a:xfrm>
              <a:off x="4152" y="2828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4" name="Freeform 1824"/>
            <p:cNvSpPr>
              <a:spLocks/>
            </p:cNvSpPr>
            <p:nvPr/>
          </p:nvSpPr>
          <p:spPr bwMode="auto">
            <a:xfrm>
              <a:off x="4156" y="2837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4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5" name="Freeform 1825"/>
            <p:cNvSpPr>
              <a:spLocks/>
            </p:cNvSpPr>
            <p:nvPr/>
          </p:nvSpPr>
          <p:spPr bwMode="auto">
            <a:xfrm>
              <a:off x="4160" y="2847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6" name="Freeform 1826"/>
            <p:cNvSpPr>
              <a:spLocks/>
            </p:cNvSpPr>
            <p:nvPr/>
          </p:nvSpPr>
          <p:spPr bwMode="auto">
            <a:xfrm>
              <a:off x="4165" y="2858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7" name="Freeform 1827"/>
            <p:cNvSpPr>
              <a:spLocks/>
            </p:cNvSpPr>
            <p:nvPr/>
          </p:nvSpPr>
          <p:spPr bwMode="auto">
            <a:xfrm>
              <a:off x="4169" y="2868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8" name="Freeform 1828"/>
            <p:cNvSpPr>
              <a:spLocks/>
            </p:cNvSpPr>
            <p:nvPr/>
          </p:nvSpPr>
          <p:spPr bwMode="auto">
            <a:xfrm>
              <a:off x="4173" y="2879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49" name="Freeform 1829"/>
            <p:cNvSpPr>
              <a:spLocks/>
            </p:cNvSpPr>
            <p:nvPr/>
          </p:nvSpPr>
          <p:spPr bwMode="auto">
            <a:xfrm>
              <a:off x="4177" y="2888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0" name="Freeform 1830"/>
            <p:cNvSpPr>
              <a:spLocks/>
            </p:cNvSpPr>
            <p:nvPr/>
          </p:nvSpPr>
          <p:spPr bwMode="auto">
            <a:xfrm>
              <a:off x="4181" y="2899"/>
              <a:ext cx="6" cy="6"/>
            </a:xfrm>
            <a:custGeom>
              <a:avLst/>
              <a:gdLst>
                <a:gd name="T0" fmla="*/ 6 w 6"/>
                <a:gd name="T1" fmla="*/ 2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1" name="Freeform 1831"/>
            <p:cNvSpPr>
              <a:spLocks/>
            </p:cNvSpPr>
            <p:nvPr/>
          </p:nvSpPr>
          <p:spPr bwMode="auto">
            <a:xfrm>
              <a:off x="4185" y="2909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2" name="Freeform 1832"/>
            <p:cNvSpPr>
              <a:spLocks/>
            </p:cNvSpPr>
            <p:nvPr/>
          </p:nvSpPr>
          <p:spPr bwMode="auto">
            <a:xfrm>
              <a:off x="4189" y="2919"/>
              <a:ext cx="6" cy="5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3" name="Freeform 1833"/>
            <p:cNvSpPr>
              <a:spLocks/>
            </p:cNvSpPr>
            <p:nvPr/>
          </p:nvSpPr>
          <p:spPr bwMode="auto">
            <a:xfrm>
              <a:off x="4194" y="2930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4" name="Freeform 1834"/>
            <p:cNvSpPr>
              <a:spLocks/>
            </p:cNvSpPr>
            <p:nvPr/>
          </p:nvSpPr>
          <p:spPr bwMode="auto">
            <a:xfrm>
              <a:off x="4198" y="2939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5" name="Freeform 1835"/>
            <p:cNvSpPr>
              <a:spLocks/>
            </p:cNvSpPr>
            <p:nvPr/>
          </p:nvSpPr>
          <p:spPr bwMode="auto">
            <a:xfrm>
              <a:off x="4202" y="2950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6" name="Freeform 1836"/>
            <p:cNvSpPr>
              <a:spLocks/>
            </p:cNvSpPr>
            <p:nvPr/>
          </p:nvSpPr>
          <p:spPr bwMode="auto">
            <a:xfrm>
              <a:off x="4205" y="2960"/>
              <a:ext cx="5" cy="5"/>
            </a:xfrm>
            <a:custGeom>
              <a:avLst/>
              <a:gdLst>
                <a:gd name="T0" fmla="*/ 5 w 5"/>
                <a:gd name="T1" fmla="*/ 3 h 5"/>
                <a:gd name="T2" fmla="*/ 5 w 5"/>
                <a:gd name="T3" fmla="*/ 1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7" name="Freeform 1837"/>
            <p:cNvSpPr>
              <a:spLocks/>
            </p:cNvSpPr>
            <p:nvPr/>
          </p:nvSpPr>
          <p:spPr bwMode="auto">
            <a:xfrm>
              <a:off x="4209" y="2971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8" name="Freeform 1838"/>
            <p:cNvSpPr>
              <a:spLocks/>
            </p:cNvSpPr>
            <p:nvPr/>
          </p:nvSpPr>
          <p:spPr bwMode="auto">
            <a:xfrm>
              <a:off x="4213" y="2981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59" name="Freeform 1839"/>
            <p:cNvSpPr>
              <a:spLocks/>
            </p:cNvSpPr>
            <p:nvPr/>
          </p:nvSpPr>
          <p:spPr bwMode="auto">
            <a:xfrm>
              <a:off x="4217" y="2992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0" name="Freeform 1840"/>
            <p:cNvSpPr>
              <a:spLocks/>
            </p:cNvSpPr>
            <p:nvPr/>
          </p:nvSpPr>
          <p:spPr bwMode="auto">
            <a:xfrm>
              <a:off x="4221" y="3001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1" name="Freeform 1841"/>
            <p:cNvSpPr>
              <a:spLocks/>
            </p:cNvSpPr>
            <p:nvPr/>
          </p:nvSpPr>
          <p:spPr bwMode="auto">
            <a:xfrm>
              <a:off x="4225" y="3011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2" name="Freeform 1842"/>
            <p:cNvSpPr>
              <a:spLocks/>
            </p:cNvSpPr>
            <p:nvPr/>
          </p:nvSpPr>
          <p:spPr bwMode="auto">
            <a:xfrm>
              <a:off x="4229" y="3022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3" name="Freeform 1843"/>
            <p:cNvSpPr>
              <a:spLocks/>
            </p:cNvSpPr>
            <p:nvPr/>
          </p:nvSpPr>
          <p:spPr bwMode="auto">
            <a:xfrm>
              <a:off x="4233" y="3032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1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4" name="Freeform 1844"/>
            <p:cNvSpPr>
              <a:spLocks/>
            </p:cNvSpPr>
            <p:nvPr/>
          </p:nvSpPr>
          <p:spPr bwMode="auto">
            <a:xfrm>
              <a:off x="4238" y="3043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5" name="Freeform 1845"/>
            <p:cNvSpPr>
              <a:spLocks/>
            </p:cNvSpPr>
            <p:nvPr/>
          </p:nvSpPr>
          <p:spPr bwMode="auto">
            <a:xfrm>
              <a:off x="4242" y="3052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6" name="Freeform 1846"/>
            <p:cNvSpPr>
              <a:spLocks/>
            </p:cNvSpPr>
            <p:nvPr/>
          </p:nvSpPr>
          <p:spPr bwMode="auto">
            <a:xfrm>
              <a:off x="4246" y="3063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7" name="Freeform 1847"/>
            <p:cNvSpPr>
              <a:spLocks/>
            </p:cNvSpPr>
            <p:nvPr/>
          </p:nvSpPr>
          <p:spPr bwMode="auto">
            <a:xfrm>
              <a:off x="4250" y="3073"/>
              <a:ext cx="6" cy="5"/>
            </a:xfrm>
            <a:custGeom>
              <a:avLst/>
              <a:gdLst>
                <a:gd name="T0" fmla="*/ 6 w 6"/>
                <a:gd name="T1" fmla="*/ 3 h 5"/>
                <a:gd name="T2" fmla="*/ 4 w 6"/>
                <a:gd name="T3" fmla="*/ 1 h 5"/>
                <a:gd name="T4" fmla="*/ 3 w 6"/>
                <a:gd name="T5" fmla="*/ 0 h 5"/>
                <a:gd name="T6" fmla="*/ 1 w 6"/>
                <a:gd name="T7" fmla="*/ 0 h 5"/>
                <a:gd name="T8" fmla="*/ 0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1 w 6"/>
                <a:gd name="T19" fmla="*/ 5 h 5"/>
                <a:gd name="T20" fmla="*/ 3 w 6"/>
                <a:gd name="T21" fmla="*/ 5 h 5"/>
                <a:gd name="T22" fmla="*/ 4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8" name="Freeform 1848"/>
            <p:cNvSpPr>
              <a:spLocks/>
            </p:cNvSpPr>
            <p:nvPr/>
          </p:nvSpPr>
          <p:spPr bwMode="auto">
            <a:xfrm>
              <a:off x="4254" y="3084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69" name="Freeform 1849"/>
            <p:cNvSpPr>
              <a:spLocks/>
            </p:cNvSpPr>
            <p:nvPr/>
          </p:nvSpPr>
          <p:spPr bwMode="auto">
            <a:xfrm>
              <a:off x="4258" y="3094"/>
              <a:ext cx="6" cy="5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0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0 h 5"/>
                <a:gd name="T10" fmla="*/ 0 w 6"/>
                <a:gd name="T11" fmla="*/ 1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4 h 5"/>
                <a:gd name="T18" fmla="*/ 2 w 6"/>
                <a:gd name="T19" fmla="*/ 5 h 5"/>
                <a:gd name="T20" fmla="*/ 3 w 6"/>
                <a:gd name="T21" fmla="*/ 5 h 5"/>
                <a:gd name="T22" fmla="*/ 4 w 6"/>
                <a:gd name="T23" fmla="*/ 4 h 5"/>
                <a:gd name="T24" fmla="*/ 6 w 6"/>
                <a:gd name="T25" fmla="*/ 2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0" name="Freeform 1850"/>
            <p:cNvSpPr>
              <a:spLocks/>
            </p:cNvSpPr>
            <p:nvPr/>
          </p:nvSpPr>
          <p:spPr bwMode="auto">
            <a:xfrm>
              <a:off x="4262" y="3103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2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1" name="Freeform 1851"/>
            <p:cNvSpPr>
              <a:spLocks/>
            </p:cNvSpPr>
            <p:nvPr/>
          </p:nvSpPr>
          <p:spPr bwMode="auto">
            <a:xfrm>
              <a:off x="4267" y="3114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2" name="Freeform 1852"/>
            <p:cNvSpPr>
              <a:spLocks/>
            </p:cNvSpPr>
            <p:nvPr/>
          </p:nvSpPr>
          <p:spPr bwMode="auto">
            <a:xfrm>
              <a:off x="4269" y="3124"/>
              <a:ext cx="6" cy="5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1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1 h 5"/>
                <a:gd name="T10" fmla="*/ 0 w 6"/>
                <a:gd name="T11" fmla="*/ 3 h 5"/>
                <a:gd name="T12" fmla="*/ 0 w 6"/>
                <a:gd name="T13" fmla="*/ 4 h 5"/>
                <a:gd name="T14" fmla="*/ 0 w 6"/>
                <a:gd name="T15" fmla="*/ 4 h 5"/>
                <a:gd name="T16" fmla="*/ 2 w 6"/>
                <a:gd name="T17" fmla="*/ 5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5 h 5"/>
                <a:gd name="T24" fmla="*/ 6 w 6"/>
                <a:gd name="T25" fmla="*/ 4 h 5"/>
                <a:gd name="T26" fmla="*/ 6 w 6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3" name="Freeform 1853"/>
            <p:cNvSpPr>
              <a:spLocks/>
            </p:cNvSpPr>
            <p:nvPr/>
          </p:nvSpPr>
          <p:spPr bwMode="auto">
            <a:xfrm>
              <a:off x="4273" y="3135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5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5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4" name="Freeform 1854"/>
            <p:cNvSpPr>
              <a:spLocks/>
            </p:cNvSpPr>
            <p:nvPr/>
          </p:nvSpPr>
          <p:spPr bwMode="auto">
            <a:xfrm>
              <a:off x="4278" y="3144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5 h 6"/>
                <a:gd name="T14" fmla="*/ 0 w 5"/>
                <a:gd name="T15" fmla="*/ 5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5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5" name="Freeform 1855"/>
            <p:cNvSpPr>
              <a:spLocks/>
            </p:cNvSpPr>
            <p:nvPr/>
          </p:nvSpPr>
          <p:spPr bwMode="auto">
            <a:xfrm>
              <a:off x="4282" y="3156"/>
              <a:ext cx="5" cy="5"/>
            </a:xfrm>
            <a:custGeom>
              <a:avLst/>
              <a:gdLst>
                <a:gd name="T0" fmla="*/ 5 w 5"/>
                <a:gd name="T1" fmla="*/ 1 h 5"/>
                <a:gd name="T2" fmla="*/ 5 w 5"/>
                <a:gd name="T3" fmla="*/ 0 h 5"/>
                <a:gd name="T4" fmla="*/ 4 w 5"/>
                <a:gd name="T5" fmla="*/ 0 h 5"/>
                <a:gd name="T6" fmla="*/ 2 w 5"/>
                <a:gd name="T7" fmla="*/ 0 h 5"/>
                <a:gd name="T8" fmla="*/ 1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1 w 5"/>
                <a:gd name="T17" fmla="*/ 4 h 5"/>
                <a:gd name="T18" fmla="*/ 2 w 5"/>
                <a:gd name="T19" fmla="*/ 5 h 5"/>
                <a:gd name="T20" fmla="*/ 4 w 5"/>
                <a:gd name="T21" fmla="*/ 5 h 5"/>
                <a:gd name="T22" fmla="*/ 5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6" name="Freeform 1856"/>
            <p:cNvSpPr>
              <a:spLocks/>
            </p:cNvSpPr>
            <p:nvPr/>
          </p:nvSpPr>
          <p:spPr bwMode="auto">
            <a:xfrm>
              <a:off x="4286" y="3165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7" name="Freeform 1857"/>
            <p:cNvSpPr>
              <a:spLocks/>
            </p:cNvSpPr>
            <p:nvPr/>
          </p:nvSpPr>
          <p:spPr bwMode="auto">
            <a:xfrm>
              <a:off x="4290" y="3176"/>
              <a:ext cx="5" cy="6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0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8" name="Freeform 1858"/>
            <p:cNvSpPr>
              <a:spLocks/>
            </p:cNvSpPr>
            <p:nvPr/>
          </p:nvSpPr>
          <p:spPr bwMode="auto">
            <a:xfrm>
              <a:off x="4294" y="3186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1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1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79" name="Freeform 1859"/>
            <p:cNvSpPr>
              <a:spLocks/>
            </p:cNvSpPr>
            <p:nvPr/>
          </p:nvSpPr>
          <p:spPr bwMode="auto">
            <a:xfrm>
              <a:off x="4298" y="3195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0" name="Freeform 1860"/>
            <p:cNvSpPr>
              <a:spLocks/>
            </p:cNvSpPr>
            <p:nvPr/>
          </p:nvSpPr>
          <p:spPr bwMode="auto">
            <a:xfrm>
              <a:off x="4302" y="3206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1" name="Freeform 1861"/>
            <p:cNvSpPr>
              <a:spLocks/>
            </p:cNvSpPr>
            <p:nvPr/>
          </p:nvSpPr>
          <p:spPr bwMode="auto">
            <a:xfrm>
              <a:off x="4306" y="3216"/>
              <a:ext cx="6" cy="6"/>
            </a:xfrm>
            <a:custGeom>
              <a:avLst/>
              <a:gdLst>
                <a:gd name="T0" fmla="*/ 6 w 6"/>
                <a:gd name="T1" fmla="*/ 3 h 6"/>
                <a:gd name="T2" fmla="*/ 5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2" name="Freeform 1862"/>
            <p:cNvSpPr>
              <a:spLocks/>
            </p:cNvSpPr>
            <p:nvPr/>
          </p:nvSpPr>
          <p:spPr bwMode="auto">
            <a:xfrm>
              <a:off x="4311" y="3227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2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2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3" name="Freeform 1863"/>
            <p:cNvSpPr>
              <a:spLocks/>
            </p:cNvSpPr>
            <p:nvPr/>
          </p:nvSpPr>
          <p:spPr bwMode="auto">
            <a:xfrm>
              <a:off x="4315" y="3237"/>
              <a:ext cx="5" cy="5"/>
            </a:xfrm>
            <a:custGeom>
              <a:avLst/>
              <a:gdLst>
                <a:gd name="T0" fmla="*/ 5 w 5"/>
                <a:gd name="T1" fmla="*/ 3 h 5"/>
                <a:gd name="T2" fmla="*/ 4 w 5"/>
                <a:gd name="T3" fmla="*/ 1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3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3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4" name="Freeform 1864"/>
            <p:cNvSpPr>
              <a:spLocks/>
            </p:cNvSpPr>
            <p:nvPr/>
          </p:nvSpPr>
          <p:spPr bwMode="auto">
            <a:xfrm>
              <a:off x="4319" y="3248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3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3 h 5"/>
                <a:gd name="T16" fmla="*/ 0 w 5"/>
                <a:gd name="T17" fmla="*/ 4 h 5"/>
                <a:gd name="T18" fmla="*/ 1 w 5"/>
                <a:gd name="T19" fmla="*/ 5 h 5"/>
                <a:gd name="T20" fmla="*/ 3 w 5"/>
                <a:gd name="T21" fmla="*/ 5 h 5"/>
                <a:gd name="T22" fmla="*/ 4 w 5"/>
                <a:gd name="T23" fmla="*/ 4 h 5"/>
                <a:gd name="T24" fmla="*/ 5 w 5"/>
                <a:gd name="T25" fmla="*/ 3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5" name="Freeform 1865"/>
            <p:cNvSpPr>
              <a:spLocks/>
            </p:cNvSpPr>
            <p:nvPr/>
          </p:nvSpPr>
          <p:spPr bwMode="auto">
            <a:xfrm>
              <a:off x="4323" y="3257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2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0 w 6"/>
                <a:gd name="T17" fmla="*/ 6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6" name="Freeform 1866"/>
            <p:cNvSpPr>
              <a:spLocks/>
            </p:cNvSpPr>
            <p:nvPr/>
          </p:nvSpPr>
          <p:spPr bwMode="auto">
            <a:xfrm>
              <a:off x="4327" y="3267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7" name="Freeform 1867"/>
            <p:cNvSpPr>
              <a:spLocks/>
            </p:cNvSpPr>
            <p:nvPr/>
          </p:nvSpPr>
          <p:spPr bwMode="auto">
            <a:xfrm>
              <a:off x="4331" y="3278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8" name="Freeform 1868"/>
            <p:cNvSpPr>
              <a:spLocks/>
            </p:cNvSpPr>
            <p:nvPr/>
          </p:nvSpPr>
          <p:spPr bwMode="auto">
            <a:xfrm>
              <a:off x="4335" y="3288"/>
              <a:ext cx="6" cy="5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1 h 5"/>
                <a:gd name="T4" fmla="*/ 3 w 6"/>
                <a:gd name="T5" fmla="*/ 0 h 5"/>
                <a:gd name="T6" fmla="*/ 2 w 6"/>
                <a:gd name="T7" fmla="*/ 0 h 5"/>
                <a:gd name="T8" fmla="*/ 0 w 6"/>
                <a:gd name="T9" fmla="*/ 1 h 5"/>
                <a:gd name="T10" fmla="*/ 0 w 6"/>
                <a:gd name="T11" fmla="*/ 2 h 5"/>
                <a:gd name="T12" fmla="*/ 0 w 6"/>
                <a:gd name="T13" fmla="*/ 4 h 5"/>
                <a:gd name="T14" fmla="*/ 0 w 6"/>
                <a:gd name="T15" fmla="*/ 4 h 5"/>
                <a:gd name="T16" fmla="*/ 0 w 6"/>
                <a:gd name="T17" fmla="*/ 5 h 5"/>
                <a:gd name="T18" fmla="*/ 2 w 6"/>
                <a:gd name="T19" fmla="*/ 5 h 5"/>
                <a:gd name="T20" fmla="*/ 3 w 6"/>
                <a:gd name="T21" fmla="*/ 5 h 5"/>
                <a:gd name="T22" fmla="*/ 5 w 6"/>
                <a:gd name="T23" fmla="*/ 5 h 5"/>
                <a:gd name="T24" fmla="*/ 6 w 6"/>
                <a:gd name="T25" fmla="*/ 4 h 5"/>
                <a:gd name="T26" fmla="*/ 6 w 6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2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89" name="Freeform 1869"/>
            <p:cNvSpPr>
              <a:spLocks/>
            </p:cNvSpPr>
            <p:nvPr/>
          </p:nvSpPr>
          <p:spPr bwMode="auto">
            <a:xfrm>
              <a:off x="4338" y="3299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4 w 6"/>
                <a:gd name="T5" fmla="*/ 0 h 5"/>
                <a:gd name="T6" fmla="*/ 3 w 6"/>
                <a:gd name="T7" fmla="*/ 0 h 5"/>
                <a:gd name="T8" fmla="*/ 2 w 6"/>
                <a:gd name="T9" fmla="*/ 0 h 5"/>
                <a:gd name="T10" fmla="*/ 0 w 6"/>
                <a:gd name="T11" fmla="*/ 1 h 5"/>
                <a:gd name="T12" fmla="*/ 0 w 6"/>
                <a:gd name="T13" fmla="*/ 3 h 5"/>
                <a:gd name="T14" fmla="*/ 0 w 6"/>
                <a:gd name="T15" fmla="*/ 3 h 5"/>
                <a:gd name="T16" fmla="*/ 2 w 6"/>
                <a:gd name="T17" fmla="*/ 4 h 5"/>
                <a:gd name="T18" fmla="*/ 3 w 6"/>
                <a:gd name="T19" fmla="*/ 5 h 5"/>
                <a:gd name="T20" fmla="*/ 4 w 6"/>
                <a:gd name="T21" fmla="*/ 5 h 5"/>
                <a:gd name="T22" fmla="*/ 6 w 6"/>
                <a:gd name="T23" fmla="*/ 4 h 5"/>
                <a:gd name="T24" fmla="*/ 6 w 6"/>
                <a:gd name="T25" fmla="*/ 3 h 5"/>
                <a:gd name="T26" fmla="*/ 6 w 6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0" name="Freeform 1870"/>
            <p:cNvSpPr>
              <a:spLocks/>
            </p:cNvSpPr>
            <p:nvPr/>
          </p:nvSpPr>
          <p:spPr bwMode="auto">
            <a:xfrm>
              <a:off x="4342" y="3308"/>
              <a:ext cx="6" cy="6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2 h 6"/>
                <a:gd name="T4" fmla="*/ 4 w 6"/>
                <a:gd name="T5" fmla="*/ 0 h 6"/>
                <a:gd name="T6" fmla="*/ 3 w 6"/>
                <a:gd name="T7" fmla="*/ 0 h 6"/>
                <a:gd name="T8" fmla="*/ 2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0 w 6"/>
                <a:gd name="T15" fmla="*/ 5 h 6"/>
                <a:gd name="T16" fmla="*/ 2 w 6"/>
                <a:gd name="T17" fmla="*/ 6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6 h 6"/>
                <a:gd name="T24" fmla="*/ 6 w 6"/>
                <a:gd name="T25" fmla="*/ 5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1" name="Freeform 1871"/>
            <p:cNvSpPr>
              <a:spLocks/>
            </p:cNvSpPr>
            <p:nvPr/>
          </p:nvSpPr>
          <p:spPr bwMode="auto">
            <a:xfrm>
              <a:off x="4346" y="3319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5 w 6"/>
                <a:gd name="T5" fmla="*/ 0 h 6"/>
                <a:gd name="T6" fmla="*/ 3 w 6"/>
                <a:gd name="T7" fmla="*/ 0 h 6"/>
                <a:gd name="T8" fmla="*/ 2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5 h 6"/>
                <a:gd name="T18" fmla="*/ 3 w 6"/>
                <a:gd name="T19" fmla="*/ 6 h 6"/>
                <a:gd name="T20" fmla="*/ 5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2" name="Freeform 1872"/>
            <p:cNvSpPr>
              <a:spLocks/>
            </p:cNvSpPr>
            <p:nvPr/>
          </p:nvSpPr>
          <p:spPr bwMode="auto">
            <a:xfrm>
              <a:off x="4351" y="332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1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1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3" name="Freeform 1873"/>
            <p:cNvSpPr>
              <a:spLocks/>
            </p:cNvSpPr>
            <p:nvPr/>
          </p:nvSpPr>
          <p:spPr bwMode="auto">
            <a:xfrm>
              <a:off x="4355" y="3340"/>
              <a:ext cx="5" cy="6"/>
            </a:xfrm>
            <a:custGeom>
              <a:avLst/>
              <a:gdLst>
                <a:gd name="T0" fmla="*/ 5 w 5"/>
                <a:gd name="T1" fmla="*/ 1 h 6"/>
                <a:gd name="T2" fmla="*/ 5 w 5"/>
                <a:gd name="T3" fmla="*/ 0 h 6"/>
                <a:gd name="T4" fmla="*/ 4 w 5"/>
                <a:gd name="T5" fmla="*/ 0 h 6"/>
                <a:gd name="T6" fmla="*/ 2 w 5"/>
                <a:gd name="T7" fmla="*/ 0 h 6"/>
                <a:gd name="T8" fmla="*/ 1 w 5"/>
                <a:gd name="T9" fmla="*/ 0 h 6"/>
                <a:gd name="T10" fmla="*/ 0 w 5"/>
                <a:gd name="T11" fmla="*/ 1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4 h 6"/>
                <a:gd name="T18" fmla="*/ 2 w 5"/>
                <a:gd name="T19" fmla="*/ 6 h 6"/>
                <a:gd name="T20" fmla="*/ 4 w 5"/>
                <a:gd name="T21" fmla="*/ 6 h 6"/>
                <a:gd name="T22" fmla="*/ 5 w 5"/>
                <a:gd name="T23" fmla="*/ 4 h 6"/>
                <a:gd name="T24" fmla="*/ 5 w 5"/>
                <a:gd name="T25" fmla="*/ 3 h 6"/>
                <a:gd name="T26" fmla="*/ 5 w 5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4" name="Freeform 1874"/>
            <p:cNvSpPr>
              <a:spLocks/>
            </p:cNvSpPr>
            <p:nvPr/>
          </p:nvSpPr>
          <p:spPr bwMode="auto">
            <a:xfrm>
              <a:off x="4359" y="3350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1 h 5"/>
                <a:gd name="T4" fmla="*/ 4 w 5"/>
                <a:gd name="T5" fmla="*/ 0 h 5"/>
                <a:gd name="T6" fmla="*/ 3 w 5"/>
                <a:gd name="T7" fmla="*/ 0 h 5"/>
                <a:gd name="T8" fmla="*/ 1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1 w 5"/>
                <a:gd name="T17" fmla="*/ 5 h 5"/>
                <a:gd name="T18" fmla="*/ 3 w 5"/>
                <a:gd name="T19" fmla="*/ 5 h 5"/>
                <a:gd name="T20" fmla="*/ 4 w 5"/>
                <a:gd name="T21" fmla="*/ 5 h 5"/>
                <a:gd name="T22" fmla="*/ 5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5" name="Freeform 1875"/>
            <p:cNvSpPr>
              <a:spLocks/>
            </p:cNvSpPr>
            <p:nvPr/>
          </p:nvSpPr>
          <p:spPr bwMode="auto">
            <a:xfrm>
              <a:off x="4363" y="3359"/>
              <a:ext cx="5" cy="6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2 h 6"/>
                <a:gd name="T4" fmla="*/ 4 w 5"/>
                <a:gd name="T5" fmla="*/ 0 h 6"/>
                <a:gd name="T6" fmla="*/ 3 w 5"/>
                <a:gd name="T7" fmla="*/ 0 h 6"/>
                <a:gd name="T8" fmla="*/ 1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6 h 6"/>
                <a:gd name="T18" fmla="*/ 3 w 5"/>
                <a:gd name="T19" fmla="*/ 6 h 6"/>
                <a:gd name="T20" fmla="*/ 4 w 5"/>
                <a:gd name="T21" fmla="*/ 6 h 6"/>
                <a:gd name="T22" fmla="*/ 5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6" name="Freeform 1876"/>
            <p:cNvSpPr>
              <a:spLocks/>
            </p:cNvSpPr>
            <p:nvPr/>
          </p:nvSpPr>
          <p:spPr bwMode="auto">
            <a:xfrm>
              <a:off x="4367" y="3370"/>
              <a:ext cx="6" cy="6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2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5 h 6"/>
                <a:gd name="T18" fmla="*/ 3 w 6"/>
                <a:gd name="T19" fmla="*/ 6 h 6"/>
                <a:gd name="T20" fmla="*/ 4 w 6"/>
                <a:gd name="T21" fmla="*/ 6 h 6"/>
                <a:gd name="T22" fmla="*/ 6 w 6"/>
                <a:gd name="T23" fmla="*/ 5 h 6"/>
                <a:gd name="T24" fmla="*/ 6 w 6"/>
                <a:gd name="T25" fmla="*/ 3 h 6"/>
                <a:gd name="T26" fmla="*/ 6 w 6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7" name="Freeform 1877"/>
            <p:cNvSpPr>
              <a:spLocks/>
            </p:cNvSpPr>
            <p:nvPr/>
          </p:nvSpPr>
          <p:spPr bwMode="auto">
            <a:xfrm>
              <a:off x="4371" y="3380"/>
              <a:ext cx="6" cy="6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1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1 h 6"/>
                <a:gd name="T10" fmla="*/ 0 w 6"/>
                <a:gd name="T11" fmla="*/ 3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6 h 6"/>
                <a:gd name="T20" fmla="*/ 3 w 6"/>
                <a:gd name="T21" fmla="*/ 6 h 6"/>
                <a:gd name="T22" fmla="*/ 4 w 6"/>
                <a:gd name="T23" fmla="*/ 6 h 6"/>
                <a:gd name="T24" fmla="*/ 6 w 6"/>
                <a:gd name="T25" fmla="*/ 4 h 6"/>
                <a:gd name="T26" fmla="*/ 6 w 6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8" name="Freeform 1878"/>
            <p:cNvSpPr>
              <a:spLocks/>
            </p:cNvSpPr>
            <p:nvPr/>
          </p:nvSpPr>
          <p:spPr bwMode="auto">
            <a:xfrm>
              <a:off x="4375" y="3391"/>
              <a:ext cx="6" cy="6"/>
            </a:xfrm>
            <a:custGeom>
              <a:avLst/>
              <a:gdLst>
                <a:gd name="T0" fmla="*/ 6 w 6"/>
                <a:gd name="T1" fmla="*/ 1 h 6"/>
                <a:gd name="T2" fmla="*/ 5 w 6"/>
                <a:gd name="T3" fmla="*/ 0 h 6"/>
                <a:gd name="T4" fmla="*/ 3 w 6"/>
                <a:gd name="T5" fmla="*/ 0 h 6"/>
                <a:gd name="T6" fmla="*/ 2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2 w 6"/>
                <a:gd name="T19" fmla="*/ 6 h 6"/>
                <a:gd name="T20" fmla="*/ 3 w 6"/>
                <a:gd name="T21" fmla="*/ 6 h 6"/>
                <a:gd name="T22" fmla="*/ 5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399" name="Freeform 1879"/>
            <p:cNvSpPr>
              <a:spLocks/>
            </p:cNvSpPr>
            <p:nvPr/>
          </p:nvSpPr>
          <p:spPr bwMode="auto">
            <a:xfrm>
              <a:off x="4380" y="3401"/>
              <a:ext cx="5" cy="5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1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1 h 5"/>
                <a:gd name="T10" fmla="*/ 0 w 5"/>
                <a:gd name="T11" fmla="*/ 2 h 5"/>
                <a:gd name="T12" fmla="*/ 0 w 5"/>
                <a:gd name="T13" fmla="*/ 4 h 5"/>
                <a:gd name="T14" fmla="*/ 0 w 5"/>
                <a:gd name="T15" fmla="*/ 4 h 5"/>
                <a:gd name="T16" fmla="*/ 0 w 5"/>
                <a:gd name="T17" fmla="*/ 5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5 h 5"/>
                <a:gd name="T24" fmla="*/ 5 w 5"/>
                <a:gd name="T25" fmla="*/ 4 h 5"/>
                <a:gd name="T26" fmla="*/ 5 w 5"/>
                <a:gd name="T27" fmla="*/ 2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0" name="Freeform 1880"/>
            <p:cNvSpPr>
              <a:spLocks/>
            </p:cNvSpPr>
            <p:nvPr/>
          </p:nvSpPr>
          <p:spPr bwMode="auto">
            <a:xfrm>
              <a:off x="4384" y="3412"/>
              <a:ext cx="5" cy="5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2 w 5"/>
                <a:gd name="T5" fmla="*/ 0 h 5"/>
                <a:gd name="T6" fmla="*/ 1 w 5"/>
                <a:gd name="T7" fmla="*/ 0 h 5"/>
                <a:gd name="T8" fmla="*/ 0 w 5"/>
                <a:gd name="T9" fmla="*/ 0 h 5"/>
                <a:gd name="T10" fmla="*/ 0 w 5"/>
                <a:gd name="T11" fmla="*/ 1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4 h 5"/>
                <a:gd name="T18" fmla="*/ 1 w 5"/>
                <a:gd name="T19" fmla="*/ 5 h 5"/>
                <a:gd name="T20" fmla="*/ 2 w 5"/>
                <a:gd name="T21" fmla="*/ 5 h 5"/>
                <a:gd name="T22" fmla="*/ 4 w 5"/>
                <a:gd name="T23" fmla="*/ 4 h 5"/>
                <a:gd name="T24" fmla="*/ 5 w 5"/>
                <a:gd name="T25" fmla="*/ 2 h 5"/>
                <a:gd name="T26" fmla="*/ 5 w 5"/>
                <a:gd name="T27" fmla="*/ 1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5"/>
                <a:gd name="T44" fmla="*/ 5 w 5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1" name="Freeform 1881"/>
            <p:cNvSpPr>
              <a:spLocks/>
            </p:cNvSpPr>
            <p:nvPr/>
          </p:nvSpPr>
          <p:spPr bwMode="auto">
            <a:xfrm>
              <a:off x="4388" y="3421"/>
              <a:ext cx="5" cy="6"/>
            </a:xfrm>
            <a:custGeom>
              <a:avLst/>
              <a:gdLst>
                <a:gd name="T0" fmla="*/ 5 w 5"/>
                <a:gd name="T1" fmla="*/ 3 h 6"/>
                <a:gd name="T2" fmla="*/ 4 w 5"/>
                <a:gd name="T3" fmla="*/ 2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2 h 6"/>
                <a:gd name="T10" fmla="*/ 0 w 5"/>
                <a:gd name="T11" fmla="*/ 3 h 6"/>
                <a:gd name="T12" fmla="*/ 0 w 5"/>
                <a:gd name="T13" fmla="*/ 4 h 6"/>
                <a:gd name="T14" fmla="*/ 0 w 5"/>
                <a:gd name="T15" fmla="*/ 4 h 6"/>
                <a:gd name="T16" fmla="*/ 0 w 5"/>
                <a:gd name="T17" fmla="*/ 6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6 h 6"/>
                <a:gd name="T24" fmla="*/ 5 w 5"/>
                <a:gd name="T25" fmla="*/ 4 h 6"/>
                <a:gd name="T26" fmla="*/ 5 w 5"/>
                <a:gd name="T27" fmla="*/ 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2" name="Freeform 1882"/>
            <p:cNvSpPr>
              <a:spLocks/>
            </p:cNvSpPr>
            <p:nvPr/>
          </p:nvSpPr>
          <p:spPr bwMode="auto">
            <a:xfrm>
              <a:off x="4392" y="3432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0 h 6"/>
                <a:gd name="T4" fmla="*/ 3 w 5"/>
                <a:gd name="T5" fmla="*/ 0 h 6"/>
                <a:gd name="T6" fmla="*/ 1 w 5"/>
                <a:gd name="T7" fmla="*/ 0 h 6"/>
                <a:gd name="T8" fmla="*/ 0 w 5"/>
                <a:gd name="T9" fmla="*/ 0 h 6"/>
                <a:gd name="T10" fmla="*/ 0 w 5"/>
                <a:gd name="T11" fmla="*/ 2 h 6"/>
                <a:gd name="T12" fmla="*/ 0 w 5"/>
                <a:gd name="T13" fmla="*/ 3 h 6"/>
                <a:gd name="T14" fmla="*/ 0 w 5"/>
                <a:gd name="T15" fmla="*/ 3 h 6"/>
                <a:gd name="T16" fmla="*/ 0 w 5"/>
                <a:gd name="T17" fmla="*/ 4 h 6"/>
                <a:gd name="T18" fmla="*/ 1 w 5"/>
                <a:gd name="T19" fmla="*/ 6 h 6"/>
                <a:gd name="T20" fmla="*/ 3 w 5"/>
                <a:gd name="T21" fmla="*/ 6 h 6"/>
                <a:gd name="T22" fmla="*/ 4 w 5"/>
                <a:gd name="T23" fmla="*/ 4 h 6"/>
                <a:gd name="T24" fmla="*/ 5 w 5"/>
                <a:gd name="T25" fmla="*/ 3 h 6"/>
                <a:gd name="T26" fmla="*/ 5 w 5"/>
                <a:gd name="T27" fmla="*/ 2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6"/>
                <a:gd name="T44" fmla="*/ 5 w 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6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403" name="Freeform 1883"/>
            <p:cNvSpPr>
              <a:spLocks/>
            </p:cNvSpPr>
            <p:nvPr/>
          </p:nvSpPr>
          <p:spPr bwMode="auto">
            <a:xfrm>
              <a:off x="4396" y="3442"/>
              <a:ext cx="6" cy="6"/>
            </a:xfrm>
            <a:custGeom>
              <a:avLst/>
              <a:gdLst>
                <a:gd name="T0" fmla="*/ 6 w 6"/>
                <a:gd name="T1" fmla="*/ 1 h 6"/>
                <a:gd name="T2" fmla="*/ 4 w 6"/>
                <a:gd name="T3" fmla="*/ 0 h 6"/>
                <a:gd name="T4" fmla="*/ 3 w 6"/>
                <a:gd name="T5" fmla="*/ 0 h 6"/>
                <a:gd name="T6" fmla="*/ 1 w 6"/>
                <a:gd name="T7" fmla="*/ 0 h 6"/>
                <a:gd name="T8" fmla="*/ 0 w 6"/>
                <a:gd name="T9" fmla="*/ 0 h 6"/>
                <a:gd name="T10" fmla="*/ 0 w 6"/>
                <a:gd name="T11" fmla="*/ 1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4 h 6"/>
                <a:gd name="T18" fmla="*/ 1 w 6"/>
                <a:gd name="T19" fmla="*/ 6 h 6"/>
                <a:gd name="T20" fmla="*/ 3 w 6"/>
                <a:gd name="T21" fmla="*/ 6 h 6"/>
                <a:gd name="T22" fmla="*/ 4 w 6"/>
                <a:gd name="T23" fmla="*/ 4 h 6"/>
                <a:gd name="T24" fmla="*/ 6 w 6"/>
                <a:gd name="T25" fmla="*/ 3 h 6"/>
                <a:gd name="T26" fmla="*/ 6 w 6"/>
                <a:gd name="T27" fmla="*/ 1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0" name="Group 1884"/>
          <p:cNvGrpSpPr>
            <a:grpSpLocks/>
          </p:cNvGrpSpPr>
          <p:nvPr/>
        </p:nvGrpSpPr>
        <p:grpSpPr bwMode="auto">
          <a:xfrm>
            <a:off x="4692650" y="3332163"/>
            <a:ext cx="1422400" cy="1498600"/>
            <a:chOff x="2956" y="2099"/>
            <a:chExt cx="896" cy="944"/>
          </a:xfrm>
        </p:grpSpPr>
        <p:sp>
          <p:nvSpPr>
            <p:cNvPr id="32183" name="Freeform 1885"/>
            <p:cNvSpPr>
              <a:spLocks/>
            </p:cNvSpPr>
            <p:nvPr/>
          </p:nvSpPr>
          <p:spPr bwMode="auto">
            <a:xfrm>
              <a:off x="3831" y="2099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3 h 22"/>
                <a:gd name="T4" fmla="*/ 21 w 21"/>
                <a:gd name="T5" fmla="*/ 3 h 22"/>
                <a:gd name="T6" fmla="*/ 20 w 21"/>
                <a:gd name="T7" fmla="*/ 1 h 22"/>
                <a:gd name="T8" fmla="*/ 18 w 21"/>
                <a:gd name="T9" fmla="*/ 0 h 22"/>
                <a:gd name="T10" fmla="*/ 18 w 21"/>
                <a:gd name="T11" fmla="*/ 0 h 22"/>
                <a:gd name="T12" fmla="*/ 17 w 21"/>
                <a:gd name="T13" fmla="*/ 1 h 22"/>
                <a:gd name="T14" fmla="*/ 0 w 21"/>
                <a:gd name="T15" fmla="*/ 17 h 22"/>
                <a:gd name="T16" fmla="*/ 0 w 21"/>
                <a:gd name="T17" fmla="*/ 18 h 22"/>
                <a:gd name="T18" fmla="*/ 0 w 21"/>
                <a:gd name="T19" fmla="*/ 19 h 22"/>
                <a:gd name="T20" fmla="*/ 0 w 21"/>
                <a:gd name="T21" fmla="*/ 21 h 22"/>
                <a:gd name="T22" fmla="*/ 2 w 21"/>
                <a:gd name="T23" fmla="*/ 22 h 22"/>
                <a:gd name="T24" fmla="*/ 3 w 21"/>
                <a:gd name="T25" fmla="*/ 22 h 22"/>
                <a:gd name="T26" fmla="*/ 4 w 21"/>
                <a:gd name="T27" fmla="*/ 21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4" name="Freeform 1886"/>
            <p:cNvSpPr>
              <a:spLocks/>
            </p:cNvSpPr>
            <p:nvPr/>
          </p:nvSpPr>
          <p:spPr bwMode="auto">
            <a:xfrm>
              <a:off x="3805" y="2127"/>
              <a:ext cx="21" cy="22"/>
            </a:xfrm>
            <a:custGeom>
              <a:avLst/>
              <a:gdLst>
                <a:gd name="T0" fmla="*/ 19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19 w 21"/>
                <a:gd name="T7" fmla="*/ 1 h 22"/>
                <a:gd name="T8" fmla="*/ 18 w 21"/>
                <a:gd name="T9" fmla="*/ 0 h 22"/>
                <a:gd name="T10" fmla="*/ 17 w 21"/>
                <a:gd name="T11" fmla="*/ 0 h 22"/>
                <a:gd name="T12" fmla="*/ 15 w 21"/>
                <a:gd name="T13" fmla="*/ 1 h 22"/>
                <a:gd name="T14" fmla="*/ 0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0 w 21"/>
                <a:gd name="T21" fmla="*/ 20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0 h 22"/>
                <a:gd name="T28" fmla="*/ 19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5" name="Freeform 1887"/>
            <p:cNvSpPr>
              <a:spLocks/>
            </p:cNvSpPr>
            <p:nvPr/>
          </p:nvSpPr>
          <p:spPr bwMode="auto">
            <a:xfrm>
              <a:off x="3777" y="2156"/>
              <a:ext cx="21" cy="20"/>
            </a:xfrm>
            <a:custGeom>
              <a:avLst/>
              <a:gdLst>
                <a:gd name="T0" fmla="*/ 21 w 21"/>
                <a:gd name="T1" fmla="*/ 4 h 20"/>
                <a:gd name="T2" fmla="*/ 21 w 21"/>
                <a:gd name="T3" fmla="*/ 2 h 20"/>
                <a:gd name="T4" fmla="*/ 21 w 21"/>
                <a:gd name="T5" fmla="*/ 1 h 20"/>
                <a:gd name="T6" fmla="*/ 21 w 21"/>
                <a:gd name="T7" fmla="*/ 0 h 20"/>
                <a:gd name="T8" fmla="*/ 20 w 21"/>
                <a:gd name="T9" fmla="*/ 0 h 20"/>
                <a:gd name="T10" fmla="*/ 18 w 21"/>
                <a:gd name="T11" fmla="*/ 0 h 20"/>
                <a:gd name="T12" fmla="*/ 17 w 21"/>
                <a:gd name="T13" fmla="*/ 0 h 20"/>
                <a:gd name="T14" fmla="*/ 2 w 21"/>
                <a:gd name="T15" fmla="*/ 16 h 20"/>
                <a:gd name="T16" fmla="*/ 0 w 21"/>
                <a:gd name="T17" fmla="*/ 17 h 20"/>
                <a:gd name="T18" fmla="*/ 0 w 21"/>
                <a:gd name="T19" fmla="*/ 19 h 20"/>
                <a:gd name="T20" fmla="*/ 2 w 21"/>
                <a:gd name="T21" fmla="*/ 20 h 20"/>
                <a:gd name="T22" fmla="*/ 3 w 21"/>
                <a:gd name="T23" fmla="*/ 20 h 20"/>
                <a:gd name="T24" fmla="*/ 5 w 21"/>
                <a:gd name="T25" fmla="*/ 20 h 20"/>
                <a:gd name="T26" fmla="*/ 6 w 21"/>
                <a:gd name="T27" fmla="*/ 20 h 20"/>
                <a:gd name="T28" fmla="*/ 21 w 21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0"/>
                <a:gd name="T47" fmla="*/ 21 w 21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0">
                  <a:moveTo>
                    <a:pt x="21" y="4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6" name="Freeform 1888"/>
            <p:cNvSpPr>
              <a:spLocks/>
            </p:cNvSpPr>
            <p:nvPr/>
          </p:nvSpPr>
          <p:spPr bwMode="auto">
            <a:xfrm>
              <a:off x="3751" y="2183"/>
              <a:ext cx="21" cy="22"/>
            </a:xfrm>
            <a:custGeom>
              <a:avLst/>
              <a:gdLst>
                <a:gd name="T0" fmla="*/ 21 w 21"/>
                <a:gd name="T1" fmla="*/ 4 h 22"/>
                <a:gd name="T2" fmla="*/ 21 w 21"/>
                <a:gd name="T3" fmla="*/ 3 h 22"/>
                <a:gd name="T4" fmla="*/ 21 w 21"/>
                <a:gd name="T5" fmla="*/ 1 h 22"/>
                <a:gd name="T6" fmla="*/ 21 w 21"/>
                <a:gd name="T7" fmla="*/ 0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0 h 22"/>
                <a:gd name="T14" fmla="*/ 2 w 21"/>
                <a:gd name="T15" fmla="*/ 17 h 22"/>
                <a:gd name="T16" fmla="*/ 0 w 21"/>
                <a:gd name="T17" fmla="*/ 18 h 22"/>
                <a:gd name="T18" fmla="*/ 0 w 21"/>
                <a:gd name="T19" fmla="*/ 19 h 22"/>
                <a:gd name="T20" fmla="*/ 2 w 21"/>
                <a:gd name="T21" fmla="*/ 21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1 h 22"/>
                <a:gd name="T28" fmla="*/ 21 w 21"/>
                <a:gd name="T29" fmla="*/ 4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4"/>
                  </a:move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1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7" name="Freeform 1889"/>
            <p:cNvSpPr>
              <a:spLocks/>
            </p:cNvSpPr>
            <p:nvPr/>
          </p:nvSpPr>
          <p:spPr bwMode="auto">
            <a:xfrm>
              <a:off x="3725" y="2211"/>
              <a:ext cx="21" cy="22"/>
            </a:xfrm>
            <a:custGeom>
              <a:avLst/>
              <a:gdLst>
                <a:gd name="T0" fmla="*/ 19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19 w 21"/>
                <a:gd name="T7" fmla="*/ 1 h 22"/>
                <a:gd name="T8" fmla="*/ 18 w 21"/>
                <a:gd name="T9" fmla="*/ 0 h 22"/>
                <a:gd name="T10" fmla="*/ 17 w 21"/>
                <a:gd name="T11" fmla="*/ 0 h 22"/>
                <a:gd name="T12" fmla="*/ 15 w 21"/>
                <a:gd name="T13" fmla="*/ 1 h 22"/>
                <a:gd name="T14" fmla="*/ 0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0 w 21"/>
                <a:gd name="T21" fmla="*/ 20 h 22"/>
                <a:gd name="T22" fmla="*/ 2 w 21"/>
                <a:gd name="T23" fmla="*/ 22 h 22"/>
                <a:gd name="T24" fmla="*/ 3 w 21"/>
                <a:gd name="T25" fmla="*/ 22 h 22"/>
                <a:gd name="T26" fmla="*/ 4 w 21"/>
                <a:gd name="T27" fmla="*/ 20 h 22"/>
                <a:gd name="T28" fmla="*/ 19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8" name="Freeform 1890"/>
            <p:cNvSpPr>
              <a:spLocks/>
            </p:cNvSpPr>
            <p:nvPr/>
          </p:nvSpPr>
          <p:spPr bwMode="auto">
            <a:xfrm>
              <a:off x="3699" y="2240"/>
              <a:ext cx="21" cy="20"/>
            </a:xfrm>
            <a:custGeom>
              <a:avLst/>
              <a:gdLst>
                <a:gd name="T0" fmla="*/ 19 w 21"/>
                <a:gd name="T1" fmla="*/ 4 h 20"/>
                <a:gd name="T2" fmla="*/ 21 w 21"/>
                <a:gd name="T3" fmla="*/ 2 h 20"/>
                <a:gd name="T4" fmla="*/ 21 w 21"/>
                <a:gd name="T5" fmla="*/ 1 h 20"/>
                <a:gd name="T6" fmla="*/ 19 w 21"/>
                <a:gd name="T7" fmla="*/ 0 h 20"/>
                <a:gd name="T8" fmla="*/ 18 w 21"/>
                <a:gd name="T9" fmla="*/ 0 h 20"/>
                <a:gd name="T10" fmla="*/ 17 w 21"/>
                <a:gd name="T11" fmla="*/ 0 h 20"/>
                <a:gd name="T12" fmla="*/ 15 w 21"/>
                <a:gd name="T13" fmla="*/ 0 h 20"/>
                <a:gd name="T14" fmla="*/ 0 w 21"/>
                <a:gd name="T15" fmla="*/ 16 h 20"/>
                <a:gd name="T16" fmla="*/ 0 w 21"/>
                <a:gd name="T17" fmla="*/ 17 h 20"/>
                <a:gd name="T18" fmla="*/ 0 w 21"/>
                <a:gd name="T19" fmla="*/ 19 h 20"/>
                <a:gd name="T20" fmla="*/ 0 w 21"/>
                <a:gd name="T21" fmla="*/ 20 h 20"/>
                <a:gd name="T22" fmla="*/ 1 w 21"/>
                <a:gd name="T23" fmla="*/ 20 h 20"/>
                <a:gd name="T24" fmla="*/ 3 w 21"/>
                <a:gd name="T25" fmla="*/ 20 h 20"/>
                <a:gd name="T26" fmla="*/ 4 w 21"/>
                <a:gd name="T27" fmla="*/ 20 h 20"/>
                <a:gd name="T28" fmla="*/ 19 w 21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0"/>
                <a:gd name="T47" fmla="*/ 21 w 21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0">
                  <a:moveTo>
                    <a:pt x="19" y="4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9" name="Freeform 1891"/>
            <p:cNvSpPr>
              <a:spLocks/>
            </p:cNvSpPr>
            <p:nvPr/>
          </p:nvSpPr>
          <p:spPr bwMode="auto">
            <a:xfrm>
              <a:off x="3671" y="2267"/>
              <a:ext cx="21" cy="21"/>
            </a:xfrm>
            <a:custGeom>
              <a:avLst/>
              <a:gdLst>
                <a:gd name="T0" fmla="*/ 21 w 21"/>
                <a:gd name="T1" fmla="*/ 4 h 21"/>
                <a:gd name="T2" fmla="*/ 21 w 21"/>
                <a:gd name="T3" fmla="*/ 3 h 21"/>
                <a:gd name="T4" fmla="*/ 21 w 21"/>
                <a:gd name="T5" fmla="*/ 1 h 21"/>
                <a:gd name="T6" fmla="*/ 21 w 21"/>
                <a:gd name="T7" fmla="*/ 0 h 21"/>
                <a:gd name="T8" fmla="*/ 20 w 21"/>
                <a:gd name="T9" fmla="*/ 0 h 21"/>
                <a:gd name="T10" fmla="*/ 18 w 21"/>
                <a:gd name="T11" fmla="*/ 0 h 21"/>
                <a:gd name="T12" fmla="*/ 17 w 21"/>
                <a:gd name="T13" fmla="*/ 0 h 21"/>
                <a:gd name="T14" fmla="*/ 2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2 w 21"/>
                <a:gd name="T21" fmla="*/ 21 h 21"/>
                <a:gd name="T22" fmla="*/ 3 w 21"/>
                <a:gd name="T23" fmla="*/ 21 h 21"/>
                <a:gd name="T24" fmla="*/ 5 w 21"/>
                <a:gd name="T25" fmla="*/ 21 h 21"/>
                <a:gd name="T26" fmla="*/ 6 w 21"/>
                <a:gd name="T27" fmla="*/ 21 h 21"/>
                <a:gd name="T28" fmla="*/ 21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21" y="4"/>
                  </a:move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0" name="Freeform 1892"/>
            <p:cNvSpPr>
              <a:spLocks/>
            </p:cNvSpPr>
            <p:nvPr/>
          </p:nvSpPr>
          <p:spPr bwMode="auto">
            <a:xfrm>
              <a:off x="3645" y="2295"/>
              <a:ext cx="21" cy="22"/>
            </a:xfrm>
            <a:custGeom>
              <a:avLst/>
              <a:gdLst>
                <a:gd name="T0" fmla="*/ 21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21 w 21"/>
                <a:gd name="T7" fmla="*/ 1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1 h 22"/>
                <a:gd name="T14" fmla="*/ 2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2 w 21"/>
                <a:gd name="T21" fmla="*/ 20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0 h 22"/>
                <a:gd name="T28" fmla="*/ 21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1" name="Freeform 1893"/>
            <p:cNvSpPr>
              <a:spLocks/>
            </p:cNvSpPr>
            <p:nvPr/>
          </p:nvSpPr>
          <p:spPr bwMode="auto">
            <a:xfrm>
              <a:off x="3619" y="2324"/>
              <a:ext cx="21" cy="20"/>
            </a:xfrm>
            <a:custGeom>
              <a:avLst/>
              <a:gdLst>
                <a:gd name="T0" fmla="*/ 19 w 21"/>
                <a:gd name="T1" fmla="*/ 4 h 20"/>
                <a:gd name="T2" fmla="*/ 21 w 21"/>
                <a:gd name="T3" fmla="*/ 2 h 20"/>
                <a:gd name="T4" fmla="*/ 21 w 21"/>
                <a:gd name="T5" fmla="*/ 1 h 20"/>
                <a:gd name="T6" fmla="*/ 19 w 21"/>
                <a:gd name="T7" fmla="*/ 0 h 20"/>
                <a:gd name="T8" fmla="*/ 18 w 21"/>
                <a:gd name="T9" fmla="*/ 0 h 20"/>
                <a:gd name="T10" fmla="*/ 17 w 21"/>
                <a:gd name="T11" fmla="*/ 0 h 20"/>
                <a:gd name="T12" fmla="*/ 15 w 21"/>
                <a:gd name="T13" fmla="*/ 0 h 20"/>
                <a:gd name="T14" fmla="*/ 0 w 21"/>
                <a:gd name="T15" fmla="*/ 16 h 20"/>
                <a:gd name="T16" fmla="*/ 0 w 21"/>
                <a:gd name="T17" fmla="*/ 17 h 20"/>
                <a:gd name="T18" fmla="*/ 0 w 21"/>
                <a:gd name="T19" fmla="*/ 19 h 20"/>
                <a:gd name="T20" fmla="*/ 0 w 21"/>
                <a:gd name="T21" fmla="*/ 20 h 20"/>
                <a:gd name="T22" fmla="*/ 1 w 21"/>
                <a:gd name="T23" fmla="*/ 20 h 20"/>
                <a:gd name="T24" fmla="*/ 3 w 21"/>
                <a:gd name="T25" fmla="*/ 20 h 20"/>
                <a:gd name="T26" fmla="*/ 4 w 21"/>
                <a:gd name="T27" fmla="*/ 20 h 20"/>
                <a:gd name="T28" fmla="*/ 19 w 21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0"/>
                <a:gd name="T47" fmla="*/ 21 w 21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0">
                  <a:moveTo>
                    <a:pt x="19" y="4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2" name="Freeform 1894"/>
            <p:cNvSpPr>
              <a:spLocks/>
            </p:cNvSpPr>
            <p:nvPr/>
          </p:nvSpPr>
          <p:spPr bwMode="auto">
            <a:xfrm>
              <a:off x="3593" y="2351"/>
              <a:ext cx="21" cy="21"/>
            </a:xfrm>
            <a:custGeom>
              <a:avLst/>
              <a:gdLst>
                <a:gd name="T0" fmla="*/ 19 w 21"/>
                <a:gd name="T1" fmla="*/ 4 h 21"/>
                <a:gd name="T2" fmla="*/ 21 w 21"/>
                <a:gd name="T3" fmla="*/ 3 h 21"/>
                <a:gd name="T4" fmla="*/ 21 w 21"/>
                <a:gd name="T5" fmla="*/ 2 h 21"/>
                <a:gd name="T6" fmla="*/ 19 w 21"/>
                <a:gd name="T7" fmla="*/ 0 h 21"/>
                <a:gd name="T8" fmla="*/ 18 w 21"/>
                <a:gd name="T9" fmla="*/ 0 h 21"/>
                <a:gd name="T10" fmla="*/ 16 w 21"/>
                <a:gd name="T11" fmla="*/ 0 h 21"/>
                <a:gd name="T12" fmla="*/ 15 w 21"/>
                <a:gd name="T13" fmla="*/ 0 h 21"/>
                <a:gd name="T14" fmla="*/ 0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0 w 21"/>
                <a:gd name="T21" fmla="*/ 21 h 21"/>
                <a:gd name="T22" fmla="*/ 1 w 21"/>
                <a:gd name="T23" fmla="*/ 21 h 21"/>
                <a:gd name="T24" fmla="*/ 3 w 21"/>
                <a:gd name="T25" fmla="*/ 21 h 21"/>
                <a:gd name="T26" fmla="*/ 4 w 21"/>
                <a:gd name="T27" fmla="*/ 21 h 21"/>
                <a:gd name="T28" fmla="*/ 19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19" y="4"/>
                  </a:moveTo>
                  <a:lnTo>
                    <a:pt x="21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3" name="Freeform 1895"/>
            <p:cNvSpPr>
              <a:spLocks/>
            </p:cNvSpPr>
            <p:nvPr/>
          </p:nvSpPr>
          <p:spPr bwMode="auto">
            <a:xfrm>
              <a:off x="3565" y="2379"/>
              <a:ext cx="21" cy="22"/>
            </a:xfrm>
            <a:custGeom>
              <a:avLst/>
              <a:gdLst>
                <a:gd name="T0" fmla="*/ 21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21 w 21"/>
                <a:gd name="T7" fmla="*/ 1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1 h 22"/>
                <a:gd name="T14" fmla="*/ 2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2 w 21"/>
                <a:gd name="T21" fmla="*/ 20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0 h 22"/>
                <a:gd name="T28" fmla="*/ 21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4" name="Freeform 1896"/>
            <p:cNvSpPr>
              <a:spLocks/>
            </p:cNvSpPr>
            <p:nvPr/>
          </p:nvSpPr>
          <p:spPr bwMode="auto">
            <a:xfrm>
              <a:off x="3539" y="2406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21 w 21"/>
                <a:gd name="T7" fmla="*/ 2 h 22"/>
                <a:gd name="T8" fmla="*/ 19 w 21"/>
                <a:gd name="T9" fmla="*/ 0 h 22"/>
                <a:gd name="T10" fmla="*/ 18 w 21"/>
                <a:gd name="T11" fmla="*/ 0 h 22"/>
                <a:gd name="T12" fmla="*/ 17 w 21"/>
                <a:gd name="T13" fmla="*/ 2 h 22"/>
                <a:gd name="T14" fmla="*/ 2 w 21"/>
                <a:gd name="T15" fmla="*/ 18 h 22"/>
                <a:gd name="T16" fmla="*/ 0 w 21"/>
                <a:gd name="T17" fmla="*/ 20 h 22"/>
                <a:gd name="T18" fmla="*/ 0 w 21"/>
                <a:gd name="T19" fmla="*/ 21 h 22"/>
                <a:gd name="T20" fmla="*/ 2 w 21"/>
                <a:gd name="T21" fmla="*/ 22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2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5" name="Freeform 1897"/>
            <p:cNvSpPr>
              <a:spLocks/>
            </p:cNvSpPr>
            <p:nvPr/>
          </p:nvSpPr>
          <p:spPr bwMode="auto">
            <a:xfrm>
              <a:off x="3513" y="2435"/>
              <a:ext cx="21" cy="21"/>
            </a:xfrm>
            <a:custGeom>
              <a:avLst/>
              <a:gdLst>
                <a:gd name="T0" fmla="*/ 19 w 21"/>
                <a:gd name="T1" fmla="*/ 4 h 21"/>
                <a:gd name="T2" fmla="*/ 21 w 21"/>
                <a:gd name="T3" fmla="*/ 3 h 21"/>
                <a:gd name="T4" fmla="*/ 21 w 21"/>
                <a:gd name="T5" fmla="*/ 2 h 21"/>
                <a:gd name="T6" fmla="*/ 19 w 21"/>
                <a:gd name="T7" fmla="*/ 0 h 21"/>
                <a:gd name="T8" fmla="*/ 18 w 21"/>
                <a:gd name="T9" fmla="*/ 0 h 21"/>
                <a:gd name="T10" fmla="*/ 17 w 21"/>
                <a:gd name="T11" fmla="*/ 0 h 21"/>
                <a:gd name="T12" fmla="*/ 15 w 21"/>
                <a:gd name="T13" fmla="*/ 0 h 21"/>
                <a:gd name="T14" fmla="*/ 0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0 w 21"/>
                <a:gd name="T21" fmla="*/ 21 h 21"/>
                <a:gd name="T22" fmla="*/ 1 w 21"/>
                <a:gd name="T23" fmla="*/ 21 h 21"/>
                <a:gd name="T24" fmla="*/ 3 w 21"/>
                <a:gd name="T25" fmla="*/ 21 h 21"/>
                <a:gd name="T26" fmla="*/ 4 w 21"/>
                <a:gd name="T27" fmla="*/ 21 h 21"/>
                <a:gd name="T28" fmla="*/ 19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19" y="4"/>
                  </a:moveTo>
                  <a:lnTo>
                    <a:pt x="21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6" name="Freeform 1898"/>
            <p:cNvSpPr>
              <a:spLocks/>
            </p:cNvSpPr>
            <p:nvPr/>
          </p:nvSpPr>
          <p:spPr bwMode="auto">
            <a:xfrm>
              <a:off x="3485" y="2463"/>
              <a:ext cx="21" cy="22"/>
            </a:xfrm>
            <a:custGeom>
              <a:avLst/>
              <a:gdLst>
                <a:gd name="T0" fmla="*/ 21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21 w 21"/>
                <a:gd name="T7" fmla="*/ 1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1 h 22"/>
                <a:gd name="T14" fmla="*/ 2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2 w 21"/>
                <a:gd name="T21" fmla="*/ 20 h 22"/>
                <a:gd name="T22" fmla="*/ 3 w 21"/>
                <a:gd name="T23" fmla="*/ 22 h 22"/>
                <a:gd name="T24" fmla="*/ 5 w 21"/>
                <a:gd name="T25" fmla="*/ 22 h 22"/>
                <a:gd name="T26" fmla="*/ 6 w 21"/>
                <a:gd name="T27" fmla="*/ 20 h 22"/>
                <a:gd name="T28" fmla="*/ 21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6" y="2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7" name="Freeform 1899"/>
            <p:cNvSpPr>
              <a:spLocks/>
            </p:cNvSpPr>
            <p:nvPr/>
          </p:nvSpPr>
          <p:spPr bwMode="auto">
            <a:xfrm>
              <a:off x="3459" y="2490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21 w 21"/>
                <a:gd name="T7" fmla="*/ 2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2 h 22"/>
                <a:gd name="T14" fmla="*/ 2 w 21"/>
                <a:gd name="T15" fmla="*/ 18 h 22"/>
                <a:gd name="T16" fmla="*/ 0 w 21"/>
                <a:gd name="T17" fmla="*/ 20 h 22"/>
                <a:gd name="T18" fmla="*/ 0 w 21"/>
                <a:gd name="T19" fmla="*/ 21 h 22"/>
                <a:gd name="T20" fmla="*/ 2 w 21"/>
                <a:gd name="T21" fmla="*/ 22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2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8" name="Freeform 1900"/>
            <p:cNvSpPr>
              <a:spLocks/>
            </p:cNvSpPr>
            <p:nvPr/>
          </p:nvSpPr>
          <p:spPr bwMode="auto">
            <a:xfrm>
              <a:off x="3433" y="2519"/>
              <a:ext cx="21" cy="21"/>
            </a:xfrm>
            <a:custGeom>
              <a:avLst/>
              <a:gdLst>
                <a:gd name="T0" fmla="*/ 19 w 21"/>
                <a:gd name="T1" fmla="*/ 4 h 21"/>
                <a:gd name="T2" fmla="*/ 21 w 21"/>
                <a:gd name="T3" fmla="*/ 3 h 21"/>
                <a:gd name="T4" fmla="*/ 21 w 21"/>
                <a:gd name="T5" fmla="*/ 2 h 21"/>
                <a:gd name="T6" fmla="*/ 19 w 21"/>
                <a:gd name="T7" fmla="*/ 0 h 21"/>
                <a:gd name="T8" fmla="*/ 18 w 21"/>
                <a:gd name="T9" fmla="*/ 0 h 21"/>
                <a:gd name="T10" fmla="*/ 17 w 21"/>
                <a:gd name="T11" fmla="*/ 0 h 21"/>
                <a:gd name="T12" fmla="*/ 15 w 21"/>
                <a:gd name="T13" fmla="*/ 0 h 21"/>
                <a:gd name="T14" fmla="*/ 0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0 w 21"/>
                <a:gd name="T21" fmla="*/ 21 h 21"/>
                <a:gd name="T22" fmla="*/ 1 w 21"/>
                <a:gd name="T23" fmla="*/ 21 h 21"/>
                <a:gd name="T24" fmla="*/ 3 w 21"/>
                <a:gd name="T25" fmla="*/ 21 h 21"/>
                <a:gd name="T26" fmla="*/ 4 w 21"/>
                <a:gd name="T27" fmla="*/ 21 h 21"/>
                <a:gd name="T28" fmla="*/ 19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19" y="4"/>
                  </a:moveTo>
                  <a:lnTo>
                    <a:pt x="21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99" name="Freeform 1901"/>
            <p:cNvSpPr>
              <a:spLocks/>
            </p:cNvSpPr>
            <p:nvPr/>
          </p:nvSpPr>
          <p:spPr bwMode="auto">
            <a:xfrm>
              <a:off x="3407" y="2547"/>
              <a:ext cx="21" cy="22"/>
            </a:xfrm>
            <a:custGeom>
              <a:avLst/>
              <a:gdLst>
                <a:gd name="T0" fmla="*/ 19 w 21"/>
                <a:gd name="T1" fmla="*/ 5 h 22"/>
                <a:gd name="T2" fmla="*/ 21 w 21"/>
                <a:gd name="T3" fmla="*/ 4 h 22"/>
                <a:gd name="T4" fmla="*/ 21 w 21"/>
                <a:gd name="T5" fmla="*/ 2 h 22"/>
                <a:gd name="T6" fmla="*/ 19 w 21"/>
                <a:gd name="T7" fmla="*/ 1 h 22"/>
                <a:gd name="T8" fmla="*/ 18 w 21"/>
                <a:gd name="T9" fmla="*/ 0 h 22"/>
                <a:gd name="T10" fmla="*/ 16 w 21"/>
                <a:gd name="T11" fmla="*/ 0 h 22"/>
                <a:gd name="T12" fmla="*/ 15 w 21"/>
                <a:gd name="T13" fmla="*/ 1 h 22"/>
                <a:gd name="T14" fmla="*/ 0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0 w 21"/>
                <a:gd name="T21" fmla="*/ 20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0 h 22"/>
                <a:gd name="T28" fmla="*/ 19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5"/>
                  </a:moveTo>
                  <a:lnTo>
                    <a:pt x="21" y="4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0" name="Freeform 1902"/>
            <p:cNvSpPr>
              <a:spLocks/>
            </p:cNvSpPr>
            <p:nvPr/>
          </p:nvSpPr>
          <p:spPr bwMode="auto">
            <a:xfrm>
              <a:off x="3379" y="2574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21 w 21"/>
                <a:gd name="T7" fmla="*/ 2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2 h 22"/>
                <a:gd name="T14" fmla="*/ 2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2 w 21"/>
                <a:gd name="T21" fmla="*/ 21 h 22"/>
                <a:gd name="T22" fmla="*/ 3 w 21"/>
                <a:gd name="T23" fmla="*/ 22 h 22"/>
                <a:gd name="T24" fmla="*/ 5 w 21"/>
                <a:gd name="T25" fmla="*/ 22 h 22"/>
                <a:gd name="T26" fmla="*/ 6 w 21"/>
                <a:gd name="T27" fmla="*/ 21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6" y="21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1" name="Freeform 1903"/>
            <p:cNvSpPr>
              <a:spLocks/>
            </p:cNvSpPr>
            <p:nvPr/>
          </p:nvSpPr>
          <p:spPr bwMode="auto">
            <a:xfrm>
              <a:off x="3353" y="2603"/>
              <a:ext cx="21" cy="21"/>
            </a:xfrm>
            <a:custGeom>
              <a:avLst/>
              <a:gdLst>
                <a:gd name="T0" fmla="*/ 21 w 21"/>
                <a:gd name="T1" fmla="*/ 4 h 21"/>
                <a:gd name="T2" fmla="*/ 21 w 21"/>
                <a:gd name="T3" fmla="*/ 3 h 21"/>
                <a:gd name="T4" fmla="*/ 21 w 21"/>
                <a:gd name="T5" fmla="*/ 2 h 21"/>
                <a:gd name="T6" fmla="*/ 21 w 21"/>
                <a:gd name="T7" fmla="*/ 0 h 21"/>
                <a:gd name="T8" fmla="*/ 19 w 21"/>
                <a:gd name="T9" fmla="*/ 0 h 21"/>
                <a:gd name="T10" fmla="*/ 18 w 21"/>
                <a:gd name="T11" fmla="*/ 0 h 21"/>
                <a:gd name="T12" fmla="*/ 17 w 21"/>
                <a:gd name="T13" fmla="*/ 0 h 21"/>
                <a:gd name="T14" fmla="*/ 2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2 w 21"/>
                <a:gd name="T21" fmla="*/ 21 h 21"/>
                <a:gd name="T22" fmla="*/ 3 w 21"/>
                <a:gd name="T23" fmla="*/ 21 h 21"/>
                <a:gd name="T24" fmla="*/ 4 w 21"/>
                <a:gd name="T25" fmla="*/ 21 h 21"/>
                <a:gd name="T26" fmla="*/ 6 w 21"/>
                <a:gd name="T27" fmla="*/ 21 h 21"/>
                <a:gd name="T28" fmla="*/ 21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21" y="4"/>
                  </a:moveTo>
                  <a:lnTo>
                    <a:pt x="21" y="3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2" name="Freeform 1904"/>
            <p:cNvSpPr>
              <a:spLocks/>
            </p:cNvSpPr>
            <p:nvPr/>
          </p:nvSpPr>
          <p:spPr bwMode="auto">
            <a:xfrm>
              <a:off x="3327" y="2631"/>
              <a:ext cx="21" cy="22"/>
            </a:xfrm>
            <a:custGeom>
              <a:avLst/>
              <a:gdLst>
                <a:gd name="T0" fmla="*/ 19 w 21"/>
                <a:gd name="T1" fmla="*/ 4 h 22"/>
                <a:gd name="T2" fmla="*/ 21 w 21"/>
                <a:gd name="T3" fmla="*/ 2 h 22"/>
                <a:gd name="T4" fmla="*/ 21 w 21"/>
                <a:gd name="T5" fmla="*/ 1 h 22"/>
                <a:gd name="T6" fmla="*/ 19 w 21"/>
                <a:gd name="T7" fmla="*/ 0 h 22"/>
                <a:gd name="T8" fmla="*/ 18 w 21"/>
                <a:gd name="T9" fmla="*/ 0 h 22"/>
                <a:gd name="T10" fmla="*/ 17 w 21"/>
                <a:gd name="T11" fmla="*/ 0 h 22"/>
                <a:gd name="T12" fmla="*/ 15 w 21"/>
                <a:gd name="T13" fmla="*/ 0 h 22"/>
                <a:gd name="T14" fmla="*/ 0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0 w 21"/>
                <a:gd name="T21" fmla="*/ 20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0 h 22"/>
                <a:gd name="T28" fmla="*/ 19 w 21"/>
                <a:gd name="T29" fmla="*/ 4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4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3" name="Freeform 1905"/>
            <p:cNvSpPr>
              <a:spLocks/>
            </p:cNvSpPr>
            <p:nvPr/>
          </p:nvSpPr>
          <p:spPr bwMode="auto">
            <a:xfrm>
              <a:off x="3301" y="2658"/>
              <a:ext cx="21" cy="22"/>
            </a:xfrm>
            <a:custGeom>
              <a:avLst/>
              <a:gdLst>
                <a:gd name="T0" fmla="*/ 19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19 w 21"/>
                <a:gd name="T7" fmla="*/ 2 h 22"/>
                <a:gd name="T8" fmla="*/ 18 w 21"/>
                <a:gd name="T9" fmla="*/ 0 h 22"/>
                <a:gd name="T10" fmla="*/ 16 w 21"/>
                <a:gd name="T11" fmla="*/ 0 h 22"/>
                <a:gd name="T12" fmla="*/ 15 w 21"/>
                <a:gd name="T13" fmla="*/ 2 h 22"/>
                <a:gd name="T14" fmla="*/ 0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0 w 21"/>
                <a:gd name="T21" fmla="*/ 21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1 h 22"/>
                <a:gd name="T28" fmla="*/ 19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4" name="Freeform 1906"/>
            <p:cNvSpPr>
              <a:spLocks/>
            </p:cNvSpPr>
            <p:nvPr/>
          </p:nvSpPr>
          <p:spPr bwMode="auto">
            <a:xfrm>
              <a:off x="3273" y="2687"/>
              <a:ext cx="21" cy="21"/>
            </a:xfrm>
            <a:custGeom>
              <a:avLst/>
              <a:gdLst>
                <a:gd name="T0" fmla="*/ 21 w 21"/>
                <a:gd name="T1" fmla="*/ 4 h 21"/>
                <a:gd name="T2" fmla="*/ 21 w 21"/>
                <a:gd name="T3" fmla="*/ 3 h 21"/>
                <a:gd name="T4" fmla="*/ 21 w 21"/>
                <a:gd name="T5" fmla="*/ 2 h 21"/>
                <a:gd name="T6" fmla="*/ 21 w 21"/>
                <a:gd name="T7" fmla="*/ 0 h 21"/>
                <a:gd name="T8" fmla="*/ 20 w 21"/>
                <a:gd name="T9" fmla="*/ 0 h 21"/>
                <a:gd name="T10" fmla="*/ 18 w 21"/>
                <a:gd name="T11" fmla="*/ 0 h 21"/>
                <a:gd name="T12" fmla="*/ 17 w 21"/>
                <a:gd name="T13" fmla="*/ 0 h 21"/>
                <a:gd name="T14" fmla="*/ 2 w 21"/>
                <a:gd name="T15" fmla="*/ 17 h 21"/>
                <a:gd name="T16" fmla="*/ 0 w 21"/>
                <a:gd name="T17" fmla="*/ 18 h 21"/>
                <a:gd name="T18" fmla="*/ 0 w 21"/>
                <a:gd name="T19" fmla="*/ 19 h 21"/>
                <a:gd name="T20" fmla="*/ 2 w 21"/>
                <a:gd name="T21" fmla="*/ 21 h 21"/>
                <a:gd name="T22" fmla="*/ 3 w 21"/>
                <a:gd name="T23" fmla="*/ 21 h 21"/>
                <a:gd name="T24" fmla="*/ 4 w 21"/>
                <a:gd name="T25" fmla="*/ 21 h 21"/>
                <a:gd name="T26" fmla="*/ 6 w 21"/>
                <a:gd name="T27" fmla="*/ 21 h 21"/>
                <a:gd name="T28" fmla="*/ 21 w 21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1"/>
                <a:gd name="T47" fmla="*/ 21 w 21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1">
                  <a:moveTo>
                    <a:pt x="21" y="4"/>
                  </a:moveTo>
                  <a:lnTo>
                    <a:pt x="21" y="3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5" name="Freeform 1907"/>
            <p:cNvSpPr>
              <a:spLocks/>
            </p:cNvSpPr>
            <p:nvPr/>
          </p:nvSpPr>
          <p:spPr bwMode="auto">
            <a:xfrm>
              <a:off x="3247" y="2715"/>
              <a:ext cx="21" cy="22"/>
            </a:xfrm>
            <a:custGeom>
              <a:avLst/>
              <a:gdLst>
                <a:gd name="T0" fmla="*/ 21 w 21"/>
                <a:gd name="T1" fmla="*/ 4 h 22"/>
                <a:gd name="T2" fmla="*/ 21 w 21"/>
                <a:gd name="T3" fmla="*/ 3 h 22"/>
                <a:gd name="T4" fmla="*/ 21 w 21"/>
                <a:gd name="T5" fmla="*/ 1 h 22"/>
                <a:gd name="T6" fmla="*/ 21 w 21"/>
                <a:gd name="T7" fmla="*/ 0 h 22"/>
                <a:gd name="T8" fmla="*/ 19 w 21"/>
                <a:gd name="T9" fmla="*/ 0 h 22"/>
                <a:gd name="T10" fmla="*/ 18 w 21"/>
                <a:gd name="T11" fmla="*/ 0 h 22"/>
                <a:gd name="T12" fmla="*/ 17 w 21"/>
                <a:gd name="T13" fmla="*/ 0 h 22"/>
                <a:gd name="T14" fmla="*/ 2 w 21"/>
                <a:gd name="T15" fmla="*/ 16 h 22"/>
                <a:gd name="T16" fmla="*/ 0 w 21"/>
                <a:gd name="T17" fmla="*/ 18 h 22"/>
                <a:gd name="T18" fmla="*/ 0 w 21"/>
                <a:gd name="T19" fmla="*/ 19 h 22"/>
                <a:gd name="T20" fmla="*/ 2 w 21"/>
                <a:gd name="T21" fmla="*/ 20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0 h 22"/>
                <a:gd name="T28" fmla="*/ 21 w 21"/>
                <a:gd name="T29" fmla="*/ 4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4"/>
                  </a:move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6" name="Freeform 1908"/>
            <p:cNvSpPr>
              <a:spLocks/>
            </p:cNvSpPr>
            <p:nvPr/>
          </p:nvSpPr>
          <p:spPr bwMode="auto">
            <a:xfrm>
              <a:off x="3221" y="2742"/>
              <a:ext cx="21" cy="22"/>
            </a:xfrm>
            <a:custGeom>
              <a:avLst/>
              <a:gdLst>
                <a:gd name="T0" fmla="*/ 19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19 w 21"/>
                <a:gd name="T7" fmla="*/ 2 h 22"/>
                <a:gd name="T8" fmla="*/ 18 w 21"/>
                <a:gd name="T9" fmla="*/ 0 h 22"/>
                <a:gd name="T10" fmla="*/ 16 w 21"/>
                <a:gd name="T11" fmla="*/ 0 h 22"/>
                <a:gd name="T12" fmla="*/ 15 w 21"/>
                <a:gd name="T13" fmla="*/ 2 h 22"/>
                <a:gd name="T14" fmla="*/ 0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0 w 21"/>
                <a:gd name="T21" fmla="*/ 21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1 h 22"/>
                <a:gd name="T28" fmla="*/ 19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7" name="Freeform 1909"/>
            <p:cNvSpPr>
              <a:spLocks/>
            </p:cNvSpPr>
            <p:nvPr/>
          </p:nvSpPr>
          <p:spPr bwMode="auto">
            <a:xfrm>
              <a:off x="3195" y="2771"/>
              <a:ext cx="20" cy="21"/>
            </a:xfrm>
            <a:custGeom>
              <a:avLst/>
              <a:gdLst>
                <a:gd name="T0" fmla="*/ 19 w 20"/>
                <a:gd name="T1" fmla="*/ 4 h 21"/>
                <a:gd name="T2" fmla="*/ 20 w 20"/>
                <a:gd name="T3" fmla="*/ 3 h 21"/>
                <a:gd name="T4" fmla="*/ 20 w 20"/>
                <a:gd name="T5" fmla="*/ 2 h 21"/>
                <a:gd name="T6" fmla="*/ 19 w 20"/>
                <a:gd name="T7" fmla="*/ 0 h 21"/>
                <a:gd name="T8" fmla="*/ 18 w 20"/>
                <a:gd name="T9" fmla="*/ 0 h 21"/>
                <a:gd name="T10" fmla="*/ 16 w 20"/>
                <a:gd name="T11" fmla="*/ 0 h 21"/>
                <a:gd name="T12" fmla="*/ 15 w 20"/>
                <a:gd name="T13" fmla="*/ 0 h 21"/>
                <a:gd name="T14" fmla="*/ 0 w 20"/>
                <a:gd name="T15" fmla="*/ 17 h 21"/>
                <a:gd name="T16" fmla="*/ 0 w 20"/>
                <a:gd name="T17" fmla="*/ 18 h 21"/>
                <a:gd name="T18" fmla="*/ 0 w 20"/>
                <a:gd name="T19" fmla="*/ 20 h 21"/>
                <a:gd name="T20" fmla="*/ 0 w 20"/>
                <a:gd name="T21" fmla="*/ 21 h 21"/>
                <a:gd name="T22" fmla="*/ 1 w 20"/>
                <a:gd name="T23" fmla="*/ 21 h 21"/>
                <a:gd name="T24" fmla="*/ 3 w 20"/>
                <a:gd name="T25" fmla="*/ 21 h 21"/>
                <a:gd name="T26" fmla="*/ 4 w 20"/>
                <a:gd name="T27" fmla="*/ 21 h 21"/>
                <a:gd name="T28" fmla="*/ 19 w 20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1"/>
                <a:gd name="T47" fmla="*/ 20 w 20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1">
                  <a:moveTo>
                    <a:pt x="19" y="4"/>
                  </a:moveTo>
                  <a:lnTo>
                    <a:pt x="20" y="3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8" name="Freeform 1910"/>
            <p:cNvSpPr>
              <a:spLocks/>
            </p:cNvSpPr>
            <p:nvPr/>
          </p:nvSpPr>
          <p:spPr bwMode="auto">
            <a:xfrm>
              <a:off x="3167" y="2799"/>
              <a:ext cx="21" cy="20"/>
            </a:xfrm>
            <a:custGeom>
              <a:avLst/>
              <a:gdLst>
                <a:gd name="T0" fmla="*/ 21 w 21"/>
                <a:gd name="T1" fmla="*/ 4 h 20"/>
                <a:gd name="T2" fmla="*/ 21 w 21"/>
                <a:gd name="T3" fmla="*/ 3 h 20"/>
                <a:gd name="T4" fmla="*/ 21 w 21"/>
                <a:gd name="T5" fmla="*/ 1 h 20"/>
                <a:gd name="T6" fmla="*/ 21 w 21"/>
                <a:gd name="T7" fmla="*/ 0 h 20"/>
                <a:gd name="T8" fmla="*/ 20 w 21"/>
                <a:gd name="T9" fmla="*/ 0 h 20"/>
                <a:gd name="T10" fmla="*/ 18 w 21"/>
                <a:gd name="T11" fmla="*/ 0 h 20"/>
                <a:gd name="T12" fmla="*/ 17 w 21"/>
                <a:gd name="T13" fmla="*/ 0 h 20"/>
                <a:gd name="T14" fmla="*/ 2 w 21"/>
                <a:gd name="T15" fmla="*/ 16 h 20"/>
                <a:gd name="T16" fmla="*/ 0 w 21"/>
                <a:gd name="T17" fmla="*/ 18 h 20"/>
                <a:gd name="T18" fmla="*/ 0 w 21"/>
                <a:gd name="T19" fmla="*/ 19 h 20"/>
                <a:gd name="T20" fmla="*/ 2 w 21"/>
                <a:gd name="T21" fmla="*/ 20 h 20"/>
                <a:gd name="T22" fmla="*/ 3 w 21"/>
                <a:gd name="T23" fmla="*/ 20 h 20"/>
                <a:gd name="T24" fmla="*/ 4 w 21"/>
                <a:gd name="T25" fmla="*/ 20 h 20"/>
                <a:gd name="T26" fmla="*/ 6 w 21"/>
                <a:gd name="T27" fmla="*/ 20 h 20"/>
                <a:gd name="T28" fmla="*/ 21 w 21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0"/>
                <a:gd name="T47" fmla="*/ 21 w 21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0">
                  <a:moveTo>
                    <a:pt x="21" y="4"/>
                  </a:move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09" name="Freeform 1911"/>
            <p:cNvSpPr>
              <a:spLocks/>
            </p:cNvSpPr>
            <p:nvPr/>
          </p:nvSpPr>
          <p:spPr bwMode="auto">
            <a:xfrm>
              <a:off x="3141" y="2826"/>
              <a:ext cx="21" cy="22"/>
            </a:xfrm>
            <a:custGeom>
              <a:avLst/>
              <a:gdLst>
                <a:gd name="T0" fmla="*/ 19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19 w 21"/>
                <a:gd name="T7" fmla="*/ 2 h 22"/>
                <a:gd name="T8" fmla="*/ 18 w 21"/>
                <a:gd name="T9" fmla="*/ 0 h 22"/>
                <a:gd name="T10" fmla="*/ 17 w 21"/>
                <a:gd name="T11" fmla="*/ 0 h 22"/>
                <a:gd name="T12" fmla="*/ 15 w 21"/>
                <a:gd name="T13" fmla="*/ 2 h 22"/>
                <a:gd name="T14" fmla="*/ 0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0 w 21"/>
                <a:gd name="T21" fmla="*/ 21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1 h 22"/>
                <a:gd name="T28" fmla="*/ 19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0" name="Freeform 1912"/>
            <p:cNvSpPr>
              <a:spLocks/>
            </p:cNvSpPr>
            <p:nvPr/>
          </p:nvSpPr>
          <p:spPr bwMode="auto">
            <a:xfrm>
              <a:off x="3115" y="2854"/>
              <a:ext cx="21" cy="22"/>
            </a:xfrm>
            <a:custGeom>
              <a:avLst/>
              <a:gdLst>
                <a:gd name="T0" fmla="*/ 19 w 21"/>
                <a:gd name="T1" fmla="*/ 5 h 22"/>
                <a:gd name="T2" fmla="*/ 21 w 21"/>
                <a:gd name="T3" fmla="*/ 4 h 22"/>
                <a:gd name="T4" fmla="*/ 21 w 21"/>
                <a:gd name="T5" fmla="*/ 3 h 22"/>
                <a:gd name="T6" fmla="*/ 19 w 21"/>
                <a:gd name="T7" fmla="*/ 1 h 22"/>
                <a:gd name="T8" fmla="*/ 18 w 21"/>
                <a:gd name="T9" fmla="*/ 0 h 22"/>
                <a:gd name="T10" fmla="*/ 16 w 21"/>
                <a:gd name="T11" fmla="*/ 0 h 22"/>
                <a:gd name="T12" fmla="*/ 15 w 21"/>
                <a:gd name="T13" fmla="*/ 1 h 22"/>
                <a:gd name="T14" fmla="*/ 0 w 21"/>
                <a:gd name="T15" fmla="*/ 18 h 22"/>
                <a:gd name="T16" fmla="*/ 0 w 21"/>
                <a:gd name="T17" fmla="*/ 19 h 22"/>
                <a:gd name="T18" fmla="*/ 0 w 21"/>
                <a:gd name="T19" fmla="*/ 21 h 22"/>
                <a:gd name="T20" fmla="*/ 0 w 21"/>
                <a:gd name="T21" fmla="*/ 22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2 h 22"/>
                <a:gd name="T28" fmla="*/ 19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5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1" name="Freeform 1913"/>
            <p:cNvSpPr>
              <a:spLocks/>
            </p:cNvSpPr>
            <p:nvPr/>
          </p:nvSpPr>
          <p:spPr bwMode="auto">
            <a:xfrm>
              <a:off x="3087" y="2883"/>
              <a:ext cx="21" cy="20"/>
            </a:xfrm>
            <a:custGeom>
              <a:avLst/>
              <a:gdLst>
                <a:gd name="T0" fmla="*/ 21 w 21"/>
                <a:gd name="T1" fmla="*/ 4 h 20"/>
                <a:gd name="T2" fmla="*/ 21 w 21"/>
                <a:gd name="T3" fmla="*/ 3 h 20"/>
                <a:gd name="T4" fmla="*/ 21 w 21"/>
                <a:gd name="T5" fmla="*/ 1 h 20"/>
                <a:gd name="T6" fmla="*/ 21 w 21"/>
                <a:gd name="T7" fmla="*/ 0 h 20"/>
                <a:gd name="T8" fmla="*/ 20 w 21"/>
                <a:gd name="T9" fmla="*/ 0 h 20"/>
                <a:gd name="T10" fmla="*/ 18 w 21"/>
                <a:gd name="T11" fmla="*/ 0 h 20"/>
                <a:gd name="T12" fmla="*/ 17 w 21"/>
                <a:gd name="T13" fmla="*/ 0 h 20"/>
                <a:gd name="T14" fmla="*/ 2 w 21"/>
                <a:gd name="T15" fmla="*/ 16 h 20"/>
                <a:gd name="T16" fmla="*/ 0 w 21"/>
                <a:gd name="T17" fmla="*/ 18 h 20"/>
                <a:gd name="T18" fmla="*/ 0 w 21"/>
                <a:gd name="T19" fmla="*/ 19 h 20"/>
                <a:gd name="T20" fmla="*/ 2 w 21"/>
                <a:gd name="T21" fmla="*/ 20 h 20"/>
                <a:gd name="T22" fmla="*/ 3 w 21"/>
                <a:gd name="T23" fmla="*/ 20 h 20"/>
                <a:gd name="T24" fmla="*/ 4 w 21"/>
                <a:gd name="T25" fmla="*/ 20 h 20"/>
                <a:gd name="T26" fmla="*/ 6 w 21"/>
                <a:gd name="T27" fmla="*/ 20 h 20"/>
                <a:gd name="T28" fmla="*/ 21 w 21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0"/>
                <a:gd name="T47" fmla="*/ 21 w 21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0">
                  <a:moveTo>
                    <a:pt x="21" y="4"/>
                  </a:move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2" name="Freeform 1914"/>
            <p:cNvSpPr>
              <a:spLocks/>
            </p:cNvSpPr>
            <p:nvPr/>
          </p:nvSpPr>
          <p:spPr bwMode="auto">
            <a:xfrm>
              <a:off x="3061" y="2910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21 w 21"/>
                <a:gd name="T7" fmla="*/ 2 h 22"/>
                <a:gd name="T8" fmla="*/ 19 w 21"/>
                <a:gd name="T9" fmla="*/ 0 h 22"/>
                <a:gd name="T10" fmla="*/ 18 w 21"/>
                <a:gd name="T11" fmla="*/ 0 h 22"/>
                <a:gd name="T12" fmla="*/ 17 w 21"/>
                <a:gd name="T13" fmla="*/ 2 h 22"/>
                <a:gd name="T14" fmla="*/ 2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2 w 21"/>
                <a:gd name="T21" fmla="*/ 21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1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1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3" name="Freeform 1915"/>
            <p:cNvSpPr>
              <a:spLocks/>
            </p:cNvSpPr>
            <p:nvPr/>
          </p:nvSpPr>
          <p:spPr bwMode="auto">
            <a:xfrm>
              <a:off x="3035" y="2938"/>
              <a:ext cx="21" cy="22"/>
            </a:xfrm>
            <a:custGeom>
              <a:avLst/>
              <a:gdLst>
                <a:gd name="T0" fmla="*/ 19 w 21"/>
                <a:gd name="T1" fmla="*/ 5 h 22"/>
                <a:gd name="T2" fmla="*/ 21 w 21"/>
                <a:gd name="T3" fmla="*/ 4 h 22"/>
                <a:gd name="T4" fmla="*/ 21 w 21"/>
                <a:gd name="T5" fmla="*/ 3 h 22"/>
                <a:gd name="T6" fmla="*/ 19 w 21"/>
                <a:gd name="T7" fmla="*/ 1 h 22"/>
                <a:gd name="T8" fmla="*/ 18 w 21"/>
                <a:gd name="T9" fmla="*/ 0 h 22"/>
                <a:gd name="T10" fmla="*/ 17 w 21"/>
                <a:gd name="T11" fmla="*/ 0 h 22"/>
                <a:gd name="T12" fmla="*/ 15 w 21"/>
                <a:gd name="T13" fmla="*/ 1 h 22"/>
                <a:gd name="T14" fmla="*/ 0 w 21"/>
                <a:gd name="T15" fmla="*/ 18 h 22"/>
                <a:gd name="T16" fmla="*/ 0 w 21"/>
                <a:gd name="T17" fmla="*/ 19 h 22"/>
                <a:gd name="T18" fmla="*/ 0 w 21"/>
                <a:gd name="T19" fmla="*/ 21 h 22"/>
                <a:gd name="T20" fmla="*/ 0 w 21"/>
                <a:gd name="T21" fmla="*/ 22 h 22"/>
                <a:gd name="T22" fmla="*/ 1 w 21"/>
                <a:gd name="T23" fmla="*/ 22 h 22"/>
                <a:gd name="T24" fmla="*/ 3 w 21"/>
                <a:gd name="T25" fmla="*/ 22 h 22"/>
                <a:gd name="T26" fmla="*/ 4 w 21"/>
                <a:gd name="T27" fmla="*/ 22 h 22"/>
                <a:gd name="T28" fmla="*/ 19 w 21"/>
                <a:gd name="T29" fmla="*/ 5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19" y="5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4" name="Freeform 1916"/>
            <p:cNvSpPr>
              <a:spLocks/>
            </p:cNvSpPr>
            <p:nvPr/>
          </p:nvSpPr>
          <p:spPr bwMode="auto">
            <a:xfrm>
              <a:off x="3009" y="2967"/>
              <a:ext cx="20" cy="20"/>
            </a:xfrm>
            <a:custGeom>
              <a:avLst/>
              <a:gdLst>
                <a:gd name="T0" fmla="*/ 19 w 20"/>
                <a:gd name="T1" fmla="*/ 4 h 20"/>
                <a:gd name="T2" fmla="*/ 20 w 20"/>
                <a:gd name="T3" fmla="*/ 3 h 20"/>
                <a:gd name="T4" fmla="*/ 20 w 20"/>
                <a:gd name="T5" fmla="*/ 1 h 20"/>
                <a:gd name="T6" fmla="*/ 19 w 20"/>
                <a:gd name="T7" fmla="*/ 0 h 20"/>
                <a:gd name="T8" fmla="*/ 18 w 20"/>
                <a:gd name="T9" fmla="*/ 0 h 20"/>
                <a:gd name="T10" fmla="*/ 16 w 20"/>
                <a:gd name="T11" fmla="*/ 0 h 20"/>
                <a:gd name="T12" fmla="*/ 15 w 20"/>
                <a:gd name="T13" fmla="*/ 0 h 20"/>
                <a:gd name="T14" fmla="*/ 0 w 20"/>
                <a:gd name="T15" fmla="*/ 16 h 20"/>
                <a:gd name="T16" fmla="*/ 0 w 20"/>
                <a:gd name="T17" fmla="*/ 18 h 20"/>
                <a:gd name="T18" fmla="*/ 0 w 20"/>
                <a:gd name="T19" fmla="*/ 19 h 20"/>
                <a:gd name="T20" fmla="*/ 0 w 20"/>
                <a:gd name="T21" fmla="*/ 20 h 20"/>
                <a:gd name="T22" fmla="*/ 1 w 20"/>
                <a:gd name="T23" fmla="*/ 20 h 20"/>
                <a:gd name="T24" fmla="*/ 3 w 20"/>
                <a:gd name="T25" fmla="*/ 20 h 20"/>
                <a:gd name="T26" fmla="*/ 4 w 20"/>
                <a:gd name="T27" fmla="*/ 20 h 20"/>
                <a:gd name="T28" fmla="*/ 19 w 20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0"/>
                <a:gd name="T47" fmla="*/ 20 w 20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0">
                  <a:moveTo>
                    <a:pt x="19" y="4"/>
                  </a:moveTo>
                  <a:lnTo>
                    <a:pt x="20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5" name="Freeform 1917"/>
            <p:cNvSpPr>
              <a:spLocks/>
            </p:cNvSpPr>
            <p:nvPr/>
          </p:nvSpPr>
          <p:spPr bwMode="auto">
            <a:xfrm>
              <a:off x="2981" y="2994"/>
              <a:ext cx="21" cy="22"/>
            </a:xfrm>
            <a:custGeom>
              <a:avLst/>
              <a:gdLst>
                <a:gd name="T0" fmla="*/ 21 w 21"/>
                <a:gd name="T1" fmla="*/ 6 h 22"/>
                <a:gd name="T2" fmla="*/ 21 w 21"/>
                <a:gd name="T3" fmla="*/ 4 h 22"/>
                <a:gd name="T4" fmla="*/ 21 w 21"/>
                <a:gd name="T5" fmla="*/ 3 h 22"/>
                <a:gd name="T6" fmla="*/ 21 w 21"/>
                <a:gd name="T7" fmla="*/ 2 h 22"/>
                <a:gd name="T8" fmla="*/ 20 w 21"/>
                <a:gd name="T9" fmla="*/ 0 h 22"/>
                <a:gd name="T10" fmla="*/ 18 w 21"/>
                <a:gd name="T11" fmla="*/ 0 h 22"/>
                <a:gd name="T12" fmla="*/ 17 w 21"/>
                <a:gd name="T13" fmla="*/ 2 h 22"/>
                <a:gd name="T14" fmla="*/ 2 w 21"/>
                <a:gd name="T15" fmla="*/ 17 h 22"/>
                <a:gd name="T16" fmla="*/ 0 w 21"/>
                <a:gd name="T17" fmla="*/ 18 h 22"/>
                <a:gd name="T18" fmla="*/ 0 w 21"/>
                <a:gd name="T19" fmla="*/ 20 h 22"/>
                <a:gd name="T20" fmla="*/ 2 w 21"/>
                <a:gd name="T21" fmla="*/ 21 h 22"/>
                <a:gd name="T22" fmla="*/ 3 w 21"/>
                <a:gd name="T23" fmla="*/ 22 h 22"/>
                <a:gd name="T24" fmla="*/ 4 w 21"/>
                <a:gd name="T25" fmla="*/ 22 h 22"/>
                <a:gd name="T26" fmla="*/ 6 w 21"/>
                <a:gd name="T27" fmla="*/ 21 h 22"/>
                <a:gd name="T28" fmla="*/ 21 w 21"/>
                <a:gd name="T29" fmla="*/ 6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22"/>
                <a:gd name="T47" fmla="*/ 21 w 21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22">
                  <a:moveTo>
                    <a:pt x="21" y="6"/>
                  </a:move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2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1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216" name="Freeform 1918"/>
            <p:cNvSpPr>
              <a:spLocks/>
            </p:cNvSpPr>
            <p:nvPr/>
          </p:nvSpPr>
          <p:spPr bwMode="auto">
            <a:xfrm>
              <a:off x="2956" y="3022"/>
              <a:ext cx="20" cy="21"/>
            </a:xfrm>
            <a:custGeom>
              <a:avLst/>
              <a:gdLst>
                <a:gd name="T0" fmla="*/ 20 w 20"/>
                <a:gd name="T1" fmla="*/ 5 h 21"/>
                <a:gd name="T2" fmla="*/ 20 w 20"/>
                <a:gd name="T3" fmla="*/ 4 h 21"/>
                <a:gd name="T4" fmla="*/ 20 w 20"/>
                <a:gd name="T5" fmla="*/ 3 h 21"/>
                <a:gd name="T6" fmla="*/ 20 w 20"/>
                <a:gd name="T7" fmla="*/ 1 h 21"/>
                <a:gd name="T8" fmla="*/ 18 w 20"/>
                <a:gd name="T9" fmla="*/ 0 h 21"/>
                <a:gd name="T10" fmla="*/ 17 w 20"/>
                <a:gd name="T11" fmla="*/ 0 h 21"/>
                <a:gd name="T12" fmla="*/ 16 w 20"/>
                <a:gd name="T13" fmla="*/ 1 h 21"/>
                <a:gd name="T14" fmla="*/ 2 w 20"/>
                <a:gd name="T15" fmla="*/ 16 h 21"/>
                <a:gd name="T16" fmla="*/ 0 w 20"/>
                <a:gd name="T17" fmla="*/ 18 h 21"/>
                <a:gd name="T18" fmla="*/ 0 w 20"/>
                <a:gd name="T19" fmla="*/ 18 h 21"/>
                <a:gd name="T20" fmla="*/ 2 w 20"/>
                <a:gd name="T21" fmla="*/ 19 h 21"/>
                <a:gd name="T22" fmla="*/ 3 w 20"/>
                <a:gd name="T23" fmla="*/ 21 h 21"/>
                <a:gd name="T24" fmla="*/ 3 w 20"/>
                <a:gd name="T25" fmla="*/ 21 h 21"/>
                <a:gd name="T26" fmla="*/ 6 w 20"/>
                <a:gd name="T27" fmla="*/ 21 h 21"/>
                <a:gd name="T28" fmla="*/ 20 w 20"/>
                <a:gd name="T29" fmla="*/ 5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1"/>
                <a:gd name="T47" fmla="*/ 20 w 20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1">
                  <a:moveTo>
                    <a:pt x="20" y="5"/>
                  </a:moveTo>
                  <a:lnTo>
                    <a:pt x="20" y="4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1" name="Group 1919"/>
          <p:cNvGrpSpPr>
            <a:grpSpLocks/>
          </p:cNvGrpSpPr>
          <p:nvPr/>
        </p:nvGrpSpPr>
        <p:grpSpPr bwMode="auto">
          <a:xfrm>
            <a:off x="4067175" y="3343275"/>
            <a:ext cx="2047875" cy="1314450"/>
            <a:chOff x="2562" y="2106"/>
            <a:chExt cx="1290" cy="828"/>
          </a:xfrm>
        </p:grpSpPr>
        <p:sp>
          <p:nvSpPr>
            <p:cNvPr id="32143" name="Freeform 1920"/>
            <p:cNvSpPr>
              <a:spLocks/>
            </p:cNvSpPr>
            <p:nvPr/>
          </p:nvSpPr>
          <p:spPr bwMode="auto">
            <a:xfrm>
              <a:off x="3828" y="2106"/>
              <a:ext cx="24" cy="18"/>
            </a:xfrm>
            <a:custGeom>
              <a:avLst/>
              <a:gdLst>
                <a:gd name="T0" fmla="*/ 24 w 24"/>
                <a:gd name="T1" fmla="*/ 5 h 18"/>
                <a:gd name="T2" fmla="*/ 24 w 24"/>
                <a:gd name="T3" fmla="*/ 3 h 18"/>
                <a:gd name="T4" fmla="*/ 24 w 24"/>
                <a:gd name="T5" fmla="*/ 3 h 18"/>
                <a:gd name="T6" fmla="*/ 23 w 24"/>
                <a:gd name="T7" fmla="*/ 1 h 18"/>
                <a:gd name="T8" fmla="*/ 21 w 24"/>
                <a:gd name="T9" fmla="*/ 0 h 18"/>
                <a:gd name="T10" fmla="*/ 21 w 24"/>
                <a:gd name="T11" fmla="*/ 0 h 18"/>
                <a:gd name="T12" fmla="*/ 20 w 24"/>
                <a:gd name="T13" fmla="*/ 1 h 18"/>
                <a:gd name="T14" fmla="*/ 0 w 24"/>
                <a:gd name="T15" fmla="*/ 12 h 18"/>
                <a:gd name="T16" fmla="*/ 0 w 24"/>
                <a:gd name="T17" fmla="*/ 14 h 18"/>
                <a:gd name="T18" fmla="*/ 0 w 24"/>
                <a:gd name="T19" fmla="*/ 15 h 18"/>
                <a:gd name="T20" fmla="*/ 0 w 24"/>
                <a:gd name="T21" fmla="*/ 17 h 18"/>
                <a:gd name="T22" fmla="*/ 2 w 24"/>
                <a:gd name="T23" fmla="*/ 18 h 18"/>
                <a:gd name="T24" fmla="*/ 3 w 24"/>
                <a:gd name="T25" fmla="*/ 18 h 18"/>
                <a:gd name="T26" fmla="*/ 5 w 24"/>
                <a:gd name="T27" fmla="*/ 17 h 18"/>
                <a:gd name="T28" fmla="*/ 24 w 24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5"/>
                  </a:moveTo>
                  <a:lnTo>
                    <a:pt x="24" y="3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5" y="17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4" name="Freeform 1921"/>
            <p:cNvSpPr>
              <a:spLocks/>
            </p:cNvSpPr>
            <p:nvPr/>
          </p:nvSpPr>
          <p:spPr bwMode="auto">
            <a:xfrm>
              <a:off x="3795" y="2127"/>
              <a:ext cx="24" cy="18"/>
            </a:xfrm>
            <a:custGeom>
              <a:avLst/>
              <a:gdLst>
                <a:gd name="T0" fmla="*/ 24 w 24"/>
                <a:gd name="T1" fmla="*/ 5 h 18"/>
                <a:gd name="T2" fmla="*/ 24 w 24"/>
                <a:gd name="T3" fmla="*/ 4 h 18"/>
                <a:gd name="T4" fmla="*/ 24 w 24"/>
                <a:gd name="T5" fmla="*/ 2 h 18"/>
                <a:gd name="T6" fmla="*/ 24 w 24"/>
                <a:gd name="T7" fmla="*/ 1 h 18"/>
                <a:gd name="T8" fmla="*/ 22 w 24"/>
                <a:gd name="T9" fmla="*/ 0 h 18"/>
                <a:gd name="T10" fmla="*/ 21 w 24"/>
                <a:gd name="T11" fmla="*/ 0 h 18"/>
                <a:gd name="T12" fmla="*/ 20 w 24"/>
                <a:gd name="T13" fmla="*/ 1 h 18"/>
                <a:gd name="T14" fmla="*/ 0 w 24"/>
                <a:gd name="T15" fmla="*/ 12 h 18"/>
                <a:gd name="T16" fmla="*/ 0 w 24"/>
                <a:gd name="T17" fmla="*/ 13 h 18"/>
                <a:gd name="T18" fmla="*/ 0 w 24"/>
                <a:gd name="T19" fmla="*/ 15 h 18"/>
                <a:gd name="T20" fmla="*/ 0 w 24"/>
                <a:gd name="T21" fmla="*/ 16 h 18"/>
                <a:gd name="T22" fmla="*/ 2 w 24"/>
                <a:gd name="T23" fmla="*/ 18 h 18"/>
                <a:gd name="T24" fmla="*/ 3 w 24"/>
                <a:gd name="T25" fmla="*/ 18 h 18"/>
                <a:gd name="T26" fmla="*/ 5 w 24"/>
                <a:gd name="T27" fmla="*/ 16 h 18"/>
                <a:gd name="T28" fmla="*/ 24 w 24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5"/>
                  </a:moveTo>
                  <a:lnTo>
                    <a:pt x="24" y="4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5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5" name="Freeform 1922"/>
            <p:cNvSpPr>
              <a:spLocks/>
            </p:cNvSpPr>
            <p:nvPr/>
          </p:nvSpPr>
          <p:spPr bwMode="auto">
            <a:xfrm>
              <a:off x="3762" y="2147"/>
              <a:ext cx="25" cy="18"/>
            </a:xfrm>
            <a:custGeom>
              <a:avLst/>
              <a:gdLst>
                <a:gd name="T0" fmla="*/ 24 w 25"/>
                <a:gd name="T1" fmla="*/ 6 h 18"/>
                <a:gd name="T2" fmla="*/ 25 w 25"/>
                <a:gd name="T3" fmla="*/ 4 h 18"/>
                <a:gd name="T4" fmla="*/ 25 w 25"/>
                <a:gd name="T5" fmla="*/ 3 h 18"/>
                <a:gd name="T6" fmla="*/ 24 w 25"/>
                <a:gd name="T7" fmla="*/ 2 h 18"/>
                <a:gd name="T8" fmla="*/ 22 w 25"/>
                <a:gd name="T9" fmla="*/ 0 h 18"/>
                <a:gd name="T10" fmla="*/ 21 w 25"/>
                <a:gd name="T11" fmla="*/ 0 h 18"/>
                <a:gd name="T12" fmla="*/ 20 w 25"/>
                <a:gd name="T13" fmla="*/ 2 h 18"/>
                <a:gd name="T14" fmla="*/ 2 w 25"/>
                <a:gd name="T15" fmla="*/ 13 h 18"/>
                <a:gd name="T16" fmla="*/ 0 w 25"/>
                <a:gd name="T17" fmla="*/ 14 h 18"/>
                <a:gd name="T18" fmla="*/ 0 w 25"/>
                <a:gd name="T19" fmla="*/ 15 h 18"/>
                <a:gd name="T20" fmla="*/ 2 w 25"/>
                <a:gd name="T21" fmla="*/ 17 h 18"/>
                <a:gd name="T22" fmla="*/ 3 w 25"/>
                <a:gd name="T23" fmla="*/ 18 h 18"/>
                <a:gd name="T24" fmla="*/ 4 w 25"/>
                <a:gd name="T25" fmla="*/ 18 h 18"/>
                <a:gd name="T26" fmla="*/ 6 w 25"/>
                <a:gd name="T27" fmla="*/ 17 h 18"/>
                <a:gd name="T28" fmla="*/ 24 w 25"/>
                <a:gd name="T29" fmla="*/ 6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6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7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6" name="Freeform 1923"/>
            <p:cNvSpPr>
              <a:spLocks/>
            </p:cNvSpPr>
            <p:nvPr/>
          </p:nvSpPr>
          <p:spPr bwMode="auto">
            <a:xfrm>
              <a:off x="3731" y="2168"/>
              <a:ext cx="23" cy="18"/>
            </a:xfrm>
            <a:custGeom>
              <a:avLst/>
              <a:gdLst>
                <a:gd name="T0" fmla="*/ 23 w 23"/>
                <a:gd name="T1" fmla="*/ 5 h 18"/>
                <a:gd name="T2" fmla="*/ 23 w 23"/>
                <a:gd name="T3" fmla="*/ 4 h 18"/>
                <a:gd name="T4" fmla="*/ 23 w 23"/>
                <a:gd name="T5" fmla="*/ 3 h 18"/>
                <a:gd name="T6" fmla="*/ 23 w 23"/>
                <a:gd name="T7" fmla="*/ 1 h 18"/>
                <a:gd name="T8" fmla="*/ 22 w 23"/>
                <a:gd name="T9" fmla="*/ 0 h 18"/>
                <a:gd name="T10" fmla="*/ 20 w 23"/>
                <a:gd name="T11" fmla="*/ 0 h 18"/>
                <a:gd name="T12" fmla="*/ 19 w 23"/>
                <a:gd name="T13" fmla="*/ 1 h 18"/>
                <a:gd name="T14" fmla="*/ 0 w 23"/>
                <a:gd name="T15" fmla="*/ 12 h 18"/>
                <a:gd name="T16" fmla="*/ 0 w 23"/>
                <a:gd name="T17" fmla="*/ 14 h 18"/>
                <a:gd name="T18" fmla="*/ 0 w 23"/>
                <a:gd name="T19" fmla="*/ 15 h 18"/>
                <a:gd name="T20" fmla="*/ 0 w 23"/>
                <a:gd name="T21" fmla="*/ 16 h 18"/>
                <a:gd name="T22" fmla="*/ 1 w 23"/>
                <a:gd name="T23" fmla="*/ 18 h 18"/>
                <a:gd name="T24" fmla="*/ 2 w 23"/>
                <a:gd name="T25" fmla="*/ 18 h 18"/>
                <a:gd name="T26" fmla="*/ 4 w 23"/>
                <a:gd name="T27" fmla="*/ 16 h 18"/>
                <a:gd name="T28" fmla="*/ 23 w 23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8"/>
                <a:gd name="T47" fmla="*/ 23 w 23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8">
                  <a:moveTo>
                    <a:pt x="23" y="5"/>
                  </a:moveTo>
                  <a:lnTo>
                    <a:pt x="23" y="4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7" name="Freeform 1924"/>
            <p:cNvSpPr>
              <a:spLocks/>
            </p:cNvSpPr>
            <p:nvPr/>
          </p:nvSpPr>
          <p:spPr bwMode="auto">
            <a:xfrm>
              <a:off x="3698" y="2189"/>
              <a:ext cx="24" cy="18"/>
            </a:xfrm>
            <a:custGeom>
              <a:avLst/>
              <a:gdLst>
                <a:gd name="T0" fmla="*/ 23 w 24"/>
                <a:gd name="T1" fmla="*/ 5 h 18"/>
                <a:gd name="T2" fmla="*/ 24 w 24"/>
                <a:gd name="T3" fmla="*/ 4 h 18"/>
                <a:gd name="T4" fmla="*/ 24 w 24"/>
                <a:gd name="T5" fmla="*/ 2 h 18"/>
                <a:gd name="T6" fmla="*/ 23 w 24"/>
                <a:gd name="T7" fmla="*/ 1 h 18"/>
                <a:gd name="T8" fmla="*/ 22 w 24"/>
                <a:gd name="T9" fmla="*/ 0 h 18"/>
                <a:gd name="T10" fmla="*/ 20 w 24"/>
                <a:gd name="T11" fmla="*/ 0 h 18"/>
                <a:gd name="T12" fmla="*/ 19 w 24"/>
                <a:gd name="T13" fmla="*/ 1 h 18"/>
                <a:gd name="T14" fmla="*/ 1 w 24"/>
                <a:gd name="T15" fmla="*/ 13 h 18"/>
                <a:gd name="T16" fmla="*/ 0 w 24"/>
                <a:gd name="T17" fmla="*/ 15 h 18"/>
                <a:gd name="T18" fmla="*/ 0 w 24"/>
                <a:gd name="T19" fmla="*/ 16 h 18"/>
                <a:gd name="T20" fmla="*/ 1 w 24"/>
                <a:gd name="T21" fmla="*/ 18 h 18"/>
                <a:gd name="T22" fmla="*/ 2 w 24"/>
                <a:gd name="T23" fmla="*/ 18 h 18"/>
                <a:gd name="T24" fmla="*/ 4 w 24"/>
                <a:gd name="T25" fmla="*/ 18 h 18"/>
                <a:gd name="T26" fmla="*/ 5 w 24"/>
                <a:gd name="T27" fmla="*/ 18 h 18"/>
                <a:gd name="T28" fmla="*/ 23 w 24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3" y="5"/>
                  </a:moveTo>
                  <a:lnTo>
                    <a:pt x="24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8" name="Freeform 1925"/>
            <p:cNvSpPr>
              <a:spLocks/>
            </p:cNvSpPr>
            <p:nvPr/>
          </p:nvSpPr>
          <p:spPr bwMode="auto">
            <a:xfrm>
              <a:off x="3666" y="2211"/>
              <a:ext cx="23" cy="16"/>
            </a:xfrm>
            <a:custGeom>
              <a:avLst/>
              <a:gdLst>
                <a:gd name="T0" fmla="*/ 23 w 23"/>
                <a:gd name="T1" fmla="*/ 4 h 16"/>
                <a:gd name="T2" fmla="*/ 23 w 23"/>
                <a:gd name="T3" fmla="*/ 2 h 16"/>
                <a:gd name="T4" fmla="*/ 23 w 23"/>
                <a:gd name="T5" fmla="*/ 1 h 16"/>
                <a:gd name="T6" fmla="*/ 23 w 23"/>
                <a:gd name="T7" fmla="*/ 0 h 16"/>
                <a:gd name="T8" fmla="*/ 22 w 23"/>
                <a:gd name="T9" fmla="*/ 0 h 16"/>
                <a:gd name="T10" fmla="*/ 21 w 23"/>
                <a:gd name="T11" fmla="*/ 0 h 16"/>
                <a:gd name="T12" fmla="*/ 19 w 23"/>
                <a:gd name="T13" fmla="*/ 0 h 16"/>
                <a:gd name="T14" fmla="*/ 0 w 23"/>
                <a:gd name="T15" fmla="*/ 12 h 16"/>
                <a:gd name="T16" fmla="*/ 0 w 23"/>
                <a:gd name="T17" fmla="*/ 13 h 16"/>
                <a:gd name="T18" fmla="*/ 0 w 23"/>
                <a:gd name="T19" fmla="*/ 15 h 16"/>
                <a:gd name="T20" fmla="*/ 0 w 23"/>
                <a:gd name="T21" fmla="*/ 16 h 16"/>
                <a:gd name="T22" fmla="*/ 1 w 23"/>
                <a:gd name="T23" fmla="*/ 16 h 16"/>
                <a:gd name="T24" fmla="*/ 3 w 23"/>
                <a:gd name="T25" fmla="*/ 16 h 16"/>
                <a:gd name="T26" fmla="*/ 4 w 23"/>
                <a:gd name="T27" fmla="*/ 16 h 16"/>
                <a:gd name="T28" fmla="*/ 23 w 23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6"/>
                <a:gd name="T47" fmla="*/ 23 w 23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6">
                  <a:moveTo>
                    <a:pt x="23" y="4"/>
                  </a:moveTo>
                  <a:lnTo>
                    <a:pt x="23" y="2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9" name="Freeform 1926"/>
            <p:cNvSpPr>
              <a:spLocks/>
            </p:cNvSpPr>
            <p:nvPr/>
          </p:nvSpPr>
          <p:spPr bwMode="auto">
            <a:xfrm>
              <a:off x="3633" y="2231"/>
              <a:ext cx="25" cy="17"/>
            </a:xfrm>
            <a:custGeom>
              <a:avLst/>
              <a:gdLst>
                <a:gd name="T0" fmla="*/ 23 w 25"/>
                <a:gd name="T1" fmla="*/ 4 h 17"/>
                <a:gd name="T2" fmla="*/ 25 w 25"/>
                <a:gd name="T3" fmla="*/ 3 h 17"/>
                <a:gd name="T4" fmla="*/ 25 w 25"/>
                <a:gd name="T5" fmla="*/ 2 h 17"/>
                <a:gd name="T6" fmla="*/ 23 w 25"/>
                <a:gd name="T7" fmla="*/ 0 h 17"/>
                <a:gd name="T8" fmla="*/ 22 w 25"/>
                <a:gd name="T9" fmla="*/ 0 h 17"/>
                <a:gd name="T10" fmla="*/ 21 w 25"/>
                <a:gd name="T11" fmla="*/ 0 h 17"/>
                <a:gd name="T12" fmla="*/ 19 w 25"/>
                <a:gd name="T13" fmla="*/ 0 h 17"/>
                <a:gd name="T14" fmla="*/ 1 w 25"/>
                <a:gd name="T15" fmla="*/ 13 h 17"/>
                <a:gd name="T16" fmla="*/ 0 w 25"/>
                <a:gd name="T17" fmla="*/ 14 h 17"/>
                <a:gd name="T18" fmla="*/ 0 w 25"/>
                <a:gd name="T19" fmla="*/ 15 h 17"/>
                <a:gd name="T20" fmla="*/ 1 w 25"/>
                <a:gd name="T21" fmla="*/ 17 h 17"/>
                <a:gd name="T22" fmla="*/ 3 w 25"/>
                <a:gd name="T23" fmla="*/ 17 h 17"/>
                <a:gd name="T24" fmla="*/ 4 w 25"/>
                <a:gd name="T25" fmla="*/ 17 h 17"/>
                <a:gd name="T26" fmla="*/ 5 w 25"/>
                <a:gd name="T27" fmla="*/ 17 h 17"/>
                <a:gd name="T28" fmla="*/ 23 w 25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3" y="4"/>
                  </a:moveTo>
                  <a:lnTo>
                    <a:pt x="25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0" name="Freeform 1927"/>
            <p:cNvSpPr>
              <a:spLocks/>
            </p:cNvSpPr>
            <p:nvPr/>
          </p:nvSpPr>
          <p:spPr bwMode="auto">
            <a:xfrm>
              <a:off x="3600" y="2252"/>
              <a:ext cx="25" cy="16"/>
            </a:xfrm>
            <a:custGeom>
              <a:avLst/>
              <a:gdLst>
                <a:gd name="T0" fmla="*/ 23 w 25"/>
                <a:gd name="T1" fmla="*/ 4 h 16"/>
                <a:gd name="T2" fmla="*/ 25 w 25"/>
                <a:gd name="T3" fmla="*/ 3 h 16"/>
                <a:gd name="T4" fmla="*/ 25 w 25"/>
                <a:gd name="T5" fmla="*/ 1 h 16"/>
                <a:gd name="T6" fmla="*/ 23 w 25"/>
                <a:gd name="T7" fmla="*/ 0 h 16"/>
                <a:gd name="T8" fmla="*/ 22 w 25"/>
                <a:gd name="T9" fmla="*/ 0 h 16"/>
                <a:gd name="T10" fmla="*/ 20 w 25"/>
                <a:gd name="T11" fmla="*/ 0 h 16"/>
                <a:gd name="T12" fmla="*/ 19 w 25"/>
                <a:gd name="T13" fmla="*/ 0 h 16"/>
                <a:gd name="T14" fmla="*/ 1 w 25"/>
                <a:gd name="T15" fmla="*/ 12 h 16"/>
                <a:gd name="T16" fmla="*/ 0 w 25"/>
                <a:gd name="T17" fmla="*/ 14 h 16"/>
                <a:gd name="T18" fmla="*/ 0 w 25"/>
                <a:gd name="T19" fmla="*/ 15 h 16"/>
                <a:gd name="T20" fmla="*/ 1 w 25"/>
                <a:gd name="T21" fmla="*/ 16 h 16"/>
                <a:gd name="T22" fmla="*/ 3 w 25"/>
                <a:gd name="T23" fmla="*/ 16 h 16"/>
                <a:gd name="T24" fmla="*/ 4 w 25"/>
                <a:gd name="T25" fmla="*/ 16 h 16"/>
                <a:gd name="T26" fmla="*/ 5 w 25"/>
                <a:gd name="T27" fmla="*/ 16 h 16"/>
                <a:gd name="T28" fmla="*/ 23 w 25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4"/>
                  </a:move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1" name="Freeform 1928"/>
            <p:cNvSpPr>
              <a:spLocks/>
            </p:cNvSpPr>
            <p:nvPr/>
          </p:nvSpPr>
          <p:spPr bwMode="auto">
            <a:xfrm>
              <a:off x="3568" y="2273"/>
              <a:ext cx="24" cy="16"/>
            </a:xfrm>
            <a:custGeom>
              <a:avLst/>
              <a:gdLst>
                <a:gd name="T0" fmla="*/ 24 w 24"/>
                <a:gd name="T1" fmla="*/ 4 h 16"/>
                <a:gd name="T2" fmla="*/ 24 w 24"/>
                <a:gd name="T3" fmla="*/ 2 h 16"/>
                <a:gd name="T4" fmla="*/ 24 w 24"/>
                <a:gd name="T5" fmla="*/ 1 h 16"/>
                <a:gd name="T6" fmla="*/ 24 w 24"/>
                <a:gd name="T7" fmla="*/ 0 h 16"/>
                <a:gd name="T8" fmla="*/ 22 w 24"/>
                <a:gd name="T9" fmla="*/ 0 h 16"/>
                <a:gd name="T10" fmla="*/ 21 w 24"/>
                <a:gd name="T11" fmla="*/ 0 h 16"/>
                <a:gd name="T12" fmla="*/ 19 w 24"/>
                <a:gd name="T13" fmla="*/ 0 h 16"/>
                <a:gd name="T14" fmla="*/ 0 w 24"/>
                <a:gd name="T15" fmla="*/ 12 h 16"/>
                <a:gd name="T16" fmla="*/ 0 w 24"/>
                <a:gd name="T17" fmla="*/ 13 h 16"/>
                <a:gd name="T18" fmla="*/ 0 w 24"/>
                <a:gd name="T19" fmla="*/ 15 h 16"/>
                <a:gd name="T20" fmla="*/ 0 w 24"/>
                <a:gd name="T21" fmla="*/ 16 h 16"/>
                <a:gd name="T22" fmla="*/ 1 w 24"/>
                <a:gd name="T23" fmla="*/ 16 h 16"/>
                <a:gd name="T24" fmla="*/ 3 w 24"/>
                <a:gd name="T25" fmla="*/ 16 h 16"/>
                <a:gd name="T26" fmla="*/ 4 w 24"/>
                <a:gd name="T27" fmla="*/ 16 h 16"/>
                <a:gd name="T28" fmla="*/ 24 w 24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6"/>
                <a:gd name="T47" fmla="*/ 24 w 24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6">
                  <a:moveTo>
                    <a:pt x="24" y="4"/>
                  </a:moveTo>
                  <a:lnTo>
                    <a:pt x="24" y="2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2" name="Freeform 1929"/>
            <p:cNvSpPr>
              <a:spLocks/>
            </p:cNvSpPr>
            <p:nvPr/>
          </p:nvSpPr>
          <p:spPr bwMode="auto">
            <a:xfrm>
              <a:off x="3535" y="2293"/>
              <a:ext cx="25" cy="18"/>
            </a:xfrm>
            <a:custGeom>
              <a:avLst/>
              <a:gdLst>
                <a:gd name="T0" fmla="*/ 23 w 25"/>
                <a:gd name="T1" fmla="*/ 4 h 18"/>
                <a:gd name="T2" fmla="*/ 25 w 25"/>
                <a:gd name="T3" fmla="*/ 3 h 18"/>
                <a:gd name="T4" fmla="*/ 25 w 25"/>
                <a:gd name="T5" fmla="*/ 2 h 18"/>
                <a:gd name="T6" fmla="*/ 23 w 25"/>
                <a:gd name="T7" fmla="*/ 0 h 18"/>
                <a:gd name="T8" fmla="*/ 22 w 25"/>
                <a:gd name="T9" fmla="*/ 0 h 18"/>
                <a:gd name="T10" fmla="*/ 21 w 25"/>
                <a:gd name="T11" fmla="*/ 0 h 18"/>
                <a:gd name="T12" fmla="*/ 19 w 25"/>
                <a:gd name="T13" fmla="*/ 0 h 18"/>
                <a:gd name="T14" fmla="*/ 1 w 25"/>
                <a:gd name="T15" fmla="*/ 13 h 18"/>
                <a:gd name="T16" fmla="*/ 0 w 25"/>
                <a:gd name="T17" fmla="*/ 14 h 18"/>
                <a:gd name="T18" fmla="*/ 0 w 25"/>
                <a:gd name="T19" fmla="*/ 15 h 18"/>
                <a:gd name="T20" fmla="*/ 1 w 25"/>
                <a:gd name="T21" fmla="*/ 17 h 18"/>
                <a:gd name="T22" fmla="*/ 3 w 25"/>
                <a:gd name="T23" fmla="*/ 18 h 18"/>
                <a:gd name="T24" fmla="*/ 4 w 25"/>
                <a:gd name="T25" fmla="*/ 18 h 18"/>
                <a:gd name="T26" fmla="*/ 6 w 25"/>
                <a:gd name="T27" fmla="*/ 17 h 18"/>
                <a:gd name="T28" fmla="*/ 23 w 25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3" y="4"/>
                  </a:moveTo>
                  <a:lnTo>
                    <a:pt x="25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7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3" name="Freeform 1930"/>
            <p:cNvSpPr>
              <a:spLocks/>
            </p:cNvSpPr>
            <p:nvPr/>
          </p:nvSpPr>
          <p:spPr bwMode="auto">
            <a:xfrm>
              <a:off x="3503" y="2314"/>
              <a:ext cx="24" cy="18"/>
            </a:xfrm>
            <a:custGeom>
              <a:avLst/>
              <a:gdLst>
                <a:gd name="T0" fmla="*/ 24 w 24"/>
                <a:gd name="T1" fmla="*/ 5 h 18"/>
                <a:gd name="T2" fmla="*/ 24 w 24"/>
                <a:gd name="T3" fmla="*/ 4 h 18"/>
                <a:gd name="T4" fmla="*/ 24 w 24"/>
                <a:gd name="T5" fmla="*/ 3 h 18"/>
                <a:gd name="T6" fmla="*/ 24 w 24"/>
                <a:gd name="T7" fmla="*/ 1 h 18"/>
                <a:gd name="T8" fmla="*/ 22 w 24"/>
                <a:gd name="T9" fmla="*/ 0 h 18"/>
                <a:gd name="T10" fmla="*/ 21 w 24"/>
                <a:gd name="T11" fmla="*/ 0 h 18"/>
                <a:gd name="T12" fmla="*/ 20 w 24"/>
                <a:gd name="T13" fmla="*/ 1 h 18"/>
                <a:gd name="T14" fmla="*/ 0 w 24"/>
                <a:gd name="T15" fmla="*/ 12 h 18"/>
                <a:gd name="T16" fmla="*/ 0 w 24"/>
                <a:gd name="T17" fmla="*/ 14 h 18"/>
                <a:gd name="T18" fmla="*/ 0 w 24"/>
                <a:gd name="T19" fmla="*/ 15 h 18"/>
                <a:gd name="T20" fmla="*/ 0 w 24"/>
                <a:gd name="T21" fmla="*/ 16 h 18"/>
                <a:gd name="T22" fmla="*/ 2 w 24"/>
                <a:gd name="T23" fmla="*/ 18 h 18"/>
                <a:gd name="T24" fmla="*/ 3 w 24"/>
                <a:gd name="T25" fmla="*/ 18 h 18"/>
                <a:gd name="T26" fmla="*/ 4 w 24"/>
                <a:gd name="T27" fmla="*/ 16 h 18"/>
                <a:gd name="T28" fmla="*/ 24 w 24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5"/>
                  </a:moveTo>
                  <a:lnTo>
                    <a:pt x="24" y="4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4" name="Freeform 1931"/>
            <p:cNvSpPr>
              <a:spLocks/>
            </p:cNvSpPr>
            <p:nvPr/>
          </p:nvSpPr>
          <p:spPr bwMode="auto">
            <a:xfrm>
              <a:off x="3470" y="2335"/>
              <a:ext cx="25" cy="18"/>
            </a:xfrm>
            <a:custGeom>
              <a:avLst/>
              <a:gdLst>
                <a:gd name="T0" fmla="*/ 24 w 25"/>
                <a:gd name="T1" fmla="*/ 5 h 18"/>
                <a:gd name="T2" fmla="*/ 25 w 25"/>
                <a:gd name="T3" fmla="*/ 4 h 18"/>
                <a:gd name="T4" fmla="*/ 25 w 25"/>
                <a:gd name="T5" fmla="*/ 2 h 18"/>
                <a:gd name="T6" fmla="*/ 24 w 25"/>
                <a:gd name="T7" fmla="*/ 1 h 18"/>
                <a:gd name="T8" fmla="*/ 22 w 25"/>
                <a:gd name="T9" fmla="*/ 0 h 18"/>
                <a:gd name="T10" fmla="*/ 21 w 25"/>
                <a:gd name="T11" fmla="*/ 0 h 18"/>
                <a:gd name="T12" fmla="*/ 20 w 25"/>
                <a:gd name="T13" fmla="*/ 1 h 18"/>
                <a:gd name="T14" fmla="*/ 2 w 25"/>
                <a:gd name="T15" fmla="*/ 12 h 18"/>
                <a:gd name="T16" fmla="*/ 0 w 25"/>
                <a:gd name="T17" fmla="*/ 13 h 18"/>
                <a:gd name="T18" fmla="*/ 0 w 25"/>
                <a:gd name="T19" fmla="*/ 15 h 18"/>
                <a:gd name="T20" fmla="*/ 2 w 25"/>
                <a:gd name="T21" fmla="*/ 16 h 18"/>
                <a:gd name="T22" fmla="*/ 3 w 25"/>
                <a:gd name="T23" fmla="*/ 18 h 18"/>
                <a:gd name="T24" fmla="*/ 4 w 25"/>
                <a:gd name="T25" fmla="*/ 18 h 18"/>
                <a:gd name="T26" fmla="*/ 6 w 25"/>
                <a:gd name="T27" fmla="*/ 16 h 18"/>
                <a:gd name="T28" fmla="*/ 24 w 25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5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5" name="Freeform 1932"/>
            <p:cNvSpPr>
              <a:spLocks/>
            </p:cNvSpPr>
            <p:nvPr/>
          </p:nvSpPr>
          <p:spPr bwMode="auto">
            <a:xfrm>
              <a:off x="3439" y="2355"/>
              <a:ext cx="23" cy="18"/>
            </a:xfrm>
            <a:custGeom>
              <a:avLst/>
              <a:gdLst>
                <a:gd name="T0" fmla="*/ 23 w 23"/>
                <a:gd name="T1" fmla="*/ 6 h 18"/>
                <a:gd name="T2" fmla="*/ 23 w 23"/>
                <a:gd name="T3" fmla="*/ 4 h 18"/>
                <a:gd name="T4" fmla="*/ 23 w 23"/>
                <a:gd name="T5" fmla="*/ 3 h 18"/>
                <a:gd name="T6" fmla="*/ 23 w 23"/>
                <a:gd name="T7" fmla="*/ 2 h 18"/>
                <a:gd name="T8" fmla="*/ 22 w 23"/>
                <a:gd name="T9" fmla="*/ 0 h 18"/>
                <a:gd name="T10" fmla="*/ 20 w 23"/>
                <a:gd name="T11" fmla="*/ 0 h 18"/>
                <a:gd name="T12" fmla="*/ 19 w 23"/>
                <a:gd name="T13" fmla="*/ 2 h 18"/>
                <a:gd name="T14" fmla="*/ 0 w 23"/>
                <a:gd name="T15" fmla="*/ 13 h 18"/>
                <a:gd name="T16" fmla="*/ 0 w 23"/>
                <a:gd name="T17" fmla="*/ 14 h 18"/>
                <a:gd name="T18" fmla="*/ 0 w 23"/>
                <a:gd name="T19" fmla="*/ 15 h 18"/>
                <a:gd name="T20" fmla="*/ 0 w 23"/>
                <a:gd name="T21" fmla="*/ 17 h 18"/>
                <a:gd name="T22" fmla="*/ 1 w 23"/>
                <a:gd name="T23" fmla="*/ 18 h 18"/>
                <a:gd name="T24" fmla="*/ 2 w 23"/>
                <a:gd name="T25" fmla="*/ 18 h 18"/>
                <a:gd name="T26" fmla="*/ 4 w 23"/>
                <a:gd name="T27" fmla="*/ 17 h 18"/>
                <a:gd name="T28" fmla="*/ 23 w 23"/>
                <a:gd name="T29" fmla="*/ 6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8"/>
                <a:gd name="T47" fmla="*/ 23 w 23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8">
                  <a:moveTo>
                    <a:pt x="23" y="6"/>
                  </a:moveTo>
                  <a:lnTo>
                    <a:pt x="23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6" name="Freeform 1933"/>
            <p:cNvSpPr>
              <a:spLocks/>
            </p:cNvSpPr>
            <p:nvPr/>
          </p:nvSpPr>
          <p:spPr bwMode="auto">
            <a:xfrm>
              <a:off x="3406" y="2376"/>
              <a:ext cx="23" cy="18"/>
            </a:xfrm>
            <a:custGeom>
              <a:avLst/>
              <a:gdLst>
                <a:gd name="T0" fmla="*/ 23 w 23"/>
                <a:gd name="T1" fmla="*/ 5 h 18"/>
                <a:gd name="T2" fmla="*/ 23 w 23"/>
                <a:gd name="T3" fmla="*/ 4 h 18"/>
                <a:gd name="T4" fmla="*/ 23 w 23"/>
                <a:gd name="T5" fmla="*/ 3 h 18"/>
                <a:gd name="T6" fmla="*/ 23 w 23"/>
                <a:gd name="T7" fmla="*/ 1 h 18"/>
                <a:gd name="T8" fmla="*/ 22 w 23"/>
                <a:gd name="T9" fmla="*/ 0 h 18"/>
                <a:gd name="T10" fmla="*/ 20 w 23"/>
                <a:gd name="T11" fmla="*/ 0 h 18"/>
                <a:gd name="T12" fmla="*/ 19 w 23"/>
                <a:gd name="T13" fmla="*/ 1 h 18"/>
                <a:gd name="T14" fmla="*/ 1 w 23"/>
                <a:gd name="T15" fmla="*/ 12 h 18"/>
                <a:gd name="T16" fmla="*/ 0 w 23"/>
                <a:gd name="T17" fmla="*/ 14 h 18"/>
                <a:gd name="T18" fmla="*/ 0 w 23"/>
                <a:gd name="T19" fmla="*/ 15 h 18"/>
                <a:gd name="T20" fmla="*/ 1 w 23"/>
                <a:gd name="T21" fmla="*/ 16 h 18"/>
                <a:gd name="T22" fmla="*/ 2 w 23"/>
                <a:gd name="T23" fmla="*/ 18 h 18"/>
                <a:gd name="T24" fmla="*/ 4 w 23"/>
                <a:gd name="T25" fmla="*/ 18 h 18"/>
                <a:gd name="T26" fmla="*/ 5 w 23"/>
                <a:gd name="T27" fmla="*/ 16 h 18"/>
                <a:gd name="T28" fmla="*/ 23 w 23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8"/>
                <a:gd name="T47" fmla="*/ 23 w 23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8">
                  <a:moveTo>
                    <a:pt x="23" y="5"/>
                  </a:moveTo>
                  <a:lnTo>
                    <a:pt x="23" y="4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5" y="16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7" name="Freeform 1934"/>
            <p:cNvSpPr>
              <a:spLocks/>
            </p:cNvSpPr>
            <p:nvPr/>
          </p:nvSpPr>
          <p:spPr bwMode="auto">
            <a:xfrm>
              <a:off x="3372" y="2397"/>
              <a:ext cx="25" cy="17"/>
            </a:xfrm>
            <a:custGeom>
              <a:avLst/>
              <a:gdLst>
                <a:gd name="T0" fmla="*/ 24 w 25"/>
                <a:gd name="T1" fmla="*/ 5 h 17"/>
                <a:gd name="T2" fmla="*/ 25 w 25"/>
                <a:gd name="T3" fmla="*/ 4 h 17"/>
                <a:gd name="T4" fmla="*/ 25 w 25"/>
                <a:gd name="T5" fmla="*/ 2 h 17"/>
                <a:gd name="T6" fmla="*/ 24 w 25"/>
                <a:gd name="T7" fmla="*/ 1 h 17"/>
                <a:gd name="T8" fmla="*/ 23 w 25"/>
                <a:gd name="T9" fmla="*/ 0 h 17"/>
                <a:gd name="T10" fmla="*/ 21 w 25"/>
                <a:gd name="T11" fmla="*/ 0 h 17"/>
                <a:gd name="T12" fmla="*/ 20 w 25"/>
                <a:gd name="T13" fmla="*/ 1 h 17"/>
                <a:gd name="T14" fmla="*/ 2 w 25"/>
                <a:gd name="T15" fmla="*/ 13 h 17"/>
                <a:gd name="T16" fmla="*/ 0 w 25"/>
                <a:gd name="T17" fmla="*/ 15 h 17"/>
                <a:gd name="T18" fmla="*/ 0 w 25"/>
                <a:gd name="T19" fmla="*/ 16 h 17"/>
                <a:gd name="T20" fmla="*/ 2 w 25"/>
                <a:gd name="T21" fmla="*/ 17 h 17"/>
                <a:gd name="T22" fmla="*/ 3 w 25"/>
                <a:gd name="T23" fmla="*/ 17 h 17"/>
                <a:gd name="T24" fmla="*/ 5 w 25"/>
                <a:gd name="T25" fmla="*/ 17 h 17"/>
                <a:gd name="T26" fmla="*/ 6 w 25"/>
                <a:gd name="T27" fmla="*/ 17 h 17"/>
                <a:gd name="T28" fmla="*/ 24 w 25"/>
                <a:gd name="T29" fmla="*/ 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4" y="5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8" name="Freeform 1935"/>
            <p:cNvSpPr>
              <a:spLocks/>
            </p:cNvSpPr>
            <p:nvPr/>
          </p:nvSpPr>
          <p:spPr bwMode="auto">
            <a:xfrm>
              <a:off x="3341" y="2419"/>
              <a:ext cx="23" cy="16"/>
            </a:xfrm>
            <a:custGeom>
              <a:avLst/>
              <a:gdLst>
                <a:gd name="T0" fmla="*/ 23 w 23"/>
                <a:gd name="T1" fmla="*/ 4 h 16"/>
                <a:gd name="T2" fmla="*/ 23 w 23"/>
                <a:gd name="T3" fmla="*/ 2 h 16"/>
                <a:gd name="T4" fmla="*/ 23 w 23"/>
                <a:gd name="T5" fmla="*/ 1 h 16"/>
                <a:gd name="T6" fmla="*/ 23 w 23"/>
                <a:gd name="T7" fmla="*/ 0 h 16"/>
                <a:gd name="T8" fmla="*/ 22 w 23"/>
                <a:gd name="T9" fmla="*/ 0 h 16"/>
                <a:gd name="T10" fmla="*/ 20 w 23"/>
                <a:gd name="T11" fmla="*/ 0 h 16"/>
                <a:gd name="T12" fmla="*/ 19 w 23"/>
                <a:gd name="T13" fmla="*/ 0 h 16"/>
                <a:gd name="T14" fmla="*/ 0 w 23"/>
                <a:gd name="T15" fmla="*/ 12 h 16"/>
                <a:gd name="T16" fmla="*/ 0 w 23"/>
                <a:gd name="T17" fmla="*/ 13 h 16"/>
                <a:gd name="T18" fmla="*/ 0 w 23"/>
                <a:gd name="T19" fmla="*/ 15 h 16"/>
                <a:gd name="T20" fmla="*/ 0 w 23"/>
                <a:gd name="T21" fmla="*/ 16 h 16"/>
                <a:gd name="T22" fmla="*/ 1 w 23"/>
                <a:gd name="T23" fmla="*/ 16 h 16"/>
                <a:gd name="T24" fmla="*/ 3 w 23"/>
                <a:gd name="T25" fmla="*/ 16 h 16"/>
                <a:gd name="T26" fmla="*/ 4 w 23"/>
                <a:gd name="T27" fmla="*/ 16 h 16"/>
                <a:gd name="T28" fmla="*/ 23 w 23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6"/>
                <a:gd name="T47" fmla="*/ 23 w 23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6">
                  <a:moveTo>
                    <a:pt x="23" y="4"/>
                  </a:moveTo>
                  <a:lnTo>
                    <a:pt x="23" y="2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59" name="Freeform 1936"/>
            <p:cNvSpPr>
              <a:spLocks/>
            </p:cNvSpPr>
            <p:nvPr/>
          </p:nvSpPr>
          <p:spPr bwMode="auto">
            <a:xfrm>
              <a:off x="3308" y="2439"/>
              <a:ext cx="25" cy="17"/>
            </a:xfrm>
            <a:custGeom>
              <a:avLst/>
              <a:gdLst>
                <a:gd name="T0" fmla="*/ 23 w 25"/>
                <a:gd name="T1" fmla="*/ 4 h 17"/>
                <a:gd name="T2" fmla="*/ 25 w 25"/>
                <a:gd name="T3" fmla="*/ 3 h 17"/>
                <a:gd name="T4" fmla="*/ 25 w 25"/>
                <a:gd name="T5" fmla="*/ 2 h 17"/>
                <a:gd name="T6" fmla="*/ 23 w 25"/>
                <a:gd name="T7" fmla="*/ 0 h 17"/>
                <a:gd name="T8" fmla="*/ 22 w 25"/>
                <a:gd name="T9" fmla="*/ 0 h 17"/>
                <a:gd name="T10" fmla="*/ 20 w 25"/>
                <a:gd name="T11" fmla="*/ 0 h 17"/>
                <a:gd name="T12" fmla="*/ 19 w 25"/>
                <a:gd name="T13" fmla="*/ 0 h 17"/>
                <a:gd name="T14" fmla="*/ 1 w 25"/>
                <a:gd name="T15" fmla="*/ 13 h 17"/>
                <a:gd name="T16" fmla="*/ 0 w 25"/>
                <a:gd name="T17" fmla="*/ 14 h 17"/>
                <a:gd name="T18" fmla="*/ 0 w 25"/>
                <a:gd name="T19" fmla="*/ 15 h 17"/>
                <a:gd name="T20" fmla="*/ 1 w 25"/>
                <a:gd name="T21" fmla="*/ 17 h 17"/>
                <a:gd name="T22" fmla="*/ 2 w 25"/>
                <a:gd name="T23" fmla="*/ 17 h 17"/>
                <a:gd name="T24" fmla="*/ 4 w 25"/>
                <a:gd name="T25" fmla="*/ 17 h 17"/>
                <a:gd name="T26" fmla="*/ 5 w 25"/>
                <a:gd name="T27" fmla="*/ 17 h 17"/>
                <a:gd name="T28" fmla="*/ 23 w 25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3" y="4"/>
                  </a:moveTo>
                  <a:lnTo>
                    <a:pt x="25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0" name="Freeform 1937"/>
            <p:cNvSpPr>
              <a:spLocks/>
            </p:cNvSpPr>
            <p:nvPr/>
          </p:nvSpPr>
          <p:spPr bwMode="auto">
            <a:xfrm>
              <a:off x="3276" y="2460"/>
              <a:ext cx="23" cy="16"/>
            </a:xfrm>
            <a:custGeom>
              <a:avLst/>
              <a:gdLst>
                <a:gd name="T0" fmla="*/ 23 w 23"/>
                <a:gd name="T1" fmla="*/ 4 h 16"/>
                <a:gd name="T2" fmla="*/ 23 w 23"/>
                <a:gd name="T3" fmla="*/ 3 h 16"/>
                <a:gd name="T4" fmla="*/ 23 w 23"/>
                <a:gd name="T5" fmla="*/ 1 h 16"/>
                <a:gd name="T6" fmla="*/ 23 w 23"/>
                <a:gd name="T7" fmla="*/ 0 h 16"/>
                <a:gd name="T8" fmla="*/ 22 w 23"/>
                <a:gd name="T9" fmla="*/ 0 h 16"/>
                <a:gd name="T10" fmla="*/ 21 w 23"/>
                <a:gd name="T11" fmla="*/ 0 h 16"/>
                <a:gd name="T12" fmla="*/ 19 w 23"/>
                <a:gd name="T13" fmla="*/ 0 h 16"/>
                <a:gd name="T14" fmla="*/ 0 w 23"/>
                <a:gd name="T15" fmla="*/ 12 h 16"/>
                <a:gd name="T16" fmla="*/ 0 w 23"/>
                <a:gd name="T17" fmla="*/ 14 h 16"/>
                <a:gd name="T18" fmla="*/ 0 w 23"/>
                <a:gd name="T19" fmla="*/ 15 h 16"/>
                <a:gd name="T20" fmla="*/ 0 w 23"/>
                <a:gd name="T21" fmla="*/ 16 h 16"/>
                <a:gd name="T22" fmla="*/ 1 w 23"/>
                <a:gd name="T23" fmla="*/ 16 h 16"/>
                <a:gd name="T24" fmla="*/ 3 w 23"/>
                <a:gd name="T25" fmla="*/ 16 h 16"/>
                <a:gd name="T26" fmla="*/ 4 w 23"/>
                <a:gd name="T27" fmla="*/ 16 h 16"/>
                <a:gd name="T28" fmla="*/ 23 w 23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6"/>
                <a:gd name="T47" fmla="*/ 23 w 23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6">
                  <a:moveTo>
                    <a:pt x="23" y="4"/>
                  </a:moveTo>
                  <a:lnTo>
                    <a:pt x="23" y="3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1" name="Freeform 1938"/>
            <p:cNvSpPr>
              <a:spLocks/>
            </p:cNvSpPr>
            <p:nvPr/>
          </p:nvSpPr>
          <p:spPr bwMode="auto">
            <a:xfrm>
              <a:off x="3243" y="2481"/>
              <a:ext cx="25" cy="16"/>
            </a:xfrm>
            <a:custGeom>
              <a:avLst/>
              <a:gdLst>
                <a:gd name="T0" fmla="*/ 23 w 25"/>
                <a:gd name="T1" fmla="*/ 4 h 16"/>
                <a:gd name="T2" fmla="*/ 25 w 25"/>
                <a:gd name="T3" fmla="*/ 2 h 16"/>
                <a:gd name="T4" fmla="*/ 25 w 25"/>
                <a:gd name="T5" fmla="*/ 1 h 16"/>
                <a:gd name="T6" fmla="*/ 23 w 25"/>
                <a:gd name="T7" fmla="*/ 0 h 16"/>
                <a:gd name="T8" fmla="*/ 22 w 25"/>
                <a:gd name="T9" fmla="*/ 0 h 16"/>
                <a:gd name="T10" fmla="*/ 21 w 25"/>
                <a:gd name="T11" fmla="*/ 0 h 16"/>
                <a:gd name="T12" fmla="*/ 19 w 25"/>
                <a:gd name="T13" fmla="*/ 0 h 16"/>
                <a:gd name="T14" fmla="*/ 1 w 25"/>
                <a:gd name="T15" fmla="*/ 12 h 16"/>
                <a:gd name="T16" fmla="*/ 0 w 25"/>
                <a:gd name="T17" fmla="*/ 13 h 16"/>
                <a:gd name="T18" fmla="*/ 0 w 25"/>
                <a:gd name="T19" fmla="*/ 15 h 16"/>
                <a:gd name="T20" fmla="*/ 1 w 25"/>
                <a:gd name="T21" fmla="*/ 16 h 16"/>
                <a:gd name="T22" fmla="*/ 3 w 25"/>
                <a:gd name="T23" fmla="*/ 16 h 16"/>
                <a:gd name="T24" fmla="*/ 4 w 25"/>
                <a:gd name="T25" fmla="*/ 16 h 16"/>
                <a:gd name="T26" fmla="*/ 6 w 25"/>
                <a:gd name="T27" fmla="*/ 16 h 16"/>
                <a:gd name="T28" fmla="*/ 23 w 25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4"/>
                  </a:moveTo>
                  <a:lnTo>
                    <a:pt x="25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2" name="Freeform 1939"/>
            <p:cNvSpPr>
              <a:spLocks/>
            </p:cNvSpPr>
            <p:nvPr/>
          </p:nvSpPr>
          <p:spPr bwMode="auto">
            <a:xfrm>
              <a:off x="3211" y="2501"/>
              <a:ext cx="24" cy="18"/>
            </a:xfrm>
            <a:custGeom>
              <a:avLst/>
              <a:gdLst>
                <a:gd name="T0" fmla="*/ 24 w 24"/>
                <a:gd name="T1" fmla="*/ 4 h 18"/>
                <a:gd name="T2" fmla="*/ 24 w 24"/>
                <a:gd name="T3" fmla="*/ 3 h 18"/>
                <a:gd name="T4" fmla="*/ 24 w 24"/>
                <a:gd name="T5" fmla="*/ 2 h 18"/>
                <a:gd name="T6" fmla="*/ 24 w 24"/>
                <a:gd name="T7" fmla="*/ 0 h 18"/>
                <a:gd name="T8" fmla="*/ 22 w 24"/>
                <a:gd name="T9" fmla="*/ 0 h 18"/>
                <a:gd name="T10" fmla="*/ 21 w 24"/>
                <a:gd name="T11" fmla="*/ 0 h 18"/>
                <a:gd name="T12" fmla="*/ 20 w 24"/>
                <a:gd name="T13" fmla="*/ 0 h 18"/>
                <a:gd name="T14" fmla="*/ 0 w 24"/>
                <a:gd name="T15" fmla="*/ 13 h 18"/>
                <a:gd name="T16" fmla="*/ 0 w 24"/>
                <a:gd name="T17" fmla="*/ 14 h 18"/>
                <a:gd name="T18" fmla="*/ 0 w 24"/>
                <a:gd name="T19" fmla="*/ 15 h 18"/>
                <a:gd name="T20" fmla="*/ 0 w 24"/>
                <a:gd name="T21" fmla="*/ 17 h 18"/>
                <a:gd name="T22" fmla="*/ 2 w 24"/>
                <a:gd name="T23" fmla="*/ 18 h 18"/>
                <a:gd name="T24" fmla="*/ 3 w 24"/>
                <a:gd name="T25" fmla="*/ 18 h 18"/>
                <a:gd name="T26" fmla="*/ 4 w 24"/>
                <a:gd name="T27" fmla="*/ 17 h 18"/>
                <a:gd name="T28" fmla="*/ 24 w 24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4"/>
                  </a:moveTo>
                  <a:lnTo>
                    <a:pt x="24" y="3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3" name="Freeform 1940"/>
            <p:cNvSpPr>
              <a:spLocks/>
            </p:cNvSpPr>
            <p:nvPr/>
          </p:nvSpPr>
          <p:spPr bwMode="auto">
            <a:xfrm>
              <a:off x="3178" y="2522"/>
              <a:ext cx="24" cy="18"/>
            </a:xfrm>
            <a:custGeom>
              <a:avLst/>
              <a:gdLst>
                <a:gd name="T0" fmla="*/ 24 w 24"/>
                <a:gd name="T1" fmla="*/ 5 h 18"/>
                <a:gd name="T2" fmla="*/ 24 w 24"/>
                <a:gd name="T3" fmla="*/ 4 h 18"/>
                <a:gd name="T4" fmla="*/ 24 w 24"/>
                <a:gd name="T5" fmla="*/ 3 h 18"/>
                <a:gd name="T6" fmla="*/ 24 w 24"/>
                <a:gd name="T7" fmla="*/ 1 h 18"/>
                <a:gd name="T8" fmla="*/ 22 w 24"/>
                <a:gd name="T9" fmla="*/ 0 h 18"/>
                <a:gd name="T10" fmla="*/ 21 w 24"/>
                <a:gd name="T11" fmla="*/ 0 h 18"/>
                <a:gd name="T12" fmla="*/ 20 w 24"/>
                <a:gd name="T13" fmla="*/ 1 h 18"/>
                <a:gd name="T14" fmla="*/ 0 w 24"/>
                <a:gd name="T15" fmla="*/ 12 h 18"/>
                <a:gd name="T16" fmla="*/ 0 w 24"/>
                <a:gd name="T17" fmla="*/ 14 h 18"/>
                <a:gd name="T18" fmla="*/ 0 w 24"/>
                <a:gd name="T19" fmla="*/ 15 h 18"/>
                <a:gd name="T20" fmla="*/ 0 w 24"/>
                <a:gd name="T21" fmla="*/ 16 h 18"/>
                <a:gd name="T22" fmla="*/ 2 w 24"/>
                <a:gd name="T23" fmla="*/ 18 h 18"/>
                <a:gd name="T24" fmla="*/ 3 w 24"/>
                <a:gd name="T25" fmla="*/ 18 h 18"/>
                <a:gd name="T26" fmla="*/ 4 w 24"/>
                <a:gd name="T27" fmla="*/ 16 h 18"/>
                <a:gd name="T28" fmla="*/ 24 w 24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5"/>
                  </a:moveTo>
                  <a:lnTo>
                    <a:pt x="24" y="4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4" name="Freeform 1941"/>
            <p:cNvSpPr>
              <a:spLocks/>
            </p:cNvSpPr>
            <p:nvPr/>
          </p:nvSpPr>
          <p:spPr bwMode="auto">
            <a:xfrm>
              <a:off x="3145" y="2543"/>
              <a:ext cx="25" cy="17"/>
            </a:xfrm>
            <a:custGeom>
              <a:avLst/>
              <a:gdLst>
                <a:gd name="T0" fmla="*/ 24 w 25"/>
                <a:gd name="T1" fmla="*/ 5 h 17"/>
                <a:gd name="T2" fmla="*/ 25 w 25"/>
                <a:gd name="T3" fmla="*/ 4 h 17"/>
                <a:gd name="T4" fmla="*/ 25 w 25"/>
                <a:gd name="T5" fmla="*/ 2 h 17"/>
                <a:gd name="T6" fmla="*/ 24 w 25"/>
                <a:gd name="T7" fmla="*/ 1 h 17"/>
                <a:gd name="T8" fmla="*/ 22 w 25"/>
                <a:gd name="T9" fmla="*/ 0 h 17"/>
                <a:gd name="T10" fmla="*/ 21 w 25"/>
                <a:gd name="T11" fmla="*/ 0 h 17"/>
                <a:gd name="T12" fmla="*/ 19 w 25"/>
                <a:gd name="T13" fmla="*/ 1 h 17"/>
                <a:gd name="T14" fmla="*/ 2 w 25"/>
                <a:gd name="T15" fmla="*/ 12 h 17"/>
                <a:gd name="T16" fmla="*/ 0 w 25"/>
                <a:gd name="T17" fmla="*/ 13 h 17"/>
                <a:gd name="T18" fmla="*/ 0 w 25"/>
                <a:gd name="T19" fmla="*/ 15 h 17"/>
                <a:gd name="T20" fmla="*/ 2 w 25"/>
                <a:gd name="T21" fmla="*/ 16 h 17"/>
                <a:gd name="T22" fmla="*/ 3 w 25"/>
                <a:gd name="T23" fmla="*/ 17 h 17"/>
                <a:gd name="T24" fmla="*/ 4 w 25"/>
                <a:gd name="T25" fmla="*/ 17 h 17"/>
                <a:gd name="T26" fmla="*/ 6 w 25"/>
                <a:gd name="T27" fmla="*/ 16 h 17"/>
                <a:gd name="T28" fmla="*/ 24 w 25"/>
                <a:gd name="T29" fmla="*/ 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4" y="5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6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5" name="Freeform 1942"/>
            <p:cNvSpPr>
              <a:spLocks/>
            </p:cNvSpPr>
            <p:nvPr/>
          </p:nvSpPr>
          <p:spPr bwMode="auto">
            <a:xfrm>
              <a:off x="3114" y="2563"/>
              <a:ext cx="23" cy="18"/>
            </a:xfrm>
            <a:custGeom>
              <a:avLst/>
              <a:gdLst>
                <a:gd name="T0" fmla="*/ 23 w 23"/>
                <a:gd name="T1" fmla="*/ 6 h 18"/>
                <a:gd name="T2" fmla="*/ 23 w 23"/>
                <a:gd name="T3" fmla="*/ 4 h 18"/>
                <a:gd name="T4" fmla="*/ 23 w 23"/>
                <a:gd name="T5" fmla="*/ 3 h 18"/>
                <a:gd name="T6" fmla="*/ 23 w 23"/>
                <a:gd name="T7" fmla="*/ 2 h 18"/>
                <a:gd name="T8" fmla="*/ 22 w 23"/>
                <a:gd name="T9" fmla="*/ 0 h 18"/>
                <a:gd name="T10" fmla="*/ 20 w 23"/>
                <a:gd name="T11" fmla="*/ 0 h 18"/>
                <a:gd name="T12" fmla="*/ 19 w 23"/>
                <a:gd name="T13" fmla="*/ 2 h 18"/>
                <a:gd name="T14" fmla="*/ 0 w 23"/>
                <a:gd name="T15" fmla="*/ 13 h 18"/>
                <a:gd name="T16" fmla="*/ 0 w 23"/>
                <a:gd name="T17" fmla="*/ 14 h 18"/>
                <a:gd name="T18" fmla="*/ 0 w 23"/>
                <a:gd name="T19" fmla="*/ 15 h 18"/>
                <a:gd name="T20" fmla="*/ 0 w 23"/>
                <a:gd name="T21" fmla="*/ 17 h 18"/>
                <a:gd name="T22" fmla="*/ 1 w 23"/>
                <a:gd name="T23" fmla="*/ 18 h 18"/>
                <a:gd name="T24" fmla="*/ 2 w 23"/>
                <a:gd name="T25" fmla="*/ 18 h 18"/>
                <a:gd name="T26" fmla="*/ 4 w 23"/>
                <a:gd name="T27" fmla="*/ 17 h 18"/>
                <a:gd name="T28" fmla="*/ 23 w 23"/>
                <a:gd name="T29" fmla="*/ 6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8"/>
                <a:gd name="T47" fmla="*/ 23 w 23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8">
                  <a:moveTo>
                    <a:pt x="23" y="6"/>
                  </a:moveTo>
                  <a:lnTo>
                    <a:pt x="23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6" name="Freeform 1943"/>
            <p:cNvSpPr>
              <a:spLocks/>
            </p:cNvSpPr>
            <p:nvPr/>
          </p:nvSpPr>
          <p:spPr bwMode="auto">
            <a:xfrm>
              <a:off x="3080" y="2584"/>
              <a:ext cx="25" cy="18"/>
            </a:xfrm>
            <a:custGeom>
              <a:avLst/>
              <a:gdLst>
                <a:gd name="T0" fmla="*/ 24 w 25"/>
                <a:gd name="T1" fmla="*/ 5 h 18"/>
                <a:gd name="T2" fmla="*/ 25 w 25"/>
                <a:gd name="T3" fmla="*/ 4 h 18"/>
                <a:gd name="T4" fmla="*/ 25 w 25"/>
                <a:gd name="T5" fmla="*/ 3 h 18"/>
                <a:gd name="T6" fmla="*/ 24 w 25"/>
                <a:gd name="T7" fmla="*/ 1 h 18"/>
                <a:gd name="T8" fmla="*/ 22 w 25"/>
                <a:gd name="T9" fmla="*/ 0 h 18"/>
                <a:gd name="T10" fmla="*/ 21 w 25"/>
                <a:gd name="T11" fmla="*/ 0 h 18"/>
                <a:gd name="T12" fmla="*/ 20 w 25"/>
                <a:gd name="T13" fmla="*/ 1 h 18"/>
                <a:gd name="T14" fmla="*/ 2 w 25"/>
                <a:gd name="T15" fmla="*/ 12 h 18"/>
                <a:gd name="T16" fmla="*/ 0 w 25"/>
                <a:gd name="T17" fmla="*/ 14 h 18"/>
                <a:gd name="T18" fmla="*/ 0 w 25"/>
                <a:gd name="T19" fmla="*/ 15 h 18"/>
                <a:gd name="T20" fmla="*/ 2 w 25"/>
                <a:gd name="T21" fmla="*/ 16 h 18"/>
                <a:gd name="T22" fmla="*/ 3 w 25"/>
                <a:gd name="T23" fmla="*/ 18 h 18"/>
                <a:gd name="T24" fmla="*/ 5 w 25"/>
                <a:gd name="T25" fmla="*/ 18 h 18"/>
                <a:gd name="T26" fmla="*/ 6 w 25"/>
                <a:gd name="T27" fmla="*/ 16 h 18"/>
                <a:gd name="T28" fmla="*/ 24 w 25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6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7" name="Freeform 1944"/>
            <p:cNvSpPr>
              <a:spLocks/>
            </p:cNvSpPr>
            <p:nvPr/>
          </p:nvSpPr>
          <p:spPr bwMode="auto">
            <a:xfrm>
              <a:off x="3049" y="2605"/>
              <a:ext cx="23" cy="17"/>
            </a:xfrm>
            <a:custGeom>
              <a:avLst/>
              <a:gdLst>
                <a:gd name="T0" fmla="*/ 23 w 23"/>
                <a:gd name="T1" fmla="*/ 5 h 17"/>
                <a:gd name="T2" fmla="*/ 23 w 23"/>
                <a:gd name="T3" fmla="*/ 4 h 17"/>
                <a:gd name="T4" fmla="*/ 23 w 23"/>
                <a:gd name="T5" fmla="*/ 2 h 17"/>
                <a:gd name="T6" fmla="*/ 23 w 23"/>
                <a:gd name="T7" fmla="*/ 1 h 17"/>
                <a:gd name="T8" fmla="*/ 22 w 23"/>
                <a:gd name="T9" fmla="*/ 0 h 17"/>
                <a:gd name="T10" fmla="*/ 20 w 23"/>
                <a:gd name="T11" fmla="*/ 0 h 17"/>
                <a:gd name="T12" fmla="*/ 19 w 23"/>
                <a:gd name="T13" fmla="*/ 1 h 17"/>
                <a:gd name="T14" fmla="*/ 0 w 23"/>
                <a:gd name="T15" fmla="*/ 13 h 17"/>
                <a:gd name="T16" fmla="*/ 0 w 23"/>
                <a:gd name="T17" fmla="*/ 15 h 17"/>
                <a:gd name="T18" fmla="*/ 0 w 23"/>
                <a:gd name="T19" fmla="*/ 16 h 17"/>
                <a:gd name="T20" fmla="*/ 0 w 23"/>
                <a:gd name="T21" fmla="*/ 17 h 17"/>
                <a:gd name="T22" fmla="*/ 1 w 23"/>
                <a:gd name="T23" fmla="*/ 17 h 17"/>
                <a:gd name="T24" fmla="*/ 3 w 23"/>
                <a:gd name="T25" fmla="*/ 17 h 17"/>
                <a:gd name="T26" fmla="*/ 4 w 23"/>
                <a:gd name="T27" fmla="*/ 17 h 17"/>
                <a:gd name="T28" fmla="*/ 23 w 23"/>
                <a:gd name="T29" fmla="*/ 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7"/>
                <a:gd name="T47" fmla="*/ 23 w 2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7">
                  <a:moveTo>
                    <a:pt x="23" y="5"/>
                  </a:moveTo>
                  <a:lnTo>
                    <a:pt x="23" y="4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8" name="Freeform 1945"/>
            <p:cNvSpPr>
              <a:spLocks/>
            </p:cNvSpPr>
            <p:nvPr/>
          </p:nvSpPr>
          <p:spPr bwMode="auto">
            <a:xfrm>
              <a:off x="3016" y="2627"/>
              <a:ext cx="24" cy="16"/>
            </a:xfrm>
            <a:custGeom>
              <a:avLst/>
              <a:gdLst>
                <a:gd name="T0" fmla="*/ 23 w 24"/>
                <a:gd name="T1" fmla="*/ 4 h 16"/>
                <a:gd name="T2" fmla="*/ 24 w 24"/>
                <a:gd name="T3" fmla="*/ 2 h 16"/>
                <a:gd name="T4" fmla="*/ 24 w 24"/>
                <a:gd name="T5" fmla="*/ 1 h 16"/>
                <a:gd name="T6" fmla="*/ 23 w 24"/>
                <a:gd name="T7" fmla="*/ 0 h 16"/>
                <a:gd name="T8" fmla="*/ 22 w 24"/>
                <a:gd name="T9" fmla="*/ 0 h 16"/>
                <a:gd name="T10" fmla="*/ 20 w 24"/>
                <a:gd name="T11" fmla="*/ 0 h 16"/>
                <a:gd name="T12" fmla="*/ 19 w 24"/>
                <a:gd name="T13" fmla="*/ 0 h 16"/>
                <a:gd name="T14" fmla="*/ 1 w 24"/>
                <a:gd name="T15" fmla="*/ 12 h 16"/>
                <a:gd name="T16" fmla="*/ 0 w 24"/>
                <a:gd name="T17" fmla="*/ 13 h 16"/>
                <a:gd name="T18" fmla="*/ 0 w 24"/>
                <a:gd name="T19" fmla="*/ 15 h 16"/>
                <a:gd name="T20" fmla="*/ 1 w 24"/>
                <a:gd name="T21" fmla="*/ 16 h 16"/>
                <a:gd name="T22" fmla="*/ 2 w 24"/>
                <a:gd name="T23" fmla="*/ 16 h 16"/>
                <a:gd name="T24" fmla="*/ 4 w 24"/>
                <a:gd name="T25" fmla="*/ 16 h 16"/>
                <a:gd name="T26" fmla="*/ 5 w 24"/>
                <a:gd name="T27" fmla="*/ 16 h 16"/>
                <a:gd name="T28" fmla="*/ 23 w 24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6"/>
                <a:gd name="T47" fmla="*/ 24 w 24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6">
                  <a:moveTo>
                    <a:pt x="23" y="4"/>
                  </a:moveTo>
                  <a:lnTo>
                    <a:pt x="24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69" name="Freeform 1946"/>
            <p:cNvSpPr>
              <a:spLocks/>
            </p:cNvSpPr>
            <p:nvPr/>
          </p:nvSpPr>
          <p:spPr bwMode="auto">
            <a:xfrm>
              <a:off x="2984" y="2647"/>
              <a:ext cx="23" cy="17"/>
            </a:xfrm>
            <a:custGeom>
              <a:avLst/>
              <a:gdLst>
                <a:gd name="T0" fmla="*/ 22 w 23"/>
                <a:gd name="T1" fmla="*/ 4 h 17"/>
                <a:gd name="T2" fmla="*/ 23 w 23"/>
                <a:gd name="T3" fmla="*/ 3 h 17"/>
                <a:gd name="T4" fmla="*/ 23 w 23"/>
                <a:gd name="T5" fmla="*/ 2 h 17"/>
                <a:gd name="T6" fmla="*/ 22 w 23"/>
                <a:gd name="T7" fmla="*/ 0 h 17"/>
                <a:gd name="T8" fmla="*/ 21 w 23"/>
                <a:gd name="T9" fmla="*/ 0 h 17"/>
                <a:gd name="T10" fmla="*/ 19 w 23"/>
                <a:gd name="T11" fmla="*/ 0 h 17"/>
                <a:gd name="T12" fmla="*/ 18 w 23"/>
                <a:gd name="T13" fmla="*/ 0 h 17"/>
                <a:gd name="T14" fmla="*/ 0 w 23"/>
                <a:gd name="T15" fmla="*/ 13 h 17"/>
                <a:gd name="T16" fmla="*/ 0 w 23"/>
                <a:gd name="T17" fmla="*/ 14 h 17"/>
                <a:gd name="T18" fmla="*/ 0 w 23"/>
                <a:gd name="T19" fmla="*/ 15 h 17"/>
                <a:gd name="T20" fmla="*/ 0 w 23"/>
                <a:gd name="T21" fmla="*/ 17 h 17"/>
                <a:gd name="T22" fmla="*/ 1 w 23"/>
                <a:gd name="T23" fmla="*/ 17 h 17"/>
                <a:gd name="T24" fmla="*/ 3 w 23"/>
                <a:gd name="T25" fmla="*/ 17 h 17"/>
                <a:gd name="T26" fmla="*/ 4 w 23"/>
                <a:gd name="T27" fmla="*/ 17 h 17"/>
                <a:gd name="T28" fmla="*/ 22 w 23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7"/>
                <a:gd name="T47" fmla="*/ 23 w 2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7">
                  <a:moveTo>
                    <a:pt x="22" y="4"/>
                  </a:moveTo>
                  <a:lnTo>
                    <a:pt x="23" y="3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0" name="Freeform 1947"/>
            <p:cNvSpPr>
              <a:spLocks/>
            </p:cNvSpPr>
            <p:nvPr/>
          </p:nvSpPr>
          <p:spPr bwMode="auto">
            <a:xfrm>
              <a:off x="2951" y="2668"/>
              <a:ext cx="23" cy="16"/>
            </a:xfrm>
            <a:custGeom>
              <a:avLst/>
              <a:gdLst>
                <a:gd name="T0" fmla="*/ 23 w 23"/>
                <a:gd name="T1" fmla="*/ 4 h 16"/>
                <a:gd name="T2" fmla="*/ 23 w 23"/>
                <a:gd name="T3" fmla="*/ 3 h 16"/>
                <a:gd name="T4" fmla="*/ 23 w 23"/>
                <a:gd name="T5" fmla="*/ 1 h 16"/>
                <a:gd name="T6" fmla="*/ 23 w 23"/>
                <a:gd name="T7" fmla="*/ 0 h 16"/>
                <a:gd name="T8" fmla="*/ 22 w 23"/>
                <a:gd name="T9" fmla="*/ 0 h 16"/>
                <a:gd name="T10" fmla="*/ 21 w 23"/>
                <a:gd name="T11" fmla="*/ 0 h 16"/>
                <a:gd name="T12" fmla="*/ 19 w 23"/>
                <a:gd name="T13" fmla="*/ 0 h 16"/>
                <a:gd name="T14" fmla="*/ 0 w 23"/>
                <a:gd name="T15" fmla="*/ 12 h 16"/>
                <a:gd name="T16" fmla="*/ 0 w 23"/>
                <a:gd name="T17" fmla="*/ 14 h 16"/>
                <a:gd name="T18" fmla="*/ 0 w 23"/>
                <a:gd name="T19" fmla="*/ 15 h 16"/>
                <a:gd name="T20" fmla="*/ 0 w 23"/>
                <a:gd name="T21" fmla="*/ 16 h 16"/>
                <a:gd name="T22" fmla="*/ 1 w 23"/>
                <a:gd name="T23" fmla="*/ 16 h 16"/>
                <a:gd name="T24" fmla="*/ 3 w 23"/>
                <a:gd name="T25" fmla="*/ 16 h 16"/>
                <a:gd name="T26" fmla="*/ 4 w 23"/>
                <a:gd name="T27" fmla="*/ 16 h 16"/>
                <a:gd name="T28" fmla="*/ 23 w 23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6"/>
                <a:gd name="T47" fmla="*/ 23 w 23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6">
                  <a:moveTo>
                    <a:pt x="23" y="4"/>
                  </a:moveTo>
                  <a:lnTo>
                    <a:pt x="23" y="3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1" name="Freeform 1948"/>
            <p:cNvSpPr>
              <a:spLocks/>
            </p:cNvSpPr>
            <p:nvPr/>
          </p:nvSpPr>
          <p:spPr bwMode="auto">
            <a:xfrm>
              <a:off x="2918" y="2689"/>
              <a:ext cx="25" cy="17"/>
            </a:xfrm>
            <a:custGeom>
              <a:avLst/>
              <a:gdLst>
                <a:gd name="T0" fmla="*/ 23 w 25"/>
                <a:gd name="T1" fmla="*/ 4 h 17"/>
                <a:gd name="T2" fmla="*/ 25 w 25"/>
                <a:gd name="T3" fmla="*/ 2 h 17"/>
                <a:gd name="T4" fmla="*/ 25 w 25"/>
                <a:gd name="T5" fmla="*/ 1 h 17"/>
                <a:gd name="T6" fmla="*/ 23 w 25"/>
                <a:gd name="T7" fmla="*/ 0 h 17"/>
                <a:gd name="T8" fmla="*/ 22 w 25"/>
                <a:gd name="T9" fmla="*/ 0 h 17"/>
                <a:gd name="T10" fmla="*/ 21 w 25"/>
                <a:gd name="T11" fmla="*/ 0 h 17"/>
                <a:gd name="T12" fmla="*/ 19 w 25"/>
                <a:gd name="T13" fmla="*/ 0 h 17"/>
                <a:gd name="T14" fmla="*/ 1 w 25"/>
                <a:gd name="T15" fmla="*/ 12 h 17"/>
                <a:gd name="T16" fmla="*/ 0 w 25"/>
                <a:gd name="T17" fmla="*/ 13 h 17"/>
                <a:gd name="T18" fmla="*/ 0 w 25"/>
                <a:gd name="T19" fmla="*/ 15 h 17"/>
                <a:gd name="T20" fmla="*/ 1 w 25"/>
                <a:gd name="T21" fmla="*/ 16 h 17"/>
                <a:gd name="T22" fmla="*/ 3 w 25"/>
                <a:gd name="T23" fmla="*/ 17 h 17"/>
                <a:gd name="T24" fmla="*/ 4 w 25"/>
                <a:gd name="T25" fmla="*/ 17 h 17"/>
                <a:gd name="T26" fmla="*/ 5 w 25"/>
                <a:gd name="T27" fmla="*/ 16 h 17"/>
                <a:gd name="T28" fmla="*/ 23 w 25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3" y="4"/>
                  </a:moveTo>
                  <a:lnTo>
                    <a:pt x="25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2" name="Freeform 1949"/>
            <p:cNvSpPr>
              <a:spLocks/>
            </p:cNvSpPr>
            <p:nvPr/>
          </p:nvSpPr>
          <p:spPr bwMode="auto">
            <a:xfrm>
              <a:off x="2886" y="2709"/>
              <a:ext cx="24" cy="18"/>
            </a:xfrm>
            <a:custGeom>
              <a:avLst/>
              <a:gdLst>
                <a:gd name="T0" fmla="*/ 24 w 24"/>
                <a:gd name="T1" fmla="*/ 4 h 18"/>
                <a:gd name="T2" fmla="*/ 24 w 24"/>
                <a:gd name="T3" fmla="*/ 3 h 18"/>
                <a:gd name="T4" fmla="*/ 24 w 24"/>
                <a:gd name="T5" fmla="*/ 2 h 18"/>
                <a:gd name="T6" fmla="*/ 24 w 24"/>
                <a:gd name="T7" fmla="*/ 0 h 18"/>
                <a:gd name="T8" fmla="*/ 22 w 24"/>
                <a:gd name="T9" fmla="*/ 0 h 18"/>
                <a:gd name="T10" fmla="*/ 21 w 24"/>
                <a:gd name="T11" fmla="*/ 0 h 18"/>
                <a:gd name="T12" fmla="*/ 19 w 24"/>
                <a:gd name="T13" fmla="*/ 0 h 18"/>
                <a:gd name="T14" fmla="*/ 0 w 24"/>
                <a:gd name="T15" fmla="*/ 13 h 18"/>
                <a:gd name="T16" fmla="*/ 0 w 24"/>
                <a:gd name="T17" fmla="*/ 14 h 18"/>
                <a:gd name="T18" fmla="*/ 0 w 24"/>
                <a:gd name="T19" fmla="*/ 15 h 18"/>
                <a:gd name="T20" fmla="*/ 0 w 24"/>
                <a:gd name="T21" fmla="*/ 17 h 18"/>
                <a:gd name="T22" fmla="*/ 2 w 24"/>
                <a:gd name="T23" fmla="*/ 18 h 18"/>
                <a:gd name="T24" fmla="*/ 3 w 24"/>
                <a:gd name="T25" fmla="*/ 18 h 18"/>
                <a:gd name="T26" fmla="*/ 4 w 24"/>
                <a:gd name="T27" fmla="*/ 17 h 18"/>
                <a:gd name="T28" fmla="*/ 24 w 24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8"/>
                <a:gd name="T47" fmla="*/ 24 w 24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8">
                  <a:moveTo>
                    <a:pt x="24" y="4"/>
                  </a:moveTo>
                  <a:lnTo>
                    <a:pt x="24" y="3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3" name="Freeform 1950"/>
            <p:cNvSpPr>
              <a:spLocks/>
            </p:cNvSpPr>
            <p:nvPr/>
          </p:nvSpPr>
          <p:spPr bwMode="auto">
            <a:xfrm>
              <a:off x="2853" y="2730"/>
              <a:ext cx="25" cy="18"/>
            </a:xfrm>
            <a:custGeom>
              <a:avLst/>
              <a:gdLst>
                <a:gd name="T0" fmla="*/ 24 w 25"/>
                <a:gd name="T1" fmla="*/ 5 h 18"/>
                <a:gd name="T2" fmla="*/ 25 w 25"/>
                <a:gd name="T3" fmla="*/ 4 h 18"/>
                <a:gd name="T4" fmla="*/ 25 w 25"/>
                <a:gd name="T5" fmla="*/ 3 h 18"/>
                <a:gd name="T6" fmla="*/ 24 w 25"/>
                <a:gd name="T7" fmla="*/ 1 h 18"/>
                <a:gd name="T8" fmla="*/ 22 w 25"/>
                <a:gd name="T9" fmla="*/ 0 h 18"/>
                <a:gd name="T10" fmla="*/ 21 w 25"/>
                <a:gd name="T11" fmla="*/ 0 h 18"/>
                <a:gd name="T12" fmla="*/ 19 w 25"/>
                <a:gd name="T13" fmla="*/ 1 h 18"/>
                <a:gd name="T14" fmla="*/ 2 w 25"/>
                <a:gd name="T15" fmla="*/ 12 h 18"/>
                <a:gd name="T16" fmla="*/ 0 w 25"/>
                <a:gd name="T17" fmla="*/ 14 h 18"/>
                <a:gd name="T18" fmla="*/ 0 w 25"/>
                <a:gd name="T19" fmla="*/ 15 h 18"/>
                <a:gd name="T20" fmla="*/ 2 w 25"/>
                <a:gd name="T21" fmla="*/ 16 h 18"/>
                <a:gd name="T22" fmla="*/ 3 w 25"/>
                <a:gd name="T23" fmla="*/ 18 h 18"/>
                <a:gd name="T24" fmla="*/ 4 w 25"/>
                <a:gd name="T25" fmla="*/ 18 h 18"/>
                <a:gd name="T26" fmla="*/ 6 w 25"/>
                <a:gd name="T27" fmla="*/ 16 h 18"/>
                <a:gd name="T28" fmla="*/ 24 w 25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4" name="Freeform 1951"/>
            <p:cNvSpPr>
              <a:spLocks/>
            </p:cNvSpPr>
            <p:nvPr/>
          </p:nvSpPr>
          <p:spPr bwMode="auto">
            <a:xfrm>
              <a:off x="2821" y="2751"/>
              <a:ext cx="24" cy="17"/>
            </a:xfrm>
            <a:custGeom>
              <a:avLst/>
              <a:gdLst>
                <a:gd name="T0" fmla="*/ 24 w 24"/>
                <a:gd name="T1" fmla="*/ 5 h 17"/>
                <a:gd name="T2" fmla="*/ 24 w 24"/>
                <a:gd name="T3" fmla="*/ 4 h 17"/>
                <a:gd name="T4" fmla="*/ 24 w 24"/>
                <a:gd name="T5" fmla="*/ 2 h 17"/>
                <a:gd name="T6" fmla="*/ 24 w 24"/>
                <a:gd name="T7" fmla="*/ 1 h 17"/>
                <a:gd name="T8" fmla="*/ 22 w 24"/>
                <a:gd name="T9" fmla="*/ 0 h 17"/>
                <a:gd name="T10" fmla="*/ 21 w 24"/>
                <a:gd name="T11" fmla="*/ 0 h 17"/>
                <a:gd name="T12" fmla="*/ 20 w 24"/>
                <a:gd name="T13" fmla="*/ 1 h 17"/>
                <a:gd name="T14" fmla="*/ 0 w 24"/>
                <a:gd name="T15" fmla="*/ 12 h 17"/>
                <a:gd name="T16" fmla="*/ 0 w 24"/>
                <a:gd name="T17" fmla="*/ 13 h 17"/>
                <a:gd name="T18" fmla="*/ 0 w 24"/>
                <a:gd name="T19" fmla="*/ 15 h 17"/>
                <a:gd name="T20" fmla="*/ 0 w 24"/>
                <a:gd name="T21" fmla="*/ 16 h 17"/>
                <a:gd name="T22" fmla="*/ 2 w 24"/>
                <a:gd name="T23" fmla="*/ 17 h 17"/>
                <a:gd name="T24" fmla="*/ 3 w 24"/>
                <a:gd name="T25" fmla="*/ 17 h 17"/>
                <a:gd name="T26" fmla="*/ 5 w 24"/>
                <a:gd name="T27" fmla="*/ 16 h 17"/>
                <a:gd name="T28" fmla="*/ 24 w 24"/>
                <a:gd name="T29" fmla="*/ 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7"/>
                <a:gd name="T47" fmla="*/ 24 w 24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7">
                  <a:moveTo>
                    <a:pt x="24" y="5"/>
                  </a:moveTo>
                  <a:lnTo>
                    <a:pt x="24" y="4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5" y="16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5" name="Freeform 1952"/>
            <p:cNvSpPr>
              <a:spLocks/>
            </p:cNvSpPr>
            <p:nvPr/>
          </p:nvSpPr>
          <p:spPr bwMode="auto">
            <a:xfrm>
              <a:off x="2788" y="2771"/>
              <a:ext cx="25" cy="18"/>
            </a:xfrm>
            <a:custGeom>
              <a:avLst/>
              <a:gdLst>
                <a:gd name="T0" fmla="*/ 24 w 25"/>
                <a:gd name="T1" fmla="*/ 6 h 18"/>
                <a:gd name="T2" fmla="*/ 25 w 25"/>
                <a:gd name="T3" fmla="*/ 4 h 18"/>
                <a:gd name="T4" fmla="*/ 25 w 25"/>
                <a:gd name="T5" fmla="*/ 3 h 18"/>
                <a:gd name="T6" fmla="*/ 24 w 25"/>
                <a:gd name="T7" fmla="*/ 2 h 18"/>
                <a:gd name="T8" fmla="*/ 22 w 25"/>
                <a:gd name="T9" fmla="*/ 0 h 18"/>
                <a:gd name="T10" fmla="*/ 21 w 25"/>
                <a:gd name="T11" fmla="*/ 0 h 18"/>
                <a:gd name="T12" fmla="*/ 20 w 25"/>
                <a:gd name="T13" fmla="*/ 2 h 18"/>
                <a:gd name="T14" fmla="*/ 2 w 25"/>
                <a:gd name="T15" fmla="*/ 13 h 18"/>
                <a:gd name="T16" fmla="*/ 0 w 25"/>
                <a:gd name="T17" fmla="*/ 14 h 18"/>
                <a:gd name="T18" fmla="*/ 0 w 25"/>
                <a:gd name="T19" fmla="*/ 15 h 18"/>
                <a:gd name="T20" fmla="*/ 2 w 25"/>
                <a:gd name="T21" fmla="*/ 17 h 18"/>
                <a:gd name="T22" fmla="*/ 3 w 25"/>
                <a:gd name="T23" fmla="*/ 18 h 18"/>
                <a:gd name="T24" fmla="*/ 5 w 25"/>
                <a:gd name="T25" fmla="*/ 18 h 18"/>
                <a:gd name="T26" fmla="*/ 6 w 25"/>
                <a:gd name="T27" fmla="*/ 17 h 18"/>
                <a:gd name="T28" fmla="*/ 24 w 25"/>
                <a:gd name="T29" fmla="*/ 6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6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6" name="Freeform 1953"/>
            <p:cNvSpPr>
              <a:spLocks/>
            </p:cNvSpPr>
            <p:nvPr/>
          </p:nvSpPr>
          <p:spPr bwMode="auto">
            <a:xfrm>
              <a:off x="2755" y="2792"/>
              <a:ext cx="25" cy="18"/>
            </a:xfrm>
            <a:custGeom>
              <a:avLst/>
              <a:gdLst>
                <a:gd name="T0" fmla="*/ 24 w 25"/>
                <a:gd name="T1" fmla="*/ 5 h 18"/>
                <a:gd name="T2" fmla="*/ 25 w 25"/>
                <a:gd name="T3" fmla="*/ 4 h 18"/>
                <a:gd name="T4" fmla="*/ 25 w 25"/>
                <a:gd name="T5" fmla="*/ 3 h 18"/>
                <a:gd name="T6" fmla="*/ 24 w 25"/>
                <a:gd name="T7" fmla="*/ 1 h 18"/>
                <a:gd name="T8" fmla="*/ 22 w 25"/>
                <a:gd name="T9" fmla="*/ 0 h 18"/>
                <a:gd name="T10" fmla="*/ 21 w 25"/>
                <a:gd name="T11" fmla="*/ 0 h 18"/>
                <a:gd name="T12" fmla="*/ 20 w 25"/>
                <a:gd name="T13" fmla="*/ 1 h 18"/>
                <a:gd name="T14" fmla="*/ 2 w 25"/>
                <a:gd name="T15" fmla="*/ 14 h 18"/>
                <a:gd name="T16" fmla="*/ 0 w 25"/>
                <a:gd name="T17" fmla="*/ 15 h 18"/>
                <a:gd name="T18" fmla="*/ 0 w 25"/>
                <a:gd name="T19" fmla="*/ 16 h 18"/>
                <a:gd name="T20" fmla="*/ 2 w 25"/>
                <a:gd name="T21" fmla="*/ 18 h 18"/>
                <a:gd name="T22" fmla="*/ 3 w 25"/>
                <a:gd name="T23" fmla="*/ 18 h 18"/>
                <a:gd name="T24" fmla="*/ 4 w 25"/>
                <a:gd name="T25" fmla="*/ 18 h 18"/>
                <a:gd name="T26" fmla="*/ 6 w 25"/>
                <a:gd name="T27" fmla="*/ 18 h 18"/>
                <a:gd name="T28" fmla="*/ 24 w 25"/>
                <a:gd name="T29" fmla="*/ 5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8"/>
                <a:gd name="T47" fmla="*/ 25 w 2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8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2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7" name="Freeform 1954"/>
            <p:cNvSpPr>
              <a:spLocks/>
            </p:cNvSpPr>
            <p:nvPr/>
          </p:nvSpPr>
          <p:spPr bwMode="auto">
            <a:xfrm>
              <a:off x="2724" y="2813"/>
              <a:ext cx="23" cy="17"/>
            </a:xfrm>
            <a:custGeom>
              <a:avLst/>
              <a:gdLst>
                <a:gd name="T0" fmla="*/ 23 w 23"/>
                <a:gd name="T1" fmla="*/ 5 h 17"/>
                <a:gd name="T2" fmla="*/ 23 w 23"/>
                <a:gd name="T3" fmla="*/ 4 h 17"/>
                <a:gd name="T4" fmla="*/ 23 w 23"/>
                <a:gd name="T5" fmla="*/ 2 h 17"/>
                <a:gd name="T6" fmla="*/ 23 w 23"/>
                <a:gd name="T7" fmla="*/ 1 h 17"/>
                <a:gd name="T8" fmla="*/ 22 w 23"/>
                <a:gd name="T9" fmla="*/ 0 h 17"/>
                <a:gd name="T10" fmla="*/ 20 w 23"/>
                <a:gd name="T11" fmla="*/ 0 h 17"/>
                <a:gd name="T12" fmla="*/ 19 w 23"/>
                <a:gd name="T13" fmla="*/ 1 h 17"/>
                <a:gd name="T14" fmla="*/ 0 w 23"/>
                <a:gd name="T15" fmla="*/ 13 h 17"/>
                <a:gd name="T16" fmla="*/ 0 w 23"/>
                <a:gd name="T17" fmla="*/ 15 h 17"/>
                <a:gd name="T18" fmla="*/ 0 w 23"/>
                <a:gd name="T19" fmla="*/ 16 h 17"/>
                <a:gd name="T20" fmla="*/ 0 w 23"/>
                <a:gd name="T21" fmla="*/ 17 h 17"/>
                <a:gd name="T22" fmla="*/ 1 w 23"/>
                <a:gd name="T23" fmla="*/ 17 h 17"/>
                <a:gd name="T24" fmla="*/ 2 w 23"/>
                <a:gd name="T25" fmla="*/ 17 h 17"/>
                <a:gd name="T26" fmla="*/ 4 w 23"/>
                <a:gd name="T27" fmla="*/ 17 h 17"/>
                <a:gd name="T28" fmla="*/ 23 w 23"/>
                <a:gd name="T29" fmla="*/ 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7"/>
                <a:gd name="T47" fmla="*/ 23 w 2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7">
                  <a:moveTo>
                    <a:pt x="23" y="5"/>
                  </a:moveTo>
                  <a:lnTo>
                    <a:pt x="23" y="4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8" name="Freeform 1955"/>
            <p:cNvSpPr>
              <a:spLocks/>
            </p:cNvSpPr>
            <p:nvPr/>
          </p:nvSpPr>
          <p:spPr bwMode="auto">
            <a:xfrm>
              <a:off x="2691" y="2835"/>
              <a:ext cx="24" cy="16"/>
            </a:xfrm>
            <a:custGeom>
              <a:avLst/>
              <a:gdLst>
                <a:gd name="T0" fmla="*/ 23 w 24"/>
                <a:gd name="T1" fmla="*/ 4 h 16"/>
                <a:gd name="T2" fmla="*/ 24 w 24"/>
                <a:gd name="T3" fmla="*/ 2 h 16"/>
                <a:gd name="T4" fmla="*/ 24 w 24"/>
                <a:gd name="T5" fmla="*/ 1 h 16"/>
                <a:gd name="T6" fmla="*/ 23 w 24"/>
                <a:gd name="T7" fmla="*/ 0 h 16"/>
                <a:gd name="T8" fmla="*/ 22 w 24"/>
                <a:gd name="T9" fmla="*/ 0 h 16"/>
                <a:gd name="T10" fmla="*/ 20 w 24"/>
                <a:gd name="T11" fmla="*/ 0 h 16"/>
                <a:gd name="T12" fmla="*/ 19 w 24"/>
                <a:gd name="T13" fmla="*/ 0 h 16"/>
                <a:gd name="T14" fmla="*/ 1 w 24"/>
                <a:gd name="T15" fmla="*/ 12 h 16"/>
                <a:gd name="T16" fmla="*/ 0 w 24"/>
                <a:gd name="T17" fmla="*/ 13 h 16"/>
                <a:gd name="T18" fmla="*/ 0 w 24"/>
                <a:gd name="T19" fmla="*/ 15 h 16"/>
                <a:gd name="T20" fmla="*/ 1 w 24"/>
                <a:gd name="T21" fmla="*/ 16 h 16"/>
                <a:gd name="T22" fmla="*/ 2 w 24"/>
                <a:gd name="T23" fmla="*/ 16 h 16"/>
                <a:gd name="T24" fmla="*/ 4 w 24"/>
                <a:gd name="T25" fmla="*/ 16 h 16"/>
                <a:gd name="T26" fmla="*/ 5 w 24"/>
                <a:gd name="T27" fmla="*/ 16 h 16"/>
                <a:gd name="T28" fmla="*/ 23 w 24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6"/>
                <a:gd name="T47" fmla="*/ 24 w 24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6">
                  <a:moveTo>
                    <a:pt x="23" y="4"/>
                  </a:moveTo>
                  <a:lnTo>
                    <a:pt x="24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79" name="Freeform 1956"/>
            <p:cNvSpPr>
              <a:spLocks/>
            </p:cNvSpPr>
            <p:nvPr/>
          </p:nvSpPr>
          <p:spPr bwMode="auto">
            <a:xfrm>
              <a:off x="2659" y="2855"/>
              <a:ext cx="23" cy="17"/>
            </a:xfrm>
            <a:custGeom>
              <a:avLst/>
              <a:gdLst>
                <a:gd name="T0" fmla="*/ 23 w 23"/>
                <a:gd name="T1" fmla="*/ 4 h 17"/>
                <a:gd name="T2" fmla="*/ 23 w 23"/>
                <a:gd name="T3" fmla="*/ 3 h 17"/>
                <a:gd name="T4" fmla="*/ 23 w 23"/>
                <a:gd name="T5" fmla="*/ 2 h 17"/>
                <a:gd name="T6" fmla="*/ 23 w 23"/>
                <a:gd name="T7" fmla="*/ 0 h 17"/>
                <a:gd name="T8" fmla="*/ 22 w 23"/>
                <a:gd name="T9" fmla="*/ 0 h 17"/>
                <a:gd name="T10" fmla="*/ 21 w 23"/>
                <a:gd name="T11" fmla="*/ 0 h 17"/>
                <a:gd name="T12" fmla="*/ 19 w 23"/>
                <a:gd name="T13" fmla="*/ 0 h 17"/>
                <a:gd name="T14" fmla="*/ 0 w 23"/>
                <a:gd name="T15" fmla="*/ 13 h 17"/>
                <a:gd name="T16" fmla="*/ 0 w 23"/>
                <a:gd name="T17" fmla="*/ 14 h 17"/>
                <a:gd name="T18" fmla="*/ 0 w 23"/>
                <a:gd name="T19" fmla="*/ 15 h 17"/>
                <a:gd name="T20" fmla="*/ 0 w 23"/>
                <a:gd name="T21" fmla="*/ 17 h 17"/>
                <a:gd name="T22" fmla="*/ 1 w 23"/>
                <a:gd name="T23" fmla="*/ 17 h 17"/>
                <a:gd name="T24" fmla="*/ 3 w 23"/>
                <a:gd name="T25" fmla="*/ 17 h 17"/>
                <a:gd name="T26" fmla="*/ 4 w 23"/>
                <a:gd name="T27" fmla="*/ 17 h 17"/>
                <a:gd name="T28" fmla="*/ 23 w 23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7"/>
                <a:gd name="T47" fmla="*/ 23 w 2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7">
                  <a:moveTo>
                    <a:pt x="23" y="4"/>
                  </a:moveTo>
                  <a:lnTo>
                    <a:pt x="23" y="3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0" name="Freeform 1957"/>
            <p:cNvSpPr>
              <a:spLocks/>
            </p:cNvSpPr>
            <p:nvPr/>
          </p:nvSpPr>
          <p:spPr bwMode="auto">
            <a:xfrm>
              <a:off x="2626" y="2876"/>
              <a:ext cx="25" cy="16"/>
            </a:xfrm>
            <a:custGeom>
              <a:avLst/>
              <a:gdLst>
                <a:gd name="T0" fmla="*/ 23 w 25"/>
                <a:gd name="T1" fmla="*/ 4 h 16"/>
                <a:gd name="T2" fmla="*/ 25 w 25"/>
                <a:gd name="T3" fmla="*/ 3 h 16"/>
                <a:gd name="T4" fmla="*/ 25 w 25"/>
                <a:gd name="T5" fmla="*/ 1 h 16"/>
                <a:gd name="T6" fmla="*/ 23 w 25"/>
                <a:gd name="T7" fmla="*/ 0 h 16"/>
                <a:gd name="T8" fmla="*/ 22 w 25"/>
                <a:gd name="T9" fmla="*/ 0 h 16"/>
                <a:gd name="T10" fmla="*/ 20 w 25"/>
                <a:gd name="T11" fmla="*/ 0 h 16"/>
                <a:gd name="T12" fmla="*/ 19 w 25"/>
                <a:gd name="T13" fmla="*/ 0 h 16"/>
                <a:gd name="T14" fmla="*/ 1 w 25"/>
                <a:gd name="T15" fmla="*/ 12 h 16"/>
                <a:gd name="T16" fmla="*/ 0 w 25"/>
                <a:gd name="T17" fmla="*/ 14 h 16"/>
                <a:gd name="T18" fmla="*/ 0 w 25"/>
                <a:gd name="T19" fmla="*/ 15 h 16"/>
                <a:gd name="T20" fmla="*/ 1 w 25"/>
                <a:gd name="T21" fmla="*/ 16 h 16"/>
                <a:gd name="T22" fmla="*/ 3 w 25"/>
                <a:gd name="T23" fmla="*/ 16 h 16"/>
                <a:gd name="T24" fmla="*/ 4 w 25"/>
                <a:gd name="T25" fmla="*/ 16 h 16"/>
                <a:gd name="T26" fmla="*/ 5 w 25"/>
                <a:gd name="T27" fmla="*/ 16 h 16"/>
                <a:gd name="T28" fmla="*/ 23 w 25"/>
                <a:gd name="T29" fmla="*/ 4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4"/>
                  </a:move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1" name="Freeform 1958"/>
            <p:cNvSpPr>
              <a:spLocks/>
            </p:cNvSpPr>
            <p:nvPr/>
          </p:nvSpPr>
          <p:spPr bwMode="auto">
            <a:xfrm>
              <a:off x="2594" y="2897"/>
              <a:ext cx="24" cy="17"/>
            </a:xfrm>
            <a:custGeom>
              <a:avLst/>
              <a:gdLst>
                <a:gd name="T0" fmla="*/ 24 w 24"/>
                <a:gd name="T1" fmla="*/ 4 h 17"/>
                <a:gd name="T2" fmla="*/ 24 w 24"/>
                <a:gd name="T3" fmla="*/ 2 h 17"/>
                <a:gd name="T4" fmla="*/ 24 w 24"/>
                <a:gd name="T5" fmla="*/ 1 h 17"/>
                <a:gd name="T6" fmla="*/ 24 w 24"/>
                <a:gd name="T7" fmla="*/ 0 h 17"/>
                <a:gd name="T8" fmla="*/ 22 w 24"/>
                <a:gd name="T9" fmla="*/ 0 h 17"/>
                <a:gd name="T10" fmla="*/ 21 w 24"/>
                <a:gd name="T11" fmla="*/ 0 h 17"/>
                <a:gd name="T12" fmla="*/ 19 w 24"/>
                <a:gd name="T13" fmla="*/ 0 h 17"/>
                <a:gd name="T14" fmla="*/ 0 w 24"/>
                <a:gd name="T15" fmla="*/ 12 h 17"/>
                <a:gd name="T16" fmla="*/ 0 w 24"/>
                <a:gd name="T17" fmla="*/ 13 h 17"/>
                <a:gd name="T18" fmla="*/ 0 w 24"/>
                <a:gd name="T19" fmla="*/ 15 h 17"/>
                <a:gd name="T20" fmla="*/ 0 w 24"/>
                <a:gd name="T21" fmla="*/ 16 h 17"/>
                <a:gd name="T22" fmla="*/ 2 w 24"/>
                <a:gd name="T23" fmla="*/ 17 h 17"/>
                <a:gd name="T24" fmla="*/ 3 w 24"/>
                <a:gd name="T25" fmla="*/ 17 h 17"/>
                <a:gd name="T26" fmla="*/ 4 w 24"/>
                <a:gd name="T27" fmla="*/ 16 h 17"/>
                <a:gd name="T28" fmla="*/ 24 w 24"/>
                <a:gd name="T29" fmla="*/ 4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7"/>
                <a:gd name="T47" fmla="*/ 24 w 24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7">
                  <a:moveTo>
                    <a:pt x="24" y="4"/>
                  </a:moveTo>
                  <a:lnTo>
                    <a:pt x="24" y="2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82" name="Freeform 1959"/>
            <p:cNvSpPr>
              <a:spLocks/>
            </p:cNvSpPr>
            <p:nvPr/>
          </p:nvSpPr>
          <p:spPr bwMode="auto">
            <a:xfrm>
              <a:off x="2562" y="2917"/>
              <a:ext cx="23" cy="17"/>
            </a:xfrm>
            <a:custGeom>
              <a:avLst/>
              <a:gdLst>
                <a:gd name="T0" fmla="*/ 23 w 23"/>
                <a:gd name="T1" fmla="*/ 6 h 17"/>
                <a:gd name="T2" fmla="*/ 23 w 23"/>
                <a:gd name="T3" fmla="*/ 4 h 17"/>
                <a:gd name="T4" fmla="*/ 23 w 23"/>
                <a:gd name="T5" fmla="*/ 3 h 17"/>
                <a:gd name="T6" fmla="*/ 23 w 23"/>
                <a:gd name="T7" fmla="*/ 2 h 17"/>
                <a:gd name="T8" fmla="*/ 21 w 23"/>
                <a:gd name="T9" fmla="*/ 0 h 17"/>
                <a:gd name="T10" fmla="*/ 20 w 23"/>
                <a:gd name="T11" fmla="*/ 0 h 17"/>
                <a:gd name="T12" fmla="*/ 18 w 23"/>
                <a:gd name="T13" fmla="*/ 2 h 17"/>
                <a:gd name="T14" fmla="*/ 2 w 23"/>
                <a:gd name="T15" fmla="*/ 13 h 17"/>
                <a:gd name="T16" fmla="*/ 0 w 23"/>
                <a:gd name="T17" fmla="*/ 14 h 17"/>
                <a:gd name="T18" fmla="*/ 0 w 23"/>
                <a:gd name="T19" fmla="*/ 14 h 17"/>
                <a:gd name="T20" fmla="*/ 2 w 23"/>
                <a:gd name="T21" fmla="*/ 15 h 17"/>
                <a:gd name="T22" fmla="*/ 3 w 23"/>
                <a:gd name="T23" fmla="*/ 17 h 17"/>
                <a:gd name="T24" fmla="*/ 3 w 23"/>
                <a:gd name="T25" fmla="*/ 17 h 17"/>
                <a:gd name="T26" fmla="*/ 6 w 23"/>
                <a:gd name="T27" fmla="*/ 17 h 17"/>
                <a:gd name="T28" fmla="*/ 23 w 23"/>
                <a:gd name="T29" fmla="*/ 6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"/>
                <a:gd name="T46" fmla="*/ 0 h 17"/>
                <a:gd name="T47" fmla="*/ 23 w 2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" h="17">
                  <a:moveTo>
                    <a:pt x="23" y="6"/>
                  </a:moveTo>
                  <a:lnTo>
                    <a:pt x="23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2" name="Group 1960"/>
          <p:cNvGrpSpPr>
            <a:grpSpLocks/>
          </p:cNvGrpSpPr>
          <p:nvPr/>
        </p:nvGrpSpPr>
        <p:grpSpPr bwMode="auto">
          <a:xfrm>
            <a:off x="3681413" y="3343275"/>
            <a:ext cx="2433637" cy="1184275"/>
            <a:chOff x="2319" y="2106"/>
            <a:chExt cx="1533" cy="746"/>
          </a:xfrm>
        </p:grpSpPr>
        <p:sp>
          <p:nvSpPr>
            <p:cNvPr id="32098" name="Freeform 1961"/>
            <p:cNvSpPr>
              <a:spLocks/>
            </p:cNvSpPr>
            <p:nvPr/>
          </p:nvSpPr>
          <p:spPr bwMode="auto">
            <a:xfrm>
              <a:off x="3827" y="2106"/>
              <a:ext cx="25" cy="15"/>
            </a:xfrm>
            <a:custGeom>
              <a:avLst/>
              <a:gdLst>
                <a:gd name="T0" fmla="*/ 24 w 25"/>
                <a:gd name="T1" fmla="*/ 5 h 15"/>
                <a:gd name="T2" fmla="*/ 24 w 25"/>
                <a:gd name="T3" fmla="*/ 4 h 15"/>
                <a:gd name="T4" fmla="*/ 25 w 25"/>
                <a:gd name="T5" fmla="*/ 3 h 15"/>
                <a:gd name="T6" fmla="*/ 25 w 25"/>
                <a:gd name="T7" fmla="*/ 3 h 15"/>
                <a:gd name="T8" fmla="*/ 24 w 25"/>
                <a:gd name="T9" fmla="*/ 1 h 15"/>
                <a:gd name="T10" fmla="*/ 22 w 25"/>
                <a:gd name="T11" fmla="*/ 0 h 15"/>
                <a:gd name="T12" fmla="*/ 22 w 25"/>
                <a:gd name="T13" fmla="*/ 0 h 15"/>
                <a:gd name="T14" fmla="*/ 1 w 25"/>
                <a:gd name="T15" fmla="*/ 10 h 15"/>
                <a:gd name="T16" fmla="*/ 0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0 w 25"/>
                <a:gd name="T23" fmla="*/ 14 h 15"/>
                <a:gd name="T24" fmla="*/ 1 w 25"/>
                <a:gd name="T25" fmla="*/ 15 h 15"/>
                <a:gd name="T26" fmla="*/ 3 w 25"/>
                <a:gd name="T27" fmla="*/ 15 h 15"/>
                <a:gd name="T28" fmla="*/ 24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5"/>
                  </a:moveTo>
                  <a:lnTo>
                    <a:pt x="24" y="4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9" name="Freeform 1962"/>
            <p:cNvSpPr>
              <a:spLocks/>
            </p:cNvSpPr>
            <p:nvPr/>
          </p:nvSpPr>
          <p:spPr bwMode="auto">
            <a:xfrm>
              <a:off x="3791" y="2123"/>
              <a:ext cx="26" cy="15"/>
            </a:xfrm>
            <a:custGeom>
              <a:avLst/>
              <a:gdLst>
                <a:gd name="T0" fmla="*/ 24 w 26"/>
                <a:gd name="T1" fmla="*/ 5 h 15"/>
                <a:gd name="T2" fmla="*/ 25 w 26"/>
                <a:gd name="T3" fmla="*/ 5 h 15"/>
                <a:gd name="T4" fmla="*/ 26 w 26"/>
                <a:gd name="T5" fmla="*/ 4 h 15"/>
                <a:gd name="T6" fmla="*/ 26 w 26"/>
                <a:gd name="T7" fmla="*/ 2 h 15"/>
                <a:gd name="T8" fmla="*/ 25 w 26"/>
                <a:gd name="T9" fmla="*/ 1 h 15"/>
                <a:gd name="T10" fmla="*/ 24 w 26"/>
                <a:gd name="T11" fmla="*/ 0 h 15"/>
                <a:gd name="T12" fmla="*/ 22 w 26"/>
                <a:gd name="T13" fmla="*/ 0 h 15"/>
                <a:gd name="T14" fmla="*/ 3 w 26"/>
                <a:gd name="T15" fmla="*/ 9 h 15"/>
                <a:gd name="T16" fmla="*/ 2 w 26"/>
                <a:gd name="T17" fmla="*/ 11 h 15"/>
                <a:gd name="T18" fmla="*/ 0 w 26"/>
                <a:gd name="T19" fmla="*/ 12 h 15"/>
                <a:gd name="T20" fmla="*/ 0 w 26"/>
                <a:gd name="T21" fmla="*/ 13 h 15"/>
                <a:gd name="T22" fmla="*/ 2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4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4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2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0" name="Freeform 1963"/>
            <p:cNvSpPr>
              <a:spLocks/>
            </p:cNvSpPr>
            <p:nvPr/>
          </p:nvSpPr>
          <p:spPr bwMode="auto">
            <a:xfrm>
              <a:off x="3757" y="2139"/>
              <a:ext cx="26" cy="15"/>
            </a:xfrm>
            <a:custGeom>
              <a:avLst/>
              <a:gdLst>
                <a:gd name="T0" fmla="*/ 23 w 26"/>
                <a:gd name="T1" fmla="*/ 6 h 15"/>
                <a:gd name="T2" fmla="*/ 25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5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3 w 26"/>
                <a:gd name="T15" fmla="*/ 10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4 h 15"/>
                <a:gd name="T22" fmla="*/ 1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3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1" name="Freeform 1964"/>
            <p:cNvSpPr>
              <a:spLocks/>
            </p:cNvSpPr>
            <p:nvPr/>
          </p:nvSpPr>
          <p:spPr bwMode="auto">
            <a:xfrm>
              <a:off x="3722" y="2157"/>
              <a:ext cx="25" cy="15"/>
            </a:xfrm>
            <a:custGeom>
              <a:avLst/>
              <a:gdLst>
                <a:gd name="T0" fmla="*/ 24 w 25"/>
                <a:gd name="T1" fmla="*/ 5 h 15"/>
                <a:gd name="T2" fmla="*/ 25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5 w 25"/>
                <a:gd name="T9" fmla="*/ 0 h 15"/>
                <a:gd name="T10" fmla="*/ 24 w 25"/>
                <a:gd name="T11" fmla="*/ 0 h 15"/>
                <a:gd name="T12" fmla="*/ 22 w 25"/>
                <a:gd name="T13" fmla="*/ 0 h 15"/>
                <a:gd name="T14" fmla="*/ 3 w 25"/>
                <a:gd name="T15" fmla="*/ 10 h 15"/>
                <a:gd name="T16" fmla="*/ 2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2 w 25"/>
                <a:gd name="T23" fmla="*/ 14 h 15"/>
                <a:gd name="T24" fmla="*/ 3 w 25"/>
                <a:gd name="T25" fmla="*/ 15 h 15"/>
                <a:gd name="T26" fmla="*/ 5 w 25"/>
                <a:gd name="T27" fmla="*/ 15 h 15"/>
                <a:gd name="T28" fmla="*/ 24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2" name="Freeform 1965"/>
            <p:cNvSpPr>
              <a:spLocks/>
            </p:cNvSpPr>
            <p:nvPr/>
          </p:nvSpPr>
          <p:spPr bwMode="auto">
            <a:xfrm>
              <a:off x="3688" y="2173"/>
              <a:ext cx="25" cy="16"/>
            </a:xfrm>
            <a:custGeom>
              <a:avLst/>
              <a:gdLst>
                <a:gd name="T0" fmla="*/ 23 w 25"/>
                <a:gd name="T1" fmla="*/ 6 h 16"/>
                <a:gd name="T2" fmla="*/ 25 w 25"/>
                <a:gd name="T3" fmla="*/ 5 h 16"/>
                <a:gd name="T4" fmla="*/ 25 w 25"/>
                <a:gd name="T5" fmla="*/ 3 h 16"/>
                <a:gd name="T6" fmla="*/ 25 w 25"/>
                <a:gd name="T7" fmla="*/ 2 h 16"/>
                <a:gd name="T8" fmla="*/ 25 w 25"/>
                <a:gd name="T9" fmla="*/ 0 h 16"/>
                <a:gd name="T10" fmla="*/ 23 w 25"/>
                <a:gd name="T11" fmla="*/ 0 h 16"/>
                <a:gd name="T12" fmla="*/ 22 w 25"/>
                <a:gd name="T13" fmla="*/ 0 h 16"/>
                <a:gd name="T14" fmla="*/ 1 w 25"/>
                <a:gd name="T15" fmla="*/ 10 h 16"/>
                <a:gd name="T16" fmla="*/ 0 w 25"/>
                <a:gd name="T17" fmla="*/ 10 h 16"/>
                <a:gd name="T18" fmla="*/ 0 w 25"/>
                <a:gd name="T19" fmla="*/ 11 h 16"/>
                <a:gd name="T20" fmla="*/ 0 w 25"/>
                <a:gd name="T21" fmla="*/ 13 h 16"/>
                <a:gd name="T22" fmla="*/ 0 w 25"/>
                <a:gd name="T23" fmla="*/ 14 h 16"/>
                <a:gd name="T24" fmla="*/ 1 w 25"/>
                <a:gd name="T25" fmla="*/ 16 h 16"/>
                <a:gd name="T26" fmla="*/ 3 w 25"/>
                <a:gd name="T27" fmla="*/ 16 h 16"/>
                <a:gd name="T28" fmla="*/ 23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6"/>
                  </a:move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3" name="Freeform 1966"/>
            <p:cNvSpPr>
              <a:spLocks/>
            </p:cNvSpPr>
            <p:nvPr/>
          </p:nvSpPr>
          <p:spPr bwMode="auto">
            <a:xfrm>
              <a:off x="3654" y="2190"/>
              <a:ext cx="24" cy="15"/>
            </a:xfrm>
            <a:custGeom>
              <a:avLst/>
              <a:gdLst>
                <a:gd name="T0" fmla="*/ 23 w 24"/>
                <a:gd name="T1" fmla="*/ 5 h 15"/>
                <a:gd name="T2" fmla="*/ 24 w 24"/>
                <a:gd name="T3" fmla="*/ 5 h 15"/>
                <a:gd name="T4" fmla="*/ 24 w 24"/>
                <a:gd name="T5" fmla="*/ 4 h 15"/>
                <a:gd name="T6" fmla="*/ 24 w 24"/>
                <a:gd name="T7" fmla="*/ 3 h 15"/>
                <a:gd name="T8" fmla="*/ 24 w 24"/>
                <a:gd name="T9" fmla="*/ 1 h 15"/>
                <a:gd name="T10" fmla="*/ 23 w 24"/>
                <a:gd name="T11" fmla="*/ 0 h 15"/>
                <a:gd name="T12" fmla="*/ 22 w 24"/>
                <a:gd name="T13" fmla="*/ 0 h 15"/>
                <a:gd name="T14" fmla="*/ 1 w 24"/>
                <a:gd name="T15" fmla="*/ 10 h 15"/>
                <a:gd name="T16" fmla="*/ 0 w 24"/>
                <a:gd name="T17" fmla="*/ 11 h 15"/>
                <a:gd name="T18" fmla="*/ 0 w 24"/>
                <a:gd name="T19" fmla="*/ 12 h 15"/>
                <a:gd name="T20" fmla="*/ 0 w 24"/>
                <a:gd name="T21" fmla="*/ 14 h 15"/>
                <a:gd name="T22" fmla="*/ 0 w 24"/>
                <a:gd name="T23" fmla="*/ 15 h 15"/>
                <a:gd name="T24" fmla="*/ 1 w 24"/>
                <a:gd name="T25" fmla="*/ 15 h 15"/>
                <a:gd name="T26" fmla="*/ 2 w 24"/>
                <a:gd name="T27" fmla="*/ 15 h 15"/>
                <a:gd name="T28" fmla="*/ 23 w 24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5"/>
                <a:gd name="T47" fmla="*/ 24 w 24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5">
                  <a:moveTo>
                    <a:pt x="23" y="5"/>
                  </a:moveTo>
                  <a:lnTo>
                    <a:pt x="24" y="5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4" name="Freeform 1967"/>
            <p:cNvSpPr>
              <a:spLocks/>
            </p:cNvSpPr>
            <p:nvPr/>
          </p:nvSpPr>
          <p:spPr bwMode="auto">
            <a:xfrm>
              <a:off x="3618" y="2207"/>
              <a:ext cx="26" cy="15"/>
            </a:xfrm>
            <a:custGeom>
              <a:avLst/>
              <a:gdLst>
                <a:gd name="T0" fmla="*/ 23 w 26"/>
                <a:gd name="T1" fmla="*/ 5 h 15"/>
                <a:gd name="T2" fmla="*/ 24 w 26"/>
                <a:gd name="T3" fmla="*/ 5 h 15"/>
                <a:gd name="T4" fmla="*/ 26 w 26"/>
                <a:gd name="T5" fmla="*/ 4 h 15"/>
                <a:gd name="T6" fmla="*/ 26 w 26"/>
                <a:gd name="T7" fmla="*/ 2 h 15"/>
                <a:gd name="T8" fmla="*/ 24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2 w 26"/>
                <a:gd name="T15" fmla="*/ 9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3 h 15"/>
                <a:gd name="T22" fmla="*/ 1 w 26"/>
                <a:gd name="T23" fmla="*/ 15 h 15"/>
                <a:gd name="T24" fmla="*/ 2 w 26"/>
                <a:gd name="T25" fmla="*/ 15 h 15"/>
                <a:gd name="T26" fmla="*/ 4 w 26"/>
                <a:gd name="T27" fmla="*/ 15 h 15"/>
                <a:gd name="T28" fmla="*/ 23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5"/>
                  </a:moveTo>
                  <a:lnTo>
                    <a:pt x="24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5" name="Freeform 1968"/>
            <p:cNvSpPr>
              <a:spLocks/>
            </p:cNvSpPr>
            <p:nvPr/>
          </p:nvSpPr>
          <p:spPr bwMode="auto">
            <a:xfrm>
              <a:off x="3583" y="2224"/>
              <a:ext cx="26" cy="16"/>
            </a:xfrm>
            <a:custGeom>
              <a:avLst/>
              <a:gdLst>
                <a:gd name="T0" fmla="*/ 24 w 26"/>
                <a:gd name="T1" fmla="*/ 6 h 16"/>
                <a:gd name="T2" fmla="*/ 25 w 26"/>
                <a:gd name="T3" fmla="*/ 5 h 16"/>
                <a:gd name="T4" fmla="*/ 26 w 26"/>
                <a:gd name="T5" fmla="*/ 3 h 16"/>
                <a:gd name="T6" fmla="*/ 26 w 26"/>
                <a:gd name="T7" fmla="*/ 2 h 16"/>
                <a:gd name="T8" fmla="*/ 25 w 26"/>
                <a:gd name="T9" fmla="*/ 0 h 16"/>
                <a:gd name="T10" fmla="*/ 24 w 26"/>
                <a:gd name="T11" fmla="*/ 0 h 16"/>
                <a:gd name="T12" fmla="*/ 22 w 26"/>
                <a:gd name="T13" fmla="*/ 0 h 16"/>
                <a:gd name="T14" fmla="*/ 3 w 26"/>
                <a:gd name="T15" fmla="*/ 10 h 16"/>
                <a:gd name="T16" fmla="*/ 2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2 w 26"/>
                <a:gd name="T23" fmla="*/ 14 h 16"/>
                <a:gd name="T24" fmla="*/ 3 w 26"/>
                <a:gd name="T25" fmla="*/ 16 h 16"/>
                <a:gd name="T26" fmla="*/ 4 w 26"/>
                <a:gd name="T27" fmla="*/ 16 h 16"/>
                <a:gd name="T28" fmla="*/ 24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4" y="6"/>
                  </a:moveTo>
                  <a:lnTo>
                    <a:pt x="25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6" name="Freeform 1969"/>
            <p:cNvSpPr>
              <a:spLocks/>
            </p:cNvSpPr>
            <p:nvPr/>
          </p:nvSpPr>
          <p:spPr bwMode="auto">
            <a:xfrm>
              <a:off x="3549" y="2241"/>
              <a:ext cx="25" cy="15"/>
            </a:xfrm>
            <a:custGeom>
              <a:avLst/>
              <a:gdLst>
                <a:gd name="T0" fmla="*/ 23 w 25"/>
                <a:gd name="T1" fmla="*/ 5 h 15"/>
                <a:gd name="T2" fmla="*/ 25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5 w 25"/>
                <a:gd name="T9" fmla="*/ 0 h 15"/>
                <a:gd name="T10" fmla="*/ 23 w 25"/>
                <a:gd name="T11" fmla="*/ 0 h 15"/>
                <a:gd name="T12" fmla="*/ 22 w 25"/>
                <a:gd name="T13" fmla="*/ 0 h 15"/>
                <a:gd name="T14" fmla="*/ 3 w 25"/>
                <a:gd name="T15" fmla="*/ 10 h 15"/>
                <a:gd name="T16" fmla="*/ 1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1 w 25"/>
                <a:gd name="T23" fmla="*/ 14 h 15"/>
                <a:gd name="T24" fmla="*/ 3 w 25"/>
                <a:gd name="T25" fmla="*/ 15 h 15"/>
                <a:gd name="T26" fmla="*/ 4 w 25"/>
                <a:gd name="T27" fmla="*/ 15 h 15"/>
                <a:gd name="T28" fmla="*/ 23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7" name="Freeform 1970"/>
            <p:cNvSpPr>
              <a:spLocks/>
            </p:cNvSpPr>
            <p:nvPr/>
          </p:nvSpPr>
          <p:spPr bwMode="auto">
            <a:xfrm>
              <a:off x="3514" y="2257"/>
              <a:ext cx="25" cy="16"/>
            </a:xfrm>
            <a:custGeom>
              <a:avLst/>
              <a:gdLst>
                <a:gd name="T0" fmla="*/ 24 w 25"/>
                <a:gd name="T1" fmla="*/ 6 h 16"/>
                <a:gd name="T2" fmla="*/ 25 w 25"/>
                <a:gd name="T3" fmla="*/ 5 h 16"/>
                <a:gd name="T4" fmla="*/ 25 w 25"/>
                <a:gd name="T5" fmla="*/ 3 h 16"/>
                <a:gd name="T6" fmla="*/ 25 w 25"/>
                <a:gd name="T7" fmla="*/ 2 h 16"/>
                <a:gd name="T8" fmla="*/ 25 w 25"/>
                <a:gd name="T9" fmla="*/ 0 h 16"/>
                <a:gd name="T10" fmla="*/ 24 w 25"/>
                <a:gd name="T11" fmla="*/ 0 h 16"/>
                <a:gd name="T12" fmla="*/ 22 w 25"/>
                <a:gd name="T13" fmla="*/ 0 h 16"/>
                <a:gd name="T14" fmla="*/ 2 w 25"/>
                <a:gd name="T15" fmla="*/ 10 h 16"/>
                <a:gd name="T16" fmla="*/ 0 w 25"/>
                <a:gd name="T17" fmla="*/ 10 h 16"/>
                <a:gd name="T18" fmla="*/ 0 w 25"/>
                <a:gd name="T19" fmla="*/ 11 h 16"/>
                <a:gd name="T20" fmla="*/ 0 w 25"/>
                <a:gd name="T21" fmla="*/ 13 h 16"/>
                <a:gd name="T22" fmla="*/ 0 w 25"/>
                <a:gd name="T23" fmla="*/ 14 h 16"/>
                <a:gd name="T24" fmla="*/ 2 w 25"/>
                <a:gd name="T25" fmla="*/ 16 h 16"/>
                <a:gd name="T26" fmla="*/ 3 w 25"/>
                <a:gd name="T27" fmla="*/ 16 h 16"/>
                <a:gd name="T28" fmla="*/ 24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4" y="6"/>
                  </a:move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8" name="Freeform 1971"/>
            <p:cNvSpPr>
              <a:spLocks/>
            </p:cNvSpPr>
            <p:nvPr/>
          </p:nvSpPr>
          <p:spPr bwMode="auto">
            <a:xfrm>
              <a:off x="3480" y="2274"/>
              <a:ext cx="25" cy="15"/>
            </a:xfrm>
            <a:custGeom>
              <a:avLst/>
              <a:gdLst>
                <a:gd name="T0" fmla="*/ 23 w 25"/>
                <a:gd name="T1" fmla="*/ 6 h 15"/>
                <a:gd name="T2" fmla="*/ 25 w 25"/>
                <a:gd name="T3" fmla="*/ 6 h 15"/>
                <a:gd name="T4" fmla="*/ 25 w 25"/>
                <a:gd name="T5" fmla="*/ 4 h 15"/>
                <a:gd name="T6" fmla="*/ 25 w 25"/>
                <a:gd name="T7" fmla="*/ 3 h 15"/>
                <a:gd name="T8" fmla="*/ 25 w 25"/>
                <a:gd name="T9" fmla="*/ 1 h 15"/>
                <a:gd name="T10" fmla="*/ 23 w 25"/>
                <a:gd name="T11" fmla="*/ 0 h 15"/>
                <a:gd name="T12" fmla="*/ 22 w 25"/>
                <a:gd name="T13" fmla="*/ 0 h 15"/>
                <a:gd name="T14" fmla="*/ 1 w 25"/>
                <a:gd name="T15" fmla="*/ 10 h 15"/>
                <a:gd name="T16" fmla="*/ 0 w 25"/>
                <a:gd name="T17" fmla="*/ 11 h 15"/>
                <a:gd name="T18" fmla="*/ 0 w 25"/>
                <a:gd name="T19" fmla="*/ 12 h 15"/>
                <a:gd name="T20" fmla="*/ 0 w 25"/>
                <a:gd name="T21" fmla="*/ 14 h 15"/>
                <a:gd name="T22" fmla="*/ 0 w 25"/>
                <a:gd name="T23" fmla="*/ 15 h 15"/>
                <a:gd name="T24" fmla="*/ 1 w 25"/>
                <a:gd name="T25" fmla="*/ 15 h 15"/>
                <a:gd name="T26" fmla="*/ 3 w 25"/>
                <a:gd name="T27" fmla="*/ 15 h 15"/>
                <a:gd name="T28" fmla="*/ 23 w 25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09" name="Freeform 1972"/>
            <p:cNvSpPr>
              <a:spLocks/>
            </p:cNvSpPr>
            <p:nvPr/>
          </p:nvSpPr>
          <p:spPr bwMode="auto">
            <a:xfrm>
              <a:off x="3444" y="2291"/>
              <a:ext cx="26" cy="15"/>
            </a:xfrm>
            <a:custGeom>
              <a:avLst/>
              <a:gdLst>
                <a:gd name="T0" fmla="*/ 24 w 26"/>
                <a:gd name="T1" fmla="*/ 5 h 15"/>
                <a:gd name="T2" fmla="*/ 25 w 26"/>
                <a:gd name="T3" fmla="*/ 5 h 15"/>
                <a:gd name="T4" fmla="*/ 26 w 26"/>
                <a:gd name="T5" fmla="*/ 4 h 15"/>
                <a:gd name="T6" fmla="*/ 26 w 26"/>
                <a:gd name="T7" fmla="*/ 2 h 15"/>
                <a:gd name="T8" fmla="*/ 25 w 26"/>
                <a:gd name="T9" fmla="*/ 1 h 15"/>
                <a:gd name="T10" fmla="*/ 24 w 26"/>
                <a:gd name="T11" fmla="*/ 0 h 15"/>
                <a:gd name="T12" fmla="*/ 22 w 26"/>
                <a:gd name="T13" fmla="*/ 0 h 15"/>
                <a:gd name="T14" fmla="*/ 3 w 26"/>
                <a:gd name="T15" fmla="*/ 9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3 h 15"/>
                <a:gd name="T22" fmla="*/ 1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4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4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0" name="Freeform 1973"/>
            <p:cNvSpPr>
              <a:spLocks/>
            </p:cNvSpPr>
            <p:nvPr/>
          </p:nvSpPr>
          <p:spPr bwMode="auto">
            <a:xfrm>
              <a:off x="3410" y="2308"/>
              <a:ext cx="26" cy="16"/>
            </a:xfrm>
            <a:custGeom>
              <a:avLst/>
              <a:gdLst>
                <a:gd name="T0" fmla="*/ 23 w 26"/>
                <a:gd name="T1" fmla="*/ 6 h 16"/>
                <a:gd name="T2" fmla="*/ 24 w 26"/>
                <a:gd name="T3" fmla="*/ 5 h 16"/>
                <a:gd name="T4" fmla="*/ 26 w 26"/>
                <a:gd name="T5" fmla="*/ 3 h 16"/>
                <a:gd name="T6" fmla="*/ 26 w 26"/>
                <a:gd name="T7" fmla="*/ 2 h 16"/>
                <a:gd name="T8" fmla="*/ 24 w 26"/>
                <a:gd name="T9" fmla="*/ 0 h 16"/>
                <a:gd name="T10" fmla="*/ 23 w 26"/>
                <a:gd name="T11" fmla="*/ 0 h 16"/>
                <a:gd name="T12" fmla="*/ 22 w 26"/>
                <a:gd name="T13" fmla="*/ 0 h 16"/>
                <a:gd name="T14" fmla="*/ 2 w 26"/>
                <a:gd name="T15" fmla="*/ 10 h 16"/>
                <a:gd name="T16" fmla="*/ 1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1 w 26"/>
                <a:gd name="T23" fmla="*/ 14 h 16"/>
                <a:gd name="T24" fmla="*/ 2 w 26"/>
                <a:gd name="T25" fmla="*/ 16 h 16"/>
                <a:gd name="T26" fmla="*/ 4 w 26"/>
                <a:gd name="T27" fmla="*/ 16 h 16"/>
                <a:gd name="T28" fmla="*/ 23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3" y="6"/>
                  </a:moveTo>
                  <a:lnTo>
                    <a:pt x="24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1" name="Freeform 1974"/>
            <p:cNvSpPr>
              <a:spLocks/>
            </p:cNvSpPr>
            <p:nvPr/>
          </p:nvSpPr>
          <p:spPr bwMode="auto">
            <a:xfrm>
              <a:off x="3375" y="2325"/>
              <a:ext cx="26" cy="15"/>
            </a:xfrm>
            <a:custGeom>
              <a:avLst/>
              <a:gdLst>
                <a:gd name="T0" fmla="*/ 24 w 26"/>
                <a:gd name="T1" fmla="*/ 5 h 15"/>
                <a:gd name="T2" fmla="*/ 25 w 26"/>
                <a:gd name="T3" fmla="*/ 4 h 15"/>
                <a:gd name="T4" fmla="*/ 26 w 26"/>
                <a:gd name="T5" fmla="*/ 3 h 15"/>
                <a:gd name="T6" fmla="*/ 26 w 26"/>
                <a:gd name="T7" fmla="*/ 1 h 15"/>
                <a:gd name="T8" fmla="*/ 25 w 26"/>
                <a:gd name="T9" fmla="*/ 0 h 15"/>
                <a:gd name="T10" fmla="*/ 24 w 26"/>
                <a:gd name="T11" fmla="*/ 0 h 15"/>
                <a:gd name="T12" fmla="*/ 22 w 26"/>
                <a:gd name="T13" fmla="*/ 0 h 15"/>
                <a:gd name="T14" fmla="*/ 3 w 26"/>
                <a:gd name="T15" fmla="*/ 10 h 15"/>
                <a:gd name="T16" fmla="*/ 2 w 26"/>
                <a:gd name="T17" fmla="*/ 10 h 15"/>
                <a:gd name="T18" fmla="*/ 0 w 26"/>
                <a:gd name="T19" fmla="*/ 11 h 15"/>
                <a:gd name="T20" fmla="*/ 0 w 26"/>
                <a:gd name="T21" fmla="*/ 12 h 15"/>
                <a:gd name="T22" fmla="*/ 2 w 26"/>
                <a:gd name="T23" fmla="*/ 14 h 15"/>
                <a:gd name="T24" fmla="*/ 3 w 26"/>
                <a:gd name="T25" fmla="*/ 15 h 15"/>
                <a:gd name="T26" fmla="*/ 4 w 26"/>
                <a:gd name="T27" fmla="*/ 15 h 15"/>
                <a:gd name="T28" fmla="*/ 24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4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2" name="Freeform 1975"/>
            <p:cNvSpPr>
              <a:spLocks/>
            </p:cNvSpPr>
            <p:nvPr/>
          </p:nvSpPr>
          <p:spPr bwMode="auto">
            <a:xfrm>
              <a:off x="3341" y="2341"/>
              <a:ext cx="25" cy="16"/>
            </a:xfrm>
            <a:custGeom>
              <a:avLst/>
              <a:gdLst>
                <a:gd name="T0" fmla="*/ 23 w 25"/>
                <a:gd name="T1" fmla="*/ 6 h 16"/>
                <a:gd name="T2" fmla="*/ 25 w 25"/>
                <a:gd name="T3" fmla="*/ 6 h 16"/>
                <a:gd name="T4" fmla="*/ 25 w 25"/>
                <a:gd name="T5" fmla="*/ 5 h 16"/>
                <a:gd name="T6" fmla="*/ 25 w 25"/>
                <a:gd name="T7" fmla="*/ 3 h 16"/>
                <a:gd name="T8" fmla="*/ 25 w 25"/>
                <a:gd name="T9" fmla="*/ 2 h 16"/>
                <a:gd name="T10" fmla="*/ 23 w 25"/>
                <a:gd name="T11" fmla="*/ 0 h 16"/>
                <a:gd name="T12" fmla="*/ 22 w 25"/>
                <a:gd name="T13" fmla="*/ 0 h 16"/>
                <a:gd name="T14" fmla="*/ 1 w 25"/>
                <a:gd name="T15" fmla="*/ 10 h 16"/>
                <a:gd name="T16" fmla="*/ 0 w 25"/>
                <a:gd name="T17" fmla="*/ 12 h 16"/>
                <a:gd name="T18" fmla="*/ 0 w 25"/>
                <a:gd name="T19" fmla="*/ 13 h 16"/>
                <a:gd name="T20" fmla="*/ 0 w 25"/>
                <a:gd name="T21" fmla="*/ 14 h 16"/>
                <a:gd name="T22" fmla="*/ 0 w 25"/>
                <a:gd name="T23" fmla="*/ 16 h 16"/>
                <a:gd name="T24" fmla="*/ 1 w 25"/>
                <a:gd name="T25" fmla="*/ 16 h 16"/>
                <a:gd name="T26" fmla="*/ 3 w 25"/>
                <a:gd name="T27" fmla="*/ 16 h 16"/>
                <a:gd name="T28" fmla="*/ 23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6"/>
                  </a:moveTo>
                  <a:lnTo>
                    <a:pt x="25" y="6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3" name="Freeform 1976"/>
            <p:cNvSpPr>
              <a:spLocks/>
            </p:cNvSpPr>
            <p:nvPr/>
          </p:nvSpPr>
          <p:spPr bwMode="auto">
            <a:xfrm>
              <a:off x="3306" y="2358"/>
              <a:ext cx="25" cy="15"/>
            </a:xfrm>
            <a:custGeom>
              <a:avLst/>
              <a:gdLst>
                <a:gd name="T0" fmla="*/ 24 w 25"/>
                <a:gd name="T1" fmla="*/ 6 h 15"/>
                <a:gd name="T2" fmla="*/ 25 w 25"/>
                <a:gd name="T3" fmla="*/ 6 h 15"/>
                <a:gd name="T4" fmla="*/ 25 w 25"/>
                <a:gd name="T5" fmla="*/ 4 h 15"/>
                <a:gd name="T6" fmla="*/ 25 w 25"/>
                <a:gd name="T7" fmla="*/ 3 h 15"/>
                <a:gd name="T8" fmla="*/ 25 w 25"/>
                <a:gd name="T9" fmla="*/ 1 h 15"/>
                <a:gd name="T10" fmla="*/ 24 w 25"/>
                <a:gd name="T11" fmla="*/ 0 h 15"/>
                <a:gd name="T12" fmla="*/ 22 w 25"/>
                <a:gd name="T13" fmla="*/ 0 h 15"/>
                <a:gd name="T14" fmla="*/ 2 w 25"/>
                <a:gd name="T15" fmla="*/ 10 h 15"/>
                <a:gd name="T16" fmla="*/ 0 w 25"/>
                <a:gd name="T17" fmla="*/ 11 h 15"/>
                <a:gd name="T18" fmla="*/ 0 w 25"/>
                <a:gd name="T19" fmla="*/ 12 h 15"/>
                <a:gd name="T20" fmla="*/ 0 w 25"/>
                <a:gd name="T21" fmla="*/ 14 h 15"/>
                <a:gd name="T22" fmla="*/ 0 w 25"/>
                <a:gd name="T23" fmla="*/ 15 h 15"/>
                <a:gd name="T24" fmla="*/ 2 w 25"/>
                <a:gd name="T25" fmla="*/ 15 h 15"/>
                <a:gd name="T26" fmla="*/ 3 w 25"/>
                <a:gd name="T27" fmla="*/ 15 h 15"/>
                <a:gd name="T28" fmla="*/ 24 w 25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4" name="Freeform 1977"/>
            <p:cNvSpPr>
              <a:spLocks/>
            </p:cNvSpPr>
            <p:nvPr/>
          </p:nvSpPr>
          <p:spPr bwMode="auto">
            <a:xfrm>
              <a:off x="3272" y="2376"/>
              <a:ext cx="25" cy="15"/>
            </a:xfrm>
            <a:custGeom>
              <a:avLst/>
              <a:gdLst>
                <a:gd name="T0" fmla="*/ 22 w 25"/>
                <a:gd name="T1" fmla="*/ 5 h 15"/>
                <a:gd name="T2" fmla="*/ 23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3 w 25"/>
                <a:gd name="T9" fmla="*/ 0 h 15"/>
                <a:gd name="T10" fmla="*/ 22 w 25"/>
                <a:gd name="T11" fmla="*/ 0 h 15"/>
                <a:gd name="T12" fmla="*/ 21 w 25"/>
                <a:gd name="T13" fmla="*/ 0 h 15"/>
                <a:gd name="T14" fmla="*/ 1 w 25"/>
                <a:gd name="T15" fmla="*/ 10 h 15"/>
                <a:gd name="T16" fmla="*/ 0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0 w 25"/>
                <a:gd name="T23" fmla="*/ 14 h 15"/>
                <a:gd name="T24" fmla="*/ 1 w 25"/>
                <a:gd name="T25" fmla="*/ 15 h 15"/>
                <a:gd name="T26" fmla="*/ 3 w 25"/>
                <a:gd name="T27" fmla="*/ 15 h 15"/>
                <a:gd name="T28" fmla="*/ 22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2" y="5"/>
                  </a:moveTo>
                  <a:lnTo>
                    <a:pt x="23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5" name="Freeform 1978"/>
            <p:cNvSpPr>
              <a:spLocks/>
            </p:cNvSpPr>
            <p:nvPr/>
          </p:nvSpPr>
          <p:spPr bwMode="auto">
            <a:xfrm>
              <a:off x="3236" y="2392"/>
              <a:ext cx="26" cy="16"/>
            </a:xfrm>
            <a:custGeom>
              <a:avLst/>
              <a:gdLst>
                <a:gd name="T0" fmla="*/ 24 w 26"/>
                <a:gd name="T1" fmla="*/ 6 h 16"/>
                <a:gd name="T2" fmla="*/ 25 w 26"/>
                <a:gd name="T3" fmla="*/ 5 h 16"/>
                <a:gd name="T4" fmla="*/ 26 w 26"/>
                <a:gd name="T5" fmla="*/ 3 h 16"/>
                <a:gd name="T6" fmla="*/ 26 w 26"/>
                <a:gd name="T7" fmla="*/ 2 h 16"/>
                <a:gd name="T8" fmla="*/ 25 w 26"/>
                <a:gd name="T9" fmla="*/ 0 h 16"/>
                <a:gd name="T10" fmla="*/ 24 w 26"/>
                <a:gd name="T11" fmla="*/ 0 h 16"/>
                <a:gd name="T12" fmla="*/ 22 w 26"/>
                <a:gd name="T13" fmla="*/ 0 h 16"/>
                <a:gd name="T14" fmla="*/ 3 w 26"/>
                <a:gd name="T15" fmla="*/ 10 h 16"/>
                <a:gd name="T16" fmla="*/ 1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1 w 26"/>
                <a:gd name="T23" fmla="*/ 14 h 16"/>
                <a:gd name="T24" fmla="*/ 3 w 26"/>
                <a:gd name="T25" fmla="*/ 16 h 16"/>
                <a:gd name="T26" fmla="*/ 4 w 26"/>
                <a:gd name="T27" fmla="*/ 16 h 16"/>
                <a:gd name="T28" fmla="*/ 24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4" y="6"/>
                  </a:moveTo>
                  <a:lnTo>
                    <a:pt x="25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6" name="Freeform 1979"/>
            <p:cNvSpPr>
              <a:spLocks/>
            </p:cNvSpPr>
            <p:nvPr/>
          </p:nvSpPr>
          <p:spPr bwMode="auto">
            <a:xfrm>
              <a:off x="3202" y="2409"/>
              <a:ext cx="26" cy="15"/>
            </a:xfrm>
            <a:custGeom>
              <a:avLst/>
              <a:gdLst>
                <a:gd name="T0" fmla="*/ 23 w 26"/>
                <a:gd name="T1" fmla="*/ 5 h 15"/>
                <a:gd name="T2" fmla="*/ 24 w 26"/>
                <a:gd name="T3" fmla="*/ 4 h 15"/>
                <a:gd name="T4" fmla="*/ 26 w 26"/>
                <a:gd name="T5" fmla="*/ 3 h 15"/>
                <a:gd name="T6" fmla="*/ 26 w 26"/>
                <a:gd name="T7" fmla="*/ 1 h 15"/>
                <a:gd name="T8" fmla="*/ 24 w 26"/>
                <a:gd name="T9" fmla="*/ 0 h 15"/>
                <a:gd name="T10" fmla="*/ 23 w 26"/>
                <a:gd name="T11" fmla="*/ 0 h 15"/>
                <a:gd name="T12" fmla="*/ 22 w 26"/>
                <a:gd name="T13" fmla="*/ 0 h 15"/>
                <a:gd name="T14" fmla="*/ 2 w 26"/>
                <a:gd name="T15" fmla="*/ 10 h 15"/>
                <a:gd name="T16" fmla="*/ 1 w 26"/>
                <a:gd name="T17" fmla="*/ 10 h 15"/>
                <a:gd name="T18" fmla="*/ 0 w 26"/>
                <a:gd name="T19" fmla="*/ 11 h 15"/>
                <a:gd name="T20" fmla="*/ 0 w 26"/>
                <a:gd name="T21" fmla="*/ 12 h 15"/>
                <a:gd name="T22" fmla="*/ 1 w 26"/>
                <a:gd name="T23" fmla="*/ 14 h 15"/>
                <a:gd name="T24" fmla="*/ 2 w 26"/>
                <a:gd name="T25" fmla="*/ 15 h 15"/>
                <a:gd name="T26" fmla="*/ 4 w 26"/>
                <a:gd name="T27" fmla="*/ 15 h 15"/>
                <a:gd name="T28" fmla="*/ 23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5"/>
                  </a:moveTo>
                  <a:lnTo>
                    <a:pt x="24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7" name="Freeform 1980"/>
            <p:cNvSpPr>
              <a:spLocks/>
            </p:cNvSpPr>
            <p:nvPr/>
          </p:nvSpPr>
          <p:spPr bwMode="auto">
            <a:xfrm>
              <a:off x="3167" y="2426"/>
              <a:ext cx="25" cy="15"/>
            </a:xfrm>
            <a:custGeom>
              <a:avLst/>
              <a:gdLst>
                <a:gd name="T0" fmla="*/ 24 w 25"/>
                <a:gd name="T1" fmla="*/ 5 h 15"/>
                <a:gd name="T2" fmla="*/ 25 w 25"/>
                <a:gd name="T3" fmla="*/ 5 h 15"/>
                <a:gd name="T4" fmla="*/ 25 w 25"/>
                <a:gd name="T5" fmla="*/ 4 h 15"/>
                <a:gd name="T6" fmla="*/ 25 w 25"/>
                <a:gd name="T7" fmla="*/ 2 h 15"/>
                <a:gd name="T8" fmla="*/ 25 w 25"/>
                <a:gd name="T9" fmla="*/ 1 h 15"/>
                <a:gd name="T10" fmla="*/ 24 w 25"/>
                <a:gd name="T11" fmla="*/ 0 h 15"/>
                <a:gd name="T12" fmla="*/ 22 w 25"/>
                <a:gd name="T13" fmla="*/ 0 h 15"/>
                <a:gd name="T14" fmla="*/ 2 w 25"/>
                <a:gd name="T15" fmla="*/ 9 h 15"/>
                <a:gd name="T16" fmla="*/ 0 w 25"/>
                <a:gd name="T17" fmla="*/ 11 h 15"/>
                <a:gd name="T18" fmla="*/ 0 w 25"/>
                <a:gd name="T19" fmla="*/ 12 h 15"/>
                <a:gd name="T20" fmla="*/ 0 w 25"/>
                <a:gd name="T21" fmla="*/ 13 h 15"/>
                <a:gd name="T22" fmla="*/ 0 w 25"/>
                <a:gd name="T23" fmla="*/ 15 h 15"/>
                <a:gd name="T24" fmla="*/ 2 w 25"/>
                <a:gd name="T25" fmla="*/ 15 h 15"/>
                <a:gd name="T26" fmla="*/ 3 w 25"/>
                <a:gd name="T27" fmla="*/ 15 h 15"/>
                <a:gd name="T28" fmla="*/ 24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5"/>
                  </a:moveTo>
                  <a:lnTo>
                    <a:pt x="25" y="5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8" name="Freeform 1981"/>
            <p:cNvSpPr>
              <a:spLocks/>
            </p:cNvSpPr>
            <p:nvPr/>
          </p:nvSpPr>
          <p:spPr bwMode="auto">
            <a:xfrm>
              <a:off x="3133" y="2442"/>
              <a:ext cx="25" cy="15"/>
            </a:xfrm>
            <a:custGeom>
              <a:avLst/>
              <a:gdLst>
                <a:gd name="T0" fmla="*/ 23 w 25"/>
                <a:gd name="T1" fmla="*/ 6 h 15"/>
                <a:gd name="T2" fmla="*/ 25 w 25"/>
                <a:gd name="T3" fmla="*/ 6 h 15"/>
                <a:gd name="T4" fmla="*/ 25 w 25"/>
                <a:gd name="T5" fmla="*/ 4 h 15"/>
                <a:gd name="T6" fmla="*/ 25 w 25"/>
                <a:gd name="T7" fmla="*/ 3 h 15"/>
                <a:gd name="T8" fmla="*/ 25 w 25"/>
                <a:gd name="T9" fmla="*/ 1 h 15"/>
                <a:gd name="T10" fmla="*/ 23 w 25"/>
                <a:gd name="T11" fmla="*/ 0 h 15"/>
                <a:gd name="T12" fmla="*/ 22 w 25"/>
                <a:gd name="T13" fmla="*/ 0 h 15"/>
                <a:gd name="T14" fmla="*/ 1 w 25"/>
                <a:gd name="T15" fmla="*/ 10 h 15"/>
                <a:gd name="T16" fmla="*/ 0 w 25"/>
                <a:gd name="T17" fmla="*/ 11 h 15"/>
                <a:gd name="T18" fmla="*/ 0 w 25"/>
                <a:gd name="T19" fmla="*/ 12 h 15"/>
                <a:gd name="T20" fmla="*/ 0 w 25"/>
                <a:gd name="T21" fmla="*/ 14 h 15"/>
                <a:gd name="T22" fmla="*/ 0 w 25"/>
                <a:gd name="T23" fmla="*/ 15 h 15"/>
                <a:gd name="T24" fmla="*/ 1 w 25"/>
                <a:gd name="T25" fmla="*/ 15 h 15"/>
                <a:gd name="T26" fmla="*/ 3 w 25"/>
                <a:gd name="T27" fmla="*/ 15 h 15"/>
                <a:gd name="T28" fmla="*/ 23 w 25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19" name="Freeform 1982"/>
            <p:cNvSpPr>
              <a:spLocks/>
            </p:cNvSpPr>
            <p:nvPr/>
          </p:nvSpPr>
          <p:spPr bwMode="auto">
            <a:xfrm>
              <a:off x="3098" y="2460"/>
              <a:ext cx="25" cy="15"/>
            </a:xfrm>
            <a:custGeom>
              <a:avLst/>
              <a:gdLst>
                <a:gd name="T0" fmla="*/ 22 w 25"/>
                <a:gd name="T1" fmla="*/ 5 h 15"/>
                <a:gd name="T2" fmla="*/ 24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4 w 25"/>
                <a:gd name="T9" fmla="*/ 0 h 15"/>
                <a:gd name="T10" fmla="*/ 22 w 25"/>
                <a:gd name="T11" fmla="*/ 0 h 15"/>
                <a:gd name="T12" fmla="*/ 21 w 25"/>
                <a:gd name="T13" fmla="*/ 0 h 15"/>
                <a:gd name="T14" fmla="*/ 2 w 25"/>
                <a:gd name="T15" fmla="*/ 10 h 15"/>
                <a:gd name="T16" fmla="*/ 0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0 w 25"/>
                <a:gd name="T23" fmla="*/ 14 h 15"/>
                <a:gd name="T24" fmla="*/ 2 w 25"/>
                <a:gd name="T25" fmla="*/ 15 h 15"/>
                <a:gd name="T26" fmla="*/ 3 w 25"/>
                <a:gd name="T27" fmla="*/ 15 h 15"/>
                <a:gd name="T28" fmla="*/ 22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2" y="5"/>
                  </a:moveTo>
                  <a:lnTo>
                    <a:pt x="24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0" name="Freeform 1983"/>
            <p:cNvSpPr>
              <a:spLocks/>
            </p:cNvSpPr>
            <p:nvPr/>
          </p:nvSpPr>
          <p:spPr bwMode="auto">
            <a:xfrm>
              <a:off x="3063" y="2476"/>
              <a:ext cx="26" cy="16"/>
            </a:xfrm>
            <a:custGeom>
              <a:avLst/>
              <a:gdLst>
                <a:gd name="T0" fmla="*/ 23 w 26"/>
                <a:gd name="T1" fmla="*/ 6 h 16"/>
                <a:gd name="T2" fmla="*/ 24 w 26"/>
                <a:gd name="T3" fmla="*/ 5 h 16"/>
                <a:gd name="T4" fmla="*/ 26 w 26"/>
                <a:gd name="T5" fmla="*/ 3 h 16"/>
                <a:gd name="T6" fmla="*/ 26 w 26"/>
                <a:gd name="T7" fmla="*/ 2 h 16"/>
                <a:gd name="T8" fmla="*/ 24 w 26"/>
                <a:gd name="T9" fmla="*/ 0 h 16"/>
                <a:gd name="T10" fmla="*/ 23 w 26"/>
                <a:gd name="T11" fmla="*/ 0 h 16"/>
                <a:gd name="T12" fmla="*/ 22 w 26"/>
                <a:gd name="T13" fmla="*/ 0 h 16"/>
                <a:gd name="T14" fmla="*/ 2 w 26"/>
                <a:gd name="T15" fmla="*/ 10 h 16"/>
                <a:gd name="T16" fmla="*/ 1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1 w 26"/>
                <a:gd name="T23" fmla="*/ 14 h 16"/>
                <a:gd name="T24" fmla="*/ 2 w 26"/>
                <a:gd name="T25" fmla="*/ 16 h 16"/>
                <a:gd name="T26" fmla="*/ 4 w 26"/>
                <a:gd name="T27" fmla="*/ 16 h 16"/>
                <a:gd name="T28" fmla="*/ 23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3" y="6"/>
                  </a:moveTo>
                  <a:lnTo>
                    <a:pt x="24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1" name="Freeform 1984"/>
            <p:cNvSpPr>
              <a:spLocks/>
            </p:cNvSpPr>
            <p:nvPr/>
          </p:nvSpPr>
          <p:spPr bwMode="auto">
            <a:xfrm>
              <a:off x="3028" y="2493"/>
              <a:ext cx="26" cy="15"/>
            </a:xfrm>
            <a:custGeom>
              <a:avLst/>
              <a:gdLst>
                <a:gd name="T0" fmla="*/ 24 w 26"/>
                <a:gd name="T1" fmla="*/ 6 h 15"/>
                <a:gd name="T2" fmla="*/ 25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5 w 26"/>
                <a:gd name="T9" fmla="*/ 1 h 15"/>
                <a:gd name="T10" fmla="*/ 24 w 26"/>
                <a:gd name="T11" fmla="*/ 0 h 15"/>
                <a:gd name="T12" fmla="*/ 22 w 26"/>
                <a:gd name="T13" fmla="*/ 0 h 15"/>
                <a:gd name="T14" fmla="*/ 3 w 26"/>
                <a:gd name="T15" fmla="*/ 10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4 h 15"/>
                <a:gd name="T22" fmla="*/ 1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4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4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2" name="Freeform 1985"/>
            <p:cNvSpPr>
              <a:spLocks/>
            </p:cNvSpPr>
            <p:nvPr/>
          </p:nvSpPr>
          <p:spPr bwMode="auto">
            <a:xfrm>
              <a:off x="2994" y="2510"/>
              <a:ext cx="24" cy="15"/>
            </a:xfrm>
            <a:custGeom>
              <a:avLst/>
              <a:gdLst>
                <a:gd name="T0" fmla="*/ 23 w 24"/>
                <a:gd name="T1" fmla="*/ 5 h 15"/>
                <a:gd name="T2" fmla="*/ 24 w 24"/>
                <a:gd name="T3" fmla="*/ 5 h 15"/>
                <a:gd name="T4" fmla="*/ 24 w 24"/>
                <a:gd name="T5" fmla="*/ 4 h 15"/>
                <a:gd name="T6" fmla="*/ 24 w 24"/>
                <a:gd name="T7" fmla="*/ 2 h 15"/>
                <a:gd name="T8" fmla="*/ 24 w 24"/>
                <a:gd name="T9" fmla="*/ 1 h 15"/>
                <a:gd name="T10" fmla="*/ 23 w 24"/>
                <a:gd name="T11" fmla="*/ 0 h 15"/>
                <a:gd name="T12" fmla="*/ 22 w 24"/>
                <a:gd name="T13" fmla="*/ 0 h 15"/>
                <a:gd name="T14" fmla="*/ 1 w 24"/>
                <a:gd name="T15" fmla="*/ 9 h 15"/>
                <a:gd name="T16" fmla="*/ 0 w 24"/>
                <a:gd name="T17" fmla="*/ 11 h 15"/>
                <a:gd name="T18" fmla="*/ 0 w 24"/>
                <a:gd name="T19" fmla="*/ 12 h 15"/>
                <a:gd name="T20" fmla="*/ 0 w 24"/>
                <a:gd name="T21" fmla="*/ 13 h 15"/>
                <a:gd name="T22" fmla="*/ 0 w 24"/>
                <a:gd name="T23" fmla="*/ 15 h 15"/>
                <a:gd name="T24" fmla="*/ 1 w 24"/>
                <a:gd name="T25" fmla="*/ 15 h 15"/>
                <a:gd name="T26" fmla="*/ 2 w 24"/>
                <a:gd name="T27" fmla="*/ 15 h 15"/>
                <a:gd name="T28" fmla="*/ 23 w 24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5"/>
                <a:gd name="T47" fmla="*/ 24 w 24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5">
                  <a:moveTo>
                    <a:pt x="23" y="5"/>
                  </a:moveTo>
                  <a:lnTo>
                    <a:pt x="24" y="5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3" name="Freeform 1986"/>
            <p:cNvSpPr>
              <a:spLocks/>
            </p:cNvSpPr>
            <p:nvPr/>
          </p:nvSpPr>
          <p:spPr bwMode="auto">
            <a:xfrm>
              <a:off x="2959" y="2527"/>
              <a:ext cx="25" cy="16"/>
            </a:xfrm>
            <a:custGeom>
              <a:avLst/>
              <a:gdLst>
                <a:gd name="T0" fmla="*/ 24 w 25"/>
                <a:gd name="T1" fmla="*/ 6 h 16"/>
                <a:gd name="T2" fmla="*/ 25 w 25"/>
                <a:gd name="T3" fmla="*/ 5 h 16"/>
                <a:gd name="T4" fmla="*/ 25 w 25"/>
                <a:gd name="T5" fmla="*/ 3 h 16"/>
                <a:gd name="T6" fmla="*/ 25 w 25"/>
                <a:gd name="T7" fmla="*/ 2 h 16"/>
                <a:gd name="T8" fmla="*/ 25 w 25"/>
                <a:gd name="T9" fmla="*/ 0 h 16"/>
                <a:gd name="T10" fmla="*/ 24 w 25"/>
                <a:gd name="T11" fmla="*/ 0 h 16"/>
                <a:gd name="T12" fmla="*/ 22 w 25"/>
                <a:gd name="T13" fmla="*/ 0 h 16"/>
                <a:gd name="T14" fmla="*/ 2 w 25"/>
                <a:gd name="T15" fmla="*/ 10 h 16"/>
                <a:gd name="T16" fmla="*/ 0 w 25"/>
                <a:gd name="T17" fmla="*/ 10 h 16"/>
                <a:gd name="T18" fmla="*/ 0 w 25"/>
                <a:gd name="T19" fmla="*/ 11 h 16"/>
                <a:gd name="T20" fmla="*/ 0 w 25"/>
                <a:gd name="T21" fmla="*/ 13 h 16"/>
                <a:gd name="T22" fmla="*/ 0 w 25"/>
                <a:gd name="T23" fmla="*/ 14 h 16"/>
                <a:gd name="T24" fmla="*/ 2 w 25"/>
                <a:gd name="T25" fmla="*/ 16 h 16"/>
                <a:gd name="T26" fmla="*/ 3 w 25"/>
                <a:gd name="T27" fmla="*/ 16 h 16"/>
                <a:gd name="T28" fmla="*/ 24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4" y="6"/>
                  </a:move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4" name="Freeform 1987"/>
            <p:cNvSpPr>
              <a:spLocks/>
            </p:cNvSpPr>
            <p:nvPr/>
          </p:nvSpPr>
          <p:spPr bwMode="auto">
            <a:xfrm>
              <a:off x="2925" y="2544"/>
              <a:ext cx="25" cy="15"/>
            </a:xfrm>
            <a:custGeom>
              <a:avLst/>
              <a:gdLst>
                <a:gd name="T0" fmla="*/ 23 w 25"/>
                <a:gd name="T1" fmla="*/ 5 h 15"/>
                <a:gd name="T2" fmla="*/ 25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5 w 25"/>
                <a:gd name="T9" fmla="*/ 0 h 15"/>
                <a:gd name="T10" fmla="*/ 23 w 25"/>
                <a:gd name="T11" fmla="*/ 0 h 15"/>
                <a:gd name="T12" fmla="*/ 22 w 25"/>
                <a:gd name="T13" fmla="*/ 0 h 15"/>
                <a:gd name="T14" fmla="*/ 1 w 25"/>
                <a:gd name="T15" fmla="*/ 10 h 15"/>
                <a:gd name="T16" fmla="*/ 0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0 w 25"/>
                <a:gd name="T23" fmla="*/ 14 h 15"/>
                <a:gd name="T24" fmla="*/ 1 w 25"/>
                <a:gd name="T25" fmla="*/ 15 h 15"/>
                <a:gd name="T26" fmla="*/ 3 w 25"/>
                <a:gd name="T27" fmla="*/ 15 h 15"/>
                <a:gd name="T28" fmla="*/ 23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5" name="Freeform 1988"/>
            <p:cNvSpPr>
              <a:spLocks/>
            </p:cNvSpPr>
            <p:nvPr/>
          </p:nvSpPr>
          <p:spPr bwMode="auto">
            <a:xfrm>
              <a:off x="2889" y="2560"/>
              <a:ext cx="26" cy="16"/>
            </a:xfrm>
            <a:custGeom>
              <a:avLst/>
              <a:gdLst>
                <a:gd name="T0" fmla="*/ 23 w 26"/>
                <a:gd name="T1" fmla="*/ 6 h 16"/>
                <a:gd name="T2" fmla="*/ 25 w 26"/>
                <a:gd name="T3" fmla="*/ 5 h 16"/>
                <a:gd name="T4" fmla="*/ 26 w 26"/>
                <a:gd name="T5" fmla="*/ 3 h 16"/>
                <a:gd name="T6" fmla="*/ 26 w 26"/>
                <a:gd name="T7" fmla="*/ 2 h 16"/>
                <a:gd name="T8" fmla="*/ 25 w 26"/>
                <a:gd name="T9" fmla="*/ 0 h 16"/>
                <a:gd name="T10" fmla="*/ 23 w 26"/>
                <a:gd name="T11" fmla="*/ 0 h 16"/>
                <a:gd name="T12" fmla="*/ 22 w 26"/>
                <a:gd name="T13" fmla="*/ 0 h 16"/>
                <a:gd name="T14" fmla="*/ 3 w 26"/>
                <a:gd name="T15" fmla="*/ 10 h 16"/>
                <a:gd name="T16" fmla="*/ 1 w 26"/>
                <a:gd name="T17" fmla="*/ 10 h 16"/>
                <a:gd name="T18" fmla="*/ 0 w 26"/>
                <a:gd name="T19" fmla="*/ 12 h 16"/>
                <a:gd name="T20" fmla="*/ 0 w 26"/>
                <a:gd name="T21" fmla="*/ 13 h 16"/>
                <a:gd name="T22" fmla="*/ 1 w 26"/>
                <a:gd name="T23" fmla="*/ 14 h 16"/>
                <a:gd name="T24" fmla="*/ 3 w 26"/>
                <a:gd name="T25" fmla="*/ 16 h 16"/>
                <a:gd name="T26" fmla="*/ 4 w 26"/>
                <a:gd name="T27" fmla="*/ 16 h 16"/>
                <a:gd name="T28" fmla="*/ 23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3" y="6"/>
                  </a:moveTo>
                  <a:lnTo>
                    <a:pt x="25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6" name="Freeform 1989"/>
            <p:cNvSpPr>
              <a:spLocks/>
            </p:cNvSpPr>
            <p:nvPr/>
          </p:nvSpPr>
          <p:spPr bwMode="auto">
            <a:xfrm>
              <a:off x="2855" y="2577"/>
              <a:ext cx="26" cy="15"/>
            </a:xfrm>
            <a:custGeom>
              <a:avLst/>
              <a:gdLst>
                <a:gd name="T0" fmla="*/ 23 w 26"/>
                <a:gd name="T1" fmla="*/ 6 h 15"/>
                <a:gd name="T2" fmla="*/ 24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4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2 w 26"/>
                <a:gd name="T15" fmla="*/ 10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4 h 15"/>
                <a:gd name="T22" fmla="*/ 1 w 26"/>
                <a:gd name="T23" fmla="*/ 15 h 15"/>
                <a:gd name="T24" fmla="*/ 2 w 26"/>
                <a:gd name="T25" fmla="*/ 15 h 15"/>
                <a:gd name="T26" fmla="*/ 4 w 26"/>
                <a:gd name="T27" fmla="*/ 15 h 15"/>
                <a:gd name="T28" fmla="*/ 23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6"/>
                  </a:moveTo>
                  <a:lnTo>
                    <a:pt x="24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7" name="Freeform 1990"/>
            <p:cNvSpPr>
              <a:spLocks/>
            </p:cNvSpPr>
            <p:nvPr/>
          </p:nvSpPr>
          <p:spPr bwMode="auto">
            <a:xfrm>
              <a:off x="2820" y="2594"/>
              <a:ext cx="25" cy="15"/>
            </a:xfrm>
            <a:custGeom>
              <a:avLst/>
              <a:gdLst>
                <a:gd name="T0" fmla="*/ 23 w 25"/>
                <a:gd name="T1" fmla="*/ 5 h 15"/>
                <a:gd name="T2" fmla="*/ 25 w 25"/>
                <a:gd name="T3" fmla="*/ 5 h 15"/>
                <a:gd name="T4" fmla="*/ 25 w 25"/>
                <a:gd name="T5" fmla="*/ 4 h 15"/>
                <a:gd name="T6" fmla="*/ 25 w 25"/>
                <a:gd name="T7" fmla="*/ 2 h 15"/>
                <a:gd name="T8" fmla="*/ 25 w 25"/>
                <a:gd name="T9" fmla="*/ 1 h 15"/>
                <a:gd name="T10" fmla="*/ 23 w 25"/>
                <a:gd name="T11" fmla="*/ 0 h 15"/>
                <a:gd name="T12" fmla="*/ 22 w 25"/>
                <a:gd name="T13" fmla="*/ 0 h 15"/>
                <a:gd name="T14" fmla="*/ 3 w 25"/>
                <a:gd name="T15" fmla="*/ 9 h 15"/>
                <a:gd name="T16" fmla="*/ 1 w 25"/>
                <a:gd name="T17" fmla="*/ 11 h 15"/>
                <a:gd name="T18" fmla="*/ 0 w 25"/>
                <a:gd name="T19" fmla="*/ 12 h 15"/>
                <a:gd name="T20" fmla="*/ 0 w 25"/>
                <a:gd name="T21" fmla="*/ 13 h 15"/>
                <a:gd name="T22" fmla="*/ 1 w 25"/>
                <a:gd name="T23" fmla="*/ 15 h 15"/>
                <a:gd name="T24" fmla="*/ 3 w 25"/>
                <a:gd name="T25" fmla="*/ 15 h 15"/>
                <a:gd name="T26" fmla="*/ 4 w 25"/>
                <a:gd name="T27" fmla="*/ 15 h 15"/>
                <a:gd name="T28" fmla="*/ 23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5"/>
                  </a:moveTo>
                  <a:lnTo>
                    <a:pt x="25" y="5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8" name="Freeform 1991"/>
            <p:cNvSpPr>
              <a:spLocks/>
            </p:cNvSpPr>
            <p:nvPr/>
          </p:nvSpPr>
          <p:spPr bwMode="auto">
            <a:xfrm>
              <a:off x="2786" y="2611"/>
              <a:ext cx="24" cy="16"/>
            </a:xfrm>
            <a:custGeom>
              <a:avLst/>
              <a:gdLst>
                <a:gd name="T0" fmla="*/ 23 w 24"/>
                <a:gd name="T1" fmla="*/ 6 h 16"/>
                <a:gd name="T2" fmla="*/ 24 w 24"/>
                <a:gd name="T3" fmla="*/ 5 h 16"/>
                <a:gd name="T4" fmla="*/ 24 w 24"/>
                <a:gd name="T5" fmla="*/ 3 h 16"/>
                <a:gd name="T6" fmla="*/ 24 w 24"/>
                <a:gd name="T7" fmla="*/ 2 h 16"/>
                <a:gd name="T8" fmla="*/ 24 w 24"/>
                <a:gd name="T9" fmla="*/ 0 h 16"/>
                <a:gd name="T10" fmla="*/ 23 w 24"/>
                <a:gd name="T11" fmla="*/ 0 h 16"/>
                <a:gd name="T12" fmla="*/ 22 w 24"/>
                <a:gd name="T13" fmla="*/ 0 h 16"/>
                <a:gd name="T14" fmla="*/ 1 w 24"/>
                <a:gd name="T15" fmla="*/ 10 h 16"/>
                <a:gd name="T16" fmla="*/ 0 w 24"/>
                <a:gd name="T17" fmla="*/ 10 h 16"/>
                <a:gd name="T18" fmla="*/ 0 w 24"/>
                <a:gd name="T19" fmla="*/ 11 h 16"/>
                <a:gd name="T20" fmla="*/ 0 w 24"/>
                <a:gd name="T21" fmla="*/ 13 h 16"/>
                <a:gd name="T22" fmla="*/ 0 w 24"/>
                <a:gd name="T23" fmla="*/ 14 h 16"/>
                <a:gd name="T24" fmla="*/ 1 w 24"/>
                <a:gd name="T25" fmla="*/ 16 h 16"/>
                <a:gd name="T26" fmla="*/ 2 w 24"/>
                <a:gd name="T27" fmla="*/ 16 h 16"/>
                <a:gd name="T28" fmla="*/ 23 w 24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6"/>
                <a:gd name="T47" fmla="*/ 24 w 24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6">
                  <a:moveTo>
                    <a:pt x="23" y="6"/>
                  </a:moveTo>
                  <a:lnTo>
                    <a:pt x="24" y="5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29" name="Freeform 1992"/>
            <p:cNvSpPr>
              <a:spLocks/>
            </p:cNvSpPr>
            <p:nvPr/>
          </p:nvSpPr>
          <p:spPr bwMode="auto">
            <a:xfrm>
              <a:off x="2751" y="2628"/>
              <a:ext cx="25" cy="15"/>
            </a:xfrm>
            <a:custGeom>
              <a:avLst/>
              <a:gdLst>
                <a:gd name="T0" fmla="*/ 24 w 25"/>
                <a:gd name="T1" fmla="*/ 5 h 15"/>
                <a:gd name="T2" fmla="*/ 25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5 w 25"/>
                <a:gd name="T9" fmla="*/ 0 h 15"/>
                <a:gd name="T10" fmla="*/ 24 w 25"/>
                <a:gd name="T11" fmla="*/ 0 h 15"/>
                <a:gd name="T12" fmla="*/ 22 w 25"/>
                <a:gd name="T13" fmla="*/ 0 h 15"/>
                <a:gd name="T14" fmla="*/ 2 w 25"/>
                <a:gd name="T15" fmla="*/ 10 h 15"/>
                <a:gd name="T16" fmla="*/ 0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0 w 25"/>
                <a:gd name="T23" fmla="*/ 14 h 15"/>
                <a:gd name="T24" fmla="*/ 2 w 25"/>
                <a:gd name="T25" fmla="*/ 15 h 15"/>
                <a:gd name="T26" fmla="*/ 3 w 25"/>
                <a:gd name="T27" fmla="*/ 15 h 15"/>
                <a:gd name="T28" fmla="*/ 24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0" name="Freeform 1993"/>
            <p:cNvSpPr>
              <a:spLocks/>
            </p:cNvSpPr>
            <p:nvPr/>
          </p:nvSpPr>
          <p:spPr bwMode="auto">
            <a:xfrm>
              <a:off x="2715" y="2645"/>
              <a:ext cx="27" cy="15"/>
            </a:xfrm>
            <a:custGeom>
              <a:avLst/>
              <a:gdLst>
                <a:gd name="T0" fmla="*/ 24 w 27"/>
                <a:gd name="T1" fmla="*/ 5 h 15"/>
                <a:gd name="T2" fmla="*/ 25 w 27"/>
                <a:gd name="T3" fmla="*/ 5 h 15"/>
                <a:gd name="T4" fmla="*/ 27 w 27"/>
                <a:gd name="T5" fmla="*/ 4 h 15"/>
                <a:gd name="T6" fmla="*/ 27 w 27"/>
                <a:gd name="T7" fmla="*/ 2 h 15"/>
                <a:gd name="T8" fmla="*/ 25 w 27"/>
                <a:gd name="T9" fmla="*/ 1 h 15"/>
                <a:gd name="T10" fmla="*/ 24 w 27"/>
                <a:gd name="T11" fmla="*/ 0 h 15"/>
                <a:gd name="T12" fmla="*/ 22 w 27"/>
                <a:gd name="T13" fmla="*/ 0 h 15"/>
                <a:gd name="T14" fmla="*/ 3 w 27"/>
                <a:gd name="T15" fmla="*/ 9 h 15"/>
                <a:gd name="T16" fmla="*/ 2 w 27"/>
                <a:gd name="T17" fmla="*/ 11 h 15"/>
                <a:gd name="T18" fmla="*/ 0 w 27"/>
                <a:gd name="T19" fmla="*/ 12 h 15"/>
                <a:gd name="T20" fmla="*/ 0 w 27"/>
                <a:gd name="T21" fmla="*/ 13 h 15"/>
                <a:gd name="T22" fmla="*/ 2 w 27"/>
                <a:gd name="T23" fmla="*/ 15 h 15"/>
                <a:gd name="T24" fmla="*/ 3 w 27"/>
                <a:gd name="T25" fmla="*/ 15 h 15"/>
                <a:gd name="T26" fmla="*/ 5 w 27"/>
                <a:gd name="T27" fmla="*/ 15 h 15"/>
                <a:gd name="T28" fmla="*/ 24 w 27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5"/>
                <a:gd name="T47" fmla="*/ 27 w 27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5">
                  <a:moveTo>
                    <a:pt x="24" y="5"/>
                  </a:moveTo>
                  <a:lnTo>
                    <a:pt x="25" y="5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2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1" name="Freeform 1994"/>
            <p:cNvSpPr>
              <a:spLocks/>
            </p:cNvSpPr>
            <p:nvPr/>
          </p:nvSpPr>
          <p:spPr bwMode="auto">
            <a:xfrm>
              <a:off x="2681" y="2661"/>
              <a:ext cx="26" cy="15"/>
            </a:xfrm>
            <a:custGeom>
              <a:avLst/>
              <a:gdLst>
                <a:gd name="T0" fmla="*/ 23 w 26"/>
                <a:gd name="T1" fmla="*/ 6 h 15"/>
                <a:gd name="T2" fmla="*/ 25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5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3 w 26"/>
                <a:gd name="T15" fmla="*/ 10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4 h 15"/>
                <a:gd name="T22" fmla="*/ 1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3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2" name="Freeform 1995"/>
            <p:cNvSpPr>
              <a:spLocks/>
            </p:cNvSpPr>
            <p:nvPr/>
          </p:nvSpPr>
          <p:spPr bwMode="auto">
            <a:xfrm>
              <a:off x="2646" y="2679"/>
              <a:ext cx="25" cy="15"/>
            </a:xfrm>
            <a:custGeom>
              <a:avLst/>
              <a:gdLst>
                <a:gd name="T0" fmla="*/ 24 w 25"/>
                <a:gd name="T1" fmla="*/ 5 h 15"/>
                <a:gd name="T2" fmla="*/ 25 w 25"/>
                <a:gd name="T3" fmla="*/ 4 h 15"/>
                <a:gd name="T4" fmla="*/ 25 w 25"/>
                <a:gd name="T5" fmla="*/ 3 h 15"/>
                <a:gd name="T6" fmla="*/ 25 w 25"/>
                <a:gd name="T7" fmla="*/ 1 h 15"/>
                <a:gd name="T8" fmla="*/ 25 w 25"/>
                <a:gd name="T9" fmla="*/ 0 h 15"/>
                <a:gd name="T10" fmla="*/ 24 w 25"/>
                <a:gd name="T11" fmla="*/ 0 h 15"/>
                <a:gd name="T12" fmla="*/ 23 w 25"/>
                <a:gd name="T13" fmla="*/ 0 h 15"/>
                <a:gd name="T14" fmla="*/ 3 w 25"/>
                <a:gd name="T15" fmla="*/ 10 h 15"/>
                <a:gd name="T16" fmla="*/ 2 w 25"/>
                <a:gd name="T17" fmla="*/ 10 h 15"/>
                <a:gd name="T18" fmla="*/ 0 w 25"/>
                <a:gd name="T19" fmla="*/ 11 h 15"/>
                <a:gd name="T20" fmla="*/ 0 w 25"/>
                <a:gd name="T21" fmla="*/ 12 h 15"/>
                <a:gd name="T22" fmla="*/ 2 w 25"/>
                <a:gd name="T23" fmla="*/ 14 h 15"/>
                <a:gd name="T24" fmla="*/ 3 w 25"/>
                <a:gd name="T25" fmla="*/ 15 h 15"/>
                <a:gd name="T26" fmla="*/ 5 w 25"/>
                <a:gd name="T27" fmla="*/ 15 h 15"/>
                <a:gd name="T28" fmla="*/ 24 w 25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4" y="5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3" name="Freeform 1996"/>
            <p:cNvSpPr>
              <a:spLocks/>
            </p:cNvSpPr>
            <p:nvPr/>
          </p:nvSpPr>
          <p:spPr bwMode="auto">
            <a:xfrm>
              <a:off x="2612" y="2695"/>
              <a:ext cx="25" cy="16"/>
            </a:xfrm>
            <a:custGeom>
              <a:avLst/>
              <a:gdLst>
                <a:gd name="T0" fmla="*/ 23 w 25"/>
                <a:gd name="T1" fmla="*/ 6 h 16"/>
                <a:gd name="T2" fmla="*/ 25 w 25"/>
                <a:gd name="T3" fmla="*/ 5 h 16"/>
                <a:gd name="T4" fmla="*/ 25 w 25"/>
                <a:gd name="T5" fmla="*/ 3 h 16"/>
                <a:gd name="T6" fmla="*/ 25 w 25"/>
                <a:gd name="T7" fmla="*/ 2 h 16"/>
                <a:gd name="T8" fmla="*/ 25 w 25"/>
                <a:gd name="T9" fmla="*/ 0 h 16"/>
                <a:gd name="T10" fmla="*/ 23 w 25"/>
                <a:gd name="T11" fmla="*/ 0 h 16"/>
                <a:gd name="T12" fmla="*/ 22 w 25"/>
                <a:gd name="T13" fmla="*/ 0 h 16"/>
                <a:gd name="T14" fmla="*/ 1 w 25"/>
                <a:gd name="T15" fmla="*/ 10 h 16"/>
                <a:gd name="T16" fmla="*/ 0 w 25"/>
                <a:gd name="T17" fmla="*/ 10 h 16"/>
                <a:gd name="T18" fmla="*/ 0 w 25"/>
                <a:gd name="T19" fmla="*/ 11 h 16"/>
                <a:gd name="T20" fmla="*/ 0 w 25"/>
                <a:gd name="T21" fmla="*/ 13 h 16"/>
                <a:gd name="T22" fmla="*/ 0 w 25"/>
                <a:gd name="T23" fmla="*/ 14 h 16"/>
                <a:gd name="T24" fmla="*/ 1 w 25"/>
                <a:gd name="T25" fmla="*/ 16 h 16"/>
                <a:gd name="T26" fmla="*/ 3 w 25"/>
                <a:gd name="T27" fmla="*/ 16 h 16"/>
                <a:gd name="T28" fmla="*/ 23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3" y="6"/>
                  </a:move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4" name="Freeform 1997"/>
            <p:cNvSpPr>
              <a:spLocks/>
            </p:cNvSpPr>
            <p:nvPr/>
          </p:nvSpPr>
          <p:spPr bwMode="auto">
            <a:xfrm>
              <a:off x="2578" y="2712"/>
              <a:ext cx="24" cy="15"/>
            </a:xfrm>
            <a:custGeom>
              <a:avLst/>
              <a:gdLst>
                <a:gd name="T0" fmla="*/ 23 w 24"/>
                <a:gd name="T1" fmla="*/ 6 h 15"/>
                <a:gd name="T2" fmla="*/ 24 w 24"/>
                <a:gd name="T3" fmla="*/ 4 h 15"/>
                <a:gd name="T4" fmla="*/ 24 w 24"/>
                <a:gd name="T5" fmla="*/ 3 h 15"/>
                <a:gd name="T6" fmla="*/ 24 w 24"/>
                <a:gd name="T7" fmla="*/ 1 h 15"/>
                <a:gd name="T8" fmla="*/ 24 w 24"/>
                <a:gd name="T9" fmla="*/ 0 h 15"/>
                <a:gd name="T10" fmla="*/ 23 w 24"/>
                <a:gd name="T11" fmla="*/ 0 h 15"/>
                <a:gd name="T12" fmla="*/ 22 w 24"/>
                <a:gd name="T13" fmla="*/ 0 h 15"/>
                <a:gd name="T14" fmla="*/ 1 w 24"/>
                <a:gd name="T15" fmla="*/ 10 h 15"/>
                <a:gd name="T16" fmla="*/ 0 w 24"/>
                <a:gd name="T17" fmla="*/ 10 h 15"/>
                <a:gd name="T18" fmla="*/ 0 w 24"/>
                <a:gd name="T19" fmla="*/ 11 h 15"/>
                <a:gd name="T20" fmla="*/ 0 w 24"/>
                <a:gd name="T21" fmla="*/ 12 h 15"/>
                <a:gd name="T22" fmla="*/ 0 w 24"/>
                <a:gd name="T23" fmla="*/ 14 h 15"/>
                <a:gd name="T24" fmla="*/ 1 w 24"/>
                <a:gd name="T25" fmla="*/ 15 h 15"/>
                <a:gd name="T26" fmla="*/ 2 w 24"/>
                <a:gd name="T27" fmla="*/ 15 h 15"/>
                <a:gd name="T28" fmla="*/ 23 w 24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5"/>
                <a:gd name="T47" fmla="*/ 24 w 24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5">
                  <a:moveTo>
                    <a:pt x="23" y="6"/>
                  </a:moveTo>
                  <a:lnTo>
                    <a:pt x="24" y="4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5" name="Freeform 1998"/>
            <p:cNvSpPr>
              <a:spLocks/>
            </p:cNvSpPr>
            <p:nvPr/>
          </p:nvSpPr>
          <p:spPr bwMode="auto">
            <a:xfrm>
              <a:off x="2542" y="2729"/>
              <a:ext cx="26" cy="15"/>
            </a:xfrm>
            <a:custGeom>
              <a:avLst/>
              <a:gdLst>
                <a:gd name="T0" fmla="*/ 23 w 26"/>
                <a:gd name="T1" fmla="*/ 5 h 15"/>
                <a:gd name="T2" fmla="*/ 25 w 26"/>
                <a:gd name="T3" fmla="*/ 5 h 15"/>
                <a:gd name="T4" fmla="*/ 26 w 26"/>
                <a:gd name="T5" fmla="*/ 4 h 15"/>
                <a:gd name="T6" fmla="*/ 26 w 26"/>
                <a:gd name="T7" fmla="*/ 2 h 15"/>
                <a:gd name="T8" fmla="*/ 25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3 w 26"/>
                <a:gd name="T15" fmla="*/ 9 h 15"/>
                <a:gd name="T16" fmla="*/ 1 w 26"/>
                <a:gd name="T17" fmla="*/ 11 h 15"/>
                <a:gd name="T18" fmla="*/ 0 w 26"/>
                <a:gd name="T19" fmla="*/ 12 h 15"/>
                <a:gd name="T20" fmla="*/ 0 w 26"/>
                <a:gd name="T21" fmla="*/ 13 h 15"/>
                <a:gd name="T22" fmla="*/ 1 w 26"/>
                <a:gd name="T23" fmla="*/ 15 h 15"/>
                <a:gd name="T24" fmla="*/ 3 w 26"/>
                <a:gd name="T25" fmla="*/ 15 h 15"/>
                <a:gd name="T26" fmla="*/ 4 w 26"/>
                <a:gd name="T27" fmla="*/ 15 h 15"/>
                <a:gd name="T28" fmla="*/ 23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6" name="Freeform 1999"/>
            <p:cNvSpPr>
              <a:spLocks/>
            </p:cNvSpPr>
            <p:nvPr/>
          </p:nvSpPr>
          <p:spPr bwMode="auto">
            <a:xfrm>
              <a:off x="2507" y="2745"/>
              <a:ext cx="27" cy="15"/>
            </a:xfrm>
            <a:custGeom>
              <a:avLst/>
              <a:gdLst>
                <a:gd name="T0" fmla="*/ 24 w 27"/>
                <a:gd name="T1" fmla="*/ 6 h 15"/>
                <a:gd name="T2" fmla="*/ 25 w 27"/>
                <a:gd name="T3" fmla="*/ 6 h 15"/>
                <a:gd name="T4" fmla="*/ 27 w 27"/>
                <a:gd name="T5" fmla="*/ 4 h 15"/>
                <a:gd name="T6" fmla="*/ 27 w 27"/>
                <a:gd name="T7" fmla="*/ 3 h 15"/>
                <a:gd name="T8" fmla="*/ 25 w 27"/>
                <a:gd name="T9" fmla="*/ 1 h 15"/>
                <a:gd name="T10" fmla="*/ 24 w 27"/>
                <a:gd name="T11" fmla="*/ 0 h 15"/>
                <a:gd name="T12" fmla="*/ 22 w 27"/>
                <a:gd name="T13" fmla="*/ 0 h 15"/>
                <a:gd name="T14" fmla="*/ 3 w 27"/>
                <a:gd name="T15" fmla="*/ 10 h 15"/>
                <a:gd name="T16" fmla="*/ 2 w 27"/>
                <a:gd name="T17" fmla="*/ 11 h 15"/>
                <a:gd name="T18" fmla="*/ 0 w 27"/>
                <a:gd name="T19" fmla="*/ 12 h 15"/>
                <a:gd name="T20" fmla="*/ 0 w 27"/>
                <a:gd name="T21" fmla="*/ 14 h 15"/>
                <a:gd name="T22" fmla="*/ 2 w 27"/>
                <a:gd name="T23" fmla="*/ 15 h 15"/>
                <a:gd name="T24" fmla="*/ 3 w 27"/>
                <a:gd name="T25" fmla="*/ 15 h 15"/>
                <a:gd name="T26" fmla="*/ 4 w 27"/>
                <a:gd name="T27" fmla="*/ 15 h 15"/>
                <a:gd name="T28" fmla="*/ 24 w 27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5"/>
                <a:gd name="T47" fmla="*/ 27 w 27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5">
                  <a:moveTo>
                    <a:pt x="24" y="6"/>
                  </a:moveTo>
                  <a:lnTo>
                    <a:pt x="25" y="6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2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7" name="Freeform 2000"/>
            <p:cNvSpPr>
              <a:spLocks/>
            </p:cNvSpPr>
            <p:nvPr/>
          </p:nvSpPr>
          <p:spPr bwMode="auto">
            <a:xfrm>
              <a:off x="2473" y="2763"/>
              <a:ext cx="26" cy="15"/>
            </a:xfrm>
            <a:custGeom>
              <a:avLst/>
              <a:gdLst>
                <a:gd name="T0" fmla="*/ 23 w 26"/>
                <a:gd name="T1" fmla="*/ 5 h 15"/>
                <a:gd name="T2" fmla="*/ 25 w 26"/>
                <a:gd name="T3" fmla="*/ 4 h 15"/>
                <a:gd name="T4" fmla="*/ 26 w 26"/>
                <a:gd name="T5" fmla="*/ 3 h 15"/>
                <a:gd name="T6" fmla="*/ 26 w 26"/>
                <a:gd name="T7" fmla="*/ 1 h 15"/>
                <a:gd name="T8" fmla="*/ 25 w 26"/>
                <a:gd name="T9" fmla="*/ 0 h 15"/>
                <a:gd name="T10" fmla="*/ 23 w 26"/>
                <a:gd name="T11" fmla="*/ 0 h 15"/>
                <a:gd name="T12" fmla="*/ 22 w 26"/>
                <a:gd name="T13" fmla="*/ 0 h 15"/>
                <a:gd name="T14" fmla="*/ 3 w 26"/>
                <a:gd name="T15" fmla="*/ 10 h 15"/>
                <a:gd name="T16" fmla="*/ 1 w 26"/>
                <a:gd name="T17" fmla="*/ 10 h 15"/>
                <a:gd name="T18" fmla="*/ 0 w 26"/>
                <a:gd name="T19" fmla="*/ 11 h 15"/>
                <a:gd name="T20" fmla="*/ 0 w 26"/>
                <a:gd name="T21" fmla="*/ 12 h 15"/>
                <a:gd name="T22" fmla="*/ 1 w 26"/>
                <a:gd name="T23" fmla="*/ 14 h 15"/>
                <a:gd name="T24" fmla="*/ 3 w 26"/>
                <a:gd name="T25" fmla="*/ 15 h 15"/>
                <a:gd name="T26" fmla="*/ 4 w 26"/>
                <a:gd name="T27" fmla="*/ 15 h 15"/>
                <a:gd name="T28" fmla="*/ 23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8" name="Freeform 2001"/>
            <p:cNvSpPr>
              <a:spLocks/>
            </p:cNvSpPr>
            <p:nvPr/>
          </p:nvSpPr>
          <p:spPr bwMode="auto">
            <a:xfrm>
              <a:off x="2438" y="2779"/>
              <a:ext cx="25" cy="16"/>
            </a:xfrm>
            <a:custGeom>
              <a:avLst/>
              <a:gdLst>
                <a:gd name="T0" fmla="*/ 24 w 25"/>
                <a:gd name="T1" fmla="*/ 6 h 16"/>
                <a:gd name="T2" fmla="*/ 25 w 25"/>
                <a:gd name="T3" fmla="*/ 5 h 16"/>
                <a:gd name="T4" fmla="*/ 25 w 25"/>
                <a:gd name="T5" fmla="*/ 3 h 16"/>
                <a:gd name="T6" fmla="*/ 25 w 25"/>
                <a:gd name="T7" fmla="*/ 2 h 16"/>
                <a:gd name="T8" fmla="*/ 25 w 25"/>
                <a:gd name="T9" fmla="*/ 0 h 16"/>
                <a:gd name="T10" fmla="*/ 24 w 25"/>
                <a:gd name="T11" fmla="*/ 0 h 16"/>
                <a:gd name="T12" fmla="*/ 23 w 25"/>
                <a:gd name="T13" fmla="*/ 0 h 16"/>
                <a:gd name="T14" fmla="*/ 2 w 25"/>
                <a:gd name="T15" fmla="*/ 10 h 16"/>
                <a:gd name="T16" fmla="*/ 0 w 25"/>
                <a:gd name="T17" fmla="*/ 10 h 16"/>
                <a:gd name="T18" fmla="*/ 0 w 25"/>
                <a:gd name="T19" fmla="*/ 12 h 16"/>
                <a:gd name="T20" fmla="*/ 0 w 25"/>
                <a:gd name="T21" fmla="*/ 13 h 16"/>
                <a:gd name="T22" fmla="*/ 0 w 25"/>
                <a:gd name="T23" fmla="*/ 14 h 16"/>
                <a:gd name="T24" fmla="*/ 2 w 25"/>
                <a:gd name="T25" fmla="*/ 16 h 16"/>
                <a:gd name="T26" fmla="*/ 3 w 25"/>
                <a:gd name="T27" fmla="*/ 16 h 16"/>
                <a:gd name="T28" fmla="*/ 24 w 25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6"/>
                <a:gd name="T47" fmla="*/ 25 w 2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6">
                  <a:moveTo>
                    <a:pt x="24" y="6"/>
                  </a:move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39" name="Freeform 2002"/>
            <p:cNvSpPr>
              <a:spLocks/>
            </p:cNvSpPr>
            <p:nvPr/>
          </p:nvSpPr>
          <p:spPr bwMode="auto">
            <a:xfrm>
              <a:off x="2404" y="2796"/>
              <a:ext cx="25" cy="15"/>
            </a:xfrm>
            <a:custGeom>
              <a:avLst/>
              <a:gdLst>
                <a:gd name="T0" fmla="*/ 23 w 25"/>
                <a:gd name="T1" fmla="*/ 6 h 15"/>
                <a:gd name="T2" fmla="*/ 25 w 25"/>
                <a:gd name="T3" fmla="*/ 6 h 15"/>
                <a:gd name="T4" fmla="*/ 25 w 25"/>
                <a:gd name="T5" fmla="*/ 4 h 15"/>
                <a:gd name="T6" fmla="*/ 25 w 25"/>
                <a:gd name="T7" fmla="*/ 3 h 15"/>
                <a:gd name="T8" fmla="*/ 25 w 25"/>
                <a:gd name="T9" fmla="*/ 1 h 15"/>
                <a:gd name="T10" fmla="*/ 23 w 25"/>
                <a:gd name="T11" fmla="*/ 0 h 15"/>
                <a:gd name="T12" fmla="*/ 22 w 25"/>
                <a:gd name="T13" fmla="*/ 0 h 15"/>
                <a:gd name="T14" fmla="*/ 1 w 25"/>
                <a:gd name="T15" fmla="*/ 10 h 15"/>
                <a:gd name="T16" fmla="*/ 0 w 25"/>
                <a:gd name="T17" fmla="*/ 11 h 15"/>
                <a:gd name="T18" fmla="*/ 0 w 25"/>
                <a:gd name="T19" fmla="*/ 12 h 15"/>
                <a:gd name="T20" fmla="*/ 0 w 25"/>
                <a:gd name="T21" fmla="*/ 14 h 15"/>
                <a:gd name="T22" fmla="*/ 0 w 25"/>
                <a:gd name="T23" fmla="*/ 15 h 15"/>
                <a:gd name="T24" fmla="*/ 1 w 25"/>
                <a:gd name="T25" fmla="*/ 15 h 15"/>
                <a:gd name="T26" fmla="*/ 3 w 25"/>
                <a:gd name="T27" fmla="*/ 15 h 15"/>
                <a:gd name="T28" fmla="*/ 23 w 25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5"/>
                <a:gd name="T47" fmla="*/ 25 w 2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5">
                  <a:moveTo>
                    <a:pt x="23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0" name="Freeform 2003"/>
            <p:cNvSpPr>
              <a:spLocks/>
            </p:cNvSpPr>
            <p:nvPr/>
          </p:nvSpPr>
          <p:spPr bwMode="auto">
            <a:xfrm>
              <a:off x="2370" y="2813"/>
              <a:ext cx="24" cy="15"/>
            </a:xfrm>
            <a:custGeom>
              <a:avLst/>
              <a:gdLst>
                <a:gd name="T0" fmla="*/ 22 w 24"/>
                <a:gd name="T1" fmla="*/ 5 h 15"/>
                <a:gd name="T2" fmla="*/ 23 w 24"/>
                <a:gd name="T3" fmla="*/ 5 h 15"/>
                <a:gd name="T4" fmla="*/ 24 w 24"/>
                <a:gd name="T5" fmla="*/ 4 h 15"/>
                <a:gd name="T6" fmla="*/ 24 w 24"/>
                <a:gd name="T7" fmla="*/ 2 h 15"/>
                <a:gd name="T8" fmla="*/ 23 w 24"/>
                <a:gd name="T9" fmla="*/ 1 h 15"/>
                <a:gd name="T10" fmla="*/ 22 w 24"/>
                <a:gd name="T11" fmla="*/ 0 h 15"/>
                <a:gd name="T12" fmla="*/ 20 w 24"/>
                <a:gd name="T13" fmla="*/ 0 h 15"/>
                <a:gd name="T14" fmla="*/ 1 w 24"/>
                <a:gd name="T15" fmla="*/ 9 h 15"/>
                <a:gd name="T16" fmla="*/ 0 w 24"/>
                <a:gd name="T17" fmla="*/ 11 h 15"/>
                <a:gd name="T18" fmla="*/ 0 w 24"/>
                <a:gd name="T19" fmla="*/ 12 h 15"/>
                <a:gd name="T20" fmla="*/ 0 w 24"/>
                <a:gd name="T21" fmla="*/ 13 h 15"/>
                <a:gd name="T22" fmla="*/ 0 w 24"/>
                <a:gd name="T23" fmla="*/ 15 h 15"/>
                <a:gd name="T24" fmla="*/ 1 w 24"/>
                <a:gd name="T25" fmla="*/ 15 h 15"/>
                <a:gd name="T26" fmla="*/ 2 w 24"/>
                <a:gd name="T27" fmla="*/ 15 h 15"/>
                <a:gd name="T28" fmla="*/ 22 w 24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15"/>
                <a:gd name="T47" fmla="*/ 24 w 24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15">
                  <a:moveTo>
                    <a:pt x="22" y="5"/>
                  </a:moveTo>
                  <a:lnTo>
                    <a:pt x="23" y="5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1" name="Freeform 2004"/>
            <p:cNvSpPr>
              <a:spLocks/>
            </p:cNvSpPr>
            <p:nvPr/>
          </p:nvSpPr>
          <p:spPr bwMode="auto">
            <a:xfrm>
              <a:off x="2334" y="2830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5 h 14"/>
                <a:gd name="T4" fmla="*/ 26 w 26"/>
                <a:gd name="T5" fmla="*/ 3 h 14"/>
                <a:gd name="T6" fmla="*/ 26 w 26"/>
                <a:gd name="T7" fmla="*/ 2 h 14"/>
                <a:gd name="T8" fmla="*/ 25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9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142" name="Freeform 2005"/>
            <p:cNvSpPr>
              <a:spLocks/>
            </p:cNvSpPr>
            <p:nvPr/>
          </p:nvSpPr>
          <p:spPr bwMode="auto">
            <a:xfrm>
              <a:off x="2319" y="2847"/>
              <a:ext cx="7" cy="5"/>
            </a:xfrm>
            <a:custGeom>
              <a:avLst/>
              <a:gdLst>
                <a:gd name="T0" fmla="*/ 4 w 7"/>
                <a:gd name="T1" fmla="*/ 5 h 5"/>
                <a:gd name="T2" fmla="*/ 5 w 7"/>
                <a:gd name="T3" fmla="*/ 4 h 5"/>
                <a:gd name="T4" fmla="*/ 7 w 7"/>
                <a:gd name="T5" fmla="*/ 3 h 5"/>
                <a:gd name="T6" fmla="*/ 7 w 7"/>
                <a:gd name="T7" fmla="*/ 1 h 5"/>
                <a:gd name="T8" fmla="*/ 5 w 7"/>
                <a:gd name="T9" fmla="*/ 0 h 5"/>
                <a:gd name="T10" fmla="*/ 4 w 7"/>
                <a:gd name="T11" fmla="*/ 0 h 5"/>
                <a:gd name="T12" fmla="*/ 2 w 7"/>
                <a:gd name="T13" fmla="*/ 0 h 5"/>
                <a:gd name="T14" fmla="*/ 2 w 7"/>
                <a:gd name="T15" fmla="*/ 0 h 5"/>
                <a:gd name="T16" fmla="*/ 1 w 7"/>
                <a:gd name="T17" fmla="*/ 1 h 5"/>
                <a:gd name="T18" fmla="*/ 0 w 7"/>
                <a:gd name="T19" fmla="*/ 3 h 5"/>
                <a:gd name="T20" fmla="*/ 0 w 7"/>
                <a:gd name="T21" fmla="*/ 3 h 5"/>
                <a:gd name="T22" fmla="*/ 1 w 7"/>
                <a:gd name="T23" fmla="*/ 4 h 5"/>
                <a:gd name="T24" fmla="*/ 2 w 7"/>
                <a:gd name="T25" fmla="*/ 5 h 5"/>
                <a:gd name="T26" fmla="*/ 4 w 7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5"/>
                <a:gd name="T44" fmla="*/ 7 w 7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5">
                  <a:moveTo>
                    <a:pt x="4" y="5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3" name="Group 2006"/>
          <p:cNvGrpSpPr>
            <a:grpSpLocks/>
          </p:cNvGrpSpPr>
          <p:nvPr/>
        </p:nvGrpSpPr>
        <p:grpSpPr bwMode="auto">
          <a:xfrm>
            <a:off x="3359150" y="3332163"/>
            <a:ext cx="2700338" cy="1119187"/>
            <a:chOff x="2116" y="2099"/>
            <a:chExt cx="1701" cy="705"/>
          </a:xfrm>
        </p:grpSpPr>
        <p:sp>
          <p:nvSpPr>
            <p:cNvPr id="32050" name="Freeform 2007"/>
            <p:cNvSpPr>
              <a:spLocks/>
            </p:cNvSpPr>
            <p:nvPr/>
          </p:nvSpPr>
          <p:spPr bwMode="auto">
            <a:xfrm>
              <a:off x="3791" y="2099"/>
              <a:ext cx="26" cy="14"/>
            </a:xfrm>
            <a:custGeom>
              <a:avLst/>
              <a:gdLst>
                <a:gd name="T0" fmla="*/ 25 w 26"/>
                <a:gd name="T1" fmla="*/ 6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3 h 14"/>
                <a:gd name="T8" fmla="*/ 25 w 26"/>
                <a:gd name="T9" fmla="*/ 1 h 14"/>
                <a:gd name="T10" fmla="*/ 24 w 26"/>
                <a:gd name="T11" fmla="*/ 0 h 14"/>
                <a:gd name="T12" fmla="*/ 24 w 26"/>
                <a:gd name="T13" fmla="*/ 0 h 14"/>
                <a:gd name="T14" fmla="*/ 3 w 26"/>
                <a:gd name="T15" fmla="*/ 8 h 14"/>
                <a:gd name="T16" fmla="*/ 2 w 26"/>
                <a:gd name="T17" fmla="*/ 10 h 14"/>
                <a:gd name="T18" fmla="*/ 0 w 26"/>
                <a:gd name="T19" fmla="*/ 11 h 14"/>
                <a:gd name="T20" fmla="*/ 0 w 26"/>
                <a:gd name="T21" fmla="*/ 12 h 14"/>
                <a:gd name="T22" fmla="*/ 2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5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3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1" name="Freeform 2008"/>
            <p:cNvSpPr>
              <a:spLocks/>
            </p:cNvSpPr>
            <p:nvPr/>
          </p:nvSpPr>
          <p:spPr bwMode="auto">
            <a:xfrm>
              <a:off x="3755" y="2114"/>
              <a:ext cx="27" cy="14"/>
            </a:xfrm>
            <a:custGeom>
              <a:avLst/>
              <a:gdLst>
                <a:gd name="T0" fmla="*/ 25 w 27"/>
                <a:gd name="T1" fmla="*/ 6 h 14"/>
                <a:gd name="T2" fmla="*/ 27 w 27"/>
                <a:gd name="T3" fmla="*/ 4 h 14"/>
                <a:gd name="T4" fmla="*/ 27 w 27"/>
                <a:gd name="T5" fmla="*/ 3 h 14"/>
                <a:gd name="T6" fmla="*/ 27 w 27"/>
                <a:gd name="T7" fmla="*/ 2 h 14"/>
                <a:gd name="T8" fmla="*/ 27 w 27"/>
                <a:gd name="T9" fmla="*/ 0 h 14"/>
                <a:gd name="T10" fmla="*/ 25 w 27"/>
                <a:gd name="T11" fmla="*/ 0 h 14"/>
                <a:gd name="T12" fmla="*/ 24 w 27"/>
                <a:gd name="T13" fmla="*/ 0 h 14"/>
                <a:gd name="T14" fmla="*/ 3 w 27"/>
                <a:gd name="T15" fmla="*/ 9 h 14"/>
                <a:gd name="T16" fmla="*/ 2 w 27"/>
                <a:gd name="T17" fmla="*/ 9 h 14"/>
                <a:gd name="T18" fmla="*/ 0 w 27"/>
                <a:gd name="T19" fmla="*/ 10 h 14"/>
                <a:gd name="T20" fmla="*/ 0 w 27"/>
                <a:gd name="T21" fmla="*/ 11 h 14"/>
                <a:gd name="T22" fmla="*/ 2 w 27"/>
                <a:gd name="T23" fmla="*/ 13 h 14"/>
                <a:gd name="T24" fmla="*/ 3 w 27"/>
                <a:gd name="T25" fmla="*/ 14 h 14"/>
                <a:gd name="T26" fmla="*/ 5 w 27"/>
                <a:gd name="T27" fmla="*/ 14 h 14"/>
                <a:gd name="T28" fmla="*/ 25 w 27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5" y="6"/>
                  </a:move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2" name="Freeform 2009"/>
            <p:cNvSpPr>
              <a:spLocks/>
            </p:cNvSpPr>
            <p:nvPr/>
          </p:nvSpPr>
          <p:spPr bwMode="auto">
            <a:xfrm>
              <a:off x="3720" y="2128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6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1 h 14"/>
                <a:gd name="T10" fmla="*/ 24 w 26"/>
                <a:gd name="T11" fmla="*/ 0 h 14"/>
                <a:gd name="T12" fmla="*/ 23 w 26"/>
                <a:gd name="T13" fmla="*/ 0 h 14"/>
                <a:gd name="T14" fmla="*/ 2 w 26"/>
                <a:gd name="T15" fmla="*/ 8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2 h 14"/>
                <a:gd name="T22" fmla="*/ 1 w 26"/>
                <a:gd name="T23" fmla="*/ 14 h 14"/>
                <a:gd name="T24" fmla="*/ 2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3" name="Freeform 2010"/>
            <p:cNvSpPr>
              <a:spLocks/>
            </p:cNvSpPr>
            <p:nvPr/>
          </p:nvSpPr>
          <p:spPr bwMode="auto">
            <a:xfrm>
              <a:off x="3685" y="2143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6 h 14"/>
                <a:gd name="T4" fmla="*/ 25 w 25"/>
                <a:gd name="T5" fmla="*/ 4 h 14"/>
                <a:gd name="T6" fmla="*/ 25 w 25"/>
                <a:gd name="T7" fmla="*/ 3 h 14"/>
                <a:gd name="T8" fmla="*/ 25 w 25"/>
                <a:gd name="T9" fmla="*/ 2 h 14"/>
                <a:gd name="T10" fmla="*/ 24 w 25"/>
                <a:gd name="T11" fmla="*/ 0 h 14"/>
                <a:gd name="T12" fmla="*/ 22 w 25"/>
                <a:gd name="T13" fmla="*/ 0 h 14"/>
                <a:gd name="T14" fmla="*/ 2 w 25"/>
                <a:gd name="T15" fmla="*/ 8 h 14"/>
                <a:gd name="T16" fmla="*/ 0 w 25"/>
                <a:gd name="T17" fmla="*/ 10 h 14"/>
                <a:gd name="T18" fmla="*/ 0 w 25"/>
                <a:gd name="T19" fmla="*/ 11 h 14"/>
                <a:gd name="T20" fmla="*/ 0 w 25"/>
                <a:gd name="T21" fmla="*/ 13 h 14"/>
                <a:gd name="T22" fmla="*/ 0 w 25"/>
                <a:gd name="T23" fmla="*/ 14 h 14"/>
                <a:gd name="T24" fmla="*/ 2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4" name="Freeform 2011"/>
            <p:cNvSpPr>
              <a:spLocks/>
            </p:cNvSpPr>
            <p:nvPr/>
          </p:nvSpPr>
          <p:spPr bwMode="auto">
            <a:xfrm>
              <a:off x="3649" y="2158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4 h 14"/>
                <a:gd name="T4" fmla="*/ 25 w 25"/>
                <a:gd name="T5" fmla="*/ 3 h 14"/>
                <a:gd name="T6" fmla="*/ 25 w 25"/>
                <a:gd name="T7" fmla="*/ 2 h 14"/>
                <a:gd name="T8" fmla="*/ 25 w 25"/>
                <a:gd name="T9" fmla="*/ 0 h 14"/>
                <a:gd name="T10" fmla="*/ 24 w 25"/>
                <a:gd name="T11" fmla="*/ 0 h 14"/>
                <a:gd name="T12" fmla="*/ 22 w 25"/>
                <a:gd name="T13" fmla="*/ 0 h 14"/>
                <a:gd name="T14" fmla="*/ 2 w 25"/>
                <a:gd name="T15" fmla="*/ 9 h 14"/>
                <a:gd name="T16" fmla="*/ 0 w 25"/>
                <a:gd name="T17" fmla="*/ 9 h 14"/>
                <a:gd name="T18" fmla="*/ 0 w 25"/>
                <a:gd name="T19" fmla="*/ 10 h 14"/>
                <a:gd name="T20" fmla="*/ 0 w 25"/>
                <a:gd name="T21" fmla="*/ 11 h 14"/>
                <a:gd name="T22" fmla="*/ 0 w 25"/>
                <a:gd name="T23" fmla="*/ 13 h 14"/>
                <a:gd name="T24" fmla="*/ 2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5" name="Freeform 2012"/>
            <p:cNvSpPr>
              <a:spLocks/>
            </p:cNvSpPr>
            <p:nvPr/>
          </p:nvSpPr>
          <p:spPr bwMode="auto">
            <a:xfrm>
              <a:off x="3614" y="2172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4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4 w 26"/>
                <a:gd name="T9" fmla="*/ 1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10 h 14"/>
                <a:gd name="T18" fmla="*/ 0 w 26"/>
                <a:gd name="T19" fmla="*/ 11 h 14"/>
                <a:gd name="T20" fmla="*/ 0 w 26"/>
                <a:gd name="T21" fmla="*/ 12 h 14"/>
                <a:gd name="T22" fmla="*/ 0 w 26"/>
                <a:gd name="T23" fmla="*/ 14 h 14"/>
                <a:gd name="T24" fmla="*/ 1 w 26"/>
                <a:gd name="T25" fmla="*/ 14 h 14"/>
                <a:gd name="T26" fmla="*/ 2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4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6" name="Freeform 2013"/>
            <p:cNvSpPr>
              <a:spLocks/>
            </p:cNvSpPr>
            <p:nvPr/>
          </p:nvSpPr>
          <p:spPr bwMode="auto">
            <a:xfrm>
              <a:off x="3578" y="2187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5 w 26"/>
                <a:gd name="T9" fmla="*/ 2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0 w 26"/>
                <a:gd name="T23" fmla="*/ 14 h 14"/>
                <a:gd name="T24" fmla="*/ 1 w 26"/>
                <a:gd name="T25" fmla="*/ 14 h 14"/>
                <a:gd name="T26" fmla="*/ 3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7" name="Freeform 2014"/>
            <p:cNvSpPr>
              <a:spLocks/>
            </p:cNvSpPr>
            <p:nvPr/>
          </p:nvSpPr>
          <p:spPr bwMode="auto">
            <a:xfrm>
              <a:off x="3542" y="2202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5 h 14"/>
                <a:gd name="T4" fmla="*/ 26 w 26"/>
                <a:gd name="T5" fmla="*/ 3 h 14"/>
                <a:gd name="T6" fmla="*/ 26 w 26"/>
                <a:gd name="T7" fmla="*/ 2 h 14"/>
                <a:gd name="T8" fmla="*/ 25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9 h 14"/>
                <a:gd name="T16" fmla="*/ 1 w 26"/>
                <a:gd name="T17" fmla="*/ 9 h 14"/>
                <a:gd name="T18" fmla="*/ 0 w 26"/>
                <a:gd name="T19" fmla="*/ 10 h 14"/>
                <a:gd name="T20" fmla="*/ 0 w 26"/>
                <a:gd name="T21" fmla="*/ 11 h 14"/>
                <a:gd name="T22" fmla="*/ 1 w 26"/>
                <a:gd name="T23" fmla="*/ 13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8" name="Freeform 2015"/>
            <p:cNvSpPr>
              <a:spLocks/>
            </p:cNvSpPr>
            <p:nvPr/>
          </p:nvSpPr>
          <p:spPr bwMode="auto">
            <a:xfrm>
              <a:off x="3506" y="2216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5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5 w 26"/>
                <a:gd name="T9" fmla="*/ 2 h 14"/>
                <a:gd name="T10" fmla="*/ 24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59" name="Freeform 2016"/>
            <p:cNvSpPr>
              <a:spLocks/>
            </p:cNvSpPr>
            <p:nvPr/>
          </p:nvSpPr>
          <p:spPr bwMode="auto">
            <a:xfrm>
              <a:off x="3470" y="2231"/>
              <a:ext cx="26" cy="14"/>
            </a:xfrm>
            <a:custGeom>
              <a:avLst/>
              <a:gdLst>
                <a:gd name="T0" fmla="*/ 25 w 26"/>
                <a:gd name="T1" fmla="*/ 6 h 14"/>
                <a:gd name="T2" fmla="*/ 26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2 h 14"/>
                <a:gd name="T10" fmla="*/ 25 w 26"/>
                <a:gd name="T11" fmla="*/ 0 h 14"/>
                <a:gd name="T12" fmla="*/ 24 w 26"/>
                <a:gd name="T13" fmla="*/ 0 h 14"/>
                <a:gd name="T14" fmla="*/ 3 w 26"/>
                <a:gd name="T15" fmla="*/ 9 h 14"/>
                <a:gd name="T16" fmla="*/ 2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2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5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0" name="Freeform 2017"/>
            <p:cNvSpPr>
              <a:spLocks/>
            </p:cNvSpPr>
            <p:nvPr/>
          </p:nvSpPr>
          <p:spPr bwMode="auto">
            <a:xfrm>
              <a:off x="3434" y="2246"/>
              <a:ext cx="27" cy="14"/>
            </a:xfrm>
            <a:custGeom>
              <a:avLst/>
              <a:gdLst>
                <a:gd name="T0" fmla="*/ 25 w 27"/>
                <a:gd name="T1" fmla="*/ 6 h 14"/>
                <a:gd name="T2" fmla="*/ 27 w 27"/>
                <a:gd name="T3" fmla="*/ 5 h 14"/>
                <a:gd name="T4" fmla="*/ 27 w 27"/>
                <a:gd name="T5" fmla="*/ 3 h 14"/>
                <a:gd name="T6" fmla="*/ 27 w 27"/>
                <a:gd name="T7" fmla="*/ 2 h 14"/>
                <a:gd name="T8" fmla="*/ 27 w 27"/>
                <a:gd name="T9" fmla="*/ 0 h 14"/>
                <a:gd name="T10" fmla="*/ 25 w 27"/>
                <a:gd name="T11" fmla="*/ 0 h 14"/>
                <a:gd name="T12" fmla="*/ 24 w 27"/>
                <a:gd name="T13" fmla="*/ 0 h 14"/>
                <a:gd name="T14" fmla="*/ 3 w 27"/>
                <a:gd name="T15" fmla="*/ 9 h 14"/>
                <a:gd name="T16" fmla="*/ 2 w 27"/>
                <a:gd name="T17" fmla="*/ 9 h 14"/>
                <a:gd name="T18" fmla="*/ 0 w 27"/>
                <a:gd name="T19" fmla="*/ 10 h 14"/>
                <a:gd name="T20" fmla="*/ 0 w 27"/>
                <a:gd name="T21" fmla="*/ 11 h 14"/>
                <a:gd name="T22" fmla="*/ 2 w 27"/>
                <a:gd name="T23" fmla="*/ 13 h 14"/>
                <a:gd name="T24" fmla="*/ 3 w 27"/>
                <a:gd name="T25" fmla="*/ 14 h 14"/>
                <a:gd name="T26" fmla="*/ 5 w 27"/>
                <a:gd name="T27" fmla="*/ 14 h 14"/>
                <a:gd name="T28" fmla="*/ 25 w 27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5" y="6"/>
                  </a:moveTo>
                  <a:lnTo>
                    <a:pt x="27" y="5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1" name="Freeform 2018"/>
            <p:cNvSpPr>
              <a:spLocks/>
            </p:cNvSpPr>
            <p:nvPr/>
          </p:nvSpPr>
          <p:spPr bwMode="auto">
            <a:xfrm>
              <a:off x="3399" y="2260"/>
              <a:ext cx="26" cy="15"/>
            </a:xfrm>
            <a:custGeom>
              <a:avLst/>
              <a:gdLst>
                <a:gd name="T0" fmla="*/ 24 w 26"/>
                <a:gd name="T1" fmla="*/ 6 h 15"/>
                <a:gd name="T2" fmla="*/ 26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6 w 26"/>
                <a:gd name="T9" fmla="*/ 2 h 15"/>
                <a:gd name="T10" fmla="*/ 24 w 26"/>
                <a:gd name="T11" fmla="*/ 0 h 15"/>
                <a:gd name="T12" fmla="*/ 23 w 26"/>
                <a:gd name="T13" fmla="*/ 0 h 15"/>
                <a:gd name="T14" fmla="*/ 2 w 26"/>
                <a:gd name="T15" fmla="*/ 10 h 15"/>
                <a:gd name="T16" fmla="*/ 1 w 26"/>
                <a:gd name="T17" fmla="*/ 10 h 15"/>
                <a:gd name="T18" fmla="*/ 0 w 26"/>
                <a:gd name="T19" fmla="*/ 11 h 15"/>
                <a:gd name="T20" fmla="*/ 0 w 26"/>
                <a:gd name="T21" fmla="*/ 13 h 15"/>
                <a:gd name="T22" fmla="*/ 1 w 26"/>
                <a:gd name="T23" fmla="*/ 14 h 15"/>
                <a:gd name="T24" fmla="*/ 2 w 26"/>
                <a:gd name="T25" fmla="*/ 15 h 15"/>
                <a:gd name="T26" fmla="*/ 4 w 26"/>
                <a:gd name="T27" fmla="*/ 15 h 15"/>
                <a:gd name="T28" fmla="*/ 24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4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2" name="Freeform 2019"/>
            <p:cNvSpPr>
              <a:spLocks/>
            </p:cNvSpPr>
            <p:nvPr/>
          </p:nvSpPr>
          <p:spPr bwMode="auto">
            <a:xfrm>
              <a:off x="3364" y="2275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6 h 14"/>
                <a:gd name="T4" fmla="*/ 25 w 25"/>
                <a:gd name="T5" fmla="*/ 5 h 14"/>
                <a:gd name="T6" fmla="*/ 25 w 25"/>
                <a:gd name="T7" fmla="*/ 3 h 14"/>
                <a:gd name="T8" fmla="*/ 25 w 25"/>
                <a:gd name="T9" fmla="*/ 2 h 14"/>
                <a:gd name="T10" fmla="*/ 24 w 25"/>
                <a:gd name="T11" fmla="*/ 0 h 14"/>
                <a:gd name="T12" fmla="*/ 22 w 25"/>
                <a:gd name="T13" fmla="*/ 0 h 14"/>
                <a:gd name="T14" fmla="*/ 2 w 25"/>
                <a:gd name="T15" fmla="*/ 9 h 14"/>
                <a:gd name="T16" fmla="*/ 0 w 25"/>
                <a:gd name="T17" fmla="*/ 10 h 14"/>
                <a:gd name="T18" fmla="*/ 0 w 25"/>
                <a:gd name="T19" fmla="*/ 11 h 14"/>
                <a:gd name="T20" fmla="*/ 0 w 25"/>
                <a:gd name="T21" fmla="*/ 13 h 14"/>
                <a:gd name="T22" fmla="*/ 0 w 25"/>
                <a:gd name="T23" fmla="*/ 14 h 14"/>
                <a:gd name="T24" fmla="*/ 2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6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3" name="Freeform 2020"/>
            <p:cNvSpPr>
              <a:spLocks/>
            </p:cNvSpPr>
            <p:nvPr/>
          </p:nvSpPr>
          <p:spPr bwMode="auto">
            <a:xfrm>
              <a:off x="3328" y="2291"/>
              <a:ext cx="25" cy="13"/>
            </a:xfrm>
            <a:custGeom>
              <a:avLst/>
              <a:gdLst>
                <a:gd name="T0" fmla="*/ 24 w 25"/>
                <a:gd name="T1" fmla="*/ 5 h 13"/>
                <a:gd name="T2" fmla="*/ 25 w 25"/>
                <a:gd name="T3" fmla="*/ 4 h 13"/>
                <a:gd name="T4" fmla="*/ 25 w 25"/>
                <a:gd name="T5" fmla="*/ 2 h 13"/>
                <a:gd name="T6" fmla="*/ 25 w 25"/>
                <a:gd name="T7" fmla="*/ 1 h 13"/>
                <a:gd name="T8" fmla="*/ 25 w 25"/>
                <a:gd name="T9" fmla="*/ 0 h 13"/>
                <a:gd name="T10" fmla="*/ 24 w 25"/>
                <a:gd name="T11" fmla="*/ 0 h 13"/>
                <a:gd name="T12" fmla="*/ 22 w 25"/>
                <a:gd name="T13" fmla="*/ 0 h 13"/>
                <a:gd name="T14" fmla="*/ 2 w 25"/>
                <a:gd name="T15" fmla="*/ 8 h 13"/>
                <a:gd name="T16" fmla="*/ 0 w 25"/>
                <a:gd name="T17" fmla="*/ 8 h 13"/>
                <a:gd name="T18" fmla="*/ 0 w 25"/>
                <a:gd name="T19" fmla="*/ 9 h 13"/>
                <a:gd name="T20" fmla="*/ 0 w 25"/>
                <a:gd name="T21" fmla="*/ 11 h 13"/>
                <a:gd name="T22" fmla="*/ 0 w 25"/>
                <a:gd name="T23" fmla="*/ 12 h 13"/>
                <a:gd name="T24" fmla="*/ 2 w 25"/>
                <a:gd name="T25" fmla="*/ 13 h 13"/>
                <a:gd name="T26" fmla="*/ 3 w 25"/>
                <a:gd name="T27" fmla="*/ 13 h 13"/>
                <a:gd name="T28" fmla="*/ 24 w 25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3"/>
                <a:gd name="T47" fmla="*/ 25 w 25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3">
                  <a:moveTo>
                    <a:pt x="24" y="5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4" name="Freeform 2021"/>
            <p:cNvSpPr>
              <a:spLocks/>
            </p:cNvSpPr>
            <p:nvPr/>
          </p:nvSpPr>
          <p:spPr bwMode="auto">
            <a:xfrm>
              <a:off x="3293" y="2304"/>
              <a:ext cx="26" cy="15"/>
            </a:xfrm>
            <a:custGeom>
              <a:avLst/>
              <a:gdLst>
                <a:gd name="T0" fmla="*/ 23 w 26"/>
                <a:gd name="T1" fmla="*/ 6 h 15"/>
                <a:gd name="T2" fmla="*/ 24 w 26"/>
                <a:gd name="T3" fmla="*/ 6 h 15"/>
                <a:gd name="T4" fmla="*/ 26 w 26"/>
                <a:gd name="T5" fmla="*/ 4 h 15"/>
                <a:gd name="T6" fmla="*/ 26 w 26"/>
                <a:gd name="T7" fmla="*/ 3 h 15"/>
                <a:gd name="T8" fmla="*/ 24 w 26"/>
                <a:gd name="T9" fmla="*/ 2 h 15"/>
                <a:gd name="T10" fmla="*/ 23 w 26"/>
                <a:gd name="T11" fmla="*/ 0 h 15"/>
                <a:gd name="T12" fmla="*/ 22 w 26"/>
                <a:gd name="T13" fmla="*/ 0 h 15"/>
                <a:gd name="T14" fmla="*/ 1 w 26"/>
                <a:gd name="T15" fmla="*/ 10 h 15"/>
                <a:gd name="T16" fmla="*/ 0 w 26"/>
                <a:gd name="T17" fmla="*/ 10 h 15"/>
                <a:gd name="T18" fmla="*/ 0 w 26"/>
                <a:gd name="T19" fmla="*/ 11 h 15"/>
                <a:gd name="T20" fmla="*/ 0 w 26"/>
                <a:gd name="T21" fmla="*/ 13 h 15"/>
                <a:gd name="T22" fmla="*/ 0 w 26"/>
                <a:gd name="T23" fmla="*/ 14 h 15"/>
                <a:gd name="T24" fmla="*/ 1 w 26"/>
                <a:gd name="T25" fmla="*/ 15 h 15"/>
                <a:gd name="T26" fmla="*/ 2 w 26"/>
                <a:gd name="T27" fmla="*/ 15 h 15"/>
                <a:gd name="T28" fmla="*/ 23 w 26"/>
                <a:gd name="T29" fmla="*/ 6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6"/>
                  </a:moveTo>
                  <a:lnTo>
                    <a:pt x="24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5" name="Freeform 2022"/>
            <p:cNvSpPr>
              <a:spLocks/>
            </p:cNvSpPr>
            <p:nvPr/>
          </p:nvSpPr>
          <p:spPr bwMode="auto">
            <a:xfrm>
              <a:off x="3257" y="2319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6 h 14"/>
                <a:gd name="T4" fmla="*/ 26 w 26"/>
                <a:gd name="T5" fmla="*/ 5 h 14"/>
                <a:gd name="T6" fmla="*/ 26 w 26"/>
                <a:gd name="T7" fmla="*/ 3 h 14"/>
                <a:gd name="T8" fmla="*/ 25 w 26"/>
                <a:gd name="T9" fmla="*/ 2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9 h 14"/>
                <a:gd name="T16" fmla="*/ 0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0 w 26"/>
                <a:gd name="T23" fmla="*/ 14 h 14"/>
                <a:gd name="T24" fmla="*/ 1 w 26"/>
                <a:gd name="T25" fmla="*/ 14 h 14"/>
                <a:gd name="T26" fmla="*/ 3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6" name="Freeform 2023"/>
            <p:cNvSpPr>
              <a:spLocks/>
            </p:cNvSpPr>
            <p:nvPr/>
          </p:nvSpPr>
          <p:spPr bwMode="auto">
            <a:xfrm>
              <a:off x="3221" y="2335"/>
              <a:ext cx="26" cy="13"/>
            </a:xfrm>
            <a:custGeom>
              <a:avLst/>
              <a:gdLst>
                <a:gd name="T0" fmla="*/ 23 w 26"/>
                <a:gd name="T1" fmla="*/ 5 h 13"/>
                <a:gd name="T2" fmla="*/ 25 w 26"/>
                <a:gd name="T3" fmla="*/ 4 h 13"/>
                <a:gd name="T4" fmla="*/ 26 w 26"/>
                <a:gd name="T5" fmla="*/ 2 h 13"/>
                <a:gd name="T6" fmla="*/ 26 w 26"/>
                <a:gd name="T7" fmla="*/ 1 h 13"/>
                <a:gd name="T8" fmla="*/ 25 w 26"/>
                <a:gd name="T9" fmla="*/ 0 h 13"/>
                <a:gd name="T10" fmla="*/ 23 w 26"/>
                <a:gd name="T11" fmla="*/ 0 h 13"/>
                <a:gd name="T12" fmla="*/ 22 w 26"/>
                <a:gd name="T13" fmla="*/ 0 h 13"/>
                <a:gd name="T14" fmla="*/ 3 w 26"/>
                <a:gd name="T15" fmla="*/ 8 h 13"/>
                <a:gd name="T16" fmla="*/ 1 w 26"/>
                <a:gd name="T17" fmla="*/ 8 h 13"/>
                <a:gd name="T18" fmla="*/ 0 w 26"/>
                <a:gd name="T19" fmla="*/ 9 h 13"/>
                <a:gd name="T20" fmla="*/ 0 w 26"/>
                <a:gd name="T21" fmla="*/ 11 h 13"/>
                <a:gd name="T22" fmla="*/ 1 w 26"/>
                <a:gd name="T23" fmla="*/ 12 h 13"/>
                <a:gd name="T24" fmla="*/ 3 w 26"/>
                <a:gd name="T25" fmla="*/ 13 h 13"/>
                <a:gd name="T26" fmla="*/ 4 w 26"/>
                <a:gd name="T27" fmla="*/ 13 h 13"/>
                <a:gd name="T28" fmla="*/ 23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5"/>
                  </a:moveTo>
                  <a:lnTo>
                    <a:pt x="25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7" name="Freeform 2024"/>
            <p:cNvSpPr>
              <a:spLocks/>
            </p:cNvSpPr>
            <p:nvPr/>
          </p:nvSpPr>
          <p:spPr bwMode="auto">
            <a:xfrm>
              <a:off x="3185" y="2348"/>
              <a:ext cx="26" cy="16"/>
            </a:xfrm>
            <a:custGeom>
              <a:avLst/>
              <a:gdLst>
                <a:gd name="T0" fmla="*/ 24 w 26"/>
                <a:gd name="T1" fmla="*/ 6 h 16"/>
                <a:gd name="T2" fmla="*/ 25 w 26"/>
                <a:gd name="T3" fmla="*/ 6 h 16"/>
                <a:gd name="T4" fmla="*/ 26 w 26"/>
                <a:gd name="T5" fmla="*/ 5 h 16"/>
                <a:gd name="T6" fmla="*/ 26 w 26"/>
                <a:gd name="T7" fmla="*/ 3 h 16"/>
                <a:gd name="T8" fmla="*/ 25 w 26"/>
                <a:gd name="T9" fmla="*/ 2 h 16"/>
                <a:gd name="T10" fmla="*/ 24 w 26"/>
                <a:gd name="T11" fmla="*/ 0 h 16"/>
                <a:gd name="T12" fmla="*/ 22 w 26"/>
                <a:gd name="T13" fmla="*/ 0 h 16"/>
                <a:gd name="T14" fmla="*/ 3 w 26"/>
                <a:gd name="T15" fmla="*/ 10 h 16"/>
                <a:gd name="T16" fmla="*/ 2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2 w 26"/>
                <a:gd name="T23" fmla="*/ 14 h 16"/>
                <a:gd name="T24" fmla="*/ 3 w 26"/>
                <a:gd name="T25" fmla="*/ 16 h 16"/>
                <a:gd name="T26" fmla="*/ 4 w 26"/>
                <a:gd name="T27" fmla="*/ 16 h 16"/>
                <a:gd name="T28" fmla="*/ 24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4" y="6"/>
                  </a:moveTo>
                  <a:lnTo>
                    <a:pt x="25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8" name="Freeform 2025"/>
            <p:cNvSpPr>
              <a:spLocks/>
            </p:cNvSpPr>
            <p:nvPr/>
          </p:nvSpPr>
          <p:spPr bwMode="auto">
            <a:xfrm>
              <a:off x="3149" y="2364"/>
              <a:ext cx="26" cy="13"/>
            </a:xfrm>
            <a:custGeom>
              <a:avLst/>
              <a:gdLst>
                <a:gd name="T0" fmla="*/ 25 w 26"/>
                <a:gd name="T1" fmla="*/ 5 h 13"/>
                <a:gd name="T2" fmla="*/ 26 w 26"/>
                <a:gd name="T3" fmla="*/ 5 h 13"/>
                <a:gd name="T4" fmla="*/ 26 w 26"/>
                <a:gd name="T5" fmla="*/ 4 h 13"/>
                <a:gd name="T6" fmla="*/ 26 w 26"/>
                <a:gd name="T7" fmla="*/ 2 h 13"/>
                <a:gd name="T8" fmla="*/ 26 w 26"/>
                <a:gd name="T9" fmla="*/ 1 h 13"/>
                <a:gd name="T10" fmla="*/ 25 w 26"/>
                <a:gd name="T11" fmla="*/ 0 h 13"/>
                <a:gd name="T12" fmla="*/ 24 w 26"/>
                <a:gd name="T13" fmla="*/ 0 h 13"/>
                <a:gd name="T14" fmla="*/ 3 w 26"/>
                <a:gd name="T15" fmla="*/ 8 h 13"/>
                <a:gd name="T16" fmla="*/ 2 w 26"/>
                <a:gd name="T17" fmla="*/ 9 h 13"/>
                <a:gd name="T18" fmla="*/ 0 w 26"/>
                <a:gd name="T19" fmla="*/ 11 h 13"/>
                <a:gd name="T20" fmla="*/ 0 w 26"/>
                <a:gd name="T21" fmla="*/ 12 h 13"/>
                <a:gd name="T22" fmla="*/ 2 w 26"/>
                <a:gd name="T23" fmla="*/ 13 h 13"/>
                <a:gd name="T24" fmla="*/ 3 w 26"/>
                <a:gd name="T25" fmla="*/ 13 h 13"/>
                <a:gd name="T26" fmla="*/ 4 w 26"/>
                <a:gd name="T27" fmla="*/ 13 h 13"/>
                <a:gd name="T28" fmla="*/ 25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69" name="Freeform 2026"/>
            <p:cNvSpPr>
              <a:spLocks/>
            </p:cNvSpPr>
            <p:nvPr/>
          </p:nvSpPr>
          <p:spPr bwMode="auto">
            <a:xfrm>
              <a:off x="3114" y="2379"/>
              <a:ext cx="26" cy="13"/>
            </a:xfrm>
            <a:custGeom>
              <a:avLst/>
              <a:gdLst>
                <a:gd name="T0" fmla="*/ 24 w 26"/>
                <a:gd name="T1" fmla="*/ 5 h 13"/>
                <a:gd name="T2" fmla="*/ 26 w 26"/>
                <a:gd name="T3" fmla="*/ 4 h 13"/>
                <a:gd name="T4" fmla="*/ 26 w 26"/>
                <a:gd name="T5" fmla="*/ 2 h 13"/>
                <a:gd name="T6" fmla="*/ 26 w 26"/>
                <a:gd name="T7" fmla="*/ 1 h 13"/>
                <a:gd name="T8" fmla="*/ 26 w 26"/>
                <a:gd name="T9" fmla="*/ 0 h 13"/>
                <a:gd name="T10" fmla="*/ 24 w 26"/>
                <a:gd name="T11" fmla="*/ 0 h 13"/>
                <a:gd name="T12" fmla="*/ 23 w 26"/>
                <a:gd name="T13" fmla="*/ 0 h 13"/>
                <a:gd name="T14" fmla="*/ 2 w 26"/>
                <a:gd name="T15" fmla="*/ 8 h 13"/>
                <a:gd name="T16" fmla="*/ 1 w 26"/>
                <a:gd name="T17" fmla="*/ 8 h 13"/>
                <a:gd name="T18" fmla="*/ 0 w 26"/>
                <a:gd name="T19" fmla="*/ 9 h 13"/>
                <a:gd name="T20" fmla="*/ 0 w 26"/>
                <a:gd name="T21" fmla="*/ 11 h 13"/>
                <a:gd name="T22" fmla="*/ 1 w 26"/>
                <a:gd name="T23" fmla="*/ 12 h 13"/>
                <a:gd name="T24" fmla="*/ 2 w 26"/>
                <a:gd name="T25" fmla="*/ 13 h 13"/>
                <a:gd name="T26" fmla="*/ 4 w 26"/>
                <a:gd name="T27" fmla="*/ 13 h 13"/>
                <a:gd name="T28" fmla="*/ 24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4" y="5"/>
                  </a:move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0" name="Freeform 2027"/>
            <p:cNvSpPr>
              <a:spLocks/>
            </p:cNvSpPr>
            <p:nvPr/>
          </p:nvSpPr>
          <p:spPr bwMode="auto">
            <a:xfrm>
              <a:off x="3078" y="2392"/>
              <a:ext cx="26" cy="16"/>
            </a:xfrm>
            <a:custGeom>
              <a:avLst/>
              <a:gdLst>
                <a:gd name="T0" fmla="*/ 24 w 26"/>
                <a:gd name="T1" fmla="*/ 6 h 16"/>
                <a:gd name="T2" fmla="*/ 26 w 26"/>
                <a:gd name="T3" fmla="*/ 6 h 16"/>
                <a:gd name="T4" fmla="*/ 26 w 26"/>
                <a:gd name="T5" fmla="*/ 5 h 16"/>
                <a:gd name="T6" fmla="*/ 26 w 26"/>
                <a:gd name="T7" fmla="*/ 3 h 16"/>
                <a:gd name="T8" fmla="*/ 26 w 26"/>
                <a:gd name="T9" fmla="*/ 2 h 16"/>
                <a:gd name="T10" fmla="*/ 24 w 26"/>
                <a:gd name="T11" fmla="*/ 0 h 16"/>
                <a:gd name="T12" fmla="*/ 23 w 26"/>
                <a:gd name="T13" fmla="*/ 0 h 16"/>
                <a:gd name="T14" fmla="*/ 2 w 26"/>
                <a:gd name="T15" fmla="*/ 10 h 16"/>
                <a:gd name="T16" fmla="*/ 1 w 26"/>
                <a:gd name="T17" fmla="*/ 10 h 16"/>
                <a:gd name="T18" fmla="*/ 0 w 26"/>
                <a:gd name="T19" fmla="*/ 11 h 16"/>
                <a:gd name="T20" fmla="*/ 0 w 26"/>
                <a:gd name="T21" fmla="*/ 13 h 16"/>
                <a:gd name="T22" fmla="*/ 1 w 26"/>
                <a:gd name="T23" fmla="*/ 14 h 16"/>
                <a:gd name="T24" fmla="*/ 2 w 26"/>
                <a:gd name="T25" fmla="*/ 16 h 16"/>
                <a:gd name="T26" fmla="*/ 4 w 26"/>
                <a:gd name="T27" fmla="*/ 16 h 16"/>
                <a:gd name="T28" fmla="*/ 24 w 2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6"/>
                <a:gd name="T47" fmla="*/ 26 w 2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6">
                  <a:moveTo>
                    <a:pt x="24" y="6"/>
                  </a:moveTo>
                  <a:lnTo>
                    <a:pt x="26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1" name="Freeform 2028"/>
            <p:cNvSpPr>
              <a:spLocks/>
            </p:cNvSpPr>
            <p:nvPr/>
          </p:nvSpPr>
          <p:spPr bwMode="auto">
            <a:xfrm>
              <a:off x="3043" y="2408"/>
              <a:ext cx="25" cy="13"/>
            </a:xfrm>
            <a:custGeom>
              <a:avLst/>
              <a:gdLst>
                <a:gd name="T0" fmla="*/ 24 w 25"/>
                <a:gd name="T1" fmla="*/ 5 h 13"/>
                <a:gd name="T2" fmla="*/ 25 w 25"/>
                <a:gd name="T3" fmla="*/ 5 h 13"/>
                <a:gd name="T4" fmla="*/ 25 w 25"/>
                <a:gd name="T5" fmla="*/ 4 h 13"/>
                <a:gd name="T6" fmla="*/ 25 w 25"/>
                <a:gd name="T7" fmla="*/ 2 h 13"/>
                <a:gd name="T8" fmla="*/ 25 w 25"/>
                <a:gd name="T9" fmla="*/ 1 h 13"/>
                <a:gd name="T10" fmla="*/ 24 w 25"/>
                <a:gd name="T11" fmla="*/ 0 h 13"/>
                <a:gd name="T12" fmla="*/ 22 w 25"/>
                <a:gd name="T13" fmla="*/ 0 h 13"/>
                <a:gd name="T14" fmla="*/ 2 w 25"/>
                <a:gd name="T15" fmla="*/ 8 h 13"/>
                <a:gd name="T16" fmla="*/ 0 w 25"/>
                <a:gd name="T17" fmla="*/ 9 h 13"/>
                <a:gd name="T18" fmla="*/ 0 w 25"/>
                <a:gd name="T19" fmla="*/ 11 h 13"/>
                <a:gd name="T20" fmla="*/ 0 w 25"/>
                <a:gd name="T21" fmla="*/ 12 h 13"/>
                <a:gd name="T22" fmla="*/ 0 w 25"/>
                <a:gd name="T23" fmla="*/ 13 h 13"/>
                <a:gd name="T24" fmla="*/ 2 w 25"/>
                <a:gd name="T25" fmla="*/ 13 h 13"/>
                <a:gd name="T26" fmla="*/ 3 w 25"/>
                <a:gd name="T27" fmla="*/ 13 h 13"/>
                <a:gd name="T28" fmla="*/ 24 w 25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3"/>
                <a:gd name="T47" fmla="*/ 25 w 25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3">
                  <a:moveTo>
                    <a:pt x="24" y="5"/>
                  </a:moveTo>
                  <a:lnTo>
                    <a:pt x="25" y="5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2" name="Freeform 2029"/>
            <p:cNvSpPr>
              <a:spLocks/>
            </p:cNvSpPr>
            <p:nvPr/>
          </p:nvSpPr>
          <p:spPr bwMode="auto">
            <a:xfrm>
              <a:off x="3007" y="2423"/>
              <a:ext cx="27" cy="14"/>
            </a:xfrm>
            <a:custGeom>
              <a:avLst/>
              <a:gdLst>
                <a:gd name="T0" fmla="*/ 24 w 27"/>
                <a:gd name="T1" fmla="*/ 5 h 14"/>
                <a:gd name="T2" fmla="*/ 25 w 27"/>
                <a:gd name="T3" fmla="*/ 4 h 14"/>
                <a:gd name="T4" fmla="*/ 27 w 27"/>
                <a:gd name="T5" fmla="*/ 3 h 14"/>
                <a:gd name="T6" fmla="*/ 27 w 27"/>
                <a:gd name="T7" fmla="*/ 1 h 14"/>
                <a:gd name="T8" fmla="*/ 25 w 27"/>
                <a:gd name="T9" fmla="*/ 0 h 14"/>
                <a:gd name="T10" fmla="*/ 24 w 27"/>
                <a:gd name="T11" fmla="*/ 0 h 14"/>
                <a:gd name="T12" fmla="*/ 22 w 27"/>
                <a:gd name="T13" fmla="*/ 0 h 14"/>
                <a:gd name="T14" fmla="*/ 2 w 27"/>
                <a:gd name="T15" fmla="*/ 8 h 14"/>
                <a:gd name="T16" fmla="*/ 0 w 27"/>
                <a:gd name="T17" fmla="*/ 8 h 14"/>
                <a:gd name="T18" fmla="*/ 0 w 27"/>
                <a:gd name="T19" fmla="*/ 9 h 14"/>
                <a:gd name="T20" fmla="*/ 0 w 27"/>
                <a:gd name="T21" fmla="*/ 11 h 14"/>
                <a:gd name="T22" fmla="*/ 0 w 27"/>
                <a:gd name="T23" fmla="*/ 12 h 14"/>
                <a:gd name="T24" fmla="*/ 2 w 27"/>
                <a:gd name="T25" fmla="*/ 14 h 14"/>
                <a:gd name="T26" fmla="*/ 3 w 27"/>
                <a:gd name="T27" fmla="*/ 14 h 14"/>
                <a:gd name="T28" fmla="*/ 24 w 27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4" y="5"/>
                  </a:moveTo>
                  <a:lnTo>
                    <a:pt x="25" y="4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3" name="Freeform 2030"/>
            <p:cNvSpPr>
              <a:spLocks/>
            </p:cNvSpPr>
            <p:nvPr/>
          </p:nvSpPr>
          <p:spPr bwMode="auto">
            <a:xfrm>
              <a:off x="2972" y="2437"/>
              <a:ext cx="26" cy="15"/>
            </a:xfrm>
            <a:custGeom>
              <a:avLst/>
              <a:gdLst>
                <a:gd name="T0" fmla="*/ 23 w 26"/>
                <a:gd name="T1" fmla="*/ 5 h 15"/>
                <a:gd name="T2" fmla="*/ 24 w 26"/>
                <a:gd name="T3" fmla="*/ 5 h 15"/>
                <a:gd name="T4" fmla="*/ 26 w 26"/>
                <a:gd name="T5" fmla="*/ 4 h 15"/>
                <a:gd name="T6" fmla="*/ 26 w 26"/>
                <a:gd name="T7" fmla="*/ 2 h 15"/>
                <a:gd name="T8" fmla="*/ 24 w 26"/>
                <a:gd name="T9" fmla="*/ 1 h 15"/>
                <a:gd name="T10" fmla="*/ 23 w 26"/>
                <a:gd name="T11" fmla="*/ 0 h 15"/>
                <a:gd name="T12" fmla="*/ 22 w 26"/>
                <a:gd name="T13" fmla="*/ 0 h 15"/>
                <a:gd name="T14" fmla="*/ 1 w 26"/>
                <a:gd name="T15" fmla="*/ 9 h 15"/>
                <a:gd name="T16" fmla="*/ 0 w 26"/>
                <a:gd name="T17" fmla="*/ 9 h 15"/>
                <a:gd name="T18" fmla="*/ 0 w 26"/>
                <a:gd name="T19" fmla="*/ 11 h 15"/>
                <a:gd name="T20" fmla="*/ 0 w 26"/>
                <a:gd name="T21" fmla="*/ 12 h 15"/>
                <a:gd name="T22" fmla="*/ 0 w 26"/>
                <a:gd name="T23" fmla="*/ 13 h 15"/>
                <a:gd name="T24" fmla="*/ 1 w 26"/>
                <a:gd name="T25" fmla="*/ 15 h 15"/>
                <a:gd name="T26" fmla="*/ 2 w 26"/>
                <a:gd name="T27" fmla="*/ 15 h 15"/>
                <a:gd name="T28" fmla="*/ 23 w 26"/>
                <a:gd name="T29" fmla="*/ 5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5"/>
                <a:gd name="T47" fmla="*/ 26 w 26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5">
                  <a:moveTo>
                    <a:pt x="23" y="5"/>
                  </a:moveTo>
                  <a:lnTo>
                    <a:pt x="24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4" name="Freeform 2031"/>
            <p:cNvSpPr>
              <a:spLocks/>
            </p:cNvSpPr>
            <p:nvPr/>
          </p:nvSpPr>
          <p:spPr bwMode="auto">
            <a:xfrm>
              <a:off x="2936" y="2452"/>
              <a:ext cx="26" cy="13"/>
            </a:xfrm>
            <a:custGeom>
              <a:avLst/>
              <a:gdLst>
                <a:gd name="T0" fmla="*/ 23 w 26"/>
                <a:gd name="T1" fmla="*/ 5 h 13"/>
                <a:gd name="T2" fmla="*/ 25 w 26"/>
                <a:gd name="T3" fmla="*/ 5 h 13"/>
                <a:gd name="T4" fmla="*/ 26 w 26"/>
                <a:gd name="T5" fmla="*/ 4 h 13"/>
                <a:gd name="T6" fmla="*/ 26 w 26"/>
                <a:gd name="T7" fmla="*/ 2 h 13"/>
                <a:gd name="T8" fmla="*/ 25 w 26"/>
                <a:gd name="T9" fmla="*/ 1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8 h 13"/>
                <a:gd name="T16" fmla="*/ 0 w 26"/>
                <a:gd name="T17" fmla="*/ 9 h 13"/>
                <a:gd name="T18" fmla="*/ 0 w 26"/>
                <a:gd name="T19" fmla="*/ 11 h 13"/>
                <a:gd name="T20" fmla="*/ 0 w 26"/>
                <a:gd name="T21" fmla="*/ 12 h 13"/>
                <a:gd name="T22" fmla="*/ 0 w 26"/>
                <a:gd name="T23" fmla="*/ 13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5" name="Freeform 2032"/>
            <p:cNvSpPr>
              <a:spLocks/>
            </p:cNvSpPr>
            <p:nvPr/>
          </p:nvSpPr>
          <p:spPr bwMode="auto">
            <a:xfrm>
              <a:off x="2900" y="2467"/>
              <a:ext cx="26" cy="14"/>
            </a:xfrm>
            <a:custGeom>
              <a:avLst/>
              <a:gdLst>
                <a:gd name="T0" fmla="*/ 23 w 26"/>
                <a:gd name="T1" fmla="*/ 5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1 h 14"/>
                <a:gd name="T8" fmla="*/ 25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1 w 26"/>
                <a:gd name="T17" fmla="*/ 8 h 14"/>
                <a:gd name="T18" fmla="*/ 0 w 26"/>
                <a:gd name="T19" fmla="*/ 9 h 14"/>
                <a:gd name="T20" fmla="*/ 0 w 26"/>
                <a:gd name="T21" fmla="*/ 11 h 14"/>
                <a:gd name="T22" fmla="*/ 1 w 26"/>
                <a:gd name="T23" fmla="*/ 12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6" name="Freeform 2033"/>
            <p:cNvSpPr>
              <a:spLocks/>
            </p:cNvSpPr>
            <p:nvPr/>
          </p:nvSpPr>
          <p:spPr bwMode="auto">
            <a:xfrm>
              <a:off x="2864" y="2482"/>
              <a:ext cx="26" cy="14"/>
            </a:xfrm>
            <a:custGeom>
              <a:avLst/>
              <a:gdLst>
                <a:gd name="T0" fmla="*/ 24 w 26"/>
                <a:gd name="T1" fmla="*/ 5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1 h 14"/>
                <a:gd name="T8" fmla="*/ 25 w 26"/>
                <a:gd name="T9" fmla="*/ 0 h 14"/>
                <a:gd name="T10" fmla="*/ 24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2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2 w 26"/>
                <a:gd name="T23" fmla="*/ 12 h 14"/>
                <a:gd name="T24" fmla="*/ 3 w 26"/>
                <a:gd name="T25" fmla="*/ 14 h 14"/>
                <a:gd name="T26" fmla="*/ 4 w 26"/>
                <a:gd name="T27" fmla="*/ 14 h 14"/>
                <a:gd name="T28" fmla="*/ 24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2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7" name="Freeform 2034"/>
            <p:cNvSpPr>
              <a:spLocks/>
            </p:cNvSpPr>
            <p:nvPr/>
          </p:nvSpPr>
          <p:spPr bwMode="auto">
            <a:xfrm>
              <a:off x="2828" y="2496"/>
              <a:ext cx="27" cy="14"/>
            </a:xfrm>
            <a:custGeom>
              <a:avLst/>
              <a:gdLst>
                <a:gd name="T0" fmla="*/ 25 w 27"/>
                <a:gd name="T1" fmla="*/ 5 h 14"/>
                <a:gd name="T2" fmla="*/ 27 w 27"/>
                <a:gd name="T3" fmla="*/ 5 h 14"/>
                <a:gd name="T4" fmla="*/ 27 w 27"/>
                <a:gd name="T5" fmla="*/ 4 h 14"/>
                <a:gd name="T6" fmla="*/ 27 w 27"/>
                <a:gd name="T7" fmla="*/ 3 h 14"/>
                <a:gd name="T8" fmla="*/ 27 w 27"/>
                <a:gd name="T9" fmla="*/ 1 h 14"/>
                <a:gd name="T10" fmla="*/ 25 w 27"/>
                <a:gd name="T11" fmla="*/ 0 h 14"/>
                <a:gd name="T12" fmla="*/ 24 w 27"/>
                <a:gd name="T13" fmla="*/ 0 h 14"/>
                <a:gd name="T14" fmla="*/ 3 w 27"/>
                <a:gd name="T15" fmla="*/ 8 h 14"/>
                <a:gd name="T16" fmla="*/ 2 w 27"/>
                <a:gd name="T17" fmla="*/ 9 h 14"/>
                <a:gd name="T18" fmla="*/ 0 w 27"/>
                <a:gd name="T19" fmla="*/ 11 h 14"/>
                <a:gd name="T20" fmla="*/ 0 w 27"/>
                <a:gd name="T21" fmla="*/ 12 h 14"/>
                <a:gd name="T22" fmla="*/ 2 w 27"/>
                <a:gd name="T23" fmla="*/ 14 h 14"/>
                <a:gd name="T24" fmla="*/ 3 w 27"/>
                <a:gd name="T25" fmla="*/ 14 h 14"/>
                <a:gd name="T26" fmla="*/ 4 w 27"/>
                <a:gd name="T27" fmla="*/ 14 h 14"/>
                <a:gd name="T28" fmla="*/ 25 w 27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5" y="5"/>
                  </a:moveTo>
                  <a:lnTo>
                    <a:pt x="27" y="5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8" name="Freeform 2035"/>
            <p:cNvSpPr>
              <a:spLocks/>
            </p:cNvSpPr>
            <p:nvPr/>
          </p:nvSpPr>
          <p:spPr bwMode="auto">
            <a:xfrm>
              <a:off x="2793" y="2511"/>
              <a:ext cx="26" cy="14"/>
            </a:xfrm>
            <a:custGeom>
              <a:avLst/>
              <a:gdLst>
                <a:gd name="T0" fmla="*/ 24 w 26"/>
                <a:gd name="T1" fmla="*/ 5 h 14"/>
                <a:gd name="T2" fmla="*/ 26 w 26"/>
                <a:gd name="T3" fmla="*/ 4 h 14"/>
                <a:gd name="T4" fmla="*/ 26 w 26"/>
                <a:gd name="T5" fmla="*/ 3 h 14"/>
                <a:gd name="T6" fmla="*/ 26 w 26"/>
                <a:gd name="T7" fmla="*/ 1 h 14"/>
                <a:gd name="T8" fmla="*/ 26 w 26"/>
                <a:gd name="T9" fmla="*/ 0 h 14"/>
                <a:gd name="T10" fmla="*/ 24 w 26"/>
                <a:gd name="T11" fmla="*/ 0 h 14"/>
                <a:gd name="T12" fmla="*/ 23 w 26"/>
                <a:gd name="T13" fmla="*/ 0 h 14"/>
                <a:gd name="T14" fmla="*/ 2 w 26"/>
                <a:gd name="T15" fmla="*/ 8 h 14"/>
                <a:gd name="T16" fmla="*/ 1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1 w 26"/>
                <a:gd name="T23" fmla="*/ 12 h 14"/>
                <a:gd name="T24" fmla="*/ 2 w 26"/>
                <a:gd name="T25" fmla="*/ 14 h 14"/>
                <a:gd name="T26" fmla="*/ 4 w 26"/>
                <a:gd name="T27" fmla="*/ 14 h 14"/>
                <a:gd name="T28" fmla="*/ 24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5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79" name="Freeform 2036"/>
            <p:cNvSpPr>
              <a:spLocks/>
            </p:cNvSpPr>
            <p:nvPr/>
          </p:nvSpPr>
          <p:spPr bwMode="auto">
            <a:xfrm>
              <a:off x="2758" y="2526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4 h 14"/>
                <a:gd name="T4" fmla="*/ 25 w 25"/>
                <a:gd name="T5" fmla="*/ 3 h 14"/>
                <a:gd name="T6" fmla="*/ 25 w 25"/>
                <a:gd name="T7" fmla="*/ 1 h 14"/>
                <a:gd name="T8" fmla="*/ 25 w 25"/>
                <a:gd name="T9" fmla="*/ 0 h 14"/>
                <a:gd name="T10" fmla="*/ 24 w 25"/>
                <a:gd name="T11" fmla="*/ 0 h 14"/>
                <a:gd name="T12" fmla="*/ 22 w 25"/>
                <a:gd name="T13" fmla="*/ 0 h 14"/>
                <a:gd name="T14" fmla="*/ 1 w 25"/>
                <a:gd name="T15" fmla="*/ 8 h 14"/>
                <a:gd name="T16" fmla="*/ 0 w 25"/>
                <a:gd name="T17" fmla="*/ 8 h 14"/>
                <a:gd name="T18" fmla="*/ 0 w 25"/>
                <a:gd name="T19" fmla="*/ 10 h 14"/>
                <a:gd name="T20" fmla="*/ 0 w 25"/>
                <a:gd name="T21" fmla="*/ 11 h 14"/>
                <a:gd name="T22" fmla="*/ 0 w 25"/>
                <a:gd name="T23" fmla="*/ 12 h 14"/>
                <a:gd name="T24" fmla="*/ 1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0" name="Freeform 2037"/>
            <p:cNvSpPr>
              <a:spLocks/>
            </p:cNvSpPr>
            <p:nvPr/>
          </p:nvSpPr>
          <p:spPr bwMode="auto">
            <a:xfrm>
              <a:off x="2722" y="2540"/>
              <a:ext cx="25" cy="14"/>
            </a:xfrm>
            <a:custGeom>
              <a:avLst/>
              <a:gdLst>
                <a:gd name="T0" fmla="*/ 24 w 25"/>
                <a:gd name="T1" fmla="*/ 5 h 14"/>
                <a:gd name="T2" fmla="*/ 25 w 25"/>
                <a:gd name="T3" fmla="*/ 5 h 14"/>
                <a:gd name="T4" fmla="*/ 25 w 25"/>
                <a:gd name="T5" fmla="*/ 4 h 14"/>
                <a:gd name="T6" fmla="*/ 25 w 25"/>
                <a:gd name="T7" fmla="*/ 3 h 14"/>
                <a:gd name="T8" fmla="*/ 25 w 25"/>
                <a:gd name="T9" fmla="*/ 1 h 14"/>
                <a:gd name="T10" fmla="*/ 24 w 25"/>
                <a:gd name="T11" fmla="*/ 0 h 14"/>
                <a:gd name="T12" fmla="*/ 22 w 25"/>
                <a:gd name="T13" fmla="*/ 0 h 14"/>
                <a:gd name="T14" fmla="*/ 2 w 25"/>
                <a:gd name="T15" fmla="*/ 8 h 14"/>
                <a:gd name="T16" fmla="*/ 0 w 25"/>
                <a:gd name="T17" fmla="*/ 9 h 14"/>
                <a:gd name="T18" fmla="*/ 0 w 25"/>
                <a:gd name="T19" fmla="*/ 11 h 14"/>
                <a:gd name="T20" fmla="*/ 0 w 25"/>
                <a:gd name="T21" fmla="*/ 12 h 14"/>
                <a:gd name="T22" fmla="*/ 0 w 25"/>
                <a:gd name="T23" fmla="*/ 14 h 14"/>
                <a:gd name="T24" fmla="*/ 2 w 25"/>
                <a:gd name="T25" fmla="*/ 14 h 14"/>
                <a:gd name="T26" fmla="*/ 3 w 25"/>
                <a:gd name="T27" fmla="*/ 14 h 14"/>
                <a:gd name="T28" fmla="*/ 24 w 25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5"/>
                  </a:moveTo>
                  <a:lnTo>
                    <a:pt x="25" y="5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1" name="Freeform 2038"/>
            <p:cNvSpPr>
              <a:spLocks/>
            </p:cNvSpPr>
            <p:nvPr/>
          </p:nvSpPr>
          <p:spPr bwMode="auto">
            <a:xfrm>
              <a:off x="2686" y="2555"/>
              <a:ext cx="27" cy="14"/>
            </a:xfrm>
            <a:custGeom>
              <a:avLst/>
              <a:gdLst>
                <a:gd name="T0" fmla="*/ 24 w 27"/>
                <a:gd name="T1" fmla="*/ 5 h 14"/>
                <a:gd name="T2" fmla="*/ 25 w 27"/>
                <a:gd name="T3" fmla="*/ 4 h 14"/>
                <a:gd name="T4" fmla="*/ 27 w 27"/>
                <a:gd name="T5" fmla="*/ 3 h 14"/>
                <a:gd name="T6" fmla="*/ 27 w 27"/>
                <a:gd name="T7" fmla="*/ 1 h 14"/>
                <a:gd name="T8" fmla="*/ 25 w 27"/>
                <a:gd name="T9" fmla="*/ 0 h 14"/>
                <a:gd name="T10" fmla="*/ 24 w 27"/>
                <a:gd name="T11" fmla="*/ 0 h 14"/>
                <a:gd name="T12" fmla="*/ 22 w 27"/>
                <a:gd name="T13" fmla="*/ 0 h 14"/>
                <a:gd name="T14" fmla="*/ 2 w 27"/>
                <a:gd name="T15" fmla="*/ 8 h 14"/>
                <a:gd name="T16" fmla="*/ 0 w 27"/>
                <a:gd name="T17" fmla="*/ 8 h 14"/>
                <a:gd name="T18" fmla="*/ 0 w 27"/>
                <a:gd name="T19" fmla="*/ 10 h 14"/>
                <a:gd name="T20" fmla="*/ 0 w 27"/>
                <a:gd name="T21" fmla="*/ 11 h 14"/>
                <a:gd name="T22" fmla="*/ 0 w 27"/>
                <a:gd name="T23" fmla="*/ 12 h 14"/>
                <a:gd name="T24" fmla="*/ 2 w 27"/>
                <a:gd name="T25" fmla="*/ 14 h 14"/>
                <a:gd name="T26" fmla="*/ 3 w 27"/>
                <a:gd name="T27" fmla="*/ 14 h 14"/>
                <a:gd name="T28" fmla="*/ 24 w 27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4" y="5"/>
                  </a:moveTo>
                  <a:lnTo>
                    <a:pt x="25" y="4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2" name="Freeform 2039"/>
            <p:cNvSpPr>
              <a:spLocks/>
            </p:cNvSpPr>
            <p:nvPr/>
          </p:nvSpPr>
          <p:spPr bwMode="auto">
            <a:xfrm>
              <a:off x="2651" y="2570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4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4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0 w 26"/>
                <a:gd name="T23" fmla="*/ 13 h 14"/>
                <a:gd name="T24" fmla="*/ 1 w 26"/>
                <a:gd name="T25" fmla="*/ 14 h 14"/>
                <a:gd name="T26" fmla="*/ 2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4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3" name="Freeform 2040"/>
            <p:cNvSpPr>
              <a:spLocks/>
            </p:cNvSpPr>
            <p:nvPr/>
          </p:nvSpPr>
          <p:spPr bwMode="auto">
            <a:xfrm>
              <a:off x="2615" y="2584"/>
              <a:ext cx="26" cy="14"/>
            </a:xfrm>
            <a:custGeom>
              <a:avLst/>
              <a:gdLst>
                <a:gd name="T0" fmla="*/ 23 w 26"/>
                <a:gd name="T1" fmla="*/ 5 h 14"/>
                <a:gd name="T2" fmla="*/ 25 w 26"/>
                <a:gd name="T3" fmla="*/ 5 h 14"/>
                <a:gd name="T4" fmla="*/ 26 w 26"/>
                <a:gd name="T5" fmla="*/ 4 h 14"/>
                <a:gd name="T6" fmla="*/ 26 w 26"/>
                <a:gd name="T7" fmla="*/ 3 h 14"/>
                <a:gd name="T8" fmla="*/ 25 w 26"/>
                <a:gd name="T9" fmla="*/ 1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10 h 14"/>
                <a:gd name="T18" fmla="*/ 0 w 26"/>
                <a:gd name="T19" fmla="*/ 11 h 14"/>
                <a:gd name="T20" fmla="*/ 0 w 26"/>
                <a:gd name="T21" fmla="*/ 12 h 14"/>
                <a:gd name="T22" fmla="*/ 0 w 26"/>
                <a:gd name="T23" fmla="*/ 14 h 14"/>
                <a:gd name="T24" fmla="*/ 1 w 26"/>
                <a:gd name="T25" fmla="*/ 14 h 14"/>
                <a:gd name="T26" fmla="*/ 3 w 26"/>
                <a:gd name="T27" fmla="*/ 14 h 14"/>
                <a:gd name="T28" fmla="*/ 23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4" name="Freeform 2041"/>
            <p:cNvSpPr>
              <a:spLocks/>
            </p:cNvSpPr>
            <p:nvPr/>
          </p:nvSpPr>
          <p:spPr bwMode="auto">
            <a:xfrm>
              <a:off x="2579" y="2599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1 h 14"/>
                <a:gd name="T8" fmla="*/ 25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2 h 14"/>
                <a:gd name="T22" fmla="*/ 1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5" name="Freeform 2042"/>
            <p:cNvSpPr>
              <a:spLocks/>
            </p:cNvSpPr>
            <p:nvPr/>
          </p:nvSpPr>
          <p:spPr bwMode="auto">
            <a:xfrm>
              <a:off x="2543" y="2614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5 w 26"/>
                <a:gd name="T9" fmla="*/ 0 h 14"/>
                <a:gd name="T10" fmla="*/ 24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2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2 w 26"/>
                <a:gd name="T23" fmla="*/ 13 h 14"/>
                <a:gd name="T24" fmla="*/ 3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6" name="Freeform 2043"/>
            <p:cNvSpPr>
              <a:spLocks/>
            </p:cNvSpPr>
            <p:nvPr/>
          </p:nvSpPr>
          <p:spPr bwMode="auto">
            <a:xfrm>
              <a:off x="2507" y="2628"/>
              <a:ext cx="27" cy="14"/>
            </a:xfrm>
            <a:custGeom>
              <a:avLst/>
              <a:gdLst>
                <a:gd name="T0" fmla="*/ 25 w 27"/>
                <a:gd name="T1" fmla="*/ 5 h 14"/>
                <a:gd name="T2" fmla="*/ 27 w 27"/>
                <a:gd name="T3" fmla="*/ 5 h 14"/>
                <a:gd name="T4" fmla="*/ 27 w 27"/>
                <a:gd name="T5" fmla="*/ 4 h 14"/>
                <a:gd name="T6" fmla="*/ 27 w 27"/>
                <a:gd name="T7" fmla="*/ 3 h 14"/>
                <a:gd name="T8" fmla="*/ 27 w 27"/>
                <a:gd name="T9" fmla="*/ 1 h 14"/>
                <a:gd name="T10" fmla="*/ 25 w 27"/>
                <a:gd name="T11" fmla="*/ 0 h 14"/>
                <a:gd name="T12" fmla="*/ 24 w 27"/>
                <a:gd name="T13" fmla="*/ 0 h 14"/>
                <a:gd name="T14" fmla="*/ 3 w 27"/>
                <a:gd name="T15" fmla="*/ 8 h 14"/>
                <a:gd name="T16" fmla="*/ 2 w 27"/>
                <a:gd name="T17" fmla="*/ 10 h 14"/>
                <a:gd name="T18" fmla="*/ 0 w 27"/>
                <a:gd name="T19" fmla="*/ 11 h 14"/>
                <a:gd name="T20" fmla="*/ 0 w 27"/>
                <a:gd name="T21" fmla="*/ 12 h 14"/>
                <a:gd name="T22" fmla="*/ 2 w 27"/>
                <a:gd name="T23" fmla="*/ 14 h 14"/>
                <a:gd name="T24" fmla="*/ 3 w 27"/>
                <a:gd name="T25" fmla="*/ 14 h 14"/>
                <a:gd name="T26" fmla="*/ 4 w 27"/>
                <a:gd name="T27" fmla="*/ 14 h 14"/>
                <a:gd name="T28" fmla="*/ 25 w 27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5" y="5"/>
                  </a:moveTo>
                  <a:lnTo>
                    <a:pt x="27" y="5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7" name="Freeform 2044"/>
            <p:cNvSpPr>
              <a:spLocks/>
            </p:cNvSpPr>
            <p:nvPr/>
          </p:nvSpPr>
          <p:spPr bwMode="auto">
            <a:xfrm>
              <a:off x="2472" y="2643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6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6 w 26"/>
                <a:gd name="T9" fmla="*/ 0 h 14"/>
                <a:gd name="T10" fmla="*/ 24 w 26"/>
                <a:gd name="T11" fmla="*/ 0 h 14"/>
                <a:gd name="T12" fmla="*/ 23 w 26"/>
                <a:gd name="T13" fmla="*/ 0 h 14"/>
                <a:gd name="T14" fmla="*/ 2 w 26"/>
                <a:gd name="T15" fmla="*/ 8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2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8" name="Freeform 2045"/>
            <p:cNvSpPr>
              <a:spLocks/>
            </p:cNvSpPr>
            <p:nvPr/>
          </p:nvSpPr>
          <p:spPr bwMode="auto">
            <a:xfrm>
              <a:off x="2437" y="2658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4 h 14"/>
                <a:gd name="T4" fmla="*/ 25 w 25"/>
                <a:gd name="T5" fmla="*/ 3 h 14"/>
                <a:gd name="T6" fmla="*/ 25 w 25"/>
                <a:gd name="T7" fmla="*/ 2 h 14"/>
                <a:gd name="T8" fmla="*/ 25 w 25"/>
                <a:gd name="T9" fmla="*/ 0 h 14"/>
                <a:gd name="T10" fmla="*/ 24 w 25"/>
                <a:gd name="T11" fmla="*/ 0 h 14"/>
                <a:gd name="T12" fmla="*/ 22 w 25"/>
                <a:gd name="T13" fmla="*/ 0 h 14"/>
                <a:gd name="T14" fmla="*/ 1 w 25"/>
                <a:gd name="T15" fmla="*/ 9 h 14"/>
                <a:gd name="T16" fmla="*/ 0 w 25"/>
                <a:gd name="T17" fmla="*/ 9 h 14"/>
                <a:gd name="T18" fmla="*/ 0 w 25"/>
                <a:gd name="T19" fmla="*/ 10 h 14"/>
                <a:gd name="T20" fmla="*/ 0 w 25"/>
                <a:gd name="T21" fmla="*/ 11 h 14"/>
                <a:gd name="T22" fmla="*/ 0 w 25"/>
                <a:gd name="T23" fmla="*/ 13 h 14"/>
                <a:gd name="T24" fmla="*/ 1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4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89" name="Freeform 2046"/>
            <p:cNvSpPr>
              <a:spLocks/>
            </p:cNvSpPr>
            <p:nvPr/>
          </p:nvSpPr>
          <p:spPr bwMode="auto">
            <a:xfrm>
              <a:off x="2401" y="2672"/>
              <a:ext cx="25" cy="14"/>
            </a:xfrm>
            <a:custGeom>
              <a:avLst/>
              <a:gdLst>
                <a:gd name="T0" fmla="*/ 24 w 25"/>
                <a:gd name="T1" fmla="*/ 6 h 14"/>
                <a:gd name="T2" fmla="*/ 25 w 25"/>
                <a:gd name="T3" fmla="*/ 6 h 14"/>
                <a:gd name="T4" fmla="*/ 25 w 25"/>
                <a:gd name="T5" fmla="*/ 4 h 14"/>
                <a:gd name="T6" fmla="*/ 25 w 25"/>
                <a:gd name="T7" fmla="*/ 3 h 14"/>
                <a:gd name="T8" fmla="*/ 25 w 25"/>
                <a:gd name="T9" fmla="*/ 1 h 14"/>
                <a:gd name="T10" fmla="*/ 24 w 25"/>
                <a:gd name="T11" fmla="*/ 0 h 14"/>
                <a:gd name="T12" fmla="*/ 22 w 25"/>
                <a:gd name="T13" fmla="*/ 0 h 14"/>
                <a:gd name="T14" fmla="*/ 2 w 25"/>
                <a:gd name="T15" fmla="*/ 8 h 14"/>
                <a:gd name="T16" fmla="*/ 0 w 25"/>
                <a:gd name="T17" fmla="*/ 10 h 14"/>
                <a:gd name="T18" fmla="*/ 0 w 25"/>
                <a:gd name="T19" fmla="*/ 11 h 14"/>
                <a:gd name="T20" fmla="*/ 0 w 25"/>
                <a:gd name="T21" fmla="*/ 12 h 14"/>
                <a:gd name="T22" fmla="*/ 0 w 25"/>
                <a:gd name="T23" fmla="*/ 14 h 14"/>
                <a:gd name="T24" fmla="*/ 2 w 25"/>
                <a:gd name="T25" fmla="*/ 14 h 14"/>
                <a:gd name="T26" fmla="*/ 3 w 25"/>
                <a:gd name="T27" fmla="*/ 14 h 14"/>
                <a:gd name="T28" fmla="*/ 24 w 25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4"/>
                <a:gd name="T47" fmla="*/ 25 w 25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4">
                  <a:moveTo>
                    <a:pt x="24" y="6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0" name="Freeform 2047"/>
            <p:cNvSpPr>
              <a:spLocks/>
            </p:cNvSpPr>
            <p:nvPr/>
          </p:nvSpPr>
          <p:spPr bwMode="auto">
            <a:xfrm>
              <a:off x="2365" y="2687"/>
              <a:ext cx="27" cy="14"/>
            </a:xfrm>
            <a:custGeom>
              <a:avLst/>
              <a:gdLst>
                <a:gd name="T0" fmla="*/ 24 w 27"/>
                <a:gd name="T1" fmla="*/ 6 h 14"/>
                <a:gd name="T2" fmla="*/ 25 w 27"/>
                <a:gd name="T3" fmla="*/ 4 h 14"/>
                <a:gd name="T4" fmla="*/ 27 w 27"/>
                <a:gd name="T5" fmla="*/ 3 h 14"/>
                <a:gd name="T6" fmla="*/ 27 w 27"/>
                <a:gd name="T7" fmla="*/ 2 h 14"/>
                <a:gd name="T8" fmla="*/ 25 w 27"/>
                <a:gd name="T9" fmla="*/ 0 h 14"/>
                <a:gd name="T10" fmla="*/ 24 w 27"/>
                <a:gd name="T11" fmla="*/ 0 h 14"/>
                <a:gd name="T12" fmla="*/ 23 w 27"/>
                <a:gd name="T13" fmla="*/ 0 h 14"/>
                <a:gd name="T14" fmla="*/ 2 w 27"/>
                <a:gd name="T15" fmla="*/ 8 h 14"/>
                <a:gd name="T16" fmla="*/ 0 w 27"/>
                <a:gd name="T17" fmla="*/ 10 h 14"/>
                <a:gd name="T18" fmla="*/ 0 w 27"/>
                <a:gd name="T19" fmla="*/ 11 h 14"/>
                <a:gd name="T20" fmla="*/ 0 w 27"/>
                <a:gd name="T21" fmla="*/ 13 h 14"/>
                <a:gd name="T22" fmla="*/ 0 w 27"/>
                <a:gd name="T23" fmla="*/ 14 h 14"/>
                <a:gd name="T24" fmla="*/ 2 w 27"/>
                <a:gd name="T25" fmla="*/ 14 h 14"/>
                <a:gd name="T26" fmla="*/ 3 w 27"/>
                <a:gd name="T27" fmla="*/ 14 h 14"/>
                <a:gd name="T28" fmla="*/ 24 w 27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4" y="6"/>
                  </a:moveTo>
                  <a:lnTo>
                    <a:pt x="25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1" name="Freeform 2048"/>
            <p:cNvSpPr>
              <a:spLocks/>
            </p:cNvSpPr>
            <p:nvPr/>
          </p:nvSpPr>
          <p:spPr bwMode="auto">
            <a:xfrm>
              <a:off x="2330" y="2702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4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4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9 h 14"/>
                <a:gd name="T16" fmla="*/ 0 w 26"/>
                <a:gd name="T17" fmla="*/ 9 h 14"/>
                <a:gd name="T18" fmla="*/ 0 w 26"/>
                <a:gd name="T19" fmla="*/ 10 h 14"/>
                <a:gd name="T20" fmla="*/ 0 w 26"/>
                <a:gd name="T21" fmla="*/ 11 h 14"/>
                <a:gd name="T22" fmla="*/ 0 w 26"/>
                <a:gd name="T23" fmla="*/ 13 h 14"/>
                <a:gd name="T24" fmla="*/ 1 w 26"/>
                <a:gd name="T25" fmla="*/ 14 h 14"/>
                <a:gd name="T26" fmla="*/ 2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4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2" name="Freeform 2049"/>
            <p:cNvSpPr>
              <a:spLocks/>
            </p:cNvSpPr>
            <p:nvPr/>
          </p:nvSpPr>
          <p:spPr bwMode="auto">
            <a:xfrm>
              <a:off x="2294" y="2716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5 w 26"/>
                <a:gd name="T9" fmla="*/ 2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8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3" name="Freeform 2050"/>
            <p:cNvSpPr>
              <a:spLocks/>
            </p:cNvSpPr>
            <p:nvPr/>
          </p:nvSpPr>
          <p:spPr bwMode="auto">
            <a:xfrm>
              <a:off x="2258" y="2731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5 w 26"/>
                <a:gd name="T9" fmla="*/ 0 h 14"/>
                <a:gd name="T10" fmla="*/ 23 w 26"/>
                <a:gd name="T11" fmla="*/ 0 h 14"/>
                <a:gd name="T12" fmla="*/ 22 w 26"/>
                <a:gd name="T13" fmla="*/ 0 h 14"/>
                <a:gd name="T14" fmla="*/ 3 w 26"/>
                <a:gd name="T15" fmla="*/ 9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3 w 26"/>
                <a:gd name="T25" fmla="*/ 14 h 14"/>
                <a:gd name="T26" fmla="*/ 4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4" name="Freeform 2051"/>
            <p:cNvSpPr>
              <a:spLocks/>
            </p:cNvSpPr>
            <p:nvPr/>
          </p:nvSpPr>
          <p:spPr bwMode="auto">
            <a:xfrm>
              <a:off x="2222" y="2746"/>
              <a:ext cx="26" cy="14"/>
            </a:xfrm>
            <a:custGeom>
              <a:avLst/>
              <a:gdLst>
                <a:gd name="T0" fmla="*/ 25 w 26"/>
                <a:gd name="T1" fmla="*/ 6 h 14"/>
                <a:gd name="T2" fmla="*/ 26 w 26"/>
                <a:gd name="T3" fmla="*/ 5 h 14"/>
                <a:gd name="T4" fmla="*/ 26 w 26"/>
                <a:gd name="T5" fmla="*/ 3 h 14"/>
                <a:gd name="T6" fmla="*/ 26 w 26"/>
                <a:gd name="T7" fmla="*/ 2 h 14"/>
                <a:gd name="T8" fmla="*/ 26 w 26"/>
                <a:gd name="T9" fmla="*/ 0 h 14"/>
                <a:gd name="T10" fmla="*/ 25 w 26"/>
                <a:gd name="T11" fmla="*/ 0 h 14"/>
                <a:gd name="T12" fmla="*/ 24 w 26"/>
                <a:gd name="T13" fmla="*/ 0 h 14"/>
                <a:gd name="T14" fmla="*/ 3 w 26"/>
                <a:gd name="T15" fmla="*/ 9 h 14"/>
                <a:gd name="T16" fmla="*/ 2 w 26"/>
                <a:gd name="T17" fmla="*/ 9 h 14"/>
                <a:gd name="T18" fmla="*/ 0 w 26"/>
                <a:gd name="T19" fmla="*/ 10 h 14"/>
                <a:gd name="T20" fmla="*/ 0 w 26"/>
                <a:gd name="T21" fmla="*/ 11 h 14"/>
                <a:gd name="T22" fmla="*/ 2 w 26"/>
                <a:gd name="T23" fmla="*/ 13 h 14"/>
                <a:gd name="T24" fmla="*/ 3 w 26"/>
                <a:gd name="T25" fmla="*/ 14 h 14"/>
                <a:gd name="T26" fmla="*/ 4 w 26"/>
                <a:gd name="T27" fmla="*/ 14 h 14"/>
                <a:gd name="T28" fmla="*/ 25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6"/>
                  </a:moveTo>
                  <a:lnTo>
                    <a:pt x="26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5" name="Freeform 2052"/>
            <p:cNvSpPr>
              <a:spLocks/>
            </p:cNvSpPr>
            <p:nvPr/>
          </p:nvSpPr>
          <p:spPr bwMode="auto">
            <a:xfrm>
              <a:off x="2186" y="2760"/>
              <a:ext cx="27" cy="14"/>
            </a:xfrm>
            <a:custGeom>
              <a:avLst/>
              <a:gdLst>
                <a:gd name="T0" fmla="*/ 25 w 27"/>
                <a:gd name="T1" fmla="*/ 6 h 14"/>
                <a:gd name="T2" fmla="*/ 27 w 27"/>
                <a:gd name="T3" fmla="*/ 6 h 14"/>
                <a:gd name="T4" fmla="*/ 27 w 27"/>
                <a:gd name="T5" fmla="*/ 4 h 14"/>
                <a:gd name="T6" fmla="*/ 27 w 27"/>
                <a:gd name="T7" fmla="*/ 3 h 14"/>
                <a:gd name="T8" fmla="*/ 27 w 27"/>
                <a:gd name="T9" fmla="*/ 2 h 14"/>
                <a:gd name="T10" fmla="*/ 25 w 27"/>
                <a:gd name="T11" fmla="*/ 0 h 14"/>
                <a:gd name="T12" fmla="*/ 24 w 27"/>
                <a:gd name="T13" fmla="*/ 0 h 14"/>
                <a:gd name="T14" fmla="*/ 3 w 27"/>
                <a:gd name="T15" fmla="*/ 8 h 14"/>
                <a:gd name="T16" fmla="*/ 2 w 27"/>
                <a:gd name="T17" fmla="*/ 10 h 14"/>
                <a:gd name="T18" fmla="*/ 0 w 27"/>
                <a:gd name="T19" fmla="*/ 11 h 14"/>
                <a:gd name="T20" fmla="*/ 0 w 27"/>
                <a:gd name="T21" fmla="*/ 13 h 14"/>
                <a:gd name="T22" fmla="*/ 2 w 27"/>
                <a:gd name="T23" fmla="*/ 14 h 14"/>
                <a:gd name="T24" fmla="*/ 3 w 27"/>
                <a:gd name="T25" fmla="*/ 14 h 14"/>
                <a:gd name="T26" fmla="*/ 5 w 27"/>
                <a:gd name="T27" fmla="*/ 14 h 14"/>
                <a:gd name="T28" fmla="*/ 25 w 27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5" y="6"/>
                  </a:moveTo>
                  <a:lnTo>
                    <a:pt x="27" y="6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3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6" name="Freeform 2053"/>
            <p:cNvSpPr>
              <a:spLocks/>
            </p:cNvSpPr>
            <p:nvPr/>
          </p:nvSpPr>
          <p:spPr bwMode="auto">
            <a:xfrm>
              <a:off x="2151" y="2775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6 w 26"/>
                <a:gd name="T3" fmla="*/ 4 h 14"/>
                <a:gd name="T4" fmla="*/ 26 w 26"/>
                <a:gd name="T5" fmla="*/ 3 h 14"/>
                <a:gd name="T6" fmla="*/ 26 w 26"/>
                <a:gd name="T7" fmla="*/ 2 h 14"/>
                <a:gd name="T8" fmla="*/ 26 w 26"/>
                <a:gd name="T9" fmla="*/ 0 h 14"/>
                <a:gd name="T10" fmla="*/ 24 w 26"/>
                <a:gd name="T11" fmla="*/ 0 h 14"/>
                <a:gd name="T12" fmla="*/ 23 w 26"/>
                <a:gd name="T13" fmla="*/ 0 h 14"/>
                <a:gd name="T14" fmla="*/ 2 w 26"/>
                <a:gd name="T15" fmla="*/ 9 h 14"/>
                <a:gd name="T16" fmla="*/ 1 w 26"/>
                <a:gd name="T17" fmla="*/ 10 h 14"/>
                <a:gd name="T18" fmla="*/ 0 w 26"/>
                <a:gd name="T19" fmla="*/ 11 h 14"/>
                <a:gd name="T20" fmla="*/ 0 w 26"/>
                <a:gd name="T21" fmla="*/ 13 h 14"/>
                <a:gd name="T22" fmla="*/ 1 w 26"/>
                <a:gd name="T23" fmla="*/ 14 h 14"/>
                <a:gd name="T24" fmla="*/ 2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97" name="Freeform 2054"/>
            <p:cNvSpPr>
              <a:spLocks/>
            </p:cNvSpPr>
            <p:nvPr/>
          </p:nvSpPr>
          <p:spPr bwMode="auto">
            <a:xfrm>
              <a:off x="2116" y="2791"/>
              <a:ext cx="25" cy="13"/>
            </a:xfrm>
            <a:custGeom>
              <a:avLst/>
              <a:gdLst>
                <a:gd name="T0" fmla="*/ 24 w 25"/>
                <a:gd name="T1" fmla="*/ 5 h 13"/>
                <a:gd name="T2" fmla="*/ 25 w 25"/>
                <a:gd name="T3" fmla="*/ 4 h 13"/>
                <a:gd name="T4" fmla="*/ 25 w 25"/>
                <a:gd name="T5" fmla="*/ 2 h 13"/>
                <a:gd name="T6" fmla="*/ 25 w 25"/>
                <a:gd name="T7" fmla="*/ 1 h 13"/>
                <a:gd name="T8" fmla="*/ 25 w 25"/>
                <a:gd name="T9" fmla="*/ 0 h 13"/>
                <a:gd name="T10" fmla="*/ 24 w 25"/>
                <a:gd name="T11" fmla="*/ 0 h 13"/>
                <a:gd name="T12" fmla="*/ 22 w 25"/>
                <a:gd name="T13" fmla="*/ 0 h 13"/>
                <a:gd name="T14" fmla="*/ 2 w 25"/>
                <a:gd name="T15" fmla="*/ 8 h 13"/>
                <a:gd name="T16" fmla="*/ 0 w 25"/>
                <a:gd name="T17" fmla="*/ 8 h 13"/>
                <a:gd name="T18" fmla="*/ 0 w 25"/>
                <a:gd name="T19" fmla="*/ 9 h 13"/>
                <a:gd name="T20" fmla="*/ 0 w 25"/>
                <a:gd name="T21" fmla="*/ 11 h 13"/>
                <a:gd name="T22" fmla="*/ 0 w 25"/>
                <a:gd name="T23" fmla="*/ 12 h 13"/>
                <a:gd name="T24" fmla="*/ 2 w 25"/>
                <a:gd name="T25" fmla="*/ 13 h 13"/>
                <a:gd name="T26" fmla="*/ 3 w 25"/>
                <a:gd name="T27" fmla="*/ 13 h 13"/>
                <a:gd name="T28" fmla="*/ 24 w 25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3"/>
                <a:gd name="T47" fmla="*/ 25 w 25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3">
                  <a:moveTo>
                    <a:pt x="24" y="5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4" name="Group 2055"/>
          <p:cNvGrpSpPr>
            <a:grpSpLocks/>
          </p:cNvGrpSpPr>
          <p:nvPr/>
        </p:nvGrpSpPr>
        <p:grpSpPr bwMode="auto">
          <a:xfrm>
            <a:off x="3128963" y="3343275"/>
            <a:ext cx="2986087" cy="1033463"/>
            <a:chOff x="1971" y="2106"/>
            <a:chExt cx="1881" cy="651"/>
          </a:xfrm>
        </p:grpSpPr>
        <p:sp>
          <p:nvSpPr>
            <p:cNvPr id="31998" name="Freeform 2056"/>
            <p:cNvSpPr>
              <a:spLocks/>
            </p:cNvSpPr>
            <p:nvPr/>
          </p:nvSpPr>
          <p:spPr bwMode="auto">
            <a:xfrm>
              <a:off x="3826" y="2106"/>
              <a:ext cx="26" cy="12"/>
            </a:xfrm>
            <a:custGeom>
              <a:avLst/>
              <a:gdLst>
                <a:gd name="T0" fmla="*/ 25 w 26"/>
                <a:gd name="T1" fmla="*/ 5 h 12"/>
                <a:gd name="T2" fmla="*/ 25 w 26"/>
                <a:gd name="T3" fmla="*/ 4 h 12"/>
                <a:gd name="T4" fmla="*/ 26 w 26"/>
                <a:gd name="T5" fmla="*/ 3 h 12"/>
                <a:gd name="T6" fmla="*/ 26 w 26"/>
                <a:gd name="T7" fmla="*/ 3 h 12"/>
                <a:gd name="T8" fmla="*/ 25 w 26"/>
                <a:gd name="T9" fmla="*/ 1 h 12"/>
                <a:gd name="T10" fmla="*/ 23 w 26"/>
                <a:gd name="T11" fmla="*/ 0 h 12"/>
                <a:gd name="T12" fmla="*/ 23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2 w 26"/>
                <a:gd name="T27" fmla="*/ 12 h 12"/>
                <a:gd name="T28" fmla="*/ 25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9" name="Freeform 2057"/>
            <p:cNvSpPr>
              <a:spLocks/>
            </p:cNvSpPr>
            <p:nvPr/>
          </p:nvSpPr>
          <p:spPr bwMode="auto">
            <a:xfrm>
              <a:off x="3789" y="2118"/>
              <a:ext cx="27" cy="13"/>
            </a:xfrm>
            <a:custGeom>
              <a:avLst/>
              <a:gdLst>
                <a:gd name="T0" fmla="*/ 24 w 27"/>
                <a:gd name="T1" fmla="*/ 6 h 13"/>
                <a:gd name="T2" fmla="*/ 26 w 27"/>
                <a:gd name="T3" fmla="*/ 6 h 13"/>
                <a:gd name="T4" fmla="*/ 27 w 27"/>
                <a:gd name="T5" fmla="*/ 5 h 13"/>
                <a:gd name="T6" fmla="*/ 27 w 27"/>
                <a:gd name="T7" fmla="*/ 3 h 13"/>
                <a:gd name="T8" fmla="*/ 26 w 27"/>
                <a:gd name="T9" fmla="*/ 2 h 13"/>
                <a:gd name="T10" fmla="*/ 24 w 27"/>
                <a:gd name="T11" fmla="*/ 0 h 13"/>
                <a:gd name="T12" fmla="*/ 23 w 27"/>
                <a:gd name="T13" fmla="*/ 0 h 13"/>
                <a:gd name="T14" fmla="*/ 2 w 27"/>
                <a:gd name="T15" fmla="*/ 7 h 13"/>
                <a:gd name="T16" fmla="*/ 1 w 27"/>
                <a:gd name="T17" fmla="*/ 9 h 13"/>
                <a:gd name="T18" fmla="*/ 0 w 27"/>
                <a:gd name="T19" fmla="*/ 10 h 13"/>
                <a:gd name="T20" fmla="*/ 0 w 27"/>
                <a:gd name="T21" fmla="*/ 11 h 13"/>
                <a:gd name="T22" fmla="*/ 1 w 27"/>
                <a:gd name="T23" fmla="*/ 13 h 13"/>
                <a:gd name="T24" fmla="*/ 2 w 27"/>
                <a:gd name="T25" fmla="*/ 13 h 13"/>
                <a:gd name="T26" fmla="*/ 4 w 27"/>
                <a:gd name="T27" fmla="*/ 13 h 13"/>
                <a:gd name="T28" fmla="*/ 24 w 27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3"/>
                <a:gd name="T47" fmla="*/ 27 w 27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3">
                  <a:moveTo>
                    <a:pt x="24" y="6"/>
                  </a:moveTo>
                  <a:lnTo>
                    <a:pt x="26" y="6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0" name="Freeform 2058"/>
            <p:cNvSpPr>
              <a:spLocks/>
            </p:cNvSpPr>
            <p:nvPr/>
          </p:nvSpPr>
          <p:spPr bwMode="auto">
            <a:xfrm>
              <a:off x="3753" y="2131"/>
              <a:ext cx="26" cy="12"/>
            </a:xfrm>
            <a:custGeom>
              <a:avLst/>
              <a:gdLst>
                <a:gd name="T0" fmla="*/ 24 w 26"/>
                <a:gd name="T1" fmla="*/ 5 h 12"/>
                <a:gd name="T2" fmla="*/ 26 w 26"/>
                <a:gd name="T3" fmla="*/ 5 h 12"/>
                <a:gd name="T4" fmla="*/ 26 w 26"/>
                <a:gd name="T5" fmla="*/ 4 h 12"/>
                <a:gd name="T6" fmla="*/ 26 w 26"/>
                <a:gd name="T7" fmla="*/ 3 h 12"/>
                <a:gd name="T8" fmla="*/ 26 w 26"/>
                <a:gd name="T9" fmla="*/ 1 h 12"/>
                <a:gd name="T10" fmla="*/ 24 w 26"/>
                <a:gd name="T11" fmla="*/ 0 h 12"/>
                <a:gd name="T12" fmla="*/ 23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2 w 26"/>
                <a:gd name="T27" fmla="*/ 12 h 12"/>
                <a:gd name="T28" fmla="*/ 24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1" name="Freeform 2059"/>
            <p:cNvSpPr>
              <a:spLocks/>
            </p:cNvSpPr>
            <p:nvPr/>
          </p:nvSpPr>
          <p:spPr bwMode="auto">
            <a:xfrm>
              <a:off x="3716" y="2143"/>
              <a:ext cx="27" cy="14"/>
            </a:xfrm>
            <a:custGeom>
              <a:avLst/>
              <a:gdLst>
                <a:gd name="T0" fmla="*/ 24 w 27"/>
                <a:gd name="T1" fmla="*/ 6 h 14"/>
                <a:gd name="T2" fmla="*/ 26 w 27"/>
                <a:gd name="T3" fmla="*/ 6 h 14"/>
                <a:gd name="T4" fmla="*/ 27 w 27"/>
                <a:gd name="T5" fmla="*/ 4 h 14"/>
                <a:gd name="T6" fmla="*/ 27 w 27"/>
                <a:gd name="T7" fmla="*/ 3 h 14"/>
                <a:gd name="T8" fmla="*/ 26 w 27"/>
                <a:gd name="T9" fmla="*/ 2 h 14"/>
                <a:gd name="T10" fmla="*/ 24 w 27"/>
                <a:gd name="T11" fmla="*/ 0 h 14"/>
                <a:gd name="T12" fmla="*/ 23 w 27"/>
                <a:gd name="T13" fmla="*/ 0 h 14"/>
                <a:gd name="T14" fmla="*/ 2 w 27"/>
                <a:gd name="T15" fmla="*/ 8 h 14"/>
                <a:gd name="T16" fmla="*/ 1 w 27"/>
                <a:gd name="T17" fmla="*/ 8 h 14"/>
                <a:gd name="T18" fmla="*/ 0 w 27"/>
                <a:gd name="T19" fmla="*/ 10 h 14"/>
                <a:gd name="T20" fmla="*/ 0 w 27"/>
                <a:gd name="T21" fmla="*/ 11 h 14"/>
                <a:gd name="T22" fmla="*/ 1 w 27"/>
                <a:gd name="T23" fmla="*/ 13 h 14"/>
                <a:gd name="T24" fmla="*/ 2 w 27"/>
                <a:gd name="T25" fmla="*/ 14 h 14"/>
                <a:gd name="T26" fmla="*/ 4 w 27"/>
                <a:gd name="T27" fmla="*/ 14 h 14"/>
                <a:gd name="T28" fmla="*/ 24 w 27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4"/>
                <a:gd name="T47" fmla="*/ 27 w 27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4">
                  <a:moveTo>
                    <a:pt x="24" y="6"/>
                  </a:moveTo>
                  <a:lnTo>
                    <a:pt x="26" y="6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2" name="Freeform 2060"/>
            <p:cNvSpPr>
              <a:spLocks/>
            </p:cNvSpPr>
            <p:nvPr/>
          </p:nvSpPr>
          <p:spPr bwMode="auto">
            <a:xfrm>
              <a:off x="3680" y="2156"/>
              <a:ext cx="26" cy="13"/>
            </a:xfrm>
            <a:custGeom>
              <a:avLst/>
              <a:gdLst>
                <a:gd name="T0" fmla="*/ 24 w 26"/>
                <a:gd name="T1" fmla="*/ 5 h 13"/>
                <a:gd name="T2" fmla="*/ 26 w 26"/>
                <a:gd name="T3" fmla="*/ 5 h 13"/>
                <a:gd name="T4" fmla="*/ 26 w 26"/>
                <a:gd name="T5" fmla="*/ 4 h 13"/>
                <a:gd name="T6" fmla="*/ 26 w 26"/>
                <a:gd name="T7" fmla="*/ 2 h 13"/>
                <a:gd name="T8" fmla="*/ 26 w 26"/>
                <a:gd name="T9" fmla="*/ 1 h 13"/>
                <a:gd name="T10" fmla="*/ 24 w 26"/>
                <a:gd name="T11" fmla="*/ 0 h 13"/>
                <a:gd name="T12" fmla="*/ 23 w 26"/>
                <a:gd name="T13" fmla="*/ 0 h 13"/>
                <a:gd name="T14" fmla="*/ 1 w 26"/>
                <a:gd name="T15" fmla="*/ 8 h 13"/>
                <a:gd name="T16" fmla="*/ 0 w 26"/>
                <a:gd name="T17" fmla="*/ 8 h 13"/>
                <a:gd name="T18" fmla="*/ 0 w 26"/>
                <a:gd name="T19" fmla="*/ 9 h 13"/>
                <a:gd name="T20" fmla="*/ 0 w 26"/>
                <a:gd name="T21" fmla="*/ 11 h 13"/>
                <a:gd name="T22" fmla="*/ 0 w 26"/>
                <a:gd name="T23" fmla="*/ 12 h 13"/>
                <a:gd name="T24" fmla="*/ 1 w 26"/>
                <a:gd name="T25" fmla="*/ 13 h 13"/>
                <a:gd name="T26" fmla="*/ 2 w 26"/>
                <a:gd name="T27" fmla="*/ 13 h 13"/>
                <a:gd name="T28" fmla="*/ 24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4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3" name="Freeform 2061"/>
            <p:cNvSpPr>
              <a:spLocks/>
            </p:cNvSpPr>
            <p:nvPr/>
          </p:nvSpPr>
          <p:spPr bwMode="auto">
            <a:xfrm>
              <a:off x="3644" y="2169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5 w 26"/>
                <a:gd name="T9" fmla="*/ 0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7 h 13"/>
                <a:gd name="T18" fmla="*/ 0 w 26"/>
                <a:gd name="T19" fmla="*/ 9 h 13"/>
                <a:gd name="T20" fmla="*/ 0 w 26"/>
                <a:gd name="T21" fmla="*/ 10 h 13"/>
                <a:gd name="T22" fmla="*/ 0 w 26"/>
                <a:gd name="T23" fmla="*/ 11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4" name="Freeform 2062"/>
            <p:cNvSpPr>
              <a:spLocks/>
            </p:cNvSpPr>
            <p:nvPr/>
          </p:nvSpPr>
          <p:spPr bwMode="auto">
            <a:xfrm>
              <a:off x="3607" y="2182"/>
              <a:ext cx="26" cy="12"/>
            </a:xfrm>
            <a:custGeom>
              <a:avLst/>
              <a:gdLst>
                <a:gd name="T0" fmla="*/ 24 w 26"/>
                <a:gd name="T1" fmla="*/ 5 h 12"/>
                <a:gd name="T2" fmla="*/ 26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6 w 26"/>
                <a:gd name="T9" fmla="*/ 0 h 12"/>
                <a:gd name="T10" fmla="*/ 24 w 26"/>
                <a:gd name="T11" fmla="*/ 0 h 12"/>
                <a:gd name="T12" fmla="*/ 23 w 26"/>
                <a:gd name="T13" fmla="*/ 0 h 12"/>
                <a:gd name="T14" fmla="*/ 2 w 26"/>
                <a:gd name="T15" fmla="*/ 7 h 12"/>
                <a:gd name="T16" fmla="*/ 1 w 26"/>
                <a:gd name="T17" fmla="*/ 7 h 12"/>
                <a:gd name="T18" fmla="*/ 0 w 26"/>
                <a:gd name="T19" fmla="*/ 8 h 12"/>
                <a:gd name="T20" fmla="*/ 0 w 26"/>
                <a:gd name="T21" fmla="*/ 9 h 12"/>
                <a:gd name="T22" fmla="*/ 1 w 26"/>
                <a:gd name="T23" fmla="*/ 11 h 12"/>
                <a:gd name="T24" fmla="*/ 2 w 26"/>
                <a:gd name="T25" fmla="*/ 12 h 12"/>
                <a:gd name="T26" fmla="*/ 4 w 26"/>
                <a:gd name="T27" fmla="*/ 12 h 12"/>
                <a:gd name="T28" fmla="*/ 24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5"/>
                  </a:move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5" name="Freeform 2063"/>
            <p:cNvSpPr>
              <a:spLocks/>
            </p:cNvSpPr>
            <p:nvPr/>
          </p:nvSpPr>
          <p:spPr bwMode="auto">
            <a:xfrm>
              <a:off x="3571" y="2194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4 h 13"/>
                <a:gd name="T4" fmla="*/ 26 w 26"/>
                <a:gd name="T5" fmla="*/ 3 h 13"/>
                <a:gd name="T6" fmla="*/ 26 w 26"/>
                <a:gd name="T7" fmla="*/ 1 h 13"/>
                <a:gd name="T8" fmla="*/ 25 w 26"/>
                <a:gd name="T9" fmla="*/ 0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8 h 13"/>
                <a:gd name="T18" fmla="*/ 0 w 26"/>
                <a:gd name="T19" fmla="*/ 10 h 13"/>
                <a:gd name="T20" fmla="*/ 0 w 26"/>
                <a:gd name="T21" fmla="*/ 11 h 13"/>
                <a:gd name="T22" fmla="*/ 0 w 26"/>
                <a:gd name="T23" fmla="*/ 13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6" name="Freeform 2064"/>
            <p:cNvSpPr>
              <a:spLocks/>
            </p:cNvSpPr>
            <p:nvPr/>
          </p:nvSpPr>
          <p:spPr bwMode="auto">
            <a:xfrm>
              <a:off x="3534" y="2207"/>
              <a:ext cx="26" cy="12"/>
            </a:xfrm>
            <a:custGeom>
              <a:avLst/>
              <a:gdLst>
                <a:gd name="T0" fmla="*/ 24 w 26"/>
                <a:gd name="T1" fmla="*/ 5 h 12"/>
                <a:gd name="T2" fmla="*/ 26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6 w 26"/>
                <a:gd name="T9" fmla="*/ 0 h 12"/>
                <a:gd name="T10" fmla="*/ 24 w 26"/>
                <a:gd name="T11" fmla="*/ 0 h 12"/>
                <a:gd name="T12" fmla="*/ 23 w 26"/>
                <a:gd name="T13" fmla="*/ 0 h 12"/>
                <a:gd name="T14" fmla="*/ 2 w 26"/>
                <a:gd name="T15" fmla="*/ 6 h 12"/>
                <a:gd name="T16" fmla="*/ 1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1 w 26"/>
                <a:gd name="T23" fmla="*/ 12 h 12"/>
                <a:gd name="T24" fmla="*/ 2 w 26"/>
                <a:gd name="T25" fmla="*/ 12 h 12"/>
                <a:gd name="T26" fmla="*/ 4 w 26"/>
                <a:gd name="T27" fmla="*/ 12 h 12"/>
                <a:gd name="T28" fmla="*/ 24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5"/>
                  </a:move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7" name="Freeform 2065"/>
            <p:cNvSpPr>
              <a:spLocks/>
            </p:cNvSpPr>
            <p:nvPr/>
          </p:nvSpPr>
          <p:spPr bwMode="auto">
            <a:xfrm>
              <a:off x="3498" y="2219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5 h 12"/>
                <a:gd name="T4" fmla="*/ 26 w 26"/>
                <a:gd name="T5" fmla="*/ 4 h 12"/>
                <a:gd name="T6" fmla="*/ 26 w 26"/>
                <a:gd name="T7" fmla="*/ 3 h 12"/>
                <a:gd name="T8" fmla="*/ 25 w 26"/>
                <a:gd name="T9" fmla="*/ 1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8" name="Freeform 2066"/>
            <p:cNvSpPr>
              <a:spLocks/>
            </p:cNvSpPr>
            <p:nvPr/>
          </p:nvSpPr>
          <p:spPr bwMode="auto">
            <a:xfrm>
              <a:off x="3461" y="2231"/>
              <a:ext cx="26" cy="13"/>
            </a:xfrm>
            <a:custGeom>
              <a:avLst/>
              <a:gdLst>
                <a:gd name="T0" fmla="*/ 24 w 26"/>
                <a:gd name="T1" fmla="*/ 6 h 13"/>
                <a:gd name="T2" fmla="*/ 26 w 26"/>
                <a:gd name="T3" fmla="*/ 6 h 13"/>
                <a:gd name="T4" fmla="*/ 26 w 26"/>
                <a:gd name="T5" fmla="*/ 4 h 13"/>
                <a:gd name="T6" fmla="*/ 26 w 26"/>
                <a:gd name="T7" fmla="*/ 3 h 13"/>
                <a:gd name="T8" fmla="*/ 26 w 26"/>
                <a:gd name="T9" fmla="*/ 2 h 13"/>
                <a:gd name="T10" fmla="*/ 24 w 26"/>
                <a:gd name="T11" fmla="*/ 0 h 13"/>
                <a:gd name="T12" fmla="*/ 23 w 26"/>
                <a:gd name="T13" fmla="*/ 0 h 13"/>
                <a:gd name="T14" fmla="*/ 2 w 26"/>
                <a:gd name="T15" fmla="*/ 7 h 13"/>
                <a:gd name="T16" fmla="*/ 1 w 26"/>
                <a:gd name="T17" fmla="*/ 9 h 13"/>
                <a:gd name="T18" fmla="*/ 0 w 26"/>
                <a:gd name="T19" fmla="*/ 10 h 13"/>
                <a:gd name="T20" fmla="*/ 0 w 26"/>
                <a:gd name="T21" fmla="*/ 11 h 13"/>
                <a:gd name="T22" fmla="*/ 1 w 26"/>
                <a:gd name="T23" fmla="*/ 13 h 13"/>
                <a:gd name="T24" fmla="*/ 2 w 26"/>
                <a:gd name="T25" fmla="*/ 13 h 13"/>
                <a:gd name="T26" fmla="*/ 4 w 26"/>
                <a:gd name="T27" fmla="*/ 13 h 13"/>
                <a:gd name="T28" fmla="*/ 24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4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09" name="Freeform 2067"/>
            <p:cNvSpPr>
              <a:spLocks/>
            </p:cNvSpPr>
            <p:nvPr/>
          </p:nvSpPr>
          <p:spPr bwMode="auto">
            <a:xfrm>
              <a:off x="3425" y="2244"/>
              <a:ext cx="26" cy="13"/>
            </a:xfrm>
            <a:custGeom>
              <a:avLst/>
              <a:gdLst>
                <a:gd name="T0" fmla="*/ 23 w 26"/>
                <a:gd name="T1" fmla="*/ 5 h 13"/>
                <a:gd name="T2" fmla="*/ 25 w 26"/>
                <a:gd name="T3" fmla="*/ 5 h 13"/>
                <a:gd name="T4" fmla="*/ 26 w 26"/>
                <a:gd name="T5" fmla="*/ 4 h 13"/>
                <a:gd name="T6" fmla="*/ 26 w 26"/>
                <a:gd name="T7" fmla="*/ 2 h 13"/>
                <a:gd name="T8" fmla="*/ 25 w 26"/>
                <a:gd name="T9" fmla="*/ 1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8 h 13"/>
                <a:gd name="T16" fmla="*/ 0 w 26"/>
                <a:gd name="T17" fmla="*/ 8 h 13"/>
                <a:gd name="T18" fmla="*/ 0 w 26"/>
                <a:gd name="T19" fmla="*/ 9 h 13"/>
                <a:gd name="T20" fmla="*/ 0 w 26"/>
                <a:gd name="T21" fmla="*/ 11 h 13"/>
                <a:gd name="T22" fmla="*/ 0 w 26"/>
                <a:gd name="T23" fmla="*/ 12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0" name="Freeform 2068"/>
            <p:cNvSpPr>
              <a:spLocks/>
            </p:cNvSpPr>
            <p:nvPr/>
          </p:nvSpPr>
          <p:spPr bwMode="auto">
            <a:xfrm>
              <a:off x="3388" y="2256"/>
              <a:ext cx="26" cy="14"/>
            </a:xfrm>
            <a:custGeom>
              <a:avLst/>
              <a:gdLst>
                <a:gd name="T0" fmla="*/ 24 w 26"/>
                <a:gd name="T1" fmla="*/ 6 h 14"/>
                <a:gd name="T2" fmla="*/ 26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1 h 14"/>
                <a:gd name="T10" fmla="*/ 24 w 26"/>
                <a:gd name="T11" fmla="*/ 0 h 14"/>
                <a:gd name="T12" fmla="*/ 23 w 26"/>
                <a:gd name="T13" fmla="*/ 0 h 14"/>
                <a:gd name="T14" fmla="*/ 2 w 26"/>
                <a:gd name="T15" fmla="*/ 8 h 14"/>
                <a:gd name="T16" fmla="*/ 1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1 w 26"/>
                <a:gd name="T23" fmla="*/ 12 h 14"/>
                <a:gd name="T24" fmla="*/ 2 w 26"/>
                <a:gd name="T25" fmla="*/ 14 h 14"/>
                <a:gd name="T26" fmla="*/ 4 w 26"/>
                <a:gd name="T27" fmla="*/ 14 h 14"/>
                <a:gd name="T28" fmla="*/ 24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4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1" name="Freeform 2069"/>
            <p:cNvSpPr>
              <a:spLocks/>
            </p:cNvSpPr>
            <p:nvPr/>
          </p:nvSpPr>
          <p:spPr bwMode="auto">
            <a:xfrm>
              <a:off x="3352" y="2270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7 h 12"/>
                <a:gd name="T18" fmla="*/ 0 w 26"/>
                <a:gd name="T19" fmla="*/ 8 h 12"/>
                <a:gd name="T20" fmla="*/ 0 w 26"/>
                <a:gd name="T21" fmla="*/ 10 h 12"/>
                <a:gd name="T22" fmla="*/ 0 w 26"/>
                <a:gd name="T23" fmla="*/ 11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2" name="Freeform 2070"/>
            <p:cNvSpPr>
              <a:spLocks/>
            </p:cNvSpPr>
            <p:nvPr/>
          </p:nvSpPr>
          <p:spPr bwMode="auto">
            <a:xfrm>
              <a:off x="3315" y="2282"/>
              <a:ext cx="26" cy="13"/>
            </a:xfrm>
            <a:custGeom>
              <a:avLst/>
              <a:gdLst>
                <a:gd name="T0" fmla="*/ 24 w 26"/>
                <a:gd name="T1" fmla="*/ 6 h 13"/>
                <a:gd name="T2" fmla="*/ 26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6 w 26"/>
                <a:gd name="T9" fmla="*/ 0 h 13"/>
                <a:gd name="T10" fmla="*/ 24 w 26"/>
                <a:gd name="T11" fmla="*/ 0 h 13"/>
                <a:gd name="T12" fmla="*/ 23 w 26"/>
                <a:gd name="T13" fmla="*/ 0 h 13"/>
                <a:gd name="T14" fmla="*/ 2 w 26"/>
                <a:gd name="T15" fmla="*/ 7 h 13"/>
                <a:gd name="T16" fmla="*/ 1 w 26"/>
                <a:gd name="T17" fmla="*/ 7 h 13"/>
                <a:gd name="T18" fmla="*/ 0 w 26"/>
                <a:gd name="T19" fmla="*/ 9 h 13"/>
                <a:gd name="T20" fmla="*/ 0 w 26"/>
                <a:gd name="T21" fmla="*/ 10 h 13"/>
                <a:gd name="T22" fmla="*/ 1 w 26"/>
                <a:gd name="T23" fmla="*/ 11 h 13"/>
                <a:gd name="T24" fmla="*/ 2 w 26"/>
                <a:gd name="T25" fmla="*/ 13 h 13"/>
                <a:gd name="T26" fmla="*/ 4 w 26"/>
                <a:gd name="T27" fmla="*/ 13 h 13"/>
                <a:gd name="T28" fmla="*/ 24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4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3" name="Freeform 2071"/>
            <p:cNvSpPr>
              <a:spLocks/>
            </p:cNvSpPr>
            <p:nvPr/>
          </p:nvSpPr>
          <p:spPr bwMode="auto">
            <a:xfrm>
              <a:off x="3279" y="2295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4" name="Freeform 2072"/>
            <p:cNvSpPr>
              <a:spLocks/>
            </p:cNvSpPr>
            <p:nvPr/>
          </p:nvSpPr>
          <p:spPr bwMode="auto">
            <a:xfrm>
              <a:off x="3242" y="2307"/>
              <a:ext cx="26" cy="12"/>
            </a:xfrm>
            <a:custGeom>
              <a:avLst/>
              <a:gdLst>
                <a:gd name="T0" fmla="*/ 24 w 26"/>
                <a:gd name="T1" fmla="*/ 6 h 12"/>
                <a:gd name="T2" fmla="*/ 26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6 w 26"/>
                <a:gd name="T9" fmla="*/ 0 h 12"/>
                <a:gd name="T10" fmla="*/ 24 w 26"/>
                <a:gd name="T11" fmla="*/ 0 h 12"/>
                <a:gd name="T12" fmla="*/ 23 w 26"/>
                <a:gd name="T13" fmla="*/ 0 h 12"/>
                <a:gd name="T14" fmla="*/ 2 w 26"/>
                <a:gd name="T15" fmla="*/ 7 h 12"/>
                <a:gd name="T16" fmla="*/ 1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1 w 26"/>
                <a:gd name="T23" fmla="*/ 12 h 12"/>
                <a:gd name="T24" fmla="*/ 2 w 26"/>
                <a:gd name="T25" fmla="*/ 12 h 12"/>
                <a:gd name="T26" fmla="*/ 4 w 26"/>
                <a:gd name="T27" fmla="*/ 12 h 12"/>
                <a:gd name="T28" fmla="*/ 24 w 26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5" name="Freeform 2073"/>
            <p:cNvSpPr>
              <a:spLocks/>
            </p:cNvSpPr>
            <p:nvPr/>
          </p:nvSpPr>
          <p:spPr bwMode="auto">
            <a:xfrm>
              <a:off x="3206" y="2319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6 h 13"/>
                <a:gd name="T4" fmla="*/ 26 w 26"/>
                <a:gd name="T5" fmla="*/ 5 h 13"/>
                <a:gd name="T6" fmla="*/ 26 w 26"/>
                <a:gd name="T7" fmla="*/ 3 h 13"/>
                <a:gd name="T8" fmla="*/ 25 w 26"/>
                <a:gd name="T9" fmla="*/ 2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9 h 13"/>
                <a:gd name="T18" fmla="*/ 0 w 26"/>
                <a:gd name="T19" fmla="*/ 10 h 13"/>
                <a:gd name="T20" fmla="*/ 0 w 26"/>
                <a:gd name="T21" fmla="*/ 11 h 13"/>
                <a:gd name="T22" fmla="*/ 0 w 26"/>
                <a:gd name="T23" fmla="*/ 13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6" name="Freeform 2074"/>
            <p:cNvSpPr>
              <a:spLocks/>
            </p:cNvSpPr>
            <p:nvPr/>
          </p:nvSpPr>
          <p:spPr bwMode="auto">
            <a:xfrm>
              <a:off x="3169" y="2332"/>
              <a:ext cx="26" cy="12"/>
            </a:xfrm>
            <a:custGeom>
              <a:avLst/>
              <a:gdLst>
                <a:gd name="T0" fmla="*/ 24 w 26"/>
                <a:gd name="T1" fmla="*/ 5 h 12"/>
                <a:gd name="T2" fmla="*/ 26 w 26"/>
                <a:gd name="T3" fmla="*/ 5 h 12"/>
                <a:gd name="T4" fmla="*/ 26 w 26"/>
                <a:gd name="T5" fmla="*/ 4 h 12"/>
                <a:gd name="T6" fmla="*/ 26 w 26"/>
                <a:gd name="T7" fmla="*/ 3 h 12"/>
                <a:gd name="T8" fmla="*/ 26 w 26"/>
                <a:gd name="T9" fmla="*/ 1 h 12"/>
                <a:gd name="T10" fmla="*/ 24 w 26"/>
                <a:gd name="T11" fmla="*/ 0 h 12"/>
                <a:gd name="T12" fmla="*/ 23 w 26"/>
                <a:gd name="T13" fmla="*/ 0 h 12"/>
                <a:gd name="T14" fmla="*/ 2 w 26"/>
                <a:gd name="T15" fmla="*/ 7 h 12"/>
                <a:gd name="T16" fmla="*/ 1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1 w 26"/>
                <a:gd name="T23" fmla="*/ 12 h 12"/>
                <a:gd name="T24" fmla="*/ 2 w 26"/>
                <a:gd name="T25" fmla="*/ 12 h 12"/>
                <a:gd name="T26" fmla="*/ 4 w 26"/>
                <a:gd name="T27" fmla="*/ 12 h 12"/>
                <a:gd name="T28" fmla="*/ 24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7" name="Freeform 2075"/>
            <p:cNvSpPr>
              <a:spLocks/>
            </p:cNvSpPr>
            <p:nvPr/>
          </p:nvSpPr>
          <p:spPr bwMode="auto">
            <a:xfrm>
              <a:off x="3133" y="2344"/>
              <a:ext cx="26" cy="14"/>
            </a:xfrm>
            <a:custGeom>
              <a:avLst/>
              <a:gdLst>
                <a:gd name="T0" fmla="*/ 25 w 26"/>
                <a:gd name="T1" fmla="*/ 6 h 14"/>
                <a:gd name="T2" fmla="*/ 26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2 h 14"/>
                <a:gd name="T10" fmla="*/ 25 w 26"/>
                <a:gd name="T11" fmla="*/ 0 h 14"/>
                <a:gd name="T12" fmla="*/ 23 w 26"/>
                <a:gd name="T13" fmla="*/ 0 h 14"/>
                <a:gd name="T14" fmla="*/ 1 w 26"/>
                <a:gd name="T15" fmla="*/ 9 h 14"/>
                <a:gd name="T16" fmla="*/ 0 w 26"/>
                <a:gd name="T17" fmla="*/ 9 h 14"/>
                <a:gd name="T18" fmla="*/ 0 w 26"/>
                <a:gd name="T19" fmla="*/ 10 h 14"/>
                <a:gd name="T20" fmla="*/ 0 w 26"/>
                <a:gd name="T21" fmla="*/ 11 h 14"/>
                <a:gd name="T22" fmla="*/ 0 w 26"/>
                <a:gd name="T23" fmla="*/ 13 h 14"/>
                <a:gd name="T24" fmla="*/ 1 w 26"/>
                <a:gd name="T25" fmla="*/ 14 h 14"/>
                <a:gd name="T26" fmla="*/ 3 w 26"/>
                <a:gd name="T27" fmla="*/ 14 h 14"/>
                <a:gd name="T28" fmla="*/ 25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8" name="Freeform 2076"/>
            <p:cNvSpPr>
              <a:spLocks/>
            </p:cNvSpPr>
            <p:nvPr/>
          </p:nvSpPr>
          <p:spPr bwMode="auto">
            <a:xfrm>
              <a:off x="3096" y="2357"/>
              <a:ext cx="27" cy="13"/>
            </a:xfrm>
            <a:custGeom>
              <a:avLst/>
              <a:gdLst>
                <a:gd name="T0" fmla="*/ 24 w 27"/>
                <a:gd name="T1" fmla="*/ 5 h 13"/>
                <a:gd name="T2" fmla="*/ 26 w 27"/>
                <a:gd name="T3" fmla="*/ 5 h 13"/>
                <a:gd name="T4" fmla="*/ 27 w 27"/>
                <a:gd name="T5" fmla="*/ 4 h 13"/>
                <a:gd name="T6" fmla="*/ 27 w 27"/>
                <a:gd name="T7" fmla="*/ 2 h 13"/>
                <a:gd name="T8" fmla="*/ 26 w 27"/>
                <a:gd name="T9" fmla="*/ 1 h 13"/>
                <a:gd name="T10" fmla="*/ 24 w 27"/>
                <a:gd name="T11" fmla="*/ 0 h 13"/>
                <a:gd name="T12" fmla="*/ 23 w 27"/>
                <a:gd name="T13" fmla="*/ 0 h 13"/>
                <a:gd name="T14" fmla="*/ 2 w 27"/>
                <a:gd name="T15" fmla="*/ 8 h 13"/>
                <a:gd name="T16" fmla="*/ 1 w 27"/>
                <a:gd name="T17" fmla="*/ 8 h 13"/>
                <a:gd name="T18" fmla="*/ 0 w 27"/>
                <a:gd name="T19" fmla="*/ 9 h 13"/>
                <a:gd name="T20" fmla="*/ 0 w 27"/>
                <a:gd name="T21" fmla="*/ 11 h 13"/>
                <a:gd name="T22" fmla="*/ 1 w 27"/>
                <a:gd name="T23" fmla="*/ 12 h 13"/>
                <a:gd name="T24" fmla="*/ 2 w 27"/>
                <a:gd name="T25" fmla="*/ 13 h 13"/>
                <a:gd name="T26" fmla="*/ 4 w 27"/>
                <a:gd name="T27" fmla="*/ 13 h 13"/>
                <a:gd name="T28" fmla="*/ 24 w 27"/>
                <a:gd name="T29" fmla="*/ 5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3"/>
                <a:gd name="T47" fmla="*/ 27 w 27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3">
                  <a:moveTo>
                    <a:pt x="24" y="5"/>
                  </a:moveTo>
                  <a:lnTo>
                    <a:pt x="26" y="5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19" name="Freeform 2077"/>
            <p:cNvSpPr>
              <a:spLocks/>
            </p:cNvSpPr>
            <p:nvPr/>
          </p:nvSpPr>
          <p:spPr bwMode="auto">
            <a:xfrm>
              <a:off x="3060" y="2370"/>
              <a:ext cx="26" cy="13"/>
            </a:xfrm>
            <a:custGeom>
              <a:avLst/>
              <a:gdLst>
                <a:gd name="T0" fmla="*/ 25 w 26"/>
                <a:gd name="T1" fmla="*/ 6 h 13"/>
                <a:gd name="T2" fmla="*/ 26 w 26"/>
                <a:gd name="T3" fmla="*/ 5 h 13"/>
                <a:gd name="T4" fmla="*/ 26 w 26"/>
                <a:gd name="T5" fmla="*/ 3 h 13"/>
                <a:gd name="T6" fmla="*/ 26 w 26"/>
                <a:gd name="T7" fmla="*/ 2 h 13"/>
                <a:gd name="T8" fmla="*/ 26 w 26"/>
                <a:gd name="T9" fmla="*/ 0 h 13"/>
                <a:gd name="T10" fmla="*/ 25 w 26"/>
                <a:gd name="T11" fmla="*/ 0 h 13"/>
                <a:gd name="T12" fmla="*/ 23 w 26"/>
                <a:gd name="T13" fmla="*/ 0 h 13"/>
                <a:gd name="T14" fmla="*/ 1 w 26"/>
                <a:gd name="T15" fmla="*/ 7 h 13"/>
                <a:gd name="T16" fmla="*/ 0 w 26"/>
                <a:gd name="T17" fmla="*/ 7 h 13"/>
                <a:gd name="T18" fmla="*/ 0 w 26"/>
                <a:gd name="T19" fmla="*/ 9 h 13"/>
                <a:gd name="T20" fmla="*/ 0 w 26"/>
                <a:gd name="T21" fmla="*/ 10 h 13"/>
                <a:gd name="T22" fmla="*/ 0 w 26"/>
                <a:gd name="T23" fmla="*/ 11 h 13"/>
                <a:gd name="T24" fmla="*/ 1 w 26"/>
                <a:gd name="T25" fmla="*/ 13 h 13"/>
                <a:gd name="T26" fmla="*/ 3 w 26"/>
                <a:gd name="T27" fmla="*/ 13 h 13"/>
                <a:gd name="T28" fmla="*/ 25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6"/>
                  </a:moveTo>
                  <a:lnTo>
                    <a:pt x="26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0" name="Freeform 2078"/>
            <p:cNvSpPr>
              <a:spLocks/>
            </p:cNvSpPr>
            <p:nvPr/>
          </p:nvSpPr>
          <p:spPr bwMode="auto">
            <a:xfrm>
              <a:off x="3023" y="2383"/>
              <a:ext cx="27" cy="12"/>
            </a:xfrm>
            <a:custGeom>
              <a:avLst/>
              <a:gdLst>
                <a:gd name="T0" fmla="*/ 24 w 27"/>
                <a:gd name="T1" fmla="*/ 5 h 12"/>
                <a:gd name="T2" fmla="*/ 26 w 27"/>
                <a:gd name="T3" fmla="*/ 4 h 12"/>
                <a:gd name="T4" fmla="*/ 27 w 27"/>
                <a:gd name="T5" fmla="*/ 3 h 12"/>
                <a:gd name="T6" fmla="*/ 27 w 27"/>
                <a:gd name="T7" fmla="*/ 1 h 12"/>
                <a:gd name="T8" fmla="*/ 26 w 27"/>
                <a:gd name="T9" fmla="*/ 0 h 12"/>
                <a:gd name="T10" fmla="*/ 24 w 27"/>
                <a:gd name="T11" fmla="*/ 0 h 12"/>
                <a:gd name="T12" fmla="*/ 23 w 27"/>
                <a:gd name="T13" fmla="*/ 0 h 12"/>
                <a:gd name="T14" fmla="*/ 2 w 27"/>
                <a:gd name="T15" fmla="*/ 7 h 12"/>
                <a:gd name="T16" fmla="*/ 1 w 27"/>
                <a:gd name="T17" fmla="*/ 7 h 12"/>
                <a:gd name="T18" fmla="*/ 0 w 27"/>
                <a:gd name="T19" fmla="*/ 8 h 12"/>
                <a:gd name="T20" fmla="*/ 0 w 27"/>
                <a:gd name="T21" fmla="*/ 9 h 12"/>
                <a:gd name="T22" fmla="*/ 1 w 27"/>
                <a:gd name="T23" fmla="*/ 11 h 12"/>
                <a:gd name="T24" fmla="*/ 2 w 27"/>
                <a:gd name="T25" fmla="*/ 12 h 12"/>
                <a:gd name="T26" fmla="*/ 4 w 27"/>
                <a:gd name="T27" fmla="*/ 12 h 12"/>
                <a:gd name="T28" fmla="*/ 24 w 27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2"/>
                <a:gd name="T47" fmla="*/ 27 w 27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2">
                  <a:moveTo>
                    <a:pt x="24" y="5"/>
                  </a:moveTo>
                  <a:lnTo>
                    <a:pt x="26" y="4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1" name="Freeform 2079"/>
            <p:cNvSpPr>
              <a:spLocks/>
            </p:cNvSpPr>
            <p:nvPr/>
          </p:nvSpPr>
          <p:spPr bwMode="auto">
            <a:xfrm>
              <a:off x="2987" y="2395"/>
              <a:ext cx="26" cy="13"/>
            </a:xfrm>
            <a:custGeom>
              <a:avLst/>
              <a:gdLst>
                <a:gd name="T0" fmla="*/ 25 w 26"/>
                <a:gd name="T1" fmla="*/ 6 h 13"/>
                <a:gd name="T2" fmla="*/ 26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6 w 26"/>
                <a:gd name="T9" fmla="*/ 0 h 13"/>
                <a:gd name="T10" fmla="*/ 25 w 26"/>
                <a:gd name="T11" fmla="*/ 0 h 13"/>
                <a:gd name="T12" fmla="*/ 23 w 26"/>
                <a:gd name="T13" fmla="*/ 0 h 13"/>
                <a:gd name="T14" fmla="*/ 3 w 26"/>
                <a:gd name="T15" fmla="*/ 7 h 13"/>
                <a:gd name="T16" fmla="*/ 1 w 26"/>
                <a:gd name="T17" fmla="*/ 8 h 13"/>
                <a:gd name="T18" fmla="*/ 0 w 26"/>
                <a:gd name="T19" fmla="*/ 10 h 13"/>
                <a:gd name="T20" fmla="*/ 0 w 26"/>
                <a:gd name="T21" fmla="*/ 10 h 13"/>
                <a:gd name="T22" fmla="*/ 1 w 26"/>
                <a:gd name="T23" fmla="*/ 11 h 13"/>
                <a:gd name="T24" fmla="*/ 3 w 26"/>
                <a:gd name="T25" fmla="*/ 13 h 13"/>
                <a:gd name="T26" fmla="*/ 4 w 26"/>
                <a:gd name="T27" fmla="*/ 13 h 13"/>
                <a:gd name="T28" fmla="*/ 25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2" name="Freeform 2080"/>
            <p:cNvSpPr>
              <a:spLocks/>
            </p:cNvSpPr>
            <p:nvPr/>
          </p:nvSpPr>
          <p:spPr bwMode="auto">
            <a:xfrm>
              <a:off x="2951" y="2408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6 h 12"/>
                <a:gd name="T16" fmla="*/ 0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3" name="Freeform 2081"/>
            <p:cNvSpPr>
              <a:spLocks/>
            </p:cNvSpPr>
            <p:nvPr/>
          </p:nvSpPr>
          <p:spPr bwMode="auto">
            <a:xfrm>
              <a:off x="2914" y="2420"/>
              <a:ext cx="26" cy="12"/>
            </a:xfrm>
            <a:custGeom>
              <a:avLst/>
              <a:gdLst>
                <a:gd name="T0" fmla="*/ 25 w 26"/>
                <a:gd name="T1" fmla="*/ 6 h 12"/>
                <a:gd name="T2" fmla="*/ 26 w 26"/>
                <a:gd name="T3" fmla="*/ 6 h 12"/>
                <a:gd name="T4" fmla="*/ 26 w 26"/>
                <a:gd name="T5" fmla="*/ 4 h 12"/>
                <a:gd name="T6" fmla="*/ 26 w 26"/>
                <a:gd name="T7" fmla="*/ 3 h 12"/>
                <a:gd name="T8" fmla="*/ 26 w 26"/>
                <a:gd name="T9" fmla="*/ 1 h 12"/>
                <a:gd name="T10" fmla="*/ 25 w 26"/>
                <a:gd name="T11" fmla="*/ 0 h 12"/>
                <a:gd name="T12" fmla="*/ 23 w 26"/>
                <a:gd name="T13" fmla="*/ 0 h 12"/>
                <a:gd name="T14" fmla="*/ 3 w 26"/>
                <a:gd name="T15" fmla="*/ 7 h 12"/>
                <a:gd name="T16" fmla="*/ 1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1 w 26"/>
                <a:gd name="T23" fmla="*/ 12 h 12"/>
                <a:gd name="T24" fmla="*/ 3 w 26"/>
                <a:gd name="T25" fmla="*/ 12 h 12"/>
                <a:gd name="T26" fmla="*/ 4 w 26"/>
                <a:gd name="T27" fmla="*/ 12 h 12"/>
                <a:gd name="T28" fmla="*/ 25 w 26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4" name="Freeform 2082"/>
            <p:cNvSpPr>
              <a:spLocks/>
            </p:cNvSpPr>
            <p:nvPr/>
          </p:nvSpPr>
          <p:spPr bwMode="auto">
            <a:xfrm>
              <a:off x="2878" y="2432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6 h 13"/>
                <a:gd name="T4" fmla="*/ 26 w 26"/>
                <a:gd name="T5" fmla="*/ 5 h 13"/>
                <a:gd name="T6" fmla="*/ 26 w 26"/>
                <a:gd name="T7" fmla="*/ 3 h 13"/>
                <a:gd name="T8" fmla="*/ 25 w 26"/>
                <a:gd name="T9" fmla="*/ 2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9 h 13"/>
                <a:gd name="T18" fmla="*/ 0 w 26"/>
                <a:gd name="T19" fmla="*/ 10 h 13"/>
                <a:gd name="T20" fmla="*/ 0 w 26"/>
                <a:gd name="T21" fmla="*/ 11 h 13"/>
                <a:gd name="T22" fmla="*/ 0 w 26"/>
                <a:gd name="T23" fmla="*/ 13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5" name="Freeform 2083"/>
            <p:cNvSpPr>
              <a:spLocks/>
            </p:cNvSpPr>
            <p:nvPr/>
          </p:nvSpPr>
          <p:spPr bwMode="auto">
            <a:xfrm>
              <a:off x="2841" y="2445"/>
              <a:ext cx="26" cy="14"/>
            </a:xfrm>
            <a:custGeom>
              <a:avLst/>
              <a:gdLst>
                <a:gd name="T0" fmla="*/ 25 w 26"/>
                <a:gd name="T1" fmla="*/ 5 h 14"/>
                <a:gd name="T2" fmla="*/ 26 w 26"/>
                <a:gd name="T3" fmla="*/ 5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1 h 14"/>
                <a:gd name="T10" fmla="*/ 25 w 26"/>
                <a:gd name="T11" fmla="*/ 0 h 14"/>
                <a:gd name="T12" fmla="*/ 23 w 26"/>
                <a:gd name="T13" fmla="*/ 0 h 14"/>
                <a:gd name="T14" fmla="*/ 2 w 26"/>
                <a:gd name="T15" fmla="*/ 8 h 14"/>
                <a:gd name="T16" fmla="*/ 1 w 26"/>
                <a:gd name="T17" fmla="*/ 8 h 14"/>
                <a:gd name="T18" fmla="*/ 0 w 26"/>
                <a:gd name="T19" fmla="*/ 9 h 14"/>
                <a:gd name="T20" fmla="*/ 0 w 26"/>
                <a:gd name="T21" fmla="*/ 11 h 14"/>
                <a:gd name="T22" fmla="*/ 1 w 26"/>
                <a:gd name="T23" fmla="*/ 12 h 14"/>
                <a:gd name="T24" fmla="*/ 2 w 26"/>
                <a:gd name="T25" fmla="*/ 14 h 14"/>
                <a:gd name="T26" fmla="*/ 4 w 26"/>
                <a:gd name="T27" fmla="*/ 14 h 14"/>
                <a:gd name="T28" fmla="*/ 25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6" name="Freeform 2084"/>
            <p:cNvSpPr>
              <a:spLocks/>
            </p:cNvSpPr>
            <p:nvPr/>
          </p:nvSpPr>
          <p:spPr bwMode="auto">
            <a:xfrm>
              <a:off x="2805" y="2457"/>
              <a:ext cx="26" cy="14"/>
            </a:xfrm>
            <a:custGeom>
              <a:avLst/>
              <a:gdLst>
                <a:gd name="T0" fmla="*/ 23 w 26"/>
                <a:gd name="T1" fmla="*/ 6 h 14"/>
                <a:gd name="T2" fmla="*/ 25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5 w 26"/>
                <a:gd name="T9" fmla="*/ 2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8 h 14"/>
                <a:gd name="T18" fmla="*/ 0 w 26"/>
                <a:gd name="T19" fmla="*/ 10 h 14"/>
                <a:gd name="T20" fmla="*/ 0 w 26"/>
                <a:gd name="T21" fmla="*/ 11 h 14"/>
                <a:gd name="T22" fmla="*/ 0 w 26"/>
                <a:gd name="T23" fmla="*/ 13 h 14"/>
                <a:gd name="T24" fmla="*/ 1 w 26"/>
                <a:gd name="T25" fmla="*/ 14 h 14"/>
                <a:gd name="T26" fmla="*/ 3 w 26"/>
                <a:gd name="T27" fmla="*/ 14 h 14"/>
                <a:gd name="T28" fmla="*/ 23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7" name="Freeform 2085"/>
            <p:cNvSpPr>
              <a:spLocks/>
            </p:cNvSpPr>
            <p:nvPr/>
          </p:nvSpPr>
          <p:spPr bwMode="auto">
            <a:xfrm>
              <a:off x="2768" y="2471"/>
              <a:ext cx="26" cy="12"/>
            </a:xfrm>
            <a:custGeom>
              <a:avLst/>
              <a:gdLst>
                <a:gd name="T0" fmla="*/ 25 w 26"/>
                <a:gd name="T1" fmla="*/ 5 h 12"/>
                <a:gd name="T2" fmla="*/ 26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6 w 26"/>
                <a:gd name="T9" fmla="*/ 0 h 12"/>
                <a:gd name="T10" fmla="*/ 25 w 26"/>
                <a:gd name="T11" fmla="*/ 0 h 12"/>
                <a:gd name="T12" fmla="*/ 23 w 26"/>
                <a:gd name="T13" fmla="*/ 0 h 12"/>
                <a:gd name="T14" fmla="*/ 2 w 26"/>
                <a:gd name="T15" fmla="*/ 7 h 12"/>
                <a:gd name="T16" fmla="*/ 1 w 26"/>
                <a:gd name="T17" fmla="*/ 7 h 12"/>
                <a:gd name="T18" fmla="*/ 0 w 26"/>
                <a:gd name="T19" fmla="*/ 8 h 12"/>
                <a:gd name="T20" fmla="*/ 0 w 26"/>
                <a:gd name="T21" fmla="*/ 10 h 12"/>
                <a:gd name="T22" fmla="*/ 1 w 26"/>
                <a:gd name="T23" fmla="*/ 11 h 12"/>
                <a:gd name="T24" fmla="*/ 2 w 26"/>
                <a:gd name="T25" fmla="*/ 12 h 12"/>
                <a:gd name="T26" fmla="*/ 4 w 26"/>
                <a:gd name="T27" fmla="*/ 12 h 12"/>
                <a:gd name="T28" fmla="*/ 25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5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8" name="Freeform 2086"/>
            <p:cNvSpPr>
              <a:spLocks/>
            </p:cNvSpPr>
            <p:nvPr/>
          </p:nvSpPr>
          <p:spPr bwMode="auto">
            <a:xfrm>
              <a:off x="2732" y="2483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5 w 26"/>
                <a:gd name="T9" fmla="*/ 0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7 h 13"/>
                <a:gd name="T18" fmla="*/ 0 w 26"/>
                <a:gd name="T19" fmla="*/ 9 h 13"/>
                <a:gd name="T20" fmla="*/ 0 w 26"/>
                <a:gd name="T21" fmla="*/ 10 h 13"/>
                <a:gd name="T22" fmla="*/ 0 w 26"/>
                <a:gd name="T23" fmla="*/ 11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29" name="Freeform 2087"/>
            <p:cNvSpPr>
              <a:spLocks/>
            </p:cNvSpPr>
            <p:nvPr/>
          </p:nvSpPr>
          <p:spPr bwMode="auto">
            <a:xfrm>
              <a:off x="2695" y="2496"/>
              <a:ext cx="26" cy="12"/>
            </a:xfrm>
            <a:custGeom>
              <a:avLst/>
              <a:gdLst>
                <a:gd name="T0" fmla="*/ 25 w 26"/>
                <a:gd name="T1" fmla="*/ 5 h 12"/>
                <a:gd name="T2" fmla="*/ 26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6 w 26"/>
                <a:gd name="T9" fmla="*/ 0 h 12"/>
                <a:gd name="T10" fmla="*/ 25 w 26"/>
                <a:gd name="T11" fmla="*/ 0 h 12"/>
                <a:gd name="T12" fmla="*/ 23 w 26"/>
                <a:gd name="T13" fmla="*/ 0 h 12"/>
                <a:gd name="T14" fmla="*/ 2 w 26"/>
                <a:gd name="T15" fmla="*/ 7 h 12"/>
                <a:gd name="T16" fmla="*/ 1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1 w 26"/>
                <a:gd name="T23" fmla="*/ 12 h 12"/>
                <a:gd name="T24" fmla="*/ 2 w 26"/>
                <a:gd name="T25" fmla="*/ 12 h 12"/>
                <a:gd name="T26" fmla="*/ 4 w 26"/>
                <a:gd name="T27" fmla="*/ 12 h 12"/>
                <a:gd name="T28" fmla="*/ 25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5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0" name="Freeform 2088"/>
            <p:cNvSpPr>
              <a:spLocks/>
            </p:cNvSpPr>
            <p:nvPr/>
          </p:nvSpPr>
          <p:spPr bwMode="auto">
            <a:xfrm>
              <a:off x="2659" y="2508"/>
              <a:ext cx="26" cy="13"/>
            </a:xfrm>
            <a:custGeom>
              <a:avLst/>
              <a:gdLst>
                <a:gd name="T0" fmla="*/ 23 w 26"/>
                <a:gd name="T1" fmla="*/ 6 h 13"/>
                <a:gd name="T2" fmla="*/ 25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5 w 26"/>
                <a:gd name="T9" fmla="*/ 0 h 13"/>
                <a:gd name="T10" fmla="*/ 23 w 26"/>
                <a:gd name="T11" fmla="*/ 0 h 13"/>
                <a:gd name="T12" fmla="*/ 22 w 26"/>
                <a:gd name="T13" fmla="*/ 0 h 13"/>
                <a:gd name="T14" fmla="*/ 1 w 26"/>
                <a:gd name="T15" fmla="*/ 7 h 13"/>
                <a:gd name="T16" fmla="*/ 0 w 26"/>
                <a:gd name="T17" fmla="*/ 8 h 13"/>
                <a:gd name="T18" fmla="*/ 0 w 26"/>
                <a:gd name="T19" fmla="*/ 10 h 13"/>
                <a:gd name="T20" fmla="*/ 0 w 26"/>
                <a:gd name="T21" fmla="*/ 11 h 13"/>
                <a:gd name="T22" fmla="*/ 0 w 26"/>
                <a:gd name="T23" fmla="*/ 13 h 13"/>
                <a:gd name="T24" fmla="*/ 1 w 26"/>
                <a:gd name="T25" fmla="*/ 13 h 13"/>
                <a:gd name="T26" fmla="*/ 3 w 26"/>
                <a:gd name="T27" fmla="*/ 13 h 13"/>
                <a:gd name="T28" fmla="*/ 23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1" name="Freeform 2089"/>
            <p:cNvSpPr>
              <a:spLocks/>
            </p:cNvSpPr>
            <p:nvPr/>
          </p:nvSpPr>
          <p:spPr bwMode="auto">
            <a:xfrm>
              <a:off x="2622" y="2521"/>
              <a:ext cx="26" cy="12"/>
            </a:xfrm>
            <a:custGeom>
              <a:avLst/>
              <a:gdLst>
                <a:gd name="T0" fmla="*/ 24 w 26"/>
                <a:gd name="T1" fmla="*/ 5 h 12"/>
                <a:gd name="T2" fmla="*/ 26 w 26"/>
                <a:gd name="T3" fmla="*/ 5 h 12"/>
                <a:gd name="T4" fmla="*/ 26 w 26"/>
                <a:gd name="T5" fmla="*/ 4 h 12"/>
                <a:gd name="T6" fmla="*/ 26 w 26"/>
                <a:gd name="T7" fmla="*/ 2 h 12"/>
                <a:gd name="T8" fmla="*/ 26 w 26"/>
                <a:gd name="T9" fmla="*/ 1 h 12"/>
                <a:gd name="T10" fmla="*/ 24 w 26"/>
                <a:gd name="T11" fmla="*/ 0 h 12"/>
                <a:gd name="T12" fmla="*/ 23 w 26"/>
                <a:gd name="T13" fmla="*/ 0 h 12"/>
                <a:gd name="T14" fmla="*/ 2 w 26"/>
                <a:gd name="T15" fmla="*/ 6 h 12"/>
                <a:gd name="T16" fmla="*/ 1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1 w 26"/>
                <a:gd name="T23" fmla="*/ 12 h 12"/>
                <a:gd name="T24" fmla="*/ 2 w 26"/>
                <a:gd name="T25" fmla="*/ 12 h 12"/>
                <a:gd name="T26" fmla="*/ 4 w 26"/>
                <a:gd name="T27" fmla="*/ 12 h 12"/>
                <a:gd name="T28" fmla="*/ 24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4" y="5"/>
                  </a:moveTo>
                  <a:lnTo>
                    <a:pt x="26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2" name="Freeform 2090"/>
            <p:cNvSpPr>
              <a:spLocks/>
            </p:cNvSpPr>
            <p:nvPr/>
          </p:nvSpPr>
          <p:spPr bwMode="auto">
            <a:xfrm>
              <a:off x="2586" y="2533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5 h 12"/>
                <a:gd name="T4" fmla="*/ 26 w 26"/>
                <a:gd name="T5" fmla="*/ 4 h 12"/>
                <a:gd name="T6" fmla="*/ 26 w 26"/>
                <a:gd name="T7" fmla="*/ 3 h 12"/>
                <a:gd name="T8" fmla="*/ 25 w 26"/>
                <a:gd name="T9" fmla="*/ 1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3" name="Freeform 2091"/>
            <p:cNvSpPr>
              <a:spLocks/>
            </p:cNvSpPr>
            <p:nvPr/>
          </p:nvSpPr>
          <p:spPr bwMode="auto">
            <a:xfrm>
              <a:off x="2549" y="2545"/>
              <a:ext cx="26" cy="13"/>
            </a:xfrm>
            <a:custGeom>
              <a:avLst/>
              <a:gdLst>
                <a:gd name="T0" fmla="*/ 24 w 26"/>
                <a:gd name="T1" fmla="*/ 6 h 13"/>
                <a:gd name="T2" fmla="*/ 26 w 26"/>
                <a:gd name="T3" fmla="*/ 6 h 13"/>
                <a:gd name="T4" fmla="*/ 26 w 26"/>
                <a:gd name="T5" fmla="*/ 4 h 13"/>
                <a:gd name="T6" fmla="*/ 26 w 26"/>
                <a:gd name="T7" fmla="*/ 3 h 13"/>
                <a:gd name="T8" fmla="*/ 26 w 26"/>
                <a:gd name="T9" fmla="*/ 2 h 13"/>
                <a:gd name="T10" fmla="*/ 24 w 26"/>
                <a:gd name="T11" fmla="*/ 0 h 13"/>
                <a:gd name="T12" fmla="*/ 23 w 26"/>
                <a:gd name="T13" fmla="*/ 0 h 13"/>
                <a:gd name="T14" fmla="*/ 2 w 26"/>
                <a:gd name="T15" fmla="*/ 7 h 13"/>
                <a:gd name="T16" fmla="*/ 1 w 26"/>
                <a:gd name="T17" fmla="*/ 9 h 13"/>
                <a:gd name="T18" fmla="*/ 0 w 26"/>
                <a:gd name="T19" fmla="*/ 10 h 13"/>
                <a:gd name="T20" fmla="*/ 0 w 26"/>
                <a:gd name="T21" fmla="*/ 11 h 13"/>
                <a:gd name="T22" fmla="*/ 1 w 26"/>
                <a:gd name="T23" fmla="*/ 13 h 13"/>
                <a:gd name="T24" fmla="*/ 2 w 26"/>
                <a:gd name="T25" fmla="*/ 13 h 13"/>
                <a:gd name="T26" fmla="*/ 4 w 26"/>
                <a:gd name="T27" fmla="*/ 13 h 13"/>
                <a:gd name="T28" fmla="*/ 24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4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4" name="Freeform 2092"/>
            <p:cNvSpPr>
              <a:spLocks/>
            </p:cNvSpPr>
            <p:nvPr/>
          </p:nvSpPr>
          <p:spPr bwMode="auto">
            <a:xfrm>
              <a:off x="2513" y="2558"/>
              <a:ext cx="26" cy="14"/>
            </a:xfrm>
            <a:custGeom>
              <a:avLst/>
              <a:gdLst>
                <a:gd name="T0" fmla="*/ 23 w 26"/>
                <a:gd name="T1" fmla="*/ 5 h 14"/>
                <a:gd name="T2" fmla="*/ 25 w 26"/>
                <a:gd name="T3" fmla="*/ 5 h 14"/>
                <a:gd name="T4" fmla="*/ 26 w 26"/>
                <a:gd name="T5" fmla="*/ 4 h 14"/>
                <a:gd name="T6" fmla="*/ 26 w 26"/>
                <a:gd name="T7" fmla="*/ 2 h 14"/>
                <a:gd name="T8" fmla="*/ 25 w 26"/>
                <a:gd name="T9" fmla="*/ 1 h 14"/>
                <a:gd name="T10" fmla="*/ 23 w 26"/>
                <a:gd name="T11" fmla="*/ 0 h 14"/>
                <a:gd name="T12" fmla="*/ 22 w 26"/>
                <a:gd name="T13" fmla="*/ 0 h 14"/>
                <a:gd name="T14" fmla="*/ 1 w 26"/>
                <a:gd name="T15" fmla="*/ 8 h 14"/>
                <a:gd name="T16" fmla="*/ 0 w 26"/>
                <a:gd name="T17" fmla="*/ 8 h 14"/>
                <a:gd name="T18" fmla="*/ 0 w 26"/>
                <a:gd name="T19" fmla="*/ 9 h 14"/>
                <a:gd name="T20" fmla="*/ 0 w 26"/>
                <a:gd name="T21" fmla="*/ 11 h 14"/>
                <a:gd name="T22" fmla="*/ 0 w 26"/>
                <a:gd name="T23" fmla="*/ 12 h 14"/>
                <a:gd name="T24" fmla="*/ 1 w 26"/>
                <a:gd name="T25" fmla="*/ 14 h 14"/>
                <a:gd name="T26" fmla="*/ 3 w 26"/>
                <a:gd name="T27" fmla="*/ 14 h 14"/>
                <a:gd name="T28" fmla="*/ 23 w 26"/>
                <a:gd name="T29" fmla="*/ 5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5" name="Freeform 2093"/>
            <p:cNvSpPr>
              <a:spLocks/>
            </p:cNvSpPr>
            <p:nvPr/>
          </p:nvSpPr>
          <p:spPr bwMode="auto">
            <a:xfrm>
              <a:off x="2476" y="2572"/>
              <a:ext cx="27" cy="12"/>
            </a:xfrm>
            <a:custGeom>
              <a:avLst/>
              <a:gdLst>
                <a:gd name="T0" fmla="*/ 24 w 27"/>
                <a:gd name="T1" fmla="*/ 5 h 12"/>
                <a:gd name="T2" fmla="*/ 26 w 27"/>
                <a:gd name="T3" fmla="*/ 4 h 12"/>
                <a:gd name="T4" fmla="*/ 27 w 27"/>
                <a:gd name="T5" fmla="*/ 2 h 12"/>
                <a:gd name="T6" fmla="*/ 27 w 27"/>
                <a:gd name="T7" fmla="*/ 1 h 12"/>
                <a:gd name="T8" fmla="*/ 26 w 27"/>
                <a:gd name="T9" fmla="*/ 0 h 12"/>
                <a:gd name="T10" fmla="*/ 24 w 27"/>
                <a:gd name="T11" fmla="*/ 0 h 12"/>
                <a:gd name="T12" fmla="*/ 23 w 27"/>
                <a:gd name="T13" fmla="*/ 0 h 12"/>
                <a:gd name="T14" fmla="*/ 2 w 27"/>
                <a:gd name="T15" fmla="*/ 6 h 12"/>
                <a:gd name="T16" fmla="*/ 1 w 27"/>
                <a:gd name="T17" fmla="*/ 6 h 12"/>
                <a:gd name="T18" fmla="*/ 0 w 27"/>
                <a:gd name="T19" fmla="*/ 8 h 12"/>
                <a:gd name="T20" fmla="*/ 0 w 27"/>
                <a:gd name="T21" fmla="*/ 9 h 12"/>
                <a:gd name="T22" fmla="*/ 1 w 27"/>
                <a:gd name="T23" fmla="*/ 11 h 12"/>
                <a:gd name="T24" fmla="*/ 2 w 27"/>
                <a:gd name="T25" fmla="*/ 12 h 12"/>
                <a:gd name="T26" fmla="*/ 4 w 27"/>
                <a:gd name="T27" fmla="*/ 12 h 12"/>
                <a:gd name="T28" fmla="*/ 24 w 27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2"/>
                <a:gd name="T47" fmla="*/ 27 w 27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2">
                  <a:moveTo>
                    <a:pt x="24" y="5"/>
                  </a:moveTo>
                  <a:lnTo>
                    <a:pt x="26" y="4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6" name="Freeform 2094"/>
            <p:cNvSpPr>
              <a:spLocks/>
            </p:cNvSpPr>
            <p:nvPr/>
          </p:nvSpPr>
          <p:spPr bwMode="auto">
            <a:xfrm>
              <a:off x="2440" y="2584"/>
              <a:ext cx="26" cy="12"/>
            </a:xfrm>
            <a:custGeom>
              <a:avLst/>
              <a:gdLst>
                <a:gd name="T0" fmla="*/ 25 w 26"/>
                <a:gd name="T1" fmla="*/ 5 h 12"/>
                <a:gd name="T2" fmla="*/ 26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6 w 26"/>
                <a:gd name="T9" fmla="*/ 0 h 12"/>
                <a:gd name="T10" fmla="*/ 25 w 26"/>
                <a:gd name="T11" fmla="*/ 0 h 12"/>
                <a:gd name="T12" fmla="*/ 23 w 26"/>
                <a:gd name="T13" fmla="*/ 0 h 12"/>
                <a:gd name="T14" fmla="*/ 1 w 26"/>
                <a:gd name="T15" fmla="*/ 7 h 12"/>
                <a:gd name="T16" fmla="*/ 0 w 26"/>
                <a:gd name="T17" fmla="*/ 7 h 12"/>
                <a:gd name="T18" fmla="*/ 0 w 26"/>
                <a:gd name="T19" fmla="*/ 8 h 12"/>
                <a:gd name="T20" fmla="*/ 0 w 26"/>
                <a:gd name="T21" fmla="*/ 10 h 12"/>
                <a:gd name="T22" fmla="*/ 0 w 26"/>
                <a:gd name="T23" fmla="*/ 11 h 12"/>
                <a:gd name="T24" fmla="*/ 1 w 26"/>
                <a:gd name="T25" fmla="*/ 12 h 12"/>
                <a:gd name="T26" fmla="*/ 3 w 26"/>
                <a:gd name="T27" fmla="*/ 12 h 12"/>
                <a:gd name="T28" fmla="*/ 25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5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7" name="Freeform 2095"/>
            <p:cNvSpPr>
              <a:spLocks/>
            </p:cNvSpPr>
            <p:nvPr/>
          </p:nvSpPr>
          <p:spPr bwMode="auto">
            <a:xfrm>
              <a:off x="2403" y="2596"/>
              <a:ext cx="27" cy="13"/>
            </a:xfrm>
            <a:custGeom>
              <a:avLst/>
              <a:gdLst>
                <a:gd name="T0" fmla="*/ 24 w 27"/>
                <a:gd name="T1" fmla="*/ 6 h 13"/>
                <a:gd name="T2" fmla="*/ 26 w 27"/>
                <a:gd name="T3" fmla="*/ 4 h 13"/>
                <a:gd name="T4" fmla="*/ 27 w 27"/>
                <a:gd name="T5" fmla="*/ 3 h 13"/>
                <a:gd name="T6" fmla="*/ 27 w 27"/>
                <a:gd name="T7" fmla="*/ 2 h 13"/>
                <a:gd name="T8" fmla="*/ 26 w 27"/>
                <a:gd name="T9" fmla="*/ 0 h 13"/>
                <a:gd name="T10" fmla="*/ 24 w 27"/>
                <a:gd name="T11" fmla="*/ 0 h 13"/>
                <a:gd name="T12" fmla="*/ 23 w 27"/>
                <a:gd name="T13" fmla="*/ 0 h 13"/>
                <a:gd name="T14" fmla="*/ 2 w 27"/>
                <a:gd name="T15" fmla="*/ 7 h 13"/>
                <a:gd name="T16" fmla="*/ 1 w 27"/>
                <a:gd name="T17" fmla="*/ 7 h 13"/>
                <a:gd name="T18" fmla="*/ 0 w 27"/>
                <a:gd name="T19" fmla="*/ 9 h 13"/>
                <a:gd name="T20" fmla="*/ 0 w 27"/>
                <a:gd name="T21" fmla="*/ 10 h 13"/>
                <a:gd name="T22" fmla="*/ 1 w 27"/>
                <a:gd name="T23" fmla="*/ 11 h 13"/>
                <a:gd name="T24" fmla="*/ 2 w 27"/>
                <a:gd name="T25" fmla="*/ 13 h 13"/>
                <a:gd name="T26" fmla="*/ 4 w 27"/>
                <a:gd name="T27" fmla="*/ 13 h 13"/>
                <a:gd name="T28" fmla="*/ 24 w 27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3"/>
                <a:gd name="T47" fmla="*/ 27 w 27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3">
                  <a:moveTo>
                    <a:pt x="24" y="6"/>
                  </a:moveTo>
                  <a:lnTo>
                    <a:pt x="26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8" name="Freeform 2096"/>
            <p:cNvSpPr>
              <a:spLocks/>
            </p:cNvSpPr>
            <p:nvPr/>
          </p:nvSpPr>
          <p:spPr bwMode="auto">
            <a:xfrm>
              <a:off x="2367" y="2609"/>
              <a:ext cx="26" cy="12"/>
            </a:xfrm>
            <a:custGeom>
              <a:avLst/>
              <a:gdLst>
                <a:gd name="T0" fmla="*/ 25 w 26"/>
                <a:gd name="T1" fmla="*/ 5 h 12"/>
                <a:gd name="T2" fmla="*/ 26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6 w 26"/>
                <a:gd name="T9" fmla="*/ 0 h 12"/>
                <a:gd name="T10" fmla="*/ 25 w 26"/>
                <a:gd name="T11" fmla="*/ 0 h 12"/>
                <a:gd name="T12" fmla="*/ 23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5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5"/>
                  </a:moveTo>
                  <a:lnTo>
                    <a:pt x="26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39" name="Freeform 2097"/>
            <p:cNvSpPr>
              <a:spLocks/>
            </p:cNvSpPr>
            <p:nvPr/>
          </p:nvSpPr>
          <p:spPr bwMode="auto">
            <a:xfrm>
              <a:off x="2331" y="2621"/>
              <a:ext cx="26" cy="12"/>
            </a:xfrm>
            <a:custGeom>
              <a:avLst/>
              <a:gdLst>
                <a:gd name="T0" fmla="*/ 23 w 26"/>
                <a:gd name="T1" fmla="*/ 6 h 12"/>
                <a:gd name="T2" fmla="*/ 25 w 26"/>
                <a:gd name="T3" fmla="*/ 6 h 12"/>
                <a:gd name="T4" fmla="*/ 26 w 26"/>
                <a:gd name="T5" fmla="*/ 4 h 12"/>
                <a:gd name="T6" fmla="*/ 26 w 26"/>
                <a:gd name="T7" fmla="*/ 3 h 12"/>
                <a:gd name="T8" fmla="*/ 25 w 26"/>
                <a:gd name="T9" fmla="*/ 1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6"/>
                  </a:moveTo>
                  <a:lnTo>
                    <a:pt x="25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0" name="Freeform 2098"/>
            <p:cNvSpPr>
              <a:spLocks/>
            </p:cNvSpPr>
            <p:nvPr/>
          </p:nvSpPr>
          <p:spPr bwMode="auto">
            <a:xfrm>
              <a:off x="2294" y="2633"/>
              <a:ext cx="26" cy="13"/>
            </a:xfrm>
            <a:custGeom>
              <a:avLst/>
              <a:gdLst>
                <a:gd name="T0" fmla="*/ 25 w 26"/>
                <a:gd name="T1" fmla="*/ 6 h 13"/>
                <a:gd name="T2" fmla="*/ 26 w 26"/>
                <a:gd name="T3" fmla="*/ 6 h 13"/>
                <a:gd name="T4" fmla="*/ 26 w 26"/>
                <a:gd name="T5" fmla="*/ 5 h 13"/>
                <a:gd name="T6" fmla="*/ 26 w 26"/>
                <a:gd name="T7" fmla="*/ 3 h 13"/>
                <a:gd name="T8" fmla="*/ 26 w 26"/>
                <a:gd name="T9" fmla="*/ 2 h 13"/>
                <a:gd name="T10" fmla="*/ 25 w 26"/>
                <a:gd name="T11" fmla="*/ 0 h 13"/>
                <a:gd name="T12" fmla="*/ 23 w 26"/>
                <a:gd name="T13" fmla="*/ 0 h 13"/>
                <a:gd name="T14" fmla="*/ 3 w 26"/>
                <a:gd name="T15" fmla="*/ 7 h 13"/>
                <a:gd name="T16" fmla="*/ 1 w 26"/>
                <a:gd name="T17" fmla="*/ 9 h 13"/>
                <a:gd name="T18" fmla="*/ 0 w 26"/>
                <a:gd name="T19" fmla="*/ 10 h 13"/>
                <a:gd name="T20" fmla="*/ 0 w 26"/>
                <a:gd name="T21" fmla="*/ 12 h 13"/>
                <a:gd name="T22" fmla="*/ 1 w 26"/>
                <a:gd name="T23" fmla="*/ 13 h 13"/>
                <a:gd name="T24" fmla="*/ 3 w 26"/>
                <a:gd name="T25" fmla="*/ 13 h 13"/>
                <a:gd name="T26" fmla="*/ 4 w 26"/>
                <a:gd name="T27" fmla="*/ 13 h 13"/>
                <a:gd name="T28" fmla="*/ 25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6"/>
                  </a:moveTo>
                  <a:lnTo>
                    <a:pt x="26" y="6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1" name="Freeform 2099"/>
            <p:cNvSpPr>
              <a:spLocks/>
            </p:cNvSpPr>
            <p:nvPr/>
          </p:nvSpPr>
          <p:spPr bwMode="auto">
            <a:xfrm>
              <a:off x="2258" y="2646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5 h 12"/>
                <a:gd name="T4" fmla="*/ 26 w 26"/>
                <a:gd name="T5" fmla="*/ 4 h 12"/>
                <a:gd name="T6" fmla="*/ 26 w 26"/>
                <a:gd name="T7" fmla="*/ 3 h 12"/>
                <a:gd name="T8" fmla="*/ 25 w 26"/>
                <a:gd name="T9" fmla="*/ 1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2" name="Freeform 2100"/>
            <p:cNvSpPr>
              <a:spLocks/>
            </p:cNvSpPr>
            <p:nvPr/>
          </p:nvSpPr>
          <p:spPr bwMode="auto">
            <a:xfrm>
              <a:off x="2221" y="2658"/>
              <a:ext cx="26" cy="14"/>
            </a:xfrm>
            <a:custGeom>
              <a:avLst/>
              <a:gdLst>
                <a:gd name="T0" fmla="*/ 25 w 26"/>
                <a:gd name="T1" fmla="*/ 6 h 14"/>
                <a:gd name="T2" fmla="*/ 26 w 26"/>
                <a:gd name="T3" fmla="*/ 6 h 14"/>
                <a:gd name="T4" fmla="*/ 26 w 26"/>
                <a:gd name="T5" fmla="*/ 4 h 14"/>
                <a:gd name="T6" fmla="*/ 26 w 26"/>
                <a:gd name="T7" fmla="*/ 3 h 14"/>
                <a:gd name="T8" fmla="*/ 26 w 26"/>
                <a:gd name="T9" fmla="*/ 2 h 14"/>
                <a:gd name="T10" fmla="*/ 25 w 26"/>
                <a:gd name="T11" fmla="*/ 0 h 14"/>
                <a:gd name="T12" fmla="*/ 23 w 26"/>
                <a:gd name="T13" fmla="*/ 0 h 14"/>
                <a:gd name="T14" fmla="*/ 3 w 26"/>
                <a:gd name="T15" fmla="*/ 9 h 14"/>
                <a:gd name="T16" fmla="*/ 1 w 26"/>
                <a:gd name="T17" fmla="*/ 9 h 14"/>
                <a:gd name="T18" fmla="*/ 0 w 26"/>
                <a:gd name="T19" fmla="*/ 10 h 14"/>
                <a:gd name="T20" fmla="*/ 0 w 26"/>
                <a:gd name="T21" fmla="*/ 11 h 14"/>
                <a:gd name="T22" fmla="*/ 1 w 26"/>
                <a:gd name="T23" fmla="*/ 13 h 14"/>
                <a:gd name="T24" fmla="*/ 3 w 26"/>
                <a:gd name="T25" fmla="*/ 14 h 14"/>
                <a:gd name="T26" fmla="*/ 4 w 26"/>
                <a:gd name="T27" fmla="*/ 14 h 14"/>
                <a:gd name="T28" fmla="*/ 25 w 26"/>
                <a:gd name="T29" fmla="*/ 6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4"/>
                <a:gd name="T47" fmla="*/ 26 w 26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4">
                  <a:moveTo>
                    <a:pt x="25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3" name="Freeform 2101"/>
            <p:cNvSpPr>
              <a:spLocks/>
            </p:cNvSpPr>
            <p:nvPr/>
          </p:nvSpPr>
          <p:spPr bwMode="auto">
            <a:xfrm>
              <a:off x="2185" y="2672"/>
              <a:ext cx="26" cy="12"/>
            </a:xfrm>
            <a:custGeom>
              <a:avLst/>
              <a:gdLst>
                <a:gd name="T0" fmla="*/ 23 w 26"/>
                <a:gd name="T1" fmla="*/ 6 h 12"/>
                <a:gd name="T2" fmla="*/ 25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7 h 12"/>
                <a:gd name="T18" fmla="*/ 0 w 26"/>
                <a:gd name="T19" fmla="*/ 8 h 12"/>
                <a:gd name="T20" fmla="*/ 0 w 26"/>
                <a:gd name="T21" fmla="*/ 10 h 12"/>
                <a:gd name="T22" fmla="*/ 0 w 26"/>
                <a:gd name="T23" fmla="*/ 11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6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4" name="Freeform 2102"/>
            <p:cNvSpPr>
              <a:spLocks/>
            </p:cNvSpPr>
            <p:nvPr/>
          </p:nvSpPr>
          <p:spPr bwMode="auto">
            <a:xfrm>
              <a:off x="2148" y="2684"/>
              <a:ext cx="26" cy="13"/>
            </a:xfrm>
            <a:custGeom>
              <a:avLst/>
              <a:gdLst>
                <a:gd name="T0" fmla="*/ 25 w 26"/>
                <a:gd name="T1" fmla="*/ 6 h 13"/>
                <a:gd name="T2" fmla="*/ 26 w 26"/>
                <a:gd name="T3" fmla="*/ 5 h 13"/>
                <a:gd name="T4" fmla="*/ 26 w 26"/>
                <a:gd name="T5" fmla="*/ 3 h 13"/>
                <a:gd name="T6" fmla="*/ 26 w 26"/>
                <a:gd name="T7" fmla="*/ 2 h 13"/>
                <a:gd name="T8" fmla="*/ 26 w 26"/>
                <a:gd name="T9" fmla="*/ 0 h 13"/>
                <a:gd name="T10" fmla="*/ 25 w 26"/>
                <a:gd name="T11" fmla="*/ 0 h 13"/>
                <a:gd name="T12" fmla="*/ 23 w 26"/>
                <a:gd name="T13" fmla="*/ 0 h 13"/>
                <a:gd name="T14" fmla="*/ 3 w 26"/>
                <a:gd name="T15" fmla="*/ 7 h 13"/>
                <a:gd name="T16" fmla="*/ 1 w 26"/>
                <a:gd name="T17" fmla="*/ 7 h 13"/>
                <a:gd name="T18" fmla="*/ 0 w 26"/>
                <a:gd name="T19" fmla="*/ 9 h 13"/>
                <a:gd name="T20" fmla="*/ 0 w 26"/>
                <a:gd name="T21" fmla="*/ 10 h 13"/>
                <a:gd name="T22" fmla="*/ 1 w 26"/>
                <a:gd name="T23" fmla="*/ 11 h 13"/>
                <a:gd name="T24" fmla="*/ 3 w 26"/>
                <a:gd name="T25" fmla="*/ 13 h 13"/>
                <a:gd name="T26" fmla="*/ 4 w 26"/>
                <a:gd name="T27" fmla="*/ 13 h 13"/>
                <a:gd name="T28" fmla="*/ 25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6"/>
                  </a:moveTo>
                  <a:lnTo>
                    <a:pt x="26" y="5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5" name="Freeform 2103"/>
            <p:cNvSpPr>
              <a:spLocks/>
            </p:cNvSpPr>
            <p:nvPr/>
          </p:nvSpPr>
          <p:spPr bwMode="auto">
            <a:xfrm>
              <a:off x="2112" y="2697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4 h 12"/>
                <a:gd name="T4" fmla="*/ 26 w 26"/>
                <a:gd name="T5" fmla="*/ 3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7 h 12"/>
                <a:gd name="T18" fmla="*/ 0 w 26"/>
                <a:gd name="T19" fmla="*/ 8 h 12"/>
                <a:gd name="T20" fmla="*/ 0 w 26"/>
                <a:gd name="T21" fmla="*/ 9 h 12"/>
                <a:gd name="T22" fmla="*/ 0 w 26"/>
                <a:gd name="T23" fmla="*/ 11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6" name="Freeform 2104"/>
            <p:cNvSpPr>
              <a:spLocks/>
            </p:cNvSpPr>
            <p:nvPr/>
          </p:nvSpPr>
          <p:spPr bwMode="auto">
            <a:xfrm>
              <a:off x="2075" y="2709"/>
              <a:ext cx="26" cy="13"/>
            </a:xfrm>
            <a:custGeom>
              <a:avLst/>
              <a:gdLst>
                <a:gd name="T0" fmla="*/ 25 w 26"/>
                <a:gd name="T1" fmla="*/ 6 h 13"/>
                <a:gd name="T2" fmla="*/ 26 w 26"/>
                <a:gd name="T3" fmla="*/ 4 h 13"/>
                <a:gd name="T4" fmla="*/ 26 w 26"/>
                <a:gd name="T5" fmla="*/ 3 h 13"/>
                <a:gd name="T6" fmla="*/ 26 w 26"/>
                <a:gd name="T7" fmla="*/ 2 h 13"/>
                <a:gd name="T8" fmla="*/ 26 w 26"/>
                <a:gd name="T9" fmla="*/ 0 h 13"/>
                <a:gd name="T10" fmla="*/ 25 w 26"/>
                <a:gd name="T11" fmla="*/ 0 h 13"/>
                <a:gd name="T12" fmla="*/ 23 w 26"/>
                <a:gd name="T13" fmla="*/ 0 h 13"/>
                <a:gd name="T14" fmla="*/ 3 w 26"/>
                <a:gd name="T15" fmla="*/ 7 h 13"/>
                <a:gd name="T16" fmla="*/ 1 w 26"/>
                <a:gd name="T17" fmla="*/ 9 h 13"/>
                <a:gd name="T18" fmla="*/ 0 w 26"/>
                <a:gd name="T19" fmla="*/ 10 h 13"/>
                <a:gd name="T20" fmla="*/ 0 w 26"/>
                <a:gd name="T21" fmla="*/ 11 h 13"/>
                <a:gd name="T22" fmla="*/ 1 w 26"/>
                <a:gd name="T23" fmla="*/ 13 h 13"/>
                <a:gd name="T24" fmla="*/ 3 w 26"/>
                <a:gd name="T25" fmla="*/ 13 h 13"/>
                <a:gd name="T26" fmla="*/ 4 w 26"/>
                <a:gd name="T27" fmla="*/ 13 h 13"/>
                <a:gd name="T28" fmla="*/ 25 w 26"/>
                <a:gd name="T29" fmla="*/ 6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3"/>
                <a:gd name="T47" fmla="*/ 26 w 2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3">
                  <a:moveTo>
                    <a:pt x="25" y="6"/>
                  </a:move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7" name="Freeform 2105"/>
            <p:cNvSpPr>
              <a:spLocks/>
            </p:cNvSpPr>
            <p:nvPr/>
          </p:nvSpPr>
          <p:spPr bwMode="auto">
            <a:xfrm>
              <a:off x="2039" y="2722"/>
              <a:ext cx="26" cy="12"/>
            </a:xfrm>
            <a:custGeom>
              <a:avLst/>
              <a:gdLst>
                <a:gd name="T0" fmla="*/ 23 w 26"/>
                <a:gd name="T1" fmla="*/ 5 h 12"/>
                <a:gd name="T2" fmla="*/ 25 w 26"/>
                <a:gd name="T3" fmla="*/ 4 h 12"/>
                <a:gd name="T4" fmla="*/ 26 w 26"/>
                <a:gd name="T5" fmla="*/ 2 h 12"/>
                <a:gd name="T6" fmla="*/ 26 w 26"/>
                <a:gd name="T7" fmla="*/ 1 h 12"/>
                <a:gd name="T8" fmla="*/ 25 w 26"/>
                <a:gd name="T9" fmla="*/ 0 h 12"/>
                <a:gd name="T10" fmla="*/ 23 w 26"/>
                <a:gd name="T11" fmla="*/ 0 h 12"/>
                <a:gd name="T12" fmla="*/ 22 w 26"/>
                <a:gd name="T13" fmla="*/ 0 h 12"/>
                <a:gd name="T14" fmla="*/ 1 w 26"/>
                <a:gd name="T15" fmla="*/ 7 h 12"/>
                <a:gd name="T16" fmla="*/ 0 w 26"/>
                <a:gd name="T17" fmla="*/ 8 h 12"/>
                <a:gd name="T18" fmla="*/ 0 w 26"/>
                <a:gd name="T19" fmla="*/ 9 h 12"/>
                <a:gd name="T20" fmla="*/ 0 w 26"/>
                <a:gd name="T21" fmla="*/ 11 h 12"/>
                <a:gd name="T22" fmla="*/ 0 w 26"/>
                <a:gd name="T23" fmla="*/ 12 h 12"/>
                <a:gd name="T24" fmla="*/ 1 w 26"/>
                <a:gd name="T25" fmla="*/ 12 h 12"/>
                <a:gd name="T26" fmla="*/ 3 w 26"/>
                <a:gd name="T27" fmla="*/ 12 h 12"/>
                <a:gd name="T28" fmla="*/ 23 w 26"/>
                <a:gd name="T29" fmla="*/ 5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3" y="5"/>
                  </a:moveTo>
                  <a:lnTo>
                    <a:pt x="25" y="4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8" name="Freeform 2106"/>
            <p:cNvSpPr>
              <a:spLocks/>
            </p:cNvSpPr>
            <p:nvPr/>
          </p:nvSpPr>
          <p:spPr bwMode="auto">
            <a:xfrm>
              <a:off x="2002" y="2734"/>
              <a:ext cx="26" cy="12"/>
            </a:xfrm>
            <a:custGeom>
              <a:avLst/>
              <a:gdLst>
                <a:gd name="T0" fmla="*/ 25 w 26"/>
                <a:gd name="T1" fmla="*/ 6 h 12"/>
                <a:gd name="T2" fmla="*/ 26 w 26"/>
                <a:gd name="T3" fmla="*/ 6 h 12"/>
                <a:gd name="T4" fmla="*/ 26 w 26"/>
                <a:gd name="T5" fmla="*/ 4 h 12"/>
                <a:gd name="T6" fmla="*/ 26 w 26"/>
                <a:gd name="T7" fmla="*/ 3 h 12"/>
                <a:gd name="T8" fmla="*/ 26 w 26"/>
                <a:gd name="T9" fmla="*/ 1 h 12"/>
                <a:gd name="T10" fmla="*/ 25 w 26"/>
                <a:gd name="T11" fmla="*/ 0 h 12"/>
                <a:gd name="T12" fmla="*/ 23 w 26"/>
                <a:gd name="T13" fmla="*/ 0 h 12"/>
                <a:gd name="T14" fmla="*/ 3 w 26"/>
                <a:gd name="T15" fmla="*/ 7 h 12"/>
                <a:gd name="T16" fmla="*/ 1 w 26"/>
                <a:gd name="T17" fmla="*/ 8 h 12"/>
                <a:gd name="T18" fmla="*/ 0 w 26"/>
                <a:gd name="T19" fmla="*/ 10 h 12"/>
                <a:gd name="T20" fmla="*/ 0 w 26"/>
                <a:gd name="T21" fmla="*/ 11 h 12"/>
                <a:gd name="T22" fmla="*/ 1 w 26"/>
                <a:gd name="T23" fmla="*/ 12 h 12"/>
                <a:gd name="T24" fmla="*/ 3 w 26"/>
                <a:gd name="T25" fmla="*/ 12 h 12"/>
                <a:gd name="T26" fmla="*/ 4 w 26"/>
                <a:gd name="T27" fmla="*/ 12 h 12"/>
                <a:gd name="T28" fmla="*/ 25 w 26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12"/>
                <a:gd name="T47" fmla="*/ 26 w 26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12">
                  <a:moveTo>
                    <a:pt x="25" y="6"/>
                  </a:move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3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2049" name="Freeform 2107"/>
            <p:cNvSpPr>
              <a:spLocks/>
            </p:cNvSpPr>
            <p:nvPr/>
          </p:nvSpPr>
          <p:spPr bwMode="auto">
            <a:xfrm>
              <a:off x="1971" y="2746"/>
              <a:ext cx="21" cy="11"/>
            </a:xfrm>
            <a:custGeom>
              <a:avLst/>
              <a:gdLst>
                <a:gd name="T0" fmla="*/ 18 w 21"/>
                <a:gd name="T1" fmla="*/ 6 h 11"/>
                <a:gd name="T2" fmla="*/ 20 w 21"/>
                <a:gd name="T3" fmla="*/ 6 h 11"/>
                <a:gd name="T4" fmla="*/ 21 w 21"/>
                <a:gd name="T5" fmla="*/ 5 h 11"/>
                <a:gd name="T6" fmla="*/ 21 w 21"/>
                <a:gd name="T7" fmla="*/ 3 h 11"/>
                <a:gd name="T8" fmla="*/ 20 w 21"/>
                <a:gd name="T9" fmla="*/ 2 h 11"/>
                <a:gd name="T10" fmla="*/ 18 w 21"/>
                <a:gd name="T11" fmla="*/ 0 h 11"/>
                <a:gd name="T12" fmla="*/ 17 w 21"/>
                <a:gd name="T13" fmla="*/ 0 h 11"/>
                <a:gd name="T14" fmla="*/ 3 w 21"/>
                <a:gd name="T15" fmla="*/ 6 h 11"/>
                <a:gd name="T16" fmla="*/ 2 w 21"/>
                <a:gd name="T17" fmla="*/ 7 h 11"/>
                <a:gd name="T18" fmla="*/ 0 w 21"/>
                <a:gd name="T19" fmla="*/ 9 h 11"/>
                <a:gd name="T20" fmla="*/ 0 w 21"/>
                <a:gd name="T21" fmla="*/ 9 h 11"/>
                <a:gd name="T22" fmla="*/ 2 w 21"/>
                <a:gd name="T23" fmla="*/ 10 h 11"/>
                <a:gd name="T24" fmla="*/ 3 w 21"/>
                <a:gd name="T25" fmla="*/ 11 h 11"/>
                <a:gd name="T26" fmla="*/ 5 w 21"/>
                <a:gd name="T27" fmla="*/ 11 h 11"/>
                <a:gd name="T28" fmla="*/ 18 w 21"/>
                <a:gd name="T29" fmla="*/ 6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11"/>
                <a:gd name="T47" fmla="*/ 21 w 21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11">
                  <a:moveTo>
                    <a:pt x="18" y="6"/>
                  </a:moveTo>
                  <a:lnTo>
                    <a:pt x="20" y="6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5" name="Group 2108"/>
          <p:cNvGrpSpPr>
            <a:grpSpLocks/>
          </p:cNvGrpSpPr>
          <p:nvPr/>
        </p:nvGrpSpPr>
        <p:grpSpPr bwMode="auto">
          <a:xfrm>
            <a:off x="6105525" y="3343275"/>
            <a:ext cx="322263" cy="1960563"/>
            <a:chOff x="3846" y="2106"/>
            <a:chExt cx="203" cy="1235"/>
          </a:xfrm>
        </p:grpSpPr>
        <p:sp>
          <p:nvSpPr>
            <p:cNvPr id="31965" name="Freeform 2109"/>
            <p:cNvSpPr>
              <a:spLocks/>
            </p:cNvSpPr>
            <p:nvPr/>
          </p:nvSpPr>
          <p:spPr bwMode="auto">
            <a:xfrm>
              <a:off x="3846" y="2106"/>
              <a:ext cx="10" cy="28"/>
            </a:xfrm>
            <a:custGeom>
              <a:avLst/>
              <a:gdLst>
                <a:gd name="T0" fmla="*/ 6 w 10"/>
                <a:gd name="T1" fmla="*/ 3 h 28"/>
                <a:gd name="T2" fmla="*/ 5 w 10"/>
                <a:gd name="T3" fmla="*/ 1 h 28"/>
                <a:gd name="T4" fmla="*/ 3 w 10"/>
                <a:gd name="T5" fmla="*/ 0 h 28"/>
                <a:gd name="T6" fmla="*/ 3 w 10"/>
                <a:gd name="T7" fmla="*/ 0 h 28"/>
                <a:gd name="T8" fmla="*/ 2 w 10"/>
                <a:gd name="T9" fmla="*/ 1 h 28"/>
                <a:gd name="T10" fmla="*/ 0 w 10"/>
                <a:gd name="T11" fmla="*/ 3 h 28"/>
                <a:gd name="T12" fmla="*/ 0 w 10"/>
                <a:gd name="T13" fmla="*/ 4 h 28"/>
                <a:gd name="T14" fmla="*/ 5 w 10"/>
                <a:gd name="T15" fmla="*/ 25 h 28"/>
                <a:gd name="T16" fmla="*/ 5 w 10"/>
                <a:gd name="T17" fmla="*/ 26 h 28"/>
                <a:gd name="T18" fmla="*/ 6 w 10"/>
                <a:gd name="T19" fmla="*/ 28 h 28"/>
                <a:gd name="T20" fmla="*/ 7 w 10"/>
                <a:gd name="T21" fmla="*/ 28 h 28"/>
                <a:gd name="T22" fmla="*/ 9 w 10"/>
                <a:gd name="T23" fmla="*/ 26 h 28"/>
                <a:gd name="T24" fmla="*/ 10 w 10"/>
                <a:gd name="T25" fmla="*/ 25 h 28"/>
                <a:gd name="T26" fmla="*/ 10 w 10"/>
                <a:gd name="T27" fmla="*/ 23 h 28"/>
                <a:gd name="T28" fmla="*/ 6 w 10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6" name="Freeform 2110"/>
            <p:cNvSpPr>
              <a:spLocks/>
            </p:cNvSpPr>
            <p:nvPr/>
          </p:nvSpPr>
          <p:spPr bwMode="auto">
            <a:xfrm>
              <a:off x="3852" y="2145"/>
              <a:ext cx="10" cy="26"/>
            </a:xfrm>
            <a:custGeom>
              <a:avLst/>
              <a:gdLst>
                <a:gd name="T0" fmla="*/ 5 w 10"/>
                <a:gd name="T1" fmla="*/ 1 h 26"/>
                <a:gd name="T2" fmla="*/ 5 w 10"/>
                <a:gd name="T3" fmla="*/ 0 h 26"/>
                <a:gd name="T4" fmla="*/ 4 w 10"/>
                <a:gd name="T5" fmla="*/ 0 h 26"/>
                <a:gd name="T6" fmla="*/ 3 w 10"/>
                <a:gd name="T7" fmla="*/ 0 h 26"/>
                <a:gd name="T8" fmla="*/ 1 w 10"/>
                <a:gd name="T9" fmla="*/ 0 h 26"/>
                <a:gd name="T10" fmla="*/ 0 w 10"/>
                <a:gd name="T11" fmla="*/ 1 h 26"/>
                <a:gd name="T12" fmla="*/ 0 w 10"/>
                <a:gd name="T13" fmla="*/ 2 h 26"/>
                <a:gd name="T14" fmla="*/ 4 w 10"/>
                <a:gd name="T15" fmla="*/ 24 h 26"/>
                <a:gd name="T16" fmla="*/ 4 w 10"/>
                <a:gd name="T17" fmla="*/ 26 h 26"/>
                <a:gd name="T18" fmla="*/ 5 w 10"/>
                <a:gd name="T19" fmla="*/ 26 h 26"/>
                <a:gd name="T20" fmla="*/ 7 w 10"/>
                <a:gd name="T21" fmla="*/ 26 h 26"/>
                <a:gd name="T22" fmla="*/ 8 w 10"/>
                <a:gd name="T23" fmla="*/ 26 h 26"/>
                <a:gd name="T24" fmla="*/ 10 w 10"/>
                <a:gd name="T25" fmla="*/ 24 h 26"/>
                <a:gd name="T26" fmla="*/ 10 w 10"/>
                <a:gd name="T27" fmla="*/ 23 h 26"/>
                <a:gd name="T28" fmla="*/ 5 w 10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6"/>
                <a:gd name="T47" fmla="*/ 10 w 10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6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7" name="Freeform 2111"/>
            <p:cNvSpPr>
              <a:spLocks/>
            </p:cNvSpPr>
            <p:nvPr/>
          </p:nvSpPr>
          <p:spPr bwMode="auto">
            <a:xfrm>
              <a:off x="3859" y="2182"/>
              <a:ext cx="8" cy="27"/>
            </a:xfrm>
            <a:custGeom>
              <a:avLst/>
              <a:gdLst>
                <a:gd name="T0" fmla="*/ 5 w 8"/>
                <a:gd name="T1" fmla="*/ 2 h 27"/>
                <a:gd name="T2" fmla="*/ 4 w 8"/>
                <a:gd name="T3" fmla="*/ 1 h 27"/>
                <a:gd name="T4" fmla="*/ 3 w 8"/>
                <a:gd name="T5" fmla="*/ 0 h 27"/>
                <a:gd name="T6" fmla="*/ 1 w 8"/>
                <a:gd name="T7" fmla="*/ 0 h 27"/>
                <a:gd name="T8" fmla="*/ 0 w 8"/>
                <a:gd name="T9" fmla="*/ 1 h 27"/>
                <a:gd name="T10" fmla="*/ 0 w 8"/>
                <a:gd name="T11" fmla="*/ 2 h 27"/>
                <a:gd name="T12" fmla="*/ 0 w 8"/>
                <a:gd name="T13" fmla="*/ 4 h 27"/>
                <a:gd name="T14" fmla="*/ 3 w 8"/>
                <a:gd name="T15" fmla="*/ 26 h 27"/>
                <a:gd name="T16" fmla="*/ 4 w 8"/>
                <a:gd name="T17" fmla="*/ 27 h 27"/>
                <a:gd name="T18" fmla="*/ 5 w 8"/>
                <a:gd name="T19" fmla="*/ 27 h 27"/>
                <a:gd name="T20" fmla="*/ 7 w 8"/>
                <a:gd name="T21" fmla="*/ 27 h 27"/>
                <a:gd name="T22" fmla="*/ 8 w 8"/>
                <a:gd name="T23" fmla="*/ 27 h 27"/>
                <a:gd name="T24" fmla="*/ 8 w 8"/>
                <a:gd name="T25" fmla="*/ 26 h 27"/>
                <a:gd name="T26" fmla="*/ 8 w 8"/>
                <a:gd name="T27" fmla="*/ 25 h 27"/>
                <a:gd name="T28" fmla="*/ 5 w 8"/>
                <a:gd name="T29" fmla="*/ 2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26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8" name="Freeform 2112"/>
            <p:cNvSpPr>
              <a:spLocks/>
            </p:cNvSpPr>
            <p:nvPr/>
          </p:nvSpPr>
          <p:spPr bwMode="auto">
            <a:xfrm>
              <a:off x="3864" y="2220"/>
              <a:ext cx="10" cy="28"/>
            </a:xfrm>
            <a:custGeom>
              <a:avLst/>
              <a:gdLst>
                <a:gd name="T0" fmla="*/ 6 w 10"/>
                <a:gd name="T1" fmla="*/ 2 h 28"/>
                <a:gd name="T2" fmla="*/ 6 w 10"/>
                <a:gd name="T3" fmla="*/ 0 h 28"/>
                <a:gd name="T4" fmla="*/ 4 w 10"/>
                <a:gd name="T5" fmla="*/ 0 h 28"/>
                <a:gd name="T6" fmla="*/ 3 w 10"/>
                <a:gd name="T7" fmla="*/ 0 h 28"/>
                <a:gd name="T8" fmla="*/ 2 w 10"/>
                <a:gd name="T9" fmla="*/ 0 h 28"/>
                <a:gd name="T10" fmla="*/ 0 w 10"/>
                <a:gd name="T11" fmla="*/ 2 h 28"/>
                <a:gd name="T12" fmla="*/ 0 w 10"/>
                <a:gd name="T13" fmla="*/ 3 h 28"/>
                <a:gd name="T14" fmla="*/ 4 w 10"/>
                <a:gd name="T15" fmla="*/ 25 h 28"/>
                <a:gd name="T16" fmla="*/ 4 w 10"/>
                <a:gd name="T17" fmla="*/ 26 h 28"/>
                <a:gd name="T18" fmla="*/ 6 w 10"/>
                <a:gd name="T19" fmla="*/ 28 h 28"/>
                <a:gd name="T20" fmla="*/ 7 w 10"/>
                <a:gd name="T21" fmla="*/ 28 h 28"/>
                <a:gd name="T22" fmla="*/ 9 w 10"/>
                <a:gd name="T23" fmla="*/ 26 h 28"/>
                <a:gd name="T24" fmla="*/ 10 w 10"/>
                <a:gd name="T25" fmla="*/ 25 h 28"/>
                <a:gd name="T26" fmla="*/ 10 w 10"/>
                <a:gd name="T27" fmla="*/ 24 h 28"/>
                <a:gd name="T28" fmla="*/ 6 w 10"/>
                <a:gd name="T29" fmla="*/ 2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9" name="Freeform 2113"/>
            <p:cNvSpPr>
              <a:spLocks/>
            </p:cNvSpPr>
            <p:nvPr/>
          </p:nvSpPr>
          <p:spPr bwMode="auto">
            <a:xfrm>
              <a:off x="3871" y="2259"/>
              <a:ext cx="8" cy="26"/>
            </a:xfrm>
            <a:custGeom>
              <a:avLst/>
              <a:gdLst>
                <a:gd name="T0" fmla="*/ 6 w 8"/>
                <a:gd name="T1" fmla="*/ 1 h 26"/>
                <a:gd name="T2" fmla="*/ 4 w 8"/>
                <a:gd name="T3" fmla="*/ 0 h 26"/>
                <a:gd name="T4" fmla="*/ 3 w 8"/>
                <a:gd name="T5" fmla="*/ 0 h 26"/>
                <a:gd name="T6" fmla="*/ 2 w 8"/>
                <a:gd name="T7" fmla="*/ 0 h 26"/>
                <a:gd name="T8" fmla="*/ 0 w 8"/>
                <a:gd name="T9" fmla="*/ 0 h 26"/>
                <a:gd name="T10" fmla="*/ 0 w 8"/>
                <a:gd name="T11" fmla="*/ 1 h 26"/>
                <a:gd name="T12" fmla="*/ 0 w 8"/>
                <a:gd name="T13" fmla="*/ 3 h 26"/>
                <a:gd name="T14" fmla="*/ 3 w 8"/>
                <a:gd name="T15" fmla="*/ 25 h 26"/>
                <a:gd name="T16" fmla="*/ 4 w 8"/>
                <a:gd name="T17" fmla="*/ 26 h 26"/>
                <a:gd name="T18" fmla="*/ 6 w 8"/>
                <a:gd name="T19" fmla="*/ 26 h 26"/>
                <a:gd name="T20" fmla="*/ 7 w 8"/>
                <a:gd name="T21" fmla="*/ 26 h 26"/>
                <a:gd name="T22" fmla="*/ 8 w 8"/>
                <a:gd name="T23" fmla="*/ 26 h 26"/>
                <a:gd name="T24" fmla="*/ 8 w 8"/>
                <a:gd name="T25" fmla="*/ 25 h 26"/>
                <a:gd name="T26" fmla="*/ 8 w 8"/>
                <a:gd name="T27" fmla="*/ 23 h 26"/>
                <a:gd name="T28" fmla="*/ 6 w 8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6"/>
                <a:gd name="T47" fmla="*/ 8 w 8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0" name="Freeform 2114"/>
            <p:cNvSpPr>
              <a:spLocks/>
            </p:cNvSpPr>
            <p:nvPr/>
          </p:nvSpPr>
          <p:spPr bwMode="auto">
            <a:xfrm>
              <a:off x="3877" y="2296"/>
              <a:ext cx="9" cy="28"/>
            </a:xfrm>
            <a:custGeom>
              <a:avLst/>
              <a:gdLst>
                <a:gd name="T0" fmla="*/ 5 w 9"/>
                <a:gd name="T1" fmla="*/ 3 h 28"/>
                <a:gd name="T2" fmla="*/ 5 w 9"/>
                <a:gd name="T3" fmla="*/ 1 h 28"/>
                <a:gd name="T4" fmla="*/ 4 w 9"/>
                <a:gd name="T5" fmla="*/ 0 h 28"/>
                <a:gd name="T6" fmla="*/ 2 w 9"/>
                <a:gd name="T7" fmla="*/ 0 h 28"/>
                <a:gd name="T8" fmla="*/ 1 w 9"/>
                <a:gd name="T9" fmla="*/ 1 h 28"/>
                <a:gd name="T10" fmla="*/ 0 w 9"/>
                <a:gd name="T11" fmla="*/ 3 h 28"/>
                <a:gd name="T12" fmla="*/ 0 w 9"/>
                <a:gd name="T13" fmla="*/ 4 h 28"/>
                <a:gd name="T14" fmla="*/ 4 w 9"/>
                <a:gd name="T15" fmla="*/ 26 h 28"/>
                <a:gd name="T16" fmla="*/ 4 w 9"/>
                <a:gd name="T17" fmla="*/ 28 h 28"/>
                <a:gd name="T18" fmla="*/ 5 w 9"/>
                <a:gd name="T19" fmla="*/ 28 h 28"/>
                <a:gd name="T20" fmla="*/ 7 w 9"/>
                <a:gd name="T21" fmla="*/ 28 h 28"/>
                <a:gd name="T22" fmla="*/ 8 w 9"/>
                <a:gd name="T23" fmla="*/ 28 h 28"/>
                <a:gd name="T24" fmla="*/ 9 w 9"/>
                <a:gd name="T25" fmla="*/ 26 h 28"/>
                <a:gd name="T26" fmla="*/ 9 w 9"/>
                <a:gd name="T27" fmla="*/ 25 h 28"/>
                <a:gd name="T28" fmla="*/ 5 w 9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5" y="3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1" name="Freeform 2115"/>
            <p:cNvSpPr>
              <a:spLocks/>
            </p:cNvSpPr>
            <p:nvPr/>
          </p:nvSpPr>
          <p:spPr bwMode="auto">
            <a:xfrm>
              <a:off x="3884" y="2335"/>
              <a:ext cx="8" cy="27"/>
            </a:xfrm>
            <a:custGeom>
              <a:avLst/>
              <a:gdLst>
                <a:gd name="T0" fmla="*/ 5 w 8"/>
                <a:gd name="T1" fmla="*/ 1 h 27"/>
                <a:gd name="T2" fmla="*/ 4 w 8"/>
                <a:gd name="T3" fmla="*/ 0 h 27"/>
                <a:gd name="T4" fmla="*/ 2 w 8"/>
                <a:gd name="T5" fmla="*/ 0 h 27"/>
                <a:gd name="T6" fmla="*/ 1 w 8"/>
                <a:gd name="T7" fmla="*/ 0 h 27"/>
                <a:gd name="T8" fmla="*/ 0 w 8"/>
                <a:gd name="T9" fmla="*/ 0 h 27"/>
                <a:gd name="T10" fmla="*/ 0 w 8"/>
                <a:gd name="T11" fmla="*/ 1 h 27"/>
                <a:gd name="T12" fmla="*/ 0 w 8"/>
                <a:gd name="T13" fmla="*/ 2 h 27"/>
                <a:gd name="T14" fmla="*/ 2 w 8"/>
                <a:gd name="T15" fmla="*/ 24 h 27"/>
                <a:gd name="T16" fmla="*/ 4 w 8"/>
                <a:gd name="T17" fmla="*/ 26 h 27"/>
                <a:gd name="T18" fmla="*/ 5 w 8"/>
                <a:gd name="T19" fmla="*/ 27 h 27"/>
                <a:gd name="T20" fmla="*/ 6 w 8"/>
                <a:gd name="T21" fmla="*/ 27 h 27"/>
                <a:gd name="T22" fmla="*/ 8 w 8"/>
                <a:gd name="T23" fmla="*/ 26 h 27"/>
                <a:gd name="T24" fmla="*/ 8 w 8"/>
                <a:gd name="T25" fmla="*/ 24 h 27"/>
                <a:gd name="T26" fmla="*/ 8 w 8"/>
                <a:gd name="T27" fmla="*/ 23 h 27"/>
                <a:gd name="T28" fmla="*/ 5 w 8"/>
                <a:gd name="T29" fmla="*/ 1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2" name="Freeform 2116"/>
            <p:cNvSpPr>
              <a:spLocks/>
            </p:cNvSpPr>
            <p:nvPr/>
          </p:nvSpPr>
          <p:spPr bwMode="auto">
            <a:xfrm>
              <a:off x="3889" y="2373"/>
              <a:ext cx="10" cy="26"/>
            </a:xfrm>
            <a:custGeom>
              <a:avLst/>
              <a:gdLst>
                <a:gd name="T0" fmla="*/ 6 w 10"/>
                <a:gd name="T1" fmla="*/ 2 h 26"/>
                <a:gd name="T2" fmla="*/ 4 w 10"/>
                <a:gd name="T3" fmla="*/ 0 h 26"/>
                <a:gd name="T4" fmla="*/ 3 w 10"/>
                <a:gd name="T5" fmla="*/ 0 h 26"/>
                <a:gd name="T6" fmla="*/ 1 w 10"/>
                <a:gd name="T7" fmla="*/ 0 h 26"/>
                <a:gd name="T8" fmla="*/ 0 w 10"/>
                <a:gd name="T9" fmla="*/ 0 h 26"/>
                <a:gd name="T10" fmla="*/ 0 w 10"/>
                <a:gd name="T11" fmla="*/ 2 h 26"/>
                <a:gd name="T12" fmla="*/ 0 w 10"/>
                <a:gd name="T13" fmla="*/ 3 h 26"/>
                <a:gd name="T14" fmla="*/ 4 w 10"/>
                <a:gd name="T15" fmla="*/ 25 h 26"/>
                <a:gd name="T16" fmla="*/ 4 w 10"/>
                <a:gd name="T17" fmla="*/ 26 h 26"/>
                <a:gd name="T18" fmla="*/ 6 w 10"/>
                <a:gd name="T19" fmla="*/ 26 h 26"/>
                <a:gd name="T20" fmla="*/ 7 w 10"/>
                <a:gd name="T21" fmla="*/ 26 h 26"/>
                <a:gd name="T22" fmla="*/ 8 w 10"/>
                <a:gd name="T23" fmla="*/ 26 h 26"/>
                <a:gd name="T24" fmla="*/ 10 w 10"/>
                <a:gd name="T25" fmla="*/ 25 h 26"/>
                <a:gd name="T26" fmla="*/ 10 w 10"/>
                <a:gd name="T27" fmla="*/ 24 h 26"/>
                <a:gd name="T28" fmla="*/ 6 w 10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6"/>
                <a:gd name="T47" fmla="*/ 10 w 10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6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3" name="Freeform 2117"/>
            <p:cNvSpPr>
              <a:spLocks/>
            </p:cNvSpPr>
            <p:nvPr/>
          </p:nvSpPr>
          <p:spPr bwMode="auto">
            <a:xfrm>
              <a:off x="3895" y="2410"/>
              <a:ext cx="9" cy="28"/>
            </a:xfrm>
            <a:custGeom>
              <a:avLst/>
              <a:gdLst>
                <a:gd name="T0" fmla="*/ 5 w 9"/>
                <a:gd name="T1" fmla="*/ 3 h 28"/>
                <a:gd name="T2" fmla="*/ 5 w 9"/>
                <a:gd name="T3" fmla="*/ 2 h 28"/>
                <a:gd name="T4" fmla="*/ 4 w 9"/>
                <a:gd name="T5" fmla="*/ 0 h 28"/>
                <a:gd name="T6" fmla="*/ 2 w 9"/>
                <a:gd name="T7" fmla="*/ 0 h 28"/>
                <a:gd name="T8" fmla="*/ 1 w 9"/>
                <a:gd name="T9" fmla="*/ 2 h 28"/>
                <a:gd name="T10" fmla="*/ 0 w 9"/>
                <a:gd name="T11" fmla="*/ 3 h 28"/>
                <a:gd name="T12" fmla="*/ 0 w 9"/>
                <a:gd name="T13" fmla="*/ 4 h 28"/>
                <a:gd name="T14" fmla="*/ 4 w 9"/>
                <a:gd name="T15" fmla="*/ 25 h 28"/>
                <a:gd name="T16" fmla="*/ 4 w 9"/>
                <a:gd name="T17" fmla="*/ 27 h 28"/>
                <a:gd name="T18" fmla="*/ 5 w 9"/>
                <a:gd name="T19" fmla="*/ 28 h 28"/>
                <a:gd name="T20" fmla="*/ 6 w 9"/>
                <a:gd name="T21" fmla="*/ 28 h 28"/>
                <a:gd name="T22" fmla="*/ 8 w 9"/>
                <a:gd name="T23" fmla="*/ 27 h 28"/>
                <a:gd name="T24" fmla="*/ 9 w 9"/>
                <a:gd name="T25" fmla="*/ 25 h 28"/>
                <a:gd name="T26" fmla="*/ 9 w 9"/>
                <a:gd name="T27" fmla="*/ 24 h 28"/>
                <a:gd name="T28" fmla="*/ 5 w 9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8" y="27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4" name="Freeform 2118"/>
            <p:cNvSpPr>
              <a:spLocks/>
            </p:cNvSpPr>
            <p:nvPr/>
          </p:nvSpPr>
          <p:spPr bwMode="auto">
            <a:xfrm>
              <a:off x="3901" y="2449"/>
              <a:ext cx="9" cy="27"/>
            </a:xfrm>
            <a:custGeom>
              <a:avLst/>
              <a:gdLst>
                <a:gd name="T0" fmla="*/ 6 w 9"/>
                <a:gd name="T1" fmla="*/ 1 h 27"/>
                <a:gd name="T2" fmla="*/ 5 w 9"/>
                <a:gd name="T3" fmla="*/ 0 h 27"/>
                <a:gd name="T4" fmla="*/ 3 w 9"/>
                <a:gd name="T5" fmla="*/ 0 h 27"/>
                <a:gd name="T6" fmla="*/ 2 w 9"/>
                <a:gd name="T7" fmla="*/ 0 h 27"/>
                <a:gd name="T8" fmla="*/ 0 w 9"/>
                <a:gd name="T9" fmla="*/ 0 h 27"/>
                <a:gd name="T10" fmla="*/ 0 w 9"/>
                <a:gd name="T11" fmla="*/ 1 h 27"/>
                <a:gd name="T12" fmla="*/ 0 w 9"/>
                <a:gd name="T13" fmla="*/ 3 h 27"/>
                <a:gd name="T14" fmla="*/ 3 w 9"/>
                <a:gd name="T15" fmla="*/ 25 h 27"/>
                <a:gd name="T16" fmla="*/ 5 w 9"/>
                <a:gd name="T17" fmla="*/ 26 h 27"/>
                <a:gd name="T18" fmla="*/ 6 w 9"/>
                <a:gd name="T19" fmla="*/ 27 h 27"/>
                <a:gd name="T20" fmla="*/ 7 w 9"/>
                <a:gd name="T21" fmla="*/ 27 h 27"/>
                <a:gd name="T22" fmla="*/ 9 w 9"/>
                <a:gd name="T23" fmla="*/ 26 h 27"/>
                <a:gd name="T24" fmla="*/ 9 w 9"/>
                <a:gd name="T25" fmla="*/ 25 h 27"/>
                <a:gd name="T26" fmla="*/ 9 w 9"/>
                <a:gd name="T27" fmla="*/ 23 h 27"/>
                <a:gd name="T28" fmla="*/ 6 w 9"/>
                <a:gd name="T29" fmla="*/ 1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7"/>
                <a:gd name="T47" fmla="*/ 9 w 9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7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3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5" name="Freeform 2119"/>
            <p:cNvSpPr>
              <a:spLocks/>
            </p:cNvSpPr>
            <p:nvPr/>
          </p:nvSpPr>
          <p:spPr bwMode="auto">
            <a:xfrm>
              <a:off x="3907" y="2486"/>
              <a:ext cx="10" cy="28"/>
            </a:xfrm>
            <a:custGeom>
              <a:avLst/>
              <a:gdLst>
                <a:gd name="T0" fmla="*/ 6 w 10"/>
                <a:gd name="T1" fmla="*/ 3 h 28"/>
                <a:gd name="T2" fmla="*/ 6 w 10"/>
                <a:gd name="T3" fmla="*/ 1 h 28"/>
                <a:gd name="T4" fmla="*/ 4 w 10"/>
                <a:gd name="T5" fmla="*/ 0 h 28"/>
                <a:gd name="T6" fmla="*/ 3 w 10"/>
                <a:gd name="T7" fmla="*/ 0 h 28"/>
                <a:gd name="T8" fmla="*/ 1 w 10"/>
                <a:gd name="T9" fmla="*/ 1 h 28"/>
                <a:gd name="T10" fmla="*/ 0 w 10"/>
                <a:gd name="T11" fmla="*/ 3 h 28"/>
                <a:gd name="T12" fmla="*/ 0 w 10"/>
                <a:gd name="T13" fmla="*/ 4 h 28"/>
                <a:gd name="T14" fmla="*/ 4 w 10"/>
                <a:gd name="T15" fmla="*/ 26 h 28"/>
                <a:gd name="T16" fmla="*/ 4 w 10"/>
                <a:gd name="T17" fmla="*/ 28 h 28"/>
                <a:gd name="T18" fmla="*/ 6 w 10"/>
                <a:gd name="T19" fmla="*/ 28 h 28"/>
                <a:gd name="T20" fmla="*/ 7 w 10"/>
                <a:gd name="T21" fmla="*/ 28 h 28"/>
                <a:gd name="T22" fmla="*/ 8 w 10"/>
                <a:gd name="T23" fmla="*/ 28 h 28"/>
                <a:gd name="T24" fmla="*/ 10 w 10"/>
                <a:gd name="T25" fmla="*/ 26 h 28"/>
                <a:gd name="T26" fmla="*/ 10 w 10"/>
                <a:gd name="T27" fmla="*/ 25 h 28"/>
                <a:gd name="T28" fmla="*/ 6 w 10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6" name="Freeform 2120"/>
            <p:cNvSpPr>
              <a:spLocks/>
            </p:cNvSpPr>
            <p:nvPr/>
          </p:nvSpPr>
          <p:spPr bwMode="auto">
            <a:xfrm>
              <a:off x="3914" y="2525"/>
              <a:ext cx="8" cy="27"/>
            </a:xfrm>
            <a:custGeom>
              <a:avLst/>
              <a:gdLst>
                <a:gd name="T0" fmla="*/ 5 w 8"/>
                <a:gd name="T1" fmla="*/ 2 h 27"/>
                <a:gd name="T2" fmla="*/ 4 w 8"/>
                <a:gd name="T3" fmla="*/ 1 h 27"/>
                <a:gd name="T4" fmla="*/ 3 w 8"/>
                <a:gd name="T5" fmla="*/ 0 h 27"/>
                <a:gd name="T6" fmla="*/ 1 w 8"/>
                <a:gd name="T7" fmla="*/ 0 h 27"/>
                <a:gd name="T8" fmla="*/ 0 w 8"/>
                <a:gd name="T9" fmla="*/ 1 h 27"/>
                <a:gd name="T10" fmla="*/ 0 w 8"/>
                <a:gd name="T11" fmla="*/ 2 h 27"/>
                <a:gd name="T12" fmla="*/ 0 w 8"/>
                <a:gd name="T13" fmla="*/ 4 h 27"/>
                <a:gd name="T14" fmla="*/ 3 w 8"/>
                <a:gd name="T15" fmla="*/ 24 h 27"/>
                <a:gd name="T16" fmla="*/ 4 w 8"/>
                <a:gd name="T17" fmla="*/ 26 h 27"/>
                <a:gd name="T18" fmla="*/ 5 w 8"/>
                <a:gd name="T19" fmla="*/ 27 h 27"/>
                <a:gd name="T20" fmla="*/ 7 w 8"/>
                <a:gd name="T21" fmla="*/ 27 h 27"/>
                <a:gd name="T22" fmla="*/ 8 w 8"/>
                <a:gd name="T23" fmla="*/ 26 h 27"/>
                <a:gd name="T24" fmla="*/ 8 w 8"/>
                <a:gd name="T25" fmla="*/ 24 h 27"/>
                <a:gd name="T26" fmla="*/ 8 w 8"/>
                <a:gd name="T27" fmla="*/ 23 h 27"/>
                <a:gd name="T28" fmla="*/ 5 w 8"/>
                <a:gd name="T29" fmla="*/ 2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5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7" name="Freeform 2121"/>
            <p:cNvSpPr>
              <a:spLocks/>
            </p:cNvSpPr>
            <p:nvPr/>
          </p:nvSpPr>
          <p:spPr bwMode="auto">
            <a:xfrm>
              <a:off x="3919" y="2563"/>
              <a:ext cx="10" cy="28"/>
            </a:xfrm>
            <a:custGeom>
              <a:avLst/>
              <a:gdLst>
                <a:gd name="T0" fmla="*/ 6 w 10"/>
                <a:gd name="T1" fmla="*/ 2 h 28"/>
                <a:gd name="T2" fmla="*/ 6 w 10"/>
                <a:gd name="T3" fmla="*/ 0 h 28"/>
                <a:gd name="T4" fmla="*/ 5 w 10"/>
                <a:gd name="T5" fmla="*/ 0 h 28"/>
                <a:gd name="T6" fmla="*/ 3 w 10"/>
                <a:gd name="T7" fmla="*/ 0 h 28"/>
                <a:gd name="T8" fmla="*/ 2 w 10"/>
                <a:gd name="T9" fmla="*/ 0 h 28"/>
                <a:gd name="T10" fmla="*/ 0 w 10"/>
                <a:gd name="T11" fmla="*/ 2 h 28"/>
                <a:gd name="T12" fmla="*/ 0 w 10"/>
                <a:gd name="T13" fmla="*/ 3 h 28"/>
                <a:gd name="T14" fmla="*/ 5 w 10"/>
                <a:gd name="T15" fmla="*/ 25 h 28"/>
                <a:gd name="T16" fmla="*/ 5 w 10"/>
                <a:gd name="T17" fmla="*/ 26 h 28"/>
                <a:gd name="T18" fmla="*/ 6 w 10"/>
                <a:gd name="T19" fmla="*/ 28 h 28"/>
                <a:gd name="T20" fmla="*/ 7 w 10"/>
                <a:gd name="T21" fmla="*/ 28 h 28"/>
                <a:gd name="T22" fmla="*/ 9 w 10"/>
                <a:gd name="T23" fmla="*/ 26 h 28"/>
                <a:gd name="T24" fmla="*/ 10 w 10"/>
                <a:gd name="T25" fmla="*/ 25 h 28"/>
                <a:gd name="T26" fmla="*/ 10 w 10"/>
                <a:gd name="T27" fmla="*/ 24 h 28"/>
                <a:gd name="T28" fmla="*/ 6 w 10"/>
                <a:gd name="T29" fmla="*/ 2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2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8" name="Freeform 2122"/>
            <p:cNvSpPr>
              <a:spLocks/>
            </p:cNvSpPr>
            <p:nvPr/>
          </p:nvSpPr>
          <p:spPr bwMode="auto">
            <a:xfrm>
              <a:off x="3926" y="2600"/>
              <a:ext cx="9" cy="28"/>
            </a:xfrm>
            <a:custGeom>
              <a:avLst/>
              <a:gdLst>
                <a:gd name="T0" fmla="*/ 6 w 9"/>
                <a:gd name="T1" fmla="*/ 3 h 28"/>
                <a:gd name="T2" fmla="*/ 4 w 9"/>
                <a:gd name="T3" fmla="*/ 2 h 28"/>
                <a:gd name="T4" fmla="*/ 3 w 9"/>
                <a:gd name="T5" fmla="*/ 0 h 28"/>
                <a:gd name="T6" fmla="*/ 2 w 9"/>
                <a:gd name="T7" fmla="*/ 0 h 28"/>
                <a:gd name="T8" fmla="*/ 0 w 9"/>
                <a:gd name="T9" fmla="*/ 2 h 28"/>
                <a:gd name="T10" fmla="*/ 0 w 9"/>
                <a:gd name="T11" fmla="*/ 3 h 28"/>
                <a:gd name="T12" fmla="*/ 0 w 9"/>
                <a:gd name="T13" fmla="*/ 5 h 28"/>
                <a:gd name="T14" fmla="*/ 3 w 9"/>
                <a:gd name="T15" fmla="*/ 27 h 28"/>
                <a:gd name="T16" fmla="*/ 4 w 9"/>
                <a:gd name="T17" fmla="*/ 28 h 28"/>
                <a:gd name="T18" fmla="*/ 6 w 9"/>
                <a:gd name="T19" fmla="*/ 28 h 28"/>
                <a:gd name="T20" fmla="*/ 7 w 9"/>
                <a:gd name="T21" fmla="*/ 28 h 28"/>
                <a:gd name="T22" fmla="*/ 9 w 9"/>
                <a:gd name="T23" fmla="*/ 28 h 28"/>
                <a:gd name="T24" fmla="*/ 9 w 9"/>
                <a:gd name="T25" fmla="*/ 27 h 28"/>
                <a:gd name="T26" fmla="*/ 9 w 9"/>
                <a:gd name="T27" fmla="*/ 25 h 28"/>
                <a:gd name="T28" fmla="*/ 6 w 9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6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79" name="Freeform 2123"/>
            <p:cNvSpPr>
              <a:spLocks/>
            </p:cNvSpPr>
            <p:nvPr/>
          </p:nvSpPr>
          <p:spPr bwMode="auto">
            <a:xfrm>
              <a:off x="3932" y="2639"/>
              <a:ext cx="9" cy="28"/>
            </a:xfrm>
            <a:custGeom>
              <a:avLst/>
              <a:gdLst>
                <a:gd name="T0" fmla="*/ 5 w 9"/>
                <a:gd name="T1" fmla="*/ 3 h 28"/>
                <a:gd name="T2" fmla="*/ 4 w 9"/>
                <a:gd name="T3" fmla="*/ 1 h 28"/>
                <a:gd name="T4" fmla="*/ 3 w 9"/>
                <a:gd name="T5" fmla="*/ 0 h 28"/>
                <a:gd name="T6" fmla="*/ 1 w 9"/>
                <a:gd name="T7" fmla="*/ 0 h 28"/>
                <a:gd name="T8" fmla="*/ 0 w 9"/>
                <a:gd name="T9" fmla="*/ 1 h 28"/>
                <a:gd name="T10" fmla="*/ 0 w 9"/>
                <a:gd name="T11" fmla="*/ 3 h 28"/>
                <a:gd name="T12" fmla="*/ 0 w 9"/>
                <a:gd name="T13" fmla="*/ 4 h 28"/>
                <a:gd name="T14" fmla="*/ 4 w 9"/>
                <a:gd name="T15" fmla="*/ 25 h 28"/>
                <a:gd name="T16" fmla="*/ 4 w 9"/>
                <a:gd name="T17" fmla="*/ 26 h 28"/>
                <a:gd name="T18" fmla="*/ 5 w 9"/>
                <a:gd name="T19" fmla="*/ 28 h 28"/>
                <a:gd name="T20" fmla="*/ 7 w 9"/>
                <a:gd name="T21" fmla="*/ 28 h 28"/>
                <a:gd name="T22" fmla="*/ 8 w 9"/>
                <a:gd name="T23" fmla="*/ 26 h 28"/>
                <a:gd name="T24" fmla="*/ 9 w 9"/>
                <a:gd name="T25" fmla="*/ 25 h 28"/>
                <a:gd name="T26" fmla="*/ 9 w 9"/>
                <a:gd name="T27" fmla="*/ 23 h 28"/>
                <a:gd name="T28" fmla="*/ 5 w 9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5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0" name="Freeform 2124"/>
            <p:cNvSpPr>
              <a:spLocks/>
            </p:cNvSpPr>
            <p:nvPr/>
          </p:nvSpPr>
          <p:spPr bwMode="auto">
            <a:xfrm>
              <a:off x="3937" y="2678"/>
              <a:ext cx="10" cy="27"/>
            </a:xfrm>
            <a:custGeom>
              <a:avLst/>
              <a:gdLst>
                <a:gd name="T0" fmla="*/ 6 w 10"/>
                <a:gd name="T1" fmla="*/ 1 h 27"/>
                <a:gd name="T2" fmla="*/ 6 w 10"/>
                <a:gd name="T3" fmla="*/ 0 h 27"/>
                <a:gd name="T4" fmla="*/ 4 w 10"/>
                <a:gd name="T5" fmla="*/ 0 h 27"/>
                <a:gd name="T6" fmla="*/ 3 w 10"/>
                <a:gd name="T7" fmla="*/ 0 h 27"/>
                <a:gd name="T8" fmla="*/ 2 w 10"/>
                <a:gd name="T9" fmla="*/ 0 h 27"/>
                <a:gd name="T10" fmla="*/ 0 w 10"/>
                <a:gd name="T11" fmla="*/ 1 h 27"/>
                <a:gd name="T12" fmla="*/ 0 w 10"/>
                <a:gd name="T13" fmla="*/ 2 h 27"/>
                <a:gd name="T14" fmla="*/ 4 w 10"/>
                <a:gd name="T15" fmla="*/ 24 h 27"/>
                <a:gd name="T16" fmla="*/ 4 w 10"/>
                <a:gd name="T17" fmla="*/ 26 h 27"/>
                <a:gd name="T18" fmla="*/ 6 w 10"/>
                <a:gd name="T19" fmla="*/ 27 h 27"/>
                <a:gd name="T20" fmla="*/ 7 w 10"/>
                <a:gd name="T21" fmla="*/ 27 h 27"/>
                <a:gd name="T22" fmla="*/ 9 w 10"/>
                <a:gd name="T23" fmla="*/ 26 h 27"/>
                <a:gd name="T24" fmla="*/ 10 w 10"/>
                <a:gd name="T25" fmla="*/ 24 h 27"/>
                <a:gd name="T26" fmla="*/ 10 w 10"/>
                <a:gd name="T27" fmla="*/ 23 h 27"/>
                <a:gd name="T28" fmla="*/ 6 w 10"/>
                <a:gd name="T29" fmla="*/ 1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7"/>
                <a:gd name="T47" fmla="*/ 10 w 10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7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1" name="Freeform 2125"/>
            <p:cNvSpPr>
              <a:spLocks/>
            </p:cNvSpPr>
            <p:nvPr/>
          </p:nvSpPr>
          <p:spPr bwMode="auto">
            <a:xfrm>
              <a:off x="3944" y="2715"/>
              <a:ext cx="8" cy="27"/>
            </a:xfrm>
            <a:custGeom>
              <a:avLst/>
              <a:gdLst>
                <a:gd name="T0" fmla="*/ 6 w 8"/>
                <a:gd name="T1" fmla="*/ 3 h 27"/>
                <a:gd name="T2" fmla="*/ 4 w 8"/>
                <a:gd name="T3" fmla="*/ 1 h 27"/>
                <a:gd name="T4" fmla="*/ 3 w 8"/>
                <a:gd name="T5" fmla="*/ 0 h 27"/>
                <a:gd name="T6" fmla="*/ 2 w 8"/>
                <a:gd name="T7" fmla="*/ 0 h 27"/>
                <a:gd name="T8" fmla="*/ 0 w 8"/>
                <a:gd name="T9" fmla="*/ 1 h 27"/>
                <a:gd name="T10" fmla="*/ 0 w 8"/>
                <a:gd name="T11" fmla="*/ 3 h 27"/>
                <a:gd name="T12" fmla="*/ 0 w 8"/>
                <a:gd name="T13" fmla="*/ 4 h 27"/>
                <a:gd name="T14" fmla="*/ 3 w 8"/>
                <a:gd name="T15" fmla="*/ 26 h 27"/>
                <a:gd name="T16" fmla="*/ 4 w 8"/>
                <a:gd name="T17" fmla="*/ 27 h 27"/>
                <a:gd name="T18" fmla="*/ 6 w 8"/>
                <a:gd name="T19" fmla="*/ 27 h 27"/>
                <a:gd name="T20" fmla="*/ 7 w 8"/>
                <a:gd name="T21" fmla="*/ 27 h 27"/>
                <a:gd name="T22" fmla="*/ 8 w 8"/>
                <a:gd name="T23" fmla="*/ 27 h 27"/>
                <a:gd name="T24" fmla="*/ 8 w 8"/>
                <a:gd name="T25" fmla="*/ 26 h 27"/>
                <a:gd name="T26" fmla="*/ 8 w 8"/>
                <a:gd name="T27" fmla="*/ 25 h 27"/>
                <a:gd name="T28" fmla="*/ 6 w 8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26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2" name="Freeform 2126"/>
            <p:cNvSpPr>
              <a:spLocks/>
            </p:cNvSpPr>
            <p:nvPr/>
          </p:nvSpPr>
          <p:spPr bwMode="auto">
            <a:xfrm>
              <a:off x="3950" y="2753"/>
              <a:ext cx="9" cy="28"/>
            </a:xfrm>
            <a:custGeom>
              <a:avLst/>
              <a:gdLst>
                <a:gd name="T0" fmla="*/ 5 w 9"/>
                <a:gd name="T1" fmla="*/ 3 h 28"/>
                <a:gd name="T2" fmla="*/ 5 w 9"/>
                <a:gd name="T3" fmla="*/ 2 h 28"/>
                <a:gd name="T4" fmla="*/ 4 w 9"/>
                <a:gd name="T5" fmla="*/ 0 h 28"/>
                <a:gd name="T6" fmla="*/ 2 w 9"/>
                <a:gd name="T7" fmla="*/ 0 h 28"/>
                <a:gd name="T8" fmla="*/ 1 w 9"/>
                <a:gd name="T9" fmla="*/ 2 h 28"/>
                <a:gd name="T10" fmla="*/ 0 w 9"/>
                <a:gd name="T11" fmla="*/ 3 h 28"/>
                <a:gd name="T12" fmla="*/ 0 w 9"/>
                <a:gd name="T13" fmla="*/ 4 h 28"/>
                <a:gd name="T14" fmla="*/ 4 w 9"/>
                <a:gd name="T15" fmla="*/ 25 h 28"/>
                <a:gd name="T16" fmla="*/ 4 w 9"/>
                <a:gd name="T17" fmla="*/ 26 h 28"/>
                <a:gd name="T18" fmla="*/ 5 w 9"/>
                <a:gd name="T19" fmla="*/ 28 h 28"/>
                <a:gd name="T20" fmla="*/ 7 w 9"/>
                <a:gd name="T21" fmla="*/ 28 h 28"/>
                <a:gd name="T22" fmla="*/ 8 w 9"/>
                <a:gd name="T23" fmla="*/ 26 h 28"/>
                <a:gd name="T24" fmla="*/ 9 w 9"/>
                <a:gd name="T25" fmla="*/ 25 h 28"/>
                <a:gd name="T26" fmla="*/ 9 w 9"/>
                <a:gd name="T27" fmla="*/ 24 h 28"/>
                <a:gd name="T28" fmla="*/ 5 w 9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3" name="Freeform 2127"/>
            <p:cNvSpPr>
              <a:spLocks/>
            </p:cNvSpPr>
            <p:nvPr/>
          </p:nvSpPr>
          <p:spPr bwMode="auto">
            <a:xfrm>
              <a:off x="3957" y="2792"/>
              <a:ext cx="8" cy="26"/>
            </a:xfrm>
            <a:custGeom>
              <a:avLst/>
              <a:gdLst>
                <a:gd name="T0" fmla="*/ 5 w 8"/>
                <a:gd name="T1" fmla="*/ 1 h 26"/>
                <a:gd name="T2" fmla="*/ 4 w 8"/>
                <a:gd name="T3" fmla="*/ 0 h 26"/>
                <a:gd name="T4" fmla="*/ 2 w 8"/>
                <a:gd name="T5" fmla="*/ 0 h 26"/>
                <a:gd name="T6" fmla="*/ 1 w 8"/>
                <a:gd name="T7" fmla="*/ 0 h 26"/>
                <a:gd name="T8" fmla="*/ 0 w 8"/>
                <a:gd name="T9" fmla="*/ 0 h 26"/>
                <a:gd name="T10" fmla="*/ 0 w 8"/>
                <a:gd name="T11" fmla="*/ 1 h 26"/>
                <a:gd name="T12" fmla="*/ 0 w 8"/>
                <a:gd name="T13" fmla="*/ 3 h 26"/>
                <a:gd name="T14" fmla="*/ 2 w 8"/>
                <a:gd name="T15" fmla="*/ 25 h 26"/>
                <a:gd name="T16" fmla="*/ 4 w 8"/>
                <a:gd name="T17" fmla="*/ 26 h 26"/>
                <a:gd name="T18" fmla="*/ 5 w 8"/>
                <a:gd name="T19" fmla="*/ 26 h 26"/>
                <a:gd name="T20" fmla="*/ 6 w 8"/>
                <a:gd name="T21" fmla="*/ 26 h 26"/>
                <a:gd name="T22" fmla="*/ 8 w 8"/>
                <a:gd name="T23" fmla="*/ 26 h 26"/>
                <a:gd name="T24" fmla="*/ 8 w 8"/>
                <a:gd name="T25" fmla="*/ 25 h 26"/>
                <a:gd name="T26" fmla="*/ 8 w 8"/>
                <a:gd name="T27" fmla="*/ 23 h 26"/>
                <a:gd name="T28" fmla="*/ 5 w 8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6"/>
                <a:gd name="T47" fmla="*/ 8 w 8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25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4" name="Freeform 2128"/>
            <p:cNvSpPr>
              <a:spLocks/>
            </p:cNvSpPr>
            <p:nvPr/>
          </p:nvSpPr>
          <p:spPr bwMode="auto">
            <a:xfrm>
              <a:off x="3962" y="2829"/>
              <a:ext cx="10" cy="28"/>
            </a:xfrm>
            <a:custGeom>
              <a:avLst/>
              <a:gdLst>
                <a:gd name="T0" fmla="*/ 6 w 10"/>
                <a:gd name="T1" fmla="*/ 3 h 28"/>
                <a:gd name="T2" fmla="*/ 6 w 10"/>
                <a:gd name="T3" fmla="*/ 1 h 28"/>
                <a:gd name="T4" fmla="*/ 4 w 10"/>
                <a:gd name="T5" fmla="*/ 0 h 28"/>
                <a:gd name="T6" fmla="*/ 3 w 10"/>
                <a:gd name="T7" fmla="*/ 0 h 28"/>
                <a:gd name="T8" fmla="*/ 1 w 10"/>
                <a:gd name="T9" fmla="*/ 1 h 28"/>
                <a:gd name="T10" fmla="*/ 0 w 10"/>
                <a:gd name="T11" fmla="*/ 3 h 28"/>
                <a:gd name="T12" fmla="*/ 0 w 10"/>
                <a:gd name="T13" fmla="*/ 4 h 28"/>
                <a:gd name="T14" fmla="*/ 4 w 10"/>
                <a:gd name="T15" fmla="*/ 26 h 28"/>
                <a:gd name="T16" fmla="*/ 4 w 10"/>
                <a:gd name="T17" fmla="*/ 28 h 28"/>
                <a:gd name="T18" fmla="*/ 6 w 10"/>
                <a:gd name="T19" fmla="*/ 28 h 28"/>
                <a:gd name="T20" fmla="*/ 7 w 10"/>
                <a:gd name="T21" fmla="*/ 28 h 28"/>
                <a:gd name="T22" fmla="*/ 8 w 10"/>
                <a:gd name="T23" fmla="*/ 28 h 28"/>
                <a:gd name="T24" fmla="*/ 10 w 10"/>
                <a:gd name="T25" fmla="*/ 26 h 28"/>
                <a:gd name="T26" fmla="*/ 10 w 10"/>
                <a:gd name="T27" fmla="*/ 25 h 28"/>
                <a:gd name="T28" fmla="*/ 6 w 10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5" name="Freeform 2129"/>
            <p:cNvSpPr>
              <a:spLocks/>
            </p:cNvSpPr>
            <p:nvPr/>
          </p:nvSpPr>
          <p:spPr bwMode="auto">
            <a:xfrm>
              <a:off x="3969" y="2868"/>
              <a:ext cx="8" cy="27"/>
            </a:xfrm>
            <a:custGeom>
              <a:avLst/>
              <a:gdLst>
                <a:gd name="T0" fmla="*/ 5 w 8"/>
                <a:gd name="T1" fmla="*/ 1 h 27"/>
                <a:gd name="T2" fmla="*/ 4 w 8"/>
                <a:gd name="T3" fmla="*/ 0 h 27"/>
                <a:gd name="T4" fmla="*/ 3 w 8"/>
                <a:gd name="T5" fmla="*/ 0 h 27"/>
                <a:gd name="T6" fmla="*/ 1 w 8"/>
                <a:gd name="T7" fmla="*/ 0 h 27"/>
                <a:gd name="T8" fmla="*/ 0 w 8"/>
                <a:gd name="T9" fmla="*/ 0 h 27"/>
                <a:gd name="T10" fmla="*/ 0 w 8"/>
                <a:gd name="T11" fmla="*/ 1 h 27"/>
                <a:gd name="T12" fmla="*/ 0 w 8"/>
                <a:gd name="T13" fmla="*/ 2 h 27"/>
                <a:gd name="T14" fmla="*/ 3 w 8"/>
                <a:gd name="T15" fmla="*/ 24 h 27"/>
                <a:gd name="T16" fmla="*/ 4 w 8"/>
                <a:gd name="T17" fmla="*/ 26 h 27"/>
                <a:gd name="T18" fmla="*/ 5 w 8"/>
                <a:gd name="T19" fmla="*/ 27 h 27"/>
                <a:gd name="T20" fmla="*/ 7 w 8"/>
                <a:gd name="T21" fmla="*/ 27 h 27"/>
                <a:gd name="T22" fmla="*/ 8 w 8"/>
                <a:gd name="T23" fmla="*/ 26 h 27"/>
                <a:gd name="T24" fmla="*/ 8 w 8"/>
                <a:gd name="T25" fmla="*/ 24 h 27"/>
                <a:gd name="T26" fmla="*/ 8 w 8"/>
                <a:gd name="T27" fmla="*/ 23 h 27"/>
                <a:gd name="T28" fmla="*/ 5 w 8"/>
                <a:gd name="T29" fmla="*/ 1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6" name="Freeform 2130"/>
            <p:cNvSpPr>
              <a:spLocks/>
            </p:cNvSpPr>
            <p:nvPr/>
          </p:nvSpPr>
          <p:spPr bwMode="auto">
            <a:xfrm>
              <a:off x="3974" y="2906"/>
              <a:ext cx="10" cy="26"/>
            </a:xfrm>
            <a:custGeom>
              <a:avLst/>
              <a:gdLst>
                <a:gd name="T0" fmla="*/ 6 w 10"/>
                <a:gd name="T1" fmla="*/ 2 h 26"/>
                <a:gd name="T2" fmla="*/ 5 w 10"/>
                <a:gd name="T3" fmla="*/ 0 h 26"/>
                <a:gd name="T4" fmla="*/ 3 w 10"/>
                <a:gd name="T5" fmla="*/ 0 h 26"/>
                <a:gd name="T6" fmla="*/ 2 w 10"/>
                <a:gd name="T7" fmla="*/ 0 h 26"/>
                <a:gd name="T8" fmla="*/ 0 w 10"/>
                <a:gd name="T9" fmla="*/ 0 h 26"/>
                <a:gd name="T10" fmla="*/ 0 w 10"/>
                <a:gd name="T11" fmla="*/ 2 h 26"/>
                <a:gd name="T12" fmla="*/ 0 w 10"/>
                <a:gd name="T13" fmla="*/ 3 h 26"/>
                <a:gd name="T14" fmla="*/ 5 w 10"/>
                <a:gd name="T15" fmla="*/ 25 h 26"/>
                <a:gd name="T16" fmla="*/ 5 w 10"/>
                <a:gd name="T17" fmla="*/ 26 h 26"/>
                <a:gd name="T18" fmla="*/ 6 w 10"/>
                <a:gd name="T19" fmla="*/ 26 h 26"/>
                <a:gd name="T20" fmla="*/ 7 w 10"/>
                <a:gd name="T21" fmla="*/ 26 h 26"/>
                <a:gd name="T22" fmla="*/ 9 w 10"/>
                <a:gd name="T23" fmla="*/ 26 h 26"/>
                <a:gd name="T24" fmla="*/ 10 w 10"/>
                <a:gd name="T25" fmla="*/ 25 h 26"/>
                <a:gd name="T26" fmla="*/ 10 w 10"/>
                <a:gd name="T27" fmla="*/ 24 h 26"/>
                <a:gd name="T28" fmla="*/ 6 w 10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6"/>
                <a:gd name="T47" fmla="*/ 10 w 10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6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7" name="Freeform 2131"/>
            <p:cNvSpPr>
              <a:spLocks/>
            </p:cNvSpPr>
            <p:nvPr/>
          </p:nvSpPr>
          <p:spPr bwMode="auto">
            <a:xfrm>
              <a:off x="3980" y="2943"/>
              <a:ext cx="10" cy="28"/>
            </a:xfrm>
            <a:custGeom>
              <a:avLst/>
              <a:gdLst>
                <a:gd name="T0" fmla="*/ 6 w 10"/>
                <a:gd name="T1" fmla="*/ 3 h 28"/>
                <a:gd name="T2" fmla="*/ 6 w 10"/>
                <a:gd name="T3" fmla="*/ 2 h 28"/>
                <a:gd name="T4" fmla="*/ 4 w 10"/>
                <a:gd name="T5" fmla="*/ 0 h 28"/>
                <a:gd name="T6" fmla="*/ 3 w 10"/>
                <a:gd name="T7" fmla="*/ 0 h 28"/>
                <a:gd name="T8" fmla="*/ 1 w 10"/>
                <a:gd name="T9" fmla="*/ 2 h 28"/>
                <a:gd name="T10" fmla="*/ 0 w 10"/>
                <a:gd name="T11" fmla="*/ 3 h 28"/>
                <a:gd name="T12" fmla="*/ 0 w 10"/>
                <a:gd name="T13" fmla="*/ 5 h 28"/>
                <a:gd name="T14" fmla="*/ 4 w 10"/>
                <a:gd name="T15" fmla="*/ 27 h 28"/>
                <a:gd name="T16" fmla="*/ 4 w 10"/>
                <a:gd name="T17" fmla="*/ 28 h 28"/>
                <a:gd name="T18" fmla="*/ 6 w 10"/>
                <a:gd name="T19" fmla="*/ 28 h 28"/>
                <a:gd name="T20" fmla="*/ 7 w 10"/>
                <a:gd name="T21" fmla="*/ 28 h 28"/>
                <a:gd name="T22" fmla="*/ 8 w 10"/>
                <a:gd name="T23" fmla="*/ 28 h 28"/>
                <a:gd name="T24" fmla="*/ 10 w 10"/>
                <a:gd name="T25" fmla="*/ 27 h 28"/>
                <a:gd name="T26" fmla="*/ 10 w 10"/>
                <a:gd name="T27" fmla="*/ 25 h 28"/>
                <a:gd name="T28" fmla="*/ 6 w 10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8" name="Freeform 2132"/>
            <p:cNvSpPr>
              <a:spLocks/>
            </p:cNvSpPr>
            <p:nvPr/>
          </p:nvSpPr>
          <p:spPr bwMode="auto">
            <a:xfrm>
              <a:off x="3987" y="2982"/>
              <a:ext cx="8" cy="28"/>
            </a:xfrm>
            <a:custGeom>
              <a:avLst/>
              <a:gdLst>
                <a:gd name="T0" fmla="*/ 5 w 8"/>
                <a:gd name="T1" fmla="*/ 1 h 28"/>
                <a:gd name="T2" fmla="*/ 4 w 8"/>
                <a:gd name="T3" fmla="*/ 0 h 28"/>
                <a:gd name="T4" fmla="*/ 3 w 8"/>
                <a:gd name="T5" fmla="*/ 0 h 28"/>
                <a:gd name="T6" fmla="*/ 1 w 8"/>
                <a:gd name="T7" fmla="*/ 0 h 28"/>
                <a:gd name="T8" fmla="*/ 0 w 8"/>
                <a:gd name="T9" fmla="*/ 0 h 28"/>
                <a:gd name="T10" fmla="*/ 0 w 8"/>
                <a:gd name="T11" fmla="*/ 1 h 28"/>
                <a:gd name="T12" fmla="*/ 0 w 8"/>
                <a:gd name="T13" fmla="*/ 3 h 28"/>
                <a:gd name="T14" fmla="*/ 3 w 8"/>
                <a:gd name="T15" fmla="*/ 25 h 28"/>
                <a:gd name="T16" fmla="*/ 4 w 8"/>
                <a:gd name="T17" fmla="*/ 26 h 28"/>
                <a:gd name="T18" fmla="*/ 5 w 8"/>
                <a:gd name="T19" fmla="*/ 28 h 28"/>
                <a:gd name="T20" fmla="*/ 7 w 8"/>
                <a:gd name="T21" fmla="*/ 28 h 28"/>
                <a:gd name="T22" fmla="*/ 8 w 8"/>
                <a:gd name="T23" fmla="*/ 26 h 28"/>
                <a:gd name="T24" fmla="*/ 8 w 8"/>
                <a:gd name="T25" fmla="*/ 25 h 28"/>
                <a:gd name="T26" fmla="*/ 8 w 8"/>
                <a:gd name="T27" fmla="*/ 23 h 28"/>
                <a:gd name="T28" fmla="*/ 5 w 8"/>
                <a:gd name="T29" fmla="*/ 1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8"/>
                <a:gd name="T47" fmla="*/ 8 w 8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8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89" name="Freeform 2133"/>
            <p:cNvSpPr>
              <a:spLocks/>
            </p:cNvSpPr>
            <p:nvPr/>
          </p:nvSpPr>
          <p:spPr bwMode="auto">
            <a:xfrm>
              <a:off x="3992" y="3021"/>
              <a:ext cx="10" cy="26"/>
            </a:xfrm>
            <a:custGeom>
              <a:avLst/>
              <a:gdLst>
                <a:gd name="T0" fmla="*/ 6 w 10"/>
                <a:gd name="T1" fmla="*/ 1 h 26"/>
                <a:gd name="T2" fmla="*/ 6 w 10"/>
                <a:gd name="T3" fmla="*/ 0 h 26"/>
                <a:gd name="T4" fmla="*/ 5 w 10"/>
                <a:gd name="T5" fmla="*/ 0 h 26"/>
                <a:gd name="T6" fmla="*/ 3 w 10"/>
                <a:gd name="T7" fmla="*/ 0 h 26"/>
                <a:gd name="T8" fmla="*/ 2 w 10"/>
                <a:gd name="T9" fmla="*/ 0 h 26"/>
                <a:gd name="T10" fmla="*/ 0 w 10"/>
                <a:gd name="T11" fmla="*/ 1 h 26"/>
                <a:gd name="T12" fmla="*/ 0 w 10"/>
                <a:gd name="T13" fmla="*/ 2 h 26"/>
                <a:gd name="T14" fmla="*/ 5 w 10"/>
                <a:gd name="T15" fmla="*/ 24 h 26"/>
                <a:gd name="T16" fmla="*/ 5 w 10"/>
                <a:gd name="T17" fmla="*/ 26 h 26"/>
                <a:gd name="T18" fmla="*/ 6 w 10"/>
                <a:gd name="T19" fmla="*/ 26 h 26"/>
                <a:gd name="T20" fmla="*/ 7 w 10"/>
                <a:gd name="T21" fmla="*/ 26 h 26"/>
                <a:gd name="T22" fmla="*/ 9 w 10"/>
                <a:gd name="T23" fmla="*/ 26 h 26"/>
                <a:gd name="T24" fmla="*/ 10 w 10"/>
                <a:gd name="T25" fmla="*/ 24 h 26"/>
                <a:gd name="T26" fmla="*/ 10 w 10"/>
                <a:gd name="T27" fmla="*/ 23 h 26"/>
                <a:gd name="T28" fmla="*/ 6 w 10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6"/>
                <a:gd name="T47" fmla="*/ 10 w 10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6">
                  <a:moveTo>
                    <a:pt x="6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0" name="Freeform 2134"/>
            <p:cNvSpPr>
              <a:spLocks/>
            </p:cNvSpPr>
            <p:nvPr/>
          </p:nvSpPr>
          <p:spPr bwMode="auto">
            <a:xfrm>
              <a:off x="3999" y="3058"/>
              <a:ext cx="9" cy="27"/>
            </a:xfrm>
            <a:custGeom>
              <a:avLst/>
              <a:gdLst>
                <a:gd name="T0" fmla="*/ 6 w 9"/>
                <a:gd name="T1" fmla="*/ 2 h 27"/>
                <a:gd name="T2" fmla="*/ 4 w 9"/>
                <a:gd name="T3" fmla="*/ 1 h 27"/>
                <a:gd name="T4" fmla="*/ 3 w 9"/>
                <a:gd name="T5" fmla="*/ 0 h 27"/>
                <a:gd name="T6" fmla="*/ 2 w 9"/>
                <a:gd name="T7" fmla="*/ 0 h 27"/>
                <a:gd name="T8" fmla="*/ 0 w 9"/>
                <a:gd name="T9" fmla="*/ 1 h 27"/>
                <a:gd name="T10" fmla="*/ 0 w 9"/>
                <a:gd name="T11" fmla="*/ 2 h 27"/>
                <a:gd name="T12" fmla="*/ 0 w 9"/>
                <a:gd name="T13" fmla="*/ 4 h 27"/>
                <a:gd name="T14" fmla="*/ 3 w 9"/>
                <a:gd name="T15" fmla="*/ 25 h 27"/>
                <a:gd name="T16" fmla="*/ 4 w 9"/>
                <a:gd name="T17" fmla="*/ 26 h 27"/>
                <a:gd name="T18" fmla="*/ 6 w 9"/>
                <a:gd name="T19" fmla="*/ 27 h 27"/>
                <a:gd name="T20" fmla="*/ 7 w 9"/>
                <a:gd name="T21" fmla="*/ 27 h 27"/>
                <a:gd name="T22" fmla="*/ 9 w 9"/>
                <a:gd name="T23" fmla="*/ 26 h 27"/>
                <a:gd name="T24" fmla="*/ 9 w 9"/>
                <a:gd name="T25" fmla="*/ 25 h 27"/>
                <a:gd name="T26" fmla="*/ 9 w 9"/>
                <a:gd name="T27" fmla="*/ 23 h 27"/>
                <a:gd name="T28" fmla="*/ 6 w 9"/>
                <a:gd name="T29" fmla="*/ 2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7"/>
                <a:gd name="T47" fmla="*/ 9 w 9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7">
                  <a:moveTo>
                    <a:pt x="6" y="2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1" name="Freeform 2135"/>
            <p:cNvSpPr>
              <a:spLocks/>
            </p:cNvSpPr>
            <p:nvPr/>
          </p:nvSpPr>
          <p:spPr bwMode="auto">
            <a:xfrm>
              <a:off x="4005" y="3096"/>
              <a:ext cx="9" cy="28"/>
            </a:xfrm>
            <a:custGeom>
              <a:avLst/>
              <a:gdLst>
                <a:gd name="T0" fmla="*/ 5 w 9"/>
                <a:gd name="T1" fmla="*/ 2 h 28"/>
                <a:gd name="T2" fmla="*/ 5 w 9"/>
                <a:gd name="T3" fmla="*/ 0 h 28"/>
                <a:gd name="T4" fmla="*/ 4 w 9"/>
                <a:gd name="T5" fmla="*/ 0 h 28"/>
                <a:gd name="T6" fmla="*/ 3 w 9"/>
                <a:gd name="T7" fmla="*/ 0 h 28"/>
                <a:gd name="T8" fmla="*/ 1 w 9"/>
                <a:gd name="T9" fmla="*/ 0 h 28"/>
                <a:gd name="T10" fmla="*/ 0 w 9"/>
                <a:gd name="T11" fmla="*/ 2 h 28"/>
                <a:gd name="T12" fmla="*/ 0 w 9"/>
                <a:gd name="T13" fmla="*/ 3 h 28"/>
                <a:gd name="T14" fmla="*/ 4 w 9"/>
                <a:gd name="T15" fmla="*/ 25 h 28"/>
                <a:gd name="T16" fmla="*/ 4 w 9"/>
                <a:gd name="T17" fmla="*/ 26 h 28"/>
                <a:gd name="T18" fmla="*/ 5 w 9"/>
                <a:gd name="T19" fmla="*/ 28 h 28"/>
                <a:gd name="T20" fmla="*/ 7 w 9"/>
                <a:gd name="T21" fmla="*/ 28 h 28"/>
                <a:gd name="T22" fmla="*/ 8 w 9"/>
                <a:gd name="T23" fmla="*/ 26 h 28"/>
                <a:gd name="T24" fmla="*/ 9 w 9"/>
                <a:gd name="T25" fmla="*/ 25 h 28"/>
                <a:gd name="T26" fmla="*/ 9 w 9"/>
                <a:gd name="T27" fmla="*/ 24 h 28"/>
                <a:gd name="T28" fmla="*/ 5 w 9"/>
                <a:gd name="T29" fmla="*/ 2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8"/>
                <a:gd name="T47" fmla="*/ 9 w 9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8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2" name="Freeform 2136"/>
            <p:cNvSpPr>
              <a:spLocks/>
            </p:cNvSpPr>
            <p:nvPr/>
          </p:nvSpPr>
          <p:spPr bwMode="auto">
            <a:xfrm>
              <a:off x="4012" y="3133"/>
              <a:ext cx="8" cy="28"/>
            </a:xfrm>
            <a:custGeom>
              <a:avLst/>
              <a:gdLst>
                <a:gd name="T0" fmla="*/ 5 w 8"/>
                <a:gd name="T1" fmla="*/ 3 h 28"/>
                <a:gd name="T2" fmla="*/ 4 w 8"/>
                <a:gd name="T3" fmla="*/ 2 h 28"/>
                <a:gd name="T4" fmla="*/ 2 w 8"/>
                <a:gd name="T5" fmla="*/ 0 h 28"/>
                <a:gd name="T6" fmla="*/ 1 w 8"/>
                <a:gd name="T7" fmla="*/ 0 h 28"/>
                <a:gd name="T8" fmla="*/ 0 w 8"/>
                <a:gd name="T9" fmla="*/ 2 h 28"/>
                <a:gd name="T10" fmla="*/ 0 w 8"/>
                <a:gd name="T11" fmla="*/ 3 h 28"/>
                <a:gd name="T12" fmla="*/ 0 w 8"/>
                <a:gd name="T13" fmla="*/ 5 h 28"/>
                <a:gd name="T14" fmla="*/ 2 w 8"/>
                <a:gd name="T15" fmla="*/ 27 h 28"/>
                <a:gd name="T16" fmla="*/ 4 w 8"/>
                <a:gd name="T17" fmla="*/ 28 h 28"/>
                <a:gd name="T18" fmla="*/ 5 w 8"/>
                <a:gd name="T19" fmla="*/ 28 h 28"/>
                <a:gd name="T20" fmla="*/ 7 w 8"/>
                <a:gd name="T21" fmla="*/ 28 h 28"/>
                <a:gd name="T22" fmla="*/ 8 w 8"/>
                <a:gd name="T23" fmla="*/ 28 h 28"/>
                <a:gd name="T24" fmla="*/ 8 w 8"/>
                <a:gd name="T25" fmla="*/ 27 h 28"/>
                <a:gd name="T26" fmla="*/ 8 w 8"/>
                <a:gd name="T27" fmla="*/ 25 h 28"/>
                <a:gd name="T28" fmla="*/ 5 w 8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8"/>
                <a:gd name="T47" fmla="*/ 8 w 8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8">
                  <a:moveTo>
                    <a:pt x="5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27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3" name="Freeform 2137"/>
            <p:cNvSpPr>
              <a:spLocks/>
            </p:cNvSpPr>
            <p:nvPr/>
          </p:nvSpPr>
          <p:spPr bwMode="auto">
            <a:xfrm>
              <a:off x="4017" y="3172"/>
              <a:ext cx="8" cy="28"/>
            </a:xfrm>
            <a:custGeom>
              <a:avLst/>
              <a:gdLst>
                <a:gd name="T0" fmla="*/ 6 w 8"/>
                <a:gd name="T1" fmla="*/ 3 h 28"/>
                <a:gd name="T2" fmla="*/ 4 w 8"/>
                <a:gd name="T3" fmla="*/ 1 h 28"/>
                <a:gd name="T4" fmla="*/ 3 w 8"/>
                <a:gd name="T5" fmla="*/ 0 h 28"/>
                <a:gd name="T6" fmla="*/ 2 w 8"/>
                <a:gd name="T7" fmla="*/ 0 h 28"/>
                <a:gd name="T8" fmla="*/ 0 w 8"/>
                <a:gd name="T9" fmla="*/ 1 h 28"/>
                <a:gd name="T10" fmla="*/ 0 w 8"/>
                <a:gd name="T11" fmla="*/ 3 h 28"/>
                <a:gd name="T12" fmla="*/ 0 w 8"/>
                <a:gd name="T13" fmla="*/ 4 h 28"/>
                <a:gd name="T14" fmla="*/ 3 w 8"/>
                <a:gd name="T15" fmla="*/ 25 h 28"/>
                <a:gd name="T16" fmla="*/ 4 w 8"/>
                <a:gd name="T17" fmla="*/ 26 h 28"/>
                <a:gd name="T18" fmla="*/ 6 w 8"/>
                <a:gd name="T19" fmla="*/ 28 h 28"/>
                <a:gd name="T20" fmla="*/ 7 w 8"/>
                <a:gd name="T21" fmla="*/ 28 h 28"/>
                <a:gd name="T22" fmla="*/ 8 w 8"/>
                <a:gd name="T23" fmla="*/ 26 h 28"/>
                <a:gd name="T24" fmla="*/ 8 w 8"/>
                <a:gd name="T25" fmla="*/ 25 h 28"/>
                <a:gd name="T26" fmla="*/ 8 w 8"/>
                <a:gd name="T27" fmla="*/ 23 h 28"/>
                <a:gd name="T28" fmla="*/ 6 w 8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8"/>
                <a:gd name="T47" fmla="*/ 8 w 8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8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4" name="Freeform 2138"/>
            <p:cNvSpPr>
              <a:spLocks/>
            </p:cNvSpPr>
            <p:nvPr/>
          </p:nvSpPr>
          <p:spPr bwMode="auto">
            <a:xfrm>
              <a:off x="4023" y="3211"/>
              <a:ext cx="9" cy="27"/>
            </a:xfrm>
            <a:custGeom>
              <a:avLst/>
              <a:gdLst>
                <a:gd name="T0" fmla="*/ 5 w 9"/>
                <a:gd name="T1" fmla="*/ 1 h 27"/>
                <a:gd name="T2" fmla="*/ 5 w 9"/>
                <a:gd name="T3" fmla="*/ 0 h 27"/>
                <a:gd name="T4" fmla="*/ 4 w 9"/>
                <a:gd name="T5" fmla="*/ 0 h 27"/>
                <a:gd name="T6" fmla="*/ 2 w 9"/>
                <a:gd name="T7" fmla="*/ 0 h 27"/>
                <a:gd name="T8" fmla="*/ 1 w 9"/>
                <a:gd name="T9" fmla="*/ 0 h 27"/>
                <a:gd name="T10" fmla="*/ 0 w 9"/>
                <a:gd name="T11" fmla="*/ 1 h 27"/>
                <a:gd name="T12" fmla="*/ 0 w 9"/>
                <a:gd name="T13" fmla="*/ 2 h 27"/>
                <a:gd name="T14" fmla="*/ 4 w 9"/>
                <a:gd name="T15" fmla="*/ 24 h 27"/>
                <a:gd name="T16" fmla="*/ 4 w 9"/>
                <a:gd name="T17" fmla="*/ 26 h 27"/>
                <a:gd name="T18" fmla="*/ 5 w 9"/>
                <a:gd name="T19" fmla="*/ 27 h 27"/>
                <a:gd name="T20" fmla="*/ 7 w 9"/>
                <a:gd name="T21" fmla="*/ 27 h 27"/>
                <a:gd name="T22" fmla="*/ 8 w 9"/>
                <a:gd name="T23" fmla="*/ 26 h 27"/>
                <a:gd name="T24" fmla="*/ 9 w 9"/>
                <a:gd name="T25" fmla="*/ 24 h 27"/>
                <a:gd name="T26" fmla="*/ 9 w 9"/>
                <a:gd name="T27" fmla="*/ 23 h 27"/>
                <a:gd name="T28" fmla="*/ 5 w 9"/>
                <a:gd name="T29" fmla="*/ 1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7"/>
                <a:gd name="T47" fmla="*/ 9 w 9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7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8" y="26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5" name="Freeform 2139"/>
            <p:cNvSpPr>
              <a:spLocks/>
            </p:cNvSpPr>
            <p:nvPr/>
          </p:nvSpPr>
          <p:spPr bwMode="auto">
            <a:xfrm>
              <a:off x="4030" y="3248"/>
              <a:ext cx="8" cy="27"/>
            </a:xfrm>
            <a:custGeom>
              <a:avLst/>
              <a:gdLst>
                <a:gd name="T0" fmla="*/ 5 w 8"/>
                <a:gd name="T1" fmla="*/ 3 h 27"/>
                <a:gd name="T2" fmla="*/ 4 w 8"/>
                <a:gd name="T3" fmla="*/ 1 h 27"/>
                <a:gd name="T4" fmla="*/ 2 w 8"/>
                <a:gd name="T5" fmla="*/ 0 h 27"/>
                <a:gd name="T6" fmla="*/ 1 w 8"/>
                <a:gd name="T7" fmla="*/ 0 h 27"/>
                <a:gd name="T8" fmla="*/ 0 w 8"/>
                <a:gd name="T9" fmla="*/ 1 h 27"/>
                <a:gd name="T10" fmla="*/ 0 w 8"/>
                <a:gd name="T11" fmla="*/ 3 h 27"/>
                <a:gd name="T12" fmla="*/ 0 w 8"/>
                <a:gd name="T13" fmla="*/ 4 h 27"/>
                <a:gd name="T14" fmla="*/ 2 w 8"/>
                <a:gd name="T15" fmla="*/ 26 h 27"/>
                <a:gd name="T16" fmla="*/ 4 w 8"/>
                <a:gd name="T17" fmla="*/ 27 h 27"/>
                <a:gd name="T18" fmla="*/ 5 w 8"/>
                <a:gd name="T19" fmla="*/ 27 h 27"/>
                <a:gd name="T20" fmla="*/ 6 w 8"/>
                <a:gd name="T21" fmla="*/ 27 h 27"/>
                <a:gd name="T22" fmla="*/ 8 w 8"/>
                <a:gd name="T23" fmla="*/ 27 h 27"/>
                <a:gd name="T24" fmla="*/ 8 w 8"/>
                <a:gd name="T25" fmla="*/ 26 h 27"/>
                <a:gd name="T26" fmla="*/ 8 w 8"/>
                <a:gd name="T27" fmla="*/ 25 h 27"/>
                <a:gd name="T28" fmla="*/ 5 w 8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6" name="Freeform 2140"/>
            <p:cNvSpPr>
              <a:spLocks/>
            </p:cNvSpPr>
            <p:nvPr/>
          </p:nvSpPr>
          <p:spPr bwMode="auto">
            <a:xfrm>
              <a:off x="4035" y="3286"/>
              <a:ext cx="10" cy="28"/>
            </a:xfrm>
            <a:custGeom>
              <a:avLst/>
              <a:gdLst>
                <a:gd name="T0" fmla="*/ 6 w 10"/>
                <a:gd name="T1" fmla="*/ 3 h 28"/>
                <a:gd name="T2" fmla="*/ 6 w 10"/>
                <a:gd name="T3" fmla="*/ 2 h 28"/>
                <a:gd name="T4" fmla="*/ 4 w 10"/>
                <a:gd name="T5" fmla="*/ 0 h 28"/>
                <a:gd name="T6" fmla="*/ 3 w 10"/>
                <a:gd name="T7" fmla="*/ 0 h 28"/>
                <a:gd name="T8" fmla="*/ 1 w 10"/>
                <a:gd name="T9" fmla="*/ 2 h 28"/>
                <a:gd name="T10" fmla="*/ 0 w 10"/>
                <a:gd name="T11" fmla="*/ 3 h 28"/>
                <a:gd name="T12" fmla="*/ 0 w 10"/>
                <a:gd name="T13" fmla="*/ 4 h 28"/>
                <a:gd name="T14" fmla="*/ 4 w 10"/>
                <a:gd name="T15" fmla="*/ 25 h 28"/>
                <a:gd name="T16" fmla="*/ 4 w 10"/>
                <a:gd name="T17" fmla="*/ 27 h 28"/>
                <a:gd name="T18" fmla="*/ 6 w 10"/>
                <a:gd name="T19" fmla="*/ 28 h 28"/>
                <a:gd name="T20" fmla="*/ 7 w 10"/>
                <a:gd name="T21" fmla="*/ 28 h 28"/>
                <a:gd name="T22" fmla="*/ 8 w 10"/>
                <a:gd name="T23" fmla="*/ 27 h 28"/>
                <a:gd name="T24" fmla="*/ 10 w 10"/>
                <a:gd name="T25" fmla="*/ 25 h 28"/>
                <a:gd name="T26" fmla="*/ 10 w 10"/>
                <a:gd name="T27" fmla="*/ 24 h 28"/>
                <a:gd name="T28" fmla="*/ 6 w 10"/>
                <a:gd name="T29" fmla="*/ 3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8"/>
                <a:gd name="T47" fmla="*/ 10 w 10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8">
                  <a:moveTo>
                    <a:pt x="6" y="3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97" name="Freeform 2141"/>
            <p:cNvSpPr>
              <a:spLocks/>
            </p:cNvSpPr>
            <p:nvPr/>
          </p:nvSpPr>
          <p:spPr bwMode="auto">
            <a:xfrm>
              <a:off x="4042" y="3325"/>
              <a:ext cx="7" cy="16"/>
            </a:xfrm>
            <a:custGeom>
              <a:avLst/>
              <a:gdLst>
                <a:gd name="T0" fmla="*/ 6 w 7"/>
                <a:gd name="T1" fmla="*/ 1 h 16"/>
                <a:gd name="T2" fmla="*/ 4 w 7"/>
                <a:gd name="T3" fmla="*/ 0 h 16"/>
                <a:gd name="T4" fmla="*/ 3 w 7"/>
                <a:gd name="T5" fmla="*/ 0 h 16"/>
                <a:gd name="T6" fmla="*/ 1 w 7"/>
                <a:gd name="T7" fmla="*/ 0 h 16"/>
                <a:gd name="T8" fmla="*/ 0 w 7"/>
                <a:gd name="T9" fmla="*/ 0 h 16"/>
                <a:gd name="T10" fmla="*/ 0 w 7"/>
                <a:gd name="T11" fmla="*/ 1 h 16"/>
                <a:gd name="T12" fmla="*/ 0 w 7"/>
                <a:gd name="T13" fmla="*/ 3 h 16"/>
                <a:gd name="T14" fmla="*/ 1 w 7"/>
                <a:gd name="T15" fmla="*/ 15 h 16"/>
                <a:gd name="T16" fmla="*/ 3 w 7"/>
                <a:gd name="T17" fmla="*/ 15 h 16"/>
                <a:gd name="T18" fmla="*/ 4 w 7"/>
                <a:gd name="T19" fmla="*/ 16 h 16"/>
                <a:gd name="T20" fmla="*/ 4 w 7"/>
                <a:gd name="T21" fmla="*/ 16 h 16"/>
                <a:gd name="T22" fmla="*/ 6 w 7"/>
                <a:gd name="T23" fmla="*/ 15 h 16"/>
                <a:gd name="T24" fmla="*/ 7 w 7"/>
                <a:gd name="T25" fmla="*/ 14 h 16"/>
                <a:gd name="T26" fmla="*/ 7 w 7"/>
                <a:gd name="T27" fmla="*/ 14 h 16"/>
                <a:gd name="T28" fmla="*/ 6 w 7"/>
                <a:gd name="T29" fmla="*/ 1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6"/>
                <a:gd name="T47" fmla="*/ 7 w 7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6" name="Group 2142"/>
          <p:cNvGrpSpPr>
            <a:grpSpLocks/>
          </p:cNvGrpSpPr>
          <p:nvPr/>
        </p:nvGrpSpPr>
        <p:grpSpPr bwMode="auto">
          <a:xfrm>
            <a:off x="6105525" y="3343275"/>
            <a:ext cx="989013" cy="2157413"/>
            <a:chOff x="3846" y="2106"/>
            <a:chExt cx="623" cy="1359"/>
          </a:xfrm>
        </p:grpSpPr>
        <p:sp>
          <p:nvSpPr>
            <p:cNvPr id="31926" name="Freeform 2143"/>
            <p:cNvSpPr>
              <a:spLocks/>
            </p:cNvSpPr>
            <p:nvPr/>
          </p:nvSpPr>
          <p:spPr bwMode="auto">
            <a:xfrm>
              <a:off x="3846" y="2106"/>
              <a:ext cx="16" cy="26"/>
            </a:xfrm>
            <a:custGeom>
              <a:avLst/>
              <a:gdLst>
                <a:gd name="T0" fmla="*/ 6 w 16"/>
                <a:gd name="T1" fmla="*/ 3 h 26"/>
                <a:gd name="T2" fmla="*/ 5 w 16"/>
                <a:gd name="T3" fmla="*/ 1 h 26"/>
                <a:gd name="T4" fmla="*/ 3 w 16"/>
                <a:gd name="T5" fmla="*/ 0 h 26"/>
                <a:gd name="T6" fmla="*/ 3 w 16"/>
                <a:gd name="T7" fmla="*/ 0 h 26"/>
                <a:gd name="T8" fmla="*/ 2 w 16"/>
                <a:gd name="T9" fmla="*/ 1 h 26"/>
                <a:gd name="T10" fmla="*/ 0 w 16"/>
                <a:gd name="T11" fmla="*/ 3 h 26"/>
                <a:gd name="T12" fmla="*/ 0 w 16"/>
                <a:gd name="T13" fmla="*/ 4 h 26"/>
                <a:gd name="T14" fmla="*/ 10 w 16"/>
                <a:gd name="T15" fmla="*/ 23 h 26"/>
                <a:gd name="T16" fmla="*/ 10 w 16"/>
                <a:gd name="T17" fmla="*/ 25 h 26"/>
                <a:gd name="T18" fmla="*/ 11 w 16"/>
                <a:gd name="T19" fmla="*/ 26 h 26"/>
                <a:gd name="T20" fmla="*/ 13 w 16"/>
                <a:gd name="T21" fmla="*/ 26 h 26"/>
                <a:gd name="T22" fmla="*/ 14 w 16"/>
                <a:gd name="T23" fmla="*/ 25 h 26"/>
                <a:gd name="T24" fmla="*/ 16 w 16"/>
                <a:gd name="T25" fmla="*/ 23 h 26"/>
                <a:gd name="T26" fmla="*/ 16 w 16"/>
                <a:gd name="T27" fmla="*/ 22 h 26"/>
                <a:gd name="T28" fmla="*/ 6 w 16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6"/>
                <a:gd name="T47" fmla="*/ 16 w 16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6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7" name="Freeform 2144"/>
            <p:cNvSpPr>
              <a:spLocks/>
            </p:cNvSpPr>
            <p:nvPr/>
          </p:nvSpPr>
          <p:spPr bwMode="auto">
            <a:xfrm>
              <a:off x="3863" y="2140"/>
              <a:ext cx="14" cy="27"/>
            </a:xfrm>
            <a:custGeom>
              <a:avLst/>
              <a:gdLst>
                <a:gd name="T0" fmla="*/ 5 w 14"/>
                <a:gd name="T1" fmla="*/ 3 h 27"/>
                <a:gd name="T2" fmla="*/ 4 w 14"/>
                <a:gd name="T3" fmla="*/ 2 h 27"/>
                <a:gd name="T4" fmla="*/ 3 w 14"/>
                <a:gd name="T5" fmla="*/ 0 h 27"/>
                <a:gd name="T6" fmla="*/ 1 w 14"/>
                <a:gd name="T7" fmla="*/ 0 h 27"/>
                <a:gd name="T8" fmla="*/ 0 w 14"/>
                <a:gd name="T9" fmla="*/ 2 h 27"/>
                <a:gd name="T10" fmla="*/ 0 w 14"/>
                <a:gd name="T11" fmla="*/ 3 h 27"/>
                <a:gd name="T12" fmla="*/ 0 w 14"/>
                <a:gd name="T13" fmla="*/ 5 h 27"/>
                <a:gd name="T14" fmla="*/ 8 w 14"/>
                <a:gd name="T15" fmla="*/ 25 h 27"/>
                <a:gd name="T16" fmla="*/ 10 w 14"/>
                <a:gd name="T17" fmla="*/ 27 h 27"/>
                <a:gd name="T18" fmla="*/ 11 w 14"/>
                <a:gd name="T19" fmla="*/ 27 h 27"/>
                <a:gd name="T20" fmla="*/ 12 w 14"/>
                <a:gd name="T21" fmla="*/ 27 h 27"/>
                <a:gd name="T22" fmla="*/ 14 w 14"/>
                <a:gd name="T23" fmla="*/ 27 h 27"/>
                <a:gd name="T24" fmla="*/ 14 w 14"/>
                <a:gd name="T25" fmla="*/ 25 h 27"/>
                <a:gd name="T26" fmla="*/ 14 w 14"/>
                <a:gd name="T27" fmla="*/ 24 h 27"/>
                <a:gd name="T28" fmla="*/ 5 w 14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7"/>
                <a:gd name="T47" fmla="*/ 14 w 14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7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8" name="Freeform 2145"/>
            <p:cNvSpPr>
              <a:spLocks/>
            </p:cNvSpPr>
            <p:nvPr/>
          </p:nvSpPr>
          <p:spPr bwMode="auto">
            <a:xfrm>
              <a:off x="3878" y="2176"/>
              <a:ext cx="15" cy="26"/>
            </a:xfrm>
            <a:custGeom>
              <a:avLst/>
              <a:gdLst>
                <a:gd name="T0" fmla="*/ 6 w 15"/>
                <a:gd name="T1" fmla="*/ 2 h 26"/>
                <a:gd name="T2" fmla="*/ 6 w 15"/>
                <a:gd name="T3" fmla="*/ 0 h 26"/>
                <a:gd name="T4" fmla="*/ 4 w 15"/>
                <a:gd name="T5" fmla="*/ 0 h 26"/>
                <a:gd name="T6" fmla="*/ 3 w 15"/>
                <a:gd name="T7" fmla="*/ 0 h 26"/>
                <a:gd name="T8" fmla="*/ 1 w 15"/>
                <a:gd name="T9" fmla="*/ 0 h 26"/>
                <a:gd name="T10" fmla="*/ 0 w 15"/>
                <a:gd name="T11" fmla="*/ 2 h 26"/>
                <a:gd name="T12" fmla="*/ 0 w 15"/>
                <a:gd name="T13" fmla="*/ 3 h 26"/>
                <a:gd name="T14" fmla="*/ 10 w 15"/>
                <a:gd name="T15" fmla="*/ 24 h 26"/>
                <a:gd name="T16" fmla="*/ 10 w 15"/>
                <a:gd name="T17" fmla="*/ 25 h 26"/>
                <a:gd name="T18" fmla="*/ 11 w 15"/>
                <a:gd name="T19" fmla="*/ 26 h 26"/>
                <a:gd name="T20" fmla="*/ 12 w 15"/>
                <a:gd name="T21" fmla="*/ 26 h 26"/>
                <a:gd name="T22" fmla="*/ 14 w 15"/>
                <a:gd name="T23" fmla="*/ 25 h 26"/>
                <a:gd name="T24" fmla="*/ 15 w 15"/>
                <a:gd name="T25" fmla="*/ 24 h 26"/>
                <a:gd name="T26" fmla="*/ 15 w 15"/>
                <a:gd name="T27" fmla="*/ 22 h 26"/>
                <a:gd name="T28" fmla="*/ 6 w 15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9" name="Freeform 2146"/>
            <p:cNvSpPr>
              <a:spLocks/>
            </p:cNvSpPr>
            <p:nvPr/>
          </p:nvSpPr>
          <p:spPr bwMode="auto">
            <a:xfrm>
              <a:off x="3895" y="2211"/>
              <a:ext cx="13" cy="26"/>
            </a:xfrm>
            <a:custGeom>
              <a:avLst/>
              <a:gdLst>
                <a:gd name="T0" fmla="*/ 5 w 13"/>
                <a:gd name="T1" fmla="*/ 2 h 26"/>
                <a:gd name="T2" fmla="*/ 4 w 13"/>
                <a:gd name="T3" fmla="*/ 1 h 26"/>
                <a:gd name="T4" fmla="*/ 2 w 13"/>
                <a:gd name="T5" fmla="*/ 0 h 26"/>
                <a:gd name="T6" fmla="*/ 1 w 13"/>
                <a:gd name="T7" fmla="*/ 0 h 26"/>
                <a:gd name="T8" fmla="*/ 0 w 13"/>
                <a:gd name="T9" fmla="*/ 1 h 26"/>
                <a:gd name="T10" fmla="*/ 0 w 13"/>
                <a:gd name="T11" fmla="*/ 2 h 26"/>
                <a:gd name="T12" fmla="*/ 0 w 13"/>
                <a:gd name="T13" fmla="*/ 4 h 26"/>
                <a:gd name="T14" fmla="*/ 8 w 13"/>
                <a:gd name="T15" fmla="*/ 24 h 26"/>
                <a:gd name="T16" fmla="*/ 9 w 13"/>
                <a:gd name="T17" fmla="*/ 26 h 26"/>
                <a:gd name="T18" fmla="*/ 11 w 13"/>
                <a:gd name="T19" fmla="*/ 26 h 26"/>
                <a:gd name="T20" fmla="*/ 12 w 13"/>
                <a:gd name="T21" fmla="*/ 26 h 26"/>
                <a:gd name="T22" fmla="*/ 13 w 13"/>
                <a:gd name="T23" fmla="*/ 26 h 26"/>
                <a:gd name="T24" fmla="*/ 13 w 13"/>
                <a:gd name="T25" fmla="*/ 24 h 26"/>
                <a:gd name="T26" fmla="*/ 13 w 13"/>
                <a:gd name="T27" fmla="*/ 23 h 26"/>
                <a:gd name="T28" fmla="*/ 5 w 13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6"/>
                <a:gd name="T47" fmla="*/ 13 w 13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6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24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0" name="Freeform 2147"/>
            <p:cNvSpPr>
              <a:spLocks/>
            </p:cNvSpPr>
            <p:nvPr/>
          </p:nvSpPr>
          <p:spPr bwMode="auto">
            <a:xfrm>
              <a:off x="3910" y="2246"/>
              <a:ext cx="15" cy="25"/>
            </a:xfrm>
            <a:custGeom>
              <a:avLst/>
              <a:gdLst>
                <a:gd name="T0" fmla="*/ 5 w 15"/>
                <a:gd name="T1" fmla="*/ 2 h 25"/>
                <a:gd name="T2" fmla="*/ 5 w 15"/>
                <a:gd name="T3" fmla="*/ 0 h 25"/>
                <a:gd name="T4" fmla="*/ 4 w 15"/>
                <a:gd name="T5" fmla="*/ 0 h 25"/>
                <a:gd name="T6" fmla="*/ 3 w 15"/>
                <a:gd name="T7" fmla="*/ 0 h 25"/>
                <a:gd name="T8" fmla="*/ 1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9 w 15"/>
                <a:gd name="T15" fmla="*/ 24 h 25"/>
                <a:gd name="T16" fmla="*/ 11 w 15"/>
                <a:gd name="T17" fmla="*/ 25 h 25"/>
                <a:gd name="T18" fmla="*/ 12 w 15"/>
                <a:gd name="T19" fmla="*/ 25 h 25"/>
                <a:gd name="T20" fmla="*/ 14 w 15"/>
                <a:gd name="T21" fmla="*/ 25 h 25"/>
                <a:gd name="T22" fmla="*/ 15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5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9" y="24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1" name="Freeform 2148"/>
            <p:cNvSpPr>
              <a:spLocks/>
            </p:cNvSpPr>
            <p:nvPr/>
          </p:nvSpPr>
          <p:spPr bwMode="auto">
            <a:xfrm>
              <a:off x="3926" y="2281"/>
              <a:ext cx="15" cy="26"/>
            </a:xfrm>
            <a:custGeom>
              <a:avLst/>
              <a:gdLst>
                <a:gd name="T0" fmla="*/ 6 w 15"/>
                <a:gd name="T1" fmla="*/ 3 h 26"/>
                <a:gd name="T2" fmla="*/ 6 w 15"/>
                <a:gd name="T3" fmla="*/ 1 h 26"/>
                <a:gd name="T4" fmla="*/ 4 w 15"/>
                <a:gd name="T5" fmla="*/ 0 h 26"/>
                <a:gd name="T6" fmla="*/ 3 w 15"/>
                <a:gd name="T7" fmla="*/ 0 h 26"/>
                <a:gd name="T8" fmla="*/ 2 w 15"/>
                <a:gd name="T9" fmla="*/ 1 h 26"/>
                <a:gd name="T10" fmla="*/ 0 w 15"/>
                <a:gd name="T11" fmla="*/ 3 h 26"/>
                <a:gd name="T12" fmla="*/ 0 w 15"/>
                <a:gd name="T13" fmla="*/ 4 h 26"/>
                <a:gd name="T14" fmla="*/ 10 w 15"/>
                <a:gd name="T15" fmla="*/ 23 h 26"/>
                <a:gd name="T16" fmla="*/ 10 w 15"/>
                <a:gd name="T17" fmla="*/ 25 h 26"/>
                <a:gd name="T18" fmla="*/ 11 w 15"/>
                <a:gd name="T19" fmla="*/ 26 h 26"/>
                <a:gd name="T20" fmla="*/ 13 w 15"/>
                <a:gd name="T21" fmla="*/ 26 h 26"/>
                <a:gd name="T22" fmla="*/ 14 w 15"/>
                <a:gd name="T23" fmla="*/ 25 h 26"/>
                <a:gd name="T24" fmla="*/ 15 w 15"/>
                <a:gd name="T25" fmla="*/ 23 h 26"/>
                <a:gd name="T26" fmla="*/ 15 w 15"/>
                <a:gd name="T27" fmla="*/ 22 h 26"/>
                <a:gd name="T28" fmla="*/ 6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2" name="Freeform 2149"/>
            <p:cNvSpPr>
              <a:spLocks/>
            </p:cNvSpPr>
            <p:nvPr/>
          </p:nvSpPr>
          <p:spPr bwMode="auto">
            <a:xfrm>
              <a:off x="3943" y="2317"/>
              <a:ext cx="14" cy="24"/>
            </a:xfrm>
            <a:custGeom>
              <a:avLst/>
              <a:gdLst>
                <a:gd name="T0" fmla="*/ 5 w 14"/>
                <a:gd name="T1" fmla="*/ 1 h 24"/>
                <a:gd name="T2" fmla="*/ 4 w 14"/>
                <a:gd name="T3" fmla="*/ 0 h 24"/>
                <a:gd name="T4" fmla="*/ 3 w 14"/>
                <a:gd name="T5" fmla="*/ 0 h 24"/>
                <a:gd name="T6" fmla="*/ 1 w 14"/>
                <a:gd name="T7" fmla="*/ 0 h 24"/>
                <a:gd name="T8" fmla="*/ 0 w 14"/>
                <a:gd name="T9" fmla="*/ 0 h 24"/>
                <a:gd name="T10" fmla="*/ 0 w 14"/>
                <a:gd name="T11" fmla="*/ 1 h 24"/>
                <a:gd name="T12" fmla="*/ 0 w 14"/>
                <a:gd name="T13" fmla="*/ 2 h 24"/>
                <a:gd name="T14" fmla="*/ 8 w 14"/>
                <a:gd name="T15" fmla="*/ 23 h 24"/>
                <a:gd name="T16" fmla="*/ 9 w 14"/>
                <a:gd name="T17" fmla="*/ 24 h 24"/>
                <a:gd name="T18" fmla="*/ 11 w 14"/>
                <a:gd name="T19" fmla="*/ 24 h 24"/>
                <a:gd name="T20" fmla="*/ 12 w 14"/>
                <a:gd name="T21" fmla="*/ 24 h 24"/>
                <a:gd name="T22" fmla="*/ 14 w 14"/>
                <a:gd name="T23" fmla="*/ 24 h 24"/>
                <a:gd name="T24" fmla="*/ 14 w 14"/>
                <a:gd name="T25" fmla="*/ 23 h 24"/>
                <a:gd name="T26" fmla="*/ 14 w 14"/>
                <a:gd name="T27" fmla="*/ 22 h 24"/>
                <a:gd name="T28" fmla="*/ 5 w 14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4"/>
                <a:gd name="T47" fmla="*/ 14 w 14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4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8" y="23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3" name="Freeform 2150"/>
            <p:cNvSpPr>
              <a:spLocks/>
            </p:cNvSpPr>
            <p:nvPr/>
          </p:nvSpPr>
          <p:spPr bwMode="auto">
            <a:xfrm>
              <a:off x="3958" y="2351"/>
              <a:ext cx="15" cy="26"/>
            </a:xfrm>
            <a:custGeom>
              <a:avLst/>
              <a:gdLst>
                <a:gd name="T0" fmla="*/ 5 w 15"/>
                <a:gd name="T1" fmla="*/ 3 h 26"/>
                <a:gd name="T2" fmla="*/ 5 w 15"/>
                <a:gd name="T3" fmla="*/ 2 h 26"/>
                <a:gd name="T4" fmla="*/ 4 w 15"/>
                <a:gd name="T5" fmla="*/ 0 h 26"/>
                <a:gd name="T6" fmla="*/ 3 w 15"/>
                <a:gd name="T7" fmla="*/ 0 h 26"/>
                <a:gd name="T8" fmla="*/ 1 w 15"/>
                <a:gd name="T9" fmla="*/ 2 h 26"/>
                <a:gd name="T10" fmla="*/ 0 w 15"/>
                <a:gd name="T11" fmla="*/ 3 h 26"/>
                <a:gd name="T12" fmla="*/ 0 w 15"/>
                <a:gd name="T13" fmla="*/ 4 h 26"/>
                <a:gd name="T14" fmla="*/ 10 w 15"/>
                <a:gd name="T15" fmla="*/ 24 h 26"/>
                <a:gd name="T16" fmla="*/ 10 w 15"/>
                <a:gd name="T17" fmla="*/ 25 h 26"/>
                <a:gd name="T18" fmla="*/ 11 w 15"/>
                <a:gd name="T19" fmla="*/ 26 h 26"/>
                <a:gd name="T20" fmla="*/ 12 w 15"/>
                <a:gd name="T21" fmla="*/ 26 h 26"/>
                <a:gd name="T22" fmla="*/ 14 w 15"/>
                <a:gd name="T23" fmla="*/ 25 h 26"/>
                <a:gd name="T24" fmla="*/ 15 w 15"/>
                <a:gd name="T25" fmla="*/ 24 h 26"/>
                <a:gd name="T26" fmla="*/ 15 w 15"/>
                <a:gd name="T27" fmla="*/ 22 h 26"/>
                <a:gd name="T28" fmla="*/ 5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4" name="Freeform 2151"/>
            <p:cNvSpPr>
              <a:spLocks/>
            </p:cNvSpPr>
            <p:nvPr/>
          </p:nvSpPr>
          <p:spPr bwMode="auto">
            <a:xfrm>
              <a:off x="3974" y="2387"/>
              <a:ext cx="14" cy="25"/>
            </a:xfrm>
            <a:custGeom>
              <a:avLst/>
              <a:gdLst>
                <a:gd name="T0" fmla="*/ 6 w 14"/>
                <a:gd name="T1" fmla="*/ 1 h 25"/>
                <a:gd name="T2" fmla="*/ 5 w 14"/>
                <a:gd name="T3" fmla="*/ 0 h 25"/>
                <a:gd name="T4" fmla="*/ 3 w 14"/>
                <a:gd name="T5" fmla="*/ 0 h 25"/>
                <a:gd name="T6" fmla="*/ 2 w 14"/>
                <a:gd name="T7" fmla="*/ 0 h 25"/>
                <a:gd name="T8" fmla="*/ 0 w 14"/>
                <a:gd name="T9" fmla="*/ 0 h 25"/>
                <a:gd name="T10" fmla="*/ 0 w 14"/>
                <a:gd name="T11" fmla="*/ 1 h 25"/>
                <a:gd name="T12" fmla="*/ 0 w 14"/>
                <a:gd name="T13" fmla="*/ 3 h 25"/>
                <a:gd name="T14" fmla="*/ 9 w 14"/>
                <a:gd name="T15" fmla="*/ 23 h 25"/>
                <a:gd name="T16" fmla="*/ 10 w 14"/>
                <a:gd name="T17" fmla="*/ 25 h 25"/>
                <a:gd name="T18" fmla="*/ 12 w 14"/>
                <a:gd name="T19" fmla="*/ 25 h 25"/>
                <a:gd name="T20" fmla="*/ 13 w 14"/>
                <a:gd name="T21" fmla="*/ 25 h 25"/>
                <a:gd name="T22" fmla="*/ 14 w 14"/>
                <a:gd name="T23" fmla="*/ 25 h 25"/>
                <a:gd name="T24" fmla="*/ 14 w 14"/>
                <a:gd name="T25" fmla="*/ 23 h 25"/>
                <a:gd name="T26" fmla="*/ 14 w 14"/>
                <a:gd name="T27" fmla="*/ 22 h 25"/>
                <a:gd name="T28" fmla="*/ 6 w 14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5" name="Freeform 2152"/>
            <p:cNvSpPr>
              <a:spLocks/>
            </p:cNvSpPr>
            <p:nvPr/>
          </p:nvSpPr>
          <p:spPr bwMode="auto">
            <a:xfrm>
              <a:off x="3990" y="2421"/>
              <a:ext cx="15" cy="27"/>
            </a:xfrm>
            <a:custGeom>
              <a:avLst/>
              <a:gdLst>
                <a:gd name="T0" fmla="*/ 5 w 15"/>
                <a:gd name="T1" fmla="*/ 3 h 27"/>
                <a:gd name="T2" fmla="*/ 5 w 15"/>
                <a:gd name="T3" fmla="*/ 2 h 27"/>
                <a:gd name="T4" fmla="*/ 4 w 15"/>
                <a:gd name="T5" fmla="*/ 0 h 27"/>
                <a:gd name="T6" fmla="*/ 2 w 15"/>
                <a:gd name="T7" fmla="*/ 0 h 27"/>
                <a:gd name="T8" fmla="*/ 1 w 15"/>
                <a:gd name="T9" fmla="*/ 2 h 27"/>
                <a:gd name="T10" fmla="*/ 0 w 15"/>
                <a:gd name="T11" fmla="*/ 3 h 27"/>
                <a:gd name="T12" fmla="*/ 0 w 15"/>
                <a:gd name="T13" fmla="*/ 5 h 27"/>
                <a:gd name="T14" fmla="*/ 9 w 15"/>
                <a:gd name="T15" fmla="*/ 24 h 27"/>
                <a:gd name="T16" fmla="*/ 11 w 15"/>
                <a:gd name="T17" fmla="*/ 25 h 27"/>
                <a:gd name="T18" fmla="*/ 12 w 15"/>
                <a:gd name="T19" fmla="*/ 27 h 27"/>
                <a:gd name="T20" fmla="*/ 13 w 15"/>
                <a:gd name="T21" fmla="*/ 27 h 27"/>
                <a:gd name="T22" fmla="*/ 15 w 15"/>
                <a:gd name="T23" fmla="*/ 25 h 27"/>
                <a:gd name="T24" fmla="*/ 15 w 15"/>
                <a:gd name="T25" fmla="*/ 24 h 27"/>
                <a:gd name="T26" fmla="*/ 15 w 15"/>
                <a:gd name="T27" fmla="*/ 22 h 27"/>
                <a:gd name="T28" fmla="*/ 5 w 15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7"/>
                <a:gd name="T47" fmla="*/ 15 w 15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7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9" y="24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6" name="Freeform 2153"/>
            <p:cNvSpPr>
              <a:spLocks/>
            </p:cNvSpPr>
            <p:nvPr/>
          </p:nvSpPr>
          <p:spPr bwMode="auto">
            <a:xfrm>
              <a:off x="4006" y="2457"/>
              <a:ext cx="15" cy="25"/>
            </a:xfrm>
            <a:custGeom>
              <a:avLst/>
              <a:gdLst>
                <a:gd name="T0" fmla="*/ 6 w 15"/>
                <a:gd name="T1" fmla="*/ 2 h 25"/>
                <a:gd name="T2" fmla="*/ 6 w 15"/>
                <a:gd name="T3" fmla="*/ 0 h 25"/>
                <a:gd name="T4" fmla="*/ 4 w 15"/>
                <a:gd name="T5" fmla="*/ 0 h 25"/>
                <a:gd name="T6" fmla="*/ 3 w 15"/>
                <a:gd name="T7" fmla="*/ 0 h 25"/>
                <a:gd name="T8" fmla="*/ 2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3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6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7" name="Freeform 2154"/>
            <p:cNvSpPr>
              <a:spLocks/>
            </p:cNvSpPr>
            <p:nvPr/>
          </p:nvSpPr>
          <p:spPr bwMode="auto">
            <a:xfrm>
              <a:off x="4023" y="2492"/>
              <a:ext cx="13" cy="26"/>
            </a:xfrm>
            <a:custGeom>
              <a:avLst/>
              <a:gdLst>
                <a:gd name="T0" fmla="*/ 5 w 13"/>
                <a:gd name="T1" fmla="*/ 2 h 26"/>
                <a:gd name="T2" fmla="*/ 4 w 13"/>
                <a:gd name="T3" fmla="*/ 1 h 26"/>
                <a:gd name="T4" fmla="*/ 2 w 13"/>
                <a:gd name="T5" fmla="*/ 0 h 26"/>
                <a:gd name="T6" fmla="*/ 1 w 13"/>
                <a:gd name="T7" fmla="*/ 0 h 26"/>
                <a:gd name="T8" fmla="*/ 0 w 13"/>
                <a:gd name="T9" fmla="*/ 1 h 26"/>
                <a:gd name="T10" fmla="*/ 0 w 13"/>
                <a:gd name="T11" fmla="*/ 2 h 26"/>
                <a:gd name="T12" fmla="*/ 0 w 13"/>
                <a:gd name="T13" fmla="*/ 4 h 26"/>
                <a:gd name="T14" fmla="*/ 8 w 13"/>
                <a:gd name="T15" fmla="*/ 23 h 26"/>
                <a:gd name="T16" fmla="*/ 9 w 13"/>
                <a:gd name="T17" fmla="*/ 24 h 26"/>
                <a:gd name="T18" fmla="*/ 11 w 13"/>
                <a:gd name="T19" fmla="*/ 26 h 26"/>
                <a:gd name="T20" fmla="*/ 12 w 13"/>
                <a:gd name="T21" fmla="*/ 26 h 26"/>
                <a:gd name="T22" fmla="*/ 13 w 13"/>
                <a:gd name="T23" fmla="*/ 24 h 26"/>
                <a:gd name="T24" fmla="*/ 13 w 13"/>
                <a:gd name="T25" fmla="*/ 23 h 26"/>
                <a:gd name="T26" fmla="*/ 13 w 13"/>
                <a:gd name="T27" fmla="*/ 22 h 26"/>
                <a:gd name="T28" fmla="*/ 5 w 13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6"/>
                <a:gd name="T47" fmla="*/ 13 w 13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6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23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8" name="Freeform 2155"/>
            <p:cNvSpPr>
              <a:spLocks/>
            </p:cNvSpPr>
            <p:nvPr/>
          </p:nvSpPr>
          <p:spPr bwMode="auto">
            <a:xfrm>
              <a:off x="4038" y="2527"/>
              <a:ext cx="15" cy="25"/>
            </a:xfrm>
            <a:custGeom>
              <a:avLst/>
              <a:gdLst>
                <a:gd name="T0" fmla="*/ 5 w 15"/>
                <a:gd name="T1" fmla="*/ 2 h 25"/>
                <a:gd name="T2" fmla="*/ 5 w 15"/>
                <a:gd name="T3" fmla="*/ 0 h 25"/>
                <a:gd name="T4" fmla="*/ 4 w 15"/>
                <a:gd name="T5" fmla="*/ 0 h 25"/>
                <a:gd name="T6" fmla="*/ 3 w 15"/>
                <a:gd name="T7" fmla="*/ 0 h 25"/>
                <a:gd name="T8" fmla="*/ 1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2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5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39" name="Freeform 2156"/>
            <p:cNvSpPr>
              <a:spLocks/>
            </p:cNvSpPr>
            <p:nvPr/>
          </p:nvSpPr>
          <p:spPr bwMode="auto">
            <a:xfrm>
              <a:off x="4054" y="2562"/>
              <a:ext cx="14" cy="26"/>
            </a:xfrm>
            <a:custGeom>
              <a:avLst/>
              <a:gdLst>
                <a:gd name="T0" fmla="*/ 6 w 14"/>
                <a:gd name="T1" fmla="*/ 3 h 26"/>
                <a:gd name="T2" fmla="*/ 5 w 14"/>
                <a:gd name="T3" fmla="*/ 1 h 26"/>
                <a:gd name="T4" fmla="*/ 3 w 14"/>
                <a:gd name="T5" fmla="*/ 0 h 26"/>
                <a:gd name="T6" fmla="*/ 2 w 14"/>
                <a:gd name="T7" fmla="*/ 0 h 26"/>
                <a:gd name="T8" fmla="*/ 0 w 14"/>
                <a:gd name="T9" fmla="*/ 1 h 26"/>
                <a:gd name="T10" fmla="*/ 0 w 14"/>
                <a:gd name="T11" fmla="*/ 3 h 26"/>
                <a:gd name="T12" fmla="*/ 0 w 14"/>
                <a:gd name="T13" fmla="*/ 4 h 26"/>
                <a:gd name="T14" fmla="*/ 9 w 14"/>
                <a:gd name="T15" fmla="*/ 23 h 26"/>
                <a:gd name="T16" fmla="*/ 10 w 14"/>
                <a:gd name="T17" fmla="*/ 25 h 26"/>
                <a:gd name="T18" fmla="*/ 11 w 14"/>
                <a:gd name="T19" fmla="*/ 26 h 26"/>
                <a:gd name="T20" fmla="*/ 13 w 14"/>
                <a:gd name="T21" fmla="*/ 26 h 26"/>
                <a:gd name="T22" fmla="*/ 14 w 14"/>
                <a:gd name="T23" fmla="*/ 25 h 26"/>
                <a:gd name="T24" fmla="*/ 14 w 14"/>
                <a:gd name="T25" fmla="*/ 23 h 26"/>
                <a:gd name="T26" fmla="*/ 14 w 14"/>
                <a:gd name="T27" fmla="*/ 22 h 26"/>
                <a:gd name="T28" fmla="*/ 6 w 14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6"/>
                <a:gd name="T47" fmla="*/ 14 w 14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6">
                  <a:moveTo>
                    <a:pt x="6" y="3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0" name="Freeform 2157"/>
            <p:cNvSpPr>
              <a:spLocks/>
            </p:cNvSpPr>
            <p:nvPr/>
          </p:nvSpPr>
          <p:spPr bwMode="auto">
            <a:xfrm>
              <a:off x="4070" y="2598"/>
              <a:ext cx="15" cy="24"/>
            </a:xfrm>
            <a:custGeom>
              <a:avLst/>
              <a:gdLst>
                <a:gd name="T0" fmla="*/ 5 w 15"/>
                <a:gd name="T1" fmla="*/ 1 h 24"/>
                <a:gd name="T2" fmla="*/ 5 w 15"/>
                <a:gd name="T3" fmla="*/ 0 h 24"/>
                <a:gd name="T4" fmla="*/ 4 w 15"/>
                <a:gd name="T5" fmla="*/ 0 h 24"/>
                <a:gd name="T6" fmla="*/ 2 w 15"/>
                <a:gd name="T7" fmla="*/ 0 h 24"/>
                <a:gd name="T8" fmla="*/ 1 w 15"/>
                <a:gd name="T9" fmla="*/ 0 h 24"/>
                <a:gd name="T10" fmla="*/ 0 w 15"/>
                <a:gd name="T11" fmla="*/ 1 h 24"/>
                <a:gd name="T12" fmla="*/ 0 w 15"/>
                <a:gd name="T13" fmla="*/ 2 h 24"/>
                <a:gd name="T14" fmla="*/ 9 w 15"/>
                <a:gd name="T15" fmla="*/ 23 h 24"/>
                <a:gd name="T16" fmla="*/ 11 w 15"/>
                <a:gd name="T17" fmla="*/ 24 h 24"/>
                <a:gd name="T18" fmla="*/ 12 w 15"/>
                <a:gd name="T19" fmla="*/ 24 h 24"/>
                <a:gd name="T20" fmla="*/ 13 w 15"/>
                <a:gd name="T21" fmla="*/ 24 h 24"/>
                <a:gd name="T22" fmla="*/ 15 w 15"/>
                <a:gd name="T23" fmla="*/ 24 h 24"/>
                <a:gd name="T24" fmla="*/ 15 w 15"/>
                <a:gd name="T25" fmla="*/ 23 h 24"/>
                <a:gd name="T26" fmla="*/ 15 w 15"/>
                <a:gd name="T27" fmla="*/ 22 h 24"/>
                <a:gd name="T28" fmla="*/ 5 w 15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4"/>
                <a:gd name="T47" fmla="*/ 15 w 15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4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3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1" name="Freeform 2158"/>
            <p:cNvSpPr>
              <a:spLocks/>
            </p:cNvSpPr>
            <p:nvPr/>
          </p:nvSpPr>
          <p:spPr bwMode="auto">
            <a:xfrm>
              <a:off x="4086" y="2632"/>
              <a:ext cx="15" cy="26"/>
            </a:xfrm>
            <a:custGeom>
              <a:avLst/>
              <a:gdLst>
                <a:gd name="T0" fmla="*/ 6 w 15"/>
                <a:gd name="T1" fmla="*/ 3 h 26"/>
                <a:gd name="T2" fmla="*/ 6 w 15"/>
                <a:gd name="T3" fmla="*/ 1 h 26"/>
                <a:gd name="T4" fmla="*/ 4 w 15"/>
                <a:gd name="T5" fmla="*/ 0 h 26"/>
                <a:gd name="T6" fmla="*/ 3 w 15"/>
                <a:gd name="T7" fmla="*/ 0 h 26"/>
                <a:gd name="T8" fmla="*/ 1 w 15"/>
                <a:gd name="T9" fmla="*/ 1 h 26"/>
                <a:gd name="T10" fmla="*/ 0 w 15"/>
                <a:gd name="T11" fmla="*/ 3 h 26"/>
                <a:gd name="T12" fmla="*/ 0 w 15"/>
                <a:gd name="T13" fmla="*/ 4 h 26"/>
                <a:gd name="T14" fmla="*/ 10 w 15"/>
                <a:gd name="T15" fmla="*/ 24 h 26"/>
                <a:gd name="T16" fmla="*/ 10 w 15"/>
                <a:gd name="T17" fmla="*/ 25 h 26"/>
                <a:gd name="T18" fmla="*/ 11 w 15"/>
                <a:gd name="T19" fmla="*/ 26 h 26"/>
                <a:gd name="T20" fmla="*/ 12 w 15"/>
                <a:gd name="T21" fmla="*/ 26 h 26"/>
                <a:gd name="T22" fmla="*/ 14 w 15"/>
                <a:gd name="T23" fmla="*/ 25 h 26"/>
                <a:gd name="T24" fmla="*/ 15 w 15"/>
                <a:gd name="T25" fmla="*/ 24 h 26"/>
                <a:gd name="T26" fmla="*/ 15 w 15"/>
                <a:gd name="T27" fmla="*/ 22 h 26"/>
                <a:gd name="T28" fmla="*/ 6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6" y="3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2" name="Freeform 2159"/>
            <p:cNvSpPr>
              <a:spLocks/>
            </p:cNvSpPr>
            <p:nvPr/>
          </p:nvSpPr>
          <p:spPr bwMode="auto">
            <a:xfrm>
              <a:off x="4103" y="2668"/>
              <a:ext cx="13" cy="25"/>
            </a:xfrm>
            <a:custGeom>
              <a:avLst/>
              <a:gdLst>
                <a:gd name="T0" fmla="*/ 5 w 13"/>
                <a:gd name="T1" fmla="*/ 1 h 25"/>
                <a:gd name="T2" fmla="*/ 4 w 13"/>
                <a:gd name="T3" fmla="*/ 0 h 25"/>
                <a:gd name="T4" fmla="*/ 2 w 13"/>
                <a:gd name="T5" fmla="*/ 0 h 25"/>
                <a:gd name="T6" fmla="*/ 1 w 13"/>
                <a:gd name="T7" fmla="*/ 0 h 25"/>
                <a:gd name="T8" fmla="*/ 0 w 13"/>
                <a:gd name="T9" fmla="*/ 0 h 25"/>
                <a:gd name="T10" fmla="*/ 0 w 13"/>
                <a:gd name="T11" fmla="*/ 1 h 25"/>
                <a:gd name="T12" fmla="*/ 0 w 13"/>
                <a:gd name="T13" fmla="*/ 3 h 25"/>
                <a:gd name="T14" fmla="*/ 8 w 13"/>
                <a:gd name="T15" fmla="*/ 23 h 25"/>
                <a:gd name="T16" fmla="*/ 9 w 13"/>
                <a:gd name="T17" fmla="*/ 25 h 25"/>
                <a:gd name="T18" fmla="*/ 11 w 13"/>
                <a:gd name="T19" fmla="*/ 25 h 25"/>
                <a:gd name="T20" fmla="*/ 12 w 13"/>
                <a:gd name="T21" fmla="*/ 25 h 25"/>
                <a:gd name="T22" fmla="*/ 13 w 13"/>
                <a:gd name="T23" fmla="*/ 25 h 25"/>
                <a:gd name="T24" fmla="*/ 13 w 13"/>
                <a:gd name="T25" fmla="*/ 23 h 25"/>
                <a:gd name="T26" fmla="*/ 13 w 13"/>
                <a:gd name="T27" fmla="*/ 22 h 25"/>
                <a:gd name="T28" fmla="*/ 5 w 13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5"/>
                <a:gd name="T47" fmla="*/ 13 w 13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5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3" name="Freeform 2160"/>
            <p:cNvSpPr>
              <a:spLocks/>
            </p:cNvSpPr>
            <p:nvPr/>
          </p:nvSpPr>
          <p:spPr bwMode="auto">
            <a:xfrm>
              <a:off x="4118" y="2702"/>
              <a:ext cx="15" cy="27"/>
            </a:xfrm>
            <a:custGeom>
              <a:avLst/>
              <a:gdLst>
                <a:gd name="T0" fmla="*/ 5 w 15"/>
                <a:gd name="T1" fmla="*/ 3 h 27"/>
                <a:gd name="T2" fmla="*/ 5 w 15"/>
                <a:gd name="T3" fmla="*/ 2 h 27"/>
                <a:gd name="T4" fmla="*/ 4 w 15"/>
                <a:gd name="T5" fmla="*/ 0 h 27"/>
                <a:gd name="T6" fmla="*/ 3 w 15"/>
                <a:gd name="T7" fmla="*/ 0 h 27"/>
                <a:gd name="T8" fmla="*/ 1 w 15"/>
                <a:gd name="T9" fmla="*/ 2 h 27"/>
                <a:gd name="T10" fmla="*/ 0 w 15"/>
                <a:gd name="T11" fmla="*/ 3 h 27"/>
                <a:gd name="T12" fmla="*/ 0 w 15"/>
                <a:gd name="T13" fmla="*/ 4 h 27"/>
                <a:gd name="T14" fmla="*/ 9 w 15"/>
                <a:gd name="T15" fmla="*/ 24 h 27"/>
                <a:gd name="T16" fmla="*/ 9 w 15"/>
                <a:gd name="T17" fmla="*/ 25 h 27"/>
                <a:gd name="T18" fmla="*/ 11 w 15"/>
                <a:gd name="T19" fmla="*/ 27 h 27"/>
                <a:gd name="T20" fmla="*/ 12 w 15"/>
                <a:gd name="T21" fmla="*/ 27 h 27"/>
                <a:gd name="T22" fmla="*/ 14 w 15"/>
                <a:gd name="T23" fmla="*/ 25 h 27"/>
                <a:gd name="T24" fmla="*/ 15 w 15"/>
                <a:gd name="T25" fmla="*/ 24 h 27"/>
                <a:gd name="T26" fmla="*/ 15 w 15"/>
                <a:gd name="T27" fmla="*/ 22 h 27"/>
                <a:gd name="T28" fmla="*/ 5 w 15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7"/>
                <a:gd name="T47" fmla="*/ 15 w 15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7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4" name="Freeform 2161"/>
            <p:cNvSpPr>
              <a:spLocks/>
            </p:cNvSpPr>
            <p:nvPr/>
          </p:nvSpPr>
          <p:spPr bwMode="auto">
            <a:xfrm>
              <a:off x="4134" y="2738"/>
              <a:ext cx="15" cy="25"/>
            </a:xfrm>
            <a:custGeom>
              <a:avLst/>
              <a:gdLst>
                <a:gd name="T0" fmla="*/ 6 w 15"/>
                <a:gd name="T1" fmla="*/ 2 h 25"/>
                <a:gd name="T2" fmla="*/ 4 w 15"/>
                <a:gd name="T3" fmla="*/ 0 h 25"/>
                <a:gd name="T4" fmla="*/ 3 w 15"/>
                <a:gd name="T5" fmla="*/ 0 h 25"/>
                <a:gd name="T6" fmla="*/ 2 w 15"/>
                <a:gd name="T7" fmla="*/ 0 h 25"/>
                <a:gd name="T8" fmla="*/ 0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3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6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5" name="Freeform 2162"/>
            <p:cNvSpPr>
              <a:spLocks/>
            </p:cNvSpPr>
            <p:nvPr/>
          </p:nvSpPr>
          <p:spPr bwMode="auto">
            <a:xfrm>
              <a:off x="4149" y="2773"/>
              <a:ext cx="16" cy="26"/>
            </a:xfrm>
            <a:custGeom>
              <a:avLst/>
              <a:gdLst>
                <a:gd name="T0" fmla="*/ 6 w 16"/>
                <a:gd name="T1" fmla="*/ 2 h 26"/>
                <a:gd name="T2" fmla="*/ 6 w 16"/>
                <a:gd name="T3" fmla="*/ 1 h 26"/>
                <a:gd name="T4" fmla="*/ 5 w 16"/>
                <a:gd name="T5" fmla="*/ 0 h 26"/>
                <a:gd name="T6" fmla="*/ 3 w 16"/>
                <a:gd name="T7" fmla="*/ 0 h 26"/>
                <a:gd name="T8" fmla="*/ 2 w 16"/>
                <a:gd name="T9" fmla="*/ 1 h 26"/>
                <a:gd name="T10" fmla="*/ 0 w 16"/>
                <a:gd name="T11" fmla="*/ 2 h 26"/>
                <a:gd name="T12" fmla="*/ 0 w 16"/>
                <a:gd name="T13" fmla="*/ 4 h 26"/>
                <a:gd name="T14" fmla="*/ 10 w 16"/>
                <a:gd name="T15" fmla="*/ 23 h 26"/>
                <a:gd name="T16" fmla="*/ 11 w 16"/>
                <a:gd name="T17" fmla="*/ 24 h 26"/>
                <a:gd name="T18" fmla="*/ 13 w 16"/>
                <a:gd name="T19" fmla="*/ 26 h 26"/>
                <a:gd name="T20" fmla="*/ 14 w 16"/>
                <a:gd name="T21" fmla="*/ 26 h 26"/>
                <a:gd name="T22" fmla="*/ 16 w 16"/>
                <a:gd name="T23" fmla="*/ 24 h 26"/>
                <a:gd name="T24" fmla="*/ 16 w 16"/>
                <a:gd name="T25" fmla="*/ 23 h 26"/>
                <a:gd name="T26" fmla="*/ 16 w 16"/>
                <a:gd name="T27" fmla="*/ 22 h 26"/>
                <a:gd name="T28" fmla="*/ 6 w 16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6"/>
                <a:gd name="T47" fmla="*/ 16 w 16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6">
                  <a:moveTo>
                    <a:pt x="6" y="2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6" name="Freeform 2163"/>
            <p:cNvSpPr>
              <a:spLocks/>
            </p:cNvSpPr>
            <p:nvPr/>
          </p:nvSpPr>
          <p:spPr bwMode="auto">
            <a:xfrm>
              <a:off x="4166" y="2808"/>
              <a:ext cx="15" cy="25"/>
            </a:xfrm>
            <a:custGeom>
              <a:avLst/>
              <a:gdLst>
                <a:gd name="T0" fmla="*/ 5 w 15"/>
                <a:gd name="T1" fmla="*/ 2 h 25"/>
                <a:gd name="T2" fmla="*/ 5 w 15"/>
                <a:gd name="T3" fmla="*/ 0 h 25"/>
                <a:gd name="T4" fmla="*/ 4 w 15"/>
                <a:gd name="T5" fmla="*/ 0 h 25"/>
                <a:gd name="T6" fmla="*/ 3 w 15"/>
                <a:gd name="T7" fmla="*/ 0 h 25"/>
                <a:gd name="T8" fmla="*/ 1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2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5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7" name="Freeform 2164"/>
            <p:cNvSpPr>
              <a:spLocks/>
            </p:cNvSpPr>
            <p:nvPr/>
          </p:nvSpPr>
          <p:spPr bwMode="auto">
            <a:xfrm>
              <a:off x="4183" y="2843"/>
              <a:ext cx="13" cy="26"/>
            </a:xfrm>
            <a:custGeom>
              <a:avLst/>
              <a:gdLst>
                <a:gd name="T0" fmla="*/ 5 w 13"/>
                <a:gd name="T1" fmla="*/ 3 h 26"/>
                <a:gd name="T2" fmla="*/ 4 w 13"/>
                <a:gd name="T3" fmla="*/ 1 h 26"/>
                <a:gd name="T4" fmla="*/ 2 w 13"/>
                <a:gd name="T5" fmla="*/ 0 h 26"/>
                <a:gd name="T6" fmla="*/ 1 w 13"/>
                <a:gd name="T7" fmla="*/ 0 h 26"/>
                <a:gd name="T8" fmla="*/ 0 w 13"/>
                <a:gd name="T9" fmla="*/ 1 h 26"/>
                <a:gd name="T10" fmla="*/ 0 w 13"/>
                <a:gd name="T11" fmla="*/ 3 h 26"/>
                <a:gd name="T12" fmla="*/ 0 w 13"/>
                <a:gd name="T13" fmla="*/ 4 h 26"/>
                <a:gd name="T14" fmla="*/ 8 w 13"/>
                <a:gd name="T15" fmla="*/ 23 h 26"/>
                <a:gd name="T16" fmla="*/ 9 w 13"/>
                <a:gd name="T17" fmla="*/ 25 h 26"/>
                <a:gd name="T18" fmla="*/ 11 w 13"/>
                <a:gd name="T19" fmla="*/ 26 h 26"/>
                <a:gd name="T20" fmla="*/ 12 w 13"/>
                <a:gd name="T21" fmla="*/ 26 h 26"/>
                <a:gd name="T22" fmla="*/ 13 w 13"/>
                <a:gd name="T23" fmla="*/ 25 h 26"/>
                <a:gd name="T24" fmla="*/ 13 w 13"/>
                <a:gd name="T25" fmla="*/ 23 h 26"/>
                <a:gd name="T26" fmla="*/ 13 w 13"/>
                <a:gd name="T27" fmla="*/ 22 h 26"/>
                <a:gd name="T28" fmla="*/ 5 w 13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6"/>
                <a:gd name="T47" fmla="*/ 13 w 13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8" name="Freeform 2165"/>
            <p:cNvSpPr>
              <a:spLocks/>
            </p:cNvSpPr>
            <p:nvPr/>
          </p:nvSpPr>
          <p:spPr bwMode="auto">
            <a:xfrm>
              <a:off x="4198" y="2879"/>
              <a:ext cx="15" cy="24"/>
            </a:xfrm>
            <a:custGeom>
              <a:avLst/>
              <a:gdLst>
                <a:gd name="T0" fmla="*/ 5 w 15"/>
                <a:gd name="T1" fmla="*/ 1 h 24"/>
                <a:gd name="T2" fmla="*/ 5 w 15"/>
                <a:gd name="T3" fmla="*/ 0 h 24"/>
                <a:gd name="T4" fmla="*/ 4 w 15"/>
                <a:gd name="T5" fmla="*/ 0 h 24"/>
                <a:gd name="T6" fmla="*/ 2 w 15"/>
                <a:gd name="T7" fmla="*/ 0 h 24"/>
                <a:gd name="T8" fmla="*/ 1 w 15"/>
                <a:gd name="T9" fmla="*/ 0 h 24"/>
                <a:gd name="T10" fmla="*/ 0 w 15"/>
                <a:gd name="T11" fmla="*/ 1 h 24"/>
                <a:gd name="T12" fmla="*/ 0 w 15"/>
                <a:gd name="T13" fmla="*/ 2 h 24"/>
                <a:gd name="T14" fmla="*/ 9 w 15"/>
                <a:gd name="T15" fmla="*/ 23 h 24"/>
                <a:gd name="T16" fmla="*/ 9 w 15"/>
                <a:gd name="T17" fmla="*/ 24 h 24"/>
                <a:gd name="T18" fmla="*/ 11 w 15"/>
                <a:gd name="T19" fmla="*/ 24 h 24"/>
                <a:gd name="T20" fmla="*/ 12 w 15"/>
                <a:gd name="T21" fmla="*/ 24 h 24"/>
                <a:gd name="T22" fmla="*/ 13 w 15"/>
                <a:gd name="T23" fmla="*/ 24 h 24"/>
                <a:gd name="T24" fmla="*/ 15 w 15"/>
                <a:gd name="T25" fmla="*/ 23 h 24"/>
                <a:gd name="T26" fmla="*/ 15 w 15"/>
                <a:gd name="T27" fmla="*/ 22 h 24"/>
                <a:gd name="T28" fmla="*/ 5 w 15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4"/>
                <a:gd name="T47" fmla="*/ 15 w 15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4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49" name="Freeform 2166"/>
            <p:cNvSpPr>
              <a:spLocks/>
            </p:cNvSpPr>
            <p:nvPr/>
          </p:nvSpPr>
          <p:spPr bwMode="auto">
            <a:xfrm>
              <a:off x="4214" y="2913"/>
              <a:ext cx="15" cy="26"/>
            </a:xfrm>
            <a:custGeom>
              <a:avLst/>
              <a:gdLst>
                <a:gd name="T0" fmla="*/ 6 w 15"/>
                <a:gd name="T1" fmla="*/ 3 h 26"/>
                <a:gd name="T2" fmla="*/ 4 w 15"/>
                <a:gd name="T3" fmla="*/ 1 h 26"/>
                <a:gd name="T4" fmla="*/ 3 w 15"/>
                <a:gd name="T5" fmla="*/ 0 h 26"/>
                <a:gd name="T6" fmla="*/ 2 w 15"/>
                <a:gd name="T7" fmla="*/ 0 h 26"/>
                <a:gd name="T8" fmla="*/ 0 w 15"/>
                <a:gd name="T9" fmla="*/ 1 h 26"/>
                <a:gd name="T10" fmla="*/ 0 w 15"/>
                <a:gd name="T11" fmla="*/ 3 h 26"/>
                <a:gd name="T12" fmla="*/ 0 w 15"/>
                <a:gd name="T13" fmla="*/ 4 h 26"/>
                <a:gd name="T14" fmla="*/ 10 w 15"/>
                <a:gd name="T15" fmla="*/ 24 h 26"/>
                <a:gd name="T16" fmla="*/ 10 w 15"/>
                <a:gd name="T17" fmla="*/ 25 h 26"/>
                <a:gd name="T18" fmla="*/ 11 w 15"/>
                <a:gd name="T19" fmla="*/ 26 h 26"/>
                <a:gd name="T20" fmla="*/ 13 w 15"/>
                <a:gd name="T21" fmla="*/ 26 h 26"/>
                <a:gd name="T22" fmla="*/ 14 w 15"/>
                <a:gd name="T23" fmla="*/ 25 h 26"/>
                <a:gd name="T24" fmla="*/ 15 w 15"/>
                <a:gd name="T25" fmla="*/ 24 h 26"/>
                <a:gd name="T26" fmla="*/ 15 w 15"/>
                <a:gd name="T27" fmla="*/ 22 h 26"/>
                <a:gd name="T28" fmla="*/ 6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0" name="Freeform 2167"/>
            <p:cNvSpPr>
              <a:spLocks/>
            </p:cNvSpPr>
            <p:nvPr/>
          </p:nvSpPr>
          <p:spPr bwMode="auto">
            <a:xfrm>
              <a:off x="4229" y="2949"/>
              <a:ext cx="15" cy="25"/>
            </a:xfrm>
            <a:custGeom>
              <a:avLst/>
              <a:gdLst>
                <a:gd name="T0" fmla="*/ 6 w 15"/>
                <a:gd name="T1" fmla="*/ 1 h 25"/>
                <a:gd name="T2" fmla="*/ 6 w 15"/>
                <a:gd name="T3" fmla="*/ 0 h 25"/>
                <a:gd name="T4" fmla="*/ 4 w 15"/>
                <a:gd name="T5" fmla="*/ 0 h 25"/>
                <a:gd name="T6" fmla="*/ 3 w 15"/>
                <a:gd name="T7" fmla="*/ 0 h 25"/>
                <a:gd name="T8" fmla="*/ 2 w 15"/>
                <a:gd name="T9" fmla="*/ 0 h 25"/>
                <a:gd name="T10" fmla="*/ 0 w 15"/>
                <a:gd name="T11" fmla="*/ 1 h 25"/>
                <a:gd name="T12" fmla="*/ 0 w 15"/>
                <a:gd name="T13" fmla="*/ 3 h 25"/>
                <a:gd name="T14" fmla="*/ 10 w 15"/>
                <a:gd name="T15" fmla="*/ 23 h 25"/>
                <a:gd name="T16" fmla="*/ 11 w 15"/>
                <a:gd name="T17" fmla="*/ 25 h 25"/>
                <a:gd name="T18" fmla="*/ 13 w 15"/>
                <a:gd name="T19" fmla="*/ 25 h 25"/>
                <a:gd name="T20" fmla="*/ 14 w 15"/>
                <a:gd name="T21" fmla="*/ 25 h 25"/>
                <a:gd name="T22" fmla="*/ 15 w 15"/>
                <a:gd name="T23" fmla="*/ 25 h 25"/>
                <a:gd name="T24" fmla="*/ 15 w 15"/>
                <a:gd name="T25" fmla="*/ 23 h 25"/>
                <a:gd name="T26" fmla="*/ 15 w 15"/>
                <a:gd name="T27" fmla="*/ 22 h 25"/>
                <a:gd name="T28" fmla="*/ 6 w 15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0" y="23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1" name="Freeform 2168"/>
            <p:cNvSpPr>
              <a:spLocks/>
            </p:cNvSpPr>
            <p:nvPr/>
          </p:nvSpPr>
          <p:spPr bwMode="auto">
            <a:xfrm>
              <a:off x="4246" y="2983"/>
              <a:ext cx="15" cy="27"/>
            </a:xfrm>
            <a:custGeom>
              <a:avLst/>
              <a:gdLst>
                <a:gd name="T0" fmla="*/ 5 w 15"/>
                <a:gd name="T1" fmla="*/ 3 h 27"/>
                <a:gd name="T2" fmla="*/ 5 w 15"/>
                <a:gd name="T3" fmla="*/ 2 h 27"/>
                <a:gd name="T4" fmla="*/ 4 w 15"/>
                <a:gd name="T5" fmla="*/ 0 h 27"/>
                <a:gd name="T6" fmla="*/ 3 w 15"/>
                <a:gd name="T7" fmla="*/ 0 h 27"/>
                <a:gd name="T8" fmla="*/ 1 w 15"/>
                <a:gd name="T9" fmla="*/ 2 h 27"/>
                <a:gd name="T10" fmla="*/ 0 w 15"/>
                <a:gd name="T11" fmla="*/ 3 h 27"/>
                <a:gd name="T12" fmla="*/ 0 w 15"/>
                <a:gd name="T13" fmla="*/ 4 h 27"/>
                <a:gd name="T14" fmla="*/ 10 w 15"/>
                <a:gd name="T15" fmla="*/ 24 h 27"/>
                <a:gd name="T16" fmla="*/ 10 w 15"/>
                <a:gd name="T17" fmla="*/ 25 h 27"/>
                <a:gd name="T18" fmla="*/ 11 w 15"/>
                <a:gd name="T19" fmla="*/ 27 h 27"/>
                <a:gd name="T20" fmla="*/ 12 w 15"/>
                <a:gd name="T21" fmla="*/ 27 h 27"/>
                <a:gd name="T22" fmla="*/ 14 w 15"/>
                <a:gd name="T23" fmla="*/ 25 h 27"/>
                <a:gd name="T24" fmla="*/ 15 w 15"/>
                <a:gd name="T25" fmla="*/ 24 h 27"/>
                <a:gd name="T26" fmla="*/ 15 w 15"/>
                <a:gd name="T27" fmla="*/ 22 h 27"/>
                <a:gd name="T28" fmla="*/ 5 w 15"/>
                <a:gd name="T29" fmla="*/ 3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7"/>
                <a:gd name="T47" fmla="*/ 15 w 15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7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2" name="Freeform 2169"/>
            <p:cNvSpPr>
              <a:spLocks/>
            </p:cNvSpPr>
            <p:nvPr/>
          </p:nvSpPr>
          <p:spPr bwMode="auto">
            <a:xfrm>
              <a:off x="4262" y="3019"/>
              <a:ext cx="14" cy="25"/>
            </a:xfrm>
            <a:custGeom>
              <a:avLst/>
              <a:gdLst>
                <a:gd name="T0" fmla="*/ 6 w 14"/>
                <a:gd name="T1" fmla="*/ 2 h 25"/>
                <a:gd name="T2" fmla="*/ 5 w 14"/>
                <a:gd name="T3" fmla="*/ 0 h 25"/>
                <a:gd name="T4" fmla="*/ 3 w 14"/>
                <a:gd name="T5" fmla="*/ 0 h 25"/>
                <a:gd name="T6" fmla="*/ 2 w 14"/>
                <a:gd name="T7" fmla="*/ 0 h 25"/>
                <a:gd name="T8" fmla="*/ 0 w 14"/>
                <a:gd name="T9" fmla="*/ 0 h 25"/>
                <a:gd name="T10" fmla="*/ 0 w 14"/>
                <a:gd name="T11" fmla="*/ 2 h 25"/>
                <a:gd name="T12" fmla="*/ 0 w 14"/>
                <a:gd name="T13" fmla="*/ 3 h 25"/>
                <a:gd name="T14" fmla="*/ 9 w 14"/>
                <a:gd name="T15" fmla="*/ 24 h 25"/>
                <a:gd name="T16" fmla="*/ 10 w 14"/>
                <a:gd name="T17" fmla="*/ 25 h 25"/>
                <a:gd name="T18" fmla="*/ 11 w 14"/>
                <a:gd name="T19" fmla="*/ 25 h 25"/>
                <a:gd name="T20" fmla="*/ 13 w 14"/>
                <a:gd name="T21" fmla="*/ 25 h 25"/>
                <a:gd name="T22" fmla="*/ 14 w 14"/>
                <a:gd name="T23" fmla="*/ 25 h 25"/>
                <a:gd name="T24" fmla="*/ 14 w 14"/>
                <a:gd name="T25" fmla="*/ 24 h 25"/>
                <a:gd name="T26" fmla="*/ 14 w 14"/>
                <a:gd name="T27" fmla="*/ 22 h 25"/>
                <a:gd name="T28" fmla="*/ 6 w 14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6" y="2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9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3" name="Freeform 2170"/>
            <p:cNvSpPr>
              <a:spLocks/>
            </p:cNvSpPr>
            <p:nvPr/>
          </p:nvSpPr>
          <p:spPr bwMode="auto">
            <a:xfrm>
              <a:off x="4278" y="3054"/>
              <a:ext cx="15" cy="26"/>
            </a:xfrm>
            <a:custGeom>
              <a:avLst/>
              <a:gdLst>
                <a:gd name="T0" fmla="*/ 5 w 15"/>
                <a:gd name="T1" fmla="*/ 2 h 26"/>
                <a:gd name="T2" fmla="*/ 5 w 15"/>
                <a:gd name="T3" fmla="*/ 1 h 26"/>
                <a:gd name="T4" fmla="*/ 4 w 15"/>
                <a:gd name="T5" fmla="*/ 0 h 26"/>
                <a:gd name="T6" fmla="*/ 2 w 15"/>
                <a:gd name="T7" fmla="*/ 0 h 26"/>
                <a:gd name="T8" fmla="*/ 1 w 15"/>
                <a:gd name="T9" fmla="*/ 1 h 26"/>
                <a:gd name="T10" fmla="*/ 0 w 15"/>
                <a:gd name="T11" fmla="*/ 2 h 26"/>
                <a:gd name="T12" fmla="*/ 0 w 15"/>
                <a:gd name="T13" fmla="*/ 4 h 26"/>
                <a:gd name="T14" fmla="*/ 9 w 15"/>
                <a:gd name="T15" fmla="*/ 23 h 26"/>
                <a:gd name="T16" fmla="*/ 9 w 15"/>
                <a:gd name="T17" fmla="*/ 24 h 26"/>
                <a:gd name="T18" fmla="*/ 11 w 15"/>
                <a:gd name="T19" fmla="*/ 26 h 26"/>
                <a:gd name="T20" fmla="*/ 12 w 15"/>
                <a:gd name="T21" fmla="*/ 26 h 26"/>
                <a:gd name="T22" fmla="*/ 13 w 15"/>
                <a:gd name="T23" fmla="*/ 24 h 26"/>
                <a:gd name="T24" fmla="*/ 15 w 15"/>
                <a:gd name="T25" fmla="*/ 23 h 26"/>
                <a:gd name="T26" fmla="*/ 15 w 15"/>
                <a:gd name="T27" fmla="*/ 22 h 26"/>
                <a:gd name="T28" fmla="*/ 5 w 15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5" y="2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4" name="Freeform 2171"/>
            <p:cNvSpPr>
              <a:spLocks/>
            </p:cNvSpPr>
            <p:nvPr/>
          </p:nvSpPr>
          <p:spPr bwMode="auto">
            <a:xfrm>
              <a:off x="4294" y="3089"/>
              <a:ext cx="15" cy="25"/>
            </a:xfrm>
            <a:custGeom>
              <a:avLst/>
              <a:gdLst>
                <a:gd name="T0" fmla="*/ 6 w 15"/>
                <a:gd name="T1" fmla="*/ 2 h 25"/>
                <a:gd name="T2" fmla="*/ 4 w 15"/>
                <a:gd name="T3" fmla="*/ 0 h 25"/>
                <a:gd name="T4" fmla="*/ 3 w 15"/>
                <a:gd name="T5" fmla="*/ 0 h 25"/>
                <a:gd name="T6" fmla="*/ 1 w 15"/>
                <a:gd name="T7" fmla="*/ 0 h 25"/>
                <a:gd name="T8" fmla="*/ 0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2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6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5" name="Freeform 2172"/>
            <p:cNvSpPr>
              <a:spLocks/>
            </p:cNvSpPr>
            <p:nvPr/>
          </p:nvSpPr>
          <p:spPr bwMode="auto">
            <a:xfrm>
              <a:off x="4311" y="3124"/>
              <a:ext cx="13" cy="26"/>
            </a:xfrm>
            <a:custGeom>
              <a:avLst/>
              <a:gdLst>
                <a:gd name="T0" fmla="*/ 5 w 13"/>
                <a:gd name="T1" fmla="*/ 1 h 26"/>
                <a:gd name="T2" fmla="*/ 4 w 13"/>
                <a:gd name="T3" fmla="*/ 0 h 26"/>
                <a:gd name="T4" fmla="*/ 2 w 13"/>
                <a:gd name="T5" fmla="*/ 0 h 26"/>
                <a:gd name="T6" fmla="*/ 1 w 13"/>
                <a:gd name="T7" fmla="*/ 0 h 26"/>
                <a:gd name="T8" fmla="*/ 0 w 13"/>
                <a:gd name="T9" fmla="*/ 0 h 26"/>
                <a:gd name="T10" fmla="*/ 0 w 13"/>
                <a:gd name="T11" fmla="*/ 1 h 26"/>
                <a:gd name="T12" fmla="*/ 0 w 13"/>
                <a:gd name="T13" fmla="*/ 3 h 26"/>
                <a:gd name="T14" fmla="*/ 8 w 13"/>
                <a:gd name="T15" fmla="*/ 23 h 26"/>
                <a:gd name="T16" fmla="*/ 9 w 13"/>
                <a:gd name="T17" fmla="*/ 25 h 26"/>
                <a:gd name="T18" fmla="*/ 11 w 13"/>
                <a:gd name="T19" fmla="*/ 26 h 26"/>
                <a:gd name="T20" fmla="*/ 12 w 13"/>
                <a:gd name="T21" fmla="*/ 26 h 26"/>
                <a:gd name="T22" fmla="*/ 13 w 13"/>
                <a:gd name="T23" fmla="*/ 25 h 26"/>
                <a:gd name="T24" fmla="*/ 13 w 13"/>
                <a:gd name="T25" fmla="*/ 23 h 26"/>
                <a:gd name="T26" fmla="*/ 13 w 13"/>
                <a:gd name="T27" fmla="*/ 22 h 26"/>
                <a:gd name="T28" fmla="*/ 5 w 13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6"/>
                <a:gd name="T47" fmla="*/ 13 w 13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6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6" name="Freeform 2173"/>
            <p:cNvSpPr>
              <a:spLocks/>
            </p:cNvSpPr>
            <p:nvPr/>
          </p:nvSpPr>
          <p:spPr bwMode="auto">
            <a:xfrm>
              <a:off x="4326" y="3158"/>
              <a:ext cx="15" cy="26"/>
            </a:xfrm>
            <a:custGeom>
              <a:avLst/>
              <a:gdLst>
                <a:gd name="T0" fmla="*/ 5 w 15"/>
                <a:gd name="T1" fmla="*/ 3 h 26"/>
                <a:gd name="T2" fmla="*/ 5 w 15"/>
                <a:gd name="T3" fmla="*/ 2 h 26"/>
                <a:gd name="T4" fmla="*/ 4 w 15"/>
                <a:gd name="T5" fmla="*/ 0 h 26"/>
                <a:gd name="T6" fmla="*/ 3 w 15"/>
                <a:gd name="T7" fmla="*/ 0 h 26"/>
                <a:gd name="T8" fmla="*/ 1 w 15"/>
                <a:gd name="T9" fmla="*/ 2 h 26"/>
                <a:gd name="T10" fmla="*/ 0 w 15"/>
                <a:gd name="T11" fmla="*/ 3 h 26"/>
                <a:gd name="T12" fmla="*/ 0 w 15"/>
                <a:gd name="T13" fmla="*/ 4 h 26"/>
                <a:gd name="T14" fmla="*/ 9 w 15"/>
                <a:gd name="T15" fmla="*/ 25 h 26"/>
                <a:gd name="T16" fmla="*/ 9 w 15"/>
                <a:gd name="T17" fmla="*/ 26 h 26"/>
                <a:gd name="T18" fmla="*/ 11 w 15"/>
                <a:gd name="T19" fmla="*/ 26 h 26"/>
                <a:gd name="T20" fmla="*/ 12 w 15"/>
                <a:gd name="T21" fmla="*/ 26 h 26"/>
                <a:gd name="T22" fmla="*/ 14 w 15"/>
                <a:gd name="T23" fmla="*/ 26 h 26"/>
                <a:gd name="T24" fmla="*/ 15 w 15"/>
                <a:gd name="T25" fmla="*/ 25 h 26"/>
                <a:gd name="T26" fmla="*/ 15 w 15"/>
                <a:gd name="T27" fmla="*/ 24 h 26"/>
                <a:gd name="T28" fmla="*/ 5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5" y="3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7" name="Freeform 2174"/>
            <p:cNvSpPr>
              <a:spLocks/>
            </p:cNvSpPr>
            <p:nvPr/>
          </p:nvSpPr>
          <p:spPr bwMode="auto">
            <a:xfrm>
              <a:off x="4342" y="3194"/>
              <a:ext cx="14" cy="26"/>
            </a:xfrm>
            <a:custGeom>
              <a:avLst/>
              <a:gdLst>
                <a:gd name="T0" fmla="*/ 6 w 14"/>
                <a:gd name="T1" fmla="*/ 1 h 26"/>
                <a:gd name="T2" fmla="*/ 4 w 14"/>
                <a:gd name="T3" fmla="*/ 0 h 26"/>
                <a:gd name="T4" fmla="*/ 3 w 14"/>
                <a:gd name="T5" fmla="*/ 0 h 26"/>
                <a:gd name="T6" fmla="*/ 2 w 14"/>
                <a:gd name="T7" fmla="*/ 0 h 26"/>
                <a:gd name="T8" fmla="*/ 0 w 14"/>
                <a:gd name="T9" fmla="*/ 0 h 26"/>
                <a:gd name="T10" fmla="*/ 0 w 14"/>
                <a:gd name="T11" fmla="*/ 1 h 26"/>
                <a:gd name="T12" fmla="*/ 0 w 14"/>
                <a:gd name="T13" fmla="*/ 3 h 26"/>
                <a:gd name="T14" fmla="*/ 9 w 14"/>
                <a:gd name="T15" fmla="*/ 23 h 26"/>
                <a:gd name="T16" fmla="*/ 10 w 14"/>
                <a:gd name="T17" fmla="*/ 25 h 26"/>
                <a:gd name="T18" fmla="*/ 11 w 14"/>
                <a:gd name="T19" fmla="*/ 26 h 26"/>
                <a:gd name="T20" fmla="*/ 13 w 14"/>
                <a:gd name="T21" fmla="*/ 26 h 26"/>
                <a:gd name="T22" fmla="*/ 14 w 14"/>
                <a:gd name="T23" fmla="*/ 25 h 26"/>
                <a:gd name="T24" fmla="*/ 14 w 14"/>
                <a:gd name="T25" fmla="*/ 23 h 26"/>
                <a:gd name="T26" fmla="*/ 14 w 14"/>
                <a:gd name="T27" fmla="*/ 22 h 26"/>
                <a:gd name="T28" fmla="*/ 6 w 14"/>
                <a:gd name="T29" fmla="*/ 1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6"/>
                <a:gd name="T47" fmla="*/ 14 w 14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6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8" name="Freeform 2175"/>
            <p:cNvSpPr>
              <a:spLocks/>
            </p:cNvSpPr>
            <p:nvPr/>
          </p:nvSpPr>
          <p:spPr bwMode="auto">
            <a:xfrm>
              <a:off x="4357" y="3229"/>
              <a:ext cx="16" cy="26"/>
            </a:xfrm>
            <a:custGeom>
              <a:avLst/>
              <a:gdLst>
                <a:gd name="T0" fmla="*/ 6 w 16"/>
                <a:gd name="T1" fmla="*/ 2 h 26"/>
                <a:gd name="T2" fmla="*/ 6 w 16"/>
                <a:gd name="T3" fmla="*/ 1 h 26"/>
                <a:gd name="T4" fmla="*/ 5 w 16"/>
                <a:gd name="T5" fmla="*/ 0 h 26"/>
                <a:gd name="T6" fmla="*/ 3 w 16"/>
                <a:gd name="T7" fmla="*/ 0 h 26"/>
                <a:gd name="T8" fmla="*/ 2 w 16"/>
                <a:gd name="T9" fmla="*/ 1 h 26"/>
                <a:gd name="T10" fmla="*/ 0 w 16"/>
                <a:gd name="T11" fmla="*/ 2 h 26"/>
                <a:gd name="T12" fmla="*/ 0 w 16"/>
                <a:gd name="T13" fmla="*/ 4 h 26"/>
                <a:gd name="T14" fmla="*/ 10 w 16"/>
                <a:gd name="T15" fmla="*/ 23 h 26"/>
                <a:gd name="T16" fmla="*/ 10 w 16"/>
                <a:gd name="T17" fmla="*/ 24 h 26"/>
                <a:gd name="T18" fmla="*/ 11 w 16"/>
                <a:gd name="T19" fmla="*/ 26 h 26"/>
                <a:gd name="T20" fmla="*/ 13 w 16"/>
                <a:gd name="T21" fmla="*/ 26 h 26"/>
                <a:gd name="T22" fmla="*/ 14 w 16"/>
                <a:gd name="T23" fmla="*/ 24 h 26"/>
                <a:gd name="T24" fmla="*/ 16 w 16"/>
                <a:gd name="T25" fmla="*/ 23 h 26"/>
                <a:gd name="T26" fmla="*/ 16 w 16"/>
                <a:gd name="T27" fmla="*/ 22 h 26"/>
                <a:gd name="T28" fmla="*/ 6 w 16"/>
                <a:gd name="T29" fmla="*/ 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6"/>
                <a:gd name="T47" fmla="*/ 16 w 16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6">
                  <a:moveTo>
                    <a:pt x="6" y="2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59" name="Freeform 2176"/>
            <p:cNvSpPr>
              <a:spLocks/>
            </p:cNvSpPr>
            <p:nvPr/>
          </p:nvSpPr>
          <p:spPr bwMode="auto">
            <a:xfrm>
              <a:off x="4374" y="3264"/>
              <a:ext cx="15" cy="25"/>
            </a:xfrm>
            <a:custGeom>
              <a:avLst/>
              <a:gdLst>
                <a:gd name="T0" fmla="*/ 6 w 15"/>
                <a:gd name="T1" fmla="*/ 2 h 25"/>
                <a:gd name="T2" fmla="*/ 4 w 15"/>
                <a:gd name="T3" fmla="*/ 0 h 25"/>
                <a:gd name="T4" fmla="*/ 3 w 15"/>
                <a:gd name="T5" fmla="*/ 0 h 25"/>
                <a:gd name="T6" fmla="*/ 1 w 15"/>
                <a:gd name="T7" fmla="*/ 0 h 25"/>
                <a:gd name="T8" fmla="*/ 0 w 15"/>
                <a:gd name="T9" fmla="*/ 0 h 25"/>
                <a:gd name="T10" fmla="*/ 0 w 15"/>
                <a:gd name="T11" fmla="*/ 2 h 25"/>
                <a:gd name="T12" fmla="*/ 0 w 15"/>
                <a:gd name="T13" fmla="*/ 3 h 25"/>
                <a:gd name="T14" fmla="*/ 10 w 15"/>
                <a:gd name="T15" fmla="*/ 24 h 25"/>
                <a:gd name="T16" fmla="*/ 10 w 15"/>
                <a:gd name="T17" fmla="*/ 25 h 25"/>
                <a:gd name="T18" fmla="*/ 11 w 15"/>
                <a:gd name="T19" fmla="*/ 25 h 25"/>
                <a:gd name="T20" fmla="*/ 12 w 15"/>
                <a:gd name="T21" fmla="*/ 25 h 25"/>
                <a:gd name="T22" fml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>
                <a:gd name="T28" fmla="*/ 6 w 15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5"/>
                <a:gd name="T47" fmla="*/ 15 w 15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5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0" name="Freeform 2177"/>
            <p:cNvSpPr>
              <a:spLocks/>
            </p:cNvSpPr>
            <p:nvPr/>
          </p:nvSpPr>
          <p:spPr bwMode="auto">
            <a:xfrm>
              <a:off x="4391" y="3299"/>
              <a:ext cx="13" cy="26"/>
            </a:xfrm>
            <a:custGeom>
              <a:avLst/>
              <a:gdLst>
                <a:gd name="T0" fmla="*/ 5 w 13"/>
                <a:gd name="T1" fmla="*/ 3 h 26"/>
                <a:gd name="T2" fmla="*/ 4 w 13"/>
                <a:gd name="T3" fmla="*/ 1 h 26"/>
                <a:gd name="T4" fmla="*/ 2 w 13"/>
                <a:gd name="T5" fmla="*/ 0 h 26"/>
                <a:gd name="T6" fmla="*/ 1 w 13"/>
                <a:gd name="T7" fmla="*/ 0 h 26"/>
                <a:gd name="T8" fmla="*/ 0 w 13"/>
                <a:gd name="T9" fmla="*/ 1 h 26"/>
                <a:gd name="T10" fmla="*/ 0 w 13"/>
                <a:gd name="T11" fmla="*/ 3 h 26"/>
                <a:gd name="T12" fmla="*/ 0 w 13"/>
                <a:gd name="T13" fmla="*/ 4 h 26"/>
                <a:gd name="T14" fmla="*/ 8 w 13"/>
                <a:gd name="T15" fmla="*/ 23 h 26"/>
                <a:gd name="T16" fmla="*/ 9 w 13"/>
                <a:gd name="T17" fmla="*/ 25 h 26"/>
                <a:gd name="T18" fmla="*/ 11 w 13"/>
                <a:gd name="T19" fmla="*/ 26 h 26"/>
                <a:gd name="T20" fmla="*/ 12 w 13"/>
                <a:gd name="T21" fmla="*/ 26 h 26"/>
                <a:gd name="T22" fmla="*/ 13 w 13"/>
                <a:gd name="T23" fmla="*/ 25 h 26"/>
                <a:gd name="T24" fmla="*/ 13 w 13"/>
                <a:gd name="T25" fmla="*/ 23 h 26"/>
                <a:gd name="T26" fmla="*/ 13 w 13"/>
                <a:gd name="T27" fmla="*/ 22 h 26"/>
                <a:gd name="T28" fmla="*/ 5 w 13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26"/>
                <a:gd name="T47" fmla="*/ 13 w 13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26">
                  <a:moveTo>
                    <a:pt x="5" y="3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1" name="Freeform 2178"/>
            <p:cNvSpPr>
              <a:spLocks/>
            </p:cNvSpPr>
            <p:nvPr/>
          </p:nvSpPr>
          <p:spPr bwMode="auto">
            <a:xfrm>
              <a:off x="4406" y="3335"/>
              <a:ext cx="15" cy="24"/>
            </a:xfrm>
            <a:custGeom>
              <a:avLst/>
              <a:gdLst>
                <a:gd name="T0" fmla="*/ 5 w 15"/>
                <a:gd name="T1" fmla="*/ 1 h 24"/>
                <a:gd name="T2" fmla="*/ 5 w 15"/>
                <a:gd name="T3" fmla="*/ 0 h 24"/>
                <a:gd name="T4" fmla="*/ 4 w 15"/>
                <a:gd name="T5" fmla="*/ 0 h 24"/>
                <a:gd name="T6" fmla="*/ 2 w 15"/>
                <a:gd name="T7" fmla="*/ 0 h 24"/>
                <a:gd name="T8" fmla="*/ 1 w 15"/>
                <a:gd name="T9" fmla="*/ 0 h 24"/>
                <a:gd name="T10" fmla="*/ 0 w 15"/>
                <a:gd name="T11" fmla="*/ 1 h 24"/>
                <a:gd name="T12" fmla="*/ 0 w 15"/>
                <a:gd name="T13" fmla="*/ 2 h 24"/>
                <a:gd name="T14" fmla="*/ 9 w 15"/>
                <a:gd name="T15" fmla="*/ 23 h 24"/>
                <a:gd name="T16" fmla="*/ 9 w 15"/>
                <a:gd name="T17" fmla="*/ 24 h 24"/>
                <a:gd name="T18" fmla="*/ 11 w 15"/>
                <a:gd name="T19" fmla="*/ 24 h 24"/>
                <a:gd name="T20" fmla="*/ 12 w 15"/>
                <a:gd name="T21" fmla="*/ 24 h 24"/>
                <a:gd name="T22" fmla="*/ 13 w 15"/>
                <a:gd name="T23" fmla="*/ 24 h 24"/>
                <a:gd name="T24" fmla="*/ 15 w 15"/>
                <a:gd name="T25" fmla="*/ 23 h 24"/>
                <a:gd name="T26" fmla="*/ 15 w 15"/>
                <a:gd name="T27" fmla="*/ 22 h 24"/>
                <a:gd name="T28" fmla="*/ 5 w 15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4"/>
                <a:gd name="T47" fmla="*/ 15 w 15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4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2" name="Freeform 2179"/>
            <p:cNvSpPr>
              <a:spLocks/>
            </p:cNvSpPr>
            <p:nvPr/>
          </p:nvSpPr>
          <p:spPr bwMode="auto">
            <a:xfrm>
              <a:off x="4422" y="3369"/>
              <a:ext cx="14" cy="26"/>
            </a:xfrm>
            <a:custGeom>
              <a:avLst/>
              <a:gdLst>
                <a:gd name="T0" fmla="*/ 6 w 14"/>
                <a:gd name="T1" fmla="*/ 3 h 26"/>
                <a:gd name="T2" fmla="*/ 4 w 14"/>
                <a:gd name="T3" fmla="*/ 1 h 26"/>
                <a:gd name="T4" fmla="*/ 3 w 14"/>
                <a:gd name="T5" fmla="*/ 0 h 26"/>
                <a:gd name="T6" fmla="*/ 2 w 14"/>
                <a:gd name="T7" fmla="*/ 0 h 26"/>
                <a:gd name="T8" fmla="*/ 0 w 14"/>
                <a:gd name="T9" fmla="*/ 1 h 26"/>
                <a:gd name="T10" fmla="*/ 0 w 14"/>
                <a:gd name="T11" fmla="*/ 3 h 26"/>
                <a:gd name="T12" fmla="*/ 0 w 14"/>
                <a:gd name="T13" fmla="*/ 4 h 26"/>
                <a:gd name="T14" fmla="*/ 8 w 14"/>
                <a:gd name="T15" fmla="*/ 23 h 26"/>
                <a:gd name="T16" fmla="*/ 10 w 14"/>
                <a:gd name="T17" fmla="*/ 25 h 26"/>
                <a:gd name="T18" fmla="*/ 11 w 14"/>
                <a:gd name="T19" fmla="*/ 26 h 26"/>
                <a:gd name="T20" fmla="*/ 13 w 14"/>
                <a:gd name="T21" fmla="*/ 26 h 26"/>
                <a:gd name="T22" fmla="*/ 14 w 14"/>
                <a:gd name="T23" fmla="*/ 25 h 26"/>
                <a:gd name="T24" fmla="*/ 14 w 14"/>
                <a:gd name="T25" fmla="*/ 23 h 26"/>
                <a:gd name="T26" fmla="*/ 14 w 14"/>
                <a:gd name="T27" fmla="*/ 22 h 26"/>
                <a:gd name="T28" fmla="*/ 6 w 14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6"/>
                <a:gd name="T47" fmla="*/ 14 w 14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6">
                  <a:moveTo>
                    <a:pt x="6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3" name="Freeform 2180"/>
            <p:cNvSpPr>
              <a:spLocks/>
            </p:cNvSpPr>
            <p:nvPr/>
          </p:nvSpPr>
          <p:spPr bwMode="auto">
            <a:xfrm>
              <a:off x="4437" y="3405"/>
              <a:ext cx="16" cy="25"/>
            </a:xfrm>
            <a:custGeom>
              <a:avLst/>
              <a:gdLst>
                <a:gd name="T0" fmla="*/ 6 w 16"/>
                <a:gd name="T1" fmla="*/ 1 h 25"/>
                <a:gd name="T2" fmla="*/ 6 w 16"/>
                <a:gd name="T3" fmla="*/ 0 h 25"/>
                <a:gd name="T4" fmla="*/ 4 w 16"/>
                <a:gd name="T5" fmla="*/ 0 h 25"/>
                <a:gd name="T6" fmla="*/ 3 w 16"/>
                <a:gd name="T7" fmla="*/ 0 h 25"/>
                <a:gd name="T8" fmla="*/ 2 w 16"/>
                <a:gd name="T9" fmla="*/ 0 h 25"/>
                <a:gd name="T10" fmla="*/ 0 w 16"/>
                <a:gd name="T11" fmla="*/ 1 h 25"/>
                <a:gd name="T12" fmla="*/ 0 w 16"/>
                <a:gd name="T13" fmla="*/ 3 h 25"/>
                <a:gd name="T14" fmla="*/ 10 w 16"/>
                <a:gd name="T15" fmla="*/ 23 h 25"/>
                <a:gd name="T16" fmla="*/ 10 w 16"/>
                <a:gd name="T17" fmla="*/ 25 h 25"/>
                <a:gd name="T18" fmla="*/ 11 w 16"/>
                <a:gd name="T19" fmla="*/ 25 h 25"/>
                <a:gd name="T20" fmla="*/ 13 w 16"/>
                <a:gd name="T21" fmla="*/ 25 h 25"/>
                <a:gd name="T22" fmla="*/ 14 w 16"/>
                <a:gd name="T23" fmla="*/ 25 h 25"/>
                <a:gd name="T24" fmla="*/ 16 w 16"/>
                <a:gd name="T25" fmla="*/ 23 h 25"/>
                <a:gd name="T26" fmla="*/ 16 w 16"/>
                <a:gd name="T27" fmla="*/ 22 h 25"/>
                <a:gd name="T28" fmla="*/ 6 w 16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64" name="Freeform 2181"/>
            <p:cNvSpPr>
              <a:spLocks/>
            </p:cNvSpPr>
            <p:nvPr/>
          </p:nvSpPr>
          <p:spPr bwMode="auto">
            <a:xfrm>
              <a:off x="4454" y="3439"/>
              <a:ext cx="15" cy="26"/>
            </a:xfrm>
            <a:custGeom>
              <a:avLst/>
              <a:gdLst>
                <a:gd name="T0" fmla="*/ 5 w 15"/>
                <a:gd name="T1" fmla="*/ 3 h 26"/>
                <a:gd name="T2" fmla="*/ 4 w 15"/>
                <a:gd name="T3" fmla="*/ 2 h 26"/>
                <a:gd name="T4" fmla="*/ 3 w 15"/>
                <a:gd name="T5" fmla="*/ 0 h 26"/>
                <a:gd name="T6" fmla="*/ 1 w 15"/>
                <a:gd name="T7" fmla="*/ 0 h 26"/>
                <a:gd name="T8" fmla="*/ 0 w 15"/>
                <a:gd name="T9" fmla="*/ 2 h 26"/>
                <a:gd name="T10" fmla="*/ 0 w 15"/>
                <a:gd name="T11" fmla="*/ 3 h 26"/>
                <a:gd name="T12" fmla="*/ 0 w 15"/>
                <a:gd name="T13" fmla="*/ 4 h 26"/>
                <a:gd name="T14" fmla="*/ 10 w 15"/>
                <a:gd name="T15" fmla="*/ 24 h 26"/>
                <a:gd name="T16" fmla="*/ 10 w 15"/>
                <a:gd name="T17" fmla="*/ 25 h 26"/>
                <a:gd name="T18" fmla="*/ 11 w 15"/>
                <a:gd name="T19" fmla="*/ 26 h 26"/>
                <a:gd name="T20" fmla="*/ 12 w 15"/>
                <a:gd name="T21" fmla="*/ 26 h 26"/>
                <a:gd name="T22" fmla="*/ 14 w 15"/>
                <a:gd name="T23" fmla="*/ 25 h 26"/>
                <a:gd name="T24" fmla="*/ 15 w 15"/>
                <a:gd name="T25" fmla="*/ 24 h 26"/>
                <a:gd name="T26" fmla="*/ 15 w 15"/>
                <a:gd name="T27" fmla="*/ 22 h 26"/>
                <a:gd name="T28" fmla="*/ 5 w 15"/>
                <a:gd name="T29" fmla="*/ 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6"/>
                <a:gd name="T47" fmla="*/ 15 w 1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6">
                  <a:moveTo>
                    <a:pt x="5" y="3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7" name="Group 2182"/>
          <p:cNvGrpSpPr>
            <a:grpSpLocks/>
          </p:cNvGrpSpPr>
          <p:nvPr/>
        </p:nvGrpSpPr>
        <p:grpSpPr bwMode="auto">
          <a:xfrm>
            <a:off x="6116638" y="3332163"/>
            <a:ext cx="1377950" cy="2295525"/>
            <a:chOff x="3853" y="2099"/>
            <a:chExt cx="868" cy="1446"/>
          </a:xfrm>
        </p:grpSpPr>
        <p:sp>
          <p:nvSpPr>
            <p:cNvPr id="31882" name="Freeform 2183"/>
            <p:cNvSpPr>
              <a:spLocks/>
            </p:cNvSpPr>
            <p:nvPr/>
          </p:nvSpPr>
          <p:spPr bwMode="auto">
            <a:xfrm>
              <a:off x="3853" y="2099"/>
              <a:ext cx="17" cy="25"/>
            </a:xfrm>
            <a:custGeom>
              <a:avLst/>
              <a:gdLst>
                <a:gd name="T0" fmla="*/ 6 w 17"/>
                <a:gd name="T1" fmla="*/ 1 h 25"/>
                <a:gd name="T2" fmla="*/ 3 w 17"/>
                <a:gd name="T3" fmla="*/ 0 h 25"/>
                <a:gd name="T4" fmla="*/ 3 w 17"/>
                <a:gd name="T5" fmla="*/ 0 h 25"/>
                <a:gd name="T6" fmla="*/ 2 w 17"/>
                <a:gd name="T7" fmla="*/ 1 h 25"/>
                <a:gd name="T8" fmla="*/ 0 w 17"/>
                <a:gd name="T9" fmla="*/ 3 h 25"/>
                <a:gd name="T10" fmla="*/ 0 w 17"/>
                <a:gd name="T11" fmla="*/ 3 h 25"/>
                <a:gd name="T12" fmla="*/ 2 w 17"/>
                <a:gd name="T13" fmla="*/ 6 h 25"/>
                <a:gd name="T14" fmla="*/ 13 w 17"/>
                <a:gd name="T15" fmla="*/ 24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7 w 17"/>
                <a:gd name="T27" fmla="*/ 19 h 25"/>
                <a:gd name="T28" fmla="*/ 6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6" y="1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6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3" name="Freeform 2184"/>
            <p:cNvSpPr>
              <a:spLocks/>
            </p:cNvSpPr>
            <p:nvPr/>
          </p:nvSpPr>
          <p:spPr bwMode="auto">
            <a:xfrm>
              <a:off x="3873" y="2132"/>
              <a:ext cx="17" cy="25"/>
            </a:xfrm>
            <a:custGeom>
              <a:avLst/>
              <a:gdLst>
                <a:gd name="T0" fmla="*/ 5 w 17"/>
                <a:gd name="T1" fmla="*/ 2 h 25"/>
                <a:gd name="T2" fmla="*/ 4 w 17"/>
                <a:gd name="T3" fmla="*/ 0 h 25"/>
                <a:gd name="T4" fmla="*/ 2 w 17"/>
                <a:gd name="T5" fmla="*/ 0 h 25"/>
                <a:gd name="T6" fmla="*/ 1 w 17"/>
                <a:gd name="T7" fmla="*/ 2 h 25"/>
                <a:gd name="T8" fmla="*/ 0 w 17"/>
                <a:gd name="T9" fmla="*/ 3 h 25"/>
                <a:gd name="T10" fmla="*/ 0 w 17"/>
                <a:gd name="T11" fmla="*/ 4 h 25"/>
                <a:gd name="T12" fmla="*/ 1 w 17"/>
                <a:gd name="T13" fmla="*/ 6 h 25"/>
                <a:gd name="T14" fmla="*/ 12 w 17"/>
                <a:gd name="T15" fmla="*/ 24 h 25"/>
                <a:gd name="T16" fmla="*/ 13 w 17"/>
                <a:gd name="T17" fmla="*/ 25 h 25"/>
                <a:gd name="T18" fmla="*/ 15 w 17"/>
                <a:gd name="T19" fmla="*/ 25 h 25"/>
                <a:gd name="T20" fmla="*/ 16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6 w 17"/>
                <a:gd name="T27" fmla="*/ 19 h 25"/>
                <a:gd name="T28" fmla="*/ 5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6" y="19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4" name="Freeform 2185"/>
            <p:cNvSpPr>
              <a:spLocks/>
            </p:cNvSpPr>
            <p:nvPr/>
          </p:nvSpPr>
          <p:spPr bwMode="auto">
            <a:xfrm>
              <a:off x="3893" y="2165"/>
              <a:ext cx="17" cy="25"/>
            </a:xfrm>
            <a:custGeom>
              <a:avLst/>
              <a:gdLst>
                <a:gd name="T0" fmla="*/ 4 w 17"/>
                <a:gd name="T1" fmla="*/ 2 h 25"/>
                <a:gd name="T2" fmla="*/ 3 w 17"/>
                <a:gd name="T3" fmla="*/ 0 h 25"/>
                <a:gd name="T4" fmla="*/ 2 w 17"/>
                <a:gd name="T5" fmla="*/ 0 h 25"/>
                <a:gd name="T6" fmla="*/ 0 w 17"/>
                <a:gd name="T7" fmla="*/ 2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6 h 25"/>
                <a:gd name="T14" fmla="*/ 11 w 17"/>
                <a:gd name="T15" fmla="*/ 24 h 25"/>
                <a:gd name="T16" fmla="*/ 13 w 17"/>
                <a:gd name="T17" fmla="*/ 25 h 25"/>
                <a:gd name="T18" fmla="*/ 14 w 17"/>
                <a:gd name="T19" fmla="*/ 25 h 25"/>
                <a:gd name="T20" fmla="*/ 15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5 w 17"/>
                <a:gd name="T27" fmla="*/ 19 h 25"/>
                <a:gd name="T28" fmla="*/ 4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5" name="Freeform 2186"/>
            <p:cNvSpPr>
              <a:spLocks/>
            </p:cNvSpPr>
            <p:nvPr/>
          </p:nvSpPr>
          <p:spPr bwMode="auto">
            <a:xfrm>
              <a:off x="3913" y="2198"/>
              <a:ext cx="16" cy="25"/>
            </a:xfrm>
            <a:custGeom>
              <a:avLst/>
              <a:gdLst>
                <a:gd name="T0" fmla="*/ 5 w 16"/>
                <a:gd name="T1" fmla="*/ 2 h 25"/>
                <a:gd name="T2" fmla="*/ 4 w 16"/>
                <a:gd name="T3" fmla="*/ 0 h 25"/>
                <a:gd name="T4" fmla="*/ 2 w 16"/>
                <a:gd name="T5" fmla="*/ 0 h 25"/>
                <a:gd name="T6" fmla="*/ 1 w 16"/>
                <a:gd name="T7" fmla="*/ 2 h 25"/>
                <a:gd name="T8" fmla="*/ 0 w 16"/>
                <a:gd name="T9" fmla="*/ 3 h 25"/>
                <a:gd name="T10" fmla="*/ 0 w 16"/>
                <a:gd name="T11" fmla="*/ 4 h 25"/>
                <a:gd name="T12" fmla="*/ 1 w 16"/>
                <a:gd name="T13" fmla="*/ 6 h 25"/>
                <a:gd name="T14" fmla="*/ 12 w 16"/>
                <a:gd name="T15" fmla="*/ 24 h 25"/>
                <a:gd name="T16" fmla="*/ 13 w 16"/>
                <a:gd name="T17" fmla="*/ 25 h 25"/>
                <a:gd name="T18" fmla="*/ 15 w 16"/>
                <a:gd name="T19" fmla="*/ 25 h 25"/>
                <a:gd name="T20" fmla="*/ 16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6 w 16"/>
                <a:gd name="T27" fmla="*/ 20 h 25"/>
                <a:gd name="T28" fmla="*/ 5 w 16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6" name="Freeform 2187"/>
            <p:cNvSpPr>
              <a:spLocks/>
            </p:cNvSpPr>
            <p:nvPr/>
          </p:nvSpPr>
          <p:spPr bwMode="auto">
            <a:xfrm>
              <a:off x="3933" y="2231"/>
              <a:ext cx="17" cy="25"/>
            </a:xfrm>
            <a:custGeom>
              <a:avLst/>
              <a:gdLst>
                <a:gd name="T0" fmla="*/ 4 w 17"/>
                <a:gd name="T1" fmla="*/ 2 h 25"/>
                <a:gd name="T2" fmla="*/ 3 w 17"/>
                <a:gd name="T3" fmla="*/ 0 h 25"/>
                <a:gd name="T4" fmla="*/ 2 w 17"/>
                <a:gd name="T5" fmla="*/ 0 h 25"/>
                <a:gd name="T6" fmla="*/ 0 w 17"/>
                <a:gd name="T7" fmla="*/ 2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6 h 25"/>
                <a:gd name="T14" fmla="*/ 11 w 17"/>
                <a:gd name="T15" fmla="*/ 24 h 25"/>
                <a:gd name="T16" fmla="*/ 13 w 17"/>
                <a:gd name="T17" fmla="*/ 25 h 25"/>
                <a:gd name="T18" fmla="*/ 14 w 17"/>
                <a:gd name="T19" fmla="*/ 25 h 25"/>
                <a:gd name="T20" fmla="*/ 15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5 w 17"/>
                <a:gd name="T27" fmla="*/ 20 h 25"/>
                <a:gd name="T28" fmla="*/ 4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7" name="Freeform 2188"/>
            <p:cNvSpPr>
              <a:spLocks/>
            </p:cNvSpPr>
            <p:nvPr/>
          </p:nvSpPr>
          <p:spPr bwMode="auto">
            <a:xfrm>
              <a:off x="3952" y="2264"/>
              <a:ext cx="17" cy="25"/>
            </a:xfrm>
            <a:custGeom>
              <a:avLst/>
              <a:gdLst>
                <a:gd name="T0" fmla="*/ 5 w 17"/>
                <a:gd name="T1" fmla="*/ 2 h 25"/>
                <a:gd name="T2" fmla="*/ 3 w 17"/>
                <a:gd name="T3" fmla="*/ 0 h 25"/>
                <a:gd name="T4" fmla="*/ 2 w 17"/>
                <a:gd name="T5" fmla="*/ 0 h 25"/>
                <a:gd name="T6" fmla="*/ 0 w 17"/>
                <a:gd name="T7" fmla="*/ 2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6 h 25"/>
                <a:gd name="T14" fmla="*/ 13 w 17"/>
                <a:gd name="T15" fmla="*/ 24 h 25"/>
                <a:gd name="T16" fmla="*/ 14 w 17"/>
                <a:gd name="T17" fmla="*/ 25 h 25"/>
                <a:gd name="T18" fmla="*/ 16 w 17"/>
                <a:gd name="T19" fmla="*/ 25 h 25"/>
                <a:gd name="T20" fmla="*/ 17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7 w 17"/>
                <a:gd name="T27" fmla="*/ 20 h 25"/>
                <a:gd name="T28" fmla="*/ 5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5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8" name="Freeform 2189"/>
            <p:cNvSpPr>
              <a:spLocks/>
            </p:cNvSpPr>
            <p:nvPr/>
          </p:nvSpPr>
          <p:spPr bwMode="auto">
            <a:xfrm>
              <a:off x="3972" y="2297"/>
              <a:ext cx="16" cy="25"/>
            </a:xfrm>
            <a:custGeom>
              <a:avLst/>
              <a:gdLst>
                <a:gd name="T0" fmla="*/ 5 w 16"/>
                <a:gd name="T1" fmla="*/ 2 h 25"/>
                <a:gd name="T2" fmla="*/ 4 w 16"/>
                <a:gd name="T3" fmla="*/ 0 h 25"/>
                <a:gd name="T4" fmla="*/ 2 w 16"/>
                <a:gd name="T5" fmla="*/ 0 h 25"/>
                <a:gd name="T6" fmla="*/ 1 w 16"/>
                <a:gd name="T7" fmla="*/ 2 h 25"/>
                <a:gd name="T8" fmla="*/ 0 w 16"/>
                <a:gd name="T9" fmla="*/ 3 h 25"/>
                <a:gd name="T10" fmla="*/ 0 w 16"/>
                <a:gd name="T11" fmla="*/ 5 h 25"/>
                <a:gd name="T12" fmla="*/ 1 w 16"/>
                <a:gd name="T13" fmla="*/ 6 h 25"/>
                <a:gd name="T14" fmla="*/ 12 w 16"/>
                <a:gd name="T15" fmla="*/ 24 h 25"/>
                <a:gd name="T16" fmla="*/ 14 w 16"/>
                <a:gd name="T17" fmla="*/ 25 h 25"/>
                <a:gd name="T18" fmla="*/ 15 w 16"/>
                <a:gd name="T19" fmla="*/ 25 h 25"/>
                <a:gd name="T20" fmla="*/ 16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6 w 16"/>
                <a:gd name="T27" fmla="*/ 20 h 25"/>
                <a:gd name="T28" fmla="*/ 5 w 16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9" name="Freeform 2190"/>
            <p:cNvSpPr>
              <a:spLocks/>
            </p:cNvSpPr>
            <p:nvPr/>
          </p:nvSpPr>
          <p:spPr bwMode="auto">
            <a:xfrm>
              <a:off x="3992" y="2330"/>
              <a:ext cx="17" cy="25"/>
            </a:xfrm>
            <a:custGeom>
              <a:avLst/>
              <a:gdLst>
                <a:gd name="T0" fmla="*/ 5 w 17"/>
                <a:gd name="T1" fmla="*/ 2 h 25"/>
                <a:gd name="T2" fmla="*/ 3 w 17"/>
                <a:gd name="T3" fmla="*/ 0 h 25"/>
                <a:gd name="T4" fmla="*/ 2 w 17"/>
                <a:gd name="T5" fmla="*/ 0 h 25"/>
                <a:gd name="T6" fmla="*/ 0 w 17"/>
                <a:gd name="T7" fmla="*/ 2 h 25"/>
                <a:gd name="T8" fmla="*/ 0 w 17"/>
                <a:gd name="T9" fmla="*/ 3 h 25"/>
                <a:gd name="T10" fmla="*/ 0 w 17"/>
                <a:gd name="T11" fmla="*/ 5 h 25"/>
                <a:gd name="T12" fmla="*/ 0 w 17"/>
                <a:gd name="T13" fmla="*/ 6 h 25"/>
                <a:gd name="T14" fmla="*/ 11 w 17"/>
                <a:gd name="T15" fmla="*/ 24 h 25"/>
                <a:gd name="T16" fmla="*/ 13 w 17"/>
                <a:gd name="T17" fmla="*/ 25 h 25"/>
                <a:gd name="T18" fmla="*/ 14 w 17"/>
                <a:gd name="T19" fmla="*/ 25 h 25"/>
                <a:gd name="T20" fmla="*/ 16 w 17"/>
                <a:gd name="T21" fmla="*/ 24 h 25"/>
                <a:gd name="T22" fmla="*/ 17 w 17"/>
                <a:gd name="T23" fmla="*/ 23 h 25"/>
                <a:gd name="T24" fmla="*/ 17 w 17"/>
                <a:gd name="T25" fmla="*/ 21 h 25"/>
                <a:gd name="T26" fmla="*/ 16 w 17"/>
                <a:gd name="T27" fmla="*/ 20 h 25"/>
                <a:gd name="T28" fmla="*/ 5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5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6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0" name="Freeform 2191"/>
            <p:cNvSpPr>
              <a:spLocks/>
            </p:cNvSpPr>
            <p:nvPr/>
          </p:nvSpPr>
          <p:spPr bwMode="auto">
            <a:xfrm>
              <a:off x="4012" y="2364"/>
              <a:ext cx="16" cy="24"/>
            </a:xfrm>
            <a:custGeom>
              <a:avLst/>
              <a:gdLst>
                <a:gd name="T0" fmla="*/ 5 w 16"/>
                <a:gd name="T1" fmla="*/ 1 h 24"/>
                <a:gd name="T2" fmla="*/ 4 w 16"/>
                <a:gd name="T3" fmla="*/ 0 h 24"/>
                <a:gd name="T4" fmla="*/ 2 w 16"/>
                <a:gd name="T5" fmla="*/ 0 h 24"/>
                <a:gd name="T6" fmla="*/ 1 w 16"/>
                <a:gd name="T7" fmla="*/ 1 h 24"/>
                <a:gd name="T8" fmla="*/ 0 w 16"/>
                <a:gd name="T9" fmla="*/ 2 h 24"/>
                <a:gd name="T10" fmla="*/ 0 w 16"/>
                <a:gd name="T11" fmla="*/ 4 h 24"/>
                <a:gd name="T12" fmla="*/ 1 w 16"/>
                <a:gd name="T13" fmla="*/ 5 h 24"/>
                <a:gd name="T14" fmla="*/ 12 w 16"/>
                <a:gd name="T15" fmla="*/ 23 h 24"/>
                <a:gd name="T16" fmla="*/ 13 w 16"/>
                <a:gd name="T17" fmla="*/ 24 h 24"/>
                <a:gd name="T18" fmla="*/ 15 w 16"/>
                <a:gd name="T19" fmla="*/ 24 h 24"/>
                <a:gd name="T20" fmla="*/ 16 w 16"/>
                <a:gd name="T21" fmla="*/ 23 h 24"/>
                <a:gd name="T22" fmla="*/ 16 w 16"/>
                <a:gd name="T23" fmla="*/ 22 h 24"/>
                <a:gd name="T24" fmla="*/ 16 w 16"/>
                <a:gd name="T25" fmla="*/ 20 h 24"/>
                <a:gd name="T26" fmla="*/ 16 w 16"/>
                <a:gd name="T27" fmla="*/ 19 h 24"/>
                <a:gd name="T28" fmla="*/ 5 w 16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4"/>
                <a:gd name="T47" fmla="*/ 16 w 16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4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1" name="Freeform 2192"/>
            <p:cNvSpPr>
              <a:spLocks/>
            </p:cNvSpPr>
            <p:nvPr/>
          </p:nvSpPr>
          <p:spPr bwMode="auto">
            <a:xfrm>
              <a:off x="4031" y="2397"/>
              <a:ext cx="18" cy="24"/>
            </a:xfrm>
            <a:custGeom>
              <a:avLst/>
              <a:gdLst>
                <a:gd name="T0" fmla="*/ 5 w 18"/>
                <a:gd name="T1" fmla="*/ 1 h 24"/>
                <a:gd name="T2" fmla="*/ 4 w 18"/>
                <a:gd name="T3" fmla="*/ 0 h 24"/>
                <a:gd name="T4" fmla="*/ 3 w 18"/>
                <a:gd name="T5" fmla="*/ 0 h 24"/>
                <a:gd name="T6" fmla="*/ 1 w 18"/>
                <a:gd name="T7" fmla="*/ 1 h 24"/>
                <a:gd name="T8" fmla="*/ 0 w 18"/>
                <a:gd name="T9" fmla="*/ 2 h 24"/>
                <a:gd name="T10" fmla="*/ 0 w 18"/>
                <a:gd name="T11" fmla="*/ 4 h 24"/>
                <a:gd name="T12" fmla="*/ 1 w 18"/>
                <a:gd name="T13" fmla="*/ 5 h 24"/>
                <a:gd name="T14" fmla="*/ 12 w 18"/>
                <a:gd name="T15" fmla="*/ 23 h 24"/>
                <a:gd name="T16" fmla="*/ 14 w 18"/>
                <a:gd name="T17" fmla="*/ 24 h 24"/>
                <a:gd name="T18" fmla="*/ 15 w 18"/>
                <a:gd name="T19" fmla="*/ 24 h 24"/>
                <a:gd name="T20" fmla="*/ 17 w 18"/>
                <a:gd name="T21" fmla="*/ 23 h 24"/>
                <a:gd name="T22" fmla="*/ 18 w 18"/>
                <a:gd name="T23" fmla="*/ 22 h 24"/>
                <a:gd name="T24" fmla="*/ 18 w 18"/>
                <a:gd name="T25" fmla="*/ 20 h 24"/>
                <a:gd name="T26" fmla="*/ 17 w 18"/>
                <a:gd name="T27" fmla="*/ 19 h 24"/>
                <a:gd name="T28" fmla="*/ 5 w 18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2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2" name="Freeform 2193"/>
            <p:cNvSpPr>
              <a:spLocks/>
            </p:cNvSpPr>
            <p:nvPr/>
          </p:nvSpPr>
          <p:spPr bwMode="auto">
            <a:xfrm>
              <a:off x="4052" y="2430"/>
              <a:ext cx="16" cy="24"/>
            </a:xfrm>
            <a:custGeom>
              <a:avLst/>
              <a:gdLst>
                <a:gd name="T0" fmla="*/ 4 w 16"/>
                <a:gd name="T1" fmla="*/ 1 h 24"/>
                <a:gd name="T2" fmla="*/ 2 w 16"/>
                <a:gd name="T3" fmla="*/ 0 h 24"/>
                <a:gd name="T4" fmla="*/ 1 w 16"/>
                <a:gd name="T5" fmla="*/ 0 h 24"/>
                <a:gd name="T6" fmla="*/ 0 w 16"/>
                <a:gd name="T7" fmla="*/ 1 h 24"/>
                <a:gd name="T8" fmla="*/ 0 w 16"/>
                <a:gd name="T9" fmla="*/ 2 h 24"/>
                <a:gd name="T10" fmla="*/ 0 w 16"/>
                <a:gd name="T11" fmla="*/ 4 h 24"/>
                <a:gd name="T12" fmla="*/ 0 w 16"/>
                <a:gd name="T13" fmla="*/ 5 h 24"/>
                <a:gd name="T14" fmla="*/ 12 w 16"/>
                <a:gd name="T15" fmla="*/ 23 h 24"/>
                <a:gd name="T16" fmla="*/ 13 w 16"/>
                <a:gd name="T17" fmla="*/ 24 h 24"/>
                <a:gd name="T18" fmla="*/ 15 w 16"/>
                <a:gd name="T19" fmla="*/ 24 h 24"/>
                <a:gd name="T20" fmla="*/ 16 w 16"/>
                <a:gd name="T21" fmla="*/ 23 h 24"/>
                <a:gd name="T22" fmla="*/ 16 w 16"/>
                <a:gd name="T23" fmla="*/ 22 h 24"/>
                <a:gd name="T24" fmla="*/ 16 w 16"/>
                <a:gd name="T25" fmla="*/ 20 h 24"/>
                <a:gd name="T26" fmla="*/ 16 w 16"/>
                <a:gd name="T27" fmla="*/ 19 h 24"/>
                <a:gd name="T28" fmla="*/ 4 w 16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4"/>
                <a:gd name="T47" fmla="*/ 16 w 16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4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3" name="Freeform 2194"/>
            <p:cNvSpPr>
              <a:spLocks/>
            </p:cNvSpPr>
            <p:nvPr/>
          </p:nvSpPr>
          <p:spPr bwMode="auto">
            <a:xfrm>
              <a:off x="4071" y="2463"/>
              <a:ext cx="16" cy="24"/>
            </a:xfrm>
            <a:custGeom>
              <a:avLst/>
              <a:gdLst>
                <a:gd name="T0" fmla="*/ 5 w 16"/>
                <a:gd name="T1" fmla="*/ 1 h 24"/>
                <a:gd name="T2" fmla="*/ 4 w 16"/>
                <a:gd name="T3" fmla="*/ 0 h 24"/>
                <a:gd name="T4" fmla="*/ 3 w 16"/>
                <a:gd name="T5" fmla="*/ 0 h 24"/>
                <a:gd name="T6" fmla="*/ 1 w 16"/>
                <a:gd name="T7" fmla="*/ 1 h 24"/>
                <a:gd name="T8" fmla="*/ 0 w 16"/>
                <a:gd name="T9" fmla="*/ 2 h 24"/>
                <a:gd name="T10" fmla="*/ 0 w 16"/>
                <a:gd name="T11" fmla="*/ 4 h 24"/>
                <a:gd name="T12" fmla="*/ 1 w 16"/>
                <a:gd name="T13" fmla="*/ 5 h 24"/>
                <a:gd name="T14" fmla="*/ 12 w 16"/>
                <a:gd name="T15" fmla="*/ 24 h 24"/>
                <a:gd name="T16" fmla="*/ 14 w 16"/>
                <a:gd name="T17" fmla="*/ 24 h 24"/>
                <a:gd name="T18" fmla="*/ 15 w 16"/>
                <a:gd name="T19" fmla="*/ 24 h 24"/>
                <a:gd name="T20" fmla="*/ 16 w 16"/>
                <a:gd name="T21" fmla="*/ 24 h 24"/>
                <a:gd name="T22" fmla="*/ 16 w 16"/>
                <a:gd name="T23" fmla="*/ 23 h 24"/>
                <a:gd name="T24" fmla="*/ 16 w 16"/>
                <a:gd name="T25" fmla="*/ 22 h 24"/>
                <a:gd name="T26" fmla="*/ 16 w 16"/>
                <a:gd name="T27" fmla="*/ 20 h 24"/>
                <a:gd name="T28" fmla="*/ 5 w 16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4"/>
                <a:gd name="T47" fmla="*/ 16 w 16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4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4" name="Freeform 2195"/>
            <p:cNvSpPr>
              <a:spLocks/>
            </p:cNvSpPr>
            <p:nvPr/>
          </p:nvSpPr>
          <p:spPr bwMode="auto">
            <a:xfrm>
              <a:off x="4092" y="2496"/>
              <a:ext cx="16" cy="25"/>
            </a:xfrm>
            <a:custGeom>
              <a:avLst/>
              <a:gdLst>
                <a:gd name="T0" fmla="*/ 4 w 16"/>
                <a:gd name="T1" fmla="*/ 1 h 25"/>
                <a:gd name="T2" fmla="*/ 2 w 16"/>
                <a:gd name="T3" fmla="*/ 0 h 25"/>
                <a:gd name="T4" fmla="*/ 1 w 16"/>
                <a:gd name="T5" fmla="*/ 0 h 25"/>
                <a:gd name="T6" fmla="*/ 0 w 16"/>
                <a:gd name="T7" fmla="*/ 1 h 25"/>
                <a:gd name="T8" fmla="*/ 0 w 16"/>
                <a:gd name="T9" fmla="*/ 3 h 25"/>
                <a:gd name="T10" fmla="*/ 0 w 16"/>
                <a:gd name="T11" fmla="*/ 4 h 25"/>
                <a:gd name="T12" fmla="*/ 0 w 16"/>
                <a:gd name="T13" fmla="*/ 5 h 25"/>
                <a:gd name="T14" fmla="*/ 11 w 16"/>
                <a:gd name="T15" fmla="*/ 25 h 25"/>
                <a:gd name="T16" fmla="*/ 12 w 16"/>
                <a:gd name="T17" fmla="*/ 25 h 25"/>
                <a:gd name="T18" fmla="*/ 13 w 16"/>
                <a:gd name="T19" fmla="*/ 25 h 25"/>
                <a:gd name="T20" fmla="*/ 15 w 16"/>
                <a:gd name="T21" fmla="*/ 25 h 25"/>
                <a:gd name="T22" fmla="*/ 16 w 16"/>
                <a:gd name="T23" fmla="*/ 23 h 25"/>
                <a:gd name="T24" fmla="*/ 16 w 16"/>
                <a:gd name="T25" fmla="*/ 22 h 25"/>
                <a:gd name="T26" fmla="*/ 15 w 16"/>
                <a:gd name="T27" fmla="*/ 20 h 25"/>
                <a:gd name="T28" fmla="*/ 4 w 16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5" y="2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5" name="Freeform 2196"/>
            <p:cNvSpPr>
              <a:spLocks/>
            </p:cNvSpPr>
            <p:nvPr/>
          </p:nvSpPr>
          <p:spPr bwMode="auto">
            <a:xfrm>
              <a:off x="4111" y="2529"/>
              <a:ext cx="16" cy="25"/>
            </a:xfrm>
            <a:custGeom>
              <a:avLst/>
              <a:gdLst>
                <a:gd name="T0" fmla="*/ 4 w 16"/>
                <a:gd name="T1" fmla="*/ 1 h 25"/>
                <a:gd name="T2" fmla="*/ 3 w 16"/>
                <a:gd name="T3" fmla="*/ 0 h 25"/>
                <a:gd name="T4" fmla="*/ 1 w 16"/>
                <a:gd name="T5" fmla="*/ 0 h 25"/>
                <a:gd name="T6" fmla="*/ 0 w 16"/>
                <a:gd name="T7" fmla="*/ 1 h 25"/>
                <a:gd name="T8" fmla="*/ 0 w 16"/>
                <a:gd name="T9" fmla="*/ 3 h 25"/>
                <a:gd name="T10" fmla="*/ 0 w 16"/>
                <a:gd name="T11" fmla="*/ 4 h 25"/>
                <a:gd name="T12" fmla="*/ 0 w 16"/>
                <a:gd name="T13" fmla="*/ 5 h 25"/>
                <a:gd name="T14" fmla="*/ 12 w 16"/>
                <a:gd name="T15" fmla="*/ 25 h 25"/>
                <a:gd name="T16" fmla="*/ 14 w 16"/>
                <a:gd name="T17" fmla="*/ 25 h 25"/>
                <a:gd name="T18" fmla="*/ 15 w 16"/>
                <a:gd name="T19" fmla="*/ 25 h 25"/>
                <a:gd name="T20" fmla="*/ 16 w 16"/>
                <a:gd name="T21" fmla="*/ 25 h 25"/>
                <a:gd name="T22" fmla="*/ 16 w 16"/>
                <a:gd name="T23" fmla="*/ 23 h 25"/>
                <a:gd name="T24" fmla="*/ 16 w 16"/>
                <a:gd name="T25" fmla="*/ 22 h 25"/>
                <a:gd name="T26" fmla="*/ 16 w 16"/>
                <a:gd name="T27" fmla="*/ 20 h 25"/>
                <a:gd name="T28" fmla="*/ 4 w 16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6" name="Freeform 2197"/>
            <p:cNvSpPr>
              <a:spLocks/>
            </p:cNvSpPr>
            <p:nvPr/>
          </p:nvSpPr>
          <p:spPr bwMode="auto">
            <a:xfrm>
              <a:off x="4130" y="2562"/>
              <a:ext cx="18" cy="25"/>
            </a:xfrm>
            <a:custGeom>
              <a:avLst/>
              <a:gdLst>
                <a:gd name="T0" fmla="*/ 6 w 18"/>
                <a:gd name="T1" fmla="*/ 1 h 25"/>
                <a:gd name="T2" fmla="*/ 4 w 18"/>
                <a:gd name="T3" fmla="*/ 0 h 25"/>
                <a:gd name="T4" fmla="*/ 3 w 18"/>
                <a:gd name="T5" fmla="*/ 0 h 25"/>
                <a:gd name="T6" fmla="*/ 2 w 18"/>
                <a:gd name="T7" fmla="*/ 1 h 25"/>
                <a:gd name="T8" fmla="*/ 0 w 18"/>
                <a:gd name="T9" fmla="*/ 3 h 25"/>
                <a:gd name="T10" fmla="*/ 0 w 18"/>
                <a:gd name="T11" fmla="*/ 4 h 25"/>
                <a:gd name="T12" fmla="*/ 2 w 18"/>
                <a:gd name="T13" fmla="*/ 5 h 25"/>
                <a:gd name="T14" fmla="*/ 13 w 18"/>
                <a:gd name="T15" fmla="*/ 25 h 25"/>
                <a:gd name="T16" fmla="*/ 14 w 18"/>
                <a:gd name="T17" fmla="*/ 25 h 25"/>
                <a:gd name="T18" fmla="*/ 15 w 18"/>
                <a:gd name="T19" fmla="*/ 25 h 25"/>
                <a:gd name="T20" fmla="*/ 17 w 18"/>
                <a:gd name="T21" fmla="*/ 25 h 25"/>
                <a:gd name="T22" fmla="*/ 18 w 18"/>
                <a:gd name="T23" fmla="*/ 23 h 25"/>
                <a:gd name="T24" fmla="*/ 18 w 18"/>
                <a:gd name="T25" fmla="*/ 22 h 25"/>
                <a:gd name="T26" fmla="*/ 17 w 18"/>
                <a:gd name="T27" fmla="*/ 21 h 25"/>
                <a:gd name="T28" fmla="*/ 6 w 18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5"/>
                <a:gd name="T47" fmla="*/ 18 w 18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7" name="Freeform 2198"/>
            <p:cNvSpPr>
              <a:spLocks/>
            </p:cNvSpPr>
            <p:nvPr/>
          </p:nvSpPr>
          <p:spPr bwMode="auto">
            <a:xfrm>
              <a:off x="4151" y="2595"/>
              <a:ext cx="16" cy="25"/>
            </a:xfrm>
            <a:custGeom>
              <a:avLst/>
              <a:gdLst>
                <a:gd name="T0" fmla="*/ 4 w 16"/>
                <a:gd name="T1" fmla="*/ 1 h 25"/>
                <a:gd name="T2" fmla="*/ 3 w 16"/>
                <a:gd name="T3" fmla="*/ 0 h 25"/>
                <a:gd name="T4" fmla="*/ 1 w 16"/>
                <a:gd name="T5" fmla="*/ 0 h 25"/>
                <a:gd name="T6" fmla="*/ 0 w 16"/>
                <a:gd name="T7" fmla="*/ 1 h 25"/>
                <a:gd name="T8" fmla="*/ 0 w 16"/>
                <a:gd name="T9" fmla="*/ 3 h 25"/>
                <a:gd name="T10" fmla="*/ 0 w 16"/>
                <a:gd name="T11" fmla="*/ 4 h 25"/>
                <a:gd name="T12" fmla="*/ 0 w 16"/>
                <a:gd name="T13" fmla="*/ 5 h 25"/>
                <a:gd name="T14" fmla="*/ 11 w 16"/>
                <a:gd name="T15" fmla="*/ 25 h 25"/>
                <a:gd name="T16" fmla="*/ 12 w 16"/>
                <a:gd name="T17" fmla="*/ 25 h 25"/>
                <a:gd name="T18" fmla="*/ 14 w 16"/>
                <a:gd name="T19" fmla="*/ 25 h 25"/>
                <a:gd name="T20" fmla="*/ 15 w 16"/>
                <a:gd name="T21" fmla="*/ 25 h 25"/>
                <a:gd name="T22" fmla="*/ 16 w 16"/>
                <a:gd name="T23" fmla="*/ 23 h 25"/>
                <a:gd name="T24" fmla="*/ 16 w 16"/>
                <a:gd name="T25" fmla="*/ 22 h 25"/>
                <a:gd name="T26" fmla="*/ 15 w 16"/>
                <a:gd name="T27" fmla="*/ 21 h 25"/>
                <a:gd name="T28" fmla="*/ 4 w 16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5" y="2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8" name="Freeform 2199"/>
            <p:cNvSpPr>
              <a:spLocks/>
            </p:cNvSpPr>
            <p:nvPr/>
          </p:nvSpPr>
          <p:spPr bwMode="auto">
            <a:xfrm>
              <a:off x="4170" y="2628"/>
              <a:ext cx="17" cy="25"/>
            </a:xfrm>
            <a:custGeom>
              <a:avLst/>
              <a:gdLst>
                <a:gd name="T0" fmla="*/ 6 w 17"/>
                <a:gd name="T1" fmla="*/ 1 h 25"/>
                <a:gd name="T2" fmla="*/ 4 w 17"/>
                <a:gd name="T3" fmla="*/ 0 h 25"/>
                <a:gd name="T4" fmla="*/ 3 w 17"/>
                <a:gd name="T5" fmla="*/ 0 h 25"/>
                <a:gd name="T6" fmla="*/ 1 w 17"/>
                <a:gd name="T7" fmla="*/ 1 h 25"/>
                <a:gd name="T8" fmla="*/ 0 w 17"/>
                <a:gd name="T9" fmla="*/ 3 h 25"/>
                <a:gd name="T10" fmla="*/ 0 w 17"/>
                <a:gd name="T11" fmla="*/ 4 h 25"/>
                <a:gd name="T12" fmla="*/ 1 w 17"/>
                <a:gd name="T13" fmla="*/ 5 h 25"/>
                <a:gd name="T14" fmla="*/ 13 w 17"/>
                <a:gd name="T15" fmla="*/ 25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5 h 25"/>
                <a:gd name="T22" fmla="*/ 17 w 17"/>
                <a:gd name="T23" fmla="*/ 23 h 25"/>
                <a:gd name="T24" fmla="*/ 17 w 17"/>
                <a:gd name="T25" fmla="*/ 22 h 25"/>
                <a:gd name="T26" fmla="*/ 17 w 17"/>
                <a:gd name="T27" fmla="*/ 21 h 25"/>
                <a:gd name="T28" fmla="*/ 6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99" name="Freeform 2200"/>
            <p:cNvSpPr>
              <a:spLocks/>
            </p:cNvSpPr>
            <p:nvPr/>
          </p:nvSpPr>
          <p:spPr bwMode="auto">
            <a:xfrm>
              <a:off x="4189" y="2661"/>
              <a:ext cx="18" cy="25"/>
            </a:xfrm>
            <a:custGeom>
              <a:avLst/>
              <a:gdLst>
                <a:gd name="T0" fmla="*/ 6 w 18"/>
                <a:gd name="T1" fmla="*/ 1 h 25"/>
                <a:gd name="T2" fmla="*/ 5 w 18"/>
                <a:gd name="T3" fmla="*/ 0 h 25"/>
                <a:gd name="T4" fmla="*/ 3 w 18"/>
                <a:gd name="T5" fmla="*/ 0 h 25"/>
                <a:gd name="T6" fmla="*/ 2 w 18"/>
                <a:gd name="T7" fmla="*/ 1 h 25"/>
                <a:gd name="T8" fmla="*/ 0 w 18"/>
                <a:gd name="T9" fmla="*/ 3 h 25"/>
                <a:gd name="T10" fmla="*/ 0 w 18"/>
                <a:gd name="T11" fmla="*/ 4 h 25"/>
                <a:gd name="T12" fmla="*/ 2 w 18"/>
                <a:gd name="T13" fmla="*/ 6 h 25"/>
                <a:gd name="T14" fmla="*/ 13 w 18"/>
                <a:gd name="T15" fmla="*/ 25 h 25"/>
                <a:gd name="T16" fmla="*/ 14 w 18"/>
                <a:gd name="T17" fmla="*/ 25 h 25"/>
                <a:gd name="T18" fmla="*/ 16 w 18"/>
                <a:gd name="T19" fmla="*/ 25 h 25"/>
                <a:gd name="T20" fmla="*/ 17 w 18"/>
                <a:gd name="T21" fmla="*/ 25 h 25"/>
                <a:gd name="T22" fmla="*/ 18 w 18"/>
                <a:gd name="T23" fmla="*/ 23 h 25"/>
                <a:gd name="T24" fmla="*/ 18 w 18"/>
                <a:gd name="T25" fmla="*/ 22 h 25"/>
                <a:gd name="T26" fmla="*/ 17 w 18"/>
                <a:gd name="T27" fmla="*/ 21 h 25"/>
                <a:gd name="T28" fmla="*/ 6 w 18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5"/>
                <a:gd name="T47" fmla="*/ 18 w 18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0" name="Freeform 2201"/>
            <p:cNvSpPr>
              <a:spLocks/>
            </p:cNvSpPr>
            <p:nvPr/>
          </p:nvSpPr>
          <p:spPr bwMode="auto">
            <a:xfrm>
              <a:off x="4210" y="2694"/>
              <a:ext cx="17" cy="25"/>
            </a:xfrm>
            <a:custGeom>
              <a:avLst/>
              <a:gdLst>
                <a:gd name="T0" fmla="*/ 4 w 17"/>
                <a:gd name="T1" fmla="*/ 1 h 25"/>
                <a:gd name="T2" fmla="*/ 3 w 17"/>
                <a:gd name="T3" fmla="*/ 0 h 25"/>
                <a:gd name="T4" fmla="*/ 1 w 17"/>
                <a:gd name="T5" fmla="*/ 0 h 25"/>
                <a:gd name="T6" fmla="*/ 0 w 17"/>
                <a:gd name="T7" fmla="*/ 1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6 h 25"/>
                <a:gd name="T14" fmla="*/ 12 w 17"/>
                <a:gd name="T15" fmla="*/ 25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5 h 25"/>
                <a:gd name="T22" fmla="*/ 17 w 17"/>
                <a:gd name="T23" fmla="*/ 24 h 25"/>
                <a:gd name="T24" fmla="*/ 17 w 17"/>
                <a:gd name="T25" fmla="*/ 22 h 25"/>
                <a:gd name="T26" fmla="*/ 17 w 17"/>
                <a:gd name="T27" fmla="*/ 21 h 25"/>
                <a:gd name="T28" fmla="*/ 4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1" name="Freeform 2202"/>
            <p:cNvSpPr>
              <a:spLocks/>
            </p:cNvSpPr>
            <p:nvPr/>
          </p:nvSpPr>
          <p:spPr bwMode="auto">
            <a:xfrm>
              <a:off x="4229" y="2727"/>
              <a:ext cx="17" cy="25"/>
            </a:xfrm>
            <a:custGeom>
              <a:avLst/>
              <a:gdLst>
                <a:gd name="T0" fmla="*/ 6 w 17"/>
                <a:gd name="T1" fmla="*/ 2 h 25"/>
                <a:gd name="T2" fmla="*/ 4 w 17"/>
                <a:gd name="T3" fmla="*/ 0 h 25"/>
                <a:gd name="T4" fmla="*/ 3 w 17"/>
                <a:gd name="T5" fmla="*/ 0 h 25"/>
                <a:gd name="T6" fmla="*/ 2 w 17"/>
                <a:gd name="T7" fmla="*/ 2 h 25"/>
                <a:gd name="T8" fmla="*/ 0 w 17"/>
                <a:gd name="T9" fmla="*/ 3 h 25"/>
                <a:gd name="T10" fmla="*/ 0 w 17"/>
                <a:gd name="T11" fmla="*/ 4 h 25"/>
                <a:gd name="T12" fmla="*/ 2 w 17"/>
                <a:gd name="T13" fmla="*/ 6 h 25"/>
                <a:gd name="T14" fmla="*/ 13 w 17"/>
                <a:gd name="T15" fmla="*/ 25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5 h 25"/>
                <a:gd name="T22" fmla="*/ 17 w 17"/>
                <a:gd name="T23" fmla="*/ 24 h 25"/>
                <a:gd name="T24" fmla="*/ 17 w 17"/>
                <a:gd name="T25" fmla="*/ 22 h 25"/>
                <a:gd name="T26" fmla="*/ 17 w 17"/>
                <a:gd name="T27" fmla="*/ 21 h 25"/>
                <a:gd name="T28" fmla="*/ 6 w 17"/>
                <a:gd name="T29" fmla="*/ 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2" name="Freeform 2203"/>
            <p:cNvSpPr>
              <a:spLocks/>
            </p:cNvSpPr>
            <p:nvPr/>
          </p:nvSpPr>
          <p:spPr bwMode="auto">
            <a:xfrm>
              <a:off x="4250" y="2762"/>
              <a:ext cx="17" cy="23"/>
            </a:xfrm>
            <a:custGeom>
              <a:avLst/>
              <a:gdLst>
                <a:gd name="T0" fmla="*/ 4 w 17"/>
                <a:gd name="T1" fmla="*/ 0 h 23"/>
                <a:gd name="T2" fmla="*/ 3 w 17"/>
                <a:gd name="T3" fmla="*/ 0 h 23"/>
                <a:gd name="T4" fmla="*/ 1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2 h 23"/>
                <a:gd name="T12" fmla="*/ 0 w 17"/>
                <a:gd name="T13" fmla="*/ 4 h 23"/>
                <a:gd name="T14" fmla="*/ 11 w 17"/>
                <a:gd name="T15" fmla="*/ 23 h 23"/>
                <a:gd name="T16" fmla="*/ 12 w 17"/>
                <a:gd name="T17" fmla="*/ 23 h 23"/>
                <a:gd name="T18" fmla="*/ 14 w 17"/>
                <a:gd name="T19" fmla="*/ 23 h 23"/>
                <a:gd name="T20" fmla="*/ 15 w 17"/>
                <a:gd name="T21" fmla="*/ 23 h 23"/>
                <a:gd name="T22" fmla="*/ 17 w 17"/>
                <a:gd name="T23" fmla="*/ 22 h 23"/>
                <a:gd name="T24" fmla="*/ 17 w 17"/>
                <a:gd name="T25" fmla="*/ 20 h 23"/>
                <a:gd name="T26" fmla="*/ 15 w 17"/>
                <a:gd name="T27" fmla="*/ 19 h 23"/>
                <a:gd name="T28" fmla="*/ 4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5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3" name="Freeform 2204"/>
            <p:cNvSpPr>
              <a:spLocks/>
            </p:cNvSpPr>
            <p:nvPr/>
          </p:nvSpPr>
          <p:spPr bwMode="auto">
            <a:xfrm>
              <a:off x="4269" y="2795"/>
              <a:ext cx="17" cy="23"/>
            </a:xfrm>
            <a:custGeom>
              <a:avLst/>
              <a:gdLst>
                <a:gd name="T0" fmla="*/ 4 w 17"/>
                <a:gd name="T1" fmla="*/ 0 h 23"/>
                <a:gd name="T2" fmla="*/ 3 w 17"/>
                <a:gd name="T3" fmla="*/ 0 h 23"/>
                <a:gd name="T4" fmla="*/ 2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2 h 23"/>
                <a:gd name="T12" fmla="*/ 0 w 17"/>
                <a:gd name="T13" fmla="*/ 4 h 23"/>
                <a:gd name="T14" fmla="*/ 13 w 17"/>
                <a:gd name="T15" fmla="*/ 23 h 23"/>
                <a:gd name="T16" fmla="*/ 14 w 17"/>
                <a:gd name="T17" fmla="*/ 23 h 23"/>
                <a:gd name="T18" fmla="*/ 15 w 17"/>
                <a:gd name="T19" fmla="*/ 23 h 23"/>
                <a:gd name="T20" fmla="*/ 17 w 17"/>
                <a:gd name="T21" fmla="*/ 23 h 23"/>
                <a:gd name="T22" fmla="*/ 17 w 17"/>
                <a:gd name="T23" fmla="*/ 22 h 23"/>
                <a:gd name="T24" fmla="*/ 17 w 17"/>
                <a:gd name="T25" fmla="*/ 20 h 23"/>
                <a:gd name="T26" fmla="*/ 17 w 17"/>
                <a:gd name="T27" fmla="*/ 19 h 23"/>
                <a:gd name="T28" fmla="*/ 4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4" name="Freeform 2205"/>
            <p:cNvSpPr>
              <a:spLocks/>
            </p:cNvSpPr>
            <p:nvPr/>
          </p:nvSpPr>
          <p:spPr bwMode="auto">
            <a:xfrm>
              <a:off x="4289" y="2828"/>
              <a:ext cx="17" cy="23"/>
            </a:xfrm>
            <a:custGeom>
              <a:avLst/>
              <a:gdLst>
                <a:gd name="T0" fmla="*/ 5 w 17"/>
                <a:gd name="T1" fmla="*/ 0 h 23"/>
                <a:gd name="T2" fmla="*/ 4 w 17"/>
                <a:gd name="T3" fmla="*/ 0 h 23"/>
                <a:gd name="T4" fmla="*/ 2 w 17"/>
                <a:gd name="T5" fmla="*/ 0 h 23"/>
                <a:gd name="T6" fmla="*/ 1 w 17"/>
                <a:gd name="T7" fmla="*/ 0 h 23"/>
                <a:gd name="T8" fmla="*/ 0 w 17"/>
                <a:gd name="T9" fmla="*/ 1 h 23"/>
                <a:gd name="T10" fmla="*/ 0 w 17"/>
                <a:gd name="T11" fmla="*/ 2 h 23"/>
                <a:gd name="T12" fmla="*/ 1 w 17"/>
                <a:gd name="T13" fmla="*/ 4 h 23"/>
                <a:gd name="T14" fmla="*/ 12 w 17"/>
                <a:gd name="T15" fmla="*/ 23 h 23"/>
                <a:gd name="T16" fmla="*/ 13 w 17"/>
                <a:gd name="T17" fmla="*/ 23 h 23"/>
                <a:gd name="T18" fmla="*/ 15 w 17"/>
                <a:gd name="T19" fmla="*/ 23 h 23"/>
                <a:gd name="T20" fmla="*/ 16 w 17"/>
                <a:gd name="T21" fmla="*/ 23 h 23"/>
                <a:gd name="T22" fmla="*/ 17 w 17"/>
                <a:gd name="T23" fmla="*/ 22 h 23"/>
                <a:gd name="T24" fmla="*/ 17 w 17"/>
                <a:gd name="T25" fmla="*/ 20 h 23"/>
                <a:gd name="T26" fmla="*/ 16 w 17"/>
                <a:gd name="T27" fmla="*/ 19 h 23"/>
                <a:gd name="T28" fmla="*/ 5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6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5" name="Freeform 2206"/>
            <p:cNvSpPr>
              <a:spLocks/>
            </p:cNvSpPr>
            <p:nvPr/>
          </p:nvSpPr>
          <p:spPr bwMode="auto">
            <a:xfrm>
              <a:off x="4309" y="2861"/>
              <a:ext cx="17" cy="23"/>
            </a:xfrm>
            <a:custGeom>
              <a:avLst/>
              <a:gdLst>
                <a:gd name="T0" fmla="*/ 4 w 17"/>
                <a:gd name="T1" fmla="*/ 0 h 23"/>
                <a:gd name="T2" fmla="*/ 3 w 17"/>
                <a:gd name="T3" fmla="*/ 0 h 23"/>
                <a:gd name="T4" fmla="*/ 2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3 h 23"/>
                <a:gd name="T12" fmla="*/ 0 w 17"/>
                <a:gd name="T13" fmla="*/ 4 h 23"/>
                <a:gd name="T14" fmla="*/ 11 w 17"/>
                <a:gd name="T15" fmla="*/ 23 h 23"/>
                <a:gd name="T16" fmla="*/ 13 w 17"/>
                <a:gd name="T17" fmla="*/ 23 h 23"/>
                <a:gd name="T18" fmla="*/ 14 w 17"/>
                <a:gd name="T19" fmla="*/ 23 h 23"/>
                <a:gd name="T20" fmla="*/ 15 w 17"/>
                <a:gd name="T21" fmla="*/ 23 h 23"/>
                <a:gd name="T22" fmla="*/ 17 w 17"/>
                <a:gd name="T23" fmla="*/ 22 h 23"/>
                <a:gd name="T24" fmla="*/ 17 w 17"/>
                <a:gd name="T25" fmla="*/ 20 h 23"/>
                <a:gd name="T26" fmla="*/ 15 w 17"/>
                <a:gd name="T27" fmla="*/ 19 h 23"/>
                <a:gd name="T28" fmla="*/ 4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5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6" name="Freeform 2207"/>
            <p:cNvSpPr>
              <a:spLocks/>
            </p:cNvSpPr>
            <p:nvPr/>
          </p:nvSpPr>
          <p:spPr bwMode="auto">
            <a:xfrm>
              <a:off x="4329" y="2894"/>
              <a:ext cx="16" cy="23"/>
            </a:xfrm>
            <a:custGeom>
              <a:avLst/>
              <a:gdLst>
                <a:gd name="T0" fmla="*/ 5 w 16"/>
                <a:gd name="T1" fmla="*/ 0 h 23"/>
                <a:gd name="T2" fmla="*/ 4 w 16"/>
                <a:gd name="T3" fmla="*/ 0 h 23"/>
                <a:gd name="T4" fmla="*/ 2 w 16"/>
                <a:gd name="T5" fmla="*/ 0 h 23"/>
                <a:gd name="T6" fmla="*/ 1 w 16"/>
                <a:gd name="T7" fmla="*/ 0 h 23"/>
                <a:gd name="T8" fmla="*/ 0 w 16"/>
                <a:gd name="T9" fmla="*/ 1 h 23"/>
                <a:gd name="T10" fmla="*/ 0 w 16"/>
                <a:gd name="T11" fmla="*/ 3 h 23"/>
                <a:gd name="T12" fmla="*/ 1 w 16"/>
                <a:gd name="T13" fmla="*/ 4 h 23"/>
                <a:gd name="T14" fmla="*/ 12 w 16"/>
                <a:gd name="T15" fmla="*/ 23 h 23"/>
                <a:gd name="T16" fmla="*/ 13 w 16"/>
                <a:gd name="T17" fmla="*/ 23 h 23"/>
                <a:gd name="T18" fmla="*/ 15 w 16"/>
                <a:gd name="T19" fmla="*/ 23 h 23"/>
                <a:gd name="T20" fmla="*/ 16 w 16"/>
                <a:gd name="T21" fmla="*/ 23 h 23"/>
                <a:gd name="T22" fmla="*/ 16 w 16"/>
                <a:gd name="T23" fmla="*/ 22 h 23"/>
                <a:gd name="T24" fmla="*/ 16 w 16"/>
                <a:gd name="T25" fmla="*/ 20 h 23"/>
                <a:gd name="T26" fmla="*/ 16 w 16"/>
                <a:gd name="T27" fmla="*/ 19 h 23"/>
                <a:gd name="T28" fmla="*/ 5 w 16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3"/>
                <a:gd name="T47" fmla="*/ 16 w 16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3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7" name="Freeform 2208"/>
            <p:cNvSpPr>
              <a:spLocks/>
            </p:cNvSpPr>
            <p:nvPr/>
          </p:nvSpPr>
          <p:spPr bwMode="auto">
            <a:xfrm>
              <a:off x="4348" y="2927"/>
              <a:ext cx="18" cy="23"/>
            </a:xfrm>
            <a:custGeom>
              <a:avLst/>
              <a:gdLst>
                <a:gd name="T0" fmla="*/ 5 w 18"/>
                <a:gd name="T1" fmla="*/ 0 h 23"/>
                <a:gd name="T2" fmla="*/ 4 w 18"/>
                <a:gd name="T3" fmla="*/ 0 h 23"/>
                <a:gd name="T4" fmla="*/ 3 w 18"/>
                <a:gd name="T5" fmla="*/ 0 h 23"/>
                <a:gd name="T6" fmla="*/ 1 w 18"/>
                <a:gd name="T7" fmla="*/ 0 h 23"/>
                <a:gd name="T8" fmla="*/ 0 w 18"/>
                <a:gd name="T9" fmla="*/ 1 h 23"/>
                <a:gd name="T10" fmla="*/ 0 w 18"/>
                <a:gd name="T11" fmla="*/ 3 h 23"/>
                <a:gd name="T12" fmla="*/ 1 w 18"/>
                <a:gd name="T13" fmla="*/ 4 h 23"/>
                <a:gd name="T14" fmla="*/ 12 w 18"/>
                <a:gd name="T15" fmla="*/ 23 h 23"/>
                <a:gd name="T16" fmla="*/ 14 w 18"/>
                <a:gd name="T17" fmla="*/ 23 h 23"/>
                <a:gd name="T18" fmla="*/ 15 w 18"/>
                <a:gd name="T19" fmla="*/ 23 h 23"/>
                <a:gd name="T20" fmla="*/ 16 w 18"/>
                <a:gd name="T21" fmla="*/ 23 h 23"/>
                <a:gd name="T22" fmla="*/ 18 w 18"/>
                <a:gd name="T23" fmla="*/ 22 h 23"/>
                <a:gd name="T24" fmla="*/ 18 w 18"/>
                <a:gd name="T25" fmla="*/ 21 h 23"/>
                <a:gd name="T26" fmla="*/ 16 w 18"/>
                <a:gd name="T27" fmla="*/ 19 h 23"/>
                <a:gd name="T28" fmla="*/ 5 w 18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6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8" name="Freeform 2209"/>
            <p:cNvSpPr>
              <a:spLocks/>
            </p:cNvSpPr>
            <p:nvPr/>
          </p:nvSpPr>
          <p:spPr bwMode="auto">
            <a:xfrm>
              <a:off x="4368" y="2960"/>
              <a:ext cx="17" cy="23"/>
            </a:xfrm>
            <a:custGeom>
              <a:avLst/>
              <a:gdLst>
                <a:gd name="T0" fmla="*/ 5 w 17"/>
                <a:gd name="T1" fmla="*/ 0 h 23"/>
                <a:gd name="T2" fmla="*/ 3 w 17"/>
                <a:gd name="T3" fmla="*/ 0 h 23"/>
                <a:gd name="T4" fmla="*/ 2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3 h 23"/>
                <a:gd name="T12" fmla="*/ 0 w 17"/>
                <a:gd name="T13" fmla="*/ 4 h 23"/>
                <a:gd name="T14" fmla="*/ 13 w 17"/>
                <a:gd name="T15" fmla="*/ 23 h 23"/>
                <a:gd name="T16" fmla="*/ 14 w 17"/>
                <a:gd name="T17" fmla="*/ 23 h 23"/>
                <a:gd name="T18" fmla="*/ 16 w 17"/>
                <a:gd name="T19" fmla="*/ 23 h 23"/>
                <a:gd name="T20" fmla="*/ 17 w 17"/>
                <a:gd name="T21" fmla="*/ 23 h 23"/>
                <a:gd name="T22" fmla="*/ 17 w 17"/>
                <a:gd name="T23" fmla="*/ 22 h 23"/>
                <a:gd name="T24" fmla="*/ 17 w 17"/>
                <a:gd name="T25" fmla="*/ 21 h 23"/>
                <a:gd name="T26" fmla="*/ 17 w 17"/>
                <a:gd name="T27" fmla="*/ 19 h 23"/>
                <a:gd name="T28" fmla="*/ 5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5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09" name="Freeform 2210"/>
            <p:cNvSpPr>
              <a:spLocks/>
            </p:cNvSpPr>
            <p:nvPr/>
          </p:nvSpPr>
          <p:spPr bwMode="auto">
            <a:xfrm>
              <a:off x="4388" y="2993"/>
              <a:ext cx="16" cy="23"/>
            </a:xfrm>
            <a:custGeom>
              <a:avLst/>
              <a:gdLst>
                <a:gd name="T0" fmla="*/ 5 w 16"/>
                <a:gd name="T1" fmla="*/ 0 h 23"/>
                <a:gd name="T2" fmla="*/ 4 w 16"/>
                <a:gd name="T3" fmla="*/ 0 h 23"/>
                <a:gd name="T4" fmla="*/ 3 w 16"/>
                <a:gd name="T5" fmla="*/ 0 h 23"/>
                <a:gd name="T6" fmla="*/ 1 w 16"/>
                <a:gd name="T7" fmla="*/ 0 h 23"/>
                <a:gd name="T8" fmla="*/ 0 w 16"/>
                <a:gd name="T9" fmla="*/ 1 h 23"/>
                <a:gd name="T10" fmla="*/ 0 w 16"/>
                <a:gd name="T11" fmla="*/ 3 h 23"/>
                <a:gd name="T12" fmla="*/ 1 w 16"/>
                <a:gd name="T13" fmla="*/ 4 h 23"/>
                <a:gd name="T14" fmla="*/ 12 w 16"/>
                <a:gd name="T15" fmla="*/ 23 h 23"/>
                <a:gd name="T16" fmla="*/ 14 w 16"/>
                <a:gd name="T17" fmla="*/ 23 h 23"/>
                <a:gd name="T18" fmla="*/ 15 w 16"/>
                <a:gd name="T19" fmla="*/ 23 h 23"/>
                <a:gd name="T20" fmla="*/ 16 w 16"/>
                <a:gd name="T21" fmla="*/ 23 h 23"/>
                <a:gd name="T22" fmla="*/ 16 w 16"/>
                <a:gd name="T23" fmla="*/ 22 h 23"/>
                <a:gd name="T24" fmla="*/ 16 w 16"/>
                <a:gd name="T25" fmla="*/ 21 h 23"/>
                <a:gd name="T26" fmla="*/ 16 w 16"/>
                <a:gd name="T27" fmla="*/ 19 h 23"/>
                <a:gd name="T28" fmla="*/ 5 w 16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3"/>
                <a:gd name="T47" fmla="*/ 16 w 16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3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0" name="Freeform 2211"/>
            <p:cNvSpPr>
              <a:spLocks/>
            </p:cNvSpPr>
            <p:nvPr/>
          </p:nvSpPr>
          <p:spPr bwMode="auto">
            <a:xfrm>
              <a:off x="4408" y="3026"/>
              <a:ext cx="17" cy="23"/>
            </a:xfrm>
            <a:custGeom>
              <a:avLst/>
              <a:gdLst>
                <a:gd name="T0" fmla="*/ 5 w 17"/>
                <a:gd name="T1" fmla="*/ 0 h 23"/>
                <a:gd name="T2" fmla="*/ 3 w 17"/>
                <a:gd name="T3" fmla="*/ 0 h 23"/>
                <a:gd name="T4" fmla="*/ 2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3 h 23"/>
                <a:gd name="T12" fmla="*/ 0 w 17"/>
                <a:gd name="T13" fmla="*/ 4 h 23"/>
                <a:gd name="T14" fmla="*/ 11 w 17"/>
                <a:gd name="T15" fmla="*/ 23 h 23"/>
                <a:gd name="T16" fmla="*/ 13 w 17"/>
                <a:gd name="T17" fmla="*/ 23 h 23"/>
                <a:gd name="T18" fmla="*/ 14 w 17"/>
                <a:gd name="T19" fmla="*/ 23 h 23"/>
                <a:gd name="T20" fmla="*/ 16 w 17"/>
                <a:gd name="T21" fmla="*/ 23 h 23"/>
                <a:gd name="T22" fmla="*/ 17 w 17"/>
                <a:gd name="T23" fmla="*/ 22 h 23"/>
                <a:gd name="T24" fmla="*/ 17 w 17"/>
                <a:gd name="T25" fmla="*/ 21 h 23"/>
                <a:gd name="T26" fmla="*/ 16 w 17"/>
                <a:gd name="T27" fmla="*/ 19 h 23"/>
                <a:gd name="T28" fmla="*/ 5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5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6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1" name="Freeform 2212"/>
            <p:cNvSpPr>
              <a:spLocks/>
            </p:cNvSpPr>
            <p:nvPr/>
          </p:nvSpPr>
          <p:spPr bwMode="auto">
            <a:xfrm>
              <a:off x="4428" y="3059"/>
              <a:ext cx="16" cy="24"/>
            </a:xfrm>
            <a:custGeom>
              <a:avLst/>
              <a:gdLst>
                <a:gd name="T0" fmla="*/ 4 w 16"/>
                <a:gd name="T1" fmla="*/ 0 h 24"/>
                <a:gd name="T2" fmla="*/ 2 w 16"/>
                <a:gd name="T3" fmla="*/ 0 h 24"/>
                <a:gd name="T4" fmla="*/ 1 w 16"/>
                <a:gd name="T5" fmla="*/ 0 h 24"/>
                <a:gd name="T6" fmla="*/ 0 w 16"/>
                <a:gd name="T7" fmla="*/ 0 h 24"/>
                <a:gd name="T8" fmla="*/ 0 w 16"/>
                <a:gd name="T9" fmla="*/ 1 h 24"/>
                <a:gd name="T10" fmla="*/ 0 w 16"/>
                <a:gd name="T11" fmla="*/ 3 h 24"/>
                <a:gd name="T12" fmla="*/ 0 w 16"/>
                <a:gd name="T13" fmla="*/ 4 h 24"/>
                <a:gd name="T14" fmla="*/ 12 w 16"/>
                <a:gd name="T15" fmla="*/ 24 h 24"/>
                <a:gd name="T16" fmla="*/ 13 w 16"/>
                <a:gd name="T17" fmla="*/ 24 h 24"/>
                <a:gd name="T18" fmla="*/ 15 w 16"/>
                <a:gd name="T19" fmla="*/ 24 h 24"/>
                <a:gd name="T20" fmla="*/ 16 w 16"/>
                <a:gd name="T21" fmla="*/ 24 h 24"/>
                <a:gd name="T22" fmla="*/ 16 w 16"/>
                <a:gd name="T23" fmla="*/ 22 h 24"/>
                <a:gd name="T24" fmla="*/ 16 w 16"/>
                <a:gd name="T25" fmla="*/ 21 h 24"/>
                <a:gd name="T26" fmla="*/ 16 w 16"/>
                <a:gd name="T27" fmla="*/ 19 h 24"/>
                <a:gd name="T28" fmla="*/ 4 w 16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4"/>
                <a:gd name="T47" fmla="*/ 16 w 16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4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2" name="Freeform 2213"/>
            <p:cNvSpPr>
              <a:spLocks/>
            </p:cNvSpPr>
            <p:nvPr/>
          </p:nvSpPr>
          <p:spPr bwMode="auto">
            <a:xfrm>
              <a:off x="4447" y="3092"/>
              <a:ext cx="18" cy="25"/>
            </a:xfrm>
            <a:custGeom>
              <a:avLst/>
              <a:gdLst>
                <a:gd name="T0" fmla="*/ 6 w 18"/>
                <a:gd name="T1" fmla="*/ 0 h 25"/>
                <a:gd name="T2" fmla="*/ 4 w 18"/>
                <a:gd name="T3" fmla="*/ 0 h 25"/>
                <a:gd name="T4" fmla="*/ 3 w 18"/>
                <a:gd name="T5" fmla="*/ 0 h 25"/>
                <a:gd name="T6" fmla="*/ 1 w 18"/>
                <a:gd name="T7" fmla="*/ 0 h 25"/>
                <a:gd name="T8" fmla="*/ 0 w 18"/>
                <a:gd name="T9" fmla="*/ 2 h 25"/>
                <a:gd name="T10" fmla="*/ 0 w 18"/>
                <a:gd name="T11" fmla="*/ 3 h 25"/>
                <a:gd name="T12" fmla="*/ 1 w 18"/>
                <a:gd name="T13" fmla="*/ 4 h 25"/>
                <a:gd name="T14" fmla="*/ 12 w 18"/>
                <a:gd name="T15" fmla="*/ 24 h 25"/>
                <a:gd name="T16" fmla="*/ 14 w 18"/>
                <a:gd name="T17" fmla="*/ 25 h 25"/>
                <a:gd name="T18" fmla="*/ 15 w 18"/>
                <a:gd name="T19" fmla="*/ 25 h 25"/>
                <a:gd name="T20" fmla="*/ 17 w 18"/>
                <a:gd name="T21" fmla="*/ 24 h 25"/>
                <a:gd name="T22" fmla="*/ 18 w 18"/>
                <a:gd name="T23" fmla="*/ 22 h 25"/>
                <a:gd name="T24" fmla="*/ 18 w 18"/>
                <a:gd name="T25" fmla="*/ 21 h 25"/>
                <a:gd name="T26" fmla="*/ 17 w 18"/>
                <a:gd name="T27" fmla="*/ 19 h 25"/>
                <a:gd name="T28" fmla="*/ 6 w 18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5"/>
                <a:gd name="T47" fmla="*/ 18 w 18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5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7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3" name="Freeform 2214"/>
            <p:cNvSpPr>
              <a:spLocks/>
            </p:cNvSpPr>
            <p:nvPr/>
          </p:nvSpPr>
          <p:spPr bwMode="auto">
            <a:xfrm>
              <a:off x="4468" y="3125"/>
              <a:ext cx="16" cy="25"/>
            </a:xfrm>
            <a:custGeom>
              <a:avLst/>
              <a:gdLst>
                <a:gd name="T0" fmla="*/ 4 w 16"/>
                <a:gd name="T1" fmla="*/ 0 h 25"/>
                <a:gd name="T2" fmla="*/ 2 w 16"/>
                <a:gd name="T3" fmla="*/ 0 h 25"/>
                <a:gd name="T4" fmla="*/ 1 w 16"/>
                <a:gd name="T5" fmla="*/ 0 h 25"/>
                <a:gd name="T6" fmla="*/ 0 w 16"/>
                <a:gd name="T7" fmla="*/ 0 h 25"/>
                <a:gd name="T8" fmla="*/ 0 w 16"/>
                <a:gd name="T9" fmla="*/ 2 h 25"/>
                <a:gd name="T10" fmla="*/ 0 w 16"/>
                <a:gd name="T11" fmla="*/ 3 h 25"/>
                <a:gd name="T12" fmla="*/ 0 w 16"/>
                <a:gd name="T13" fmla="*/ 4 h 25"/>
                <a:gd name="T14" fmla="*/ 11 w 16"/>
                <a:gd name="T15" fmla="*/ 24 h 25"/>
                <a:gd name="T16" fmla="*/ 12 w 16"/>
                <a:gd name="T17" fmla="*/ 25 h 25"/>
                <a:gd name="T18" fmla="*/ 13 w 16"/>
                <a:gd name="T19" fmla="*/ 25 h 25"/>
                <a:gd name="T20" fmla="*/ 15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5 w 16"/>
                <a:gd name="T27" fmla="*/ 19 h 25"/>
                <a:gd name="T28" fmla="*/ 4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5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4" name="Freeform 2215"/>
            <p:cNvSpPr>
              <a:spLocks/>
            </p:cNvSpPr>
            <p:nvPr/>
          </p:nvSpPr>
          <p:spPr bwMode="auto">
            <a:xfrm>
              <a:off x="4487" y="3158"/>
              <a:ext cx="16" cy="25"/>
            </a:xfrm>
            <a:custGeom>
              <a:avLst/>
              <a:gdLst>
                <a:gd name="T0" fmla="*/ 5 w 16"/>
                <a:gd name="T1" fmla="*/ 0 h 25"/>
                <a:gd name="T2" fmla="*/ 4 w 16"/>
                <a:gd name="T3" fmla="*/ 0 h 25"/>
                <a:gd name="T4" fmla="*/ 3 w 16"/>
                <a:gd name="T5" fmla="*/ 0 h 25"/>
                <a:gd name="T6" fmla="*/ 1 w 16"/>
                <a:gd name="T7" fmla="*/ 0 h 25"/>
                <a:gd name="T8" fmla="*/ 0 w 16"/>
                <a:gd name="T9" fmla="*/ 2 h 25"/>
                <a:gd name="T10" fmla="*/ 0 w 16"/>
                <a:gd name="T11" fmla="*/ 3 h 25"/>
                <a:gd name="T12" fmla="*/ 1 w 16"/>
                <a:gd name="T13" fmla="*/ 4 h 25"/>
                <a:gd name="T14" fmla="*/ 12 w 16"/>
                <a:gd name="T15" fmla="*/ 24 h 25"/>
                <a:gd name="T16" fmla="*/ 14 w 16"/>
                <a:gd name="T17" fmla="*/ 25 h 25"/>
                <a:gd name="T18" fmla="*/ 15 w 16"/>
                <a:gd name="T19" fmla="*/ 25 h 25"/>
                <a:gd name="T20" fmla="*/ 16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6 w 16"/>
                <a:gd name="T27" fmla="*/ 20 h 25"/>
                <a:gd name="T28" fmla="*/ 5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5" name="Freeform 2216"/>
            <p:cNvSpPr>
              <a:spLocks/>
            </p:cNvSpPr>
            <p:nvPr/>
          </p:nvSpPr>
          <p:spPr bwMode="auto">
            <a:xfrm>
              <a:off x="4508" y="3191"/>
              <a:ext cx="16" cy="25"/>
            </a:xfrm>
            <a:custGeom>
              <a:avLst/>
              <a:gdLst>
                <a:gd name="T0" fmla="*/ 4 w 16"/>
                <a:gd name="T1" fmla="*/ 0 h 25"/>
                <a:gd name="T2" fmla="*/ 2 w 16"/>
                <a:gd name="T3" fmla="*/ 0 h 25"/>
                <a:gd name="T4" fmla="*/ 1 w 16"/>
                <a:gd name="T5" fmla="*/ 0 h 25"/>
                <a:gd name="T6" fmla="*/ 0 w 16"/>
                <a:gd name="T7" fmla="*/ 0 h 25"/>
                <a:gd name="T8" fmla="*/ 0 w 16"/>
                <a:gd name="T9" fmla="*/ 2 h 25"/>
                <a:gd name="T10" fmla="*/ 0 w 16"/>
                <a:gd name="T11" fmla="*/ 3 h 25"/>
                <a:gd name="T12" fmla="*/ 0 w 16"/>
                <a:gd name="T13" fmla="*/ 4 h 25"/>
                <a:gd name="T14" fmla="*/ 11 w 16"/>
                <a:gd name="T15" fmla="*/ 24 h 25"/>
                <a:gd name="T16" fmla="*/ 12 w 16"/>
                <a:gd name="T17" fmla="*/ 25 h 25"/>
                <a:gd name="T18" fmla="*/ 13 w 16"/>
                <a:gd name="T19" fmla="*/ 25 h 25"/>
                <a:gd name="T20" fmla="*/ 15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5 w 16"/>
                <a:gd name="T27" fmla="*/ 20 h 25"/>
                <a:gd name="T28" fmla="*/ 4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6" name="Freeform 2217"/>
            <p:cNvSpPr>
              <a:spLocks/>
            </p:cNvSpPr>
            <p:nvPr/>
          </p:nvSpPr>
          <p:spPr bwMode="auto">
            <a:xfrm>
              <a:off x="4527" y="3224"/>
              <a:ext cx="16" cy="25"/>
            </a:xfrm>
            <a:custGeom>
              <a:avLst/>
              <a:gdLst>
                <a:gd name="T0" fmla="*/ 4 w 16"/>
                <a:gd name="T1" fmla="*/ 0 h 25"/>
                <a:gd name="T2" fmla="*/ 3 w 16"/>
                <a:gd name="T3" fmla="*/ 0 h 25"/>
                <a:gd name="T4" fmla="*/ 1 w 16"/>
                <a:gd name="T5" fmla="*/ 0 h 25"/>
                <a:gd name="T6" fmla="*/ 0 w 16"/>
                <a:gd name="T7" fmla="*/ 0 h 25"/>
                <a:gd name="T8" fmla="*/ 0 w 16"/>
                <a:gd name="T9" fmla="*/ 2 h 25"/>
                <a:gd name="T10" fmla="*/ 0 w 16"/>
                <a:gd name="T11" fmla="*/ 3 h 25"/>
                <a:gd name="T12" fmla="*/ 0 w 16"/>
                <a:gd name="T13" fmla="*/ 5 h 25"/>
                <a:gd name="T14" fmla="*/ 12 w 16"/>
                <a:gd name="T15" fmla="*/ 24 h 25"/>
                <a:gd name="T16" fmla="*/ 14 w 16"/>
                <a:gd name="T17" fmla="*/ 25 h 25"/>
                <a:gd name="T18" fmla="*/ 15 w 16"/>
                <a:gd name="T19" fmla="*/ 25 h 25"/>
                <a:gd name="T20" fmla="*/ 16 w 16"/>
                <a:gd name="T21" fmla="*/ 24 h 25"/>
                <a:gd name="T22" fmla="*/ 16 w 16"/>
                <a:gd name="T23" fmla="*/ 22 h 25"/>
                <a:gd name="T24" fmla="*/ 16 w 16"/>
                <a:gd name="T25" fmla="*/ 21 h 25"/>
                <a:gd name="T26" fmla="*/ 16 w 16"/>
                <a:gd name="T27" fmla="*/ 20 h 25"/>
                <a:gd name="T28" fmla="*/ 4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7" name="Freeform 2218"/>
            <p:cNvSpPr>
              <a:spLocks/>
            </p:cNvSpPr>
            <p:nvPr/>
          </p:nvSpPr>
          <p:spPr bwMode="auto">
            <a:xfrm>
              <a:off x="4546" y="3257"/>
              <a:ext cx="17" cy="25"/>
            </a:xfrm>
            <a:custGeom>
              <a:avLst/>
              <a:gdLst>
                <a:gd name="T0" fmla="*/ 6 w 17"/>
                <a:gd name="T1" fmla="*/ 0 h 25"/>
                <a:gd name="T2" fmla="*/ 4 w 17"/>
                <a:gd name="T3" fmla="*/ 0 h 25"/>
                <a:gd name="T4" fmla="*/ 3 w 17"/>
                <a:gd name="T5" fmla="*/ 0 h 25"/>
                <a:gd name="T6" fmla="*/ 2 w 17"/>
                <a:gd name="T7" fmla="*/ 0 h 25"/>
                <a:gd name="T8" fmla="*/ 0 w 17"/>
                <a:gd name="T9" fmla="*/ 2 h 25"/>
                <a:gd name="T10" fmla="*/ 0 w 17"/>
                <a:gd name="T11" fmla="*/ 3 h 25"/>
                <a:gd name="T12" fmla="*/ 2 w 17"/>
                <a:gd name="T13" fmla="*/ 5 h 25"/>
                <a:gd name="T14" fmla="*/ 13 w 17"/>
                <a:gd name="T15" fmla="*/ 24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4 h 25"/>
                <a:gd name="T22" fmla="*/ 17 w 17"/>
                <a:gd name="T23" fmla="*/ 22 h 25"/>
                <a:gd name="T24" fmla="*/ 17 w 17"/>
                <a:gd name="T25" fmla="*/ 21 h 25"/>
                <a:gd name="T26" fmla="*/ 17 w 17"/>
                <a:gd name="T27" fmla="*/ 20 h 25"/>
                <a:gd name="T28" fmla="*/ 6 w 17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8" name="Freeform 2219"/>
            <p:cNvSpPr>
              <a:spLocks/>
            </p:cNvSpPr>
            <p:nvPr/>
          </p:nvSpPr>
          <p:spPr bwMode="auto">
            <a:xfrm>
              <a:off x="4567" y="3290"/>
              <a:ext cx="16" cy="25"/>
            </a:xfrm>
            <a:custGeom>
              <a:avLst/>
              <a:gdLst>
                <a:gd name="T0" fmla="*/ 4 w 16"/>
                <a:gd name="T1" fmla="*/ 0 h 25"/>
                <a:gd name="T2" fmla="*/ 3 w 16"/>
                <a:gd name="T3" fmla="*/ 0 h 25"/>
                <a:gd name="T4" fmla="*/ 1 w 16"/>
                <a:gd name="T5" fmla="*/ 0 h 25"/>
                <a:gd name="T6" fmla="*/ 0 w 16"/>
                <a:gd name="T7" fmla="*/ 0 h 25"/>
                <a:gd name="T8" fmla="*/ 0 w 16"/>
                <a:gd name="T9" fmla="*/ 2 h 25"/>
                <a:gd name="T10" fmla="*/ 0 w 16"/>
                <a:gd name="T11" fmla="*/ 3 h 25"/>
                <a:gd name="T12" fmla="*/ 0 w 16"/>
                <a:gd name="T13" fmla="*/ 5 h 25"/>
                <a:gd name="T14" fmla="*/ 11 w 16"/>
                <a:gd name="T15" fmla="*/ 24 h 25"/>
                <a:gd name="T16" fmla="*/ 12 w 16"/>
                <a:gd name="T17" fmla="*/ 25 h 25"/>
                <a:gd name="T18" fmla="*/ 14 w 16"/>
                <a:gd name="T19" fmla="*/ 25 h 25"/>
                <a:gd name="T20" fmla="*/ 15 w 16"/>
                <a:gd name="T21" fmla="*/ 24 h 25"/>
                <a:gd name="T22" fmla="*/ 16 w 16"/>
                <a:gd name="T23" fmla="*/ 23 h 25"/>
                <a:gd name="T24" fmla="*/ 16 w 16"/>
                <a:gd name="T25" fmla="*/ 21 h 25"/>
                <a:gd name="T26" fmla="*/ 15 w 16"/>
                <a:gd name="T27" fmla="*/ 20 h 25"/>
                <a:gd name="T28" fmla="*/ 4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5"/>
                <a:gd name="T47" fmla="*/ 16 w 16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5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19" name="Freeform 2220"/>
            <p:cNvSpPr>
              <a:spLocks/>
            </p:cNvSpPr>
            <p:nvPr/>
          </p:nvSpPr>
          <p:spPr bwMode="auto">
            <a:xfrm>
              <a:off x="4586" y="3324"/>
              <a:ext cx="17" cy="24"/>
            </a:xfrm>
            <a:custGeom>
              <a:avLst/>
              <a:gdLst>
                <a:gd name="T0" fmla="*/ 6 w 17"/>
                <a:gd name="T1" fmla="*/ 0 h 24"/>
                <a:gd name="T2" fmla="*/ 4 w 17"/>
                <a:gd name="T3" fmla="*/ 0 h 24"/>
                <a:gd name="T4" fmla="*/ 3 w 17"/>
                <a:gd name="T5" fmla="*/ 0 h 24"/>
                <a:gd name="T6" fmla="*/ 2 w 17"/>
                <a:gd name="T7" fmla="*/ 0 h 24"/>
                <a:gd name="T8" fmla="*/ 0 w 17"/>
                <a:gd name="T9" fmla="*/ 1 h 24"/>
                <a:gd name="T10" fmla="*/ 0 w 17"/>
                <a:gd name="T11" fmla="*/ 2 h 24"/>
                <a:gd name="T12" fmla="*/ 2 w 17"/>
                <a:gd name="T13" fmla="*/ 4 h 24"/>
                <a:gd name="T14" fmla="*/ 13 w 17"/>
                <a:gd name="T15" fmla="*/ 23 h 24"/>
                <a:gd name="T16" fmla="*/ 14 w 17"/>
                <a:gd name="T17" fmla="*/ 24 h 24"/>
                <a:gd name="T18" fmla="*/ 15 w 17"/>
                <a:gd name="T19" fmla="*/ 24 h 24"/>
                <a:gd name="T20" fmla="*/ 17 w 17"/>
                <a:gd name="T21" fmla="*/ 23 h 24"/>
                <a:gd name="T22" fmla="*/ 17 w 17"/>
                <a:gd name="T23" fmla="*/ 22 h 24"/>
                <a:gd name="T24" fmla="*/ 17 w 17"/>
                <a:gd name="T25" fmla="*/ 20 h 24"/>
                <a:gd name="T26" fmla="*/ 17 w 17"/>
                <a:gd name="T27" fmla="*/ 19 h 24"/>
                <a:gd name="T28" fmla="*/ 6 w 17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4"/>
                <a:gd name="T47" fmla="*/ 17 w 17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4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0" name="Freeform 2221"/>
            <p:cNvSpPr>
              <a:spLocks/>
            </p:cNvSpPr>
            <p:nvPr/>
          </p:nvSpPr>
          <p:spPr bwMode="auto">
            <a:xfrm>
              <a:off x="4605" y="3357"/>
              <a:ext cx="18" cy="24"/>
            </a:xfrm>
            <a:custGeom>
              <a:avLst/>
              <a:gdLst>
                <a:gd name="T0" fmla="*/ 6 w 18"/>
                <a:gd name="T1" fmla="*/ 0 h 24"/>
                <a:gd name="T2" fmla="*/ 5 w 18"/>
                <a:gd name="T3" fmla="*/ 0 h 24"/>
                <a:gd name="T4" fmla="*/ 3 w 18"/>
                <a:gd name="T5" fmla="*/ 0 h 24"/>
                <a:gd name="T6" fmla="*/ 2 w 18"/>
                <a:gd name="T7" fmla="*/ 0 h 24"/>
                <a:gd name="T8" fmla="*/ 0 w 18"/>
                <a:gd name="T9" fmla="*/ 1 h 24"/>
                <a:gd name="T10" fmla="*/ 0 w 18"/>
                <a:gd name="T11" fmla="*/ 2 h 24"/>
                <a:gd name="T12" fmla="*/ 2 w 18"/>
                <a:gd name="T13" fmla="*/ 4 h 24"/>
                <a:gd name="T14" fmla="*/ 13 w 18"/>
                <a:gd name="T15" fmla="*/ 23 h 24"/>
                <a:gd name="T16" fmla="*/ 14 w 18"/>
                <a:gd name="T17" fmla="*/ 24 h 24"/>
                <a:gd name="T18" fmla="*/ 16 w 18"/>
                <a:gd name="T19" fmla="*/ 24 h 24"/>
                <a:gd name="T20" fmla="*/ 17 w 18"/>
                <a:gd name="T21" fmla="*/ 23 h 24"/>
                <a:gd name="T22" fmla="*/ 18 w 18"/>
                <a:gd name="T23" fmla="*/ 22 h 24"/>
                <a:gd name="T24" fmla="*/ 18 w 18"/>
                <a:gd name="T25" fmla="*/ 20 h 24"/>
                <a:gd name="T26" fmla="*/ 17 w 18"/>
                <a:gd name="T27" fmla="*/ 19 h 24"/>
                <a:gd name="T28" fmla="*/ 6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1" name="Freeform 2222"/>
            <p:cNvSpPr>
              <a:spLocks/>
            </p:cNvSpPr>
            <p:nvPr/>
          </p:nvSpPr>
          <p:spPr bwMode="auto">
            <a:xfrm>
              <a:off x="4626" y="3390"/>
              <a:ext cx="17" cy="24"/>
            </a:xfrm>
            <a:custGeom>
              <a:avLst/>
              <a:gdLst>
                <a:gd name="T0" fmla="*/ 4 w 17"/>
                <a:gd name="T1" fmla="*/ 1 h 24"/>
                <a:gd name="T2" fmla="*/ 3 w 17"/>
                <a:gd name="T3" fmla="*/ 0 h 24"/>
                <a:gd name="T4" fmla="*/ 1 w 17"/>
                <a:gd name="T5" fmla="*/ 0 h 24"/>
                <a:gd name="T6" fmla="*/ 0 w 17"/>
                <a:gd name="T7" fmla="*/ 1 h 24"/>
                <a:gd name="T8" fmla="*/ 0 w 17"/>
                <a:gd name="T9" fmla="*/ 2 h 24"/>
                <a:gd name="T10" fmla="*/ 0 w 17"/>
                <a:gd name="T11" fmla="*/ 4 h 24"/>
                <a:gd name="T12" fmla="*/ 0 w 17"/>
                <a:gd name="T13" fmla="*/ 5 h 24"/>
                <a:gd name="T14" fmla="*/ 11 w 17"/>
                <a:gd name="T15" fmla="*/ 23 h 24"/>
                <a:gd name="T16" fmla="*/ 12 w 17"/>
                <a:gd name="T17" fmla="*/ 24 h 24"/>
                <a:gd name="T18" fmla="*/ 14 w 17"/>
                <a:gd name="T19" fmla="*/ 24 h 24"/>
                <a:gd name="T20" fmla="*/ 15 w 17"/>
                <a:gd name="T21" fmla="*/ 23 h 24"/>
                <a:gd name="T22" fmla="*/ 17 w 17"/>
                <a:gd name="T23" fmla="*/ 22 h 24"/>
                <a:gd name="T24" fmla="*/ 17 w 17"/>
                <a:gd name="T25" fmla="*/ 20 h 24"/>
                <a:gd name="T26" fmla="*/ 15 w 17"/>
                <a:gd name="T27" fmla="*/ 19 h 24"/>
                <a:gd name="T28" fmla="*/ 4 w 17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4"/>
                <a:gd name="T47" fmla="*/ 17 w 17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4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1" y="23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5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2" name="Freeform 2223"/>
            <p:cNvSpPr>
              <a:spLocks/>
            </p:cNvSpPr>
            <p:nvPr/>
          </p:nvSpPr>
          <p:spPr bwMode="auto">
            <a:xfrm>
              <a:off x="4645" y="3423"/>
              <a:ext cx="17" cy="25"/>
            </a:xfrm>
            <a:custGeom>
              <a:avLst/>
              <a:gdLst>
                <a:gd name="T0" fmla="*/ 6 w 17"/>
                <a:gd name="T1" fmla="*/ 1 h 25"/>
                <a:gd name="T2" fmla="*/ 5 w 17"/>
                <a:gd name="T3" fmla="*/ 0 h 25"/>
                <a:gd name="T4" fmla="*/ 3 w 17"/>
                <a:gd name="T5" fmla="*/ 0 h 25"/>
                <a:gd name="T6" fmla="*/ 2 w 17"/>
                <a:gd name="T7" fmla="*/ 1 h 25"/>
                <a:gd name="T8" fmla="*/ 0 w 17"/>
                <a:gd name="T9" fmla="*/ 2 h 25"/>
                <a:gd name="T10" fmla="*/ 0 w 17"/>
                <a:gd name="T11" fmla="*/ 4 h 25"/>
                <a:gd name="T12" fmla="*/ 2 w 17"/>
                <a:gd name="T13" fmla="*/ 5 h 25"/>
                <a:gd name="T14" fmla="*/ 13 w 17"/>
                <a:gd name="T15" fmla="*/ 23 h 25"/>
                <a:gd name="T16" fmla="*/ 14 w 17"/>
                <a:gd name="T17" fmla="*/ 25 h 25"/>
                <a:gd name="T18" fmla="*/ 16 w 17"/>
                <a:gd name="T19" fmla="*/ 25 h 25"/>
                <a:gd name="T20" fmla="*/ 17 w 17"/>
                <a:gd name="T21" fmla="*/ 23 h 25"/>
                <a:gd name="T22" fmla="*/ 17 w 17"/>
                <a:gd name="T23" fmla="*/ 22 h 25"/>
                <a:gd name="T24" fmla="*/ 17 w 17"/>
                <a:gd name="T25" fmla="*/ 20 h 25"/>
                <a:gd name="T26" fmla="*/ 17 w 17"/>
                <a:gd name="T27" fmla="*/ 19 h 25"/>
                <a:gd name="T28" fmla="*/ 6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13" y="23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3" name="Freeform 2224"/>
            <p:cNvSpPr>
              <a:spLocks/>
            </p:cNvSpPr>
            <p:nvPr/>
          </p:nvSpPr>
          <p:spPr bwMode="auto">
            <a:xfrm>
              <a:off x="4666" y="3456"/>
              <a:ext cx="17" cy="25"/>
            </a:xfrm>
            <a:custGeom>
              <a:avLst/>
              <a:gdLst>
                <a:gd name="T0" fmla="*/ 4 w 17"/>
                <a:gd name="T1" fmla="*/ 1 h 25"/>
                <a:gd name="T2" fmla="*/ 3 w 17"/>
                <a:gd name="T3" fmla="*/ 0 h 25"/>
                <a:gd name="T4" fmla="*/ 1 w 17"/>
                <a:gd name="T5" fmla="*/ 0 h 25"/>
                <a:gd name="T6" fmla="*/ 0 w 17"/>
                <a:gd name="T7" fmla="*/ 1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5 h 25"/>
                <a:gd name="T14" fmla="*/ 11 w 17"/>
                <a:gd name="T15" fmla="*/ 23 h 25"/>
                <a:gd name="T16" fmla="*/ 12 w 17"/>
                <a:gd name="T17" fmla="*/ 25 h 25"/>
                <a:gd name="T18" fmla="*/ 14 w 17"/>
                <a:gd name="T19" fmla="*/ 25 h 25"/>
                <a:gd name="T20" fmla="*/ 15 w 17"/>
                <a:gd name="T21" fmla="*/ 23 h 25"/>
                <a:gd name="T22" fmla="*/ 17 w 17"/>
                <a:gd name="T23" fmla="*/ 22 h 25"/>
                <a:gd name="T24" fmla="*/ 17 w 17"/>
                <a:gd name="T25" fmla="*/ 20 h 25"/>
                <a:gd name="T26" fmla="*/ 15 w 17"/>
                <a:gd name="T27" fmla="*/ 19 h 25"/>
                <a:gd name="T28" fmla="*/ 4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5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4" name="Freeform 2225"/>
            <p:cNvSpPr>
              <a:spLocks/>
            </p:cNvSpPr>
            <p:nvPr/>
          </p:nvSpPr>
          <p:spPr bwMode="auto">
            <a:xfrm>
              <a:off x="4685" y="3489"/>
              <a:ext cx="17" cy="25"/>
            </a:xfrm>
            <a:custGeom>
              <a:avLst/>
              <a:gdLst>
                <a:gd name="T0" fmla="*/ 4 w 17"/>
                <a:gd name="T1" fmla="*/ 1 h 25"/>
                <a:gd name="T2" fmla="*/ 3 w 17"/>
                <a:gd name="T3" fmla="*/ 0 h 25"/>
                <a:gd name="T4" fmla="*/ 2 w 17"/>
                <a:gd name="T5" fmla="*/ 0 h 25"/>
                <a:gd name="T6" fmla="*/ 0 w 17"/>
                <a:gd name="T7" fmla="*/ 1 h 25"/>
                <a:gd name="T8" fmla="*/ 0 w 17"/>
                <a:gd name="T9" fmla="*/ 3 h 25"/>
                <a:gd name="T10" fmla="*/ 0 w 17"/>
                <a:gd name="T11" fmla="*/ 4 h 25"/>
                <a:gd name="T12" fmla="*/ 0 w 17"/>
                <a:gd name="T13" fmla="*/ 5 h 25"/>
                <a:gd name="T14" fmla="*/ 13 w 17"/>
                <a:gd name="T15" fmla="*/ 23 h 25"/>
                <a:gd name="T16" fmla="*/ 14 w 17"/>
                <a:gd name="T17" fmla="*/ 25 h 25"/>
                <a:gd name="T18" fmla="*/ 15 w 17"/>
                <a:gd name="T19" fmla="*/ 25 h 25"/>
                <a:gd name="T20" fmla="*/ 17 w 17"/>
                <a:gd name="T21" fmla="*/ 23 h 25"/>
                <a:gd name="T22" fmla="*/ 17 w 17"/>
                <a:gd name="T23" fmla="*/ 22 h 25"/>
                <a:gd name="T24" fmla="*/ 17 w 17"/>
                <a:gd name="T25" fmla="*/ 20 h 25"/>
                <a:gd name="T26" fmla="*/ 17 w 17"/>
                <a:gd name="T27" fmla="*/ 19 h 25"/>
                <a:gd name="T28" fmla="*/ 4 w 17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3" y="23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925" name="Freeform 2226"/>
            <p:cNvSpPr>
              <a:spLocks/>
            </p:cNvSpPr>
            <p:nvPr/>
          </p:nvSpPr>
          <p:spPr bwMode="auto">
            <a:xfrm>
              <a:off x="4705" y="3522"/>
              <a:ext cx="16" cy="23"/>
            </a:xfrm>
            <a:custGeom>
              <a:avLst/>
              <a:gdLst>
                <a:gd name="T0" fmla="*/ 5 w 16"/>
                <a:gd name="T1" fmla="*/ 1 h 23"/>
                <a:gd name="T2" fmla="*/ 4 w 16"/>
                <a:gd name="T3" fmla="*/ 0 h 23"/>
                <a:gd name="T4" fmla="*/ 2 w 16"/>
                <a:gd name="T5" fmla="*/ 0 h 23"/>
                <a:gd name="T6" fmla="*/ 1 w 16"/>
                <a:gd name="T7" fmla="*/ 1 h 23"/>
                <a:gd name="T8" fmla="*/ 0 w 16"/>
                <a:gd name="T9" fmla="*/ 3 h 23"/>
                <a:gd name="T10" fmla="*/ 0 w 16"/>
                <a:gd name="T11" fmla="*/ 4 h 23"/>
                <a:gd name="T12" fmla="*/ 1 w 16"/>
                <a:gd name="T13" fmla="*/ 5 h 23"/>
                <a:gd name="T14" fmla="*/ 12 w 16"/>
                <a:gd name="T15" fmla="*/ 23 h 23"/>
                <a:gd name="T16" fmla="*/ 13 w 16"/>
                <a:gd name="T17" fmla="*/ 23 h 23"/>
                <a:gd name="T18" fmla="*/ 13 w 16"/>
                <a:gd name="T19" fmla="*/ 23 h 23"/>
                <a:gd name="T20" fmla="*/ 15 w 16"/>
                <a:gd name="T21" fmla="*/ 22 h 23"/>
                <a:gd name="T22" fmla="*/ 16 w 16"/>
                <a:gd name="T23" fmla="*/ 21 h 23"/>
                <a:gd name="T24" fmla="*/ 16 w 16"/>
                <a:gd name="T25" fmla="*/ 21 h 23"/>
                <a:gd name="T26" fmla="*/ 16 w 16"/>
                <a:gd name="T27" fmla="*/ 19 h 23"/>
                <a:gd name="T28" fmla="*/ 5 w 16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3"/>
                <a:gd name="T47" fmla="*/ 16 w 16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3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5" y="22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778" name="Group 2227"/>
          <p:cNvGrpSpPr>
            <a:grpSpLocks/>
          </p:cNvGrpSpPr>
          <p:nvPr/>
        </p:nvGrpSpPr>
        <p:grpSpPr bwMode="auto">
          <a:xfrm>
            <a:off x="6105525" y="3354388"/>
            <a:ext cx="1712913" cy="2359025"/>
            <a:chOff x="3846" y="2113"/>
            <a:chExt cx="1079" cy="1486"/>
          </a:xfrm>
        </p:grpSpPr>
        <p:sp>
          <p:nvSpPr>
            <p:cNvPr id="31834" name="Freeform 2228"/>
            <p:cNvSpPr>
              <a:spLocks/>
            </p:cNvSpPr>
            <p:nvPr/>
          </p:nvSpPr>
          <p:spPr bwMode="auto">
            <a:xfrm>
              <a:off x="3846" y="2113"/>
              <a:ext cx="18" cy="23"/>
            </a:xfrm>
            <a:custGeom>
              <a:avLst/>
              <a:gdLst>
                <a:gd name="T0" fmla="*/ 6 w 18"/>
                <a:gd name="T1" fmla="*/ 1 h 23"/>
                <a:gd name="T2" fmla="*/ 3 w 18"/>
                <a:gd name="T3" fmla="*/ 0 h 23"/>
                <a:gd name="T4" fmla="*/ 3 w 18"/>
                <a:gd name="T5" fmla="*/ 0 h 23"/>
                <a:gd name="T6" fmla="*/ 2 w 18"/>
                <a:gd name="T7" fmla="*/ 1 h 23"/>
                <a:gd name="T8" fmla="*/ 0 w 18"/>
                <a:gd name="T9" fmla="*/ 3 h 23"/>
                <a:gd name="T10" fmla="*/ 0 w 18"/>
                <a:gd name="T11" fmla="*/ 3 h 23"/>
                <a:gd name="T12" fmla="*/ 2 w 18"/>
                <a:gd name="T13" fmla="*/ 5 h 23"/>
                <a:gd name="T14" fmla="*/ 14 w 18"/>
                <a:gd name="T15" fmla="*/ 22 h 23"/>
                <a:gd name="T16" fmla="*/ 16 w 18"/>
                <a:gd name="T17" fmla="*/ 23 h 23"/>
                <a:gd name="T18" fmla="*/ 17 w 18"/>
                <a:gd name="T19" fmla="*/ 23 h 23"/>
                <a:gd name="T20" fmla="*/ 18 w 18"/>
                <a:gd name="T21" fmla="*/ 22 h 23"/>
                <a:gd name="T22" fmla="*/ 18 w 18"/>
                <a:gd name="T23" fmla="*/ 21 h 23"/>
                <a:gd name="T24" fmla="*/ 18 w 18"/>
                <a:gd name="T25" fmla="*/ 19 h 23"/>
                <a:gd name="T26" fmla="*/ 18 w 18"/>
                <a:gd name="T27" fmla="*/ 18 h 23"/>
                <a:gd name="T28" fmla="*/ 6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6" y="1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14" y="22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5" name="Freeform 2229"/>
            <p:cNvSpPr>
              <a:spLocks/>
            </p:cNvSpPr>
            <p:nvPr/>
          </p:nvSpPr>
          <p:spPr bwMode="auto">
            <a:xfrm>
              <a:off x="3868" y="2145"/>
              <a:ext cx="20" cy="23"/>
            </a:xfrm>
            <a:custGeom>
              <a:avLst/>
              <a:gdLst>
                <a:gd name="T0" fmla="*/ 6 w 20"/>
                <a:gd name="T1" fmla="*/ 0 h 23"/>
                <a:gd name="T2" fmla="*/ 5 w 20"/>
                <a:gd name="T3" fmla="*/ 0 h 23"/>
                <a:gd name="T4" fmla="*/ 3 w 20"/>
                <a:gd name="T5" fmla="*/ 0 h 23"/>
                <a:gd name="T6" fmla="*/ 2 w 20"/>
                <a:gd name="T7" fmla="*/ 0 h 23"/>
                <a:gd name="T8" fmla="*/ 0 w 20"/>
                <a:gd name="T9" fmla="*/ 1 h 23"/>
                <a:gd name="T10" fmla="*/ 0 w 20"/>
                <a:gd name="T11" fmla="*/ 2 h 23"/>
                <a:gd name="T12" fmla="*/ 2 w 20"/>
                <a:gd name="T13" fmla="*/ 4 h 23"/>
                <a:gd name="T14" fmla="*/ 14 w 20"/>
                <a:gd name="T15" fmla="*/ 22 h 23"/>
                <a:gd name="T16" fmla="*/ 16 w 20"/>
                <a:gd name="T17" fmla="*/ 23 h 23"/>
                <a:gd name="T18" fmla="*/ 17 w 20"/>
                <a:gd name="T19" fmla="*/ 23 h 23"/>
                <a:gd name="T20" fmla="*/ 18 w 20"/>
                <a:gd name="T21" fmla="*/ 22 h 23"/>
                <a:gd name="T22" fmla="*/ 20 w 20"/>
                <a:gd name="T23" fmla="*/ 20 h 23"/>
                <a:gd name="T24" fmla="*/ 20 w 20"/>
                <a:gd name="T25" fmla="*/ 19 h 23"/>
                <a:gd name="T26" fmla="*/ 18 w 20"/>
                <a:gd name="T27" fmla="*/ 17 h 23"/>
                <a:gd name="T28" fmla="*/ 6 w 20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3"/>
                <a:gd name="T47" fmla="*/ 20 w 20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3">
                  <a:moveTo>
                    <a:pt x="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14" y="22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18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6" name="Freeform 2230"/>
            <p:cNvSpPr>
              <a:spLocks/>
            </p:cNvSpPr>
            <p:nvPr/>
          </p:nvSpPr>
          <p:spPr bwMode="auto">
            <a:xfrm>
              <a:off x="3892" y="2175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3 w 18"/>
                <a:gd name="T3" fmla="*/ 0 h 23"/>
                <a:gd name="T4" fmla="*/ 1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4 w 18"/>
                <a:gd name="T15" fmla="*/ 23 h 23"/>
                <a:gd name="T16" fmla="*/ 15 w 18"/>
                <a:gd name="T17" fmla="*/ 23 h 23"/>
                <a:gd name="T18" fmla="*/ 16 w 18"/>
                <a:gd name="T19" fmla="*/ 23 h 23"/>
                <a:gd name="T20" fmla="*/ 18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8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7" name="Freeform 2231"/>
            <p:cNvSpPr>
              <a:spLocks/>
            </p:cNvSpPr>
            <p:nvPr/>
          </p:nvSpPr>
          <p:spPr bwMode="auto">
            <a:xfrm>
              <a:off x="3914" y="2207"/>
              <a:ext cx="19" cy="23"/>
            </a:xfrm>
            <a:custGeom>
              <a:avLst/>
              <a:gdLst>
                <a:gd name="T0" fmla="*/ 5 w 19"/>
                <a:gd name="T1" fmla="*/ 1 h 23"/>
                <a:gd name="T2" fmla="*/ 4 w 19"/>
                <a:gd name="T3" fmla="*/ 0 h 23"/>
                <a:gd name="T4" fmla="*/ 3 w 19"/>
                <a:gd name="T5" fmla="*/ 0 h 23"/>
                <a:gd name="T6" fmla="*/ 1 w 19"/>
                <a:gd name="T7" fmla="*/ 1 h 23"/>
                <a:gd name="T8" fmla="*/ 0 w 19"/>
                <a:gd name="T9" fmla="*/ 2 h 23"/>
                <a:gd name="T10" fmla="*/ 0 w 19"/>
                <a:gd name="T11" fmla="*/ 4 h 23"/>
                <a:gd name="T12" fmla="*/ 1 w 19"/>
                <a:gd name="T13" fmla="*/ 5 h 23"/>
                <a:gd name="T14" fmla="*/ 14 w 19"/>
                <a:gd name="T15" fmla="*/ 22 h 23"/>
                <a:gd name="T16" fmla="*/ 15 w 19"/>
                <a:gd name="T17" fmla="*/ 23 h 23"/>
                <a:gd name="T18" fmla="*/ 16 w 19"/>
                <a:gd name="T19" fmla="*/ 23 h 23"/>
                <a:gd name="T20" fmla="*/ 18 w 19"/>
                <a:gd name="T21" fmla="*/ 22 h 23"/>
                <a:gd name="T22" fmla="*/ 19 w 19"/>
                <a:gd name="T23" fmla="*/ 20 h 23"/>
                <a:gd name="T24" fmla="*/ 19 w 19"/>
                <a:gd name="T25" fmla="*/ 19 h 23"/>
                <a:gd name="T26" fmla="*/ 18 w 19"/>
                <a:gd name="T27" fmla="*/ 17 h 23"/>
                <a:gd name="T28" fmla="*/ 5 w 19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3"/>
                <a:gd name="T47" fmla="*/ 19 w 19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3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8" name="Freeform 2232"/>
            <p:cNvSpPr>
              <a:spLocks/>
            </p:cNvSpPr>
            <p:nvPr/>
          </p:nvSpPr>
          <p:spPr bwMode="auto">
            <a:xfrm>
              <a:off x="3937" y="2238"/>
              <a:ext cx="18" cy="24"/>
            </a:xfrm>
            <a:custGeom>
              <a:avLst/>
              <a:gdLst>
                <a:gd name="T0" fmla="*/ 4 w 18"/>
                <a:gd name="T1" fmla="*/ 0 h 24"/>
                <a:gd name="T2" fmla="*/ 3 w 18"/>
                <a:gd name="T3" fmla="*/ 0 h 24"/>
                <a:gd name="T4" fmla="*/ 2 w 18"/>
                <a:gd name="T5" fmla="*/ 0 h 24"/>
                <a:gd name="T6" fmla="*/ 0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0 w 18"/>
                <a:gd name="T13" fmla="*/ 4 h 24"/>
                <a:gd name="T14" fmla="*/ 14 w 18"/>
                <a:gd name="T15" fmla="*/ 22 h 24"/>
                <a:gd name="T16" fmla="*/ 15 w 18"/>
                <a:gd name="T17" fmla="*/ 24 h 24"/>
                <a:gd name="T18" fmla="*/ 17 w 18"/>
                <a:gd name="T19" fmla="*/ 24 h 24"/>
                <a:gd name="T20" fmla="*/ 18 w 18"/>
                <a:gd name="T21" fmla="*/ 22 h 24"/>
                <a:gd name="T22" fmla="*/ 18 w 18"/>
                <a:gd name="T23" fmla="*/ 21 h 24"/>
                <a:gd name="T24" fmla="*/ 18 w 18"/>
                <a:gd name="T25" fmla="*/ 19 h 24"/>
                <a:gd name="T26" fmla="*/ 18 w 18"/>
                <a:gd name="T27" fmla="*/ 18 h 24"/>
                <a:gd name="T28" fmla="*/ 4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4" y="22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9" name="Freeform 2233"/>
            <p:cNvSpPr>
              <a:spLocks/>
            </p:cNvSpPr>
            <p:nvPr/>
          </p:nvSpPr>
          <p:spPr bwMode="auto">
            <a:xfrm>
              <a:off x="3959" y="2268"/>
              <a:ext cx="20" cy="24"/>
            </a:xfrm>
            <a:custGeom>
              <a:avLst/>
              <a:gdLst>
                <a:gd name="T0" fmla="*/ 6 w 20"/>
                <a:gd name="T1" fmla="*/ 2 h 24"/>
                <a:gd name="T2" fmla="*/ 4 w 20"/>
                <a:gd name="T3" fmla="*/ 0 h 24"/>
                <a:gd name="T4" fmla="*/ 3 w 20"/>
                <a:gd name="T5" fmla="*/ 0 h 24"/>
                <a:gd name="T6" fmla="*/ 2 w 20"/>
                <a:gd name="T7" fmla="*/ 2 h 24"/>
                <a:gd name="T8" fmla="*/ 0 w 20"/>
                <a:gd name="T9" fmla="*/ 3 h 24"/>
                <a:gd name="T10" fmla="*/ 0 w 20"/>
                <a:gd name="T11" fmla="*/ 5 h 24"/>
                <a:gd name="T12" fmla="*/ 2 w 20"/>
                <a:gd name="T13" fmla="*/ 6 h 24"/>
                <a:gd name="T14" fmla="*/ 14 w 20"/>
                <a:gd name="T15" fmla="*/ 24 h 24"/>
                <a:gd name="T16" fmla="*/ 15 w 20"/>
                <a:gd name="T17" fmla="*/ 24 h 24"/>
                <a:gd name="T18" fmla="*/ 17 w 20"/>
                <a:gd name="T19" fmla="*/ 24 h 24"/>
                <a:gd name="T20" fmla="*/ 18 w 20"/>
                <a:gd name="T21" fmla="*/ 24 h 24"/>
                <a:gd name="T22" fmla="*/ 20 w 20"/>
                <a:gd name="T23" fmla="*/ 23 h 24"/>
                <a:gd name="T24" fmla="*/ 20 w 20"/>
                <a:gd name="T25" fmla="*/ 21 h 24"/>
                <a:gd name="T26" fmla="*/ 18 w 20"/>
                <a:gd name="T27" fmla="*/ 20 h 24"/>
                <a:gd name="T28" fmla="*/ 6 w 20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4"/>
                <a:gd name="T47" fmla="*/ 20 w 20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4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0" name="Freeform 2234"/>
            <p:cNvSpPr>
              <a:spLocks/>
            </p:cNvSpPr>
            <p:nvPr/>
          </p:nvSpPr>
          <p:spPr bwMode="auto">
            <a:xfrm>
              <a:off x="3983" y="2300"/>
              <a:ext cx="18" cy="24"/>
            </a:xfrm>
            <a:custGeom>
              <a:avLst/>
              <a:gdLst>
                <a:gd name="T0" fmla="*/ 4 w 18"/>
                <a:gd name="T1" fmla="*/ 2 h 24"/>
                <a:gd name="T2" fmla="*/ 3 w 18"/>
                <a:gd name="T3" fmla="*/ 0 h 24"/>
                <a:gd name="T4" fmla="*/ 1 w 18"/>
                <a:gd name="T5" fmla="*/ 0 h 24"/>
                <a:gd name="T6" fmla="*/ 0 w 18"/>
                <a:gd name="T7" fmla="*/ 2 h 24"/>
                <a:gd name="T8" fmla="*/ 0 w 18"/>
                <a:gd name="T9" fmla="*/ 3 h 24"/>
                <a:gd name="T10" fmla="*/ 0 w 18"/>
                <a:gd name="T11" fmla="*/ 4 h 24"/>
                <a:gd name="T12" fmla="*/ 0 w 18"/>
                <a:gd name="T13" fmla="*/ 6 h 24"/>
                <a:gd name="T14" fmla="*/ 12 w 18"/>
                <a:gd name="T15" fmla="*/ 22 h 24"/>
                <a:gd name="T16" fmla="*/ 14 w 18"/>
                <a:gd name="T17" fmla="*/ 24 h 24"/>
                <a:gd name="T18" fmla="*/ 15 w 18"/>
                <a:gd name="T19" fmla="*/ 24 h 24"/>
                <a:gd name="T20" fmla="*/ 16 w 18"/>
                <a:gd name="T21" fmla="*/ 22 h 24"/>
                <a:gd name="T22" fmla="*/ 18 w 18"/>
                <a:gd name="T23" fmla="*/ 21 h 24"/>
                <a:gd name="T24" fmla="*/ 18 w 18"/>
                <a:gd name="T25" fmla="*/ 19 h 24"/>
                <a:gd name="T26" fmla="*/ 16 w 18"/>
                <a:gd name="T27" fmla="*/ 18 h 24"/>
                <a:gd name="T28" fmla="*/ 4 w 18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6" y="18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1" name="Freeform 2235"/>
            <p:cNvSpPr>
              <a:spLocks/>
            </p:cNvSpPr>
            <p:nvPr/>
          </p:nvSpPr>
          <p:spPr bwMode="auto">
            <a:xfrm>
              <a:off x="4005" y="2332"/>
              <a:ext cx="18" cy="23"/>
            </a:xfrm>
            <a:custGeom>
              <a:avLst/>
              <a:gdLst>
                <a:gd name="T0" fmla="*/ 5 w 18"/>
                <a:gd name="T1" fmla="*/ 0 h 23"/>
                <a:gd name="T2" fmla="*/ 4 w 18"/>
                <a:gd name="T3" fmla="*/ 0 h 23"/>
                <a:gd name="T4" fmla="*/ 3 w 18"/>
                <a:gd name="T5" fmla="*/ 0 h 23"/>
                <a:gd name="T6" fmla="*/ 1 w 18"/>
                <a:gd name="T7" fmla="*/ 0 h 23"/>
                <a:gd name="T8" fmla="*/ 0 w 18"/>
                <a:gd name="T9" fmla="*/ 1 h 23"/>
                <a:gd name="T10" fmla="*/ 0 w 18"/>
                <a:gd name="T11" fmla="*/ 3 h 23"/>
                <a:gd name="T12" fmla="*/ 1 w 18"/>
                <a:gd name="T13" fmla="*/ 4 h 23"/>
                <a:gd name="T14" fmla="*/ 14 w 18"/>
                <a:gd name="T15" fmla="*/ 22 h 23"/>
                <a:gd name="T16" fmla="*/ 15 w 18"/>
                <a:gd name="T17" fmla="*/ 23 h 23"/>
                <a:gd name="T18" fmla="*/ 16 w 18"/>
                <a:gd name="T19" fmla="*/ 23 h 23"/>
                <a:gd name="T20" fmla="*/ 18 w 18"/>
                <a:gd name="T21" fmla="*/ 22 h 23"/>
                <a:gd name="T22" fmla="*/ 18 w 18"/>
                <a:gd name="T23" fmla="*/ 21 h 23"/>
                <a:gd name="T24" fmla="*/ 18 w 18"/>
                <a:gd name="T25" fmla="*/ 19 h 23"/>
                <a:gd name="T26" fmla="*/ 18 w 18"/>
                <a:gd name="T27" fmla="*/ 18 h 23"/>
                <a:gd name="T28" fmla="*/ 5 w 18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2" name="Freeform 2236"/>
            <p:cNvSpPr>
              <a:spLocks/>
            </p:cNvSpPr>
            <p:nvPr/>
          </p:nvSpPr>
          <p:spPr bwMode="auto">
            <a:xfrm>
              <a:off x="4027" y="2362"/>
              <a:ext cx="19" cy="24"/>
            </a:xfrm>
            <a:custGeom>
              <a:avLst/>
              <a:gdLst>
                <a:gd name="T0" fmla="*/ 5 w 19"/>
                <a:gd name="T1" fmla="*/ 2 h 24"/>
                <a:gd name="T2" fmla="*/ 4 w 19"/>
                <a:gd name="T3" fmla="*/ 0 h 24"/>
                <a:gd name="T4" fmla="*/ 3 w 19"/>
                <a:gd name="T5" fmla="*/ 0 h 24"/>
                <a:gd name="T6" fmla="*/ 1 w 19"/>
                <a:gd name="T7" fmla="*/ 2 h 24"/>
                <a:gd name="T8" fmla="*/ 0 w 19"/>
                <a:gd name="T9" fmla="*/ 3 h 24"/>
                <a:gd name="T10" fmla="*/ 0 w 19"/>
                <a:gd name="T11" fmla="*/ 4 h 24"/>
                <a:gd name="T12" fmla="*/ 1 w 19"/>
                <a:gd name="T13" fmla="*/ 6 h 24"/>
                <a:gd name="T14" fmla="*/ 14 w 19"/>
                <a:gd name="T15" fmla="*/ 24 h 24"/>
                <a:gd name="T16" fmla="*/ 15 w 19"/>
                <a:gd name="T17" fmla="*/ 24 h 24"/>
                <a:gd name="T18" fmla="*/ 16 w 19"/>
                <a:gd name="T19" fmla="*/ 24 h 24"/>
                <a:gd name="T20" fmla="*/ 18 w 19"/>
                <a:gd name="T21" fmla="*/ 24 h 24"/>
                <a:gd name="T22" fmla="*/ 19 w 19"/>
                <a:gd name="T23" fmla="*/ 22 h 24"/>
                <a:gd name="T24" fmla="*/ 19 w 19"/>
                <a:gd name="T25" fmla="*/ 21 h 24"/>
                <a:gd name="T26" fmla="*/ 18 w 19"/>
                <a:gd name="T27" fmla="*/ 19 h 24"/>
                <a:gd name="T28" fmla="*/ 5 w 19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3" name="Freeform 2237"/>
            <p:cNvSpPr>
              <a:spLocks/>
            </p:cNvSpPr>
            <p:nvPr/>
          </p:nvSpPr>
          <p:spPr bwMode="auto">
            <a:xfrm>
              <a:off x="4050" y="2394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3 w 18"/>
                <a:gd name="T3" fmla="*/ 0 h 23"/>
                <a:gd name="T4" fmla="*/ 2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4 w 18"/>
                <a:gd name="T15" fmla="*/ 23 h 23"/>
                <a:gd name="T16" fmla="*/ 15 w 18"/>
                <a:gd name="T17" fmla="*/ 23 h 23"/>
                <a:gd name="T18" fmla="*/ 17 w 18"/>
                <a:gd name="T19" fmla="*/ 23 h 23"/>
                <a:gd name="T20" fmla="*/ 18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8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4" name="Freeform 2238"/>
            <p:cNvSpPr>
              <a:spLocks/>
            </p:cNvSpPr>
            <p:nvPr/>
          </p:nvSpPr>
          <p:spPr bwMode="auto">
            <a:xfrm>
              <a:off x="4072" y="2426"/>
              <a:ext cx="20" cy="23"/>
            </a:xfrm>
            <a:custGeom>
              <a:avLst/>
              <a:gdLst>
                <a:gd name="T0" fmla="*/ 6 w 20"/>
                <a:gd name="T1" fmla="*/ 0 h 23"/>
                <a:gd name="T2" fmla="*/ 4 w 20"/>
                <a:gd name="T3" fmla="*/ 0 h 23"/>
                <a:gd name="T4" fmla="*/ 3 w 20"/>
                <a:gd name="T5" fmla="*/ 0 h 23"/>
                <a:gd name="T6" fmla="*/ 2 w 20"/>
                <a:gd name="T7" fmla="*/ 0 h 23"/>
                <a:gd name="T8" fmla="*/ 0 w 20"/>
                <a:gd name="T9" fmla="*/ 1 h 23"/>
                <a:gd name="T10" fmla="*/ 0 w 20"/>
                <a:gd name="T11" fmla="*/ 2 h 23"/>
                <a:gd name="T12" fmla="*/ 2 w 20"/>
                <a:gd name="T13" fmla="*/ 4 h 23"/>
                <a:gd name="T14" fmla="*/ 14 w 20"/>
                <a:gd name="T15" fmla="*/ 22 h 23"/>
                <a:gd name="T16" fmla="*/ 15 w 20"/>
                <a:gd name="T17" fmla="*/ 23 h 23"/>
                <a:gd name="T18" fmla="*/ 17 w 20"/>
                <a:gd name="T19" fmla="*/ 23 h 23"/>
                <a:gd name="T20" fmla="*/ 18 w 20"/>
                <a:gd name="T21" fmla="*/ 22 h 23"/>
                <a:gd name="T22" fmla="*/ 20 w 20"/>
                <a:gd name="T23" fmla="*/ 20 h 23"/>
                <a:gd name="T24" fmla="*/ 20 w 20"/>
                <a:gd name="T25" fmla="*/ 19 h 23"/>
                <a:gd name="T26" fmla="*/ 18 w 20"/>
                <a:gd name="T27" fmla="*/ 17 h 23"/>
                <a:gd name="T28" fmla="*/ 6 w 20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3"/>
                <a:gd name="T47" fmla="*/ 20 w 20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3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18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5" name="Freeform 2239"/>
            <p:cNvSpPr>
              <a:spLocks/>
            </p:cNvSpPr>
            <p:nvPr/>
          </p:nvSpPr>
          <p:spPr bwMode="auto">
            <a:xfrm>
              <a:off x="4096" y="2456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2 w 18"/>
                <a:gd name="T3" fmla="*/ 0 h 23"/>
                <a:gd name="T4" fmla="*/ 1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3 w 18"/>
                <a:gd name="T15" fmla="*/ 23 h 23"/>
                <a:gd name="T16" fmla="*/ 15 w 18"/>
                <a:gd name="T17" fmla="*/ 23 h 23"/>
                <a:gd name="T18" fmla="*/ 16 w 18"/>
                <a:gd name="T19" fmla="*/ 23 h 23"/>
                <a:gd name="T20" fmla="*/ 18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8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6" name="Freeform 2240"/>
            <p:cNvSpPr>
              <a:spLocks/>
            </p:cNvSpPr>
            <p:nvPr/>
          </p:nvSpPr>
          <p:spPr bwMode="auto">
            <a:xfrm>
              <a:off x="4118" y="2487"/>
              <a:ext cx="19" cy="24"/>
            </a:xfrm>
            <a:custGeom>
              <a:avLst/>
              <a:gdLst>
                <a:gd name="T0" fmla="*/ 5 w 19"/>
                <a:gd name="T1" fmla="*/ 2 h 24"/>
                <a:gd name="T2" fmla="*/ 4 w 19"/>
                <a:gd name="T3" fmla="*/ 0 h 24"/>
                <a:gd name="T4" fmla="*/ 3 w 19"/>
                <a:gd name="T5" fmla="*/ 0 h 24"/>
                <a:gd name="T6" fmla="*/ 1 w 19"/>
                <a:gd name="T7" fmla="*/ 2 h 24"/>
                <a:gd name="T8" fmla="*/ 0 w 19"/>
                <a:gd name="T9" fmla="*/ 3 h 24"/>
                <a:gd name="T10" fmla="*/ 0 w 19"/>
                <a:gd name="T11" fmla="*/ 5 h 24"/>
                <a:gd name="T12" fmla="*/ 1 w 19"/>
                <a:gd name="T13" fmla="*/ 6 h 24"/>
                <a:gd name="T14" fmla="*/ 14 w 19"/>
                <a:gd name="T15" fmla="*/ 24 h 24"/>
                <a:gd name="T16" fmla="*/ 15 w 19"/>
                <a:gd name="T17" fmla="*/ 24 h 24"/>
                <a:gd name="T18" fmla="*/ 16 w 19"/>
                <a:gd name="T19" fmla="*/ 24 h 24"/>
                <a:gd name="T20" fmla="*/ 18 w 19"/>
                <a:gd name="T21" fmla="*/ 24 h 24"/>
                <a:gd name="T22" fmla="*/ 19 w 19"/>
                <a:gd name="T23" fmla="*/ 23 h 24"/>
                <a:gd name="T24" fmla="*/ 19 w 19"/>
                <a:gd name="T25" fmla="*/ 21 h 24"/>
                <a:gd name="T26" fmla="*/ 18 w 19"/>
                <a:gd name="T27" fmla="*/ 20 h 24"/>
                <a:gd name="T28" fmla="*/ 5 w 19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8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7" name="Freeform 2241"/>
            <p:cNvSpPr>
              <a:spLocks/>
            </p:cNvSpPr>
            <p:nvPr/>
          </p:nvSpPr>
          <p:spPr bwMode="auto">
            <a:xfrm>
              <a:off x="4141" y="2519"/>
              <a:ext cx="18" cy="24"/>
            </a:xfrm>
            <a:custGeom>
              <a:avLst/>
              <a:gdLst>
                <a:gd name="T0" fmla="*/ 4 w 18"/>
                <a:gd name="T1" fmla="*/ 0 h 24"/>
                <a:gd name="T2" fmla="*/ 3 w 18"/>
                <a:gd name="T3" fmla="*/ 0 h 24"/>
                <a:gd name="T4" fmla="*/ 2 w 18"/>
                <a:gd name="T5" fmla="*/ 0 h 24"/>
                <a:gd name="T6" fmla="*/ 0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0 w 18"/>
                <a:gd name="T13" fmla="*/ 4 h 24"/>
                <a:gd name="T14" fmla="*/ 13 w 18"/>
                <a:gd name="T15" fmla="*/ 22 h 24"/>
                <a:gd name="T16" fmla="*/ 14 w 18"/>
                <a:gd name="T17" fmla="*/ 24 h 24"/>
                <a:gd name="T18" fmla="*/ 15 w 18"/>
                <a:gd name="T19" fmla="*/ 24 h 24"/>
                <a:gd name="T20" fmla="*/ 17 w 18"/>
                <a:gd name="T21" fmla="*/ 22 h 24"/>
                <a:gd name="T22" fmla="*/ 18 w 18"/>
                <a:gd name="T23" fmla="*/ 21 h 24"/>
                <a:gd name="T24" fmla="*/ 18 w 18"/>
                <a:gd name="T25" fmla="*/ 19 h 24"/>
                <a:gd name="T26" fmla="*/ 17 w 18"/>
                <a:gd name="T27" fmla="*/ 18 h 24"/>
                <a:gd name="T28" fmla="*/ 4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3" y="22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8" name="Freeform 2242"/>
            <p:cNvSpPr>
              <a:spLocks/>
            </p:cNvSpPr>
            <p:nvPr/>
          </p:nvSpPr>
          <p:spPr bwMode="auto">
            <a:xfrm>
              <a:off x="4163" y="2549"/>
              <a:ext cx="18" cy="24"/>
            </a:xfrm>
            <a:custGeom>
              <a:avLst/>
              <a:gdLst>
                <a:gd name="T0" fmla="*/ 6 w 18"/>
                <a:gd name="T1" fmla="*/ 2 h 24"/>
                <a:gd name="T2" fmla="*/ 4 w 18"/>
                <a:gd name="T3" fmla="*/ 0 h 24"/>
                <a:gd name="T4" fmla="*/ 3 w 18"/>
                <a:gd name="T5" fmla="*/ 0 h 24"/>
                <a:gd name="T6" fmla="*/ 2 w 18"/>
                <a:gd name="T7" fmla="*/ 2 h 24"/>
                <a:gd name="T8" fmla="*/ 0 w 18"/>
                <a:gd name="T9" fmla="*/ 3 h 24"/>
                <a:gd name="T10" fmla="*/ 0 w 18"/>
                <a:gd name="T11" fmla="*/ 5 h 24"/>
                <a:gd name="T12" fmla="*/ 2 w 18"/>
                <a:gd name="T13" fmla="*/ 6 h 24"/>
                <a:gd name="T14" fmla="*/ 14 w 18"/>
                <a:gd name="T15" fmla="*/ 24 h 24"/>
                <a:gd name="T16" fmla="*/ 15 w 18"/>
                <a:gd name="T17" fmla="*/ 24 h 24"/>
                <a:gd name="T18" fmla="*/ 17 w 18"/>
                <a:gd name="T19" fmla="*/ 24 h 24"/>
                <a:gd name="T20" fmla="*/ 18 w 18"/>
                <a:gd name="T21" fmla="*/ 24 h 24"/>
                <a:gd name="T22" fmla="*/ 18 w 18"/>
                <a:gd name="T23" fmla="*/ 23 h 24"/>
                <a:gd name="T24" fmla="*/ 18 w 18"/>
                <a:gd name="T25" fmla="*/ 21 h 24"/>
                <a:gd name="T26" fmla="*/ 18 w 18"/>
                <a:gd name="T27" fmla="*/ 20 h 24"/>
                <a:gd name="T28" fmla="*/ 6 w 18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49" name="Freeform 2243"/>
            <p:cNvSpPr>
              <a:spLocks/>
            </p:cNvSpPr>
            <p:nvPr/>
          </p:nvSpPr>
          <p:spPr bwMode="auto">
            <a:xfrm>
              <a:off x="4185" y="2581"/>
              <a:ext cx="20" cy="24"/>
            </a:xfrm>
            <a:custGeom>
              <a:avLst/>
              <a:gdLst>
                <a:gd name="T0" fmla="*/ 6 w 20"/>
                <a:gd name="T1" fmla="*/ 2 h 24"/>
                <a:gd name="T2" fmla="*/ 4 w 20"/>
                <a:gd name="T3" fmla="*/ 0 h 24"/>
                <a:gd name="T4" fmla="*/ 3 w 20"/>
                <a:gd name="T5" fmla="*/ 0 h 24"/>
                <a:gd name="T6" fmla="*/ 2 w 20"/>
                <a:gd name="T7" fmla="*/ 2 h 24"/>
                <a:gd name="T8" fmla="*/ 0 w 20"/>
                <a:gd name="T9" fmla="*/ 3 h 24"/>
                <a:gd name="T10" fmla="*/ 0 w 20"/>
                <a:gd name="T11" fmla="*/ 4 h 24"/>
                <a:gd name="T12" fmla="*/ 2 w 20"/>
                <a:gd name="T13" fmla="*/ 6 h 24"/>
                <a:gd name="T14" fmla="*/ 14 w 20"/>
                <a:gd name="T15" fmla="*/ 24 h 24"/>
                <a:gd name="T16" fmla="*/ 15 w 20"/>
                <a:gd name="T17" fmla="*/ 24 h 24"/>
                <a:gd name="T18" fmla="*/ 17 w 20"/>
                <a:gd name="T19" fmla="*/ 24 h 24"/>
                <a:gd name="T20" fmla="*/ 18 w 20"/>
                <a:gd name="T21" fmla="*/ 24 h 24"/>
                <a:gd name="T22" fmla="*/ 20 w 20"/>
                <a:gd name="T23" fmla="*/ 22 h 24"/>
                <a:gd name="T24" fmla="*/ 20 w 20"/>
                <a:gd name="T25" fmla="*/ 21 h 24"/>
                <a:gd name="T26" fmla="*/ 18 w 20"/>
                <a:gd name="T27" fmla="*/ 19 h 24"/>
                <a:gd name="T28" fmla="*/ 6 w 20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4"/>
                <a:gd name="T47" fmla="*/ 20 w 20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4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18" y="19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0" name="Freeform 2244"/>
            <p:cNvSpPr>
              <a:spLocks/>
            </p:cNvSpPr>
            <p:nvPr/>
          </p:nvSpPr>
          <p:spPr bwMode="auto">
            <a:xfrm>
              <a:off x="4209" y="2613"/>
              <a:ext cx="18" cy="23"/>
            </a:xfrm>
            <a:custGeom>
              <a:avLst/>
              <a:gdLst>
                <a:gd name="T0" fmla="*/ 4 w 18"/>
                <a:gd name="T1" fmla="*/ 0 h 23"/>
                <a:gd name="T2" fmla="*/ 2 w 18"/>
                <a:gd name="T3" fmla="*/ 0 h 23"/>
                <a:gd name="T4" fmla="*/ 1 w 18"/>
                <a:gd name="T5" fmla="*/ 0 h 23"/>
                <a:gd name="T6" fmla="*/ 0 w 18"/>
                <a:gd name="T7" fmla="*/ 0 h 23"/>
                <a:gd name="T8" fmla="*/ 0 w 18"/>
                <a:gd name="T9" fmla="*/ 1 h 23"/>
                <a:gd name="T10" fmla="*/ 0 w 18"/>
                <a:gd name="T11" fmla="*/ 3 h 23"/>
                <a:gd name="T12" fmla="*/ 0 w 18"/>
                <a:gd name="T13" fmla="*/ 4 h 23"/>
                <a:gd name="T14" fmla="*/ 13 w 18"/>
                <a:gd name="T15" fmla="*/ 22 h 23"/>
                <a:gd name="T16" fmla="*/ 15 w 18"/>
                <a:gd name="T17" fmla="*/ 23 h 23"/>
                <a:gd name="T18" fmla="*/ 16 w 18"/>
                <a:gd name="T19" fmla="*/ 23 h 23"/>
                <a:gd name="T20" fmla="*/ 18 w 18"/>
                <a:gd name="T21" fmla="*/ 22 h 23"/>
                <a:gd name="T22" fmla="*/ 18 w 18"/>
                <a:gd name="T23" fmla="*/ 20 h 23"/>
                <a:gd name="T24" fmla="*/ 18 w 18"/>
                <a:gd name="T25" fmla="*/ 19 h 23"/>
                <a:gd name="T26" fmla="*/ 18 w 18"/>
                <a:gd name="T27" fmla="*/ 18 h 23"/>
                <a:gd name="T28" fmla="*/ 4 w 18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3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1" name="Freeform 2245"/>
            <p:cNvSpPr>
              <a:spLocks/>
            </p:cNvSpPr>
            <p:nvPr/>
          </p:nvSpPr>
          <p:spPr bwMode="auto">
            <a:xfrm>
              <a:off x="4231" y="2643"/>
              <a:ext cx="19" cy="24"/>
            </a:xfrm>
            <a:custGeom>
              <a:avLst/>
              <a:gdLst>
                <a:gd name="T0" fmla="*/ 5 w 19"/>
                <a:gd name="T1" fmla="*/ 2 h 24"/>
                <a:gd name="T2" fmla="*/ 4 w 19"/>
                <a:gd name="T3" fmla="*/ 0 h 24"/>
                <a:gd name="T4" fmla="*/ 2 w 19"/>
                <a:gd name="T5" fmla="*/ 0 h 24"/>
                <a:gd name="T6" fmla="*/ 1 w 19"/>
                <a:gd name="T7" fmla="*/ 2 h 24"/>
                <a:gd name="T8" fmla="*/ 0 w 19"/>
                <a:gd name="T9" fmla="*/ 3 h 24"/>
                <a:gd name="T10" fmla="*/ 0 w 19"/>
                <a:gd name="T11" fmla="*/ 4 h 24"/>
                <a:gd name="T12" fmla="*/ 1 w 19"/>
                <a:gd name="T13" fmla="*/ 6 h 24"/>
                <a:gd name="T14" fmla="*/ 13 w 19"/>
                <a:gd name="T15" fmla="*/ 24 h 24"/>
                <a:gd name="T16" fmla="*/ 15 w 19"/>
                <a:gd name="T17" fmla="*/ 24 h 24"/>
                <a:gd name="T18" fmla="*/ 16 w 19"/>
                <a:gd name="T19" fmla="*/ 24 h 24"/>
                <a:gd name="T20" fmla="*/ 18 w 19"/>
                <a:gd name="T21" fmla="*/ 24 h 24"/>
                <a:gd name="T22" fmla="*/ 19 w 19"/>
                <a:gd name="T23" fmla="*/ 22 h 24"/>
                <a:gd name="T24" fmla="*/ 19 w 19"/>
                <a:gd name="T25" fmla="*/ 21 h 24"/>
                <a:gd name="T26" fmla="*/ 18 w 19"/>
                <a:gd name="T27" fmla="*/ 19 h 24"/>
                <a:gd name="T28" fmla="*/ 5 w 19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2" name="Freeform 2246"/>
            <p:cNvSpPr>
              <a:spLocks/>
            </p:cNvSpPr>
            <p:nvPr/>
          </p:nvSpPr>
          <p:spPr bwMode="auto">
            <a:xfrm>
              <a:off x="4254" y="2675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3 w 18"/>
                <a:gd name="T3" fmla="*/ 0 h 23"/>
                <a:gd name="T4" fmla="*/ 2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4 w 18"/>
                <a:gd name="T15" fmla="*/ 23 h 23"/>
                <a:gd name="T16" fmla="*/ 15 w 18"/>
                <a:gd name="T17" fmla="*/ 23 h 23"/>
                <a:gd name="T18" fmla="*/ 17 w 18"/>
                <a:gd name="T19" fmla="*/ 23 h 23"/>
                <a:gd name="T20" fmla="*/ 18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8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3" name="Freeform 2247"/>
            <p:cNvSpPr>
              <a:spLocks/>
            </p:cNvSpPr>
            <p:nvPr/>
          </p:nvSpPr>
          <p:spPr bwMode="auto">
            <a:xfrm>
              <a:off x="4276" y="2706"/>
              <a:ext cx="19" cy="24"/>
            </a:xfrm>
            <a:custGeom>
              <a:avLst/>
              <a:gdLst>
                <a:gd name="T0" fmla="*/ 6 w 19"/>
                <a:gd name="T1" fmla="*/ 0 h 24"/>
                <a:gd name="T2" fmla="*/ 4 w 19"/>
                <a:gd name="T3" fmla="*/ 0 h 24"/>
                <a:gd name="T4" fmla="*/ 3 w 19"/>
                <a:gd name="T5" fmla="*/ 0 h 24"/>
                <a:gd name="T6" fmla="*/ 2 w 19"/>
                <a:gd name="T7" fmla="*/ 0 h 24"/>
                <a:gd name="T8" fmla="*/ 0 w 19"/>
                <a:gd name="T9" fmla="*/ 2 h 24"/>
                <a:gd name="T10" fmla="*/ 0 w 19"/>
                <a:gd name="T11" fmla="*/ 3 h 24"/>
                <a:gd name="T12" fmla="*/ 2 w 19"/>
                <a:gd name="T13" fmla="*/ 5 h 24"/>
                <a:gd name="T14" fmla="*/ 14 w 19"/>
                <a:gd name="T15" fmla="*/ 23 h 24"/>
                <a:gd name="T16" fmla="*/ 15 w 19"/>
                <a:gd name="T17" fmla="*/ 24 h 24"/>
                <a:gd name="T18" fmla="*/ 17 w 19"/>
                <a:gd name="T19" fmla="*/ 24 h 24"/>
                <a:gd name="T20" fmla="*/ 18 w 19"/>
                <a:gd name="T21" fmla="*/ 23 h 24"/>
                <a:gd name="T22" fmla="*/ 19 w 19"/>
                <a:gd name="T23" fmla="*/ 21 h 24"/>
                <a:gd name="T24" fmla="*/ 19 w 19"/>
                <a:gd name="T25" fmla="*/ 20 h 24"/>
                <a:gd name="T26" fmla="*/ 18 w 19"/>
                <a:gd name="T27" fmla="*/ 18 h 24"/>
                <a:gd name="T28" fmla="*/ 6 w 19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14" y="23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4" name="Freeform 2248"/>
            <p:cNvSpPr>
              <a:spLocks/>
            </p:cNvSpPr>
            <p:nvPr/>
          </p:nvSpPr>
          <p:spPr bwMode="auto">
            <a:xfrm>
              <a:off x="4300" y="2737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2 w 18"/>
                <a:gd name="T3" fmla="*/ 0 h 23"/>
                <a:gd name="T4" fmla="*/ 1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2 w 18"/>
                <a:gd name="T15" fmla="*/ 23 h 23"/>
                <a:gd name="T16" fmla="*/ 13 w 18"/>
                <a:gd name="T17" fmla="*/ 23 h 23"/>
                <a:gd name="T18" fmla="*/ 15 w 18"/>
                <a:gd name="T19" fmla="*/ 23 h 23"/>
                <a:gd name="T20" fmla="*/ 16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6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6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5" name="Freeform 2249"/>
            <p:cNvSpPr>
              <a:spLocks/>
            </p:cNvSpPr>
            <p:nvPr/>
          </p:nvSpPr>
          <p:spPr bwMode="auto">
            <a:xfrm>
              <a:off x="4322" y="2768"/>
              <a:ext cx="18" cy="24"/>
            </a:xfrm>
            <a:custGeom>
              <a:avLst/>
              <a:gdLst>
                <a:gd name="T0" fmla="*/ 5 w 18"/>
                <a:gd name="T1" fmla="*/ 2 h 24"/>
                <a:gd name="T2" fmla="*/ 4 w 18"/>
                <a:gd name="T3" fmla="*/ 0 h 24"/>
                <a:gd name="T4" fmla="*/ 2 w 18"/>
                <a:gd name="T5" fmla="*/ 0 h 24"/>
                <a:gd name="T6" fmla="*/ 1 w 18"/>
                <a:gd name="T7" fmla="*/ 2 h 24"/>
                <a:gd name="T8" fmla="*/ 0 w 18"/>
                <a:gd name="T9" fmla="*/ 3 h 24"/>
                <a:gd name="T10" fmla="*/ 0 w 18"/>
                <a:gd name="T11" fmla="*/ 5 h 24"/>
                <a:gd name="T12" fmla="*/ 1 w 18"/>
                <a:gd name="T13" fmla="*/ 6 h 24"/>
                <a:gd name="T14" fmla="*/ 13 w 18"/>
                <a:gd name="T15" fmla="*/ 24 h 24"/>
                <a:gd name="T16" fmla="*/ 15 w 18"/>
                <a:gd name="T17" fmla="*/ 24 h 24"/>
                <a:gd name="T18" fmla="*/ 16 w 18"/>
                <a:gd name="T19" fmla="*/ 24 h 24"/>
                <a:gd name="T20" fmla="*/ 18 w 18"/>
                <a:gd name="T21" fmla="*/ 24 h 24"/>
                <a:gd name="T22" fmla="*/ 18 w 18"/>
                <a:gd name="T23" fmla="*/ 23 h 24"/>
                <a:gd name="T24" fmla="*/ 18 w 18"/>
                <a:gd name="T25" fmla="*/ 21 h 24"/>
                <a:gd name="T26" fmla="*/ 18 w 18"/>
                <a:gd name="T27" fmla="*/ 20 h 24"/>
                <a:gd name="T28" fmla="*/ 5 w 18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6" name="Freeform 2250"/>
            <p:cNvSpPr>
              <a:spLocks/>
            </p:cNvSpPr>
            <p:nvPr/>
          </p:nvSpPr>
          <p:spPr bwMode="auto">
            <a:xfrm>
              <a:off x="4344" y="2800"/>
              <a:ext cx="19" cy="24"/>
            </a:xfrm>
            <a:custGeom>
              <a:avLst/>
              <a:gdLst>
                <a:gd name="T0" fmla="*/ 5 w 19"/>
                <a:gd name="T1" fmla="*/ 0 h 24"/>
                <a:gd name="T2" fmla="*/ 4 w 19"/>
                <a:gd name="T3" fmla="*/ 0 h 24"/>
                <a:gd name="T4" fmla="*/ 2 w 19"/>
                <a:gd name="T5" fmla="*/ 0 h 24"/>
                <a:gd name="T6" fmla="*/ 1 w 19"/>
                <a:gd name="T7" fmla="*/ 0 h 24"/>
                <a:gd name="T8" fmla="*/ 0 w 19"/>
                <a:gd name="T9" fmla="*/ 2 h 24"/>
                <a:gd name="T10" fmla="*/ 0 w 19"/>
                <a:gd name="T11" fmla="*/ 3 h 24"/>
                <a:gd name="T12" fmla="*/ 1 w 19"/>
                <a:gd name="T13" fmla="*/ 4 h 24"/>
                <a:gd name="T14" fmla="*/ 13 w 19"/>
                <a:gd name="T15" fmla="*/ 22 h 24"/>
                <a:gd name="T16" fmla="*/ 15 w 19"/>
                <a:gd name="T17" fmla="*/ 24 h 24"/>
                <a:gd name="T18" fmla="*/ 16 w 19"/>
                <a:gd name="T19" fmla="*/ 24 h 24"/>
                <a:gd name="T20" fmla="*/ 18 w 19"/>
                <a:gd name="T21" fmla="*/ 22 h 24"/>
                <a:gd name="T22" fmla="*/ 19 w 19"/>
                <a:gd name="T23" fmla="*/ 21 h 24"/>
                <a:gd name="T24" fmla="*/ 19 w 19"/>
                <a:gd name="T25" fmla="*/ 19 h 24"/>
                <a:gd name="T26" fmla="*/ 18 w 19"/>
                <a:gd name="T27" fmla="*/ 18 h 24"/>
                <a:gd name="T28" fmla="*/ 5 w 19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3" y="22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7" name="Freeform 2251"/>
            <p:cNvSpPr>
              <a:spLocks/>
            </p:cNvSpPr>
            <p:nvPr/>
          </p:nvSpPr>
          <p:spPr bwMode="auto">
            <a:xfrm>
              <a:off x="4367" y="2830"/>
              <a:ext cx="18" cy="24"/>
            </a:xfrm>
            <a:custGeom>
              <a:avLst/>
              <a:gdLst>
                <a:gd name="T0" fmla="*/ 4 w 18"/>
                <a:gd name="T1" fmla="*/ 2 h 24"/>
                <a:gd name="T2" fmla="*/ 3 w 18"/>
                <a:gd name="T3" fmla="*/ 0 h 24"/>
                <a:gd name="T4" fmla="*/ 1 w 18"/>
                <a:gd name="T5" fmla="*/ 0 h 24"/>
                <a:gd name="T6" fmla="*/ 0 w 18"/>
                <a:gd name="T7" fmla="*/ 2 h 24"/>
                <a:gd name="T8" fmla="*/ 0 w 18"/>
                <a:gd name="T9" fmla="*/ 3 h 24"/>
                <a:gd name="T10" fmla="*/ 0 w 18"/>
                <a:gd name="T11" fmla="*/ 5 h 24"/>
                <a:gd name="T12" fmla="*/ 0 w 18"/>
                <a:gd name="T13" fmla="*/ 6 h 24"/>
                <a:gd name="T14" fmla="*/ 14 w 18"/>
                <a:gd name="T15" fmla="*/ 24 h 24"/>
                <a:gd name="T16" fmla="*/ 15 w 18"/>
                <a:gd name="T17" fmla="*/ 24 h 24"/>
                <a:gd name="T18" fmla="*/ 17 w 18"/>
                <a:gd name="T19" fmla="*/ 24 h 24"/>
                <a:gd name="T20" fmla="*/ 18 w 18"/>
                <a:gd name="T21" fmla="*/ 24 h 24"/>
                <a:gd name="T22" fmla="*/ 18 w 18"/>
                <a:gd name="T23" fmla="*/ 22 h 24"/>
                <a:gd name="T24" fmla="*/ 18 w 18"/>
                <a:gd name="T25" fmla="*/ 21 h 24"/>
                <a:gd name="T26" fmla="*/ 18 w 18"/>
                <a:gd name="T27" fmla="*/ 20 h 24"/>
                <a:gd name="T28" fmla="*/ 4 w 18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8" name="Freeform 2252"/>
            <p:cNvSpPr>
              <a:spLocks/>
            </p:cNvSpPr>
            <p:nvPr/>
          </p:nvSpPr>
          <p:spPr bwMode="auto">
            <a:xfrm>
              <a:off x="4389" y="2862"/>
              <a:ext cx="19" cy="24"/>
            </a:xfrm>
            <a:custGeom>
              <a:avLst/>
              <a:gdLst>
                <a:gd name="T0" fmla="*/ 6 w 19"/>
                <a:gd name="T1" fmla="*/ 2 h 24"/>
                <a:gd name="T2" fmla="*/ 4 w 19"/>
                <a:gd name="T3" fmla="*/ 0 h 24"/>
                <a:gd name="T4" fmla="*/ 3 w 19"/>
                <a:gd name="T5" fmla="*/ 0 h 24"/>
                <a:gd name="T6" fmla="*/ 2 w 19"/>
                <a:gd name="T7" fmla="*/ 2 h 24"/>
                <a:gd name="T8" fmla="*/ 0 w 19"/>
                <a:gd name="T9" fmla="*/ 3 h 24"/>
                <a:gd name="T10" fmla="*/ 0 w 19"/>
                <a:gd name="T11" fmla="*/ 4 h 24"/>
                <a:gd name="T12" fmla="*/ 2 w 19"/>
                <a:gd name="T13" fmla="*/ 6 h 24"/>
                <a:gd name="T14" fmla="*/ 14 w 19"/>
                <a:gd name="T15" fmla="*/ 24 h 24"/>
                <a:gd name="T16" fmla="*/ 15 w 19"/>
                <a:gd name="T17" fmla="*/ 24 h 24"/>
                <a:gd name="T18" fmla="*/ 17 w 19"/>
                <a:gd name="T19" fmla="*/ 24 h 24"/>
                <a:gd name="T20" fmla="*/ 18 w 19"/>
                <a:gd name="T21" fmla="*/ 24 h 24"/>
                <a:gd name="T22" fmla="*/ 19 w 19"/>
                <a:gd name="T23" fmla="*/ 22 h 24"/>
                <a:gd name="T24" fmla="*/ 19 w 19"/>
                <a:gd name="T25" fmla="*/ 21 h 24"/>
                <a:gd name="T26" fmla="*/ 18 w 19"/>
                <a:gd name="T27" fmla="*/ 19 h 24"/>
                <a:gd name="T28" fmla="*/ 6 w 19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6" y="2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59" name="Freeform 2253"/>
            <p:cNvSpPr>
              <a:spLocks/>
            </p:cNvSpPr>
            <p:nvPr/>
          </p:nvSpPr>
          <p:spPr bwMode="auto">
            <a:xfrm>
              <a:off x="4413" y="2894"/>
              <a:ext cx="17" cy="23"/>
            </a:xfrm>
            <a:custGeom>
              <a:avLst/>
              <a:gdLst>
                <a:gd name="T0" fmla="*/ 4 w 17"/>
                <a:gd name="T1" fmla="*/ 0 h 23"/>
                <a:gd name="T2" fmla="*/ 2 w 17"/>
                <a:gd name="T3" fmla="*/ 0 h 23"/>
                <a:gd name="T4" fmla="*/ 1 w 17"/>
                <a:gd name="T5" fmla="*/ 0 h 23"/>
                <a:gd name="T6" fmla="*/ 0 w 17"/>
                <a:gd name="T7" fmla="*/ 0 h 23"/>
                <a:gd name="T8" fmla="*/ 0 w 17"/>
                <a:gd name="T9" fmla="*/ 1 h 23"/>
                <a:gd name="T10" fmla="*/ 0 w 17"/>
                <a:gd name="T11" fmla="*/ 3 h 23"/>
                <a:gd name="T12" fmla="*/ 0 w 17"/>
                <a:gd name="T13" fmla="*/ 4 h 23"/>
                <a:gd name="T14" fmla="*/ 13 w 17"/>
                <a:gd name="T15" fmla="*/ 22 h 23"/>
                <a:gd name="T16" fmla="*/ 15 w 17"/>
                <a:gd name="T17" fmla="*/ 23 h 23"/>
                <a:gd name="T18" fmla="*/ 16 w 17"/>
                <a:gd name="T19" fmla="*/ 23 h 23"/>
                <a:gd name="T20" fmla="*/ 17 w 17"/>
                <a:gd name="T21" fmla="*/ 22 h 23"/>
                <a:gd name="T22" fmla="*/ 17 w 17"/>
                <a:gd name="T23" fmla="*/ 20 h 23"/>
                <a:gd name="T24" fmla="*/ 17 w 17"/>
                <a:gd name="T25" fmla="*/ 19 h 23"/>
                <a:gd name="T26" fmla="*/ 17 w 17"/>
                <a:gd name="T27" fmla="*/ 18 h 23"/>
                <a:gd name="T28" fmla="*/ 4 w 17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3"/>
                <a:gd name="T47" fmla="*/ 17 w 17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3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3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0" name="Freeform 2254"/>
            <p:cNvSpPr>
              <a:spLocks/>
            </p:cNvSpPr>
            <p:nvPr/>
          </p:nvSpPr>
          <p:spPr bwMode="auto">
            <a:xfrm>
              <a:off x="4435" y="2924"/>
              <a:ext cx="19" cy="24"/>
            </a:xfrm>
            <a:custGeom>
              <a:avLst/>
              <a:gdLst>
                <a:gd name="T0" fmla="*/ 5 w 19"/>
                <a:gd name="T1" fmla="*/ 1 h 24"/>
                <a:gd name="T2" fmla="*/ 4 w 19"/>
                <a:gd name="T3" fmla="*/ 0 h 24"/>
                <a:gd name="T4" fmla="*/ 2 w 19"/>
                <a:gd name="T5" fmla="*/ 0 h 24"/>
                <a:gd name="T6" fmla="*/ 1 w 19"/>
                <a:gd name="T7" fmla="*/ 1 h 24"/>
                <a:gd name="T8" fmla="*/ 0 w 19"/>
                <a:gd name="T9" fmla="*/ 3 h 24"/>
                <a:gd name="T10" fmla="*/ 0 w 19"/>
                <a:gd name="T11" fmla="*/ 4 h 24"/>
                <a:gd name="T12" fmla="*/ 1 w 19"/>
                <a:gd name="T13" fmla="*/ 6 h 24"/>
                <a:gd name="T14" fmla="*/ 13 w 19"/>
                <a:gd name="T15" fmla="*/ 24 h 24"/>
                <a:gd name="T16" fmla="*/ 15 w 19"/>
                <a:gd name="T17" fmla="*/ 24 h 24"/>
                <a:gd name="T18" fmla="*/ 16 w 19"/>
                <a:gd name="T19" fmla="*/ 24 h 24"/>
                <a:gd name="T20" fmla="*/ 18 w 19"/>
                <a:gd name="T21" fmla="*/ 24 h 24"/>
                <a:gd name="T22" fmla="*/ 19 w 19"/>
                <a:gd name="T23" fmla="*/ 22 h 24"/>
                <a:gd name="T24" fmla="*/ 19 w 19"/>
                <a:gd name="T25" fmla="*/ 21 h 24"/>
                <a:gd name="T26" fmla="*/ 18 w 19"/>
                <a:gd name="T27" fmla="*/ 19 h 24"/>
                <a:gd name="T28" fmla="*/ 5 w 1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1" name="Freeform 2255"/>
            <p:cNvSpPr>
              <a:spLocks/>
            </p:cNvSpPr>
            <p:nvPr/>
          </p:nvSpPr>
          <p:spPr bwMode="auto">
            <a:xfrm>
              <a:off x="4458" y="2956"/>
              <a:ext cx="18" cy="23"/>
            </a:xfrm>
            <a:custGeom>
              <a:avLst/>
              <a:gdLst>
                <a:gd name="T0" fmla="*/ 4 w 18"/>
                <a:gd name="T1" fmla="*/ 1 h 23"/>
                <a:gd name="T2" fmla="*/ 3 w 18"/>
                <a:gd name="T3" fmla="*/ 0 h 23"/>
                <a:gd name="T4" fmla="*/ 1 w 18"/>
                <a:gd name="T5" fmla="*/ 0 h 23"/>
                <a:gd name="T6" fmla="*/ 0 w 18"/>
                <a:gd name="T7" fmla="*/ 1 h 23"/>
                <a:gd name="T8" fmla="*/ 0 w 18"/>
                <a:gd name="T9" fmla="*/ 3 h 23"/>
                <a:gd name="T10" fmla="*/ 0 w 18"/>
                <a:gd name="T11" fmla="*/ 4 h 23"/>
                <a:gd name="T12" fmla="*/ 0 w 18"/>
                <a:gd name="T13" fmla="*/ 5 h 23"/>
                <a:gd name="T14" fmla="*/ 12 w 18"/>
                <a:gd name="T15" fmla="*/ 23 h 23"/>
                <a:gd name="T16" fmla="*/ 14 w 18"/>
                <a:gd name="T17" fmla="*/ 23 h 23"/>
                <a:gd name="T18" fmla="*/ 15 w 18"/>
                <a:gd name="T19" fmla="*/ 23 h 23"/>
                <a:gd name="T20" fmla="*/ 17 w 18"/>
                <a:gd name="T21" fmla="*/ 23 h 23"/>
                <a:gd name="T22" fmla="*/ 18 w 18"/>
                <a:gd name="T23" fmla="*/ 22 h 23"/>
                <a:gd name="T24" fmla="*/ 18 w 18"/>
                <a:gd name="T25" fmla="*/ 20 h 23"/>
                <a:gd name="T26" fmla="*/ 17 w 18"/>
                <a:gd name="T27" fmla="*/ 19 h 23"/>
                <a:gd name="T28" fmla="*/ 4 w 18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2" name="Freeform 2256"/>
            <p:cNvSpPr>
              <a:spLocks/>
            </p:cNvSpPr>
            <p:nvPr/>
          </p:nvSpPr>
          <p:spPr bwMode="auto">
            <a:xfrm>
              <a:off x="4480" y="2987"/>
              <a:ext cx="18" cy="24"/>
            </a:xfrm>
            <a:custGeom>
              <a:avLst/>
              <a:gdLst>
                <a:gd name="T0" fmla="*/ 6 w 18"/>
                <a:gd name="T1" fmla="*/ 0 h 24"/>
                <a:gd name="T2" fmla="*/ 4 w 18"/>
                <a:gd name="T3" fmla="*/ 0 h 24"/>
                <a:gd name="T4" fmla="*/ 3 w 18"/>
                <a:gd name="T5" fmla="*/ 0 h 24"/>
                <a:gd name="T6" fmla="*/ 1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1 w 18"/>
                <a:gd name="T13" fmla="*/ 5 h 24"/>
                <a:gd name="T14" fmla="*/ 14 w 18"/>
                <a:gd name="T15" fmla="*/ 23 h 24"/>
                <a:gd name="T16" fmla="*/ 15 w 18"/>
                <a:gd name="T17" fmla="*/ 24 h 24"/>
                <a:gd name="T18" fmla="*/ 17 w 18"/>
                <a:gd name="T19" fmla="*/ 24 h 24"/>
                <a:gd name="T20" fmla="*/ 18 w 18"/>
                <a:gd name="T21" fmla="*/ 23 h 24"/>
                <a:gd name="T22" fmla="*/ 18 w 18"/>
                <a:gd name="T23" fmla="*/ 21 h 24"/>
                <a:gd name="T24" fmla="*/ 18 w 18"/>
                <a:gd name="T25" fmla="*/ 20 h 24"/>
                <a:gd name="T26" fmla="*/ 18 w 18"/>
                <a:gd name="T27" fmla="*/ 18 h 24"/>
                <a:gd name="T28" fmla="*/ 6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14" y="23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3" name="Freeform 2257"/>
            <p:cNvSpPr>
              <a:spLocks/>
            </p:cNvSpPr>
            <p:nvPr/>
          </p:nvSpPr>
          <p:spPr bwMode="auto">
            <a:xfrm>
              <a:off x="4502" y="3019"/>
              <a:ext cx="19" cy="22"/>
            </a:xfrm>
            <a:custGeom>
              <a:avLst/>
              <a:gdLst>
                <a:gd name="T0" fmla="*/ 6 w 19"/>
                <a:gd name="T1" fmla="*/ 0 h 22"/>
                <a:gd name="T2" fmla="*/ 4 w 19"/>
                <a:gd name="T3" fmla="*/ 0 h 22"/>
                <a:gd name="T4" fmla="*/ 3 w 19"/>
                <a:gd name="T5" fmla="*/ 0 h 22"/>
                <a:gd name="T6" fmla="*/ 1 w 19"/>
                <a:gd name="T7" fmla="*/ 0 h 22"/>
                <a:gd name="T8" fmla="*/ 0 w 19"/>
                <a:gd name="T9" fmla="*/ 2 h 22"/>
                <a:gd name="T10" fmla="*/ 0 w 19"/>
                <a:gd name="T11" fmla="*/ 3 h 22"/>
                <a:gd name="T12" fmla="*/ 1 w 19"/>
                <a:gd name="T13" fmla="*/ 4 h 22"/>
                <a:gd name="T14" fmla="*/ 14 w 19"/>
                <a:gd name="T15" fmla="*/ 22 h 22"/>
                <a:gd name="T16" fmla="*/ 15 w 19"/>
                <a:gd name="T17" fmla="*/ 22 h 22"/>
                <a:gd name="T18" fmla="*/ 17 w 19"/>
                <a:gd name="T19" fmla="*/ 22 h 22"/>
                <a:gd name="T20" fmla="*/ 18 w 19"/>
                <a:gd name="T21" fmla="*/ 22 h 22"/>
                <a:gd name="T22" fmla="*/ 19 w 19"/>
                <a:gd name="T23" fmla="*/ 21 h 22"/>
                <a:gd name="T24" fmla="*/ 19 w 19"/>
                <a:gd name="T25" fmla="*/ 19 h 22"/>
                <a:gd name="T26" fmla="*/ 18 w 19"/>
                <a:gd name="T27" fmla="*/ 18 h 22"/>
                <a:gd name="T28" fmla="*/ 6 w 19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2"/>
                <a:gd name="T47" fmla="*/ 19 w 19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2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4" name="Freeform 2258"/>
            <p:cNvSpPr>
              <a:spLocks/>
            </p:cNvSpPr>
            <p:nvPr/>
          </p:nvSpPr>
          <p:spPr bwMode="auto">
            <a:xfrm>
              <a:off x="4526" y="3049"/>
              <a:ext cx="17" cy="24"/>
            </a:xfrm>
            <a:custGeom>
              <a:avLst/>
              <a:gdLst>
                <a:gd name="T0" fmla="*/ 4 w 17"/>
                <a:gd name="T1" fmla="*/ 2 h 24"/>
                <a:gd name="T2" fmla="*/ 2 w 17"/>
                <a:gd name="T3" fmla="*/ 0 h 24"/>
                <a:gd name="T4" fmla="*/ 1 w 17"/>
                <a:gd name="T5" fmla="*/ 0 h 24"/>
                <a:gd name="T6" fmla="*/ 0 w 17"/>
                <a:gd name="T7" fmla="*/ 2 h 24"/>
                <a:gd name="T8" fmla="*/ 0 w 17"/>
                <a:gd name="T9" fmla="*/ 3 h 24"/>
                <a:gd name="T10" fmla="*/ 0 w 17"/>
                <a:gd name="T11" fmla="*/ 5 h 24"/>
                <a:gd name="T12" fmla="*/ 0 w 17"/>
                <a:gd name="T13" fmla="*/ 6 h 24"/>
                <a:gd name="T14" fmla="*/ 13 w 17"/>
                <a:gd name="T15" fmla="*/ 24 h 24"/>
                <a:gd name="T16" fmla="*/ 15 w 17"/>
                <a:gd name="T17" fmla="*/ 24 h 24"/>
                <a:gd name="T18" fmla="*/ 16 w 17"/>
                <a:gd name="T19" fmla="*/ 24 h 24"/>
                <a:gd name="T20" fmla="*/ 17 w 17"/>
                <a:gd name="T21" fmla="*/ 24 h 24"/>
                <a:gd name="T22" fmla="*/ 17 w 17"/>
                <a:gd name="T23" fmla="*/ 22 h 24"/>
                <a:gd name="T24" fmla="*/ 17 w 17"/>
                <a:gd name="T25" fmla="*/ 21 h 24"/>
                <a:gd name="T26" fmla="*/ 17 w 17"/>
                <a:gd name="T27" fmla="*/ 20 h 24"/>
                <a:gd name="T28" fmla="*/ 4 w 17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4"/>
                <a:gd name="T47" fmla="*/ 17 w 17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4">
                  <a:moveTo>
                    <a:pt x="4" y="2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5" name="Freeform 2259"/>
            <p:cNvSpPr>
              <a:spLocks/>
            </p:cNvSpPr>
            <p:nvPr/>
          </p:nvSpPr>
          <p:spPr bwMode="auto">
            <a:xfrm>
              <a:off x="4548" y="3081"/>
              <a:ext cx="19" cy="24"/>
            </a:xfrm>
            <a:custGeom>
              <a:avLst/>
              <a:gdLst>
                <a:gd name="T0" fmla="*/ 5 w 19"/>
                <a:gd name="T1" fmla="*/ 0 h 24"/>
                <a:gd name="T2" fmla="*/ 4 w 19"/>
                <a:gd name="T3" fmla="*/ 0 h 24"/>
                <a:gd name="T4" fmla="*/ 2 w 19"/>
                <a:gd name="T5" fmla="*/ 0 h 24"/>
                <a:gd name="T6" fmla="*/ 1 w 19"/>
                <a:gd name="T7" fmla="*/ 0 h 24"/>
                <a:gd name="T8" fmla="*/ 0 w 19"/>
                <a:gd name="T9" fmla="*/ 2 h 24"/>
                <a:gd name="T10" fmla="*/ 0 w 19"/>
                <a:gd name="T11" fmla="*/ 3 h 24"/>
                <a:gd name="T12" fmla="*/ 1 w 19"/>
                <a:gd name="T13" fmla="*/ 4 h 24"/>
                <a:gd name="T14" fmla="*/ 13 w 19"/>
                <a:gd name="T15" fmla="*/ 22 h 24"/>
                <a:gd name="T16" fmla="*/ 15 w 19"/>
                <a:gd name="T17" fmla="*/ 24 h 24"/>
                <a:gd name="T18" fmla="*/ 16 w 19"/>
                <a:gd name="T19" fmla="*/ 24 h 24"/>
                <a:gd name="T20" fmla="*/ 17 w 19"/>
                <a:gd name="T21" fmla="*/ 22 h 24"/>
                <a:gd name="T22" fmla="*/ 19 w 19"/>
                <a:gd name="T23" fmla="*/ 21 h 24"/>
                <a:gd name="T24" fmla="*/ 19 w 19"/>
                <a:gd name="T25" fmla="*/ 19 h 24"/>
                <a:gd name="T26" fmla="*/ 17 w 19"/>
                <a:gd name="T27" fmla="*/ 18 h 24"/>
                <a:gd name="T28" fmla="*/ 5 w 19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3" y="22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7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7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6" name="Freeform 2260"/>
            <p:cNvSpPr>
              <a:spLocks/>
            </p:cNvSpPr>
            <p:nvPr/>
          </p:nvSpPr>
          <p:spPr bwMode="auto">
            <a:xfrm>
              <a:off x="4571" y="3113"/>
              <a:ext cx="18" cy="22"/>
            </a:xfrm>
            <a:custGeom>
              <a:avLst/>
              <a:gdLst>
                <a:gd name="T0" fmla="*/ 4 w 18"/>
                <a:gd name="T1" fmla="*/ 0 h 22"/>
                <a:gd name="T2" fmla="*/ 3 w 18"/>
                <a:gd name="T3" fmla="*/ 0 h 22"/>
                <a:gd name="T4" fmla="*/ 1 w 18"/>
                <a:gd name="T5" fmla="*/ 0 h 22"/>
                <a:gd name="T6" fmla="*/ 0 w 18"/>
                <a:gd name="T7" fmla="*/ 0 h 22"/>
                <a:gd name="T8" fmla="*/ 0 w 18"/>
                <a:gd name="T9" fmla="*/ 1 h 22"/>
                <a:gd name="T10" fmla="*/ 0 w 18"/>
                <a:gd name="T11" fmla="*/ 3 h 22"/>
                <a:gd name="T12" fmla="*/ 0 w 18"/>
                <a:gd name="T13" fmla="*/ 4 h 22"/>
                <a:gd name="T14" fmla="*/ 14 w 18"/>
                <a:gd name="T15" fmla="*/ 22 h 22"/>
                <a:gd name="T16" fmla="*/ 15 w 18"/>
                <a:gd name="T17" fmla="*/ 22 h 22"/>
                <a:gd name="T18" fmla="*/ 17 w 18"/>
                <a:gd name="T19" fmla="*/ 22 h 22"/>
                <a:gd name="T20" fmla="*/ 18 w 18"/>
                <a:gd name="T21" fmla="*/ 22 h 22"/>
                <a:gd name="T22" fmla="*/ 18 w 18"/>
                <a:gd name="T23" fmla="*/ 20 h 22"/>
                <a:gd name="T24" fmla="*/ 18 w 18"/>
                <a:gd name="T25" fmla="*/ 19 h 22"/>
                <a:gd name="T26" fmla="*/ 18 w 18"/>
                <a:gd name="T27" fmla="*/ 18 h 22"/>
                <a:gd name="T28" fmla="*/ 4 w 18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2"/>
                <a:gd name="T47" fmla="*/ 18 w 18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2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7" name="Freeform 2261"/>
            <p:cNvSpPr>
              <a:spLocks/>
            </p:cNvSpPr>
            <p:nvPr/>
          </p:nvSpPr>
          <p:spPr bwMode="auto">
            <a:xfrm>
              <a:off x="4593" y="3143"/>
              <a:ext cx="19" cy="24"/>
            </a:xfrm>
            <a:custGeom>
              <a:avLst/>
              <a:gdLst>
                <a:gd name="T0" fmla="*/ 6 w 19"/>
                <a:gd name="T1" fmla="*/ 1 h 24"/>
                <a:gd name="T2" fmla="*/ 4 w 19"/>
                <a:gd name="T3" fmla="*/ 0 h 24"/>
                <a:gd name="T4" fmla="*/ 3 w 19"/>
                <a:gd name="T5" fmla="*/ 0 h 24"/>
                <a:gd name="T6" fmla="*/ 1 w 19"/>
                <a:gd name="T7" fmla="*/ 1 h 24"/>
                <a:gd name="T8" fmla="*/ 0 w 19"/>
                <a:gd name="T9" fmla="*/ 3 h 24"/>
                <a:gd name="T10" fmla="*/ 0 w 19"/>
                <a:gd name="T11" fmla="*/ 4 h 24"/>
                <a:gd name="T12" fmla="*/ 1 w 19"/>
                <a:gd name="T13" fmla="*/ 6 h 24"/>
                <a:gd name="T14" fmla="*/ 14 w 19"/>
                <a:gd name="T15" fmla="*/ 24 h 24"/>
                <a:gd name="T16" fmla="*/ 15 w 19"/>
                <a:gd name="T17" fmla="*/ 24 h 24"/>
                <a:gd name="T18" fmla="*/ 17 w 19"/>
                <a:gd name="T19" fmla="*/ 24 h 24"/>
                <a:gd name="T20" fmla="*/ 18 w 19"/>
                <a:gd name="T21" fmla="*/ 24 h 24"/>
                <a:gd name="T22" fmla="*/ 19 w 19"/>
                <a:gd name="T23" fmla="*/ 22 h 24"/>
                <a:gd name="T24" fmla="*/ 19 w 19"/>
                <a:gd name="T25" fmla="*/ 21 h 24"/>
                <a:gd name="T26" fmla="*/ 18 w 19"/>
                <a:gd name="T27" fmla="*/ 19 h 24"/>
                <a:gd name="T28" fmla="*/ 6 w 19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6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8" name="Freeform 2262"/>
            <p:cNvSpPr>
              <a:spLocks/>
            </p:cNvSpPr>
            <p:nvPr/>
          </p:nvSpPr>
          <p:spPr bwMode="auto">
            <a:xfrm>
              <a:off x="4616" y="3175"/>
              <a:ext cx="18" cy="23"/>
            </a:xfrm>
            <a:custGeom>
              <a:avLst/>
              <a:gdLst>
                <a:gd name="T0" fmla="*/ 5 w 18"/>
                <a:gd name="T1" fmla="*/ 0 h 23"/>
                <a:gd name="T2" fmla="*/ 3 w 18"/>
                <a:gd name="T3" fmla="*/ 0 h 23"/>
                <a:gd name="T4" fmla="*/ 2 w 18"/>
                <a:gd name="T5" fmla="*/ 0 h 23"/>
                <a:gd name="T6" fmla="*/ 0 w 18"/>
                <a:gd name="T7" fmla="*/ 0 h 23"/>
                <a:gd name="T8" fmla="*/ 0 w 18"/>
                <a:gd name="T9" fmla="*/ 1 h 23"/>
                <a:gd name="T10" fmla="*/ 0 w 18"/>
                <a:gd name="T11" fmla="*/ 3 h 23"/>
                <a:gd name="T12" fmla="*/ 0 w 18"/>
                <a:gd name="T13" fmla="*/ 4 h 23"/>
                <a:gd name="T14" fmla="*/ 14 w 18"/>
                <a:gd name="T15" fmla="*/ 22 h 23"/>
                <a:gd name="T16" fmla="*/ 16 w 18"/>
                <a:gd name="T17" fmla="*/ 23 h 23"/>
                <a:gd name="T18" fmla="*/ 17 w 18"/>
                <a:gd name="T19" fmla="*/ 23 h 23"/>
                <a:gd name="T20" fmla="*/ 18 w 18"/>
                <a:gd name="T21" fmla="*/ 22 h 23"/>
                <a:gd name="T22" fmla="*/ 18 w 18"/>
                <a:gd name="T23" fmla="*/ 20 h 23"/>
                <a:gd name="T24" fmla="*/ 18 w 18"/>
                <a:gd name="T25" fmla="*/ 19 h 23"/>
                <a:gd name="T26" fmla="*/ 18 w 18"/>
                <a:gd name="T27" fmla="*/ 18 h 23"/>
                <a:gd name="T28" fmla="*/ 5 w 18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5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4" y="22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69" name="Freeform 2263"/>
            <p:cNvSpPr>
              <a:spLocks/>
            </p:cNvSpPr>
            <p:nvPr/>
          </p:nvSpPr>
          <p:spPr bwMode="auto">
            <a:xfrm>
              <a:off x="4638" y="3206"/>
              <a:ext cx="18" cy="24"/>
            </a:xfrm>
            <a:custGeom>
              <a:avLst/>
              <a:gdLst>
                <a:gd name="T0" fmla="*/ 6 w 18"/>
                <a:gd name="T1" fmla="*/ 0 h 24"/>
                <a:gd name="T2" fmla="*/ 5 w 18"/>
                <a:gd name="T3" fmla="*/ 0 h 24"/>
                <a:gd name="T4" fmla="*/ 3 w 18"/>
                <a:gd name="T5" fmla="*/ 0 h 24"/>
                <a:gd name="T6" fmla="*/ 2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2 w 18"/>
                <a:gd name="T13" fmla="*/ 5 h 24"/>
                <a:gd name="T14" fmla="*/ 14 w 18"/>
                <a:gd name="T15" fmla="*/ 23 h 24"/>
                <a:gd name="T16" fmla="*/ 16 w 18"/>
                <a:gd name="T17" fmla="*/ 24 h 24"/>
                <a:gd name="T18" fmla="*/ 17 w 18"/>
                <a:gd name="T19" fmla="*/ 24 h 24"/>
                <a:gd name="T20" fmla="*/ 18 w 18"/>
                <a:gd name="T21" fmla="*/ 23 h 24"/>
                <a:gd name="T22" fmla="*/ 18 w 18"/>
                <a:gd name="T23" fmla="*/ 21 h 24"/>
                <a:gd name="T24" fmla="*/ 18 w 18"/>
                <a:gd name="T25" fmla="*/ 20 h 24"/>
                <a:gd name="T26" fmla="*/ 18 w 18"/>
                <a:gd name="T27" fmla="*/ 18 h 24"/>
                <a:gd name="T28" fmla="*/ 6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14" y="23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0" name="Freeform 2264"/>
            <p:cNvSpPr>
              <a:spLocks/>
            </p:cNvSpPr>
            <p:nvPr/>
          </p:nvSpPr>
          <p:spPr bwMode="auto">
            <a:xfrm>
              <a:off x="4661" y="3237"/>
              <a:ext cx="19" cy="23"/>
            </a:xfrm>
            <a:custGeom>
              <a:avLst/>
              <a:gdLst>
                <a:gd name="T0" fmla="*/ 5 w 19"/>
                <a:gd name="T1" fmla="*/ 1 h 23"/>
                <a:gd name="T2" fmla="*/ 4 w 19"/>
                <a:gd name="T3" fmla="*/ 0 h 23"/>
                <a:gd name="T4" fmla="*/ 2 w 19"/>
                <a:gd name="T5" fmla="*/ 0 h 23"/>
                <a:gd name="T6" fmla="*/ 1 w 19"/>
                <a:gd name="T7" fmla="*/ 1 h 23"/>
                <a:gd name="T8" fmla="*/ 0 w 19"/>
                <a:gd name="T9" fmla="*/ 3 h 23"/>
                <a:gd name="T10" fmla="*/ 0 w 19"/>
                <a:gd name="T11" fmla="*/ 4 h 23"/>
                <a:gd name="T12" fmla="*/ 1 w 19"/>
                <a:gd name="T13" fmla="*/ 5 h 23"/>
                <a:gd name="T14" fmla="*/ 13 w 19"/>
                <a:gd name="T15" fmla="*/ 23 h 23"/>
                <a:gd name="T16" fmla="*/ 15 w 19"/>
                <a:gd name="T17" fmla="*/ 23 h 23"/>
                <a:gd name="T18" fmla="*/ 16 w 19"/>
                <a:gd name="T19" fmla="*/ 23 h 23"/>
                <a:gd name="T20" fmla="*/ 17 w 19"/>
                <a:gd name="T21" fmla="*/ 23 h 23"/>
                <a:gd name="T22" fmla="*/ 19 w 19"/>
                <a:gd name="T23" fmla="*/ 22 h 23"/>
                <a:gd name="T24" fmla="*/ 19 w 19"/>
                <a:gd name="T25" fmla="*/ 20 h 23"/>
                <a:gd name="T26" fmla="*/ 17 w 19"/>
                <a:gd name="T27" fmla="*/ 19 h 23"/>
                <a:gd name="T28" fmla="*/ 5 w 19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3"/>
                <a:gd name="T47" fmla="*/ 19 w 19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3">
                  <a:moveTo>
                    <a:pt x="5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7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1" name="Freeform 2265"/>
            <p:cNvSpPr>
              <a:spLocks/>
            </p:cNvSpPr>
            <p:nvPr/>
          </p:nvSpPr>
          <p:spPr bwMode="auto">
            <a:xfrm>
              <a:off x="4684" y="3268"/>
              <a:ext cx="18" cy="24"/>
            </a:xfrm>
            <a:custGeom>
              <a:avLst/>
              <a:gdLst>
                <a:gd name="T0" fmla="*/ 4 w 18"/>
                <a:gd name="T1" fmla="*/ 0 h 24"/>
                <a:gd name="T2" fmla="*/ 3 w 18"/>
                <a:gd name="T3" fmla="*/ 0 h 24"/>
                <a:gd name="T4" fmla="*/ 1 w 18"/>
                <a:gd name="T5" fmla="*/ 0 h 24"/>
                <a:gd name="T6" fmla="*/ 0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0 w 18"/>
                <a:gd name="T13" fmla="*/ 5 h 24"/>
                <a:gd name="T14" fmla="*/ 14 w 18"/>
                <a:gd name="T15" fmla="*/ 22 h 24"/>
                <a:gd name="T16" fmla="*/ 15 w 18"/>
                <a:gd name="T17" fmla="*/ 24 h 24"/>
                <a:gd name="T18" fmla="*/ 16 w 18"/>
                <a:gd name="T19" fmla="*/ 24 h 24"/>
                <a:gd name="T20" fmla="*/ 18 w 18"/>
                <a:gd name="T21" fmla="*/ 22 h 24"/>
                <a:gd name="T22" fmla="*/ 18 w 18"/>
                <a:gd name="T23" fmla="*/ 21 h 24"/>
                <a:gd name="T24" fmla="*/ 18 w 18"/>
                <a:gd name="T25" fmla="*/ 20 h 24"/>
                <a:gd name="T26" fmla="*/ 18 w 18"/>
                <a:gd name="T27" fmla="*/ 18 h 24"/>
                <a:gd name="T28" fmla="*/ 4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4" y="22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2" name="Freeform 2266"/>
            <p:cNvSpPr>
              <a:spLocks/>
            </p:cNvSpPr>
            <p:nvPr/>
          </p:nvSpPr>
          <p:spPr bwMode="auto">
            <a:xfrm>
              <a:off x="4706" y="3300"/>
              <a:ext cx="19" cy="24"/>
            </a:xfrm>
            <a:custGeom>
              <a:avLst/>
              <a:gdLst>
                <a:gd name="T0" fmla="*/ 6 w 19"/>
                <a:gd name="T1" fmla="*/ 0 h 24"/>
                <a:gd name="T2" fmla="*/ 4 w 19"/>
                <a:gd name="T3" fmla="*/ 0 h 24"/>
                <a:gd name="T4" fmla="*/ 3 w 19"/>
                <a:gd name="T5" fmla="*/ 0 h 24"/>
                <a:gd name="T6" fmla="*/ 1 w 19"/>
                <a:gd name="T7" fmla="*/ 0 h 24"/>
                <a:gd name="T8" fmla="*/ 0 w 19"/>
                <a:gd name="T9" fmla="*/ 2 h 24"/>
                <a:gd name="T10" fmla="*/ 0 w 19"/>
                <a:gd name="T11" fmla="*/ 3 h 24"/>
                <a:gd name="T12" fmla="*/ 1 w 19"/>
                <a:gd name="T13" fmla="*/ 4 h 24"/>
                <a:gd name="T14" fmla="*/ 14 w 19"/>
                <a:gd name="T15" fmla="*/ 22 h 24"/>
                <a:gd name="T16" fmla="*/ 15 w 19"/>
                <a:gd name="T17" fmla="*/ 24 h 24"/>
                <a:gd name="T18" fmla="*/ 17 w 19"/>
                <a:gd name="T19" fmla="*/ 24 h 24"/>
                <a:gd name="T20" fmla="*/ 18 w 19"/>
                <a:gd name="T21" fmla="*/ 22 h 24"/>
                <a:gd name="T22" fmla="*/ 19 w 19"/>
                <a:gd name="T23" fmla="*/ 21 h 24"/>
                <a:gd name="T24" fmla="*/ 19 w 19"/>
                <a:gd name="T25" fmla="*/ 19 h 24"/>
                <a:gd name="T26" fmla="*/ 18 w 19"/>
                <a:gd name="T27" fmla="*/ 18 h 24"/>
                <a:gd name="T28" fmla="*/ 6 w 19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4"/>
                <a:gd name="T47" fmla="*/ 19 w 19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4">
                  <a:moveTo>
                    <a:pt x="6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4" y="22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3" name="Freeform 2267"/>
            <p:cNvSpPr>
              <a:spLocks/>
            </p:cNvSpPr>
            <p:nvPr/>
          </p:nvSpPr>
          <p:spPr bwMode="auto">
            <a:xfrm>
              <a:off x="4729" y="3330"/>
              <a:ext cx="18" cy="24"/>
            </a:xfrm>
            <a:custGeom>
              <a:avLst/>
              <a:gdLst>
                <a:gd name="T0" fmla="*/ 5 w 18"/>
                <a:gd name="T1" fmla="*/ 2 h 24"/>
                <a:gd name="T2" fmla="*/ 3 w 18"/>
                <a:gd name="T3" fmla="*/ 0 h 24"/>
                <a:gd name="T4" fmla="*/ 2 w 18"/>
                <a:gd name="T5" fmla="*/ 0 h 24"/>
                <a:gd name="T6" fmla="*/ 0 w 18"/>
                <a:gd name="T7" fmla="*/ 2 h 24"/>
                <a:gd name="T8" fmla="*/ 0 w 18"/>
                <a:gd name="T9" fmla="*/ 3 h 24"/>
                <a:gd name="T10" fmla="*/ 0 w 18"/>
                <a:gd name="T11" fmla="*/ 5 h 24"/>
                <a:gd name="T12" fmla="*/ 0 w 18"/>
                <a:gd name="T13" fmla="*/ 6 h 24"/>
                <a:gd name="T14" fmla="*/ 14 w 18"/>
                <a:gd name="T15" fmla="*/ 24 h 24"/>
                <a:gd name="T16" fmla="*/ 16 w 18"/>
                <a:gd name="T17" fmla="*/ 24 h 24"/>
                <a:gd name="T18" fmla="*/ 17 w 18"/>
                <a:gd name="T19" fmla="*/ 24 h 24"/>
                <a:gd name="T20" fmla="*/ 18 w 18"/>
                <a:gd name="T21" fmla="*/ 24 h 24"/>
                <a:gd name="T22" fmla="*/ 18 w 18"/>
                <a:gd name="T23" fmla="*/ 22 h 24"/>
                <a:gd name="T24" fmla="*/ 18 w 18"/>
                <a:gd name="T25" fmla="*/ 21 h 24"/>
                <a:gd name="T26" fmla="*/ 18 w 18"/>
                <a:gd name="T27" fmla="*/ 20 h 24"/>
                <a:gd name="T28" fmla="*/ 5 w 18"/>
                <a:gd name="T29" fmla="*/ 2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5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4" name="Freeform 2268"/>
            <p:cNvSpPr>
              <a:spLocks/>
            </p:cNvSpPr>
            <p:nvPr/>
          </p:nvSpPr>
          <p:spPr bwMode="auto">
            <a:xfrm>
              <a:off x="4751" y="3362"/>
              <a:ext cx="20" cy="24"/>
            </a:xfrm>
            <a:custGeom>
              <a:avLst/>
              <a:gdLst>
                <a:gd name="T0" fmla="*/ 6 w 20"/>
                <a:gd name="T1" fmla="*/ 0 h 24"/>
                <a:gd name="T2" fmla="*/ 5 w 20"/>
                <a:gd name="T3" fmla="*/ 0 h 24"/>
                <a:gd name="T4" fmla="*/ 3 w 20"/>
                <a:gd name="T5" fmla="*/ 0 h 24"/>
                <a:gd name="T6" fmla="*/ 2 w 20"/>
                <a:gd name="T7" fmla="*/ 0 h 24"/>
                <a:gd name="T8" fmla="*/ 0 w 20"/>
                <a:gd name="T9" fmla="*/ 1 h 24"/>
                <a:gd name="T10" fmla="*/ 0 w 20"/>
                <a:gd name="T11" fmla="*/ 3 h 24"/>
                <a:gd name="T12" fmla="*/ 2 w 20"/>
                <a:gd name="T13" fmla="*/ 4 h 24"/>
                <a:gd name="T14" fmla="*/ 14 w 20"/>
                <a:gd name="T15" fmla="*/ 22 h 24"/>
                <a:gd name="T16" fmla="*/ 16 w 20"/>
                <a:gd name="T17" fmla="*/ 24 h 24"/>
                <a:gd name="T18" fmla="*/ 17 w 20"/>
                <a:gd name="T19" fmla="*/ 24 h 24"/>
                <a:gd name="T20" fmla="*/ 18 w 20"/>
                <a:gd name="T21" fmla="*/ 22 h 24"/>
                <a:gd name="T22" fmla="*/ 20 w 20"/>
                <a:gd name="T23" fmla="*/ 21 h 24"/>
                <a:gd name="T24" fmla="*/ 20 w 20"/>
                <a:gd name="T25" fmla="*/ 19 h 24"/>
                <a:gd name="T26" fmla="*/ 18 w 20"/>
                <a:gd name="T27" fmla="*/ 18 h 24"/>
                <a:gd name="T28" fmla="*/ 6 w 20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4"/>
                <a:gd name="T47" fmla="*/ 20 w 20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4">
                  <a:moveTo>
                    <a:pt x="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8" y="22"/>
                  </a:lnTo>
                  <a:lnTo>
                    <a:pt x="20" y="21"/>
                  </a:lnTo>
                  <a:lnTo>
                    <a:pt x="20" y="19"/>
                  </a:lnTo>
                  <a:lnTo>
                    <a:pt x="1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5" name="Freeform 2269"/>
            <p:cNvSpPr>
              <a:spLocks/>
            </p:cNvSpPr>
            <p:nvPr/>
          </p:nvSpPr>
          <p:spPr bwMode="auto">
            <a:xfrm>
              <a:off x="4775" y="3394"/>
              <a:ext cx="18" cy="23"/>
            </a:xfrm>
            <a:custGeom>
              <a:avLst/>
              <a:gdLst>
                <a:gd name="T0" fmla="*/ 4 w 18"/>
                <a:gd name="T1" fmla="*/ 0 h 23"/>
                <a:gd name="T2" fmla="*/ 3 w 18"/>
                <a:gd name="T3" fmla="*/ 0 h 23"/>
                <a:gd name="T4" fmla="*/ 1 w 18"/>
                <a:gd name="T5" fmla="*/ 0 h 23"/>
                <a:gd name="T6" fmla="*/ 0 w 18"/>
                <a:gd name="T7" fmla="*/ 0 h 23"/>
                <a:gd name="T8" fmla="*/ 0 w 18"/>
                <a:gd name="T9" fmla="*/ 1 h 23"/>
                <a:gd name="T10" fmla="*/ 0 w 18"/>
                <a:gd name="T11" fmla="*/ 3 h 23"/>
                <a:gd name="T12" fmla="*/ 0 w 18"/>
                <a:gd name="T13" fmla="*/ 4 h 23"/>
                <a:gd name="T14" fmla="*/ 14 w 18"/>
                <a:gd name="T15" fmla="*/ 22 h 23"/>
                <a:gd name="T16" fmla="*/ 15 w 18"/>
                <a:gd name="T17" fmla="*/ 23 h 23"/>
                <a:gd name="T18" fmla="*/ 16 w 18"/>
                <a:gd name="T19" fmla="*/ 23 h 23"/>
                <a:gd name="T20" fmla="*/ 18 w 18"/>
                <a:gd name="T21" fmla="*/ 22 h 23"/>
                <a:gd name="T22" fmla="*/ 18 w 18"/>
                <a:gd name="T23" fmla="*/ 20 h 23"/>
                <a:gd name="T24" fmla="*/ 18 w 18"/>
                <a:gd name="T25" fmla="*/ 19 h 23"/>
                <a:gd name="T26" fmla="*/ 18 w 18"/>
                <a:gd name="T27" fmla="*/ 18 h 23"/>
                <a:gd name="T28" fmla="*/ 4 w 18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3"/>
                <a:gd name="T47" fmla="*/ 18 w 18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3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6" name="Freeform 2270"/>
            <p:cNvSpPr>
              <a:spLocks/>
            </p:cNvSpPr>
            <p:nvPr/>
          </p:nvSpPr>
          <p:spPr bwMode="auto">
            <a:xfrm>
              <a:off x="4797" y="3424"/>
              <a:ext cx="18" cy="24"/>
            </a:xfrm>
            <a:custGeom>
              <a:avLst/>
              <a:gdLst>
                <a:gd name="T0" fmla="*/ 5 w 18"/>
                <a:gd name="T1" fmla="*/ 1 h 24"/>
                <a:gd name="T2" fmla="*/ 4 w 18"/>
                <a:gd name="T3" fmla="*/ 0 h 24"/>
                <a:gd name="T4" fmla="*/ 3 w 18"/>
                <a:gd name="T5" fmla="*/ 0 h 24"/>
                <a:gd name="T6" fmla="*/ 1 w 18"/>
                <a:gd name="T7" fmla="*/ 1 h 24"/>
                <a:gd name="T8" fmla="*/ 0 w 18"/>
                <a:gd name="T9" fmla="*/ 3 h 24"/>
                <a:gd name="T10" fmla="*/ 0 w 18"/>
                <a:gd name="T11" fmla="*/ 4 h 24"/>
                <a:gd name="T12" fmla="*/ 1 w 18"/>
                <a:gd name="T13" fmla="*/ 6 h 24"/>
                <a:gd name="T14" fmla="*/ 14 w 18"/>
                <a:gd name="T15" fmla="*/ 24 h 24"/>
                <a:gd name="T16" fmla="*/ 15 w 18"/>
                <a:gd name="T17" fmla="*/ 24 h 24"/>
                <a:gd name="T18" fmla="*/ 16 w 18"/>
                <a:gd name="T19" fmla="*/ 24 h 24"/>
                <a:gd name="T20" fmla="*/ 18 w 18"/>
                <a:gd name="T21" fmla="*/ 24 h 24"/>
                <a:gd name="T22" fmla="*/ 18 w 18"/>
                <a:gd name="T23" fmla="*/ 22 h 24"/>
                <a:gd name="T24" fmla="*/ 18 w 18"/>
                <a:gd name="T25" fmla="*/ 21 h 24"/>
                <a:gd name="T26" fmla="*/ 18 w 18"/>
                <a:gd name="T27" fmla="*/ 19 h 24"/>
                <a:gd name="T28" fmla="*/ 5 w 18"/>
                <a:gd name="T29" fmla="*/ 1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7" name="Freeform 2271"/>
            <p:cNvSpPr>
              <a:spLocks/>
            </p:cNvSpPr>
            <p:nvPr/>
          </p:nvSpPr>
          <p:spPr bwMode="auto">
            <a:xfrm>
              <a:off x="4819" y="3456"/>
              <a:ext cx="19" cy="23"/>
            </a:xfrm>
            <a:custGeom>
              <a:avLst/>
              <a:gdLst>
                <a:gd name="T0" fmla="*/ 5 w 19"/>
                <a:gd name="T1" fmla="*/ 0 h 23"/>
                <a:gd name="T2" fmla="*/ 4 w 19"/>
                <a:gd name="T3" fmla="*/ 0 h 23"/>
                <a:gd name="T4" fmla="*/ 3 w 19"/>
                <a:gd name="T5" fmla="*/ 0 h 23"/>
                <a:gd name="T6" fmla="*/ 1 w 19"/>
                <a:gd name="T7" fmla="*/ 0 h 23"/>
                <a:gd name="T8" fmla="*/ 0 w 19"/>
                <a:gd name="T9" fmla="*/ 1 h 23"/>
                <a:gd name="T10" fmla="*/ 0 w 19"/>
                <a:gd name="T11" fmla="*/ 3 h 23"/>
                <a:gd name="T12" fmla="*/ 1 w 19"/>
                <a:gd name="T13" fmla="*/ 4 h 23"/>
                <a:gd name="T14" fmla="*/ 14 w 19"/>
                <a:gd name="T15" fmla="*/ 22 h 23"/>
                <a:gd name="T16" fmla="*/ 15 w 19"/>
                <a:gd name="T17" fmla="*/ 23 h 23"/>
                <a:gd name="T18" fmla="*/ 16 w 19"/>
                <a:gd name="T19" fmla="*/ 23 h 23"/>
                <a:gd name="T20" fmla="*/ 18 w 19"/>
                <a:gd name="T21" fmla="*/ 22 h 23"/>
                <a:gd name="T22" fmla="*/ 19 w 19"/>
                <a:gd name="T23" fmla="*/ 20 h 23"/>
                <a:gd name="T24" fmla="*/ 19 w 19"/>
                <a:gd name="T25" fmla="*/ 19 h 23"/>
                <a:gd name="T26" fmla="*/ 18 w 19"/>
                <a:gd name="T27" fmla="*/ 18 h 23"/>
                <a:gd name="T28" fmla="*/ 5 w 19"/>
                <a:gd name="T29" fmla="*/ 0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3"/>
                <a:gd name="T47" fmla="*/ 19 w 19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3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8" name="Freeform 2272"/>
            <p:cNvSpPr>
              <a:spLocks/>
            </p:cNvSpPr>
            <p:nvPr/>
          </p:nvSpPr>
          <p:spPr bwMode="auto">
            <a:xfrm>
              <a:off x="4842" y="3487"/>
              <a:ext cx="18" cy="24"/>
            </a:xfrm>
            <a:custGeom>
              <a:avLst/>
              <a:gdLst>
                <a:gd name="T0" fmla="*/ 5 w 18"/>
                <a:gd name="T1" fmla="*/ 0 h 24"/>
                <a:gd name="T2" fmla="*/ 3 w 18"/>
                <a:gd name="T3" fmla="*/ 0 h 24"/>
                <a:gd name="T4" fmla="*/ 2 w 18"/>
                <a:gd name="T5" fmla="*/ 0 h 24"/>
                <a:gd name="T6" fmla="*/ 0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0 w 18"/>
                <a:gd name="T13" fmla="*/ 5 h 24"/>
                <a:gd name="T14" fmla="*/ 14 w 18"/>
                <a:gd name="T15" fmla="*/ 22 h 24"/>
                <a:gd name="T16" fmla="*/ 16 w 18"/>
                <a:gd name="T17" fmla="*/ 24 h 24"/>
                <a:gd name="T18" fmla="*/ 17 w 18"/>
                <a:gd name="T19" fmla="*/ 24 h 24"/>
                <a:gd name="T20" fmla="*/ 18 w 18"/>
                <a:gd name="T21" fmla="*/ 22 h 24"/>
                <a:gd name="T22" fmla="*/ 18 w 18"/>
                <a:gd name="T23" fmla="*/ 21 h 24"/>
                <a:gd name="T24" fmla="*/ 18 w 18"/>
                <a:gd name="T25" fmla="*/ 20 h 24"/>
                <a:gd name="T26" fmla="*/ 18 w 18"/>
                <a:gd name="T27" fmla="*/ 18 h 24"/>
                <a:gd name="T28" fmla="*/ 5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5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79" name="Freeform 2273"/>
            <p:cNvSpPr>
              <a:spLocks/>
            </p:cNvSpPr>
            <p:nvPr/>
          </p:nvSpPr>
          <p:spPr bwMode="auto">
            <a:xfrm>
              <a:off x="4864" y="3518"/>
              <a:ext cx="20" cy="23"/>
            </a:xfrm>
            <a:custGeom>
              <a:avLst/>
              <a:gdLst>
                <a:gd name="T0" fmla="*/ 6 w 20"/>
                <a:gd name="T1" fmla="*/ 1 h 23"/>
                <a:gd name="T2" fmla="*/ 5 w 20"/>
                <a:gd name="T3" fmla="*/ 0 h 23"/>
                <a:gd name="T4" fmla="*/ 3 w 20"/>
                <a:gd name="T5" fmla="*/ 0 h 23"/>
                <a:gd name="T6" fmla="*/ 2 w 20"/>
                <a:gd name="T7" fmla="*/ 1 h 23"/>
                <a:gd name="T8" fmla="*/ 0 w 20"/>
                <a:gd name="T9" fmla="*/ 3 h 23"/>
                <a:gd name="T10" fmla="*/ 0 w 20"/>
                <a:gd name="T11" fmla="*/ 4 h 23"/>
                <a:gd name="T12" fmla="*/ 2 w 20"/>
                <a:gd name="T13" fmla="*/ 5 h 23"/>
                <a:gd name="T14" fmla="*/ 14 w 20"/>
                <a:gd name="T15" fmla="*/ 23 h 23"/>
                <a:gd name="T16" fmla="*/ 16 w 20"/>
                <a:gd name="T17" fmla="*/ 23 h 23"/>
                <a:gd name="T18" fmla="*/ 17 w 20"/>
                <a:gd name="T19" fmla="*/ 23 h 23"/>
                <a:gd name="T20" fmla="*/ 18 w 20"/>
                <a:gd name="T21" fmla="*/ 23 h 23"/>
                <a:gd name="T22" fmla="*/ 20 w 20"/>
                <a:gd name="T23" fmla="*/ 22 h 23"/>
                <a:gd name="T24" fmla="*/ 20 w 20"/>
                <a:gd name="T25" fmla="*/ 20 h 23"/>
                <a:gd name="T26" fmla="*/ 18 w 20"/>
                <a:gd name="T27" fmla="*/ 19 h 23"/>
                <a:gd name="T28" fmla="*/ 6 w 20"/>
                <a:gd name="T29" fmla="*/ 1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23"/>
                <a:gd name="T47" fmla="*/ 20 w 20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23">
                  <a:moveTo>
                    <a:pt x="6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18" y="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0" name="Freeform 2274"/>
            <p:cNvSpPr>
              <a:spLocks/>
            </p:cNvSpPr>
            <p:nvPr/>
          </p:nvSpPr>
          <p:spPr bwMode="auto">
            <a:xfrm>
              <a:off x="4888" y="3549"/>
              <a:ext cx="18" cy="24"/>
            </a:xfrm>
            <a:custGeom>
              <a:avLst/>
              <a:gdLst>
                <a:gd name="T0" fmla="*/ 4 w 18"/>
                <a:gd name="T1" fmla="*/ 0 h 24"/>
                <a:gd name="T2" fmla="*/ 3 w 18"/>
                <a:gd name="T3" fmla="*/ 0 h 24"/>
                <a:gd name="T4" fmla="*/ 1 w 18"/>
                <a:gd name="T5" fmla="*/ 0 h 24"/>
                <a:gd name="T6" fmla="*/ 0 w 18"/>
                <a:gd name="T7" fmla="*/ 0 h 24"/>
                <a:gd name="T8" fmla="*/ 0 w 18"/>
                <a:gd name="T9" fmla="*/ 2 h 24"/>
                <a:gd name="T10" fmla="*/ 0 w 18"/>
                <a:gd name="T11" fmla="*/ 3 h 24"/>
                <a:gd name="T12" fmla="*/ 0 w 18"/>
                <a:gd name="T13" fmla="*/ 5 h 24"/>
                <a:gd name="T14" fmla="*/ 14 w 18"/>
                <a:gd name="T15" fmla="*/ 22 h 24"/>
                <a:gd name="T16" fmla="*/ 15 w 18"/>
                <a:gd name="T17" fmla="*/ 24 h 24"/>
                <a:gd name="T18" fmla="*/ 16 w 18"/>
                <a:gd name="T19" fmla="*/ 24 h 24"/>
                <a:gd name="T20" fmla="*/ 18 w 18"/>
                <a:gd name="T21" fmla="*/ 22 h 24"/>
                <a:gd name="T22" fmla="*/ 18 w 18"/>
                <a:gd name="T23" fmla="*/ 21 h 24"/>
                <a:gd name="T24" fmla="*/ 18 w 18"/>
                <a:gd name="T25" fmla="*/ 20 h 24"/>
                <a:gd name="T26" fmla="*/ 18 w 18"/>
                <a:gd name="T27" fmla="*/ 18 h 24"/>
                <a:gd name="T28" fmla="*/ 4 w 18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"/>
                <a:gd name="T46" fmla="*/ 0 h 24"/>
                <a:gd name="T47" fmla="*/ 18 w 18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" h="24">
                  <a:moveTo>
                    <a:pt x="4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4" y="22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81" name="Freeform 2275"/>
            <p:cNvSpPr>
              <a:spLocks/>
            </p:cNvSpPr>
            <p:nvPr/>
          </p:nvSpPr>
          <p:spPr bwMode="auto">
            <a:xfrm>
              <a:off x="4910" y="3581"/>
              <a:ext cx="15" cy="18"/>
            </a:xfrm>
            <a:custGeom>
              <a:avLst/>
              <a:gdLst>
                <a:gd name="T0" fmla="*/ 5 w 15"/>
                <a:gd name="T1" fmla="*/ 0 h 18"/>
                <a:gd name="T2" fmla="*/ 4 w 15"/>
                <a:gd name="T3" fmla="*/ 0 h 18"/>
                <a:gd name="T4" fmla="*/ 3 w 15"/>
                <a:gd name="T5" fmla="*/ 0 h 18"/>
                <a:gd name="T6" fmla="*/ 1 w 15"/>
                <a:gd name="T7" fmla="*/ 0 h 18"/>
                <a:gd name="T8" fmla="*/ 0 w 15"/>
                <a:gd name="T9" fmla="*/ 1 h 18"/>
                <a:gd name="T10" fmla="*/ 0 w 15"/>
                <a:gd name="T11" fmla="*/ 3 h 18"/>
                <a:gd name="T12" fmla="*/ 1 w 15"/>
                <a:gd name="T13" fmla="*/ 4 h 18"/>
                <a:gd name="T14" fmla="*/ 11 w 15"/>
                <a:gd name="T15" fmla="*/ 18 h 18"/>
                <a:gd name="T16" fmla="*/ 12 w 15"/>
                <a:gd name="T17" fmla="*/ 18 h 18"/>
                <a:gd name="T18" fmla="*/ 12 w 15"/>
                <a:gd name="T19" fmla="*/ 18 h 18"/>
                <a:gd name="T20" fmla="*/ 14 w 15"/>
                <a:gd name="T21" fmla="*/ 17 h 18"/>
                <a:gd name="T22" fmla="*/ 15 w 15"/>
                <a:gd name="T23" fmla="*/ 15 h 18"/>
                <a:gd name="T24" fmla="*/ 15 w 15"/>
                <a:gd name="T25" fmla="*/ 15 h 18"/>
                <a:gd name="T26" fmla="*/ 15 w 15"/>
                <a:gd name="T27" fmla="*/ 14 h 18"/>
                <a:gd name="T28" fmla="*/ 5 w 15"/>
                <a:gd name="T29" fmla="*/ 0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8"/>
                <a:gd name="T47" fmla="*/ 15 w 15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8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4" y="17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1779" name="Freeform 2276"/>
          <p:cNvSpPr>
            <a:spLocks/>
          </p:cNvSpPr>
          <p:nvPr/>
        </p:nvSpPr>
        <p:spPr bwMode="auto">
          <a:xfrm>
            <a:off x="3103563" y="4318000"/>
            <a:ext cx="134937" cy="84138"/>
          </a:xfrm>
          <a:custGeom>
            <a:avLst/>
            <a:gdLst>
              <a:gd name="T0" fmla="*/ 2147483647 w 85"/>
              <a:gd name="T1" fmla="*/ 0 h 53"/>
              <a:gd name="T2" fmla="*/ 0 w 85"/>
              <a:gd name="T3" fmla="*/ 2147483647 h 53"/>
              <a:gd name="T4" fmla="*/ 2147483647 w 85"/>
              <a:gd name="T5" fmla="*/ 2147483647 h 53"/>
              <a:gd name="T6" fmla="*/ 2147483647 w 85"/>
              <a:gd name="T7" fmla="*/ 2147483647 h 53"/>
              <a:gd name="T8" fmla="*/ 2147483647 w 85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"/>
              <a:gd name="T16" fmla="*/ 0 h 53"/>
              <a:gd name="T17" fmla="*/ 85 w 85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" h="53">
                <a:moveTo>
                  <a:pt x="8" y="0"/>
                </a:moveTo>
                <a:lnTo>
                  <a:pt x="0" y="31"/>
                </a:lnTo>
                <a:lnTo>
                  <a:pt x="77" y="53"/>
                </a:lnTo>
                <a:lnTo>
                  <a:pt x="85" y="22"/>
                </a:lnTo>
                <a:lnTo>
                  <a:pt x="8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0" name="Freeform 2277"/>
          <p:cNvSpPr>
            <a:spLocks/>
          </p:cNvSpPr>
          <p:nvPr/>
        </p:nvSpPr>
        <p:spPr bwMode="auto">
          <a:xfrm>
            <a:off x="3594100" y="4460875"/>
            <a:ext cx="214313" cy="106363"/>
          </a:xfrm>
          <a:custGeom>
            <a:avLst/>
            <a:gdLst>
              <a:gd name="T0" fmla="*/ 2147483647 w 135"/>
              <a:gd name="T1" fmla="*/ 0 h 67"/>
              <a:gd name="T2" fmla="*/ 0 w 135"/>
              <a:gd name="T3" fmla="*/ 2147483647 h 67"/>
              <a:gd name="T4" fmla="*/ 2147483647 w 135"/>
              <a:gd name="T5" fmla="*/ 2147483647 h 67"/>
              <a:gd name="T6" fmla="*/ 2147483647 w 135"/>
              <a:gd name="T7" fmla="*/ 2147483647 h 67"/>
              <a:gd name="T8" fmla="*/ 2147483647 w 135"/>
              <a:gd name="T9" fmla="*/ 0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5"/>
              <a:gd name="T16" fmla="*/ 0 h 67"/>
              <a:gd name="T17" fmla="*/ 135 w 135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5" h="67">
                <a:moveTo>
                  <a:pt x="8" y="0"/>
                </a:moveTo>
                <a:lnTo>
                  <a:pt x="0" y="31"/>
                </a:lnTo>
                <a:lnTo>
                  <a:pt x="125" y="67"/>
                </a:lnTo>
                <a:lnTo>
                  <a:pt x="135" y="36"/>
                </a:lnTo>
                <a:lnTo>
                  <a:pt x="8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1" name="Freeform 2278"/>
          <p:cNvSpPr>
            <a:spLocks/>
          </p:cNvSpPr>
          <p:nvPr/>
        </p:nvSpPr>
        <p:spPr bwMode="auto">
          <a:xfrm>
            <a:off x="7712075" y="5626100"/>
            <a:ext cx="150813" cy="88900"/>
          </a:xfrm>
          <a:custGeom>
            <a:avLst/>
            <a:gdLst>
              <a:gd name="T0" fmla="*/ 2147483647 w 95"/>
              <a:gd name="T1" fmla="*/ 0 h 56"/>
              <a:gd name="T2" fmla="*/ 0 w 95"/>
              <a:gd name="T3" fmla="*/ 2147483647 h 56"/>
              <a:gd name="T4" fmla="*/ 2147483647 w 95"/>
              <a:gd name="T5" fmla="*/ 2147483647 h 56"/>
              <a:gd name="T6" fmla="*/ 2147483647 w 95"/>
              <a:gd name="T7" fmla="*/ 2147483647 h 56"/>
              <a:gd name="T8" fmla="*/ 2147483647 w 95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56"/>
              <a:gd name="T17" fmla="*/ 95 w 95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56">
                <a:moveTo>
                  <a:pt x="9" y="0"/>
                </a:moveTo>
                <a:lnTo>
                  <a:pt x="0" y="33"/>
                </a:lnTo>
                <a:lnTo>
                  <a:pt x="85" y="56"/>
                </a:lnTo>
                <a:lnTo>
                  <a:pt x="95" y="23"/>
                </a:lnTo>
                <a:lnTo>
                  <a:pt x="9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2" name="Freeform 2279"/>
          <p:cNvSpPr>
            <a:spLocks/>
          </p:cNvSpPr>
          <p:nvPr/>
        </p:nvSpPr>
        <p:spPr bwMode="auto">
          <a:xfrm>
            <a:off x="3313113" y="4386263"/>
            <a:ext cx="149225" cy="88900"/>
          </a:xfrm>
          <a:custGeom>
            <a:avLst/>
            <a:gdLst>
              <a:gd name="T0" fmla="*/ 2147483647 w 94"/>
              <a:gd name="T1" fmla="*/ 0 h 56"/>
              <a:gd name="T2" fmla="*/ 0 w 94"/>
              <a:gd name="T3" fmla="*/ 2147483647 h 56"/>
              <a:gd name="T4" fmla="*/ 2147483647 w 94"/>
              <a:gd name="T5" fmla="*/ 2147483647 h 56"/>
              <a:gd name="T6" fmla="*/ 2147483647 w 94"/>
              <a:gd name="T7" fmla="*/ 2147483647 h 56"/>
              <a:gd name="T8" fmla="*/ 2147483647 w 94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56"/>
              <a:gd name="T17" fmla="*/ 94 w 94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56">
                <a:moveTo>
                  <a:pt x="8" y="0"/>
                </a:moveTo>
                <a:lnTo>
                  <a:pt x="0" y="32"/>
                </a:lnTo>
                <a:lnTo>
                  <a:pt x="84" y="56"/>
                </a:lnTo>
                <a:lnTo>
                  <a:pt x="94" y="23"/>
                </a:lnTo>
                <a:lnTo>
                  <a:pt x="8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3" name="Freeform 2280"/>
          <p:cNvSpPr>
            <a:spLocks/>
          </p:cNvSpPr>
          <p:nvPr/>
        </p:nvSpPr>
        <p:spPr bwMode="auto">
          <a:xfrm>
            <a:off x="7377113" y="5532438"/>
            <a:ext cx="214312" cy="104775"/>
          </a:xfrm>
          <a:custGeom>
            <a:avLst/>
            <a:gdLst>
              <a:gd name="T0" fmla="*/ 2147483647 w 135"/>
              <a:gd name="T1" fmla="*/ 0 h 66"/>
              <a:gd name="T2" fmla="*/ 0 w 135"/>
              <a:gd name="T3" fmla="*/ 2147483647 h 66"/>
              <a:gd name="T4" fmla="*/ 2147483647 w 135"/>
              <a:gd name="T5" fmla="*/ 2147483647 h 66"/>
              <a:gd name="T6" fmla="*/ 2147483647 w 135"/>
              <a:gd name="T7" fmla="*/ 2147483647 h 66"/>
              <a:gd name="T8" fmla="*/ 2147483647 w 135"/>
              <a:gd name="T9" fmla="*/ 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5"/>
              <a:gd name="T16" fmla="*/ 0 h 66"/>
              <a:gd name="T17" fmla="*/ 135 w 135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5" h="66">
                <a:moveTo>
                  <a:pt x="9" y="0"/>
                </a:moveTo>
                <a:lnTo>
                  <a:pt x="0" y="30"/>
                </a:lnTo>
                <a:lnTo>
                  <a:pt x="126" y="66"/>
                </a:lnTo>
                <a:lnTo>
                  <a:pt x="135" y="36"/>
                </a:lnTo>
                <a:lnTo>
                  <a:pt x="9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4" name="Freeform 2281"/>
          <p:cNvSpPr>
            <a:spLocks/>
          </p:cNvSpPr>
          <p:nvPr/>
        </p:nvSpPr>
        <p:spPr bwMode="auto">
          <a:xfrm>
            <a:off x="3956050" y="4554538"/>
            <a:ext cx="304800" cy="138112"/>
          </a:xfrm>
          <a:custGeom>
            <a:avLst/>
            <a:gdLst>
              <a:gd name="T0" fmla="*/ 2147483647 w 192"/>
              <a:gd name="T1" fmla="*/ 0 h 87"/>
              <a:gd name="T2" fmla="*/ 0 w 192"/>
              <a:gd name="T3" fmla="*/ 2147483647 h 87"/>
              <a:gd name="T4" fmla="*/ 2147483647 w 192"/>
              <a:gd name="T5" fmla="*/ 2147483647 h 87"/>
              <a:gd name="T6" fmla="*/ 2147483647 w 192"/>
              <a:gd name="T7" fmla="*/ 2147483647 h 87"/>
              <a:gd name="T8" fmla="*/ 2147483647 w 192"/>
              <a:gd name="T9" fmla="*/ 0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87"/>
              <a:gd name="T17" fmla="*/ 192 w 192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87">
                <a:moveTo>
                  <a:pt x="11" y="0"/>
                </a:moveTo>
                <a:lnTo>
                  <a:pt x="0" y="36"/>
                </a:lnTo>
                <a:lnTo>
                  <a:pt x="182" y="87"/>
                </a:lnTo>
                <a:lnTo>
                  <a:pt x="192" y="52"/>
                </a:lnTo>
                <a:lnTo>
                  <a:pt x="11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5" name="Freeform 2282"/>
          <p:cNvSpPr>
            <a:spLocks/>
          </p:cNvSpPr>
          <p:nvPr/>
        </p:nvSpPr>
        <p:spPr bwMode="auto">
          <a:xfrm>
            <a:off x="6899275" y="5400675"/>
            <a:ext cx="304800" cy="138113"/>
          </a:xfrm>
          <a:custGeom>
            <a:avLst/>
            <a:gdLst>
              <a:gd name="T0" fmla="*/ 2147483647 w 192"/>
              <a:gd name="T1" fmla="*/ 0 h 87"/>
              <a:gd name="T2" fmla="*/ 0 w 192"/>
              <a:gd name="T3" fmla="*/ 2147483647 h 87"/>
              <a:gd name="T4" fmla="*/ 2147483647 w 192"/>
              <a:gd name="T5" fmla="*/ 2147483647 h 87"/>
              <a:gd name="T6" fmla="*/ 2147483647 w 192"/>
              <a:gd name="T7" fmla="*/ 2147483647 h 87"/>
              <a:gd name="T8" fmla="*/ 2147483647 w 192"/>
              <a:gd name="T9" fmla="*/ 0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87"/>
              <a:gd name="T17" fmla="*/ 192 w 192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87">
                <a:moveTo>
                  <a:pt x="11" y="0"/>
                </a:moveTo>
                <a:lnTo>
                  <a:pt x="0" y="36"/>
                </a:lnTo>
                <a:lnTo>
                  <a:pt x="182" y="87"/>
                </a:lnTo>
                <a:lnTo>
                  <a:pt x="192" y="52"/>
                </a:lnTo>
                <a:lnTo>
                  <a:pt x="11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6" name="Freeform 2283"/>
          <p:cNvSpPr>
            <a:spLocks/>
          </p:cNvSpPr>
          <p:nvPr/>
        </p:nvSpPr>
        <p:spPr bwMode="auto">
          <a:xfrm>
            <a:off x="4506913" y="4706938"/>
            <a:ext cx="390525" cy="166687"/>
          </a:xfrm>
          <a:custGeom>
            <a:avLst/>
            <a:gdLst>
              <a:gd name="T0" fmla="*/ 2147483647 w 246"/>
              <a:gd name="T1" fmla="*/ 0 h 105"/>
              <a:gd name="T2" fmla="*/ 0 w 246"/>
              <a:gd name="T3" fmla="*/ 2147483647 h 105"/>
              <a:gd name="T4" fmla="*/ 2147483647 w 246"/>
              <a:gd name="T5" fmla="*/ 2147483647 h 105"/>
              <a:gd name="T6" fmla="*/ 2147483647 w 246"/>
              <a:gd name="T7" fmla="*/ 2147483647 h 105"/>
              <a:gd name="T8" fmla="*/ 2147483647 w 246"/>
              <a:gd name="T9" fmla="*/ 0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105"/>
              <a:gd name="T17" fmla="*/ 246 w 246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105">
                <a:moveTo>
                  <a:pt x="10" y="0"/>
                </a:moveTo>
                <a:lnTo>
                  <a:pt x="0" y="38"/>
                </a:lnTo>
                <a:lnTo>
                  <a:pt x="235" y="105"/>
                </a:lnTo>
                <a:lnTo>
                  <a:pt x="246" y="68"/>
                </a:lnTo>
                <a:lnTo>
                  <a:pt x="10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7" name="Freeform 2284"/>
          <p:cNvSpPr>
            <a:spLocks/>
          </p:cNvSpPr>
          <p:nvPr/>
        </p:nvSpPr>
        <p:spPr bwMode="auto">
          <a:xfrm>
            <a:off x="6219825" y="5192713"/>
            <a:ext cx="392113" cy="166687"/>
          </a:xfrm>
          <a:custGeom>
            <a:avLst/>
            <a:gdLst>
              <a:gd name="T0" fmla="*/ 2147483647 w 247"/>
              <a:gd name="T1" fmla="*/ 0 h 105"/>
              <a:gd name="T2" fmla="*/ 0 w 247"/>
              <a:gd name="T3" fmla="*/ 2147483647 h 105"/>
              <a:gd name="T4" fmla="*/ 2147483647 w 247"/>
              <a:gd name="T5" fmla="*/ 2147483647 h 105"/>
              <a:gd name="T6" fmla="*/ 2147483647 w 247"/>
              <a:gd name="T7" fmla="*/ 2147483647 h 105"/>
              <a:gd name="T8" fmla="*/ 2147483647 w 247"/>
              <a:gd name="T9" fmla="*/ 0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105"/>
              <a:gd name="T17" fmla="*/ 247 w 247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105">
                <a:moveTo>
                  <a:pt x="11" y="0"/>
                </a:moveTo>
                <a:lnTo>
                  <a:pt x="0" y="37"/>
                </a:lnTo>
                <a:lnTo>
                  <a:pt x="236" y="105"/>
                </a:lnTo>
                <a:lnTo>
                  <a:pt x="247" y="68"/>
                </a:lnTo>
                <a:lnTo>
                  <a:pt x="11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8" name="Freeform 2285"/>
          <p:cNvSpPr>
            <a:spLocks/>
          </p:cNvSpPr>
          <p:nvPr/>
        </p:nvSpPr>
        <p:spPr bwMode="auto">
          <a:xfrm>
            <a:off x="5327650" y="4953000"/>
            <a:ext cx="527050" cy="196850"/>
          </a:xfrm>
          <a:custGeom>
            <a:avLst/>
            <a:gdLst>
              <a:gd name="T0" fmla="*/ 2147483647 w 332"/>
              <a:gd name="T1" fmla="*/ 0 h 124"/>
              <a:gd name="T2" fmla="*/ 0 w 332"/>
              <a:gd name="T3" fmla="*/ 2147483647 h 124"/>
              <a:gd name="T4" fmla="*/ 2147483647 w 332"/>
              <a:gd name="T5" fmla="*/ 2147483647 h 124"/>
              <a:gd name="T6" fmla="*/ 2147483647 w 332"/>
              <a:gd name="T7" fmla="*/ 2147483647 h 124"/>
              <a:gd name="T8" fmla="*/ 2147483647 w 332"/>
              <a:gd name="T9" fmla="*/ 0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2"/>
              <a:gd name="T16" fmla="*/ 0 h 124"/>
              <a:gd name="T17" fmla="*/ 332 w 332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2" h="124">
                <a:moveTo>
                  <a:pt x="10" y="0"/>
                </a:moveTo>
                <a:lnTo>
                  <a:pt x="0" y="33"/>
                </a:lnTo>
                <a:lnTo>
                  <a:pt x="322" y="124"/>
                </a:lnTo>
                <a:lnTo>
                  <a:pt x="332" y="91"/>
                </a:lnTo>
                <a:lnTo>
                  <a:pt x="10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89" name="Freeform 2286"/>
          <p:cNvSpPr>
            <a:spLocks/>
          </p:cNvSpPr>
          <p:nvPr/>
        </p:nvSpPr>
        <p:spPr bwMode="auto">
          <a:xfrm>
            <a:off x="4710113" y="4700588"/>
            <a:ext cx="658812" cy="246062"/>
          </a:xfrm>
          <a:custGeom>
            <a:avLst/>
            <a:gdLst>
              <a:gd name="T0" fmla="*/ 2147483647 w 415"/>
              <a:gd name="T1" fmla="*/ 0 h 155"/>
              <a:gd name="T2" fmla="*/ 0 w 415"/>
              <a:gd name="T3" fmla="*/ 2147483647 h 155"/>
              <a:gd name="T4" fmla="*/ 2147483647 w 415"/>
              <a:gd name="T5" fmla="*/ 2147483647 h 155"/>
              <a:gd name="T6" fmla="*/ 2147483647 w 415"/>
              <a:gd name="T7" fmla="*/ 2147483647 h 155"/>
              <a:gd name="T8" fmla="*/ 2147483647 w 415"/>
              <a:gd name="T9" fmla="*/ 0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5"/>
              <a:gd name="T16" fmla="*/ 0 h 155"/>
              <a:gd name="T17" fmla="*/ 415 w 415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5" h="155">
                <a:moveTo>
                  <a:pt x="11" y="0"/>
                </a:moveTo>
                <a:lnTo>
                  <a:pt x="0" y="39"/>
                </a:lnTo>
                <a:lnTo>
                  <a:pt x="404" y="155"/>
                </a:lnTo>
                <a:lnTo>
                  <a:pt x="415" y="116"/>
                </a:lnTo>
                <a:lnTo>
                  <a:pt x="1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0" name="Freeform 2287"/>
          <p:cNvSpPr>
            <a:spLocks/>
          </p:cNvSpPr>
          <p:nvPr/>
        </p:nvSpPr>
        <p:spPr bwMode="auto">
          <a:xfrm>
            <a:off x="4052888" y="4527550"/>
            <a:ext cx="401637" cy="165100"/>
          </a:xfrm>
          <a:custGeom>
            <a:avLst/>
            <a:gdLst>
              <a:gd name="T0" fmla="*/ 2147483647 w 253"/>
              <a:gd name="T1" fmla="*/ 0 h 104"/>
              <a:gd name="T2" fmla="*/ 0 w 253"/>
              <a:gd name="T3" fmla="*/ 2147483647 h 104"/>
              <a:gd name="T4" fmla="*/ 2147483647 w 253"/>
              <a:gd name="T5" fmla="*/ 2147483647 h 104"/>
              <a:gd name="T6" fmla="*/ 2147483647 w 253"/>
              <a:gd name="T7" fmla="*/ 2147483647 h 104"/>
              <a:gd name="T8" fmla="*/ 2147483647 w 253"/>
              <a:gd name="T9" fmla="*/ 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3"/>
              <a:gd name="T16" fmla="*/ 0 h 104"/>
              <a:gd name="T17" fmla="*/ 253 w 253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3" h="104">
                <a:moveTo>
                  <a:pt x="9" y="0"/>
                </a:moveTo>
                <a:lnTo>
                  <a:pt x="0" y="35"/>
                </a:lnTo>
                <a:lnTo>
                  <a:pt x="244" y="104"/>
                </a:lnTo>
                <a:lnTo>
                  <a:pt x="253" y="69"/>
                </a:lnTo>
                <a:lnTo>
                  <a:pt x="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1" name="Freeform 2288"/>
          <p:cNvSpPr>
            <a:spLocks/>
          </p:cNvSpPr>
          <p:nvPr/>
        </p:nvSpPr>
        <p:spPr bwMode="auto">
          <a:xfrm>
            <a:off x="5634038" y="4960938"/>
            <a:ext cx="406400" cy="182562"/>
          </a:xfrm>
          <a:custGeom>
            <a:avLst/>
            <a:gdLst>
              <a:gd name="T0" fmla="*/ 2147483647 w 256"/>
              <a:gd name="T1" fmla="*/ 0 h 115"/>
              <a:gd name="T2" fmla="*/ 0 w 256"/>
              <a:gd name="T3" fmla="*/ 2147483647 h 115"/>
              <a:gd name="T4" fmla="*/ 2147483647 w 256"/>
              <a:gd name="T5" fmla="*/ 2147483647 h 115"/>
              <a:gd name="T6" fmla="*/ 2147483647 w 256"/>
              <a:gd name="T7" fmla="*/ 2147483647 h 115"/>
              <a:gd name="T8" fmla="*/ 2147483647 w 256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15"/>
              <a:gd name="T17" fmla="*/ 256 w 256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15">
                <a:moveTo>
                  <a:pt x="12" y="0"/>
                </a:moveTo>
                <a:lnTo>
                  <a:pt x="0" y="44"/>
                </a:lnTo>
                <a:lnTo>
                  <a:pt x="244" y="115"/>
                </a:lnTo>
                <a:lnTo>
                  <a:pt x="256" y="7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2" name="Freeform 2289"/>
          <p:cNvSpPr>
            <a:spLocks/>
          </p:cNvSpPr>
          <p:nvPr/>
        </p:nvSpPr>
        <p:spPr bwMode="auto">
          <a:xfrm>
            <a:off x="3660775" y="4402138"/>
            <a:ext cx="242888" cy="128587"/>
          </a:xfrm>
          <a:custGeom>
            <a:avLst/>
            <a:gdLst>
              <a:gd name="T0" fmla="*/ 2147483647 w 153"/>
              <a:gd name="T1" fmla="*/ 0 h 81"/>
              <a:gd name="T2" fmla="*/ 0 w 153"/>
              <a:gd name="T3" fmla="*/ 2147483647 h 81"/>
              <a:gd name="T4" fmla="*/ 2147483647 w 153"/>
              <a:gd name="T5" fmla="*/ 2147483647 h 81"/>
              <a:gd name="T6" fmla="*/ 2147483647 w 153"/>
              <a:gd name="T7" fmla="*/ 2147483647 h 81"/>
              <a:gd name="T8" fmla="*/ 2147483647 w 153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"/>
              <a:gd name="T16" fmla="*/ 0 h 81"/>
              <a:gd name="T17" fmla="*/ 153 w 153"/>
              <a:gd name="T18" fmla="*/ 81 h 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" h="81">
                <a:moveTo>
                  <a:pt x="11" y="0"/>
                </a:moveTo>
                <a:lnTo>
                  <a:pt x="0" y="41"/>
                </a:lnTo>
                <a:lnTo>
                  <a:pt x="141" y="81"/>
                </a:lnTo>
                <a:lnTo>
                  <a:pt x="153" y="41"/>
                </a:lnTo>
                <a:lnTo>
                  <a:pt x="1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3" name="Freeform 2290"/>
          <p:cNvSpPr>
            <a:spLocks/>
          </p:cNvSpPr>
          <p:nvPr/>
        </p:nvSpPr>
        <p:spPr bwMode="auto">
          <a:xfrm>
            <a:off x="6203950" y="5122863"/>
            <a:ext cx="242888" cy="127000"/>
          </a:xfrm>
          <a:custGeom>
            <a:avLst/>
            <a:gdLst>
              <a:gd name="T0" fmla="*/ 2147483647 w 153"/>
              <a:gd name="T1" fmla="*/ 0 h 80"/>
              <a:gd name="T2" fmla="*/ 0 w 153"/>
              <a:gd name="T3" fmla="*/ 2147483647 h 80"/>
              <a:gd name="T4" fmla="*/ 2147483647 w 153"/>
              <a:gd name="T5" fmla="*/ 2147483647 h 80"/>
              <a:gd name="T6" fmla="*/ 2147483647 w 153"/>
              <a:gd name="T7" fmla="*/ 2147483647 h 80"/>
              <a:gd name="T8" fmla="*/ 2147483647 w 15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"/>
              <a:gd name="T16" fmla="*/ 0 h 80"/>
              <a:gd name="T17" fmla="*/ 153 w 15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" h="80">
                <a:moveTo>
                  <a:pt x="13" y="0"/>
                </a:moveTo>
                <a:lnTo>
                  <a:pt x="0" y="40"/>
                </a:lnTo>
                <a:lnTo>
                  <a:pt x="142" y="80"/>
                </a:lnTo>
                <a:lnTo>
                  <a:pt x="153" y="40"/>
                </a:lnTo>
                <a:lnTo>
                  <a:pt x="1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4" name="Freeform 2291"/>
          <p:cNvSpPr>
            <a:spLocks/>
          </p:cNvSpPr>
          <p:nvPr/>
        </p:nvSpPr>
        <p:spPr bwMode="auto">
          <a:xfrm>
            <a:off x="6562725" y="5226050"/>
            <a:ext cx="219075" cy="120650"/>
          </a:xfrm>
          <a:custGeom>
            <a:avLst/>
            <a:gdLst>
              <a:gd name="T0" fmla="*/ 2147483647 w 138"/>
              <a:gd name="T1" fmla="*/ 0 h 76"/>
              <a:gd name="T2" fmla="*/ 0 w 138"/>
              <a:gd name="T3" fmla="*/ 2147483647 h 76"/>
              <a:gd name="T4" fmla="*/ 2147483647 w 138"/>
              <a:gd name="T5" fmla="*/ 2147483647 h 76"/>
              <a:gd name="T6" fmla="*/ 2147483647 w 138"/>
              <a:gd name="T7" fmla="*/ 2147483647 h 76"/>
              <a:gd name="T8" fmla="*/ 2147483647 w 138"/>
              <a:gd name="T9" fmla="*/ 0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"/>
              <a:gd name="T16" fmla="*/ 0 h 76"/>
              <a:gd name="T17" fmla="*/ 138 w 138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" h="76">
                <a:moveTo>
                  <a:pt x="13" y="0"/>
                </a:moveTo>
                <a:lnTo>
                  <a:pt x="0" y="40"/>
                </a:lnTo>
                <a:lnTo>
                  <a:pt x="126" y="76"/>
                </a:lnTo>
                <a:lnTo>
                  <a:pt x="138" y="36"/>
                </a:lnTo>
                <a:lnTo>
                  <a:pt x="1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5" name="Freeform 2292"/>
          <p:cNvSpPr>
            <a:spLocks/>
          </p:cNvSpPr>
          <p:nvPr/>
        </p:nvSpPr>
        <p:spPr bwMode="auto">
          <a:xfrm>
            <a:off x="3328988" y="4321175"/>
            <a:ext cx="215900" cy="119063"/>
          </a:xfrm>
          <a:custGeom>
            <a:avLst/>
            <a:gdLst>
              <a:gd name="T0" fmla="*/ 2147483647 w 136"/>
              <a:gd name="T1" fmla="*/ 0 h 75"/>
              <a:gd name="T2" fmla="*/ 0 w 136"/>
              <a:gd name="T3" fmla="*/ 2147483647 h 75"/>
              <a:gd name="T4" fmla="*/ 2147483647 w 136"/>
              <a:gd name="T5" fmla="*/ 2147483647 h 75"/>
              <a:gd name="T6" fmla="*/ 2147483647 w 136"/>
              <a:gd name="T7" fmla="*/ 2147483647 h 75"/>
              <a:gd name="T8" fmla="*/ 2147483647 w 136"/>
              <a:gd name="T9" fmla="*/ 0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"/>
              <a:gd name="T16" fmla="*/ 0 h 75"/>
              <a:gd name="T17" fmla="*/ 136 w 136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" h="75">
                <a:moveTo>
                  <a:pt x="11" y="0"/>
                </a:moveTo>
                <a:lnTo>
                  <a:pt x="0" y="40"/>
                </a:lnTo>
                <a:lnTo>
                  <a:pt x="125" y="75"/>
                </a:lnTo>
                <a:lnTo>
                  <a:pt x="136" y="35"/>
                </a:lnTo>
                <a:lnTo>
                  <a:pt x="1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6" name="Freeform 2293"/>
          <p:cNvSpPr>
            <a:spLocks/>
          </p:cNvSpPr>
          <p:nvPr/>
        </p:nvSpPr>
        <p:spPr bwMode="auto">
          <a:xfrm>
            <a:off x="3086100" y="4252913"/>
            <a:ext cx="152400" cy="92075"/>
          </a:xfrm>
          <a:custGeom>
            <a:avLst/>
            <a:gdLst>
              <a:gd name="T0" fmla="*/ 2147483647 w 96"/>
              <a:gd name="T1" fmla="*/ 0 h 58"/>
              <a:gd name="T2" fmla="*/ 0 w 96"/>
              <a:gd name="T3" fmla="*/ 2147483647 h 58"/>
              <a:gd name="T4" fmla="*/ 2147483647 w 96"/>
              <a:gd name="T5" fmla="*/ 2147483647 h 58"/>
              <a:gd name="T6" fmla="*/ 2147483647 w 96"/>
              <a:gd name="T7" fmla="*/ 2147483647 h 58"/>
              <a:gd name="T8" fmla="*/ 2147483647 w 9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8"/>
              <a:gd name="T17" fmla="*/ 96 w 9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8">
                <a:moveTo>
                  <a:pt x="8" y="0"/>
                </a:moveTo>
                <a:lnTo>
                  <a:pt x="0" y="33"/>
                </a:lnTo>
                <a:lnTo>
                  <a:pt x="87" y="58"/>
                </a:lnTo>
                <a:lnTo>
                  <a:pt x="96" y="26"/>
                </a:lnTo>
                <a:lnTo>
                  <a:pt x="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7" name="Freeform 2294"/>
          <p:cNvSpPr>
            <a:spLocks/>
          </p:cNvSpPr>
          <p:nvPr/>
        </p:nvSpPr>
        <p:spPr bwMode="auto">
          <a:xfrm>
            <a:off x="6854825" y="5319713"/>
            <a:ext cx="152400" cy="92075"/>
          </a:xfrm>
          <a:custGeom>
            <a:avLst/>
            <a:gdLst>
              <a:gd name="T0" fmla="*/ 2147483647 w 96"/>
              <a:gd name="T1" fmla="*/ 0 h 58"/>
              <a:gd name="T2" fmla="*/ 0 w 96"/>
              <a:gd name="T3" fmla="*/ 2147483647 h 58"/>
              <a:gd name="T4" fmla="*/ 2147483647 w 96"/>
              <a:gd name="T5" fmla="*/ 2147483647 h 58"/>
              <a:gd name="T6" fmla="*/ 2147483647 w 96"/>
              <a:gd name="T7" fmla="*/ 2147483647 h 58"/>
              <a:gd name="T8" fmla="*/ 2147483647 w 9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8"/>
              <a:gd name="T17" fmla="*/ 96 w 9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8">
                <a:moveTo>
                  <a:pt x="9" y="0"/>
                </a:moveTo>
                <a:lnTo>
                  <a:pt x="0" y="33"/>
                </a:lnTo>
                <a:lnTo>
                  <a:pt x="88" y="58"/>
                </a:lnTo>
                <a:lnTo>
                  <a:pt x="96" y="26"/>
                </a:lnTo>
                <a:lnTo>
                  <a:pt x="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8" name="Rectangle 2295"/>
          <p:cNvSpPr>
            <a:spLocks noChangeArrowheads="1"/>
          </p:cNvSpPr>
          <p:nvPr/>
        </p:nvSpPr>
        <p:spPr bwMode="auto">
          <a:xfrm>
            <a:off x="1441450" y="1670050"/>
            <a:ext cx="1981200" cy="341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99" name="Rectangle 2296"/>
          <p:cNvSpPr>
            <a:spLocks noChangeArrowheads="1"/>
          </p:cNvSpPr>
          <p:nvPr/>
        </p:nvSpPr>
        <p:spPr bwMode="auto">
          <a:xfrm>
            <a:off x="1520825" y="1744663"/>
            <a:ext cx="112871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intensity wave; 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0" name="Rectangle 2297"/>
          <p:cNvSpPr>
            <a:spLocks noChangeArrowheads="1"/>
          </p:cNvSpPr>
          <p:nvPr/>
        </p:nvSpPr>
        <p:spPr bwMode="auto">
          <a:xfrm>
            <a:off x="2563813" y="1708150"/>
            <a:ext cx="20955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1" name="Rectangle 2298"/>
          <p:cNvSpPr>
            <a:spLocks noChangeArrowheads="1"/>
          </p:cNvSpPr>
          <p:nvPr/>
        </p:nvSpPr>
        <p:spPr bwMode="auto">
          <a:xfrm>
            <a:off x="2662238" y="1803400"/>
            <a:ext cx="7937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pitchFamily="18" charset="0"/>
              </a:rPr>
              <a:t>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2" name="Rectangle 2299"/>
          <p:cNvSpPr>
            <a:spLocks noChangeArrowheads="1"/>
          </p:cNvSpPr>
          <p:nvPr/>
        </p:nvSpPr>
        <p:spPr bwMode="auto">
          <a:xfrm>
            <a:off x="2690813" y="1708150"/>
            <a:ext cx="1571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×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3" name="Rectangle 2300"/>
          <p:cNvSpPr>
            <a:spLocks noChangeArrowheads="1"/>
          </p:cNvSpPr>
          <p:nvPr/>
        </p:nvSpPr>
        <p:spPr bwMode="auto">
          <a:xfrm>
            <a:off x="2733675" y="1708150"/>
            <a:ext cx="20478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4" name="Rectangle 2301"/>
          <p:cNvSpPr>
            <a:spLocks noChangeArrowheads="1"/>
          </p:cNvSpPr>
          <p:nvPr/>
        </p:nvSpPr>
        <p:spPr bwMode="auto">
          <a:xfrm>
            <a:off x="2825750" y="1803400"/>
            <a:ext cx="7937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pitchFamily="18" charset="0"/>
              </a:rPr>
              <a:t>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5" name="Rectangle 2302"/>
          <p:cNvSpPr>
            <a:spLocks noChangeArrowheads="1"/>
          </p:cNvSpPr>
          <p:nvPr/>
        </p:nvSpPr>
        <p:spPr bwMode="auto">
          <a:xfrm>
            <a:off x="2855913" y="1722438"/>
            <a:ext cx="3540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 = v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06" name="Rectangle 2303"/>
          <p:cNvSpPr>
            <a:spLocks noChangeArrowheads="1"/>
          </p:cNvSpPr>
          <p:nvPr/>
        </p:nvSpPr>
        <p:spPr bwMode="auto">
          <a:xfrm>
            <a:off x="3127375" y="1803400"/>
            <a:ext cx="1111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pitchFamily="18" charset="0"/>
              </a:rPr>
              <a:t>n</a:t>
            </a:r>
            <a:endParaRPr lang="en-US">
              <a:latin typeface="Times New Roman" pitchFamily="18" charset="0"/>
            </a:endParaRPr>
          </a:p>
        </p:txBody>
      </p:sp>
      <p:grpSp>
        <p:nvGrpSpPr>
          <p:cNvPr id="31807" name="Group 2304"/>
          <p:cNvGrpSpPr>
            <a:grpSpLocks/>
          </p:cNvGrpSpPr>
          <p:nvPr/>
        </p:nvGrpSpPr>
        <p:grpSpPr bwMode="auto">
          <a:xfrm>
            <a:off x="3017838" y="2386013"/>
            <a:ext cx="1042987" cy="123825"/>
            <a:chOff x="1901" y="1503"/>
            <a:chExt cx="657" cy="78"/>
          </a:xfrm>
        </p:grpSpPr>
        <p:sp>
          <p:nvSpPr>
            <p:cNvPr id="31832" name="Rectangle 2305"/>
            <p:cNvSpPr>
              <a:spLocks noChangeArrowheads="1"/>
            </p:cNvSpPr>
            <p:nvPr/>
          </p:nvSpPr>
          <p:spPr bwMode="auto">
            <a:xfrm>
              <a:off x="1901" y="1534"/>
              <a:ext cx="582" cy="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3" name="Freeform 2306"/>
            <p:cNvSpPr>
              <a:spLocks/>
            </p:cNvSpPr>
            <p:nvPr/>
          </p:nvSpPr>
          <p:spPr bwMode="auto">
            <a:xfrm>
              <a:off x="2480" y="1503"/>
              <a:ext cx="78" cy="78"/>
            </a:xfrm>
            <a:custGeom>
              <a:avLst/>
              <a:gdLst>
                <a:gd name="T0" fmla="*/ 0 w 78"/>
                <a:gd name="T1" fmla="*/ 78 h 78"/>
                <a:gd name="T2" fmla="*/ 78 w 78"/>
                <a:gd name="T3" fmla="*/ 38 h 78"/>
                <a:gd name="T4" fmla="*/ 0 w 78"/>
                <a:gd name="T5" fmla="*/ 0 h 78"/>
                <a:gd name="T6" fmla="*/ 0 w 78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0" y="78"/>
                  </a:moveTo>
                  <a:lnTo>
                    <a:pt x="78" y="38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1808" name="Group 2307"/>
          <p:cNvGrpSpPr>
            <a:grpSpLocks/>
          </p:cNvGrpSpPr>
          <p:nvPr/>
        </p:nvGrpSpPr>
        <p:grpSpPr bwMode="auto">
          <a:xfrm>
            <a:off x="3017838" y="3081338"/>
            <a:ext cx="1042987" cy="123825"/>
            <a:chOff x="1901" y="1941"/>
            <a:chExt cx="657" cy="78"/>
          </a:xfrm>
        </p:grpSpPr>
        <p:sp>
          <p:nvSpPr>
            <p:cNvPr id="31830" name="Rectangle 2308"/>
            <p:cNvSpPr>
              <a:spLocks noChangeArrowheads="1"/>
            </p:cNvSpPr>
            <p:nvPr/>
          </p:nvSpPr>
          <p:spPr bwMode="auto">
            <a:xfrm>
              <a:off x="1901" y="1972"/>
              <a:ext cx="582" cy="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831" name="Freeform 2309"/>
            <p:cNvSpPr>
              <a:spLocks/>
            </p:cNvSpPr>
            <p:nvPr/>
          </p:nvSpPr>
          <p:spPr bwMode="auto">
            <a:xfrm>
              <a:off x="2480" y="1941"/>
              <a:ext cx="78" cy="78"/>
            </a:xfrm>
            <a:custGeom>
              <a:avLst/>
              <a:gdLst>
                <a:gd name="T0" fmla="*/ 0 w 78"/>
                <a:gd name="T1" fmla="*/ 78 h 78"/>
                <a:gd name="T2" fmla="*/ 78 w 78"/>
                <a:gd name="T3" fmla="*/ 38 h 78"/>
                <a:gd name="T4" fmla="*/ 0 w 78"/>
                <a:gd name="T5" fmla="*/ 0 h 78"/>
                <a:gd name="T6" fmla="*/ 0 w 78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0" y="78"/>
                  </a:moveTo>
                  <a:lnTo>
                    <a:pt x="78" y="38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1809" name="Rectangle 2310"/>
          <p:cNvSpPr>
            <a:spLocks noChangeArrowheads="1"/>
          </p:cNvSpPr>
          <p:nvPr/>
        </p:nvSpPr>
        <p:spPr bwMode="auto">
          <a:xfrm>
            <a:off x="503238" y="2508250"/>
            <a:ext cx="1187450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810" name="Rectangle 2311"/>
          <p:cNvSpPr>
            <a:spLocks noChangeArrowheads="1"/>
          </p:cNvSpPr>
          <p:nvPr/>
        </p:nvSpPr>
        <p:spPr bwMode="auto">
          <a:xfrm>
            <a:off x="585788" y="2547938"/>
            <a:ext cx="6667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MIEZE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1" name="Rectangle 2312"/>
          <p:cNvSpPr>
            <a:spLocks noChangeArrowheads="1"/>
          </p:cNvSpPr>
          <p:nvPr/>
        </p:nvSpPr>
        <p:spPr bwMode="auto">
          <a:xfrm>
            <a:off x="585788" y="2752725"/>
            <a:ext cx="10715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spectrometer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2" name="Rectangle 2313"/>
          <p:cNvSpPr>
            <a:spLocks noChangeArrowheads="1"/>
          </p:cNvSpPr>
          <p:nvPr/>
        </p:nvSpPr>
        <p:spPr bwMode="auto">
          <a:xfrm>
            <a:off x="1408113" y="4792663"/>
            <a:ext cx="2071687" cy="754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813" name="Rectangle 2314"/>
          <p:cNvSpPr>
            <a:spLocks noChangeArrowheads="1"/>
          </p:cNvSpPr>
          <p:nvPr/>
        </p:nvSpPr>
        <p:spPr bwMode="auto">
          <a:xfrm>
            <a:off x="1487488" y="4827588"/>
            <a:ext cx="16748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intensity distribution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4" name="Rectangle 2315"/>
          <p:cNvSpPr>
            <a:spLocks noChangeArrowheads="1"/>
          </p:cNvSpPr>
          <p:nvPr/>
        </p:nvSpPr>
        <p:spPr bwMode="auto">
          <a:xfrm>
            <a:off x="1487488" y="5027613"/>
            <a:ext cx="19478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at a certain time element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5" name="Rectangle 2316"/>
          <p:cNvSpPr>
            <a:spLocks noChangeArrowheads="1"/>
          </p:cNvSpPr>
          <p:nvPr/>
        </p:nvSpPr>
        <p:spPr bwMode="auto">
          <a:xfrm>
            <a:off x="1487488" y="5226050"/>
            <a:ext cx="2206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6" name="Rectangle 2317"/>
          <p:cNvSpPr>
            <a:spLocks noChangeArrowheads="1"/>
          </p:cNvSpPr>
          <p:nvPr/>
        </p:nvSpPr>
        <p:spPr bwMode="auto">
          <a:xfrm>
            <a:off x="1593850" y="5241925"/>
            <a:ext cx="1793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t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7" name="Rectangle 2318"/>
          <p:cNvSpPr>
            <a:spLocks noChangeArrowheads="1"/>
          </p:cNvSpPr>
          <p:nvPr/>
        </p:nvSpPr>
        <p:spPr bwMode="auto">
          <a:xfrm>
            <a:off x="1695450" y="5226050"/>
            <a:ext cx="207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»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8" name="Rectangle 2319"/>
          <p:cNvSpPr>
            <a:spLocks noChangeArrowheads="1"/>
          </p:cNvSpPr>
          <p:nvPr/>
        </p:nvSpPr>
        <p:spPr bwMode="auto">
          <a:xfrm>
            <a:off x="1789113" y="5241925"/>
            <a:ext cx="2603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 1/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19" name="Rectangle 2320"/>
          <p:cNvSpPr>
            <a:spLocks noChangeArrowheads="1"/>
          </p:cNvSpPr>
          <p:nvPr/>
        </p:nvSpPr>
        <p:spPr bwMode="auto">
          <a:xfrm>
            <a:off x="1966913" y="5226050"/>
            <a:ext cx="204787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20" name="Rectangle 2321"/>
          <p:cNvSpPr>
            <a:spLocks noChangeArrowheads="1"/>
          </p:cNvSpPr>
          <p:nvPr/>
        </p:nvSpPr>
        <p:spPr bwMode="auto">
          <a:xfrm>
            <a:off x="2057400" y="5321300"/>
            <a:ext cx="7937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pitchFamily="18" charset="0"/>
              </a:rPr>
              <a:t>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21" name="Line 2322"/>
          <p:cNvSpPr>
            <a:spLocks noChangeShapeType="1"/>
          </p:cNvSpPr>
          <p:nvPr/>
        </p:nvSpPr>
        <p:spPr bwMode="auto">
          <a:xfrm flipV="1">
            <a:off x="3284538" y="4491038"/>
            <a:ext cx="496887" cy="4413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2" name="Line 2323"/>
          <p:cNvSpPr>
            <a:spLocks noChangeShapeType="1"/>
          </p:cNvSpPr>
          <p:nvPr/>
        </p:nvSpPr>
        <p:spPr bwMode="auto">
          <a:xfrm flipV="1">
            <a:off x="3273425" y="4822825"/>
            <a:ext cx="1641475" cy="120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3" name="Line 2324"/>
          <p:cNvSpPr>
            <a:spLocks noChangeShapeType="1"/>
          </p:cNvSpPr>
          <p:nvPr/>
        </p:nvSpPr>
        <p:spPr bwMode="auto">
          <a:xfrm>
            <a:off x="3284538" y="4954588"/>
            <a:ext cx="2395537" cy="139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4" name="Rectangle 2325"/>
          <p:cNvSpPr>
            <a:spLocks noChangeArrowheads="1"/>
          </p:cNvSpPr>
          <p:nvPr/>
        </p:nvSpPr>
        <p:spPr bwMode="auto">
          <a:xfrm>
            <a:off x="3597275" y="5503863"/>
            <a:ext cx="2189163" cy="539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825" name="Rectangle 2326"/>
          <p:cNvSpPr>
            <a:spLocks noChangeArrowheads="1"/>
          </p:cNvSpPr>
          <p:nvPr/>
        </p:nvSpPr>
        <p:spPr bwMode="auto">
          <a:xfrm>
            <a:off x="3676650" y="5540375"/>
            <a:ext cx="2036763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position sensitive detector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26" name="Rectangle 2327"/>
          <p:cNvSpPr>
            <a:spLocks noChangeArrowheads="1"/>
          </p:cNvSpPr>
          <p:nvPr/>
        </p:nvSpPr>
        <p:spPr bwMode="auto">
          <a:xfrm>
            <a:off x="3676650" y="5746750"/>
            <a:ext cx="198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with high time resolution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1827" name="Line 2328"/>
          <p:cNvSpPr>
            <a:spLocks noChangeShapeType="1"/>
          </p:cNvSpPr>
          <p:nvPr/>
        </p:nvSpPr>
        <p:spPr bwMode="auto">
          <a:xfrm flipV="1">
            <a:off x="5172075" y="5319713"/>
            <a:ext cx="700088" cy="2492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8" name="Rectangle 2329"/>
          <p:cNvSpPr>
            <a:spLocks noChangeArrowheads="1"/>
          </p:cNvSpPr>
          <p:nvPr/>
        </p:nvSpPr>
        <p:spPr bwMode="auto">
          <a:xfrm>
            <a:off x="847725" y="6329363"/>
            <a:ext cx="75485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Needs a pulsed source. Only there the coherence length of the intensity wave is long enough (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 1m!)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1829" name="Rectangle 2330"/>
          <p:cNvSpPr>
            <a:spLocks noChangeArrowheads="1"/>
          </p:cNvSpPr>
          <p:nvPr/>
        </p:nvSpPr>
        <p:spPr bwMode="auto">
          <a:xfrm>
            <a:off x="5972175" y="1281113"/>
            <a:ext cx="25638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2 isotropic scatterers in the object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550863" y="1703388"/>
            <a:ext cx="78327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8323263" y="446088"/>
            <a:ext cx="0" cy="2514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 rot="-5400000">
            <a:off x="7348538" y="1489075"/>
            <a:ext cx="2628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FF9933"/>
                </a:solidFill>
                <a:latin typeface="Times New Roman" pitchFamily="18" charset="0"/>
              </a:rPr>
              <a:t>Common plane of detection</a:t>
            </a:r>
          </a:p>
          <a:p>
            <a:pPr algn="ctr" eaLnBrk="0" hangingPunct="0"/>
            <a:r>
              <a:rPr lang="de-DE" sz="1600" b="1">
                <a:solidFill>
                  <a:srgbClr val="FF9933"/>
                </a:solidFill>
                <a:latin typeface="Times New Roman" pitchFamily="18" charset="0"/>
              </a:rPr>
              <a:t>for all stages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857375" y="1314450"/>
            <a:ext cx="300038" cy="7620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 rot="-5400000">
            <a:off x="1724025" y="15255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C</a:t>
            </a:r>
            <a:r>
              <a:rPr lang="de-DE" sz="1600" b="1" baseline="-25000">
                <a:latin typeface="Times New Roman" pitchFamily="18" charset="0"/>
              </a:rPr>
              <a:t>e1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2590800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824" name="Group 8"/>
          <p:cNvGrpSpPr>
            <a:grpSpLocks/>
          </p:cNvGrpSpPr>
          <p:nvPr/>
        </p:nvGrpSpPr>
        <p:grpSpPr bwMode="auto">
          <a:xfrm>
            <a:off x="1357313" y="1455738"/>
            <a:ext cx="300037" cy="495300"/>
            <a:chOff x="855" y="1093"/>
            <a:chExt cx="189" cy="312"/>
          </a:xfrm>
        </p:grpSpPr>
        <p:sp>
          <p:nvSpPr>
            <p:cNvPr id="34898" name="Rectangle 9"/>
            <p:cNvSpPr>
              <a:spLocks noChangeArrowheads="1"/>
            </p:cNvSpPr>
            <p:nvPr/>
          </p:nvSpPr>
          <p:spPr bwMode="auto">
            <a:xfrm>
              <a:off x="865" y="1093"/>
              <a:ext cx="179" cy="312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99" name="Text Box 10"/>
            <p:cNvSpPr txBox="1">
              <a:spLocks noChangeArrowheads="1"/>
            </p:cNvSpPr>
            <p:nvPr/>
          </p:nvSpPr>
          <p:spPr bwMode="auto">
            <a:xfrm>
              <a:off x="855" y="1143"/>
              <a:ext cx="1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600" b="1">
                  <a:latin typeface="Times New Roman" pitchFamily="18" charset="0"/>
                </a:rPr>
                <a:t>P</a:t>
              </a:r>
            </a:p>
          </p:txBody>
        </p:sp>
      </p:grpSp>
      <p:grpSp>
        <p:nvGrpSpPr>
          <p:cNvPr id="34825" name="Group 11"/>
          <p:cNvGrpSpPr>
            <a:grpSpLocks/>
          </p:cNvGrpSpPr>
          <p:nvPr/>
        </p:nvGrpSpPr>
        <p:grpSpPr bwMode="auto">
          <a:xfrm>
            <a:off x="730250" y="1243013"/>
            <a:ext cx="523875" cy="574675"/>
            <a:chOff x="460" y="959"/>
            <a:chExt cx="330" cy="362"/>
          </a:xfrm>
        </p:grpSpPr>
        <p:sp>
          <p:nvSpPr>
            <p:cNvPr id="34895" name="Line 12"/>
            <p:cNvSpPr>
              <a:spLocks noChangeShapeType="1"/>
            </p:cNvSpPr>
            <p:nvPr/>
          </p:nvSpPr>
          <p:spPr bwMode="auto">
            <a:xfrm>
              <a:off x="512" y="1321"/>
              <a:ext cx="2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6" name="Line 13"/>
            <p:cNvSpPr>
              <a:spLocks noChangeShapeType="1"/>
            </p:cNvSpPr>
            <p:nvPr/>
          </p:nvSpPr>
          <p:spPr bwMode="auto">
            <a:xfrm>
              <a:off x="512" y="1171"/>
              <a:ext cx="2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7" name="Text Box 14"/>
            <p:cNvSpPr txBox="1">
              <a:spLocks noChangeArrowheads="1"/>
            </p:cNvSpPr>
            <p:nvPr/>
          </p:nvSpPr>
          <p:spPr bwMode="auto">
            <a:xfrm>
              <a:off x="460" y="959"/>
              <a:ext cx="3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600" b="1">
                  <a:latin typeface="Times New Roman" pitchFamily="18" charset="0"/>
                </a:rPr>
                <a:t>n</a:t>
              </a:r>
            </a:p>
          </p:txBody>
        </p:sp>
      </p:grpSp>
      <p:sp>
        <p:nvSpPr>
          <p:cNvPr id="34826" name="Text Box 15"/>
          <p:cNvSpPr txBox="1">
            <a:spLocks noChangeArrowheads="1"/>
          </p:cNvSpPr>
          <p:nvPr/>
        </p:nvSpPr>
        <p:spPr bwMode="auto">
          <a:xfrm>
            <a:off x="2474913" y="2528888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9999FF"/>
                </a:solidFill>
                <a:latin typeface="Times New Roman" pitchFamily="18" charset="0"/>
              </a:rPr>
              <a:t>stage 1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27" name="Rectangle 16"/>
          <p:cNvSpPr>
            <a:spLocks noChangeArrowheads="1"/>
          </p:cNvSpPr>
          <p:nvPr/>
        </p:nvSpPr>
        <p:spPr bwMode="auto">
          <a:xfrm>
            <a:off x="4137025" y="1314450"/>
            <a:ext cx="300038" cy="7620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28" name="Text Box 17"/>
          <p:cNvSpPr txBox="1">
            <a:spLocks noChangeArrowheads="1"/>
          </p:cNvSpPr>
          <p:nvPr/>
        </p:nvSpPr>
        <p:spPr bwMode="auto">
          <a:xfrm rot="-5400000">
            <a:off x="4003675" y="15255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C</a:t>
            </a:r>
            <a:r>
              <a:rPr lang="de-DE" sz="1600" b="1" baseline="-25000">
                <a:latin typeface="Times New Roman" pitchFamily="18" charset="0"/>
              </a:rPr>
              <a:t>e2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29" name="Line 18"/>
          <p:cNvSpPr>
            <a:spLocks noChangeShapeType="1"/>
          </p:cNvSpPr>
          <p:nvPr/>
        </p:nvSpPr>
        <p:spPr bwMode="auto">
          <a:xfrm>
            <a:off x="4870450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Rectangle 19"/>
          <p:cNvSpPr>
            <a:spLocks noChangeArrowheads="1"/>
          </p:cNvSpPr>
          <p:nvPr/>
        </p:nvSpPr>
        <p:spPr bwMode="auto">
          <a:xfrm>
            <a:off x="3673475" y="1455738"/>
            <a:ext cx="288925" cy="4953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31" name="Text Box 20"/>
          <p:cNvSpPr txBox="1">
            <a:spLocks noChangeArrowheads="1"/>
          </p:cNvSpPr>
          <p:nvPr/>
        </p:nvSpPr>
        <p:spPr bwMode="auto">
          <a:xfrm>
            <a:off x="3657600" y="15351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A</a:t>
            </a:r>
          </a:p>
        </p:txBody>
      </p:sp>
      <p:grpSp>
        <p:nvGrpSpPr>
          <p:cNvPr id="34832" name="Group 21"/>
          <p:cNvGrpSpPr>
            <a:grpSpLocks/>
          </p:cNvGrpSpPr>
          <p:nvPr/>
        </p:nvGrpSpPr>
        <p:grpSpPr bwMode="auto">
          <a:xfrm>
            <a:off x="3265488" y="1314450"/>
            <a:ext cx="339725" cy="762000"/>
            <a:chOff x="2057" y="1004"/>
            <a:chExt cx="214" cy="480"/>
          </a:xfrm>
        </p:grpSpPr>
        <p:sp>
          <p:nvSpPr>
            <p:cNvPr id="34893" name="Rectangle 22"/>
            <p:cNvSpPr>
              <a:spLocks noChangeArrowheads="1"/>
            </p:cNvSpPr>
            <p:nvPr/>
          </p:nvSpPr>
          <p:spPr bwMode="auto">
            <a:xfrm>
              <a:off x="2082" y="1004"/>
              <a:ext cx="189" cy="480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94" name="Text Box 23"/>
            <p:cNvSpPr txBox="1">
              <a:spLocks noChangeArrowheads="1"/>
            </p:cNvSpPr>
            <p:nvPr/>
          </p:nvSpPr>
          <p:spPr bwMode="auto">
            <a:xfrm rot="-5400000">
              <a:off x="1998" y="1137"/>
              <a:ext cx="3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600" b="1">
                  <a:latin typeface="Times New Roman" pitchFamily="18" charset="0"/>
                </a:rPr>
                <a:t>C</a:t>
              </a:r>
              <a:r>
                <a:rPr lang="de-DE" sz="1600" b="1" baseline="-25000">
                  <a:latin typeface="Times New Roman" pitchFamily="18" charset="0"/>
                </a:rPr>
                <a:t>s1</a:t>
              </a:r>
              <a:endParaRPr lang="de-DE" sz="1600" b="1">
                <a:latin typeface="Times New Roman" pitchFamily="18" charset="0"/>
              </a:endParaRPr>
            </a:p>
          </p:txBody>
        </p:sp>
      </p:grpSp>
      <p:sp>
        <p:nvSpPr>
          <p:cNvPr id="34833" name="Line 24"/>
          <p:cNvSpPr>
            <a:spLocks noChangeShapeType="1"/>
          </p:cNvSpPr>
          <p:nvPr/>
        </p:nvSpPr>
        <p:spPr bwMode="auto">
          <a:xfrm>
            <a:off x="4038600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4" name="Rectangle 25"/>
          <p:cNvSpPr>
            <a:spLocks noChangeArrowheads="1"/>
          </p:cNvSpPr>
          <p:nvPr/>
        </p:nvSpPr>
        <p:spPr bwMode="auto">
          <a:xfrm>
            <a:off x="6042025" y="1314450"/>
            <a:ext cx="300038" cy="762000"/>
          </a:xfrm>
          <a:prstGeom prst="rect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35" name="Text Box 26"/>
          <p:cNvSpPr txBox="1">
            <a:spLocks noChangeArrowheads="1"/>
          </p:cNvSpPr>
          <p:nvPr/>
        </p:nvSpPr>
        <p:spPr bwMode="auto">
          <a:xfrm rot="-5400000">
            <a:off x="5908675" y="15255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C</a:t>
            </a:r>
            <a:r>
              <a:rPr lang="de-DE" sz="1600" b="1" baseline="-25000">
                <a:latin typeface="Times New Roman" pitchFamily="18" charset="0"/>
              </a:rPr>
              <a:t>e3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36" name="Line 27"/>
          <p:cNvSpPr>
            <a:spLocks noChangeShapeType="1"/>
          </p:cNvSpPr>
          <p:nvPr/>
        </p:nvSpPr>
        <p:spPr bwMode="auto">
          <a:xfrm>
            <a:off x="6775450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7" name="Rectangle 28"/>
          <p:cNvSpPr>
            <a:spLocks noChangeArrowheads="1"/>
          </p:cNvSpPr>
          <p:nvPr/>
        </p:nvSpPr>
        <p:spPr bwMode="auto">
          <a:xfrm>
            <a:off x="6821488" y="1314450"/>
            <a:ext cx="300037" cy="762000"/>
          </a:xfrm>
          <a:prstGeom prst="rect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38" name="Text Box 29"/>
          <p:cNvSpPr txBox="1">
            <a:spLocks noChangeArrowheads="1"/>
          </p:cNvSpPr>
          <p:nvPr/>
        </p:nvSpPr>
        <p:spPr bwMode="auto">
          <a:xfrm rot="-5400000">
            <a:off x="6688137" y="15255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C</a:t>
            </a:r>
            <a:r>
              <a:rPr lang="de-DE" sz="1600" b="1" baseline="-25000">
                <a:latin typeface="Times New Roman" pitchFamily="18" charset="0"/>
              </a:rPr>
              <a:t>s3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39" name="Line 30"/>
          <p:cNvSpPr>
            <a:spLocks noChangeShapeType="1"/>
          </p:cNvSpPr>
          <p:nvPr/>
        </p:nvSpPr>
        <p:spPr bwMode="auto">
          <a:xfrm>
            <a:off x="7554913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0" name="Rectangle 31"/>
          <p:cNvSpPr>
            <a:spLocks noChangeArrowheads="1"/>
          </p:cNvSpPr>
          <p:nvPr/>
        </p:nvSpPr>
        <p:spPr bwMode="auto">
          <a:xfrm>
            <a:off x="7189788" y="1455738"/>
            <a:ext cx="288925" cy="4953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1" name="Text Box 32"/>
          <p:cNvSpPr txBox="1">
            <a:spLocks noChangeArrowheads="1"/>
          </p:cNvSpPr>
          <p:nvPr/>
        </p:nvSpPr>
        <p:spPr bwMode="auto">
          <a:xfrm>
            <a:off x="7173913" y="15351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A</a:t>
            </a:r>
          </a:p>
        </p:txBody>
      </p:sp>
      <p:sp>
        <p:nvSpPr>
          <p:cNvPr id="34842" name="AutoShape 33"/>
          <p:cNvSpPr>
            <a:spLocks/>
          </p:cNvSpPr>
          <p:nvPr/>
        </p:nvSpPr>
        <p:spPr bwMode="auto">
          <a:xfrm rot="-5400000">
            <a:off x="2741613" y="1373188"/>
            <a:ext cx="254000" cy="2057400"/>
          </a:xfrm>
          <a:prstGeom prst="leftBrace">
            <a:avLst>
              <a:gd name="adj1" fmla="val 6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3" name="AutoShape 34"/>
          <p:cNvSpPr>
            <a:spLocks/>
          </p:cNvSpPr>
          <p:nvPr/>
        </p:nvSpPr>
        <p:spPr bwMode="auto">
          <a:xfrm rot="-5400000">
            <a:off x="4837113" y="1563688"/>
            <a:ext cx="254000" cy="1676400"/>
          </a:xfrm>
          <a:prstGeom prst="leftBrace">
            <a:avLst>
              <a:gd name="adj1" fmla="val 5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4" name="AutoShape 35"/>
          <p:cNvSpPr>
            <a:spLocks/>
          </p:cNvSpPr>
          <p:nvPr/>
        </p:nvSpPr>
        <p:spPr bwMode="auto">
          <a:xfrm rot="-5400000">
            <a:off x="6594476" y="1682750"/>
            <a:ext cx="254000" cy="1438275"/>
          </a:xfrm>
          <a:prstGeom prst="leftBrace">
            <a:avLst>
              <a:gd name="adj1" fmla="val 471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4564063" y="2528888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FF00"/>
                </a:solidFill>
                <a:latin typeface="Times New Roman" pitchFamily="18" charset="0"/>
              </a:rPr>
              <a:t>stage 2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46" name="Text Box 37"/>
          <p:cNvSpPr txBox="1">
            <a:spLocks noChangeArrowheads="1"/>
          </p:cNvSpPr>
          <p:nvPr/>
        </p:nvSpPr>
        <p:spPr bwMode="auto">
          <a:xfrm>
            <a:off x="6316663" y="2528888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FF9966"/>
                </a:solidFill>
                <a:latin typeface="Times New Roman" pitchFamily="18" charset="0"/>
              </a:rPr>
              <a:t>stage 3</a:t>
            </a:r>
          </a:p>
        </p:txBody>
      </p:sp>
      <p:sp>
        <p:nvSpPr>
          <p:cNvPr id="34847" name="Rectangle 38"/>
          <p:cNvSpPr>
            <a:spLocks noChangeArrowheads="1"/>
          </p:cNvSpPr>
          <p:nvPr/>
        </p:nvSpPr>
        <p:spPr bwMode="auto">
          <a:xfrm>
            <a:off x="5221288" y="1314450"/>
            <a:ext cx="300037" cy="7620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48" name="Text Box 39"/>
          <p:cNvSpPr txBox="1">
            <a:spLocks noChangeArrowheads="1"/>
          </p:cNvSpPr>
          <p:nvPr/>
        </p:nvSpPr>
        <p:spPr bwMode="auto">
          <a:xfrm rot="-5400000">
            <a:off x="5087937" y="15255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C</a:t>
            </a:r>
            <a:r>
              <a:rPr lang="de-DE" sz="1600" b="1" baseline="-25000">
                <a:latin typeface="Times New Roman" pitchFamily="18" charset="0"/>
              </a:rPr>
              <a:t>s2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49" name="Line 40"/>
          <p:cNvSpPr>
            <a:spLocks noChangeShapeType="1"/>
          </p:cNvSpPr>
          <p:nvPr/>
        </p:nvSpPr>
        <p:spPr bwMode="auto">
          <a:xfrm>
            <a:off x="5954713" y="170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0" name="Rectangle 41"/>
          <p:cNvSpPr>
            <a:spLocks noChangeArrowheads="1"/>
          </p:cNvSpPr>
          <p:nvPr/>
        </p:nvSpPr>
        <p:spPr bwMode="auto">
          <a:xfrm>
            <a:off x="5589588" y="1455738"/>
            <a:ext cx="288925" cy="4953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1" name="Text Box 42"/>
          <p:cNvSpPr txBox="1">
            <a:spLocks noChangeArrowheads="1"/>
          </p:cNvSpPr>
          <p:nvPr/>
        </p:nvSpPr>
        <p:spPr bwMode="auto">
          <a:xfrm>
            <a:off x="5573713" y="15351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A</a:t>
            </a:r>
          </a:p>
        </p:txBody>
      </p:sp>
      <p:sp>
        <p:nvSpPr>
          <p:cNvPr id="34852" name="Text Box 43"/>
          <p:cNvSpPr txBox="1">
            <a:spLocks noChangeArrowheads="1"/>
          </p:cNvSpPr>
          <p:nvPr/>
        </p:nvSpPr>
        <p:spPr bwMode="auto">
          <a:xfrm>
            <a:off x="1422400" y="53975"/>
            <a:ext cx="496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Multi-MIEZE with common detection plane</a:t>
            </a:r>
          </a:p>
        </p:txBody>
      </p:sp>
      <p:sp>
        <p:nvSpPr>
          <p:cNvPr id="34853" name="Freeform 44"/>
          <p:cNvSpPr>
            <a:spLocks/>
          </p:cNvSpPr>
          <p:nvPr/>
        </p:nvSpPr>
        <p:spPr bwMode="auto">
          <a:xfrm rot="-5400000">
            <a:off x="2565400" y="4983163"/>
            <a:ext cx="123825" cy="971550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4" name="Freeform 45"/>
          <p:cNvSpPr>
            <a:spLocks/>
          </p:cNvSpPr>
          <p:nvPr/>
        </p:nvSpPr>
        <p:spPr bwMode="auto">
          <a:xfrm rot="-5400000">
            <a:off x="4697413" y="5075237"/>
            <a:ext cx="101600" cy="803275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5" name="Freeform 46"/>
          <p:cNvSpPr>
            <a:spLocks/>
          </p:cNvSpPr>
          <p:nvPr/>
        </p:nvSpPr>
        <p:spPr bwMode="auto">
          <a:xfrm rot="-5400000">
            <a:off x="6512719" y="5201444"/>
            <a:ext cx="73025" cy="582613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6" name="Freeform 47"/>
          <p:cNvSpPr>
            <a:spLocks/>
          </p:cNvSpPr>
          <p:nvPr/>
        </p:nvSpPr>
        <p:spPr bwMode="auto">
          <a:xfrm rot="5400000" flipV="1">
            <a:off x="3675857" y="4472781"/>
            <a:ext cx="107950" cy="849313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7" name="Freeform 48"/>
          <p:cNvSpPr>
            <a:spLocks/>
          </p:cNvSpPr>
          <p:nvPr/>
        </p:nvSpPr>
        <p:spPr bwMode="auto">
          <a:xfrm rot="5400000" flipV="1">
            <a:off x="5657850" y="4533901"/>
            <a:ext cx="92075" cy="723900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58" name="Freeform 49"/>
          <p:cNvSpPr>
            <a:spLocks/>
          </p:cNvSpPr>
          <p:nvPr/>
        </p:nvSpPr>
        <p:spPr bwMode="auto">
          <a:xfrm rot="5400000" flipV="1">
            <a:off x="7250907" y="4645818"/>
            <a:ext cx="63500" cy="500063"/>
          </a:xfrm>
          <a:custGeom>
            <a:avLst/>
            <a:gdLst>
              <a:gd name="T0" fmla="*/ 2147483647 w 96"/>
              <a:gd name="T1" fmla="*/ 0 h 1500"/>
              <a:gd name="T2" fmla="*/ 2147483647 w 96"/>
              <a:gd name="T3" fmla="*/ 2147483647 h 1500"/>
              <a:gd name="T4" fmla="*/ 2147483647 w 96"/>
              <a:gd name="T5" fmla="*/ 2147483647 h 1500"/>
              <a:gd name="T6" fmla="*/ 2147483647 w 96"/>
              <a:gd name="T7" fmla="*/ 2147483647 h 1500"/>
              <a:gd name="T8" fmla="*/ 2147483647 w 96"/>
              <a:gd name="T9" fmla="*/ 2147483647 h 1500"/>
              <a:gd name="T10" fmla="*/ 2147483647 w 96"/>
              <a:gd name="T11" fmla="*/ 2147483647 h 1500"/>
              <a:gd name="T12" fmla="*/ 2147483647 w 96"/>
              <a:gd name="T13" fmla="*/ 2147483647 h 1500"/>
              <a:gd name="T14" fmla="*/ 2147483647 w 96"/>
              <a:gd name="T15" fmla="*/ 2147483647 h 1500"/>
              <a:gd name="T16" fmla="*/ 2147483647 w 96"/>
              <a:gd name="T17" fmla="*/ 2147483647 h 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00"/>
              <a:gd name="T29" fmla="*/ 96 w 96"/>
              <a:gd name="T30" fmla="*/ 1500 h 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00">
                <a:moveTo>
                  <a:pt x="90" y="0"/>
                </a:moveTo>
                <a:cubicBezTo>
                  <a:pt x="80" y="38"/>
                  <a:pt x="71" y="77"/>
                  <a:pt x="60" y="138"/>
                </a:cubicBezTo>
                <a:cubicBezTo>
                  <a:pt x="49" y="199"/>
                  <a:pt x="33" y="284"/>
                  <a:pt x="24" y="366"/>
                </a:cubicBezTo>
                <a:cubicBezTo>
                  <a:pt x="15" y="448"/>
                  <a:pt x="6" y="557"/>
                  <a:pt x="3" y="630"/>
                </a:cubicBezTo>
                <a:cubicBezTo>
                  <a:pt x="0" y="703"/>
                  <a:pt x="1" y="742"/>
                  <a:pt x="3" y="807"/>
                </a:cubicBezTo>
                <a:cubicBezTo>
                  <a:pt x="5" y="872"/>
                  <a:pt x="10" y="952"/>
                  <a:pt x="15" y="1020"/>
                </a:cubicBezTo>
                <a:cubicBezTo>
                  <a:pt x="20" y="1088"/>
                  <a:pt x="27" y="1156"/>
                  <a:pt x="36" y="1215"/>
                </a:cubicBezTo>
                <a:cubicBezTo>
                  <a:pt x="45" y="1274"/>
                  <a:pt x="59" y="1330"/>
                  <a:pt x="69" y="1377"/>
                </a:cubicBezTo>
                <a:cubicBezTo>
                  <a:pt x="79" y="1424"/>
                  <a:pt x="91" y="1475"/>
                  <a:pt x="96" y="150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4859" name="Group 50"/>
          <p:cNvGrpSpPr>
            <a:grpSpLocks/>
          </p:cNvGrpSpPr>
          <p:nvPr/>
        </p:nvGrpSpPr>
        <p:grpSpPr bwMode="auto">
          <a:xfrm>
            <a:off x="1608138" y="4616450"/>
            <a:ext cx="274637" cy="592138"/>
            <a:chOff x="1241" y="2228"/>
            <a:chExt cx="173" cy="373"/>
          </a:xfrm>
        </p:grpSpPr>
        <p:sp>
          <p:nvSpPr>
            <p:cNvPr id="34891" name="Rectangle 51"/>
            <p:cNvSpPr>
              <a:spLocks noChangeAspect="1" noChangeArrowheads="1"/>
            </p:cNvSpPr>
            <p:nvPr/>
          </p:nvSpPr>
          <p:spPr bwMode="auto">
            <a:xfrm rot="1972154">
              <a:off x="1274" y="2249"/>
              <a:ext cx="132" cy="336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92" name="Text Box 52"/>
            <p:cNvSpPr txBox="1">
              <a:spLocks noChangeAspect="1" noChangeArrowheads="1"/>
            </p:cNvSpPr>
            <p:nvPr/>
          </p:nvSpPr>
          <p:spPr bwMode="auto">
            <a:xfrm rot="-3427846">
              <a:off x="1141" y="2328"/>
              <a:ext cx="3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200" b="1">
                  <a:latin typeface="Times New Roman" pitchFamily="18" charset="0"/>
                </a:rPr>
                <a:t>C</a:t>
              </a:r>
              <a:r>
                <a:rPr lang="de-DE" sz="1200" b="1" baseline="-25000">
                  <a:latin typeface="Times New Roman" pitchFamily="18" charset="0"/>
                </a:rPr>
                <a:t>e1</a:t>
              </a:r>
              <a:endParaRPr lang="de-DE" sz="1200" b="1">
                <a:latin typeface="Times New Roman" pitchFamily="18" charset="0"/>
              </a:endParaRPr>
            </a:p>
          </p:txBody>
        </p:sp>
      </p:grpSp>
      <p:grpSp>
        <p:nvGrpSpPr>
          <p:cNvPr id="34860" name="Group 53"/>
          <p:cNvGrpSpPr>
            <a:grpSpLocks/>
          </p:cNvGrpSpPr>
          <p:nvPr/>
        </p:nvGrpSpPr>
        <p:grpSpPr bwMode="auto">
          <a:xfrm rot="-3860900">
            <a:off x="3082925" y="4884738"/>
            <a:ext cx="274637" cy="592138"/>
            <a:chOff x="1241" y="2228"/>
            <a:chExt cx="173" cy="373"/>
          </a:xfrm>
        </p:grpSpPr>
        <p:sp>
          <p:nvSpPr>
            <p:cNvPr id="34889" name="Rectangle 54"/>
            <p:cNvSpPr>
              <a:spLocks noChangeAspect="1" noChangeArrowheads="1"/>
            </p:cNvSpPr>
            <p:nvPr/>
          </p:nvSpPr>
          <p:spPr bwMode="auto">
            <a:xfrm rot="1972154">
              <a:off x="1274" y="2249"/>
              <a:ext cx="132" cy="336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90" name="Text Box 55"/>
            <p:cNvSpPr txBox="1">
              <a:spLocks noChangeAspect="1" noChangeArrowheads="1"/>
            </p:cNvSpPr>
            <p:nvPr/>
          </p:nvSpPr>
          <p:spPr bwMode="auto">
            <a:xfrm rot="-3427846">
              <a:off x="1141" y="2328"/>
              <a:ext cx="3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200" b="1">
                  <a:latin typeface="Times New Roman" pitchFamily="18" charset="0"/>
                </a:rPr>
                <a:t>C</a:t>
              </a:r>
              <a:r>
                <a:rPr lang="de-DE" sz="1200" b="1" baseline="-25000">
                  <a:latin typeface="Times New Roman" pitchFamily="18" charset="0"/>
                </a:rPr>
                <a:t>e1</a:t>
              </a:r>
              <a:endParaRPr lang="de-DE" sz="1200" b="1">
                <a:latin typeface="Times New Roman" pitchFamily="18" charset="0"/>
              </a:endParaRPr>
            </a:p>
          </p:txBody>
        </p:sp>
      </p:grpSp>
      <p:sp>
        <p:nvSpPr>
          <p:cNvPr id="34861" name="Rectangle 56"/>
          <p:cNvSpPr>
            <a:spLocks noChangeAspect="1" noChangeArrowheads="1"/>
          </p:cNvSpPr>
          <p:nvPr/>
        </p:nvSpPr>
        <p:spPr bwMode="auto">
          <a:xfrm rot="1972154">
            <a:off x="4156075" y="4897438"/>
            <a:ext cx="209550" cy="533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62" name="Text Box 57"/>
          <p:cNvSpPr txBox="1">
            <a:spLocks noChangeAspect="1" noChangeArrowheads="1"/>
          </p:cNvSpPr>
          <p:nvPr/>
        </p:nvSpPr>
        <p:spPr bwMode="auto">
          <a:xfrm rot="-3427846">
            <a:off x="3944938" y="5022850"/>
            <a:ext cx="592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200" b="1">
                <a:latin typeface="Times New Roman" pitchFamily="18" charset="0"/>
              </a:rPr>
              <a:t>C</a:t>
            </a:r>
            <a:r>
              <a:rPr lang="de-DE" sz="1200" b="1" baseline="-25000">
                <a:latin typeface="Times New Roman" pitchFamily="18" charset="0"/>
              </a:rPr>
              <a:t>e1</a:t>
            </a:r>
            <a:endParaRPr lang="de-DE" sz="1200" b="1">
              <a:latin typeface="Times New Roman" pitchFamily="18" charset="0"/>
            </a:endParaRPr>
          </a:p>
        </p:txBody>
      </p:sp>
      <p:sp>
        <p:nvSpPr>
          <p:cNvPr id="34863" name="Rectangle 58"/>
          <p:cNvSpPr>
            <a:spLocks noChangeAspect="1" noChangeArrowheads="1"/>
          </p:cNvSpPr>
          <p:nvPr/>
        </p:nvSpPr>
        <p:spPr bwMode="auto">
          <a:xfrm rot="1972154">
            <a:off x="6089650" y="4945063"/>
            <a:ext cx="209550" cy="533400"/>
          </a:xfrm>
          <a:prstGeom prst="rect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64" name="Text Box 59"/>
          <p:cNvSpPr txBox="1">
            <a:spLocks noChangeAspect="1" noChangeArrowheads="1"/>
          </p:cNvSpPr>
          <p:nvPr/>
        </p:nvSpPr>
        <p:spPr bwMode="auto">
          <a:xfrm rot="-3427846">
            <a:off x="5878513" y="5070475"/>
            <a:ext cx="592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200" b="1">
                <a:latin typeface="Times New Roman" pitchFamily="18" charset="0"/>
              </a:rPr>
              <a:t>C</a:t>
            </a:r>
            <a:r>
              <a:rPr lang="de-DE" sz="1200" b="1" baseline="-25000">
                <a:latin typeface="Times New Roman" pitchFamily="18" charset="0"/>
              </a:rPr>
              <a:t>e1</a:t>
            </a:r>
            <a:endParaRPr lang="de-DE" sz="1200" b="1">
              <a:latin typeface="Times New Roman" pitchFamily="18" charset="0"/>
            </a:endParaRPr>
          </a:p>
        </p:txBody>
      </p:sp>
      <p:sp>
        <p:nvSpPr>
          <p:cNvPr id="34865" name="Rectangle 60"/>
          <p:cNvSpPr>
            <a:spLocks noChangeAspect="1" noChangeArrowheads="1"/>
          </p:cNvSpPr>
          <p:nvPr/>
        </p:nvSpPr>
        <p:spPr bwMode="auto">
          <a:xfrm rot="-1888746">
            <a:off x="5154613" y="4889500"/>
            <a:ext cx="209550" cy="533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66" name="Text Box 61"/>
          <p:cNvSpPr txBox="1">
            <a:spLocks noChangeAspect="1" noChangeArrowheads="1"/>
          </p:cNvSpPr>
          <p:nvPr/>
        </p:nvSpPr>
        <p:spPr bwMode="auto">
          <a:xfrm rot="-7288746">
            <a:off x="4953000" y="5033963"/>
            <a:ext cx="592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200" b="1">
                <a:latin typeface="Times New Roman" pitchFamily="18" charset="0"/>
              </a:rPr>
              <a:t>C</a:t>
            </a:r>
            <a:r>
              <a:rPr lang="de-DE" sz="1200" b="1" baseline="-25000">
                <a:latin typeface="Times New Roman" pitchFamily="18" charset="0"/>
              </a:rPr>
              <a:t>e1</a:t>
            </a:r>
            <a:endParaRPr lang="de-DE" sz="1200" b="1">
              <a:latin typeface="Times New Roman" pitchFamily="18" charset="0"/>
            </a:endParaRPr>
          </a:p>
        </p:txBody>
      </p:sp>
      <p:sp>
        <p:nvSpPr>
          <p:cNvPr id="34867" name="Rectangle 62"/>
          <p:cNvSpPr>
            <a:spLocks noChangeAspect="1" noChangeArrowheads="1"/>
          </p:cNvSpPr>
          <p:nvPr/>
        </p:nvSpPr>
        <p:spPr bwMode="auto">
          <a:xfrm rot="-1888746">
            <a:off x="6831013" y="4908550"/>
            <a:ext cx="209550" cy="533400"/>
          </a:xfrm>
          <a:prstGeom prst="rect">
            <a:avLst/>
          </a:prstGeom>
          <a:solidFill>
            <a:srgbClr val="FF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68" name="Text Box 63"/>
          <p:cNvSpPr txBox="1">
            <a:spLocks noChangeAspect="1" noChangeArrowheads="1"/>
          </p:cNvSpPr>
          <p:nvPr/>
        </p:nvSpPr>
        <p:spPr bwMode="auto">
          <a:xfrm rot="-7288746">
            <a:off x="6629400" y="5053013"/>
            <a:ext cx="592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200" b="1">
                <a:latin typeface="Times New Roman" pitchFamily="18" charset="0"/>
              </a:rPr>
              <a:t>C</a:t>
            </a:r>
            <a:r>
              <a:rPr lang="de-DE" sz="1200" b="1" baseline="-25000">
                <a:latin typeface="Times New Roman" pitchFamily="18" charset="0"/>
              </a:rPr>
              <a:t>e1</a:t>
            </a:r>
            <a:endParaRPr lang="de-DE" sz="1200" b="1">
              <a:latin typeface="Times New Roman" pitchFamily="18" charset="0"/>
            </a:endParaRPr>
          </a:p>
        </p:txBody>
      </p:sp>
      <p:sp>
        <p:nvSpPr>
          <p:cNvPr id="34869" name="Freeform 64"/>
          <p:cNvSpPr>
            <a:spLocks/>
          </p:cNvSpPr>
          <p:nvPr/>
        </p:nvSpPr>
        <p:spPr bwMode="auto">
          <a:xfrm>
            <a:off x="1204913" y="4584700"/>
            <a:ext cx="7862887" cy="1676400"/>
          </a:xfrm>
          <a:custGeom>
            <a:avLst/>
            <a:gdLst>
              <a:gd name="T0" fmla="*/ 0 w 4953"/>
              <a:gd name="T1" fmla="*/ 0 h 1056"/>
              <a:gd name="T2" fmla="*/ 2147483647 w 4953"/>
              <a:gd name="T3" fmla="*/ 2147483647 h 1056"/>
              <a:gd name="T4" fmla="*/ 2147483647 w 4953"/>
              <a:gd name="T5" fmla="*/ 2147483647 h 1056"/>
              <a:gd name="T6" fmla="*/ 2147483647 w 4953"/>
              <a:gd name="T7" fmla="*/ 2147483647 h 1056"/>
              <a:gd name="T8" fmla="*/ 2147483647 w 4953"/>
              <a:gd name="T9" fmla="*/ 2147483647 h 1056"/>
              <a:gd name="T10" fmla="*/ 2147483647 w 4953"/>
              <a:gd name="T11" fmla="*/ 2147483647 h 1056"/>
              <a:gd name="T12" fmla="*/ 2147483647 w 4953"/>
              <a:gd name="T13" fmla="*/ 2147483647 h 1056"/>
              <a:gd name="T14" fmla="*/ 2147483647 w 4953"/>
              <a:gd name="T15" fmla="*/ 2147483647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53"/>
              <a:gd name="T25" fmla="*/ 0 h 1056"/>
              <a:gd name="T26" fmla="*/ 4953 w 4953"/>
              <a:gd name="T27" fmla="*/ 1056 h 10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53" h="1056">
                <a:moveTo>
                  <a:pt x="0" y="0"/>
                </a:moveTo>
                <a:lnTo>
                  <a:pt x="897" y="594"/>
                </a:lnTo>
                <a:lnTo>
                  <a:pt x="1586" y="179"/>
                </a:lnTo>
                <a:lnTo>
                  <a:pt x="2241" y="586"/>
                </a:lnTo>
                <a:lnTo>
                  <a:pt x="2834" y="179"/>
                </a:lnTo>
                <a:lnTo>
                  <a:pt x="3365" y="590"/>
                </a:lnTo>
                <a:lnTo>
                  <a:pt x="3834" y="179"/>
                </a:lnTo>
                <a:lnTo>
                  <a:pt x="4953" y="1056"/>
                </a:lnTo>
              </a:path>
            </a:pathLst>
          </a:custGeom>
          <a:noFill/>
          <a:ln w="12700">
            <a:solidFill>
              <a:schemeClr val="accent2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70" name="Freeform 65"/>
          <p:cNvSpPr>
            <a:spLocks/>
          </p:cNvSpPr>
          <p:nvPr/>
        </p:nvSpPr>
        <p:spPr bwMode="auto">
          <a:xfrm>
            <a:off x="1704975" y="4918075"/>
            <a:ext cx="7121525" cy="1152525"/>
          </a:xfrm>
          <a:custGeom>
            <a:avLst/>
            <a:gdLst>
              <a:gd name="T0" fmla="*/ 0 w 4486"/>
              <a:gd name="T1" fmla="*/ 0 h 726"/>
              <a:gd name="T2" fmla="*/ 2147483647 w 4486"/>
              <a:gd name="T3" fmla="*/ 2147483647 h 726"/>
              <a:gd name="T4" fmla="*/ 2147483647 w 4486"/>
              <a:gd name="T5" fmla="*/ 2147483647 h 726"/>
              <a:gd name="T6" fmla="*/ 2147483647 w 4486"/>
              <a:gd name="T7" fmla="*/ 2147483647 h 726"/>
              <a:gd name="T8" fmla="*/ 2147483647 w 4486"/>
              <a:gd name="T9" fmla="*/ 2147483647 h 726"/>
              <a:gd name="T10" fmla="*/ 2147483647 w 4486"/>
              <a:gd name="T11" fmla="*/ 2147483647 h 726"/>
              <a:gd name="T12" fmla="*/ 2147483647 w 4486"/>
              <a:gd name="T13" fmla="*/ 0 h 726"/>
              <a:gd name="T14" fmla="*/ 2147483647 w 4486"/>
              <a:gd name="T15" fmla="*/ 2147483647 h 7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86"/>
              <a:gd name="T25" fmla="*/ 0 h 726"/>
              <a:gd name="T26" fmla="*/ 4486 w 4486"/>
              <a:gd name="T27" fmla="*/ 726 h 7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86" h="726">
                <a:moveTo>
                  <a:pt x="0" y="0"/>
                </a:moveTo>
                <a:lnTo>
                  <a:pt x="288" y="318"/>
                </a:lnTo>
                <a:lnTo>
                  <a:pt x="1524" y="12"/>
                </a:lnTo>
                <a:lnTo>
                  <a:pt x="1680" y="330"/>
                </a:lnTo>
                <a:lnTo>
                  <a:pt x="2736" y="12"/>
                </a:lnTo>
                <a:lnTo>
                  <a:pt x="2880" y="342"/>
                </a:lnTo>
                <a:lnTo>
                  <a:pt x="3660" y="0"/>
                </a:lnTo>
                <a:lnTo>
                  <a:pt x="4486" y="726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71" name="Freeform 66"/>
          <p:cNvSpPr>
            <a:spLocks/>
          </p:cNvSpPr>
          <p:nvPr/>
        </p:nvSpPr>
        <p:spPr bwMode="auto">
          <a:xfrm>
            <a:off x="1704975" y="4908550"/>
            <a:ext cx="7108825" cy="1136650"/>
          </a:xfrm>
          <a:custGeom>
            <a:avLst/>
            <a:gdLst>
              <a:gd name="T0" fmla="*/ 0 w 4478"/>
              <a:gd name="T1" fmla="*/ 2147483647 h 716"/>
              <a:gd name="T2" fmla="*/ 2147483647 w 4478"/>
              <a:gd name="T3" fmla="*/ 2147483647 h 716"/>
              <a:gd name="T4" fmla="*/ 2147483647 w 4478"/>
              <a:gd name="T5" fmla="*/ 2147483647 h 716"/>
              <a:gd name="T6" fmla="*/ 2147483647 w 4478"/>
              <a:gd name="T7" fmla="*/ 2147483647 h 716"/>
              <a:gd name="T8" fmla="*/ 2147483647 w 4478"/>
              <a:gd name="T9" fmla="*/ 2147483647 h 716"/>
              <a:gd name="T10" fmla="*/ 2147483647 w 4478"/>
              <a:gd name="T11" fmla="*/ 2147483647 h 716"/>
              <a:gd name="T12" fmla="*/ 2147483647 w 4478"/>
              <a:gd name="T13" fmla="*/ 0 h 716"/>
              <a:gd name="T14" fmla="*/ 2147483647 w 4478"/>
              <a:gd name="T15" fmla="*/ 2147483647 h 7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78"/>
              <a:gd name="T25" fmla="*/ 0 h 716"/>
              <a:gd name="T26" fmla="*/ 4478 w 4478"/>
              <a:gd name="T27" fmla="*/ 716 h 7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78" h="716">
                <a:moveTo>
                  <a:pt x="0" y="12"/>
                </a:moveTo>
                <a:lnTo>
                  <a:pt x="882" y="324"/>
                </a:lnTo>
                <a:lnTo>
                  <a:pt x="1038" y="6"/>
                </a:lnTo>
                <a:lnTo>
                  <a:pt x="2142" y="336"/>
                </a:lnTo>
                <a:lnTo>
                  <a:pt x="2322" y="6"/>
                </a:lnTo>
                <a:lnTo>
                  <a:pt x="3222" y="354"/>
                </a:lnTo>
                <a:lnTo>
                  <a:pt x="3372" y="0"/>
                </a:lnTo>
                <a:lnTo>
                  <a:pt x="4478" y="716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72" name="Text Box 67"/>
          <p:cNvSpPr txBox="1">
            <a:spLocks noChangeArrowheads="1"/>
          </p:cNvSpPr>
          <p:nvPr/>
        </p:nvSpPr>
        <p:spPr bwMode="auto">
          <a:xfrm>
            <a:off x="4716463" y="4125913"/>
            <a:ext cx="2000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Times New Roman" pitchFamily="18" charset="0"/>
              </a:rPr>
              <a:t>Polarizing lenses</a:t>
            </a:r>
          </a:p>
        </p:txBody>
      </p:sp>
      <p:sp>
        <p:nvSpPr>
          <p:cNvPr id="34873" name="Line 68"/>
          <p:cNvSpPr>
            <a:spLocks noChangeShapeType="1"/>
          </p:cNvSpPr>
          <p:nvPr/>
        </p:nvSpPr>
        <p:spPr bwMode="auto">
          <a:xfrm flipH="1">
            <a:off x="3952875" y="4441825"/>
            <a:ext cx="1257300" cy="4095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Line 69"/>
          <p:cNvSpPr>
            <a:spLocks noChangeShapeType="1"/>
          </p:cNvSpPr>
          <p:nvPr/>
        </p:nvSpPr>
        <p:spPr bwMode="auto">
          <a:xfrm>
            <a:off x="5638800" y="4432300"/>
            <a:ext cx="38100" cy="428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Line 70"/>
          <p:cNvSpPr>
            <a:spLocks noChangeShapeType="1"/>
          </p:cNvSpPr>
          <p:nvPr/>
        </p:nvSpPr>
        <p:spPr bwMode="auto">
          <a:xfrm>
            <a:off x="6000750" y="4422775"/>
            <a:ext cx="1247775" cy="447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Text Box 71"/>
          <p:cNvSpPr txBox="1">
            <a:spLocks noChangeArrowheads="1"/>
          </p:cNvSpPr>
          <p:nvPr/>
        </p:nvSpPr>
        <p:spPr bwMode="auto">
          <a:xfrm>
            <a:off x="3676650" y="5802313"/>
            <a:ext cx="200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CC0066"/>
                </a:solidFill>
                <a:latin typeface="Times New Roman" pitchFamily="18" charset="0"/>
              </a:rPr>
              <a:t>non-polarizing lenses</a:t>
            </a:r>
            <a:endParaRPr lang="de-DE" sz="1600" b="1">
              <a:latin typeface="Times New Roman" pitchFamily="18" charset="0"/>
            </a:endParaRPr>
          </a:p>
        </p:txBody>
      </p:sp>
      <p:sp>
        <p:nvSpPr>
          <p:cNvPr id="34877" name="Line 72"/>
          <p:cNvSpPr>
            <a:spLocks noChangeShapeType="1"/>
          </p:cNvSpPr>
          <p:nvPr/>
        </p:nvSpPr>
        <p:spPr bwMode="auto">
          <a:xfrm>
            <a:off x="2933700" y="5537200"/>
            <a:ext cx="963613" cy="3444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Line 73"/>
          <p:cNvSpPr>
            <a:spLocks noChangeShapeType="1"/>
          </p:cNvSpPr>
          <p:nvPr/>
        </p:nvSpPr>
        <p:spPr bwMode="auto">
          <a:xfrm flipH="1">
            <a:off x="4718050" y="5575300"/>
            <a:ext cx="6350" cy="3063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Line 74"/>
          <p:cNvSpPr>
            <a:spLocks noChangeShapeType="1"/>
          </p:cNvSpPr>
          <p:nvPr/>
        </p:nvSpPr>
        <p:spPr bwMode="auto">
          <a:xfrm flipH="1">
            <a:off x="5386388" y="5584825"/>
            <a:ext cx="1081087" cy="352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80" name="Group 75"/>
          <p:cNvGrpSpPr>
            <a:grpSpLocks/>
          </p:cNvGrpSpPr>
          <p:nvPr/>
        </p:nvGrpSpPr>
        <p:grpSpPr bwMode="auto">
          <a:xfrm rot="-8777931">
            <a:off x="1035050" y="4313238"/>
            <a:ext cx="300038" cy="495300"/>
            <a:chOff x="855" y="1093"/>
            <a:chExt cx="189" cy="312"/>
          </a:xfrm>
        </p:grpSpPr>
        <p:sp>
          <p:nvSpPr>
            <p:cNvPr id="34887" name="Rectangle 76"/>
            <p:cNvSpPr>
              <a:spLocks noChangeArrowheads="1"/>
            </p:cNvSpPr>
            <p:nvPr/>
          </p:nvSpPr>
          <p:spPr bwMode="auto">
            <a:xfrm>
              <a:off x="865" y="1093"/>
              <a:ext cx="179" cy="312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4888" name="Text Box 77"/>
            <p:cNvSpPr txBox="1">
              <a:spLocks noChangeArrowheads="1"/>
            </p:cNvSpPr>
            <p:nvPr/>
          </p:nvSpPr>
          <p:spPr bwMode="auto">
            <a:xfrm>
              <a:off x="855" y="1143"/>
              <a:ext cx="1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1600" b="1">
                  <a:latin typeface="Times New Roman" pitchFamily="18" charset="0"/>
                </a:rPr>
                <a:t>P</a:t>
              </a:r>
            </a:p>
          </p:txBody>
        </p:sp>
      </p:grpSp>
      <p:sp>
        <p:nvSpPr>
          <p:cNvPr id="34881" name="Rectangle 78"/>
          <p:cNvSpPr>
            <a:spLocks noChangeArrowheads="1"/>
          </p:cNvSpPr>
          <p:nvPr/>
        </p:nvSpPr>
        <p:spPr bwMode="auto">
          <a:xfrm rot="-8521700">
            <a:off x="8659813" y="5802313"/>
            <a:ext cx="284162" cy="4953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882" name="Text Box 79"/>
          <p:cNvSpPr txBox="1">
            <a:spLocks noChangeArrowheads="1"/>
          </p:cNvSpPr>
          <p:nvPr/>
        </p:nvSpPr>
        <p:spPr bwMode="auto">
          <a:xfrm rot="-8521700">
            <a:off x="8658225" y="5888038"/>
            <a:ext cx="300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latin typeface="Times New Roman" pitchFamily="18" charset="0"/>
              </a:rPr>
              <a:t>D</a:t>
            </a:r>
          </a:p>
        </p:txBody>
      </p:sp>
      <p:sp>
        <p:nvSpPr>
          <p:cNvPr id="34883" name="Line 81"/>
          <p:cNvSpPr>
            <a:spLocks noChangeShapeType="1"/>
          </p:cNvSpPr>
          <p:nvPr/>
        </p:nvSpPr>
        <p:spPr bwMode="auto">
          <a:xfrm rot="2037105">
            <a:off x="530225" y="4416425"/>
            <a:ext cx="4413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84" name="Line 82"/>
          <p:cNvSpPr>
            <a:spLocks noChangeShapeType="1"/>
          </p:cNvSpPr>
          <p:nvPr/>
        </p:nvSpPr>
        <p:spPr bwMode="auto">
          <a:xfrm rot="2037105">
            <a:off x="663575" y="4219575"/>
            <a:ext cx="4413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85" name="Text Box 83"/>
          <p:cNvSpPr txBox="1">
            <a:spLocks noChangeArrowheads="1"/>
          </p:cNvSpPr>
          <p:nvPr/>
        </p:nvSpPr>
        <p:spPr bwMode="auto">
          <a:xfrm rot="2037105">
            <a:off x="682625" y="3887788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4886" name="Text Box 84"/>
          <p:cNvSpPr txBox="1">
            <a:spLocks noChangeArrowheads="1"/>
          </p:cNvSpPr>
          <p:nvPr/>
        </p:nvSpPr>
        <p:spPr bwMode="auto">
          <a:xfrm>
            <a:off x="236537" y="3082854"/>
            <a:ext cx="772160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>
                <a:latin typeface="Times New Roman" pitchFamily="18" charset="0"/>
              </a:rPr>
              <a:t>Transmission function:         </a:t>
            </a:r>
            <a:r>
              <a:rPr lang="en-US" sz="2000" b="1">
                <a:latin typeface="Times New Roman" pitchFamily="18" charset="0"/>
              </a:rPr>
              <a:t>T</a:t>
            </a:r>
            <a:r>
              <a:rPr lang="en-US" sz="2000" b="1" baseline="-25000">
                <a:latin typeface="Times New Roman" pitchFamily="18" charset="0"/>
              </a:rPr>
              <a:t>1</a:t>
            </a:r>
            <a:r>
              <a:rPr lang="en-US" sz="1800" b="1">
                <a:latin typeface="Times New Roman" pitchFamily="18" charset="0"/>
              </a:rPr>
              <a:t>          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            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 T</a:t>
            </a:r>
            <a:r>
              <a:rPr lang="en-US" sz="2000" b="1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                 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 T</a:t>
            </a:r>
            <a:r>
              <a:rPr lang="en-US" sz="2000" b="1" baseline="-2500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     =    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2000" b="1" baseline="-25000">
                <a:latin typeface="Times New Roman" pitchFamily="18" charset="0"/>
                <a:sym typeface="Symbol" pitchFamily="18" charset="2"/>
              </a:rPr>
              <a:t>total</a:t>
            </a:r>
            <a:endParaRPr lang="en-US" sz="1800" b="1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895975" y="3019425"/>
            <a:ext cx="3238500" cy="342900"/>
          </a:xfrm>
          <a:prstGeom prst="ellipse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081463" y="1257300"/>
            <a:ext cx="1612900" cy="2184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360488" y="92075"/>
            <a:ext cx="554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The signal as function of the number N of stages: 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63500" y="1393825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N 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85725" y="1822450"/>
            <a:ext cx="33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1 </a:t>
            </a:r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85725" y="2220913"/>
            <a:ext cx="33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2 </a:t>
            </a:r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85725" y="2608263"/>
            <a:ext cx="33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3 </a:t>
            </a:r>
          </a:p>
        </p:txBody>
      </p:sp>
      <p:sp>
        <p:nvSpPr>
          <p:cNvPr id="35849" name="Text Box 10"/>
          <p:cNvSpPr txBox="1">
            <a:spLocks noChangeArrowheads="1"/>
          </p:cNvSpPr>
          <p:nvPr/>
        </p:nvSpPr>
        <p:spPr bwMode="auto">
          <a:xfrm>
            <a:off x="85725" y="2960688"/>
            <a:ext cx="33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4 </a:t>
            </a:r>
          </a:p>
        </p:txBody>
      </p:sp>
      <p:sp>
        <p:nvSpPr>
          <p:cNvPr id="35850" name="Text Box 11"/>
          <p:cNvSpPr txBox="1">
            <a:spLocks noChangeArrowheads="1"/>
          </p:cNvSpPr>
          <p:nvPr/>
        </p:nvSpPr>
        <p:spPr bwMode="auto">
          <a:xfrm>
            <a:off x="1608138" y="1392238"/>
            <a:ext cx="452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1612900" y="1820863"/>
            <a:ext cx="39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1562100" y="2200275"/>
            <a:ext cx="495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3" name="Text Box 14"/>
          <p:cNvSpPr txBox="1">
            <a:spLocks noChangeArrowheads="1"/>
          </p:cNvSpPr>
          <p:nvPr/>
        </p:nvSpPr>
        <p:spPr bwMode="auto">
          <a:xfrm>
            <a:off x="1562100" y="2579688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4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4" name="Text Box 15"/>
          <p:cNvSpPr txBox="1">
            <a:spLocks noChangeArrowheads="1"/>
          </p:cNvSpPr>
          <p:nvPr/>
        </p:nvSpPr>
        <p:spPr bwMode="auto">
          <a:xfrm>
            <a:off x="1562100" y="2959100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8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2916238" y="1346200"/>
            <a:ext cx="67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en-US" sz="2000" b="1" baseline="-25000">
                <a:solidFill>
                  <a:schemeClr val="bg1"/>
                </a:solidFill>
                <a:latin typeface="Times New Roman" pitchFamily="18" charset="0"/>
              </a:rPr>
              <a:t>total</a:t>
            </a:r>
            <a:endParaRPr 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6" name="Text Box 19"/>
          <p:cNvSpPr txBox="1">
            <a:spLocks noChangeArrowheads="1"/>
          </p:cNvSpPr>
          <p:nvPr/>
        </p:nvSpPr>
        <p:spPr bwMode="auto">
          <a:xfrm>
            <a:off x="3057525" y="1846263"/>
            <a:ext cx="39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7" name="Text Box 20"/>
          <p:cNvSpPr txBox="1">
            <a:spLocks noChangeArrowheads="1"/>
          </p:cNvSpPr>
          <p:nvPr/>
        </p:nvSpPr>
        <p:spPr bwMode="auto">
          <a:xfrm>
            <a:off x="2767013" y="2243138"/>
            <a:ext cx="94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8" name="Text Box 21"/>
          <p:cNvSpPr txBox="1">
            <a:spLocks noChangeArrowheads="1"/>
          </p:cNvSpPr>
          <p:nvPr/>
        </p:nvSpPr>
        <p:spPr bwMode="auto">
          <a:xfrm>
            <a:off x="2578100" y="2613025"/>
            <a:ext cx="1352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4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59" name="Text Box 22"/>
          <p:cNvSpPr txBox="1">
            <a:spLocks noChangeArrowheads="1"/>
          </p:cNvSpPr>
          <p:nvPr/>
        </p:nvSpPr>
        <p:spPr bwMode="auto">
          <a:xfrm>
            <a:off x="2425700" y="2997200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2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4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8</a:t>
            </a:r>
            <a:r>
              <a:rPr lang="en-US" sz="1600" b="1" baseline="-250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60" name="Line 24"/>
          <p:cNvSpPr>
            <a:spLocks noChangeShapeType="1"/>
          </p:cNvSpPr>
          <p:nvPr/>
        </p:nvSpPr>
        <p:spPr bwMode="auto">
          <a:xfrm>
            <a:off x="661988" y="1993900"/>
            <a:ext cx="5238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Line 25"/>
          <p:cNvSpPr>
            <a:spLocks noChangeShapeType="1"/>
          </p:cNvSpPr>
          <p:nvPr/>
        </p:nvSpPr>
        <p:spPr bwMode="auto">
          <a:xfrm>
            <a:off x="661988" y="3136900"/>
            <a:ext cx="523875" cy="0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Line 26"/>
          <p:cNvSpPr>
            <a:spLocks noChangeShapeType="1"/>
          </p:cNvSpPr>
          <p:nvPr/>
        </p:nvSpPr>
        <p:spPr bwMode="auto">
          <a:xfrm>
            <a:off x="661988" y="2755900"/>
            <a:ext cx="5238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Line 27"/>
          <p:cNvSpPr>
            <a:spLocks noChangeShapeType="1"/>
          </p:cNvSpPr>
          <p:nvPr/>
        </p:nvSpPr>
        <p:spPr bwMode="auto">
          <a:xfrm>
            <a:off x="661988" y="2374900"/>
            <a:ext cx="52387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Text Box 30"/>
          <p:cNvSpPr txBox="1">
            <a:spLocks noChangeArrowheads="1"/>
          </p:cNvSpPr>
          <p:nvPr/>
        </p:nvSpPr>
        <p:spPr bwMode="auto">
          <a:xfrm>
            <a:off x="4014788" y="1244600"/>
            <a:ext cx="1781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latin typeface="Times New Roman" pitchFamily="18" charset="0"/>
              </a:rPr>
              <a:t>Measured signal</a:t>
            </a:r>
          </a:p>
          <a:p>
            <a:pPr algn="ctr" eaLnBrk="0" hangingPunct="0"/>
            <a:r>
              <a:rPr lang="en-US" sz="1600" b="1">
                <a:latin typeface="Times New Roman" pitchFamily="18" charset="0"/>
              </a:rPr>
              <a:t>in spectrometry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35865" name="Text Box 31"/>
          <p:cNvSpPr txBox="1">
            <a:spLocks noChangeArrowheads="1"/>
          </p:cNvSpPr>
          <p:nvPr/>
        </p:nvSpPr>
        <p:spPr bwMode="auto">
          <a:xfrm>
            <a:off x="4581525" y="1851025"/>
            <a:ext cx="665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imes New Roman" pitchFamily="18" charset="0"/>
                <a:sym typeface="Symbol" pitchFamily="18" charset="2"/>
              </a:rPr>
              <a:t>S(q,t)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35866" name="Text Box 32"/>
          <p:cNvSpPr txBox="1">
            <a:spLocks noChangeArrowheads="1"/>
          </p:cNvSpPr>
          <p:nvPr/>
        </p:nvSpPr>
        <p:spPr bwMode="auto">
          <a:xfrm>
            <a:off x="4546600" y="3001963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imes New Roman" pitchFamily="18" charset="0"/>
                <a:sym typeface="Symbol" pitchFamily="18" charset="2"/>
              </a:rPr>
              <a:t>S(q,)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35867" name="Text Box 33"/>
          <p:cNvSpPr txBox="1">
            <a:spLocks noChangeArrowheads="1"/>
          </p:cNvSpPr>
          <p:nvPr/>
        </p:nvSpPr>
        <p:spPr bwMode="auto">
          <a:xfrm>
            <a:off x="4711700" y="2311400"/>
            <a:ext cx="4905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 b="1">
                <a:latin typeface="Times New Roman" pitchFamily="18" charset="0"/>
                <a:sym typeface="Symbol" pitchFamily="18" charset="2"/>
              </a:rPr>
              <a:t></a:t>
            </a:r>
            <a:endParaRPr lang="en-US" sz="4000" b="1">
              <a:latin typeface="Times New Roman" pitchFamily="18" charset="0"/>
            </a:endParaRPr>
          </a:p>
        </p:txBody>
      </p:sp>
      <p:sp>
        <p:nvSpPr>
          <p:cNvPr id="35868" name="Text Box 34"/>
          <p:cNvSpPr txBox="1">
            <a:spLocks noChangeArrowheads="1"/>
          </p:cNvSpPr>
          <p:nvPr/>
        </p:nvSpPr>
        <p:spPr bwMode="auto">
          <a:xfrm>
            <a:off x="6611938" y="1244600"/>
            <a:ext cx="1781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Coherence function</a:t>
            </a:r>
            <a:endParaRPr 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69" name="Text Box 35"/>
          <p:cNvSpPr txBox="1">
            <a:spLocks noChangeArrowheads="1"/>
          </p:cNvSpPr>
          <p:nvPr/>
        </p:nvSpPr>
        <p:spPr bwMode="auto">
          <a:xfrm>
            <a:off x="7256463" y="2311400"/>
            <a:ext cx="490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</a:t>
            </a:r>
            <a:endParaRPr 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70" name="Oval 36" descr="Dark vertical"/>
          <p:cNvSpPr>
            <a:spLocks noChangeAspect="1" noChangeArrowheads="1"/>
          </p:cNvSpPr>
          <p:nvPr/>
        </p:nvSpPr>
        <p:spPr bwMode="auto">
          <a:xfrm>
            <a:off x="7229475" y="1898650"/>
            <a:ext cx="158750" cy="13652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1" name="Oval 37" descr="Dark vertical"/>
          <p:cNvSpPr>
            <a:spLocks noChangeAspect="1" noChangeArrowheads="1"/>
          </p:cNvSpPr>
          <p:nvPr/>
        </p:nvSpPr>
        <p:spPr bwMode="auto">
          <a:xfrm>
            <a:off x="7615238" y="1898650"/>
            <a:ext cx="158750" cy="13652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2" name="Oval 38" descr="Dark vertical"/>
          <p:cNvSpPr>
            <a:spLocks noChangeAspect="1" noChangeArrowheads="1"/>
          </p:cNvSpPr>
          <p:nvPr/>
        </p:nvSpPr>
        <p:spPr bwMode="auto">
          <a:xfrm>
            <a:off x="7607300" y="3117850"/>
            <a:ext cx="179388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3" name="Oval 39" descr="Dark vertical"/>
          <p:cNvSpPr>
            <a:spLocks noChangeAspect="1" noChangeArrowheads="1"/>
          </p:cNvSpPr>
          <p:nvPr/>
        </p:nvSpPr>
        <p:spPr bwMode="auto">
          <a:xfrm>
            <a:off x="6823075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4" name="Oval 40" descr="Dark vertical"/>
          <p:cNvSpPr>
            <a:spLocks noChangeAspect="1" noChangeArrowheads="1"/>
          </p:cNvSpPr>
          <p:nvPr/>
        </p:nvSpPr>
        <p:spPr bwMode="auto">
          <a:xfrm>
            <a:off x="6430963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5" name="Oval 41" descr="Dark vertical"/>
          <p:cNvSpPr>
            <a:spLocks noChangeAspect="1" noChangeArrowheads="1"/>
          </p:cNvSpPr>
          <p:nvPr/>
        </p:nvSpPr>
        <p:spPr bwMode="auto">
          <a:xfrm>
            <a:off x="6040438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6" name="Oval 42" descr="Dark vertical"/>
          <p:cNvSpPr>
            <a:spLocks noChangeAspect="1" noChangeArrowheads="1"/>
          </p:cNvSpPr>
          <p:nvPr/>
        </p:nvSpPr>
        <p:spPr bwMode="auto">
          <a:xfrm>
            <a:off x="7997825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7" name="Oval 43" descr="Dark vertical"/>
          <p:cNvSpPr>
            <a:spLocks noChangeAspect="1" noChangeArrowheads="1"/>
          </p:cNvSpPr>
          <p:nvPr/>
        </p:nvSpPr>
        <p:spPr bwMode="auto">
          <a:xfrm>
            <a:off x="7215188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8" name="Oval 44" descr="Dark vertical"/>
          <p:cNvSpPr>
            <a:spLocks noChangeAspect="1" noChangeArrowheads="1"/>
          </p:cNvSpPr>
          <p:nvPr/>
        </p:nvSpPr>
        <p:spPr bwMode="auto">
          <a:xfrm>
            <a:off x="8389938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79" name="Oval 45" descr="Dark vertical"/>
          <p:cNvSpPr>
            <a:spLocks noChangeAspect="1" noChangeArrowheads="1"/>
          </p:cNvSpPr>
          <p:nvPr/>
        </p:nvSpPr>
        <p:spPr bwMode="auto">
          <a:xfrm>
            <a:off x="8782050" y="3117850"/>
            <a:ext cx="180975" cy="155575"/>
          </a:xfrm>
          <a:prstGeom prst="ellipse">
            <a:avLst/>
          </a:prstGeom>
          <a:pattFill prst="dk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880" name="Line 46"/>
          <p:cNvSpPr>
            <a:spLocks noChangeShapeType="1"/>
          </p:cNvSpPr>
          <p:nvPr/>
        </p:nvSpPr>
        <p:spPr bwMode="auto">
          <a:xfrm>
            <a:off x="6186488" y="1992313"/>
            <a:ext cx="6461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Text Box 47"/>
          <p:cNvSpPr txBox="1">
            <a:spLocks noChangeArrowheads="1"/>
          </p:cNvSpPr>
          <p:nvPr/>
        </p:nvSpPr>
        <p:spPr bwMode="auto">
          <a:xfrm>
            <a:off x="6346825" y="1709738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82" name="Line 48"/>
          <p:cNvSpPr>
            <a:spLocks noChangeShapeType="1"/>
          </p:cNvSpPr>
          <p:nvPr/>
        </p:nvSpPr>
        <p:spPr bwMode="auto">
          <a:xfrm>
            <a:off x="6186488" y="2978150"/>
            <a:ext cx="6461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Text Box 49"/>
          <p:cNvSpPr txBox="1">
            <a:spLocks noChangeArrowheads="1"/>
          </p:cNvSpPr>
          <p:nvPr/>
        </p:nvSpPr>
        <p:spPr bwMode="auto">
          <a:xfrm>
            <a:off x="6346825" y="2695575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5884" name="Group 1923"/>
          <p:cNvGrpSpPr>
            <a:grpSpLocks/>
          </p:cNvGrpSpPr>
          <p:nvPr/>
        </p:nvGrpSpPr>
        <p:grpSpPr bwMode="auto">
          <a:xfrm>
            <a:off x="468313" y="4119563"/>
            <a:ext cx="5764212" cy="2124075"/>
            <a:chOff x="487" y="2482"/>
            <a:chExt cx="3631" cy="1338"/>
          </a:xfrm>
        </p:grpSpPr>
        <p:sp>
          <p:nvSpPr>
            <p:cNvPr id="35886" name="Line 17"/>
            <p:cNvSpPr>
              <a:spLocks noChangeShapeType="1"/>
            </p:cNvSpPr>
            <p:nvPr/>
          </p:nvSpPr>
          <p:spPr bwMode="auto">
            <a:xfrm flipV="1">
              <a:off x="704" y="2482"/>
              <a:ext cx="0" cy="112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7" name="Line 18"/>
            <p:cNvSpPr>
              <a:spLocks noChangeShapeType="1"/>
            </p:cNvSpPr>
            <p:nvPr/>
          </p:nvSpPr>
          <p:spPr bwMode="auto">
            <a:xfrm>
              <a:off x="704" y="3606"/>
              <a:ext cx="3379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8" name="Text Box 28"/>
            <p:cNvSpPr txBox="1">
              <a:spLocks noChangeArrowheads="1"/>
            </p:cNvSpPr>
            <p:nvPr/>
          </p:nvSpPr>
          <p:spPr bwMode="auto">
            <a:xfrm>
              <a:off x="3727" y="3608"/>
              <a:ext cx="3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Times New Roman" pitchFamily="18" charset="0"/>
                </a:rPr>
                <a:t>time </a:t>
              </a:r>
            </a:p>
          </p:txBody>
        </p:sp>
        <p:sp>
          <p:nvSpPr>
            <p:cNvPr id="35889" name="Text Box 29"/>
            <p:cNvSpPr txBox="1">
              <a:spLocks noChangeArrowheads="1"/>
            </p:cNvSpPr>
            <p:nvPr/>
          </p:nvSpPr>
          <p:spPr bwMode="auto">
            <a:xfrm rot="-5400000">
              <a:off x="283" y="2728"/>
              <a:ext cx="6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Times New Roman" pitchFamily="18" charset="0"/>
                </a:rPr>
                <a:t>intensity </a:t>
              </a:r>
            </a:p>
          </p:txBody>
        </p:sp>
        <p:grpSp>
          <p:nvGrpSpPr>
            <p:cNvPr id="35890" name="Group 255"/>
            <p:cNvGrpSpPr>
              <a:grpSpLocks/>
            </p:cNvGrpSpPr>
            <p:nvPr/>
          </p:nvGrpSpPr>
          <p:grpSpPr bwMode="auto">
            <a:xfrm>
              <a:off x="714" y="2608"/>
              <a:ext cx="3141" cy="993"/>
              <a:chOff x="714" y="2608"/>
              <a:chExt cx="3141" cy="993"/>
            </a:xfrm>
          </p:grpSpPr>
          <p:sp>
            <p:nvSpPr>
              <p:cNvPr id="37124" name="Line 55"/>
              <p:cNvSpPr>
                <a:spLocks noChangeShapeType="1"/>
              </p:cNvSpPr>
              <p:nvPr/>
            </p:nvSpPr>
            <p:spPr bwMode="auto">
              <a:xfrm flipV="1">
                <a:off x="714" y="2835"/>
                <a:ext cx="16" cy="6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5" name="Line 56"/>
              <p:cNvSpPr>
                <a:spLocks noChangeShapeType="1"/>
              </p:cNvSpPr>
              <p:nvPr/>
            </p:nvSpPr>
            <p:spPr bwMode="auto">
              <a:xfrm flipV="1">
                <a:off x="730" y="2774"/>
                <a:ext cx="14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6" name="Line 57"/>
              <p:cNvSpPr>
                <a:spLocks noChangeShapeType="1"/>
              </p:cNvSpPr>
              <p:nvPr/>
            </p:nvSpPr>
            <p:spPr bwMode="auto">
              <a:xfrm flipV="1">
                <a:off x="744" y="2722"/>
                <a:ext cx="16" cy="5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7" name="Line 58"/>
              <p:cNvSpPr>
                <a:spLocks noChangeShapeType="1"/>
              </p:cNvSpPr>
              <p:nvPr/>
            </p:nvSpPr>
            <p:spPr bwMode="auto">
              <a:xfrm flipV="1">
                <a:off x="760" y="2677"/>
                <a:ext cx="15" cy="4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8" name="Line 59"/>
              <p:cNvSpPr>
                <a:spLocks noChangeShapeType="1"/>
              </p:cNvSpPr>
              <p:nvPr/>
            </p:nvSpPr>
            <p:spPr bwMode="auto">
              <a:xfrm flipV="1">
                <a:off x="775" y="2626"/>
                <a:ext cx="26" cy="5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9" name="Line 60"/>
              <p:cNvSpPr>
                <a:spLocks noChangeShapeType="1"/>
              </p:cNvSpPr>
              <p:nvPr/>
            </p:nvSpPr>
            <p:spPr bwMode="auto">
              <a:xfrm flipV="1">
                <a:off x="801" y="2608"/>
                <a:ext cx="28" cy="1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0" name="Line 61"/>
              <p:cNvSpPr>
                <a:spLocks noChangeShapeType="1"/>
              </p:cNvSpPr>
              <p:nvPr/>
            </p:nvSpPr>
            <p:spPr bwMode="auto">
              <a:xfrm>
                <a:off x="829" y="2608"/>
                <a:ext cx="29" cy="2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1" name="Line 62"/>
              <p:cNvSpPr>
                <a:spLocks noChangeShapeType="1"/>
              </p:cNvSpPr>
              <p:nvPr/>
            </p:nvSpPr>
            <p:spPr bwMode="auto">
              <a:xfrm>
                <a:off x="858" y="2631"/>
                <a:ext cx="30" cy="6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2" name="Line 63"/>
              <p:cNvSpPr>
                <a:spLocks noChangeShapeType="1"/>
              </p:cNvSpPr>
              <p:nvPr/>
            </p:nvSpPr>
            <p:spPr bwMode="auto">
              <a:xfrm>
                <a:off x="888" y="2696"/>
                <a:ext cx="15" cy="4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3" name="Line 64"/>
              <p:cNvSpPr>
                <a:spLocks noChangeShapeType="1"/>
              </p:cNvSpPr>
              <p:nvPr/>
            </p:nvSpPr>
            <p:spPr bwMode="auto">
              <a:xfrm>
                <a:off x="903" y="2743"/>
                <a:ext cx="15" cy="5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4" name="Line 65"/>
              <p:cNvSpPr>
                <a:spLocks noChangeShapeType="1"/>
              </p:cNvSpPr>
              <p:nvPr/>
            </p:nvSpPr>
            <p:spPr bwMode="auto">
              <a:xfrm>
                <a:off x="918" y="2798"/>
                <a:ext cx="14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5" name="Line 66"/>
              <p:cNvSpPr>
                <a:spLocks noChangeShapeType="1"/>
              </p:cNvSpPr>
              <p:nvPr/>
            </p:nvSpPr>
            <p:spPr bwMode="auto">
              <a:xfrm>
                <a:off x="932" y="2861"/>
                <a:ext cx="16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6" name="Line 67"/>
              <p:cNvSpPr>
                <a:spLocks noChangeShapeType="1"/>
              </p:cNvSpPr>
              <p:nvPr/>
            </p:nvSpPr>
            <p:spPr bwMode="auto">
              <a:xfrm>
                <a:off x="948" y="2929"/>
                <a:ext cx="14" cy="7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7" name="Line 68"/>
              <p:cNvSpPr>
                <a:spLocks noChangeShapeType="1"/>
              </p:cNvSpPr>
              <p:nvPr/>
            </p:nvSpPr>
            <p:spPr bwMode="auto">
              <a:xfrm>
                <a:off x="962" y="3000"/>
                <a:ext cx="16" cy="7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8" name="Line 69"/>
              <p:cNvSpPr>
                <a:spLocks noChangeShapeType="1"/>
              </p:cNvSpPr>
              <p:nvPr/>
            </p:nvSpPr>
            <p:spPr bwMode="auto">
              <a:xfrm>
                <a:off x="978" y="3075"/>
                <a:ext cx="14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39" name="Line 70"/>
              <p:cNvSpPr>
                <a:spLocks noChangeShapeType="1"/>
              </p:cNvSpPr>
              <p:nvPr/>
            </p:nvSpPr>
            <p:spPr bwMode="auto">
              <a:xfrm>
                <a:off x="992" y="3149"/>
                <a:ext cx="16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0" name="Line 71"/>
              <p:cNvSpPr>
                <a:spLocks noChangeShapeType="1"/>
              </p:cNvSpPr>
              <p:nvPr/>
            </p:nvSpPr>
            <p:spPr bwMode="auto">
              <a:xfrm>
                <a:off x="1008" y="3223"/>
                <a:ext cx="13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1" name="Line 72"/>
              <p:cNvSpPr>
                <a:spLocks noChangeShapeType="1"/>
              </p:cNvSpPr>
              <p:nvPr/>
            </p:nvSpPr>
            <p:spPr bwMode="auto">
              <a:xfrm>
                <a:off x="1021" y="3289"/>
                <a:ext cx="14" cy="6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2" name="Line 73"/>
              <p:cNvSpPr>
                <a:spLocks noChangeShapeType="1"/>
              </p:cNvSpPr>
              <p:nvPr/>
            </p:nvSpPr>
            <p:spPr bwMode="auto">
              <a:xfrm>
                <a:off x="1035" y="3351"/>
                <a:ext cx="14" cy="5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3" name="Line 74"/>
              <p:cNvSpPr>
                <a:spLocks noChangeShapeType="1"/>
              </p:cNvSpPr>
              <p:nvPr/>
            </p:nvSpPr>
            <p:spPr bwMode="auto">
              <a:xfrm>
                <a:off x="1049" y="3409"/>
                <a:ext cx="13" cy="5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4" name="Line 75"/>
              <p:cNvSpPr>
                <a:spLocks noChangeShapeType="1"/>
              </p:cNvSpPr>
              <p:nvPr/>
            </p:nvSpPr>
            <p:spPr bwMode="auto">
              <a:xfrm>
                <a:off x="1062" y="3461"/>
                <a:ext cx="29" cy="8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5" name="Line 76"/>
              <p:cNvSpPr>
                <a:spLocks noChangeShapeType="1"/>
              </p:cNvSpPr>
              <p:nvPr/>
            </p:nvSpPr>
            <p:spPr bwMode="auto">
              <a:xfrm>
                <a:off x="1091" y="3544"/>
                <a:ext cx="30" cy="4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6" name="Line 77"/>
              <p:cNvSpPr>
                <a:spLocks noChangeShapeType="1"/>
              </p:cNvSpPr>
              <p:nvPr/>
            </p:nvSpPr>
            <p:spPr bwMode="auto">
              <a:xfrm>
                <a:off x="1121" y="3591"/>
                <a:ext cx="6" cy="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7" name="Line 78"/>
              <p:cNvSpPr>
                <a:spLocks noChangeShapeType="1"/>
              </p:cNvSpPr>
              <p:nvPr/>
            </p:nvSpPr>
            <p:spPr bwMode="auto">
              <a:xfrm>
                <a:off x="1127" y="3597"/>
                <a:ext cx="8" cy="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8" name="Line 79"/>
              <p:cNvSpPr>
                <a:spLocks noChangeShapeType="1"/>
              </p:cNvSpPr>
              <p:nvPr/>
            </p:nvSpPr>
            <p:spPr bwMode="auto">
              <a:xfrm>
                <a:off x="1135" y="3600"/>
                <a:ext cx="8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49" name="Line 80"/>
              <p:cNvSpPr>
                <a:spLocks noChangeShapeType="1"/>
              </p:cNvSpPr>
              <p:nvPr/>
            </p:nvSpPr>
            <p:spPr bwMode="auto">
              <a:xfrm flipV="1">
                <a:off x="1143" y="3597"/>
                <a:ext cx="6" cy="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0" name="Line 81"/>
              <p:cNvSpPr>
                <a:spLocks noChangeShapeType="1"/>
              </p:cNvSpPr>
              <p:nvPr/>
            </p:nvSpPr>
            <p:spPr bwMode="auto">
              <a:xfrm flipV="1">
                <a:off x="1149" y="3583"/>
                <a:ext cx="16" cy="1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1" name="Line 82"/>
              <p:cNvSpPr>
                <a:spLocks noChangeShapeType="1"/>
              </p:cNvSpPr>
              <p:nvPr/>
            </p:nvSpPr>
            <p:spPr bwMode="auto">
              <a:xfrm flipV="1">
                <a:off x="1165" y="3560"/>
                <a:ext cx="14" cy="2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2" name="Line 83"/>
              <p:cNvSpPr>
                <a:spLocks noChangeShapeType="1"/>
              </p:cNvSpPr>
              <p:nvPr/>
            </p:nvSpPr>
            <p:spPr bwMode="auto">
              <a:xfrm flipV="1">
                <a:off x="1179" y="3525"/>
                <a:ext cx="16" cy="3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3" name="Line 84"/>
              <p:cNvSpPr>
                <a:spLocks noChangeShapeType="1"/>
              </p:cNvSpPr>
              <p:nvPr/>
            </p:nvSpPr>
            <p:spPr bwMode="auto">
              <a:xfrm flipV="1">
                <a:off x="1195" y="3481"/>
                <a:ext cx="14" cy="4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4" name="Line 85"/>
              <p:cNvSpPr>
                <a:spLocks noChangeShapeType="1"/>
              </p:cNvSpPr>
              <p:nvPr/>
            </p:nvSpPr>
            <p:spPr bwMode="auto">
              <a:xfrm flipV="1">
                <a:off x="1209" y="3429"/>
                <a:ext cx="14" cy="5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5" name="Line 86"/>
              <p:cNvSpPr>
                <a:spLocks noChangeShapeType="1"/>
              </p:cNvSpPr>
              <p:nvPr/>
            </p:nvSpPr>
            <p:spPr bwMode="auto">
              <a:xfrm flipV="1">
                <a:off x="1223" y="3370"/>
                <a:ext cx="16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6" name="Line 87"/>
              <p:cNvSpPr>
                <a:spLocks noChangeShapeType="1"/>
              </p:cNvSpPr>
              <p:nvPr/>
            </p:nvSpPr>
            <p:spPr bwMode="auto">
              <a:xfrm flipV="1">
                <a:off x="1239" y="3303"/>
                <a:ext cx="14" cy="6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7" name="Line 88"/>
              <p:cNvSpPr>
                <a:spLocks noChangeShapeType="1"/>
              </p:cNvSpPr>
              <p:nvPr/>
            </p:nvSpPr>
            <p:spPr bwMode="auto">
              <a:xfrm flipV="1">
                <a:off x="1253" y="3231"/>
                <a:ext cx="15" cy="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8" name="Line 89"/>
              <p:cNvSpPr>
                <a:spLocks noChangeShapeType="1"/>
              </p:cNvSpPr>
              <p:nvPr/>
            </p:nvSpPr>
            <p:spPr bwMode="auto">
              <a:xfrm flipV="1">
                <a:off x="1268" y="3156"/>
                <a:ext cx="16" cy="7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59" name="Line 90"/>
              <p:cNvSpPr>
                <a:spLocks noChangeShapeType="1"/>
              </p:cNvSpPr>
              <p:nvPr/>
            </p:nvSpPr>
            <p:spPr bwMode="auto">
              <a:xfrm flipV="1">
                <a:off x="1284" y="3080"/>
                <a:ext cx="14" cy="7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0" name="Line 91"/>
              <p:cNvSpPr>
                <a:spLocks noChangeShapeType="1"/>
              </p:cNvSpPr>
              <p:nvPr/>
            </p:nvSpPr>
            <p:spPr bwMode="auto">
              <a:xfrm flipV="1">
                <a:off x="1298" y="3014"/>
                <a:ext cx="15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1" name="Line 92"/>
              <p:cNvSpPr>
                <a:spLocks noChangeShapeType="1"/>
              </p:cNvSpPr>
              <p:nvPr/>
            </p:nvSpPr>
            <p:spPr bwMode="auto">
              <a:xfrm flipV="1">
                <a:off x="1313" y="2949"/>
                <a:ext cx="13" cy="6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2" name="Line 93"/>
              <p:cNvSpPr>
                <a:spLocks noChangeShapeType="1"/>
              </p:cNvSpPr>
              <p:nvPr/>
            </p:nvSpPr>
            <p:spPr bwMode="auto">
              <a:xfrm flipV="1">
                <a:off x="1326" y="2887"/>
                <a:ext cx="13" cy="6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3" name="Line 94"/>
              <p:cNvSpPr>
                <a:spLocks noChangeShapeType="1"/>
              </p:cNvSpPr>
              <p:nvPr/>
            </p:nvSpPr>
            <p:spPr bwMode="auto">
              <a:xfrm flipV="1">
                <a:off x="1339" y="2828"/>
                <a:ext cx="14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4" name="Line 95"/>
              <p:cNvSpPr>
                <a:spLocks noChangeShapeType="1"/>
              </p:cNvSpPr>
              <p:nvPr/>
            </p:nvSpPr>
            <p:spPr bwMode="auto">
              <a:xfrm flipV="1">
                <a:off x="1353" y="2769"/>
                <a:ext cx="14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5" name="Line 96"/>
              <p:cNvSpPr>
                <a:spLocks noChangeShapeType="1"/>
              </p:cNvSpPr>
              <p:nvPr/>
            </p:nvSpPr>
            <p:spPr bwMode="auto">
              <a:xfrm flipV="1">
                <a:off x="1367" y="2718"/>
                <a:ext cx="16" cy="5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6" name="Line 97"/>
              <p:cNvSpPr>
                <a:spLocks noChangeShapeType="1"/>
              </p:cNvSpPr>
              <p:nvPr/>
            </p:nvSpPr>
            <p:spPr bwMode="auto">
              <a:xfrm flipV="1">
                <a:off x="1383" y="2675"/>
                <a:ext cx="14" cy="4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7" name="Line 98"/>
              <p:cNvSpPr>
                <a:spLocks noChangeShapeType="1"/>
              </p:cNvSpPr>
              <p:nvPr/>
            </p:nvSpPr>
            <p:spPr bwMode="auto">
              <a:xfrm flipV="1">
                <a:off x="1397" y="2642"/>
                <a:ext cx="16" cy="3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8" name="Line 99"/>
              <p:cNvSpPr>
                <a:spLocks noChangeShapeType="1"/>
              </p:cNvSpPr>
              <p:nvPr/>
            </p:nvSpPr>
            <p:spPr bwMode="auto">
              <a:xfrm flipV="1">
                <a:off x="1413" y="2620"/>
                <a:ext cx="15" cy="2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69" name="Line 100"/>
              <p:cNvSpPr>
                <a:spLocks noChangeShapeType="1"/>
              </p:cNvSpPr>
              <p:nvPr/>
            </p:nvSpPr>
            <p:spPr bwMode="auto">
              <a:xfrm flipV="1">
                <a:off x="1428" y="2609"/>
                <a:ext cx="14" cy="1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0" name="Line 101"/>
              <p:cNvSpPr>
                <a:spLocks noChangeShapeType="1"/>
              </p:cNvSpPr>
              <p:nvPr/>
            </p:nvSpPr>
            <p:spPr bwMode="auto">
              <a:xfrm flipV="1">
                <a:off x="1442" y="2608"/>
                <a:ext cx="8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1" name="Line 102"/>
              <p:cNvSpPr>
                <a:spLocks noChangeShapeType="1"/>
              </p:cNvSpPr>
              <p:nvPr/>
            </p:nvSpPr>
            <p:spPr bwMode="auto">
              <a:xfrm>
                <a:off x="1450" y="2608"/>
                <a:ext cx="8" cy="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2" name="Line 103"/>
              <p:cNvSpPr>
                <a:spLocks noChangeShapeType="1"/>
              </p:cNvSpPr>
              <p:nvPr/>
            </p:nvSpPr>
            <p:spPr bwMode="auto">
              <a:xfrm>
                <a:off x="1458" y="2610"/>
                <a:ext cx="8" cy="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3" name="Line 104"/>
              <p:cNvSpPr>
                <a:spLocks noChangeShapeType="1"/>
              </p:cNvSpPr>
              <p:nvPr/>
            </p:nvSpPr>
            <p:spPr bwMode="auto">
              <a:xfrm>
                <a:off x="1466" y="2615"/>
                <a:ext cx="8" cy="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4" name="Line 105"/>
              <p:cNvSpPr>
                <a:spLocks noChangeShapeType="1"/>
              </p:cNvSpPr>
              <p:nvPr/>
            </p:nvSpPr>
            <p:spPr bwMode="auto">
              <a:xfrm>
                <a:off x="1474" y="2623"/>
                <a:ext cx="28" cy="5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5" name="Line 106"/>
              <p:cNvSpPr>
                <a:spLocks noChangeShapeType="1"/>
              </p:cNvSpPr>
              <p:nvPr/>
            </p:nvSpPr>
            <p:spPr bwMode="auto">
              <a:xfrm>
                <a:off x="1502" y="2677"/>
                <a:ext cx="30" cy="9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6" name="Line 107"/>
              <p:cNvSpPr>
                <a:spLocks noChangeShapeType="1"/>
              </p:cNvSpPr>
              <p:nvPr/>
            </p:nvSpPr>
            <p:spPr bwMode="auto">
              <a:xfrm>
                <a:off x="1532" y="2769"/>
                <a:ext cx="13" cy="5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7" name="Line 108"/>
              <p:cNvSpPr>
                <a:spLocks noChangeShapeType="1"/>
              </p:cNvSpPr>
              <p:nvPr/>
            </p:nvSpPr>
            <p:spPr bwMode="auto">
              <a:xfrm>
                <a:off x="1545" y="2821"/>
                <a:ext cx="13" cy="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8" name="Line 109"/>
              <p:cNvSpPr>
                <a:spLocks noChangeShapeType="1"/>
              </p:cNvSpPr>
              <p:nvPr/>
            </p:nvSpPr>
            <p:spPr bwMode="auto">
              <a:xfrm>
                <a:off x="1558" y="2877"/>
                <a:ext cx="13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79" name="Line 110"/>
              <p:cNvSpPr>
                <a:spLocks noChangeShapeType="1"/>
              </p:cNvSpPr>
              <p:nvPr/>
            </p:nvSpPr>
            <p:spPr bwMode="auto">
              <a:xfrm>
                <a:off x="1571" y="2938"/>
                <a:ext cx="13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0" name="Line 111"/>
              <p:cNvSpPr>
                <a:spLocks noChangeShapeType="1"/>
              </p:cNvSpPr>
              <p:nvPr/>
            </p:nvSpPr>
            <p:spPr bwMode="auto">
              <a:xfrm>
                <a:off x="1584" y="3002"/>
                <a:ext cx="15" cy="7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1" name="Line 112"/>
              <p:cNvSpPr>
                <a:spLocks noChangeShapeType="1"/>
              </p:cNvSpPr>
              <p:nvPr/>
            </p:nvSpPr>
            <p:spPr bwMode="auto">
              <a:xfrm>
                <a:off x="1599" y="3081"/>
                <a:ext cx="17" cy="7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2" name="Line 113"/>
              <p:cNvSpPr>
                <a:spLocks noChangeShapeType="1"/>
              </p:cNvSpPr>
              <p:nvPr/>
            </p:nvSpPr>
            <p:spPr bwMode="auto">
              <a:xfrm>
                <a:off x="1616" y="3159"/>
                <a:ext cx="16" cy="7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3" name="Line 114"/>
              <p:cNvSpPr>
                <a:spLocks noChangeShapeType="1"/>
              </p:cNvSpPr>
              <p:nvPr/>
            </p:nvSpPr>
            <p:spPr bwMode="auto">
              <a:xfrm>
                <a:off x="1632" y="3237"/>
                <a:ext cx="15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4" name="Line 115"/>
              <p:cNvSpPr>
                <a:spLocks noChangeShapeType="1"/>
              </p:cNvSpPr>
              <p:nvPr/>
            </p:nvSpPr>
            <p:spPr bwMode="auto">
              <a:xfrm>
                <a:off x="1647" y="3311"/>
                <a:ext cx="13" cy="5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5" name="Line 116"/>
              <p:cNvSpPr>
                <a:spLocks noChangeShapeType="1"/>
              </p:cNvSpPr>
              <p:nvPr/>
            </p:nvSpPr>
            <p:spPr bwMode="auto">
              <a:xfrm>
                <a:off x="1660" y="3369"/>
                <a:ext cx="13" cy="5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6" name="Line 117"/>
              <p:cNvSpPr>
                <a:spLocks noChangeShapeType="1"/>
              </p:cNvSpPr>
              <p:nvPr/>
            </p:nvSpPr>
            <p:spPr bwMode="auto">
              <a:xfrm>
                <a:off x="1673" y="3423"/>
                <a:ext cx="15" cy="4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7" name="Line 118"/>
              <p:cNvSpPr>
                <a:spLocks noChangeShapeType="1"/>
              </p:cNvSpPr>
              <p:nvPr/>
            </p:nvSpPr>
            <p:spPr bwMode="auto">
              <a:xfrm>
                <a:off x="1688" y="3471"/>
                <a:ext cx="13" cy="4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8" name="Line 119"/>
              <p:cNvSpPr>
                <a:spLocks noChangeShapeType="1"/>
              </p:cNvSpPr>
              <p:nvPr/>
            </p:nvSpPr>
            <p:spPr bwMode="auto">
              <a:xfrm>
                <a:off x="1701" y="3513"/>
                <a:ext cx="31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9" name="Line 120"/>
              <p:cNvSpPr>
                <a:spLocks noChangeShapeType="1"/>
              </p:cNvSpPr>
              <p:nvPr/>
            </p:nvSpPr>
            <p:spPr bwMode="auto">
              <a:xfrm>
                <a:off x="1732" y="3579"/>
                <a:ext cx="31" cy="2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0" name="Line 121"/>
              <p:cNvSpPr>
                <a:spLocks noChangeShapeType="1"/>
              </p:cNvSpPr>
              <p:nvPr/>
            </p:nvSpPr>
            <p:spPr bwMode="auto">
              <a:xfrm flipV="1">
                <a:off x="1763" y="3578"/>
                <a:ext cx="27" cy="2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1" name="Line 122"/>
              <p:cNvSpPr>
                <a:spLocks noChangeShapeType="1"/>
              </p:cNvSpPr>
              <p:nvPr/>
            </p:nvSpPr>
            <p:spPr bwMode="auto">
              <a:xfrm flipV="1">
                <a:off x="1790" y="3519"/>
                <a:ext cx="27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2" name="Line 123"/>
              <p:cNvSpPr>
                <a:spLocks noChangeShapeType="1"/>
              </p:cNvSpPr>
              <p:nvPr/>
            </p:nvSpPr>
            <p:spPr bwMode="auto">
              <a:xfrm flipV="1">
                <a:off x="1817" y="3473"/>
                <a:ext cx="16" cy="4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3" name="Line 124"/>
              <p:cNvSpPr>
                <a:spLocks noChangeShapeType="1"/>
              </p:cNvSpPr>
              <p:nvPr/>
            </p:nvSpPr>
            <p:spPr bwMode="auto">
              <a:xfrm flipV="1">
                <a:off x="1833" y="3418"/>
                <a:ext cx="14" cy="5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4" name="Line 125"/>
              <p:cNvSpPr>
                <a:spLocks noChangeShapeType="1"/>
              </p:cNvSpPr>
              <p:nvPr/>
            </p:nvSpPr>
            <p:spPr bwMode="auto">
              <a:xfrm flipV="1">
                <a:off x="1847" y="3357"/>
                <a:ext cx="16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5" name="Line 126"/>
              <p:cNvSpPr>
                <a:spLocks noChangeShapeType="1"/>
              </p:cNvSpPr>
              <p:nvPr/>
            </p:nvSpPr>
            <p:spPr bwMode="auto">
              <a:xfrm flipV="1">
                <a:off x="1863" y="3289"/>
                <a:ext cx="14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6" name="Line 127"/>
              <p:cNvSpPr>
                <a:spLocks noChangeShapeType="1"/>
              </p:cNvSpPr>
              <p:nvPr/>
            </p:nvSpPr>
            <p:spPr bwMode="auto">
              <a:xfrm flipV="1">
                <a:off x="1877" y="3221"/>
                <a:ext cx="14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7" name="Line 128"/>
              <p:cNvSpPr>
                <a:spLocks noChangeShapeType="1"/>
              </p:cNvSpPr>
              <p:nvPr/>
            </p:nvSpPr>
            <p:spPr bwMode="auto">
              <a:xfrm flipV="1">
                <a:off x="1891" y="3150"/>
                <a:ext cx="15" cy="7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8" name="Line 129"/>
              <p:cNvSpPr>
                <a:spLocks noChangeShapeType="1"/>
              </p:cNvSpPr>
              <p:nvPr/>
            </p:nvSpPr>
            <p:spPr bwMode="auto">
              <a:xfrm flipV="1">
                <a:off x="1906" y="3078"/>
                <a:ext cx="15" cy="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9" name="Line 130"/>
              <p:cNvSpPr>
                <a:spLocks noChangeShapeType="1"/>
              </p:cNvSpPr>
              <p:nvPr/>
            </p:nvSpPr>
            <p:spPr bwMode="auto">
              <a:xfrm flipV="1">
                <a:off x="1921" y="3007"/>
                <a:ext cx="14" cy="7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0" name="Line 131"/>
              <p:cNvSpPr>
                <a:spLocks noChangeShapeType="1"/>
              </p:cNvSpPr>
              <p:nvPr/>
            </p:nvSpPr>
            <p:spPr bwMode="auto">
              <a:xfrm flipV="1">
                <a:off x="1935" y="2934"/>
                <a:ext cx="15" cy="7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1" name="Line 132"/>
              <p:cNvSpPr>
                <a:spLocks noChangeShapeType="1"/>
              </p:cNvSpPr>
              <p:nvPr/>
            </p:nvSpPr>
            <p:spPr bwMode="auto">
              <a:xfrm flipV="1">
                <a:off x="1950" y="2866"/>
                <a:ext cx="15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2" name="Line 133"/>
              <p:cNvSpPr>
                <a:spLocks noChangeShapeType="1"/>
              </p:cNvSpPr>
              <p:nvPr/>
            </p:nvSpPr>
            <p:spPr bwMode="auto">
              <a:xfrm flipV="1">
                <a:off x="1965" y="2803"/>
                <a:ext cx="15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3" name="Line 134"/>
              <p:cNvSpPr>
                <a:spLocks noChangeShapeType="1"/>
              </p:cNvSpPr>
              <p:nvPr/>
            </p:nvSpPr>
            <p:spPr bwMode="auto">
              <a:xfrm flipV="1">
                <a:off x="1980" y="2747"/>
                <a:ext cx="15" cy="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4" name="Line 135"/>
              <p:cNvSpPr>
                <a:spLocks noChangeShapeType="1"/>
              </p:cNvSpPr>
              <p:nvPr/>
            </p:nvSpPr>
            <p:spPr bwMode="auto">
              <a:xfrm flipV="1">
                <a:off x="1995" y="2667"/>
                <a:ext cx="27" cy="8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5" name="Line 136"/>
              <p:cNvSpPr>
                <a:spLocks noChangeShapeType="1"/>
              </p:cNvSpPr>
              <p:nvPr/>
            </p:nvSpPr>
            <p:spPr bwMode="auto">
              <a:xfrm flipV="1">
                <a:off x="2022" y="2619"/>
                <a:ext cx="28" cy="4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6" name="Line 137"/>
              <p:cNvSpPr>
                <a:spLocks noChangeShapeType="1"/>
              </p:cNvSpPr>
              <p:nvPr/>
            </p:nvSpPr>
            <p:spPr bwMode="auto">
              <a:xfrm flipV="1">
                <a:off x="2050" y="2613"/>
                <a:ext cx="7" cy="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7" name="Line 138"/>
              <p:cNvSpPr>
                <a:spLocks noChangeShapeType="1"/>
              </p:cNvSpPr>
              <p:nvPr/>
            </p:nvSpPr>
            <p:spPr bwMode="auto">
              <a:xfrm flipV="1">
                <a:off x="2057" y="2609"/>
                <a:ext cx="7" cy="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8" name="Line 139"/>
              <p:cNvSpPr>
                <a:spLocks noChangeShapeType="1"/>
              </p:cNvSpPr>
              <p:nvPr/>
            </p:nvSpPr>
            <p:spPr bwMode="auto">
              <a:xfrm flipV="1">
                <a:off x="2064" y="2608"/>
                <a:ext cx="8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9" name="Line 140"/>
              <p:cNvSpPr>
                <a:spLocks noChangeShapeType="1"/>
              </p:cNvSpPr>
              <p:nvPr/>
            </p:nvSpPr>
            <p:spPr bwMode="auto">
              <a:xfrm>
                <a:off x="2072" y="2608"/>
                <a:ext cx="8" cy="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0" name="Line 141"/>
              <p:cNvSpPr>
                <a:spLocks noChangeShapeType="1"/>
              </p:cNvSpPr>
              <p:nvPr/>
            </p:nvSpPr>
            <p:spPr bwMode="auto">
              <a:xfrm>
                <a:off x="2080" y="2610"/>
                <a:ext cx="14" cy="1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1" name="Line 142"/>
              <p:cNvSpPr>
                <a:spLocks noChangeShapeType="1"/>
              </p:cNvSpPr>
              <p:nvPr/>
            </p:nvSpPr>
            <p:spPr bwMode="auto">
              <a:xfrm>
                <a:off x="2094" y="2622"/>
                <a:ext cx="15" cy="2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2" name="Line 143"/>
              <p:cNvSpPr>
                <a:spLocks noChangeShapeType="1"/>
              </p:cNvSpPr>
              <p:nvPr/>
            </p:nvSpPr>
            <p:spPr bwMode="auto">
              <a:xfrm>
                <a:off x="2109" y="2645"/>
                <a:ext cx="16" cy="3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3" name="Line 144"/>
              <p:cNvSpPr>
                <a:spLocks noChangeShapeType="1"/>
              </p:cNvSpPr>
              <p:nvPr/>
            </p:nvSpPr>
            <p:spPr bwMode="auto">
              <a:xfrm>
                <a:off x="2125" y="2679"/>
                <a:ext cx="14" cy="4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4" name="Line 145"/>
              <p:cNvSpPr>
                <a:spLocks noChangeShapeType="1"/>
              </p:cNvSpPr>
              <p:nvPr/>
            </p:nvSpPr>
            <p:spPr bwMode="auto">
              <a:xfrm>
                <a:off x="2139" y="2724"/>
                <a:ext cx="16" cy="5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5" name="Line 146"/>
              <p:cNvSpPr>
                <a:spLocks noChangeShapeType="1"/>
              </p:cNvSpPr>
              <p:nvPr/>
            </p:nvSpPr>
            <p:spPr bwMode="auto">
              <a:xfrm>
                <a:off x="2155" y="2778"/>
                <a:ext cx="15" cy="6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6" name="Line 147"/>
              <p:cNvSpPr>
                <a:spLocks noChangeShapeType="1"/>
              </p:cNvSpPr>
              <p:nvPr/>
            </p:nvSpPr>
            <p:spPr bwMode="auto">
              <a:xfrm>
                <a:off x="2170" y="2840"/>
                <a:ext cx="13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7" name="Line 148"/>
              <p:cNvSpPr>
                <a:spLocks noChangeShapeType="1"/>
              </p:cNvSpPr>
              <p:nvPr/>
            </p:nvSpPr>
            <p:spPr bwMode="auto">
              <a:xfrm>
                <a:off x="2183" y="2899"/>
                <a:ext cx="15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8" name="Line 149"/>
              <p:cNvSpPr>
                <a:spLocks noChangeShapeType="1"/>
              </p:cNvSpPr>
              <p:nvPr/>
            </p:nvSpPr>
            <p:spPr bwMode="auto">
              <a:xfrm>
                <a:off x="2198" y="2962"/>
                <a:ext cx="13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9" name="Line 150"/>
              <p:cNvSpPr>
                <a:spLocks noChangeShapeType="1"/>
              </p:cNvSpPr>
              <p:nvPr/>
            </p:nvSpPr>
            <p:spPr bwMode="auto">
              <a:xfrm>
                <a:off x="2211" y="3028"/>
                <a:ext cx="13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0" name="Line 151"/>
              <p:cNvSpPr>
                <a:spLocks noChangeShapeType="1"/>
              </p:cNvSpPr>
              <p:nvPr/>
            </p:nvSpPr>
            <p:spPr bwMode="auto">
              <a:xfrm>
                <a:off x="2224" y="3094"/>
                <a:ext cx="15" cy="7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1" name="Line 152"/>
              <p:cNvSpPr>
                <a:spLocks noChangeShapeType="1"/>
              </p:cNvSpPr>
              <p:nvPr/>
            </p:nvSpPr>
            <p:spPr bwMode="auto">
              <a:xfrm>
                <a:off x="2239" y="3167"/>
                <a:ext cx="14" cy="7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2" name="Line 153"/>
              <p:cNvSpPr>
                <a:spLocks noChangeShapeType="1"/>
              </p:cNvSpPr>
              <p:nvPr/>
            </p:nvSpPr>
            <p:spPr bwMode="auto">
              <a:xfrm>
                <a:off x="2253" y="3238"/>
                <a:ext cx="15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3" name="Line 154"/>
              <p:cNvSpPr>
                <a:spLocks noChangeShapeType="1"/>
              </p:cNvSpPr>
              <p:nvPr/>
            </p:nvSpPr>
            <p:spPr bwMode="auto">
              <a:xfrm>
                <a:off x="2268" y="3306"/>
                <a:ext cx="14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4" name="Line 155"/>
              <p:cNvSpPr>
                <a:spLocks noChangeShapeType="1"/>
              </p:cNvSpPr>
              <p:nvPr/>
            </p:nvSpPr>
            <p:spPr bwMode="auto">
              <a:xfrm>
                <a:off x="2282" y="3370"/>
                <a:ext cx="16" cy="6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5" name="Line 156"/>
              <p:cNvSpPr>
                <a:spLocks noChangeShapeType="1"/>
              </p:cNvSpPr>
              <p:nvPr/>
            </p:nvSpPr>
            <p:spPr bwMode="auto">
              <a:xfrm>
                <a:off x="2298" y="3430"/>
                <a:ext cx="14" cy="5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6" name="Line 157"/>
              <p:cNvSpPr>
                <a:spLocks noChangeShapeType="1"/>
              </p:cNvSpPr>
              <p:nvPr/>
            </p:nvSpPr>
            <p:spPr bwMode="auto">
              <a:xfrm>
                <a:off x="2312" y="3483"/>
                <a:ext cx="15" cy="4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7" name="Line 158"/>
              <p:cNvSpPr>
                <a:spLocks noChangeShapeType="1"/>
              </p:cNvSpPr>
              <p:nvPr/>
            </p:nvSpPr>
            <p:spPr bwMode="auto">
              <a:xfrm>
                <a:off x="2327" y="3527"/>
                <a:ext cx="15" cy="3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8" name="Line 159"/>
              <p:cNvSpPr>
                <a:spLocks noChangeShapeType="1"/>
              </p:cNvSpPr>
              <p:nvPr/>
            </p:nvSpPr>
            <p:spPr bwMode="auto">
              <a:xfrm>
                <a:off x="2342" y="3561"/>
                <a:ext cx="14" cy="2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9" name="Line 160"/>
              <p:cNvSpPr>
                <a:spLocks noChangeShapeType="1"/>
              </p:cNvSpPr>
              <p:nvPr/>
            </p:nvSpPr>
            <p:spPr bwMode="auto">
              <a:xfrm>
                <a:off x="2356" y="3584"/>
                <a:ext cx="15" cy="1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0" name="Line 161"/>
              <p:cNvSpPr>
                <a:spLocks noChangeShapeType="1"/>
              </p:cNvSpPr>
              <p:nvPr/>
            </p:nvSpPr>
            <p:spPr bwMode="auto">
              <a:xfrm>
                <a:off x="2371" y="3598"/>
                <a:ext cx="7" cy="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1" name="Line 162"/>
              <p:cNvSpPr>
                <a:spLocks noChangeShapeType="1"/>
              </p:cNvSpPr>
              <p:nvPr/>
            </p:nvSpPr>
            <p:spPr bwMode="auto">
              <a:xfrm>
                <a:off x="2378" y="3600"/>
                <a:ext cx="8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2" name="Line 163"/>
              <p:cNvSpPr>
                <a:spLocks noChangeShapeType="1"/>
              </p:cNvSpPr>
              <p:nvPr/>
            </p:nvSpPr>
            <p:spPr bwMode="auto">
              <a:xfrm flipV="1">
                <a:off x="2386" y="3597"/>
                <a:ext cx="8" cy="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3" name="Line 164"/>
              <p:cNvSpPr>
                <a:spLocks noChangeShapeType="1"/>
              </p:cNvSpPr>
              <p:nvPr/>
            </p:nvSpPr>
            <p:spPr bwMode="auto">
              <a:xfrm flipV="1">
                <a:off x="2394" y="3591"/>
                <a:ext cx="6" cy="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4" name="Line 165"/>
              <p:cNvSpPr>
                <a:spLocks noChangeShapeType="1"/>
              </p:cNvSpPr>
              <p:nvPr/>
            </p:nvSpPr>
            <p:spPr bwMode="auto">
              <a:xfrm flipV="1">
                <a:off x="2400" y="3545"/>
                <a:ext cx="29" cy="4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5" name="Line 166"/>
              <p:cNvSpPr>
                <a:spLocks noChangeShapeType="1"/>
              </p:cNvSpPr>
              <p:nvPr/>
            </p:nvSpPr>
            <p:spPr bwMode="auto">
              <a:xfrm flipV="1">
                <a:off x="2429" y="3463"/>
                <a:ext cx="28" cy="8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6" name="Line 167"/>
              <p:cNvSpPr>
                <a:spLocks noChangeShapeType="1"/>
              </p:cNvSpPr>
              <p:nvPr/>
            </p:nvSpPr>
            <p:spPr bwMode="auto">
              <a:xfrm flipV="1">
                <a:off x="2457" y="3404"/>
                <a:ext cx="16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7" name="Line 168"/>
              <p:cNvSpPr>
                <a:spLocks noChangeShapeType="1"/>
              </p:cNvSpPr>
              <p:nvPr/>
            </p:nvSpPr>
            <p:spPr bwMode="auto">
              <a:xfrm flipV="1">
                <a:off x="2473" y="3338"/>
                <a:ext cx="15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8" name="Line 169"/>
              <p:cNvSpPr>
                <a:spLocks noChangeShapeType="1"/>
              </p:cNvSpPr>
              <p:nvPr/>
            </p:nvSpPr>
            <p:spPr bwMode="auto">
              <a:xfrm flipV="1">
                <a:off x="2488" y="3265"/>
                <a:ext cx="16" cy="7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9" name="Line 170"/>
              <p:cNvSpPr>
                <a:spLocks noChangeShapeType="1"/>
              </p:cNvSpPr>
              <p:nvPr/>
            </p:nvSpPr>
            <p:spPr bwMode="auto">
              <a:xfrm flipV="1">
                <a:off x="2504" y="3189"/>
                <a:ext cx="15" cy="7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0" name="Line 171"/>
              <p:cNvSpPr>
                <a:spLocks noChangeShapeType="1"/>
              </p:cNvSpPr>
              <p:nvPr/>
            </p:nvSpPr>
            <p:spPr bwMode="auto">
              <a:xfrm flipV="1">
                <a:off x="2519" y="3119"/>
                <a:ext cx="15" cy="7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1" name="Line 172"/>
              <p:cNvSpPr>
                <a:spLocks noChangeShapeType="1"/>
              </p:cNvSpPr>
              <p:nvPr/>
            </p:nvSpPr>
            <p:spPr bwMode="auto">
              <a:xfrm flipV="1">
                <a:off x="2534" y="3048"/>
                <a:ext cx="14" cy="7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2" name="Line 173"/>
              <p:cNvSpPr>
                <a:spLocks noChangeShapeType="1"/>
              </p:cNvSpPr>
              <p:nvPr/>
            </p:nvSpPr>
            <p:spPr bwMode="auto">
              <a:xfrm flipV="1">
                <a:off x="2548" y="2979"/>
                <a:ext cx="14" cy="6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3" name="Line 174"/>
              <p:cNvSpPr>
                <a:spLocks noChangeShapeType="1"/>
              </p:cNvSpPr>
              <p:nvPr/>
            </p:nvSpPr>
            <p:spPr bwMode="auto">
              <a:xfrm flipV="1">
                <a:off x="2562" y="2912"/>
                <a:ext cx="15" cy="6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4" name="Line 175"/>
              <p:cNvSpPr>
                <a:spLocks noChangeShapeType="1"/>
              </p:cNvSpPr>
              <p:nvPr/>
            </p:nvSpPr>
            <p:spPr bwMode="auto">
              <a:xfrm flipV="1">
                <a:off x="2577" y="2844"/>
                <a:ext cx="14" cy="6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5" name="Line 176"/>
              <p:cNvSpPr>
                <a:spLocks noChangeShapeType="1"/>
              </p:cNvSpPr>
              <p:nvPr/>
            </p:nvSpPr>
            <p:spPr bwMode="auto">
              <a:xfrm flipV="1">
                <a:off x="2591" y="2783"/>
                <a:ext cx="15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6" name="Line 177"/>
              <p:cNvSpPr>
                <a:spLocks noChangeShapeType="1"/>
              </p:cNvSpPr>
              <p:nvPr/>
            </p:nvSpPr>
            <p:spPr bwMode="auto">
              <a:xfrm flipV="1">
                <a:off x="2606" y="2730"/>
                <a:ext cx="16" cy="5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7" name="Line 178"/>
              <p:cNvSpPr>
                <a:spLocks noChangeShapeType="1"/>
              </p:cNvSpPr>
              <p:nvPr/>
            </p:nvSpPr>
            <p:spPr bwMode="auto">
              <a:xfrm flipV="1">
                <a:off x="2622" y="2684"/>
                <a:ext cx="14" cy="4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8" name="Line 179"/>
              <p:cNvSpPr>
                <a:spLocks noChangeShapeType="1"/>
              </p:cNvSpPr>
              <p:nvPr/>
            </p:nvSpPr>
            <p:spPr bwMode="auto">
              <a:xfrm flipV="1">
                <a:off x="2636" y="2628"/>
                <a:ext cx="27" cy="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9" name="Line 180"/>
              <p:cNvSpPr>
                <a:spLocks noChangeShapeType="1"/>
              </p:cNvSpPr>
              <p:nvPr/>
            </p:nvSpPr>
            <p:spPr bwMode="auto">
              <a:xfrm flipV="1">
                <a:off x="2663" y="2608"/>
                <a:ext cx="28" cy="2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0" name="Line 181"/>
              <p:cNvSpPr>
                <a:spLocks noChangeShapeType="1"/>
              </p:cNvSpPr>
              <p:nvPr/>
            </p:nvSpPr>
            <p:spPr bwMode="auto">
              <a:xfrm>
                <a:off x="2691" y="2608"/>
                <a:ext cx="30" cy="2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1" name="Line 182"/>
              <p:cNvSpPr>
                <a:spLocks noChangeShapeType="1"/>
              </p:cNvSpPr>
              <p:nvPr/>
            </p:nvSpPr>
            <p:spPr bwMode="auto">
              <a:xfrm>
                <a:off x="2721" y="2629"/>
                <a:ext cx="29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2" name="Line 183"/>
              <p:cNvSpPr>
                <a:spLocks noChangeShapeType="1"/>
              </p:cNvSpPr>
              <p:nvPr/>
            </p:nvSpPr>
            <p:spPr bwMode="auto">
              <a:xfrm>
                <a:off x="2750" y="2693"/>
                <a:ext cx="15" cy="4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3" name="Line 184"/>
              <p:cNvSpPr>
                <a:spLocks noChangeShapeType="1"/>
              </p:cNvSpPr>
              <p:nvPr/>
            </p:nvSpPr>
            <p:spPr bwMode="auto">
              <a:xfrm>
                <a:off x="2765" y="2737"/>
                <a:ext cx="14" cy="5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4" name="Line 185"/>
              <p:cNvSpPr>
                <a:spLocks noChangeShapeType="1"/>
              </p:cNvSpPr>
              <p:nvPr/>
            </p:nvSpPr>
            <p:spPr bwMode="auto">
              <a:xfrm>
                <a:off x="2779" y="2788"/>
                <a:ext cx="14" cy="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5" name="Line 186"/>
              <p:cNvSpPr>
                <a:spLocks noChangeShapeType="1"/>
              </p:cNvSpPr>
              <p:nvPr/>
            </p:nvSpPr>
            <p:spPr bwMode="auto">
              <a:xfrm>
                <a:off x="2793" y="2845"/>
                <a:ext cx="14" cy="6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6" name="Line 187"/>
              <p:cNvSpPr>
                <a:spLocks noChangeShapeType="1"/>
              </p:cNvSpPr>
              <p:nvPr/>
            </p:nvSpPr>
            <p:spPr bwMode="auto">
              <a:xfrm>
                <a:off x="2807" y="2907"/>
                <a:ext cx="15" cy="7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7" name="Line 188"/>
              <p:cNvSpPr>
                <a:spLocks noChangeShapeType="1"/>
              </p:cNvSpPr>
              <p:nvPr/>
            </p:nvSpPr>
            <p:spPr bwMode="auto">
              <a:xfrm>
                <a:off x="2822" y="2977"/>
                <a:ext cx="14" cy="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8" name="Line 189"/>
              <p:cNvSpPr>
                <a:spLocks noChangeShapeType="1"/>
              </p:cNvSpPr>
              <p:nvPr/>
            </p:nvSpPr>
            <p:spPr bwMode="auto">
              <a:xfrm>
                <a:off x="2836" y="3049"/>
                <a:ext cx="16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9" name="Line 190"/>
              <p:cNvSpPr>
                <a:spLocks noChangeShapeType="1"/>
              </p:cNvSpPr>
              <p:nvPr/>
            </p:nvSpPr>
            <p:spPr bwMode="auto">
              <a:xfrm>
                <a:off x="2852" y="3123"/>
                <a:ext cx="14" cy="7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0" name="Line 191"/>
              <p:cNvSpPr>
                <a:spLocks noChangeShapeType="1"/>
              </p:cNvSpPr>
              <p:nvPr/>
            </p:nvSpPr>
            <p:spPr bwMode="auto">
              <a:xfrm>
                <a:off x="2866" y="3196"/>
                <a:ext cx="14" cy="7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1" name="Line 192"/>
              <p:cNvSpPr>
                <a:spLocks noChangeShapeType="1"/>
              </p:cNvSpPr>
              <p:nvPr/>
            </p:nvSpPr>
            <p:spPr bwMode="auto">
              <a:xfrm>
                <a:off x="2880" y="3266"/>
                <a:ext cx="14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2" name="Line 193"/>
              <p:cNvSpPr>
                <a:spLocks noChangeShapeType="1"/>
              </p:cNvSpPr>
              <p:nvPr/>
            </p:nvSpPr>
            <p:spPr bwMode="auto">
              <a:xfrm>
                <a:off x="2894" y="3332"/>
                <a:ext cx="15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3" name="Line 194"/>
              <p:cNvSpPr>
                <a:spLocks noChangeShapeType="1"/>
              </p:cNvSpPr>
              <p:nvPr/>
            </p:nvSpPr>
            <p:spPr bwMode="auto">
              <a:xfrm>
                <a:off x="2909" y="3393"/>
                <a:ext cx="14" cy="5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4" name="Line 195"/>
              <p:cNvSpPr>
                <a:spLocks noChangeShapeType="1"/>
              </p:cNvSpPr>
              <p:nvPr/>
            </p:nvSpPr>
            <p:spPr bwMode="auto">
              <a:xfrm>
                <a:off x="2923" y="3448"/>
                <a:ext cx="30" cy="9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5" name="Line 196"/>
              <p:cNvSpPr>
                <a:spLocks noChangeShapeType="1"/>
              </p:cNvSpPr>
              <p:nvPr/>
            </p:nvSpPr>
            <p:spPr bwMode="auto">
              <a:xfrm>
                <a:off x="2953" y="3539"/>
                <a:ext cx="30" cy="5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6" name="Line 197"/>
              <p:cNvSpPr>
                <a:spLocks noChangeShapeType="1"/>
              </p:cNvSpPr>
              <p:nvPr/>
            </p:nvSpPr>
            <p:spPr bwMode="auto">
              <a:xfrm>
                <a:off x="2983" y="3591"/>
                <a:ext cx="7" cy="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7" name="Line 198"/>
              <p:cNvSpPr>
                <a:spLocks noChangeShapeType="1"/>
              </p:cNvSpPr>
              <p:nvPr/>
            </p:nvSpPr>
            <p:spPr bwMode="auto">
              <a:xfrm>
                <a:off x="2990" y="3597"/>
                <a:ext cx="8" cy="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8" name="Line 199"/>
              <p:cNvSpPr>
                <a:spLocks noChangeShapeType="1"/>
              </p:cNvSpPr>
              <p:nvPr/>
            </p:nvSpPr>
            <p:spPr bwMode="auto">
              <a:xfrm>
                <a:off x="2998" y="3600"/>
                <a:ext cx="7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9" name="Line 200"/>
              <p:cNvSpPr>
                <a:spLocks noChangeShapeType="1"/>
              </p:cNvSpPr>
              <p:nvPr/>
            </p:nvSpPr>
            <p:spPr bwMode="auto">
              <a:xfrm flipV="1">
                <a:off x="3005" y="3598"/>
                <a:ext cx="8" cy="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0" name="Line 201"/>
              <p:cNvSpPr>
                <a:spLocks noChangeShapeType="1"/>
              </p:cNvSpPr>
              <p:nvPr/>
            </p:nvSpPr>
            <p:spPr bwMode="auto">
              <a:xfrm flipV="1">
                <a:off x="3013" y="3585"/>
                <a:ext cx="14" cy="1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1" name="Line 202"/>
              <p:cNvSpPr>
                <a:spLocks noChangeShapeType="1"/>
              </p:cNvSpPr>
              <p:nvPr/>
            </p:nvSpPr>
            <p:spPr bwMode="auto">
              <a:xfrm flipV="1">
                <a:off x="3027" y="3563"/>
                <a:ext cx="14" cy="2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2" name="Line 203"/>
              <p:cNvSpPr>
                <a:spLocks noChangeShapeType="1"/>
              </p:cNvSpPr>
              <p:nvPr/>
            </p:nvSpPr>
            <p:spPr bwMode="auto">
              <a:xfrm flipV="1">
                <a:off x="3041" y="3530"/>
                <a:ext cx="14" cy="3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3" name="Line 204"/>
              <p:cNvSpPr>
                <a:spLocks noChangeShapeType="1"/>
              </p:cNvSpPr>
              <p:nvPr/>
            </p:nvSpPr>
            <p:spPr bwMode="auto">
              <a:xfrm flipV="1">
                <a:off x="3055" y="3487"/>
                <a:ext cx="16" cy="4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4" name="Line 205"/>
              <p:cNvSpPr>
                <a:spLocks noChangeShapeType="1"/>
              </p:cNvSpPr>
              <p:nvPr/>
            </p:nvSpPr>
            <p:spPr bwMode="auto">
              <a:xfrm flipV="1">
                <a:off x="3071" y="3436"/>
                <a:ext cx="14" cy="5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5" name="Line 206"/>
              <p:cNvSpPr>
                <a:spLocks noChangeShapeType="1"/>
              </p:cNvSpPr>
              <p:nvPr/>
            </p:nvSpPr>
            <p:spPr bwMode="auto">
              <a:xfrm flipV="1">
                <a:off x="3085" y="3377"/>
                <a:ext cx="16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6" name="Line 207"/>
              <p:cNvSpPr>
                <a:spLocks noChangeShapeType="1"/>
              </p:cNvSpPr>
              <p:nvPr/>
            </p:nvSpPr>
            <p:spPr bwMode="auto">
              <a:xfrm flipV="1">
                <a:off x="3101" y="3313"/>
                <a:ext cx="14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7" name="Line 208"/>
              <p:cNvSpPr>
                <a:spLocks noChangeShapeType="1"/>
              </p:cNvSpPr>
              <p:nvPr/>
            </p:nvSpPr>
            <p:spPr bwMode="auto">
              <a:xfrm flipV="1">
                <a:off x="3115" y="3244"/>
                <a:ext cx="14" cy="6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8" name="Line 209"/>
              <p:cNvSpPr>
                <a:spLocks noChangeShapeType="1"/>
              </p:cNvSpPr>
              <p:nvPr/>
            </p:nvSpPr>
            <p:spPr bwMode="auto">
              <a:xfrm flipV="1">
                <a:off x="3129" y="3172"/>
                <a:ext cx="16" cy="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9" name="Line 210"/>
              <p:cNvSpPr>
                <a:spLocks noChangeShapeType="1"/>
              </p:cNvSpPr>
              <p:nvPr/>
            </p:nvSpPr>
            <p:spPr bwMode="auto">
              <a:xfrm flipV="1">
                <a:off x="3145" y="3098"/>
                <a:ext cx="14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0" name="Line 211"/>
              <p:cNvSpPr>
                <a:spLocks noChangeShapeType="1"/>
              </p:cNvSpPr>
              <p:nvPr/>
            </p:nvSpPr>
            <p:spPr bwMode="auto">
              <a:xfrm flipV="1">
                <a:off x="3159" y="3031"/>
                <a:ext cx="13" cy="6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1" name="Line 212"/>
              <p:cNvSpPr>
                <a:spLocks noChangeShapeType="1"/>
              </p:cNvSpPr>
              <p:nvPr/>
            </p:nvSpPr>
            <p:spPr bwMode="auto">
              <a:xfrm flipV="1">
                <a:off x="3172" y="2965"/>
                <a:ext cx="14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2" name="Line 213"/>
              <p:cNvSpPr>
                <a:spLocks noChangeShapeType="1"/>
              </p:cNvSpPr>
              <p:nvPr/>
            </p:nvSpPr>
            <p:spPr bwMode="auto">
              <a:xfrm flipV="1">
                <a:off x="3186" y="2902"/>
                <a:ext cx="13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3" name="Line 214"/>
              <p:cNvSpPr>
                <a:spLocks noChangeShapeType="1"/>
              </p:cNvSpPr>
              <p:nvPr/>
            </p:nvSpPr>
            <p:spPr bwMode="auto">
              <a:xfrm flipV="1">
                <a:off x="3199" y="2842"/>
                <a:ext cx="15" cy="6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4" name="Line 215"/>
              <p:cNvSpPr>
                <a:spLocks noChangeShapeType="1"/>
              </p:cNvSpPr>
              <p:nvPr/>
            </p:nvSpPr>
            <p:spPr bwMode="auto">
              <a:xfrm flipV="1">
                <a:off x="3214" y="2779"/>
                <a:ext cx="14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5" name="Line 216"/>
              <p:cNvSpPr>
                <a:spLocks noChangeShapeType="1"/>
              </p:cNvSpPr>
              <p:nvPr/>
            </p:nvSpPr>
            <p:spPr bwMode="auto">
              <a:xfrm flipV="1">
                <a:off x="3228" y="2725"/>
                <a:ext cx="15" cy="5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6" name="Line 217"/>
              <p:cNvSpPr>
                <a:spLocks noChangeShapeType="1"/>
              </p:cNvSpPr>
              <p:nvPr/>
            </p:nvSpPr>
            <p:spPr bwMode="auto">
              <a:xfrm flipV="1">
                <a:off x="3243" y="2680"/>
                <a:ext cx="16" cy="4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7" name="Line 218"/>
              <p:cNvSpPr>
                <a:spLocks noChangeShapeType="1"/>
              </p:cNvSpPr>
              <p:nvPr/>
            </p:nvSpPr>
            <p:spPr bwMode="auto">
              <a:xfrm flipV="1">
                <a:off x="3259" y="2645"/>
                <a:ext cx="16" cy="3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8" name="Line 219"/>
              <p:cNvSpPr>
                <a:spLocks noChangeShapeType="1"/>
              </p:cNvSpPr>
              <p:nvPr/>
            </p:nvSpPr>
            <p:spPr bwMode="auto">
              <a:xfrm flipV="1">
                <a:off x="3275" y="2624"/>
                <a:ext cx="14" cy="2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9" name="Line 220"/>
              <p:cNvSpPr>
                <a:spLocks noChangeShapeType="1"/>
              </p:cNvSpPr>
              <p:nvPr/>
            </p:nvSpPr>
            <p:spPr bwMode="auto">
              <a:xfrm flipV="1">
                <a:off x="3289" y="2611"/>
                <a:ext cx="14" cy="1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0" name="Line 221"/>
              <p:cNvSpPr>
                <a:spLocks noChangeShapeType="1"/>
              </p:cNvSpPr>
              <p:nvPr/>
            </p:nvSpPr>
            <p:spPr bwMode="auto">
              <a:xfrm flipV="1">
                <a:off x="3303" y="2609"/>
                <a:ext cx="7" cy="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1" name="Line 222"/>
              <p:cNvSpPr>
                <a:spLocks noChangeShapeType="1"/>
              </p:cNvSpPr>
              <p:nvPr/>
            </p:nvSpPr>
            <p:spPr bwMode="auto">
              <a:xfrm flipV="1">
                <a:off x="3310" y="2608"/>
                <a:ext cx="6" cy="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2" name="Line 223"/>
              <p:cNvSpPr>
                <a:spLocks noChangeShapeType="1"/>
              </p:cNvSpPr>
              <p:nvPr/>
            </p:nvSpPr>
            <p:spPr bwMode="auto">
              <a:xfrm>
                <a:off x="3316" y="2608"/>
                <a:ext cx="8" cy="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3" name="Line 224"/>
              <p:cNvSpPr>
                <a:spLocks noChangeShapeType="1"/>
              </p:cNvSpPr>
              <p:nvPr/>
            </p:nvSpPr>
            <p:spPr bwMode="auto">
              <a:xfrm>
                <a:off x="3324" y="2611"/>
                <a:ext cx="6" cy="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4" name="Line 225"/>
              <p:cNvSpPr>
                <a:spLocks noChangeShapeType="1"/>
              </p:cNvSpPr>
              <p:nvPr/>
            </p:nvSpPr>
            <p:spPr bwMode="auto">
              <a:xfrm>
                <a:off x="3330" y="2615"/>
                <a:ext cx="30" cy="4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5" name="Line 226"/>
              <p:cNvSpPr>
                <a:spLocks noChangeShapeType="1"/>
              </p:cNvSpPr>
              <p:nvPr/>
            </p:nvSpPr>
            <p:spPr bwMode="auto">
              <a:xfrm>
                <a:off x="3360" y="2662"/>
                <a:ext cx="29" cy="8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6" name="Line 227"/>
              <p:cNvSpPr>
                <a:spLocks noChangeShapeType="1"/>
              </p:cNvSpPr>
              <p:nvPr/>
            </p:nvSpPr>
            <p:spPr bwMode="auto">
              <a:xfrm>
                <a:off x="3389" y="2747"/>
                <a:ext cx="14" cy="5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7" name="Line 228"/>
              <p:cNvSpPr>
                <a:spLocks noChangeShapeType="1"/>
              </p:cNvSpPr>
              <p:nvPr/>
            </p:nvSpPr>
            <p:spPr bwMode="auto">
              <a:xfrm>
                <a:off x="3403" y="2800"/>
                <a:ext cx="14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8" name="Line 229"/>
              <p:cNvSpPr>
                <a:spLocks noChangeShapeType="1"/>
              </p:cNvSpPr>
              <p:nvPr/>
            </p:nvSpPr>
            <p:spPr bwMode="auto">
              <a:xfrm>
                <a:off x="3417" y="2859"/>
                <a:ext cx="15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9" name="Line 230"/>
              <p:cNvSpPr>
                <a:spLocks noChangeShapeType="1"/>
              </p:cNvSpPr>
              <p:nvPr/>
            </p:nvSpPr>
            <p:spPr bwMode="auto">
              <a:xfrm>
                <a:off x="3432" y="2923"/>
                <a:ext cx="14" cy="6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0" name="Line 231"/>
              <p:cNvSpPr>
                <a:spLocks noChangeShapeType="1"/>
              </p:cNvSpPr>
              <p:nvPr/>
            </p:nvSpPr>
            <p:spPr bwMode="auto">
              <a:xfrm>
                <a:off x="3446" y="2990"/>
                <a:ext cx="15" cy="7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1" name="Line 232"/>
              <p:cNvSpPr>
                <a:spLocks noChangeShapeType="1"/>
              </p:cNvSpPr>
              <p:nvPr/>
            </p:nvSpPr>
            <p:spPr bwMode="auto">
              <a:xfrm>
                <a:off x="3461" y="3067"/>
                <a:ext cx="16" cy="7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2" name="Line 233"/>
              <p:cNvSpPr>
                <a:spLocks noChangeShapeType="1"/>
              </p:cNvSpPr>
              <p:nvPr/>
            </p:nvSpPr>
            <p:spPr bwMode="auto">
              <a:xfrm>
                <a:off x="3477" y="3146"/>
                <a:ext cx="16" cy="7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3" name="Line 234"/>
              <p:cNvSpPr>
                <a:spLocks noChangeShapeType="1"/>
              </p:cNvSpPr>
              <p:nvPr/>
            </p:nvSpPr>
            <p:spPr bwMode="auto">
              <a:xfrm>
                <a:off x="3493" y="3224"/>
                <a:ext cx="15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4" name="Line 235"/>
              <p:cNvSpPr>
                <a:spLocks noChangeShapeType="1"/>
              </p:cNvSpPr>
              <p:nvPr/>
            </p:nvSpPr>
            <p:spPr bwMode="auto">
              <a:xfrm>
                <a:off x="3508" y="3298"/>
                <a:ext cx="14" cy="6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5" name="Line 236"/>
              <p:cNvSpPr>
                <a:spLocks noChangeShapeType="1"/>
              </p:cNvSpPr>
              <p:nvPr/>
            </p:nvSpPr>
            <p:spPr bwMode="auto">
              <a:xfrm>
                <a:off x="3522" y="3359"/>
                <a:ext cx="13" cy="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6" name="Line 237"/>
              <p:cNvSpPr>
                <a:spLocks noChangeShapeType="1"/>
              </p:cNvSpPr>
              <p:nvPr/>
            </p:nvSpPr>
            <p:spPr bwMode="auto">
              <a:xfrm>
                <a:off x="3535" y="3415"/>
                <a:ext cx="13" cy="5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7" name="Line 238"/>
              <p:cNvSpPr>
                <a:spLocks noChangeShapeType="1"/>
              </p:cNvSpPr>
              <p:nvPr/>
            </p:nvSpPr>
            <p:spPr bwMode="auto">
              <a:xfrm>
                <a:off x="3548" y="3465"/>
                <a:ext cx="15" cy="4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8" name="Line 239"/>
              <p:cNvSpPr>
                <a:spLocks noChangeShapeType="1"/>
              </p:cNvSpPr>
              <p:nvPr/>
            </p:nvSpPr>
            <p:spPr bwMode="auto">
              <a:xfrm>
                <a:off x="3563" y="3508"/>
                <a:ext cx="31" cy="6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9" name="Line 240"/>
              <p:cNvSpPr>
                <a:spLocks noChangeShapeType="1"/>
              </p:cNvSpPr>
              <p:nvPr/>
            </p:nvSpPr>
            <p:spPr bwMode="auto">
              <a:xfrm>
                <a:off x="3594" y="3577"/>
                <a:ext cx="30" cy="2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0" name="Line 241"/>
              <p:cNvSpPr>
                <a:spLocks noChangeShapeType="1"/>
              </p:cNvSpPr>
              <p:nvPr/>
            </p:nvSpPr>
            <p:spPr bwMode="auto">
              <a:xfrm flipV="1">
                <a:off x="3624" y="3580"/>
                <a:ext cx="28" cy="2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1" name="Line 242"/>
              <p:cNvSpPr>
                <a:spLocks noChangeShapeType="1"/>
              </p:cNvSpPr>
              <p:nvPr/>
            </p:nvSpPr>
            <p:spPr bwMode="auto">
              <a:xfrm flipV="1">
                <a:off x="3652" y="3521"/>
                <a:ext cx="29" cy="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2" name="Line 243"/>
              <p:cNvSpPr>
                <a:spLocks noChangeShapeType="1"/>
              </p:cNvSpPr>
              <p:nvPr/>
            </p:nvSpPr>
            <p:spPr bwMode="auto">
              <a:xfrm flipV="1">
                <a:off x="3681" y="3475"/>
                <a:ext cx="14" cy="4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3" name="Line 244"/>
              <p:cNvSpPr>
                <a:spLocks noChangeShapeType="1"/>
              </p:cNvSpPr>
              <p:nvPr/>
            </p:nvSpPr>
            <p:spPr bwMode="auto">
              <a:xfrm flipV="1">
                <a:off x="3695" y="3420"/>
                <a:ext cx="16" cy="5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4" name="Line 245"/>
              <p:cNvSpPr>
                <a:spLocks noChangeShapeType="1"/>
              </p:cNvSpPr>
              <p:nvPr/>
            </p:nvSpPr>
            <p:spPr bwMode="auto">
              <a:xfrm flipV="1">
                <a:off x="3711" y="3357"/>
                <a:ext cx="15" cy="6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5" name="Line 246"/>
              <p:cNvSpPr>
                <a:spLocks noChangeShapeType="1"/>
              </p:cNvSpPr>
              <p:nvPr/>
            </p:nvSpPr>
            <p:spPr bwMode="auto">
              <a:xfrm flipV="1">
                <a:off x="3726" y="3288"/>
                <a:ext cx="16" cy="6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6" name="Line 247"/>
              <p:cNvSpPr>
                <a:spLocks noChangeShapeType="1"/>
              </p:cNvSpPr>
              <p:nvPr/>
            </p:nvSpPr>
            <p:spPr bwMode="auto">
              <a:xfrm flipV="1">
                <a:off x="3742" y="3224"/>
                <a:ext cx="13" cy="6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7" name="Line 248"/>
              <p:cNvSpPr>
                <a:spLocks noChangeShapeType="1"/>
              </p:cNvSpPr>
              <p:nvPr/>
            </p:nvSpPr>
            <p:spPr bwMode="auto">
              <a:xfrm flipV="1">
                <a:off x="3755" y="3159"/>
                <a:ext cx="13" cy="6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8" name="Line 249"/>
              <p:cNvSpPr>
                <a:spLocks noChangeShapeType="1"/>
              </p:cNvSpPr>
              <p:nvPr/>
            </p:nvSpPr>
            <p:spPr bwMode="auto">
              <a:xfrm flipV="1">
                <a:off x="3768" y="3093"/>
                <a:ext cx="14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9" name="Line 250"/>
              <p:cNvSpPr>
                <a:spLocks noChangeShapeType="1"/>
              </p:cNvSpPr>
              <p:nvPr/>
            </p:nvSpPr>
            <p:spPr bwMode="auto">
              <a:xfrm flipV="1">
                <a:off x="3782" y="3027"/>
                <a:ext cx="13" cy="6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0" name="Line 251"/>
              <p:cNvSpPr>
                <a:spLocks noChangeShapeType="1"/>
              </p:cNvSpPr>
              <p:nvPr/>
            </p:nvSpPr>
            <p:spPr bwMode="auto">
              <a:xfrm flipV="1">
                <a:off x="3795" y="2953"/>
                <a:ext cx="14" cy="7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1" name="Line 252"/>
              <p:cNvSpPr>
                <a:spLocks noChangeShapeType="1"/>
              </p:cNvSpPr>
              <p:nvPr/>
            </p:nvSpPr>
            <p:spPr bwMode="auto">
              <a:xfrm flipV="1">
                <a:off x="3809" y="2883"/>
                <a:ext cx="16" cy="7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2" name="Line 253"/>
              <p:cNvSpPr>
                <a:spLocks noChangeShapeType="1"/>
              </p:cNvSpPr>
              <p:nvPr/>
            </p:nvSpPr>
            <p:spPr bwMode="auto">
              <a:xfrm flipV="1">
                <a:off x="3825" y="2818"/>
                <a:ext cx="15" cy="65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3" name="Line 254"/>
              <p:cNvSpPr>
                <a:spLocks noChangeShapeType="1"/>
              </p:cNvSpPr>
              <p:nvPr/>
            </p:nvSpPr>
            <p:spPr bwMode="auto">
              <a:xfrm flipV="1">
                <a:off x="3840" y="2760"/>
                <a:ext cx="15" cy="5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91" name="Line 308"/>
            <p:cNvSpPr>
              <a:spLocks noChangeShapeType="1"/>
            </p:cNvSpPr>
            <p:nvPr/>
          </p:nvSpPr>
          <p:spPr bwMode="auto">
            <a:xfrm flipV="1">
              <a:off x="714" y="3434"/>
              <a:ext cx="8" cy="5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2" name="Line 309"/>
            <p:cNvSpPr>
              <a:spLocks noChangeShapeType="1"/>
            </p:cNvSpPr>
            <p:nvPr/>
          </p:nvSpPr>
          <p:spPr bwMode="auto">
            <a:xfrm flipV="1">
              <a:off x="722" y="3374"/>
              <a:ext cx="8" cy="6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3" name="Line 310"/>
            <p:cNvSpPr>
              <a:spLocks noChangeShapeType="1"/>
            </p:cNvSpPr>
            <p:nvPr/>
          </p:nvSpPr>
          <p:spPr bwMode="auto">
            <a:xfrm flipV="1">
              <a:off x="730" y="3308"/>
              <a:ext cx="8" cy="6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4" name="Line 311"/>
            <p:cNvSpPr>
              <a:spLocks noChangeShapeType="1"/>
            </p:cNvSpPr>
            <p:nvPr/>
          </p:nvSpPr>
          <p:spPr bwMode="auto">
            <a:xfrm flipV="1">
              <a:off x="738" y="3235"/>
              <a:ext cx="6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5" name="Line 312"/>
            <p:cNvSpPr>
              <a:spLocks noChangeShapeType="1"/>
            </p:cNvSpPr>
            <p:nvPr/>
          </p:nvSpPr>
          <p:spPr bwMode="auto">
            <a:xfrm flipV="1">
              <a:off x="744" y="3157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Line 313"/>
            <p:cNvSpPr>
              <a:spLocks noChangeShapeType="1"/>
            </p:cNvSpPr>
            <p:nvPr/>
          </p:nvSpPr>
          <p:spPr bwMode="auto">
            <a:xfrm flipV="1">
              <a:off x="752" y="3077"/>
              <a:ext cx="8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Line 314"/>
            <p:cNvSpPr>
              <a:spLocks noChangeShapeType="1"/>
            </p:cNvSpPr>
            <p:nvPr/>
          </p:nvSpPr>
          <p:spPr bwMode="auto">
            <a:xfrm flipV="1">
              <a:off x="760" y="2996"/>
              <a:ext cx="8" cy="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Line 315"/>
            <p:cNvSpPr>
              <a:spLocks noChangeShapeType="1"/>
            </p:cNvSpPr>
            <p:nvPr/>
          </p:nvSpPr>
          <p:spPr bwMode="auto">
            <a:xfrm flipV="1">
              <a:off x="768" y="2918"/>
              <a:ext cx="7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Line 316"/>
            <p:cNvSpPr>
              <a:spLocks noChangeShapeType="1"/>
            </p:cNvSpPr>
            <p:nvPr/>
          </p:nvSpPr>
          <p:spPr bwMode="auto">
            <a:xfrm flipV="1">
              <a:off x="775" y="2853"/>
              <a:ext cx="7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Line 317"/>
            <p:cNvSpPr>
              <a:spLocks noChangeShapeType="1"/>
            </p:cNvSpPr>
            <p:nvPr/>
          </p:nvSpPr>
          <p:spPr bwMode="auto">
            <a:xfrm flipV="1">
              <a:off x="782" y="2793"/>
              <a:ext cx="6" cy="6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1" name="Line 318"/>
            <p:cNvSpPr>
              <a:spLocks noChangeShapeType="1"/>
            </p:cNvSpPr>
            <p:nvPr/>
          </p:nvSpPr>
          <p:spPr bwMode="auto">
            <a:xfrm flipV="1">
              <a:off x="788" y="2739"/>
              <a:ext cx="7" cy="5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2" name="Line 319"/>
            <p:cNvSpPr>
              <a:spLocks noChangeShapeType="1"/>
            </p:cNvSpPr>
            <p:nvPr/>
          </p:nvSpPr>
          <p:spPr bwMode="auto">
            <a:xfrm flipV="1">
              <a:off x="795" y="2694"/>
              <a:ext cx="6" cy="4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3" name="Line 320"/>
            <p:cNvSpPr>
              <a:spLocks noChangeShapeType="1"/>
            </p:cNvSpPr>
            <p:nvPr/>
          </p:nvSpPr>
          <p:spPr bwMode="auto">
            <a:xfrm flipV="1">
              <a:off x="801" y="2630"/>
              <a:ext cx="15" cy="6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4" name="Line 321"/>
            <p:cNvSpPr>
              <a:spLocks noChangeShapeType="1"/>
            </p:cNvSpPr>
            <p:nvPr/>
          </p:nvSpPr>
          <p:spPr bwMode="auto">
            <a:xfrm flipV="1">
              <a:off x="816" y="2608"/>
              <a:ext cx="13" cy="2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5" name="Line 322"/>
            <p:cNvSpPr>
              <a:spLocks noChangeShapeType="1"/>
            </p:cNvSpPr>
            <p:nvPr/>
          </p:nvSpPr>
          <p:spPr bwMode="auto">
            <a:xfrm>
              <a:off x="829" y="2608"/>
              <a:ext cx="14" cy="2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6" name="Line 323"/>
            <p:cNvSpPr>
              <a:spLocks noChangeShapeType="1"/>
            </p:cNvSpPr>
            <p:nvPr/>
          </p:nvSpPr>
          <p:spPr bwMode="auto">
            <a:xfrm>
              <a:off x="843" y="2636"/>
              <a:ext cx="15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Line 324"/>
            <p:cNvSpPr>
              <a:spLocks noChangeShapeType="1"/>
            </p:cNvSpPr>
            <p:nvPr/>
          </p:nvSpPr>
          <p:spPr bwMode="auto">
            <a:xfrm>
              <a:off x="858" y="2716"/>
              <a:ext cx="7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Line 325"/>
            <p:cNvSpPr>
              <a:spLocks noChangeShapeType="1"/>
            </p:cNvSpPr>
            <p:nvPr/>
          </p:nvSpPr>
          <p:spPr bwMode="auto">
            <a:xfrm>
              <a:off x="865" y="2773"/>
              <a:ext cx="8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Line 326"/>
            <p:cNvSpPr>
              <a:spLocks noChangeShapeType="1"/>
            </p:cNvSpPr>
            <p:nvPr/>
          </p:nvSpPr>
          <p:spPr bwMode="auto">
            <a:xfrm>
              <a:off x="873" y="2838"/>
              <a:ext cx="7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Line 327"/>
            <p:cNvSpPr>
              <a:spLocks noChangeShapeType="1"/>
            </p:cNvSpPr>
            <p:nvPr/>
          </p:nvSpPr>
          <p:spPr bwMode="auto">
            <a:xfrm>
              <a:off x="880" y="2910"/>
              <a:ext cx="8" cy="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Line 328"/>
            <p:cNvSpPr>
              <a:spLocks noChangeShapeType="1"/>
            </p:cNvSpPr>
            <p:nvPr/>
          </p:nvSpPr>
          <p:spPr bwMode="auto">
            <a:xfrm>
              <a:off x="888" y="2986"/>
              <a:ext cx="7" cy="7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Line 329"/>
            <p:cNvSpPr>
              <a:spLocks noChangeShapeType="1"/>
            </p:cNvSpPr>
            <p:nvPr/>
          </p:nvSpPr>
          <p:spPr bwMode="auto">
            <a:xfrm>
              <a:off x="895" y="3065"/>
              <a:ext cx="8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3" name="Line 330"/>
            <p:cNvSpPr>
              <a:spLocks noChangeShapeType="1"/>
            </p:cNvSpPr>
            <p:nvPr/>
          </p:nvSpPr>
          <p:spPr bwMode="auto">
            <a:xfrm>
              <a:off x="903" y="3145"/>
              <a:ext cx="7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4" name="Line 331"/>
            <p:cNvSpPr>
              <a:spLocks noChangeShapeType="1"/>
            </p:cNvSpPr>
            <p:nvPr/>
          </p:nvSpPr>
          <p:spPr bwMode="auto">
            <a:xfrm>
              <a:off x="910" y="3222"/>
              <a:ext cx="8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Line 332"/>
            <p:cNvSpPr>
              <a:spLocks noChangeShapeType="1"/>
            </p:cNvSpPr>
            <p:nvPr/>
          </p:nvSpPr>
          <p:spPr bwMode="auto">
            <a:xfrm>
              <a:off x="918" y="3295"/>
              <a:ext cx="7" cy="6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Line 333"/>
            <p:cNvSpPr>
              <a:spLocks noChangeShapeType="1"/>
            </p:cNvSpPr>
            <p:nvPr/>
          </p:nvSpPr>
          <p:spPr bwMode="auto">
            <a:xfrm>
              <a:off x="925" y="3362"/>
              <a:ext cx="7" cy="6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Line 334"/>
            <p:cNvSpPr>
              <a:spLocks noChangeShapeType="1"/>
            </p:cNvSpPr>
            <p:nvPr/>
          </p:nvSpPr>
          <p:spPr bwMode="auto">
            <a:xfrm>
              <a:off x="932" y="3422"/>
              <a:ext cx="8" cy="5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Line 335"/>
            <p:cNvSpPr>
              <a:spLocks noChangeShapeType="1"/>
            </p:cNvSpPr>
            <p:nvPr/>
          </p:nvSpPr>
          <p:spPr bwMode="auto">
            <a:xfrm>
              <a:off x="940" y="3473"/>
              <a:ext cx="8" cy="4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Line 336"/>
            <p:cNvSpPr>
              <a:spLocks noChangeShapeType="1"/>
            </p:cNvSpPr>
            <p:nvPr/>
          </p:nvSpPr>
          <p:spPr bwMode="auto">
            <a:xfrm>
              <a:off x="948" y="3516"/>
              <a:ext cx="14" cy="5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0" name="Line 337"/>
            <p:cNvSpPr>
              <a:spLocks noChangeShapeType="1"/>
            </p:cNvSpPr>
            <p:nvPr/>
          </p:nvSpPr>
          <p:spPr bwMode="auto">
            <a:xfrm>
              <a:off x="962" y="3574"/>
              <a:ext cx="16" cy="2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1" name="Line 338"/>
            <p:cNvSpPr>
              <a:spLocks noChangeShapeType="1"/>
            </p:cNvSpPr>
            <p:nvPr/>
          </p:nvSpPr>
          <p:spPr bwMode="auto">
            <a:xfrm>
              <a:off x="978" y="3598"/>
              <a:ext cx="8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2" name="Line 339"/>
            <p:cNvSpPr>
              <a:spLocks noChangeShapeType="1"/>
            </p:cNvSpPr>
            <p:nvPr/>
          </p:nvSpPr>
          <p:spPr bwMode="auto">
            <a:xfrm flipV="1">
              <a:off x="986" y="3597"/>
              <a:ext cx="6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3" name="Line 340"/>
            <p:cNvSpPr>
              <a:spLocks noChangeShapeType="1"/>
            </p:cNvSpPr>
            <p:nvPr/>
          </p:nvSpPr>
          <p:spPr bwMode="auto">
            <a:xfrm flipV="1">
              <a:off x="992" y="3589"/>
              <a:ext cx="8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4" name="Line 341"/>
            <p:cNvSpPr>
              <a:spLocks noChangeShapeType="1"/>
            </p:cNvSpPr>
            <p:nvPr/>
          </p:nvSpPr>
          <p:spPr bwMode="auto">
            <a:xfrm flipV="1">
              <a:off x="1000" y="3578"/>
              <a:ext cx="8" cy="1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5" name="Line 342"/>
            <p:cNvSpPr>
              <a:spLocks noChangeShapeType="1"/>
            </p:cNvSpPr>
            <p:nvPr/>
          </p:nvSpPr>
          <p:spPr bwMode="auto">
            <a:xfrm flipV="1">
              <a:off x="1008" y="3557"/>
              <a:ext cx="13" cy="2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6" name="Line 343"/>
            <p:cNvSpPr>
              <a:spLocks noChangeShapeType="1"/>
            </p:cNvSpPr>
            <p:nvPr/>
          </p:nvSpPr>
          <p:spPr bwMode="auto">
            <a:xfrm flipV="1">
              <a:off x="1021" y="3538"/>
              <a:ext cx="14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7" name="Line 344"/>
            <p:cNvSpPr>
              <a:spLocks noChangeShapeType="1"/>
            </p:cNvSpPr>
            <p:nvPr/>
          </p:nvSpPr>
          <p:spPr bwMode="auto">
            <a:xfrm flipV="1">
              <a:off x="1035" y="3532"/>
              <a:ext cx="6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8" name="Line 345"/>
            <p:cNvSpPr>
              <a:spLocks noChangeShapeType="1"/>
            </p:cNvSpPr>
            <p:nvPr/>
          </p:nvSpPr>
          <p:spPr bwMode="auto">
            <a:xfrm flipV="1">
              <a:off x="1041" y="3528"/>
              <a:ext cx="8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9" name="Line 346"/>
            <p:cNvSpPr>
              <a:spLocks noChangeShapeType="1"/>
            </p:cNvSpPr>
            <p:nvPr/>
          </p:nvSpPr>
          <p:spPr bwMode="auto">
            <a:xfrm flipV="1">
              <a:off x="1049" y="3527"/>
              <a:ext cx="7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0" name="Line 347"/>
            <p:cNvSpPr>
              <a:spLocks noChangeShapeType="1"/>
            </p:cNvSpPr>
            <p:nvPr/>
          </p:nvSpPr>
          <p:spPr bwMode="auto">
            <a:xfrm>
              <a:off x="1056" y="3527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1" name="Line 348"/>
            <p:cNvSpPr>
              <a:spLocks noChangeShapeType="1"/>
            </p:cNvSpPr>
            <p:nvPr/>
          </p:nvSpPr>
          <p:spPr bwMode="auto">
            <a:xfrm>
              <a:off x="1062" y="3528"/>
              <a:ext cx="29" cy="2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2" name="Line 349"/>
            <p:cNvSpPr>
              <a:spLocks noChangeShapeType="1"/>
            </p:cNvSpPr>
            <p:nvPr/>
          </p:nvSpPr>
          <p:spPr bwMode="auto">
            <a:xfrm>
              <a:off x="1091" y="3556"/>
              <a:ext cx="30" cy="3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3" name="Line 350"/>
            <p:cNvSpPr>
              <a:spLocks noChangeShapeType="1"/>
            </p:cNvSpPr>
            <p:nvPr/>
          </p:nvSpPr>
          <p:spPr bwMode="auto">
            <a:xfrm>
              <a:off x="1121" y="3592"/>
              <a:ext cx="6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4" name="Line 351"/>
            <p:cNvSpPr>
              <a:spLocks noChangeShapeType="1"/>
            </p:cNvSpPr>
            <p:nvPr/>
          </p:nvSpPr>
          <p:spPr bwMode="auto">
            <a:xfrm>
              <a:off x="1127" y="359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5" name="Line 352"/>
            <p:cNvSpPr>
              <a:spLocks noChangeShapeType="1"/>
            </p:cNvSpPr>
            <p:nvPr/>
          </p:nvSpPr>
          <p:spPr bwMode="auto">
            <a:xfrm>
              <a:off x="1135" y="3600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6" name="Line 353"/>
            <p:cNvSpPr>
              <a:spLocks noChangeShapeType="1"/>
            </p:cNvSpPr>
            <p:nvPr/>
          </p:nvSpPr>
          <p:spPr bwMode="auto">
            <a:xfrm flipV="1">
              <a:off x="1143" y="3597"/>
              <a:ext cx="6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7" name="Line 354"/>
            <p:cNvSpPr>
              <a:spLocks noChangeShapeType="1"/>
            </p:cNvSpPr>
            <p:nvPr/>
          </p:nvSpPr>
          <p:spPr bwMode="auto">
            <a:xfrm flipV="1">
              <a:off x="1149" y="3585"/>
              <a:ext cx="16" cy="1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8" name="Line 355"/>
            <p:cNvSpPr>
              <a:spLocks noChangeShapeType="1"/>
            </p:cNvSpPr>
            <p:nvPr/>
          </p:nvSpPr>
          <p:spPr bwMode="auto">
            <a:xfrm flipV="1">
              <a:off x="1165" y="3566"/>
              <a:ext cx="14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9" name="Line 356"/>
            <p:cNvSpPr>
              <a:spLocks noChangeShapeType="1"/>
            </p:cNvSpPr>
            <p:nvPr/>
          </p:nvSpPr>
          <p:spPr bwMode="auto">
            <a:xfrm flipV="1">
              <a:off x="1179" y="3546"/>
              <a:ext cx="16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0" name="Line 357"/>
            <p:cNvSpPr>
              <a:spLocks noChangeShapeType="1"/>
            </p:cNvSpPr>
            <p:nvPr/>
          </p:nvSpPr>
          <p:spPr bwMode="auto">
            <a:xfrm flipV="1">
              <a:off x="1195" y="3532"/>
              <a:ext cx="14" cy="1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1" name="Line 358"/>
            <p:cNvSpPr>
              <a:spLocks noChangeShapeType="1"/>
            </p:cNvSpPr>
            <p:nvPr/>
          </p:nvSpPr>
          <p:spPr bwMode="auto">
            <a:xfrm flipV="1">
              <a:off x="1209" y="3528"/>
              <a:ext cx="8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2" name="Line 359"/>
            <p:cNvSpPr>
              <a:spLocks noChangeShapeType="1"/>
            </p:cNvSpPr>
            <p:nvPr/>
          </p:nvSpPr>
          <p:spPr bwMode="auto">
            <a:xfrm flipV="1">
              <a:off x="1217" y="3527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3" name="Line 360"/>
            <p:cNvSpPr>
              <a:spLocks noChangeShapeType="1"/>
            </p:cNvSpPr>
            <p:nvPr/>
          </p:nvSpPr>
          <p:spPr bwMode="auto">
            <a:xfrm>
              <a:off x="1223" y="3527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4" name="Line 361"/>
            <p:cNvSpPr>
              <a:spLocks noChangeShapeType="1"/>
            </p:cNvSpPr>
            <p:nvPr/>
          </p:nvSpPr>
          <p:spPr bwMode="auto">
            <a:xfrm>
              <a:off x="1227" y="3528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362"/>
            <p:cNvSpPr>
              <a:spLocks noChangeShapeType="1"/>
            </p:cNvSpPr>
            <p:nvPr/>
          </p:nvSpPr>
          <p:spPr bwMode="auto">
            <a:xfrm>
              <a:off x="1231" y="3529"/>
              <a:ext cx="4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6" name="Line 363"/>
            <p:cNvSpPr>
              <a:spLocks noChangeShapeType="1"/>
            </p:cNvSpPr>
            <p:nvPr/>
          </p:nvSpPr>
          <p:spPr bwMode="auto">
            <a:xfrm>
              <a:off x="1235" y="3531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7" name="Line 364"/>
            <p:cNvSpPr>
              <a:spLocks noChangeShapeType="1"/>
            </p:cNvSpPr>
            <p:nvPr/>
          </p:nvSpPr>
          <p:spPr bwMode="auto">
            <a:xfrm>
              <a:off x="1239" y="3534"/>
              <a:ext cx="29" cy="4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8" name="Line 365"/>
            <p:cNvSpPr>
              <a:spLocks noChangeShapeType="1"/>
            </p:cNvSpPr>
            <p:nvPr/>
          </p:nvSpPr>
          <p:spPr bwMode="auto">
            <a:xfrm>
              <a:off x="1268" y="3576"/>
              <a:ext cx="30" cy="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9" name="Line 366"/>
            <p:cNvSpPr>
              <a:spLocks noChangeShapeType="1"/>
            </p:cNvSpPr>
            <p:nvPr/>
          </p:nvSpPr>
          <p:spPr bwMode="auto">
            <a:xfrm flipV="1">
              <a:off x="1298" y="3580"/>
              <a:ext cx="15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0" name="Line 367"/>
            <p:cNvSpPr>
              <a:spLocks noChangeShapeType="1"/>
            </p:cNvSpPr>
            <p:nvPr/>
          </p:nvSpPr>
          <p:spPr bwMode="auto">
            <a:xfrm flipV="1">
              <a:off x="1313" y="3536"/>
              <a:ext cx="13" cy="4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1" name="Line 368"/>
            <p:cNvSpPr>
              <a:spLocks noChangeShapeType="1"/>
            </p:cNvSpPr>
            <p:nvPr/>
          </p:nvSpPr>
          <p:spPr bwMode="auto">
            <a:xfrm flipV="1">
              <a:off x="1326" y="3503"/>
              <a:ext cx="6" cy="3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2" name="Line 369"/>
            <p:cNvSpPr>
              <a:spLocks noChangeShapeType="1"/>
            </p:cNvSpPr>
            <p:nvPr/>
          </p:nvSpPr>
          <p:spPr bwMode="auto">
            <a:xfrm flipV="1">
              <a:off x="1332" y="3463"/>
              <a:ext cx="7" cy="4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3" name="Line 370"/>
            <p:cNvSpPr>
              <a:spLocks noChangeShapeType="1"/>
            </p:cNvSpPr>
            <p:nvPr/>
          </p:nvSpPr>
          <p:spPr bwMode="auto">
            <a:xfrm flipV="1">
              <a:off x="1339" y="3415"/>
              <a:ext cx="7" cy="4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4" name="Line 371"/>
            <p:cNvSpPr>
              <a:spLocks noChangeShapeType="1"/>
            </p:cNvSpPr>
            <p:nvPr/>
          </p:nvSpPr>
          <p:spPr bwMode="auto">
            <a:xfrm flipV="1">
              <a:off x="1346" y="3361"/>
              <a:ext cx="7" cy="5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5" name="Line 372"/>
            <p:cNvSpPr>
              <a:spLocks noChangeShapeType="1"/>
            </p:cNvSpPr>
            <p:nvPr/>
          </p:nvSpPr>
          <p:spPr bwMode="auto">
            <a:xfrm flipV="1">
              <a:off x="1353" y="3294"/>
              <a:ext cx="6" cy="6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6" name="Line 373"/>
            <p:cNvSpPr>
              <a:spLocks noChangeShapeType="1"/>
            </p:cNvSpPr>
            <p:nvPr/>
          </p:nvSpPr>
          <p:spPr bwMode="auto">
            <a:xfrm flipV="1">
              <a:off x="1359" y="3221"/>
              <a:ext cx="8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7" name="Line 374"/>
            <p:cNvSpPr>
              <a:spLocks noChangeShapeType="1"/>
            </p:cNvSpPr>
            <p:nvPr/>
          </p:nvSpPr>
          <p:spPr bwMode="auto">
            <a:xfrm flipV="1">
              <a:off x="1367" y="3143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8" name="Line 375"/>
            <p:cNvSpPr>
              <a:spLocks noChangeShapeType="1"/>
            </p:cNvSpPr>
            <p:nvPr/>
          </p:nvSpPr>
          <p:spPr bwMode="auto">
            <a:xfrm flipV="1">
              <a:off x="1375" y="3063"/>
              <a:ext cx="8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59" name="Line 376"/>
            <p:cNvSpPr>
              <a:spLocks noChangeShapeType="1"/>
            </p:cNvSpPr>
            <p:nvPr/>
          </p:nvSpPr>
          <p:spPr bwMode="auto">
            <a:xfrm flipV="1">
              <a:off x="1383" y="2984"/>
              <a:ext cx="7" cy="7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0" name="Line 377"/>
            <p:cNvSpPr>
              <a:spLocks noChangeShapeType="1"/>
            </p:cNvSpPr>
            <p:nvPr/>
          </p:nvSpPr>
          <p:spPr bwMode="auto">
            <a:xfrm flipV="1">
              <a:off x="1390" y="2907"/>
              <a:ext cx="7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1" name="Line 378"/>
            <p:cNvSpPr>
              <a:spLocks noChangeShapeType="1"/>
            </p:cNvSpPr>
            <p:nvPr/>
          </p:nvSpPr>
          <p:spPr bwMode="auto">
            <a:xfrm flipV="1">
              <a:off x="1397" y="2834"/>
              <a:ext cx="8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2" name="Line 379"/>
            <p:cNvSpPr>
              <a:spLocks noChangeShapeType="1"/>
            </p:cNvSpPr>
            <p:nvPr/>
          </p:nvSpPr>
          <p:spPr bwMode="auto">
            <a:xfrm flipV="1">
              <a:off x="1405" y="2769"/>
              <a:ext cx="8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3" name="Line 380"/>
            <p:cNvSpPr>
              <a:spLocks noChangeShapeType="1"/>
            </p:cNvSpPr>
            <p:nvPr/>
          </p:nvSpPr>
          <p:spPr bwMode="auto">
            <a:xfrm flipV="1">
              <a:off x="1413" y="2712"/>
              <a:ext cx="7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4" name="Line 381"/>
            <p:cNvSpPr>
              <a:spLocks noChangeShapeType="1"/>
            </p:cNvSpPr>
            <p:nvPr/>
          </p:nvSpPr>
          <p:spPr bwMode="auto">
            <a:xfrm flipV="1">
              <a:off x="1420" y="2667"/>
              <a:ext cx="8" cy="4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5" name="Line 382"/>
            <p:cNvSpPr>
              <a:spLocks noChangeShapeType="1"/>
            </p:cNvSpPr>
            <p:nvPr/>
          </p:nvSpPr>
          <p:spPr bwMode="auto">
            <a:xfrm flipV="1">
              <a:off x="1428" y="2633"/>
              <a:ext cx="8" cy="3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6" name="Line 383"/>
            <p:cNvSpPr>
              <a:spLocks noChangeShapeType="1"/>
            </p:cNvSpPr>
            <p:nvPr/>
          </p:nvSpPr>
          <p:spPr bwMode="auto">
            <a:xfrm flipV="1">
              <a:off x="1436" y="2614"/>
              <a:ext cx="6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7" name="Line 384"/>
            <p:cNvSpPr>
              <a:spLocks noChangeShapeType="1"/>
            </p:cNvSpPr>
            <p:nvPr/>
          </p:nvSpPr>
          <p:spPr bwMode="auto">
            <a:xfrm flipV="1">
              <a:off x="1442" y="2609"/>
              <a:ext cx="4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8" name="Line 385"/>
            <p:cNvSpPr>
              <a:spLocks noChangeShapeType="1"/>
            </p:cNvSpPr>
            <p:nvPr/>
          </p:nvSpPr>
          <p:spPr bwMode="auto">
            <a:xfrm flipV="1">
              <a:off x="1446" y="2608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69" name="Line 386"/>
            <p:cNvSpPr>
              <a:spLocks noChangeShapeType="1"/>
            </p:cNvSpPr>
            <p:nvPr/>
          </p:nvSpPr>
          <p:spPr bwMode="auto">
            <a:xfrm>
              <a:off x="1450" y="2608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0" name="Line 387"/>
            <p:cNvSpPr>
              <a:spLocks noChangeShapeType="1"/>
            </p:cNvSpPr>
            <p:nvPr/>
          </p:nvSpPr>
          <p:spPr bwMode="auto">
            <a:xfrm>
              <a:off x="1454" y="2611"/>
              <a:ext cx="4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1" name="Line 388"/>
            <p:cNvSpPr>
              <a:spLocks noChangeShapeType="1"/>
            </p:cNvSpPr>
            <p:nvPr/>
          </p:nvSpPr>
          <p:spPr bwMode="auto">
            <a:xfrm>
              <a:off x="1458" y="2617"/>
              <a:ext cx="8" cy="2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2" name="Line 389"/>
            <p:cNvSpPr>
              <a:spLocks noChangeShapeType="1"/>
            </p:cNvSpPr>
            <p:nvPr/>
          </p:nvSpPr>
          <p:spPr bwMode="auto">
            <a:xfrm>
              <a:off x="1466" y="2641"/>
              <a:ext cx="8" cy="3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3" name="Line 390"/>
            <p:cNvSpPr>
              <a:spLocks noChangeShapeType="1"/>
            </p:cNvSpPr>
            <p:nvPr/>
          </p:nvSpPr>
          <p:spPr bwMode="auto">
            <a:xfrm>
              <a:off x="1474" y="2677"/>
              <a:ext cx="6" cy="4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4" name="Line 391"/>
            <p:cNvSpPr>
              <a:spLocks noChangeShapeType="1"/>
            </p:cNvSpPr>
            <p:nvPr/>
          </p:nvSpPr>
          <p:spPr bwMode="auto">
            <a:xfrm>
              <a:off x="1480" y="2724"/>
              <a:ext cx="8" cy="5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5" name="Line 392"/>
            <p:cNvSpPr>
              <a:spLocks noChangeShapeType="1"/>
            </p:cNvSpPr>
            <p:nvPr/>
          </p:nvSpPr>
          <p:spPr bwMode="auto">
            <a:xfrm>
              <a:off x="1488" y="2780"/>
              <a:ext cx="8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6" name="Line 393"/>
            <p:cNvSpPr>
              <a:spLocks noChangeShapeType="1"/>
            </p:cNvSpPr>
            <p:nvPr/>
          </p:nvSpPr>
          <p:spPr bwMode="auto">
            <a:xfrm>
              <a:off x="1496" y="2845"/>
              <a:ext cx="6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7" name="Line 394"/>
            <p:cNvSpPr>
              <a:spLocks noChangeShapeType="1"/>
            </p:cNvSpPr>
            <p:nvPr/>
          </p:nvSpPr>
          <p:spPr bwMode="auto">
            <a:xfrm>
              <a:off x="1502" y="2917"/>
              <a:ext cx="8" cy="7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8" name="Line 395"/>
            <p:cNvSpPr>
              <a:spLocks noChangeShapeType="1"/>
            </p:cNvSpPr>
            <p:nvPr/>
          </p:nvSpPr>
          <p:spPr bwMode="auto">
            <a:xfrm>
              <a:off x="1510" y="2991"/>
              <a:ext cx="6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9" name="Line 396"/>
            <p:cNvSpPr>
              <a:spLocks noChangeShapeType="1"/>
            </p:cNvSpPr>
            <p:nvPr/>
          </p:nvSpPr>
          <p:spPr bwMode="auto">
            <a:xfrm>
              <a:off x="1516" y="3068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0" name="Line 397"/>
            <p:cNvSpPr>
              <a:spLocks noChangeShapeType="1"/>
            </p:cNvSpPr>
            <p:nvPr/>
          </p:nvSpPr>
          <p:spPr bwMode="auto">
            <a:xfrm>
              <a:off x="1524" y="3146"/>
              <a:ext cx="8" cy="7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1" name="Line 398"/>
            <p:cNvSpPr>
              <a:spLocks noChangeShapeType="1"/>
            </p:cNvSpPr>
            <p:nvPr/>
          </p:nvSpPr>
          <p:spPr bwMode="auto">
            <a:xfrm>
              <a:off x="1532" y="3220"/>
              <a:ext cx="6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2" name="Line 399"/>
            <p:cNvSpPr>
              <a:spLocks noChangeShapeType="1"/>
            </p:cNvSpPr>
            <p:nvPr/>
          </p:nvSpPr>
          <p:spPr bwMode="auto">
            <a:xfrm>
              <a:off x="1538" y="3285"/>
              <a:ext cx="7" cy="6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3" name="Line 400"/>
            <p:cNvSpPr>
              <a:spLocks noChangeShapeType="1"/>
            </p:cNvSpPr>
            <p:nvPr/>
          </p:nvSpPr>
          <p:spPr bwMode="auto">
            <a:xfrm>
              <a:off x="1545" y="3346"/>
              <a:ext cx="6" cy="5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4" name="Line 401"/>
            <p:cNvSpPr>
              <a:spLocks noChangeShapeType="1"/>
            </p:cNvSpPr>
            <p:nvPr/>
          </p:nvSpPr>
          <p:spPr bwMode="auto">
            <a:xfrm>
              <a:off x="1551" y="3401"/>
              <a:ext cx="7" cy="4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5" name="Line 402"/>
            <p:cNvSpPr>
              <a:spLocks noChangeShapeType="1"/>
            </p:cNvSpPr>
            <p:nvPr/>
          </p:nvSpPr>
          <p:spPr bwMode="auto">
            <a:xfrm>
              <a:off x="1558" y="3449"/>
              <a:ext cx="13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6" name="Line 403"/>
            <p:cNvSpPr>
              <a:spLocks noChangeShapeType="1"/>
            </p:cNvSpPr>
            <p:nvPr/>
          </p:nvSpPr>
          <p:spPr bwMode="auto">
            <a:xfrm>
              <a:off x="1571" y="3526"/>
              <a:ext cx="13" cy="4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7" name="Line 404"/>
            <p:cNvSpPr>
              <a:spLocks noChangeShapeType="1"/>
            </p:cNvSpPr>
            <p:nvPr/>
          </p:nvSpPr>
          <p:spPr bwMode="auto">
            <a:xfrm>
              <a:off x="1584" y="3575"/>
              <a:ext cx="8" cy="1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8" name="Line 405"/>
            <p:cNvSpPr>
              <a:spLocks noChangeShapeType="1"/>
            </p:cNvSpPr>
            <p:nvPr/>
          </p:nvSpPr>
          <p:spPr bwMode="auto">
            <a:xfrm>
              <a:off x="1592" y="3591"/>
              <a:ext cx="7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89" name="Line 406"/>
            <p:cNvSpPr>
              <a:spLocks noChangeShapeType="1"/>
            </p:cNvSpPr>
            <p:nvPr/>
          </p:nvSpPr>
          <p:spPr bwMode="auto">
            <a:xfrm>
              <a:off x="1599" y="3599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0" name="Line 407"/>
            <p:cNvSpPr>
              <a:spLocks noChangeShapeType="1"/>
            </p:cNvSpPr>
            <p:nvPr/>
          </p:nvSpPr>
          <p:spPr bwMode="auto">
            <a:xfrm flipV="1">
              <a:off x="1605" y="3600"/>
              <a:ext cx="3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1" name="Line 408"/>
            <p:cNvSpPr>
              <a:spLocks noChangeShapeType="1"/>
            </p:cNvSpPr>
            <p:nvPr/>
          </p:nvSpPr>
          <p:spPr bwMode="auto">
            <a:xfrm flipV="1">
              <a:off x="1608" y="3598"/>
              <a:ext cx="4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2" name="Line 409"/>
            <p:cNvSpPr>
              <a:spLocks noChangeShapeType="1"/>
            </p:cNvSpPr>
            <p:nvPr/>
          </p:nvSpPr>
          <p:spPr bwMode="auto">
            <a:xfrm flipV="1">
              <a:off x="1612" y="3595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3" name="Line 410"/>
            <p:cNvSpPr>
              <a:spLocks noChangeShapeType="1"/>
            </p:cNvSpPr>
            <p:nvPr/>
          </p:nvSpPr>
          <p:spPr bwMode="auto">
            <a:xfrm flipV="1">
              <a:off x="1616" y="3574"/>
              <a:ext cx="16" cy="2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4" name="Line 411"/>
            <p:cNvSpPr>
              <a:spLocks noChangeShapeType="1"/>
            </p:cNvSpPr>
            <p:nvPr/>
          </p:nvSpPr>
          <p:spPr bwMode="auto">
            <a:xfrm flipV="1">
              <a:off x="1632" y="3550"/>
              <a:ext cx="15" cy="2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5" name="Line 412"/>
            <p:cNvSpPr>
              <a:spLocks noChangeShapeType="1"/>
            </p:cNvSpPr>
            <p:nvPr/>
          </p:nvSpPr>
          <p:spPr bwMode="auto">
            <a:xfrm flipV="1">
              <a:off x="1647" y="3534"/>
              <a:ext cx="13" cy="1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6" name="Line 413"/>
            <p:cNvSpPr>
              <a:spLocks noChangeShapeType="1"/>
            </p:cNvSpPr>
            <p:nvPr/>
          </p:nvSpPr>
          <p:spPr bwMode="auto">
            <a:xfrm flipV="1">
              <a:off x="1660" y="3527"/>
              <a:ext cx="13" cy="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7" name="Line 414"/>
            <p:cNvSpPr>
              <a:spLocks noChangeShapeType="1"/>
            </p:cNvSpPr>
            <p:nvPr/>
          </p:nvSpPr>
          <p:spPr bwMode="auto">
            <a:xfrm>
              <a:off x="1673" y="3527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8" name="Line 415"/>
            <p:cNvSpPr>
              <a:spLocks noChangeShapeType="1"/>
            </p:cNvSpPr>
            <p:nvPr/>
          </p:nvSpPr>
          <p:spPr bwMode="auto">
            <a:xfrm>
              <a:off x="1681" y="3527"/>
              <a:ext cx="7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99" name="Line 416"/>
            <p:cNvSpPr>
              <a:spLocks noChangeShapeType="1"/>
            </p:cNvSpPr>
            <p:nvPr/>
          </p:nvSpPr>
          <p:spPr bwMode="auto">
            <a:xfrm>
              <a:off x="1688" y="3530"/>
              <a:ext cx="6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0" name="Line 417"/>
            <p:cNvSpPr>
              <a:spLocks noChangeShapeType="1"/>
            </p:cNvSpPr>
            <p:nvPr/>
          </p:nvSpPr>
          <p:spPr bwMode="auto">
            <a:xfrm>
              <a:off x="1694" y="3534"/>
              <a:ext cx="7" cy="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1" name="Line 418"/>
            <p:cNvSpPr>
              <a:spLocks noChangeShapeType="1"/>
            </p:cNvSpPr>
            <p:nvPr/>
          </p:nvSpPr>
          <p:spPr bwMode="auto">
            <a:xfrm>
              <a:off x="1701" y="3541"/>
              <a:ext cx="31" cy="4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2" name="Line 419"/>
            <p:cNvSpPr>
              <a:spLocks noChangeShapeType="1"/>
            </p:cNvSpPr>
            <p:nvPr/>
          </p:nvSpPr>
          <p:spPr bwMode="auto">
            <a:xfrm>
              <a:off x="1732" y="3581"/>
              <a:ext cx="31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3" name="Line 420"/>
            <p:cNvSpPr>
              <a:spLocks noChangeShapeType="1"/>
            </p:cNvSpPr>
            <p:nvPr/>
          </p:nvSpPr>
          <p:spPr bwMode="auto">
            <a:xfrm flipV="1">
              <a:off x="1763" y="3580"/>
              <a:ext cx="27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4" name="Line 421"/>
            <p:cNvSpPr>
              <a:spLocks noChangeShapeType="1"/>
            </p:cNvSpPr>
            <p:nvPr/>
          </p:nvSpPr>
          <p:spPr bwMode="auto">
            <a:xfrm flipV="1">
              <a:off x="1790" y="3543"/>
              <a:ext cx="27" cy="3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5" name="Line 422"/>
            <p:cNvSpPr>
              <a:spLocks noChangeShapeType="1"/>
            </p:cNvSpPr>
            <p:nvPr/>
          </p:nvSpPr>
          <p:spPr bwMode="auto">
            <a:xfrm flipV="1">
              <a:off x="1817" y="3536"/>
              <a:ext cx="8" cy="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6" name="Line 423"/>
            <p:cNvSpPr>
              <a:spLocks noChangeShapeType="1"/>
            </p:cNvSpPr>
            <p:nvPr/>
          </p:nvSpPr>
          <p:spPr bwMode="auto">
            <a:xfrm flipV="1">
              <a:off x="1825" y="3530"/>
              <a:ext cx="8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7" name="Line 424"/>
            <p:cNvSpPr>
              <a:spLocks noChangeShapeType="1"/>
            </p:cNvSpPr>
            <p:nvPr/>
          </p:nvSpPr>
          <p:spPr bwMode="auto">
            <a:xfrm flipV="1">
              <a:off x="1833" y="3527"/>
              <a:ext cx="6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8" name="Line 425"/>
            <p:cNvSpPr>
              <a:spLocks noChangeShapeType="1"/>
            </p:cNvSpPr>
            <p:nvPr/>
          </p:nvSpPr>
          <p:spPr bwMode="auto">
            <a:xfrm>
              <a:off x="1839" y="3527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09" name="Line 426"/>
            <p:cNvSpPr>
              <a:spLocks noChangeShapeType="1"/>
            </p:cNvSpPr>
            <p:nvPr/>
          </p:nvSpPr>
          <p:spPr bwMode="auto">
            <a:xfrm>
              <a:off x="1847" y="3527"/>
              <a:ext cx="16" cy="1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0" name="Line 427"/>
            <p:cNvSpPr>
              <a:spLocks noChangeShapeType="1"/>
            </p:cNvSpPr>
            <p:nvPr/>
          </p:nvSpPr>
          <p:spPr bwMode="auto">
            <a:xfrm>
              <a:off x="1863" y="3537"/>
              <a:ext cx="14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1" name="Line 428"/>
            <p:cNvSpPr>
              <a:spLocks noChangeShapeType="1"/>
            </p:cNvSpPr>
            <p:nvPr/>
          </p:nvSpPr>
          <p:spPr bwMode="auto">
            <a:xfrm>
              <a:off x="1877" y="3557"/>
              <a:ext cx="14" cy="2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2" name="Line 429"/>
            <p:cNvSpPr>
              <a:spLocks noChangeShapeType="1"/>
            </p:cNvSpPr>
            <p:nvPr/>
          </p:nvSpPr>
          <p:spPr bwMode="auto">
            <a:xfrm>
              <a:off x="1891" y="3579"/>
              <a:ext cx="15" cy="1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3" name="Line 430"/>
            <p:cNvSpPr>
              <a:spLocks noChangeShapeType="1"/>
            </p:cNvSpPr>
            <p:nvPr/>
          </p:nvSpPr>
          <p:spPr bwMode="auto">
            <a:xfrm>
              <a:off x="1906" y="3596"/>
              <a:ext cx="7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4" name="Line 431"/>
            <p:cNvSpPr>
              <a:spLocks noChangeShapeType="1"/>
            </p:cNvSpPr>
            <p:nvPr/>
          </p:nvSpPr>
          <p:spPr bwMode="auto">
            <a:xfrm flipV="1">
              <a:off x="1913" y="3599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5" name="Line 432"/>
            <p:cNvSpPr>
              <a:spLocks noChangeShapeType="1"/>
            </p:cNvSpPr>
            <p:nvPr/>
          </p:nvSpPr>
          <p:spPr bwMode="auto">
            <a:xfrm flipV="1">
              <a:off x="1921" y="3592"/>
              <a:ext cx="7" cy="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6" name="Line 433"/>
            <p:cNvSpPr>
              <a:spLocks noChangeShapeType="1"/>
            </p:cNvSpPr>
            <p:nvPr/>
          </p:nvSpPr>
          <p:spPr bwMode="auto">
            <a:xfrm flipV="1">
              <a:off x="1928" y="3577"/>
              <a:ext cx="7" cy="1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7" name="Line 434"/>
            <p:cNvSpPr>
              <a:spLocks noChangeShapeType="1"/>
            </p:cNvSpPr>
            <p:nvPr/>
          </p:nvSpPr>
          <p:spPr bwMode="auto">
            <a:xfrm flipV="1">
              <a:off x="1935" y="3522"/>
              <a:ext cx="15" cy="5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8" name="Line 435"/>
            <p:cNvSpPr>
              <a:spLocks noChangeShapeType="1"/>
            </p:cNvSpPr>
            <p:nvPr/>
          </p:nvSpPr>
          <p:spPr bwMode="auto">
            <a:xfrm flipV="1">
              <a:off x="1950" y="3432"/>
              <a:ext cx="15" cy="9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19" name="Line 436"/>
            <p:cNvSpPr>
              <a:spLocks noChangeShapeType="1"/>
            </p:cNvSpPr>
            <p:nvPr/>
          </p:nvSpPr>
          <p:spPr bwMode="auto">
            <a:xfrm flipV="1">
              <a:off x="1965" y="3373"/>
              <a:ext cx="7" cy="5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0" name="Line 437"/>
            <p:cNvSpPr>
              <a:spLocks noChangeShapeType="1"/>
            </p:cNvSpPr>
            <p:nvPr/>
          </p:nvSpPr>
          <p:spPr bwMode="auto">
            <a:xfrm flipV="1">
              <a:off x="1972" y="3307"/>
              <a:ext cx="8" cy="6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1" name="Line 438"/>
            <p:cNvSpPr>
              <a:spLocks noChangeShapeType="1"/>
            </p:cNvSpPr>
            <p:nvPr/>
          </p:nvSpPr>
          <p:spPr bwMode="auto">
            <a:xfrm flipV="1">
              <a:off x="1980" y="3236"/>
              <a:ext cx="7" cy="7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2" name="Line 439"/>
            <p:cNvSpPr>
              <a:spLocks noChangeShapeType="1"/>
            </p:cNvSpPr>
            <p:nvPr/>
          </p:nvSpPr>
          <p:spPr bwMode="auto">
            <a:xfrm flipV="1">
              <a:off x="1987" y="3159"/>
              <a:ext cx="8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3" name="Line 440"/>
            <p:cNvSpPr>
              <a:spLocks noChangeShapeType="1"/>
            </p:cNvSpPr>
            <p:nvPr/>
          </p:nvSpPr>
          <p:spPr bwMode="auto">
            <a:xfrm flipV="1">
              <a:off x="1995" y="3087"/>
              <a:ext cx="7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4" name="Line 441"/>
            <p:cNvSpPr>
              <a:spLocks noChangeShapeType="1"/>
            </p:cNvSpPr>
            <p:nvPr/>
          </p:nvSpPr>
          <p:spPr bwMode="auto">
            <a:xfrm flipV="1">
              <a:off x="2002" y="3014"/>
              <a:ext cx="6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5" name="Line 442"/>
            <p:cNvSpPr>
              <a:spLocks noChangeShapeType="1"/>
            </p:cNvSpPr>
            <p:nvPr/>
          </p:nvSpPr>
          <p:spPr bwMode="auto">
            <a:xfrm flipV="1">
              <a:off x="2008" y="2942"/>
              <a:ext cx="8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6" name="Line 443"/>
            <p:cNvSpPr>
              <a:spLocks noChangeShapeType="1"/>
            </p:cNvSpPr>
            <p:nvPr/>
          </p:nvSpPr>
          <p:spPr bwMode="auto">
            <a:xfrm flipV="1">
              <a:off x="2016" y="2873"/>
              <a:ext cx="6" cy="6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7" name="Line 444"/>
            <p:cNvSpPr>
              <a:spLocks noChangeShapeType="1"/>
            </p:cNvSpPr>
            <p:nvPr/>
          </p:nvSpPr>
          <p:spPr bwMode="auto">
            <a:xfrm flipV="1">
              <a:off x="2022" y="2810"/>
              <a:ext cx="7" cy="6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8" name="Line 445"/>
            <p:cNvSpPr>
              <a:spLocks noChangeShapeType="1"/>
            </p:cNvSpPr>
            <p:nvPr/>
          </p:nvSpPr>
          <p:spPr bwMode="auto">
            <a:xfrm flipV="1">
              <a:off x="2029" y="2753"/>
              <a:ext cx="6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29" name="Line 446"/>
            <p:cNvSpPr>
              <a:spLocks noChangeShapeType="1"/>
            </p:cNvSpPr>
            <p:nvPr/>
          </p:nvSpPr>
          <p:spPr bwMode="auto">
            <a:xfrm flipV="1">
              <a:off x="2035" y="2703"/>
              <a:ext cx="8" cy="5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0" name="Line 447"/>
            <p:cNvSpPr>
              <a:spLocks noChangeShapeType="1"/>
            </p:cNvSpPr>
            <p:nvPr/>
          </p:nvSpPr>
          <p:spPr bwMode="auto">
            <a:xfrm flipV="1">
              <a:off x="2043" y="2663"/>
              <a:ext cx="7" cy="4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1" name="Line 448"/>
            <p:cNvSpPr>
              <a:spLocks noChangeShapeType="1"/>
            </p:cNvSpPr>
            <p:nvPr/>
          </p:nvSpPr>
          <p:spPr bwMode="auto">
            <a:xfrm flipV="1">
              <a:off x="2050" y="2632"/>
              <a:ext cx="7" cy="3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2" name="Line 449"/>
            <p:cNvSpPr>
              <a:spLocks noChangeShapeType="1"/>
            </p:cNvSpPr>
            <p:nvPr/>
          </p:nvSpPr>
          <p:spPr bwMode="auto">
            <a:xfrm flipV="1">
              <a:off x="2057" y="2613"/>
              <a:ext cx="7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3" name="Line 450"/>
            <p:cNvSpPr>
              <a:spLocks noChangeShapeType="1"/>
            </p:cNvSpPr>
            <p:nvPr/>
          </p:nvSpPr>
          <p:spPr bwMode="auto">
            <a:xfrm flipV="1">
              <a:off x="2064" y="2609"/>
              <a:ext cx="4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4" name="Line 451"/>
            <p:cNvSpPr>
              <a:spLocks noChangeShapeType="1"/>
            </p:cNvSpPr>
            <p:nvPr/>
          </p:nvSpPr>
          <p:spPr bwMode="auto">
            <a:xfrm flipV="1">
              <a:off x="2068" y="2608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5" name="Line 452"/>
            <p:cNvSpPr>
              <a:spLocks noChangeShapeType="1"/>
            </p:cNvSpPr>
            <p:nvPr/>
          </p:nvSpPr>
          <p:spPr bwMode="auto">
            <a:xfrm>
              <a:off x="2072" y="2608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6" name="Line 453"/>
            <p:cNvSpPr>
              <a:spLocks noChangeShapeType="1"/>
            </p:cNvSpPr>
            <p:nvPr/>
          </p:nvSpPr>
          <p:spPr bwMode="auto">
            <a:xfrm>
              <a:off x="2076" y="2611"/>
              <a:ext cx="4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7" name="Line 454"/>
            <p:cNvSpPr>
              <a:spLocks noChangeShapeType="1"/>
            </p:cNvSpPr>
            <p:nvPr/>
          </p:nvSpPr>
          <p:spPr bwMode="auto">
            <a:xfrm>
              <a:off x="2080" y="2617"/>
              <a:ext cx="7" cy="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8" name="Line 455"/>
            <p:cNvSpPr>
              <a:spLocks noChangeShapeType="1"/>
            </p:cNvSpPr>
            <p:nvPr/>
          </p:nvSpPr>
          <p:spPr bwMode="auto">
            <a:xfrm>
              <a:off x="2087" y="2640"/>
              <a:ext cx="7" cy="3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39" name="Line 457"/>
            <p:cNvSpPr>
              <a:spLocks noChangeShapeType="1"/>
            </p:cNvSpPr>
            <p:nvPr/>
          </p:nvSpPr>
          <p:spPr bwMode="auto">
            <a:xfrm>
              <a:off x="2094" y="2676"/>
              <a:ext cx="8" cy="4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0" name="Line 458"/>
            <p:cNvSpPr>
              <a:spLocks noChangeShapeType="1"/>
            </p:cNvSpPr>
            <p:nvPr/>
          </p:nvSpPr>
          <p:spPr bwMode="auto">
            <a:xfrm>
              <a:off x="2102" y="2724"/>
              <a:ext cx="7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1" name="Line 459"/>
            <p:cNvSpPr>
              <a:spLocks noChangeShapeType="1"/>
            </p:cNvSpPr>
            <p:nvPr/>
          </p:nvSpPr>
          <p:spPr bwMode="auto">
            <a:xfrm>
              <a:off x="2109" y="2781"/>
              <a:ext cx="8" cy="6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2" name="Line 460"/>
            <p:cNvSpPr>
              <a:spLocks noChangeShapeType="1"/>
            </p:cNvSpPr>
            <p:nvPr/>
          </p:nvSpPr>
          <p:spPr bwMode="auto">
            <a:xfrm>
              <a:off x="2117" y="2850"/>
              <a:ext cx="8" cy="7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3" name="Line 461"/>
            <p:cNvSpPr>
              <a:spLocks noChangeShapeType="1"/>
            </p:cNvSpPr>
            <p:nvPr/>
          </p:nvSpPr>
          <p:spPr bwMode="auto">
            <a:xfrm>
              <a:off x="2125" y="2925"/>
              <a:ext cx="6" cy="7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4" name="Line 462"/>
            <p:cNvSpPr>
              <a:spLocks noChangeShapeType="1"/>
            </p:cNvSpPr>
            <p:nvPr/>
          </p:nvSpPr>
          <p:spPr bwMode="auto">
            <a:xfrm>
              <a:off x="2131" y="3004"/>
              <a:ext cx="8" cy="8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5" name="Line 463"/>
            <p:cNvSpPr>
              <a:spLocks noChangeShapeType="1"/>
            </p:cNvSpPr>
            <p:nvPr/>
          </p:nvSpPr>
          <p:spPr bwMode="auto">
            <a:xfrm>
              <a:off x="2139" y="3086"/>
              <a:ext cx="8" cy="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6" name="Line 464"/>
            <p:cNvSpPr>
              <a:spLocks noChangeShapeType="1"/>
            </p:cNvSpPr>
            <p:nvPr/>
          </p:nvSpPr>
          <p:spPr bwMode="auto">
            <a:xfrm>
              <a:off x="2147" y="3167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7" name="Line 465"/>
            <p:cNvSpPr>
              <a:spLocks noChangeShapeType="1"/>
            </p:cNvSpPr>
            <p:nvPr/>
          </p:nvSpPr>
          <p:spPr bwMode="auto">
            <a:xfrm>
              <a:off x="2155" y="3245"/>
              <a:ext cx="8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8" name="Line 466"/>
            <p:cNvSpPr>
              <a:spLocks noChangeShapeType="1"/>
            </p:cNvSpPr>
            <p:nvPr/>
          </p:nvSpPr>
          <p:spPr bwMode="auto">
            <a:xfrm>
              <a:off x="2163" y="3318"/>
              <a:ext cx="7" cy="6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49" name="Line 467"/>
            <p:cNvSpPr>
              <a:spLocks noChangeShapeType="1"/>
            </p:cNvSpPr>
            <p:nvPr/>
          </p:nvSpPr>
          <p:spPr bwMode="auto">
            <a:xfrm>
              <a:off x="2170" y="3385"/>
              <a:ext cx="13" cy="9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0" name="Line 468"/>
            <p:cNvSpPr>
              <a:spLocks noChangeShapeType="1"/>
            </p:cNvSpPr>
            <p:nvPr/>
          </p:nvSpPr>
          <p:spPr bwMode="auto">
            <a:xfrm>
              <a:off x="2183" y="3480"/>
              <a:ext cx="15" cy="6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1" name="Line 469"/>
            <p:cNvSpPr>
              <a:spLocks noChangeShapeType="1"/>
            </p:cNvSpPr>
            <p:nvPr/>
          </p:nvSpPr>
          <p:spPr bwMode="auto">
            <a:xfrm>
              <a:off x="2198" y="3548"/>
              <a:ext cx="13" cy="3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2" name="Line 470"/>
            <p:cNvSpPr>
              <a:spLocks noChangeShapeType="1"/>
            </p:cNvSpPr>
            <p:nvPr/>
          </p:nvSpPr>
          <p:spPr bwMode="auto">
            <a:xfrm>
              <a:off x="2211" y="3586"/>
              <a:ext cx="13" cy="1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3" name="Line 471"/>
            <p:cNvSpPr>
              <a:spLocks noChangeShapeType="1"/>
            </p:cNvSpPr>
            <p:nvPr/>
          </p:nvSpPr>
          <p:spPr bwMode="auto">
            <a:xfrm flipV="1">
              <a:off x="2224" y="3574"/>
              <a:ext cx="29" cy="2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4" name="Line 472"/>
            <p:cNvSpPr>
              <a:spLocks noChangeShapeType="1"/>
            </p:cNvSpPr>
            <p:nvPr/>
          </p:nvSpPr>
          <p:spPr bwMode="auto">
            <a:xfrm flipV="1">
              <a:off x="2253" y="3534"/>
              <a:ext cx="29" cy="4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5" name="Line 473"/>
            <p:cNvSpPr>
              <a:spLocks noChangeShapeType="1"/>
            </p:cNvSpPr>
            <p:nvPr/>
          </p:nvSpPr>
          <p:spPr bwMode="auto">
            <a:xfrm flipV="1">
              <a:off x="2282" y="3531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6" name="Line 474"/>
            <p:cNvSpPr>
              <a:spLocks noChangeShapeType="1"/>
            </p:cNvSpPr>
            <p:nvPr/>
          </p:nvSpPr>
          <p:spPr bwMode="auto">
            <a:xfrm flipV="1">
              <a:off x="2286" y="3529"/>
              <a:ext cx="4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7" name="Line 475"/>
            <p:cNvSpPr>
              <a:spLocks noChangeShapeType="1"/>
            </p:cNvSpPr>
            <p:nvPr/>
          </p:nvSpPr>
          <p:spPr bwMode="auto">
            <a:xfrm flipV="1">
              <a:off x="2290" y="3528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8" name="Line 476"/>
            <p:cNvSpPr>
              <a:spLocks noChangeShapeType="1"/>
            </p:cNvSpPr>
            <p:nvPr/>
          </p:nvSpPr>
          <p:spPr bwMode="auto">
            <a:xfrm flipV="1">
              <a:off x="2294" y="3527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59" name="Line 477"/>
            <p:cNvSpPr>
              <a:spLocks noChangeShapeType="1"/>
            </p:cNvSpPr>
            <p:nvPr/>
          </p:nvSpPr>
          <p:spPr bwMode="auto">
            <a:xfrm>
              <a:off x="2298" y="3527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0" name="Line 478"/>
            <p:cNvSpPr>
              <a:spLocks noChangeShapeType="1"/>
            </p:cNvSpPr>
            <p:nvPr/>
          </p:nvSpPr>
          <p:spPr bwMode="auto">
            <a:xfrm>
              <a:off x="2304" y="3528"/>
              <a:ext cx="8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1" name="Line 479"/>
            <p:cNvSpPr>
              <a:spLocks noChangeShapeType="1"/>
            </p:cNvSpPr>
            <p:nvPr/>
          </p:nvSpPr>
          <p:spPr bwMode="auto">
            <a:xfrm>
              <a:off x="2312" y="3532"/>
              <a:ext cx="15" cy="1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2" name="Line 480"/>
            <p:cNvSpPr>
              <a:spLocks noChangeShapeType="1"/>
            </p:cNvSpPr>
            <p:nvPr/>
          </p:nvSpPr>
          <p:spPr bwMode="auto">
            <a:xfrm>
              <a:off x="2327" y="3547"/>
              <a:ext cx="15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3" name="Line 481"/>
            <p:cNvSpPr>
              <a:spLocks noChangeShapeType="1"/>
            </p:cNvSpPr>
            <p:nvPr/>
          </p:nvSpPr>
          <p:spPr bwMode="auto">
            <a:xfrm>
              <a:off x="2342" y="3567"/>
              <a:ext cx="14" cy="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4" name="Line 482"/>
            <p:cNvSpPr>
              <a:spLocks noChangeShapeType="1"/>
            </p:cNvSpPr>
            <p:nvPr/>
          </p:nvSpPr>
          <p:spPr bwMode="auto">
            <a:xfrm>
              <a:off x="2356" y="3585"/>
              <a:ext cx="15" cy="1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5" name="Line 483"/>
            <p:cNvSpPr>
              <a:spLocks noChangeShapeType="1"/>
            </p:cNvSpPr>
            <p:nvPr/>
          </p:nvSpPr>
          <p:spPr bwMode="auto">
            <a:xfrm>
              <a:off x="2371" y="3598"/>
              <a:ext cx="7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6" name="Line 484"/>
            <p:cNvSpPr>
              <a:spLocks noChangeShapeType="1"/>
            </p:cNvSpPr>
            <p:nvPr/>
          </p:nvSpPr>
          <p:spPr bwMode="auto">
            <a:xfrm>
              <a:off x="2378" y="3600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7" name="Line 485"/>
            <p:cNvSpPr>
              <a:spLocks noChangeShapeType="1"/>
            </p:cNvSpPr>
            <p:nvPr/>
          </p:nvSpPr>
          <p:spPr bwMode="auto">
            <a:xfrm flipV="1">
              <a:off x="2386" y="359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8" name="Line 486"/>
            <p:cNvSpPr>
              <a:spLocks noChangeShapeType="1"/>
            </p:cNvSpPr>
            <p:nvPr/>
          </p:nvSpPr>
          <p:spPr bwMode="auto">
            <a:xfrm flipV="1">
              <a:off x="2394" y="3592"/>
              <a:ext cx="6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69" name="Line 487"/>
            <p:cNvSpPr>
              <a:spLocks noChangeShapeType="1"/>
            </p:cNvSpPr>
            <p:nvPr/>
          </p:nvSpPr>
          <p:spPr bwMode="auto">
            <a:xfrm flipV="1">
              <a:off x="2400" y="3557"/>
              <a:ext cx="29" cy="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0" name="Line 488"/>
            <p:cNvSpPr>
              <a:spLocks noChangeShapeType="1"/>
            </p:cNvSpPr>
            <p:nvPr/>
          </p:nvSpPr>
          <p:spPr bwMode="auto">
            <a:xfrm flipV="1">
              <a:off x="2429" y="3528"/>
              <a:ext cx="28" cy="2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1" name="Line 489"/>
            <p:cNvSpPr>
              <a:spLocks noChangeShapeType="1"/>
            </p:cNvSpPr>
            <p:nvPr/>
          </p:nvSpPr>
          <p:spPr bwMode="auto">
            <a:xfrm flipV="1">
              <a:off x="2457" y="3527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2" name="Line 490"/>
            <p:cNvSpPr>
              <a:spLocks noChangeShapeType="1"/>
            </p:cNvSpPr>
            <p:nvPr/>
          </p:nvSpPr>
          <p:spPr bwMode="auto">
            <a:xfrm>
              <a:off x="2465" y="3527"/>
              <a:ext cx="8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3" name="Line 491"/>
            <p:cNvSpPr>
              <a:spLocks noChangeShapeType="1"/>
            </p:cNvSpPr>
            <p:nvPr/>
          </p:nvSpPr>
          <p:spPr bwMode="auto">
            <a:xfrm>
              <a:off x="2473" y="3529"/>
              <a:ext cx="7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4" name="Line 492"/>
            <p:cNvSpPr>
              <a:spLocks noChangeShapeType="1"/>
            </p:cNvSpPr>
            <p:nvPr/>
          </p:nvSpPr>
          <p:spPr bwMode="auto">
            <a:xfrm>
              <a:off x="2480" y="3534"/>
              <a:ext cx="8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5" name="Line 493"/>
            <p:cNvSpPr>
              <a:spLocks noChangeShapeType="1"/>
            </p:cNvSpPr>
            <p:nvPr/>
          </p:nvSpPr>
          <p:spPr bwMode="auto">
            <a:xfrm>
              <a:off x="2488" y="3542"/>
              <a:ext cx="16" cy="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6" name="Line 494"/>
            <p:cNvSpPr>
              <a:spLocks noChangeShapeType="1"/>
            </p:cNvSpPr>
            <p:nvPr/>
          </p:nvSpPr>
          <p:spPr bwMode="auto">
            <a:xfrm>
              <a:off x="2504" y="3565"/>
              <a:ext cx="15" cy="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7" name="Line 495"/>
            <p:cNvSpPr>
              <a:spLocks noChangeShapeType="1"/>
            </p:cNvSpPr>
            <p:nvPr/>
          </p:nvSpPr>
          <p:spPr bwMode="auto">
            <a:xfrm>
              <a:off x="2519" y="3588"/>
              <a:ext cx="8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8" name="Line 496"/>
            <p:cNvSpPr>
              <a:spLocks noChangeShapeType="1"/>
            </p:cNvSpPr>
            <p:nvPr/>
          </p:nvSpPr>
          <p:spPr bwMode="auto">
            <a:xfrm>
              <a:off x="2527" y="3596"/>
              <a:ext cx="7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79" name="Line 497"/>
            <p:cNvSpPr>
              <a:spLocks noChangeShapeType="1"/>
            </p:cNvSpPr>
            <p:nvPr/>
          </p:nvSpPr>
          <p:spPr bwMode="auto">
            <a:xfrm>
              <a:off x="2534" y="3600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0" name="Line 498"/>
            <p:cNvSpPr>
              <a:spLocks noChangeShapeType="1"/>
            </p:cNvSpPr>
            <p:nvPr/>
          </p:nvSpPr>
          <p:spPr bwMode="auto">
            <a:xfrm flipV="1">
              <a:off x="2538" y="3599"/>
              <a:ext cx="3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1" name="Line 499"/>
            <p:cNvSpPr>
              <a:spLocks noChangeShapeType="1"/>
            </p:cNvSpPr>
            <p:nvPr/>
          </p:nvSpPr>
          <p:spPr bwMode="auto">
            <a:xfrm flipV="1">
              <a:off x="2541" y="3597"/>
              <a:ext cx="3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2" name="Line 500"/>
            <p:cNvSpPr>
              <a:spLocks noChangeShapeType="1"/>
            </p:cNvSpPr>
            <p:nvPr/>
          </p:nvSpPr>
          <p:spPr bwMode="auto">
            <a:xfrm flipV="1">
              <a:off x="2544" y="3593"/>
              <a:ext cx="4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3" name="Line 501"/>
            <p:cNvSpPr>
              <a:spLocks noChangeShapeType="1"/>
            </p:cNvSpPr>
            <p:nvPr/>
          </p:nvSpPr>
          <p:spPr bwMode="auto">
            <a:xfrm flipV="1">
              <a:off x="2548" y="3560"/>
              <a:ext cx="14" cy="3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4" name="Line 502"/>
            <p:cNvSpPr>
              <a:spLocks noChangeShapeType="1"/>
            </p:cNvSpPr>
            <p:nvPr/>
          </p:nvSpPr>
          <p:spPr bwMode="auto">
            <a:xfrm flipV="1">
              <a:off x="2562" y="3496"/>
              <a:ext cx="15" cy="6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5" name="Line 503"/>
            <p:cNvSpPr>
              <a:spLocks noChangeShapeType="1"/>
            </p:cNvSpPr>
            <p:nvPr/>
          </p:nvSpPr>
          <p:spPr bwMode="auto">
            <a:xfrm flipV="1">
              <a:off x="2577" y="3449"/>
              <a:ext cx="7" cy="4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6" name="Line 504"/>
            <p:cNvSpPr>
              <a:spLocks noChangeShapeType="1"/>
            </p:cNvSpPr>
            <p:nvPr/>
          </p:nvSpPr>
          <p:spPr bwMode="auto">
            <a:xfrm flipV="1">
              <a:off x="2584" y="3392"/>
              <a:ext cx="7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7" name="Line 505"/>
            <p:cNvSpPr>
              <a:spLocks noChangeShapeType="1"/>
            </p:cNvSpPr>
            <p:nvPr/>
          </p:nvSpPr>
          <p:spPr bwMode="auto">
            <a:xfrm flipV="1">
              <a:off x="2591" y="3328"/>
              <a:ext cx="8" cy="6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8" name="Line 506"/>
            <p:cNvSpPr>
              <a:spLocks noChangeShapeType="1"/>
            </p:cNvSpPr>
            <p:nvPr/>
          </p:nvSpPr>
          <p:spPr bwMode="auto">
            <a:xfrm flipV="1">
              <a:off x="2599" y="3258"/>
              <a:ext cx="7" cy="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89" name="Line 507"/>
            <p:cNvSpPr>
              <a:spLocks noChangeShapeType="1"/>
            </p:cNvSpPr>
            <p:nvPr/>
          </p:nvSpPr>
          <p:spPr bwMode="auto">
            <a:xfrm flipV="1">
              <a:off x="2606" y="3182"/>
              <a:ext cx="8" cy="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0" name="Line 508"/>
            <p:cNvSpPr>
              <a:spLocks noChangeShapeType="1"/>
            </p:cNvSpPr>
            <p:nvPr/>
          </p:nvSpPr>
          <p:spPr bwMode="auto">
            <a:xfrm flipV="1">
              <a:off x="2614" y="3103"/>
              <a:ext cx="8" cy="7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1" name="Line 509"/>
            <p:cNvSpPr>
              <a:spLocks noChangeShapeType="1"/>
            </p:cNvSpPr>
            <p:nvPr/>
          </p:nvSpPr>
          <p:spPr bwMode="auto">
            <a:xfrm flipV="1">
              <a:off x="2622" y="3023"/>
              <a:ext cx="6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2" name="Line 510"/>
            <p:cNvSpPr>
              <a:spLocks noChangeShapeType="1"/>
            </p:cNvSpPr>
            <p:nvPr/>
          </p:nvSpPr>
          <p:spPr bwMode="auto">
            <a:xfrm flipV="1">
              <a:off x="2628" y="2945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3" name="Line 511"/>
            <p:cNvSpPr>
              <a:spLocks noChangeShapeType="1"/>
            </p:cNvSpPr>
            <p:nvPr/>
          </p:nvSpPr>
          <p:spPr bwMode="auto">
            <a:xfrm flipV="1">
              <a:off x="2636" y="2876"/>
              <a:ext cx="7" cy="6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4" name="Line 512"/>
            <p:cNvSpPr>
              <a:spLocks noChangeShapeType="1"/>
            </p:cNvSpPr>
            <p:nvPr/>
          </p:nvSpPr>
          <p:spPr bwMode="auto">
            <a:xfrm flipV="1">
              <a:off x="2643" y="2812"/>
              <a:ext cx="7" cy="6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5" name="Line 513"/>
            <p:cNvSpPr>
              <a:spLocks noChangeShapeType="1"/>
            </p:cNvSpPr>
            <p:nvPr/>
          </p:nvSpPr>
          <p:spPr bwMode="auto">
            <a:xfrm flipV="1">
              <a:off x="2650" y="2755"/>
              <a:ext cx="7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6" name="Line 514"/>
            <p:cNvSpPr>
              <a:spLocks noChangeShapeType="1"/>
            </p:cNvSpPr>
            <p:nvPr/>
          </p:nvSpPr>
          <p:spPr bwMode="auto">
            <a:xfrm flipV="1">
              <a:off x="2657" y="2705"/>
              <a:ext cx="6" cy="5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7" name="Line 515"/>
            <p:cNvSpPr>
              <a:spLocks noChangeShapeType="1"/>
            </p:cNvSpPr>
            <p:nvPr/>
          </p:nvSpPr>
          <p:spPr bwMode="auto">
            <a:xfrm flipV="1">
              <a:off x="2663" y="2635"/>
              <a:ext cx="15" cy="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8" name="Line 516"/>
            <p:cNvSpPr>
              <a:spLocks noChangeShapeType="1"/>
            </p:cNvSpPr>
            <p:nvPr/>
          </p:nvSpPr>
          <p:spPr bwMode="auto">
            <a:xfrm flipV="1">
              <a:off x="2678" y="2608"/>
              <a:ext cx="13" cy="2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99" name="Line 517"/>
            <p:cNvSpPr>
              <a:spLocks noChangeShapeType="1"/>
            </p:cNvSpPr>
            <p:nvPr/>
          </p:nvSpPr>
          <p:spPr bwMode="auto">
            <a:xfrm>
              <a:off x="2691" y="2608"/>
              <a:ext cx="15" cy="2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0" name="Line 518"/>
            <p:cNvSpPr>
              <a:spLocks noChangeShapeType="1"/>
            </p:cNvSpPr>
            <p:nvPr/>
          </p:nvSpPr>
          <p:spPr bwMode="auto">
            <a:xfrm>
              <a:off x="2706" y="2633"/>
              <a:ext cx="15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1" name="Line 519"/>
            <p:cNvSpPr>
              <a:spLocks noChangeShapeType="1"/>
            </p:cNvSpPr>
            <p:nvPr/>
          </p:nvSpPr>
          <p:spPr bwMode="auto">
            <a:xfrm>
              <a:off x="2721" y="2710"/>
              <a:ext cx="7" cy="5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2" name="Line 520"/>
            <p:cNvSpPr>
              <a:spLocks noChangeShapeType="1"/>
            </p:cNvSpPr>
            <p:nvPr/>
          </p:nvSpPr>
          <p:spPr bwMode="auto">
            <a:xfrm>
              <a:off x="2728" y="2765"/>
              <a:ext cx="8" cy="6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3" name="Line 521"/>
            <p:cNvSpPr>
              <a:spLocks noChangeShapeType="1"/>
            </p:cNvSpPr>
            <p:nvPr/>
          </p:nvSpPr>
          <p:spPr bwMode="auto">
            <a:xfrm>
              <a:off x="2736" y="2830"/>
              <a:ext cx="8" cy="7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4" name="Line 522"/>
            <p:cNvSpPr>
              <a:spLocks noChangeShapeType="1"/>
            </p:cNvSpPr>
            <p:nvPr/>
          </p:nvSpPr>
          <p:spPr bwMode="auto">
            <a:xfrm>
              <a:off x="2744" y="2901"/>
              <a:ext cx="6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5" name="Line 523"/>
            <p:cNvSpPr>
              <a:spLocks noChangeShapeType="1"/>
            </p:cNvSpPr>
            <p:nvPr/>
          </p:nvSpPr>
          <p:spPr bwMode="auto">
            <a:xfrm>
              <a:off x="2750" y="2978"/>
              <a:ext cx="8" cy="7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6" name="Line 524"/>
            <p:cNvSpPr>
              <a:spLocks noChangeShapeType="1"/>
            </p:cNvSpPr>
            <p:nvPr/>
          </p:nvSpPr>
          <p:spPr bwMode="auto">
            <a:xfrm>
              <a:off x="2758" y="3052"/>
              <a:ext cx="7" cy="7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7" name="Line 525"/>
            <p:cNvSpPr>
              <a:spLocks noChangeShapeType="1"/>
            </p:cNvSpPr>
            <p:nvPr/>
          </p:nvSpPr>
          <p:spPr bwMode="auto">
            <a:xfrm>
              <a:off x="2765" y="3126"/>
              <a:ext cx="7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8" name="Line 526"/>
            <p:cNvSpPr>
              <a:spLocks noChangeShapeType="1"/>
            </p:cNvSpPr>
            <p:nvPr/>
          </p:nvSpPr>
          <p:spPr bwMode="auto">
            <a:xfrm>
              <a:off x="2772" y="3199"/>
              <a:ext cx="7" cy="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09" name="Line 527"/>
            <p:cNvSpPr>
              <a:spLocks noChangeShapeType="1"/>
            </p:cNvSpPr>
            <p:nvPr/>
          </p:nvSpPr>
          <p:spPr bwMode="auto">
            <a:xfrm>
              <a:off x="2779" y="3269"/>
              <a:ext cx="6" cy="6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0" name="Line 528"/>
            <p:cNvSpPr>
              <a:spLocks noChangeShapeType="1"/>
            </p:cNvSpPr>
            <p:nvPr/>
          </p:nvSpPr>
          <p:spPr bwMode="auto">
            <a:xfrm>
              <a:off x="2785" y="3335"/>
              <a:ext cx="8" cy="5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1" name="Line 529"/>
            <p:cNvSpPr>
              <a:spLocks noChangeShapeType="1"/>
            </p:cNvSpPr>
            <p:nvPr/>
          </p:nvSpPr>
          <p:spPr bwMode="auto">
            <a:xfrm>
              <a:off x="2793" y="3393"/>
              <a:ext cx="7" cy="5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2" name="Line 530"/>
            <p:cNvSpPr>
              <a:spLocks noChangeShapeType="1"/>
            </p:cNvSpPr>
            <p:nvPr/>
          </p:nvSpPr>
          <p:spPr bwMode="auto">
            <a:xfrm>
              <a:off x="2800" y="3446"/>
              <a:ext cx="7" cy="4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3" name="Line 531"/>
            <p:cNvSpPr>
              <a:spLocks noChangeShapeType="1"/>
            </p:cNvSpPr>
            <p:nvPr/>
          </p:nvSpPr>
          <p:spPr bwMode="auto">
            <a:xfrm>
              <a:off x="2807" y="3491"/>
              <a:ext cx="15" cy="6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4" name="Line 532"/>
            <p:cNvSpPr>
              <a:spLocks noChangeShapeType="1"/>
            </p:cNvSpPr>
            <p:nvPr/>
          </p:nvSpPr>
          <p:spPr bwMode="auto">
            <a:xfrm>
              <a:off x="2822" y="3559"/>
              <a:ext cx="14" cy="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5" name="Line 533"/>
            <p:cNvSpPr>
              <a:spLocks noChangeShapeType="1"/>
            </p:cNvSpPr>
            <p:nvPr/>
          </p:nvSpPr>
          <p:spPr bwMode="auto">
            <a:xfrm>
              <a:off x="2836" y="3594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6" name="Line 534"/>
            <p:cNvSpPr>
              <a:spLocks noChangeShapeType="1"/>
            </p:cNvSpPr>
            <p:nvPr/>
          </p:nvSpPr>
          <p:spPr bwMode="auto">
            <a:xfrm>
              <a:off x="2840" y="3597"/>
              <a:ext cx="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7" name="Line 535"/>
            <p:cNvSpPr>
              <a:spLocks noChangeShapeType="1"/>
            </p:cNvSpPr>
            <p:nvPr/>
          </p:nvSpPr>
          <p:spPr bwMode="auto">
            <a:xfrm>
              <a:off x="2844" y="3600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8" name="Line 536"/>
            <p:cNvSpPr>
              <a:spLocks noChangeShapeType="1"/>
            </p:cNvSpPr>
            <p:nvPr/>
          </p:nvSpPr>
          <p:spPr bwMode="auto">
            <a:xfrm flipV="1">
              <a:off x="2848" y="3600"/>
              <a:ext cx="4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19" name="Line 537"/>
            <p:cNvSpPr>
              <a:spLocks noChangeShapeType="1"/>
            </p:cNvSpPr>
            <p:nvPr/>
          </p:nvSpPr>
          <p:spPr bwMode="auto">
            <a:xfrm flipV="1">
              <a:off x="2852" y="3595"/>
              <a:ext cx="6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0" name="Line 538"/>
            <p:cNvSpPr>
              <a:spLocks noChangeShapeType="1"/>
            </p:cNvSpPr>
            <p:nvPr/>
          </p:nvSpPr>
          <p:spPr bwMode="auto">
            <a:xfrm flipV="1">
              <a:off x="2858" y="3586"/>
              <a:ext cx="8" cy="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1" name="Line 539"/>
            <p:cNvSpPr>
              <a:spLocks noChangeShapeType="1"/>
            </p:cNvSpPr>
            <p:nvPr/>
          </p:nvSpPr>
          <p:spPr bwMode="auto">
            <a:xfrm flipV="1">
              <a:off x="2866" y="3544"/>
              <a:ext cx="28" cy="4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2" name="Line 540"/>
            <p:cNvSpPr>
              <a:spLocks noChangeShapeType="1"/>
            </p:cNvSpPr>
            <p:nvPr/>
          </p:nvSpPr>
          <p:spPr bwMode="auto">
            <a:xfrm flipV="1">
              <a:off x="2894" y="3527"/>
              <a:ext cx="29" cy="1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3" name="Line 541"/>
            <p:cNvSpPr>
              <a:spLocks noChangeShapeType="1"/>
            </p:cNvSpPr>
            <p:nvPr/>
          </p:nvSpPr>
          <p:spPr bwMode="auto">
            <a:xfrm>
              <a:off x="2923" y="3527"/>
              <a:ext cx="30" cy="2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4" name="Line 542"/>
            <p:cNvSpPr>
              <a:spLocks noChangeShapeType="1"/>
            </p:cNvSpPr>
            <p:nvPr/>
          </p:nvSpPr>
          <p:spPr bwMode="auto">
            <a:xfrm>
              <a:off x="2953" y="3553"/>
              <a:ext cx="30" cy="3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5" name="Line 543"/>
            <p:cNvSpPr>
              <a:spLocks noChangeShapeType="1"/>
            </p:cNvSpPr>
            <p:nvPr/>
          </p:nvSpPr>
          <p:spPr bwMode="auto">
            <a:xfrm>
              <a:off x="2983" y="3591"/>
              <a:ext cx="7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6" name="Line 544"/>
            <p:cNvSpPr>
              <a:spLocks noChangeShapeType="1"/>
            </p:cNvSpPr>
            <p:nvPr/>
          </p:nvSpPr>
          <p:spPr bwMode="auto">
            <a:xfrm>
              <a:off x="2990" y="359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7" name="Line 545"/>
            <p:cNvSpPr>
              <a:spLocks noChangeShapeType="1"/>
            </p:cNvSpPr>
            <p:nvPr/>
          </p:nvSpPr>
          <p:spPr bwMode="auto">
            <a:xfrm>
              <a:off x="2998" y="3600"/>
              <a:ext cx="7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8" name="Line 546"/>
            <p:cNvSpPr>
              <a:spLocks noChangeShapeType="1"/>
            </p:cNvSpPr>
            <p:nvPr/>
          </p:nvSpPr>
          <p:spPr bwMode="auto">
            <a:xfrm flipV="1">
              <a:off x="3005" y="3598"/>
              <a:ext cx="8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29" name="Line 547"/>
            <p:cNvSpPr>
              <a:spLocks noChangeShapeType="1"/>
            </p:cNvSpPr>
            <p:nvPr/>
          </p:nvSpPr>
          <p:spPr bwMode="auto">
            <a:xfrm flipV="1">
              <a:off x="3013" y="3586"/>
              <a:ext cx="14" cy="1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0" name="Line 548"/>
            <p:cNvSpPr>
              <a:spLocks noChangeShapeType="1"/>
            </p:cNvSpPr>
            <p:nvPr/>
          </p:nvSpPr>
          <p:spPr bwMode="auto">
            <a:xfrm flipV="1">
              <a:off x="3027" y="3568"/>
              <a:ext cx="14" cy="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1" name="Line 549"/>
            <p:cNvSpPr>
              <a:spLocks noChangeShapeType="1"/>
            </p:cNvSpPr>
            <p:nvPr/>
          </p:nvSpPr>
          <p:spPr bwMode="auto">
            <a:xfrm flipV="1">
              <a:off x="3041" y="3548"/>
              <a:ext cx="14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2" name="Line 550"/>
            <p:cNvSpPr>
              <a:spLocks noChangeShapeType="1"/>
            </p:cNvSpPr>
            <p:nvPr/>
          </p:nvSpPr>
          <p:spPr bwMode="auto">
            <a:xfrm flipV="1">
              <a:off x="3055" y="3533"/>
              <a:ext cx="16" cy="1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3" name="Line 551"/>
            <p:cNvSpPr>
              <a:spLocks noChangeShapeType="1"/>
            </p:cNvSpPr>
            <p:nvPr/>
          </p:nvSpPr>
          <p:spPr bwMode="auto">
            <a:xfrm flipV="1">
              <a:off x="3071" y="3528"/>
              <a:ext cx="8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4" name="Line 552"/>
            <p:cNvSpPr>
              <a:spLocks noChangeShapeType="1"/>
            </p:cNvSpPr>
            <p:nvPr/>
          </p:nvSpPr>
          <p:spPr bwMode="auto">
            <a:xfrm flipV="1">
              <a:off x="3079" y="3527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5" name="Line 553"/>
            <p:cNvSpPr>
              <a:spLocks noChangeShapeType="1"/>
            </p:cNvSpPr>
            <p:nvPr/>
          </p:nvSpPr>
          <p:spPr bwMode="auto">
            <a:xfrm>
              <a:off x="3085" y="3527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6" name="Line 554"/>
            <p:cNvSpPr>
              <a:spLocks noChangeShapeType="1"/>
            </p:cNvSpPr>
            <p:nvPr/>
          </p:nvSpPr>
          <p:spPr bwMode="auto">
            <a:xfrm>
              <a:off x="3093" y="3528"/>
              <a:ext cx="8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7" name="Line 555"/>
            <p:cNvSpPr>
              <a:spLocks noChangeShapeType="1"/>
            </p:cNvSpPr>
            <p:nvPr/>
          </p:nvSpPr>
          <p:spPr bwMode="auto">
            <a:xfrm>
              <a:off x="3101" y="3533"/>
              <a:ext cx="28" cy="3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8" name="Line 556"/>
            <p:cNvSpPr>
              <a:spLocks noChangeShapeType="1"/>
            </p:cNvSpPr>
            <p:nvPr/>
          </p:nvSpPr>
          <p:spPr bwMode="auto">
            <a:xfrm>
              <a:off x="3129" y="3572"/>
              <a:ext cx="30" cy="2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39" name="Line 557"/>
            <p:cNvSpPr>
              <a:spLocks noChangeShapeType="1"/>
            </p:cNvSpPr>
            <p:nvPr/>
          </p:nvSpPr>
          <p:spPr bwMode="auto">
            <a:xfrm flipV="1">
              <a:off x="3159" y="3588"/>
              <a:ext cx="13" cy="1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0" name="Line 558"/>
            <p:cNvSpPr>
              <a:spLocks noChangeShapeType="1"/>
            </p:cNvSpPr>
            <p:nvPr/>
          </p:nvSpPr>
          <p:spPr bwMode="auto">
            <a:xfrm flipV="1">
              <a:off x="3172" y="3550"/>
              <a:ext cx="14" cy="3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1" name="Line 559"/>
            <p:cNvSpPr>
              <a:spLocks noChangeShapeType="1"/>
            </p:cNvSpPr>
            <p:nvPr/>
          </p:nvSpPr>
          <p:spPr bwMode="auto">
            <a:xfrm flipV="1">
              <a:off x="3186" y="3483"/>
              <a:ext cx="13" cy="6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2" name="Line 560"/>
            <p:cNvSpPr>
              <a:spLocks noChangeShapeType="1"/>
            </p:cNvSpPr>
            <p:nvPr/>
          </p:nvSpPr>
          <p:spPr bwMode="auto">
            <a:xfrm flipV="1">
              <a:off x="3199" y="3388"/>
              <a:ext cx="15" cy="9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3" name="Line 561"/>
            <p:cNvSpPr>
              <a:spLocks noChangeShapeType="1"/>
            </p:cNvSpPr>
            <p:nvPr/>
          </p:nvSpPr>
          <p:spPr bwMode="auto">
            <a:xfrm flipV="1">
              <a:off x="3214" y="3322"/>
              <a:ext cx="6" cy="6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4" name="Line 562"/>
            <p:cNvSpPr>
              <a:spLocks noChangeShapeType="1"/>
            </p:cNvSpPr>
            <p:nvPr/>
          </p:nvSpPr>
          <p:spPr bwMode="auto">
            <a:xfrm flipV="1">
              <a:off x="3220" y="3249"/>
              <a:ext cx="8" cy="7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5" name="Line 563"/>
            <p:cNvSpPr>
              <a:spLocks noChangeShapeType="1"/>
            </p:cNvSpPr>
            <p:nvPr/>
          </p:nvSpPr>
          <p:spPr bwMode="auto">
            <a:xfrm flipV="1">
              <a:off x="3228" y="3171"/>
              <a:ext cx="8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6" name="Line 564"/>
            <p:cNvSpPr>
              <a:spLocks noChangeShapeType="1"/>
            </p:cNvSpPr>
            <p:nvPr/>
          </p:nvSpPr>
          <p:spPr bwMode="auto">
            <a:xfrm flipV="1">
              <a:off x="3236" y="3089"/>
              <a:ext cx="7" cy="8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7" name="Line 565"/>
            <p:cNvSpPr>
              <a:spLocks noChangeShapeType="1"/>
            </p:cNvSpPr>
            <p:nvPr/>
          </p:nvSpPr>
          <p:spPr bwMode="auto">
            <a:xfrm flipV="1">
              <a:off x="3243" y="3007"/>
              <a:ext cx="8" cy="8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8" name="Line 566"/>
            <p:cNvSpPr>
              <a:spLocks noChangeShapeType="1"/>
            </p:cNvSpPr>
            <p:nvPr/>
          </p:nvSpPr>
          <p:spPr bwMode="auto">
            <a:xfrm flipV="1">
              <a:off x="3251" y="2927"/>
              <a:ext cx="8" cy="8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49" name="Line 567"/>
            <p:cNvSpPr>
              <a:spLocks noChangeShapeType="1"/>
            </p:cNvSpPr>
            <p:nvPr/>
          </p:nvSpPr>
          <p:spPr bwMode="auto">
            <a:xfrm flipV="1">
              <a:off x="3259" y="2851"/>
              <a:ext cx="8" cy="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0" name="Line 568"/>
            <p:cNvSpPr>
              <a:spLocks noChangeShapeType="1"/>
            </p:cNvSpPr>
            <p:nvPr/>
          </p:nvSpPr>
          <p:spPr bwMode="auto">
            <a:xfrm flipV="1">
              <a:off x="3267" y="2782"/>
              <a:ext cx="8" cy="6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1" name="Line 569"/>
            <p:cNvSpPr>
              <a:spLocks noChangeShapeType="1"/>
            </p:cNvSpPr>
            <p:nvPr/>
          </p:nvSpPr>
          <p:spPr bwMode="auto">
            <a:xfrm flipV="1">
              <a:off x="3275" y="2728"/>
              <a:ext cx="7" cy="5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2" name="Line 570"/>
            <p:cNvSpPr>
              <a:spLocks noChangeShapeType="1"/>
            </p:cNvSpPr>
            <p:nvPr/>
          </p:nvSpPr>
          <p:spPr bwMode="auto">
            <a:xfrm flipV="1">
              <a:off x="3282" y="2682"/>
              <a:ext cx="7" cy="4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3" name="Line 571"/>
            <p:cNvSpPr>
              <a:spLocks noChangeShapeType="1"/>
            </p:cNvSpPr>
            <p:nvPr/>
          </p:nvSpPr>
          <p:spPr bwMode="auto">
            <a:xfrm flipV="1">
              <a:off x="3289" y="2647"/>
              <a:ext cx="6" cy="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4" name="Line 572"/>
            <p:cNvSpPr>
              <a:spLocks noChangeShapeType="1"/>
            </p:cNvSpPr>
            <p:nvPr/>
          </p:nvSpPr>
          <p:spPr bwMode="auto">
            <a:xfrm flipV="1">
              <a:off x="3295" y="2623"/>
              <a:ext cx="8" cy="2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5" name="Line 573"/>
            <p:cNvSpPr>
              <a:spLocks noChangeShapeType="1"/>
            </p:cNvSpPr>
            <p:nvPr/>
          </p:nvSpPr>
          <p:spPr bwMode="auto">
            <a:xfrm flipV="1">
              <a:off x="3303" y="2615"/>
              <a:ext cx="3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6" name="Line 574"/>
            <p:cNvSpPr>
              <a:spLocks noChangeShapeType="1"/>
            </p:cNvSpPr>
            <p:nvPr/>
          </p:nvSpPr>
          <p:spPr bwMode="auto">
            <a:xfrm flipV="1">
              <a:off x="3306" y="2610"/>
              <a:ext cx="4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7" name="Line 575"/>
            <p:cNvSpPr>
              <a:spLocks noChangeShapeType="1"/>
            </p:cNvSpPr>
            <p:nvPr/>
          </p:nvSpPr>
          <p:spPr bwMode="auto">
            <a:xfrm flipV="1">
              <a:off x="3310" y="2608"/>
              <a:ext cx="4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8" name="Line 576"/>
            <p:cNvSpPr>
              <a:spLocks noChangeShapeType="1"/>
            </p:cNvSpPr>
            <p:nvPr/>
          </p:nvSpPr>
          <p:spPr bwMode="auto">
            <a:xfrm>
              <a:off x="3314" y="2608"/>
              <a:ext cx="2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59" name="Line 577"/>
            <p:cNvSpPr>
              <a:spLocks noChangeShapeType="1"/>
            </p:cNvSpPr>
            <p:nvPr/>
          </p:nvSpPr>
          <p:spPr bwMode="auto">
            <a:xfrm>
              <a:off x="3316" y="2609"/>
              <a:ext cx="8" cy="1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0" name="Line 578"/>
            <p:cNvSpPr>
              <a:spLocks noChangeShapeType="1"/>
            </p:cNvSpPr>
            <p:nvPr/>
          </p:nvSpPr>
          <p:spPr bwMode="auto">
            <a:xfrm>
              <a:off x="3324" y="2621"/>
              <a:ext cx="6" cy="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1" name="Line 579"/>
            <p:cNvSpPr>
              <a:spLocks noChangeShapeType="1"/>
            </p:cNvSpPr>
            <p:nvPr/>
          </p:nvSpPr>
          <p:spPr bwMode="auto">
            <a:xfrm>
              <a:off x="3330" y="2644"/>
              <a:ext cx="8" cy="3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2" name="Line 580"/>
            <p:cNvSpPr>
              <a:spLocks noChangeShapeType="1"/>
            </p:cNvSpPr>
            <p:nvPr/>
          </p:nvSpPr>
          <p:spPr bwMode="auto">
            <a:xfrm>
              <a:off x="3338" y="2681"/>
              <a:ext cx="7" cy="4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3" name="Line 581"/>
            <p:cNvSpPr>
              <a:spLocks noChangeShapeType="1"/>
            </p:cNvSpPr>
            <p:nvPr/>
          </p:nvSpPr>
          <p:spPr bwMode="auto">
            <a:xfrm>
              <a:off x="3345" y="2729"/>
              <a:ext cx="7" cy="5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4" name="Line 582"/>
            <p:cNvSpPr>
              <a:spLocks noChangeShapeType="1"/>
            </p:cNvSpPr>
            <p:nvPr/>
          </p:nvSpPr>
          <p:spPr bwMode="auto">
            <a:xfrm>
              <a:off x="3352" y="2788"/>
              <a:ext cx="8" cy="6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5" name="Line 583"/>
            <p:cNvSpPr>
              <a:spLocks noChangeShapeType="1"/>
            </p:cNvSpPr>
            <p:nvPr/>
          </p:nvSpPr>
          <p:spPr bwMode="auto">
            <a:xfrm>
              <a:off x="3360" y="2854"/>
              <a:ext cx="7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6" name="Line 584"/>
            <p:cNvSpPr>
              <a:spLocks noChangeShapeType="1"/>
            </p:cNvSpPr>
            <p:nvPr/>
          </p:nvSpPr>
          <p:spPr bwMode="auto">
            <a:xfrm>
              <a:off x="3367" y="2926"/>
              <a:ext cx="8" cy="7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7" name="Line 585"/>
            <p:cNvSpPr>
              <a:spLocks noChangeShapeType="1"/>
            </p:cNvSpPr>
            <p:nvPr/>
          </p:nvSpPr>
          <p:spPr bwMode="auto">
            <a:xfrm>
              <a:off x="3375" y="3003"/>
              <a:ext cx="7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8" name="Line 586"/>
            <p:cNvSpPr>
              <a:spLocks noChangeShapeType="1"/>
            </p:cNvSpPr>
            <p:nvPr/>
          </p:nvSpPr>
          <p:spPr bwMode="auto">
            <a:xfrm>
              <a:off x="3382" y="3081"/>
              <a:ext cx="7" cy="7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69" name="Line 587"/>
            <p:cNvSpPr>
              <a:spLocks noChangeShapeType="1"/>
            </p:cNvSpPr>
            <p:nvPr/>
          </p:nvSpPr>
          <p:spPr bwMode="auto">
            <a:xfrm>
              <a:off x="3389" y="3159"/>
              <a:ext cx="8" cy="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0" name="Line 588"/>
            <p:cNvSpPr>
              <a:spLocks noChangeShapeType="1"/>
            </p:cNvSpPr>
            <p:nvPr/>
          </p:nvSpPr>
          <p:spPr bwMode="auto">
            <a:xfrm>
              <a:off x="3397" y="3231"/>
              <a:ext cx="6" cy="6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1" name="Line 589"/>
            <p:cNvSpPr>
              <a:spLocks noChangeShapeType="1"/>
            </p:cNvSpPr>
            <p:nvPr/>
          </p:nvSpPr>
          <p:spPr bwMode="auto">
            <a:xfrm>
              <a:off x="3403" y="3299"/>
              <a:ext cx="8" cy="6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2" name="Line 590"/>
            <p:cNvSpPr>
              <a:spLocks noChangeShapeType="1"/>
            </p:cNvSpPr>
            <p:nvPr/>
          </p:nvSpPr>
          <p:spPr bwMode="auto">
            <a:xfrm>
              <a:off x="3411" y="3362"/>
              <a:ext cx="6" cy="5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3" name="Line 591"/>
            <p:cNvSpPr>
              <a:spLocks noChangeShapeType="1"/>
            </p:cNvSpPr>
            <p:nvPr/>
          </p:nvSpPr>
          <p:spPr bwMode="auto">
            <a:xfrm>
              <a:off x="3417" y="3419"/>
              <a:ext cx="15" cy="9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4" name="Line 592"/>
            <p:cNvSpPr>
              <a:spLocks noChangeShapeType="1"/>
            </p:cNvSpPr>
            <p:nvPr/>
          </p:nvSpPr>
          <p:spPr bwMode="auto">
            <a:xfrm>
              <a:off x="3432" y="3509"/>
              <a:ext cx="14" cy="5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5" name="Line 593"/>
            <p:cNvSpPr>
              <a:spLocks noChangeShapeType="1"/>
            </p:cNvSpPr>
            <p:nvPr/>
          </p:nvSpPr>
          <p:spPr bwMode="auto">
            <a:xfrm>
              <a:off x="3446" y="3568"/>
              <a:ext cx="8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6" name="Line 594"/>
            <p:cNvSpPr>
              <a:spLocks noChangeShapeType="1"/>
            </p:cNvSpPr>
            <p:nvPr/>
          </p:nvSpPr>
          <p:spPr bwMode="auto">
            <a:xfrm>
              <a:off x="3454" y="3587"/>
              <a:ext cx="7" cy="1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7" name="Line 595"/>
            <p:cNvSpPr>
              <a:spLocks noChangeShapeType="1"/>
            </p:cNvSpPr>
            <p:nvPr/>
          </p:nvSpPr>
          <p:spPr bwMode="auto">
            <a:xfrm>
              <a:off x="3461" y="359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8" name="Line 596"/>
            <p:cNvSpPr>
              <a:spLocks noChangeShapeType="1"/>
            </p:cNvSpPr>
            <p:nvPr/>
          </p:nvSpPr>
          <p:spPr bwMode="auto">
            <a:xfrm flipV="1">
              <a:off x="3469" y="359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79" name="Line 597"/>
            <p:cNvSpPr>
              <a:spLocks noChangeShapeType="1"/>
            </p:cNvSpPr>
            <p:nvPr/>
          </p:nvSpPr>
          <p:spPr bwMode="auto">
            <a:xfrm flipV="1">
              <a:off x="3477" y="3578"/>
              <a:ext cx="16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0" name="Line 598"/>
            <p:cNvSpPr>
              <a:spLocks noChangeShapeType="1"/>
            </p:cNvSpPr>
            <p:nvPr/>
          </p:nvSpPr>
          <p:spPr bwMode="auto">
            <a:xfrm flipV="1">
              <a:off x="3493" y="3554"/>
              <a:ext cx="15" cy="2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1" name="Line 599"/>
            <p:cNvSpPr>
              <a:spLocks noChangeShapeType="1"/>
            </p:cNvSpPr>
            <p:nvPr/>
          </p:nvSpPr>
          <p:spPr bwMode="auto">
            <a:xfrm flipV="1">
              <a:off x="3508" y="3537"/>
              <a:ext cx="14" cy="1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2" name="Line 600"/>
            <p:cNvSpPr>
              <a:spLocks noChangeShapeType="1"/>
            </p:cNvSpPr>
            <p:nvPr/>
          </p:nvSpPr>
          <p:spPr bwMode="auto">
            <a:xfrm flipV="1">
              <a:off x="3522" y="3528"/>
              <a:ext cx="13" cy="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3" name="Line 601"/>
            <p:cNvSpPr>
              <a:spLocks noChangeShapeType="1"/>
            </p:cNvSpPr>
            <p:nvPr/>
          </p:nvSpPr>
          <p:spPr bwMode="auto">
            <a:xfrm flipV="1">
              <a:off x="3535" y="3527"/>
              <a:ext cx="7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4" name="Line 602"/>
            <p:cNvSpPr>
              <a:spLocks noChangeShapeType="1"/>
            </p:cNvSpPr>
            <p:nvPr/>
          </p:nvSpPr>
          <p:spPr bwMode="auto">
            <a:xfrm>
              <a:off x="3542" y="3527"/>
              <a:ext cx="6" cy="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5" name="Line 603"/>
            <p:cNvSpPr>
              <a:spLocks noChangeShapeType="1"/>
            </p:cNvSpPr>
            <p:nvPr/>
          </p:nvSpPr>
          <p:spPr bwMode="auto">
            <a:xfrm>
              <a:off x="3548" y="3529"/>
              <a:ext cx="8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6" name="Line 604"/>
            <p:cNvSpPr>
              <a:spLocks noChangeShapeType="1"/>
            </p:cNvSpPr>
            <p:nvPr/>
          </p:nvSpPr>
          <p:spPr bwMode="auto">
            <a:xfrm>
              <a:off x="3556" y="3533"/>
              <a:ext cx="7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7" name="Line 605"/>
            <p:cNvSpPr>
              <a:spLocks noChangeShapeType="1"/>
            </p:cNvSpPr>
            <p:nvPr/>
          </p:nvSpPr>
          <p:spPr bwMode="auto">
            <a:xfrm>
              <a:off x="3563" y="3539"/>
              <a:ext cx="31" cy="4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8" name="Line 606"/>
            <p:cNvSpPr>
              <a:spLocks noChangeShapeType="1"/>
            </p:cNvSpPr>
            <p:nvPr/>
          </p:nvSpPr>
          <p:spPr bwMode="auto">
            <a:xfrm>
              <a:off x="3594" y="3579"/>
              <a:ext cx="30" cy="2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89" name="Line 607"/>
            <p:cNvSpPr>
              <a:spLocks noChangeShapeType="1"/>
            </p:cNvSpPr>
            <p:nvPr/>
          </p:nvSpPr>
          <p:spPr bwMode="auto">
            <a:xfrm flipV="1">
              <a:off x="3624" y="3581"/>
              <a:ext cx="28" cy="1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0" name="Line 608"/>
            <p:cNvSpPr>
              <a:spLocks noChangeShapeType="1"/>
            </p:cNvSpPr>
            <p:nvPr/>
          </p:nvSpPr>
          <p:spPr bwMode="auto">
            <a:xfrm flipV="1">
              <a:off x="3652" y="3544"/>
              <a:ext cx="29" cy="3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1" name="Line 609"/>
            <p:cNvSpPr>
              <a:spLocks noChangeShapeType="1"/>
            </p:cNvSpPr>
            <p:nvPr/>
          </p:nvSpPr>
          <p:spPr bwMode="auto">
            <a:xfrm flipV="1">
              <a:off x="3681" y="3536"/>
              <a:ext cx="8" cy="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2" name="Line 610"/>
            <p:cNvSpPr>
              <a:spLocks noChangeShapeType="1"/>
            </p:cNvSpPr>
            <p:nvPr/>
          </p:nvSpPr>
          <p:spPr bwMode="auto">
            <a:xfrm flipV="1">
              <a:off x="3689" y="3530"/>
              <a:ext cx="6" cy="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3" name="Line 611"/>
            <p:cNvSpPr>
              <a:spLocks noChangeShapeType="1"/>
            </p:cNvSpPr>
            <p:nvPr/>
          </p:nvSpPr>
          <p:spPr bwMode="auto">
            <a:xfrm flipV="1">
              <a:off x="3695" y="3527"/>
              <a:ext cx="8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4" name="Line 612"/>
            <p:cNvSpPr>
              <a:spLocks noChangeShapeType="1"/>
            </p:cNvSpPr>
            <p:nvPr/>
          </p:nvSpPr>
          <p:spPr bwMode="auto">
            <a:xfrm>
              <a:off x="3703" y="3527"/>
              <a:ext cx="8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5" name="Line 613"/>
            <p:cNvSpPr>
              <a:spLocks noChangeShapeType="1"/>
            </p:cNvSpPr>
            <p:nvPr/>
          </p:nvSpPr>
          <p:spPr bwMode="auto">
            <a:xfrm>
              <a:off x="3711" y="3527"/>
              <a:ext cx="15" cy="1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6" name="Line 614"/>
            <p:cNvSpPr>
              <a:spLocks noChangeShapeType="1"/>
            </p:cNvSpPr>
            <p:nvPr/>
          </p:nvSpPr>
          <p:spPr bwMode="auto">
            <a:xfrm>
              <a:off x="3726" y="3537"/>
              <a:ext cx="16" cy="2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7" name="Line 615"/>
            <p:cNvSpPr>
              <a:spLocks noChangeShapeType="1"/>
            </p:cNvSpPr>
            <p:nvPr/>
          </p:nvSpPr>
          <p:spPr bwMode="auto">
            <a:xfrm>
              <a:off x="3742" y="3558"/>
              <a:ext cx="13" cy="2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8" name="Line 616"/>
            <p:cNvSpPr>
              <a:spLocks noChangeShapeType="1"/>
            </p:cNvSpPr>
            <p:nvPr/>
          </p:nvSpPr>
          <p:spPr bwMode="auto">
            <a:xfrm>
              <a:off x="3755" y="3578"/>
              <a:ext cx="13" cy="17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99" name="Line 617"/>
            <p:cNvSpPr>
              <a:spLocks noChangeShapeType="1"/>
            </p:cNvSpPr>
            <p:nvPr/>
          </p:nvSpPr>
          <p:spPr bwMode="auto">
            <a:xfrm>
              <a:off x="3768" y="3595"/>
              <a:ext cx="8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0" name="Line 618"/>
            <p:cNvSpPr>
              <a:spLocks noChangeShapeType="1"/>
            </p:cNvSpPr>
            <p:nvPr/>
          </p:nvSpPr>
          <p:spPr bwMode="auto">
            <a:xfrm>
              <a:off x="3776" y="3599"/>
              <a:ext cx="6" cy="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1" name="Line 619"/>
            <p:cNvSpPr>
              <a:spLocks noChangeShapeType="1"/>
            </p:cNvSpPr>
            <p:nvPr/>
          </p:nvSpPr>
          <p:spPr bwMode="auto">
            <a:xfrm flipV="1">
              <a:off x="3782" y="3596"/>
              <a:ext cx="7" cy="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2" name="Line 620"/>
            <p:cNvSpPr>
              <a:spLocks noChangeShapeType="1"/>
            </p:cNvSpPr>
            <p:nvPr/>
          </p:nvSpPr>
          <p:spPr bwMode="auto">
            <a:xfrm flipV="1">
              <a:off x="3789" y="3586"/>
              <a:ext cx="6" cy="1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3" name="Line 621"/>
            <p:cNvSpPr>
              <a:spLocks noChangeShapeType="1"/>
            </p:cNvSpPr>
            <p:nvPr/>
          </p:nvSpPr>
          <p:spPr bwMode="auto">
            <a:xfrm flipV="1">
              <a:off x="3795" y="3540"/>
              <a:ext cx="14" cy="4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4" name="Line 622"/>
            <p:cNvSpPr>
              <a:spLocks noChangeShapeType="1"/>
            </p:cNvSpPr>
            <p:nvPr/>
          </p:nvSpPr>
          <p:spPr bwMode="auto">
            <a:xfrm flipV="1">
              <a:off x="3809" y="3457"/>
              <a:ext cx="16" cy="8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5" name="Line 623"/>
            <p:cNvSpPr>
              <a:spLocks noChangeShapeType="1"/>
            </p:cNvSpPr>
            <p:nvPr/>
          </p:nvSpPr>
          <p:spPr bwMode="auto">
            <a:xfrm flipV="1">
              <a:off x="3825" y="3403"/>
              <a:ext cx="8" cy="54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6" name="Line 624"/>
            <p:cNvSpPr>
              <a:spLocks noChangeShapeType="1"/>
            </p:cNvSpPr>
            <p:nvPr/>
          </p:nvSpPr>
          <p:spPr bwMode="auto">
            <a:xfrm flipV="1">
              <a:off x="3833" y="3340"/>
              <a:ext cx="7" cy="6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7" name="Line 625"/>
            <p:cNvSpPr>
              <a:spLocks noChangeShapeType="1"/>
            </p:cNvSpPr>
            <p:nvPr/>
          </p:nvSpPr>
          <p:spPr bwMode="auto">
            <a:xfrm flipV="1">
              <a:off x="3840" y="3271"/>
              <a:ext cx="8" cy="6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8" name="Line 626"/>
            <p:cNvSpPr>
              <a:spLocks noChangeShapeType="1"/>
            </p:cNvSpPr>
            <p:nvPr/>
          </p:nvSpPr>
          <p:spPr bwMode="auto">
            <a:xfrm flipV="1">
              <a:off x="3848" y="3195"/>
              <a:ext cx="7" cy="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09" name="Line 718"/>
            <p:cNvSpPr>
              <a:spLocks noChangeShapeType="1"/>
            </p:cNvSpPr>
            <p:nvPr/>
          </p:nvSpPr>
          <p:spPr bwMode="auto">
            <a:xfrm>
              <a:off x="714" y="3548"/>
              <a:ext cx="16" cy="1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0" name="Line 719"/>
            <p:cNvSpPr>
              <a:spLocks noChangeShapeType="1"/>
            </p:cNvSpPr>
            <p:nvPr/>
          </p:nvSpPr>
          <p:spPr bwMode="auto">
            <a:xfrm>
              <a:off x="730" y="3562"/>
              <a:ext cx="14" cy="3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1" name="Line 720"/>
            <p:cNvSpPr>
              <a:spLocks noChangeShapeType="1"/>
            </p:cNvSpPr>
            <p:nvPr/>
          </p:nvSpPr>
          <p:spPr bwMode="auto">
            <a:xfrm>
              <a:off x="744" y="3596"/>
              <a:ext cx="4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2" name="Line 721"/>
            <p:cNvSpPr>
              <a:spLocks noChangeShapeType="1"/>
            </p:cNvSpPr>
            <p:nvPr/>
          </p:nvSpPr>
          <p:spPr bwMode="auto">
            <a:xfrm>
              <a:off x="748" y="3600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3" name="Line 722"/>
            <p:cNvSpPr>
              <a:spLocks noChangeShapeType="1"/>
            </p:cNvSpPr>
            <p:nvPr/>
          </p:nvSpPr>
          <p:spPr bwMode="auto">
            <a:xfrm flipV="1">
              <a:off x="752" y="3594"/>
              <a:ext cx="4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4" name="Line 723"/>
            <p:cNvSpPr>
              <a:spLocks noChangeShapeType="1"/>
            </p:cNvSpPr>
            <p:nvPr/>
          </p:nvSpPr>
          <p:spPr bwMode="auto">
            <a:xfrm flipV="1">
              <a:off x="756" y="3581"/>
              <a:ext cx="4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5" name="Line 724"/>
            <p:cNvSpPr>
              <a:spLocks noChangeShapeType="1"/>
            </p:cNvSpPr>
            <p:nvPr/>
          </p:nvSpPr>
          <p:spPr bwMode="auto">
            <a:xfrm flipV="1">
              <a:off x="760" y="3530"/>
              <a:ext cx="8" cy="5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6" name="Line 725"/>
            <p:cNvSpPr>
              <a:spLocks noChangeShapeType="1"/>
            </p:cNvSpPr>
            <p:nvPr/>
          </p:nvSpPr>
          <p:spPr bwMode="auto">
            <a:xfrm flipV="1">
              <a:off x="768" y="3443"/>
              <a:ext cx="7" cy="8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7" name="Line 726"/>
            <p:cNvSpPr>
              <a:spLocks noChangeShapeType="1"/>
            </p:cNvSpPr>
            <p:nvPr/>
          </p:nvSpPr>
          <p:spPr bwMode="auto">
            <a:xfrm flipV="1">
              <a:off x="775" y="3393"/>
              <a:ext cx="3" cy="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8" name="Line 727"/>
            <p:cNvSpPr>
              <a:spLocks noChangeShapeType="1"/>
            </p:cNvSpPr>
            <p:nvPr/>
          </p:nvSpPr>
          <p:spPr bwMode="auto">
            <a:xfrm flipV="1">
              <a:off x="778" y="3337"/>
              <a:ext cx="4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19" name="Line 728"/>
            <p:cNvSpPr>
              <a:spLocks noChangeShapeType="1"/>
            </p:cNvSpPr>
            <p:nvPr/>
          </p:nvSpPr>
          <p:spPr bwMode="auto">
            <a:xfrm flipV="1">
              <a:off x="782" y="3276"/>
              <a:ext cx="4" cy="6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0" name="Line 729"/>
            <p:cNvSpPr>
              <a:spLocks noChangeShapeType="1"/>
            </p:cNvSpPr>
            <p:nvPr/>
          </p:nvSpPr>
          <p:spPr bwMode="auto">
            <a:xfrm flipV="1">
              <a:off x="786" y="3210"/>
              <a:ext cx="2" cy="6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1" name="Line 730"/>
            <p:cNvSpPr>
              <a:spLocks noChangeShapeType="1"/>
            </p:cNvSpPr>
            <p:nvPr/>
          </p:nvSpPr>
          <p:spPr bwMode="auto">
            <a:xfrm flipV="1">
              <a:off x="788" y="3141"/>
              <a:ext cx="4" cy="6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2" name="Line 731"/>
            <p:cNvSpPr>
              <a:spLocks noChangeShapeType="1"/>
            </p:cNvSpPr>
            <p:nvPr/>
          </p:nvSpPr>
          <p:spPr bwMode="auto">
            <a:xfrm flipV="1">
              <a:off x="792" y="3070"/>
              <a:ext cx="3" cy="7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3" name="Line 732"/>
            <p:cNvSpPr>
              <a:spLocks noChangeShapeType="1"/>
            </p:cNvSpPr>
            <p:nvPr/>
          </p:nvSpPr>
          <p:spPr bwMode="auto">
            <a:xfrm flipV="1">
              <a:off x="795" y="2999"/>
              <a:ext cx="4" cy="7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4" name="Line 733"/>
            <p:cNvSpPr>
              <a:spLocks noChangeShapeType="1"/>
            </p:cNvSpPr>
            <p:nvPr/>
          </p:nvSpPr>
          <p:spPr bwMode="auto">
            <a:xfrm flipV="1">
              <a:off x="799" y="2929"/>
              <a:ext cx="2" cy="7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5" name="Line 734"/>
            <p:cNvSpPr>
              <a:spLocks noChangeShapeType="1"/>
            </p:cNvSpPr>
            <p:nvPr/>
          </p:nvSpPr>
          <p:spPr bwMode="auto">
            <a:xfrm flipV="1">
              <a:off x="801" y="2862"/>
              <a:ext cx="4" cy="6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6" name="Line 735"/>
            <p:cNvSpPr>
              <a:spLocks noChangeShapeType="1"/>
            </p:cNvSpPr>
            <p:nvPr/>
          </p:nvSpPr>
          <p:spPr bwMode="auto">
            <a:xfrm flipV="1">
              <a:off x="805" y="2800"/>
              <a:ext cx="3" cy="6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7" name="Line 736"/>
            <p:cNvSpPr>
              <a:spLocks noChangeShapeType="1"/>
            </p:cNvSpPr>
            <p:nvPr/>
          </p:nvSpPr>
          <p:spPr bwMode="auto">
            <a:xfrm flipV="1">
              <a:off x="808" y="2745"/>
              <a:ext cx="4" cy="5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8" name="Line 737"/>
            <p:cNvSpPr>
              <a:spLocks noChangeShapeType="1"/>
            </p:cNvSpPr>
            <p:nvPr/>
          </p:nvSpPr>
          <p:spPr bwMode="auto">
            <a:xfrm flipV="1">
              <a:off x="812" y="2698"/>
              <a:ext cx="4" cy="4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29" name="Line 738"/>
            <p:cNvSpPr>
              <a:spLocks noChangeShapeType="1"/>
            </p:cNvSpPr>
            <p:nvPr/>
          </p:nvSpPr>
          <p:spPr bwMode="auto">
            <a:xfrm flipV="1">
              <a:off x="816" y="2631"/>
              <a:ext cx="6" cy="6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0" name="Line 739"/>
            <p:cNvSpPr>
              <a:spLocks noChangeShapeType="1"/>
            </p:cNvSpPr>
            <p:nvPr/>
          </p:nvSpPr>
          <p:spPr bwMode="auto">
            <a:xfrm flipV="1">
              <a:off x="822" y="2608"/>
              <a:ext cx="7" cy="2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1" name="Line 740"/>
            <p:cNvSpPr>
              <a:spLocks noChangeShapeType="1"/>
            </p:cNvSpPr>
            <p:nvPr/>
          </p:nvSpPr>
          <p:spPr bwMode="auto">
            <a:xfrm>
              <a:off x="829" y="2608"/>
              <a:ext cx="6" cy="3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2" name="Line 741"/>
            <p:cNvSpPr>
              <a:spLocks noChangeShapeType="1"/>
            </p:cNvSpPr>
            <p:nvPr/>
          </p:nvSpPr>
          <p:spPr bwMode="auto">
            <a:xfrm>
              <a:off x="835" y="2638"/>
              <a:ext cx="8" cy="8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3" name="Line 742"/>
            <p:cNvSpPr>
              <a:spLocks noChangeShapeType="1"/>
            </p:cNvSpPr>
            <p:nvPr/>
          </p:nvSpPr>
          <p:spPr bwMode="auto">
            <a:xfrm>
              <a:off x="843" y="2722"/>
              <a:ext cx="4" cy="5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4" name="Line 743"/>
            <p:cNvSpPr>
              <a:spLocks noChangeShapeType="1"/>
            </p:cNvSpPr>
            <p:nvPr/>
          </p:nvSpPr>
          <p:spPr bwMode="auto">
            <a:xfrm>
              <a:off x="847" y="2780"/>
              <a:ext cx="4" cy="6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5" name="Line 744"/>
            <p:cNvSpPr>
              <a:spLocks noChangeShapeType="1"/>
            </p:cNvSpPr>
            <p:nvPr/>
          </p:nvSpPr>
          <p:spPr bwMode="auto">
            <a:xfrm>
              <a:off x="851" y="2848"/>
              <a:ext cx="4" cy="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6" name="Line 745"/>
            <p:cNvSpPr>
              <a:spLocks noChangeShapeType="1"/>
            </p:cNvSpPr>
            <p:nvPr/>
          </p:nvSpPr>
          <p:spPr bwMode="auto">
            <a:xfrm>
              <a:off x="855" y="2922"/>
              <a:ext cx="3" cy="7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7" name="Line 746"/>
            <p:cNvSpPr>
              <a:spLocks noChangeShapeType="1"/>
            </p:cNvSpPr>
            <p:nvPr/>
          </p:nvSpPr>
          <p:spPr bwMode="auto">
            <a:xfrm>
              <a:off x="858" y="3001"/>
              <a:ext cx="4" cy="8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8" name="Line 747"/>
            <p:cNvSpPr>
              <a:spLocks noChangeShapeType="1"/>
            </p:cNvSpPr>
            <p:nvPr/>
          </p:nvSpPr>
          <p:spPr bwMode="auto">
            <a:xfrm>
              <a:off x="862" y="3081"/>
              <a:ext cx="3" cy="7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39" name="Line 748"/>
            <p:cNvSpPr>
              <a:spLocks noChangeShapeType="1"/>
            </p:cNvSpPr>
            <p:nvPr/>
          </p:nvSpPr>
          <p:spPr bwMode="auto">
            <a:xfrm>
              <a:off x="865" y="3160"/>
              <a:ext cx="4" cy="7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0" name="Line 749"/>
            <p:cNvSpPr>
              <a:spLocks noChangeShapeType="1"/>
            </p:cNvSpPr>
            <p:nvPr/>
          </p:nvSpPr>
          <p:spPr bwMode="auto">
            <a:xfrm>
              <a:off x="869" y="3237"/>
              <a:ext cx="4" cy="7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1" name="Line 750"/>
            <p:cNvSpPr>
              <a:spLocks noChangeShapeType="1"/>
            </p:cNvSpPr>
            <p:nvPr/>
          </p:nvSpPr>
          <p:spPr bwMode="auto">
            <a:xfrm>
              <a:off x="873" y="3309"/>
              <a:ext cx="4" cy="6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2" name="Line 751"/>
            <p:cNvSpPr>
              <a:spLocks noChangeShapeType="1"/>
            </p:cNvSpPr>
            <p:nvPr/>
          </p:nvSpPr>
          <p:spPr bwMode="auto">
            <a:xfrm>
              <a:off x="877" y="3374"/>
              <a:ext cx="3" cy="5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3" name="Line 752"/>
            <p:cNvSpPr>
              <a:spLocks noChangeShapeType="1"/>
            </p:cNvSpPr>
            <p:nvPr/>
          </p:nvSpPr>
          <p:spPr bwMode="auto">
            <a:xfrm>
              <a:off x="880" y="3432"/>
              <a:ext cx="4" cy="4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4" name="Line 753"/>
            <p:cNvSpPr>
              <a:spLocks noChangeShapeType="1"/>
            </p:cNvSpPr>
            <p:nvPr/>
          </p:nvSpPr>
          <p:spPr bwMode="auto">
            <a:xfrm>
              <a:off x="884" y="3481"/>
              <a:ext cx="4" cy="4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5" name="Line 754"/>
            <p:cNvSpPr>
              <a:spLocks noChangeShapeType="1"/>
            </p:cNvSpPr>
            <p:nvPr/>
          </p:nvSpPr>
          <p:spPr bwMode="auto">
            <a:xfrm>
              <a:off x="888" y="3522"/>
              <a:ext cx="7" cy="5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6" name="Line 755"/>
            <p:cNvSpPr>
              <a:spLocks noChangeShapeType="1"/>
            </p:cNvSpPr>
            <p:nvPr/>
          </p:nvSpPr>
          <p:spPr bwMode="auto">
            <a:xfrm>
              <a:off x="895" y="3576"/>
              <a:ext cx="8" cy="2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7" name="Line 756"/>
            <p:cNvSpPr>
              <a:spLocks noChangeShapeType="1"/>
            </p:cNvSpPr>
            <p:nvPr/>
          </p:nvSpPr>
          <p:spPr bwMode="auto">
            <a:xfrm>
              <a:off x="903" y="3598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8" name="Line 757"/>
            <p:cNvSpPr>
              <a:spLocks noChangeShapeType="1"/>
            </p:cNvSpPr>
            <p:nvPr/>
          </p:nvSpPr>
          <p:spPr bwMode="auto">
            <a:xfrm flipV="1">
              <a:off x="906" y="3597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49" name="Line 758"/>
            <p:cNvSpPr>
              <a:spLocks noChangeShapeType="1"/>
            </p:cNvSpPr>
            <p:nvPr/>
          </p:nvSpPr>
          <p:spPr bwMode="auto">
            <a:xfrm flipV="1">
              <a:off x="910" y="3591"/>
              <a:ext cx="4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0" name="Line 759"/>
            <p:cNvSpPr>
              <a:spLocks noChangeShapeType="1"/>
            </p:cNvSpPr>
            <p:nvPr/>
          </p:nvSpPr>
          <p:spPr bwMode="auto">
            <a:xfrm flipV="1">
              <a:off x="914" y="3583"/>
              <a:ext cx="4" cy="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1" name="Line 760"/>
            <p:cNvSpPr>
              <a:spLocks noChangeShapeType="1"/>
            </p:cNvSpPr>
            <p:nvPr/>
          </p:nvSpPr>
          <p:spPr bwMode="auto">
            <a:xfrm flipV="1">
              <a:off x="918" y="3565"/>
              <a:ext cx="7" cy="1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2" name="Line 761"/>
            <p:cNvSpPr>
              <a:spLocks noChangeShapeType="1"/>
            </p:cNvSpPr>
            <p:nvPr/>
          </p:nvSpPr>
          <p:spPr bwMode="auto">
            <a:xfrm flipV="1">
              <a:off x="925" y="3552"/>
              <a:ext cx="7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3" name="Line 762"/>
            <p:cNvSpPr>
              <a:spLocks noChangeShapeType="1"/>
            </p:cNvSpPr>
            <p:nvPr/>
          </p:nvSpPr>
          <p:spPr bwMode="auto">
            <a:xfrm flipV="1">
              <a:off x="932" y="3549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4" name="Line 763"/>
            <p:cNvSpPr>
              <a:spLocks noChangeShapeType="1"/>
            </p:cNvSpPr>
            <p:nvPr/>
          </p:nvSpPr>
          <p:spPr bwMode="auto">
            <a:xfrm flipV="1">
              <a:off x="936" y="354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5" name="Line 764"/>
            <p:cNvSpPr>
              <a:spLocks noChangeShapeType="1"/>
            </p:cNvSpPr>
            <p:nvPr/>
          </p:nvSpPr>
          <p:spPr bwMode="auto">
            <a:xfrm>
              <a:off x="940" y="354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6" name="Line 765"/>
            <p:cNvSpPr>
              <a:spLocks noChangeShapeType="1"/>
            </p:cNvSpPr>
            <p:nvPr/>
          </p:nvSpPr>
          <p:spPr bwMode="auto">
            <a:xfrm>
              <a:off x="944" y="3549"/>
              <a:ext cx="4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7" name="Line 766"/>
            <p:cNvSpPr>
              <a:spLocks noChangeShapeType="1"/>
            </p:cNvSpPr>
            <p:nvPr/>
          </p:nvSpPr>
          <p:spPr bwMode="auto">
            <a:xfrm>
              <a:off x="948" y="3553"/>
              <a:ext cx="60" cy="3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8" name="Line 767"/>
            <p:cNvSpPr>
              <a:spLocks noChangeShapeType="1"/>
            </p:cNvSpPr>
            <p:nvPr/>
          </p:nvSpPr>
          <p:spPr bwMode="auto">
            <a:xfrm flipV="1">
              <a:off x="1008" y="3579"/>
              <a:ext cx="6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59" name="Line 768"/>
            <p:cNvSpPr>
              <a:spLocks noChangeShapeType="1"/>
            </p:cNvSpPr>
            <p:nvPr/>
          </p:nvSpPr>
          <p:spPr bwMode="auto">
            <a:xfrm flipV="1">
              <a:off x="1014" y="3578"/>
              <a:ext cx="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0" name="Line 769"/>
            <p:cNvSpPr>
              <a:spLocks noChangeShapeType="1"/>
            </p:cNvSpPr>
            <p:nvPr/>
          </p:nvSpPr>
          <p:spPr bwMode="auto">
            <a:xfrm>
              <a:off x="1021" y="357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1" name="Line 770"/>
            <p:cNvSpPr>
              <a:spLocks noChangeShapeType="1"/>
            </p:cNvSpPr>
            <p:nvPr/>
          </p:nvSpPr>
          <p:spPr bwMode="auto">
            <a:xfrm>
              <a:off x="1025" y="3578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2" name="Line 771"/>
            <p:cNvSpPr>
              <a:spLocks noChangeShapeType="1"/>
            </p:cNvSpPr>
            <p:nvPr/>
          </p:nvSpPr>
          <p:spPr bwMode="auto">
            <a:xfrm>
              <a:off x="1028" y="3580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3" name="Line 772"/>
            <p:cNvSpPr>
              <a:spLocks noChangeShapeType="1"/>
            </p:cNvSpPr>
            <p:nvPr/>
          </p:nvSpPr>
          <p:spPr bwMode="auto">
            <a:xfrm>
              <a:off x="1031" y="3582"/>
              <a:ext cx="4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4" name="Line 773"/>
            <p:cNvSpPr>
              <a:spLocks noChangeShapeType="1"/>
            </p:cNvSpPr>
            <p:nvPr/>
          </p:nvSpPr>
          <p:spPr bwMode="auto">
            <a:xfrm>
              <a:off x="1035" y="3584"/>
              <a:ext cx="6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5" name="Line 774"/>
            <p:cNvSpPr>
              <a:spLocks noChangeShapeType="1"/>
            </p:cNvSpPr>
            <p:nvPr/>
          </p:nvSpPr>
          <p:spPr bwMode="auto">
            <a:xfrm>
              <a:off x="1041" y="3591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6" name="Line 775"/>
            <p:cNvSpPr>
              <a:spLocks noChangeShapeType="1"/>
            </p:cNvSpPr>
            <p:nvPr/>
          </p:nvSpPr>
          <p:spPr bwMode="auto">
            <a:xfrm>
              <a:off x="1049" y="3596"/>
              <a:ext cx="7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7" name="Line 776"/>
            <p:cNvSpPr>
              <a:spLocks noChangeShapeType="1"/>
            </p:cNvSpPr>
            <p:nvPr/>
          </p:nvSpPr>
          <p:spPr bwMode="auto">
            <a:xfrm>
              <a:off x="1056" y="3599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8" name="Line 777"/>
            <p:cNvSpPr>
              <a:spLocks noChangeShapeType="1"/>
            </p:cNvSpPr>
            <p:nvPr/>
          </p:nvSpPr>
          <p:spPr bwMode="auto">
            <a:xfrm flipV="1">
              <a:off x="1062" y="3594"/>
              <a:ext cx="14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69" name="Line 778"/>
            <p:cNvSpPr>
              <a:spLocks noChangeShapeType="1"/>
            </p:cNvSpPr>
            <p:nvPr/>
          </p:nvSpPr>
          <p:spPr bwMode="auto">
            <a:xfrm flipV="1">
              <a:off x="1076" y="3585"/>
              <a:ext cx="15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0" name="Line 779"/>
            <p:cNvSpPr>
              <a:spLocks noChangeShapeType="1"/>
            </p:cNvSpPr>
            <p:nvPr/>
          </p:nvSpPr>
          <p:spPr bwMode="auto">
            <a:xfrm flipV="1">
              <a:off x="1091" y="3584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1" name="Line 780"/>
            <p:cNvSpPr>
              <a:spLocks noChangeShapeType="1"/>
            </p:cNvSpPr>
            <p:nvPr/>
          </p:nvSpPr>
          <p:spPr bwMode="auto">
            <a:xfrm>
              <a:off x="1099" y="3584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2" name="Line 781"/>
            <p:cNvSpPr>
              <a:spLocks noChangeShapeType="1"/>
            </p:cNvSpPr>
            <p:nvPr/>
          </p:nvSpPr>
          <p:spPr bwMode="auto">
            <a:xfrm>
              <a:off x="1105" y="3585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3" name="Line 782"/>
            <p:cNvSpPr>
              <a:spLocks noChangeShapeType="1"/>
            </p:cNvSpPr>
            <p:nvPr/>
          </p:nvSpPr>
          <p:spPr bwMode="auto">
            <a:xfrm>
              <a:off x="1113" y="3589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4" name="Line 783"/>
            <p:cNvSpPr>
              <a:spLocks noChangeShapeType="1"/>
            </p:cNvSpPr>
            <p:nvPr/>
          </p:nvSpPr>
          <p:spPr bwMode="auto">
            <a:xfrm>
              <a:off x="1121" y="3593"/>
              <a:ext cx="6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5" name="Line 784"/>
            <p:cNvSpPr>
              <a:spLocks noChangeShapeType="1"/>
            </p:cNvSpPr>
            <p:nvPr/>
          </p:nvSpPr>
          <p:spPr bwMode="auto">
            <a:xfrm>
              <a:off x="1127" y="3597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6" name="Line 785"/>
            <p:cNvSpPr>
              <a:spLocks noChangeShapeType="1"/>
            </p:cNvSpPr>
            <p:nvPr/>
          </p:nvSpPr>
          <p:spPr bwMode="auto">
            <a:xfrm>
              <a:off x="1135" y="3600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7" name="Line 786"/>
            <p:cNvSpPr>
              <a:spLocks noChangeShapeType="1"/>
            </p:cNvSpPr>
            <p:nvPr/>
          </p:nvSpPr>
          <p:spPr bwMode="auto">
            <a:xfrm flipV="1">
              <a:off x="1143" y="3598"/>
              <a:ext cx="6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8" name="Line 787"/>
            <p:cNvSpPr>
              <a:spLocks noChangeShapeType="1"/>
            </p:cNvSpPr>
            <p:nvPr/>
          </p:nvSpPr>
          <p:spPr bwMode="auto">
            <a:xfrm flipV="1">
              <a:off x="1149" y="3589"/>
              <a:ext cx="16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79" name="Line 788"/>
            <p:cNvSpPr>
              <a:spLocks noChangeShapeType="1"/>
            </p:cNvSpPr>
            <p:nvPr/>
          </p:nvSpPr>
          <p:spPr bwMode="auto">
            <a:xfrm flipV="1">
              <a:off x="1165" y="3584"/>
              <a:ext cx="14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0" name="Line 789"/>
            <p:cNvSpPr>
              <a:spLocks noChangeShapeType="1"/>
            </p:cNvSpPr>
            <p:nvPr/>
          </p:nvSpPr>
          <p:spPr bwMode="auto">
            <a:xfrm>
              <a:off x="1179" y="3584"/>
              <a:ext cx="16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1" name="Line 790"/>
            <p:cNvSpPr>
              <a:spLocks noChangeShapeType="1"/>
            </p:cNvSpPr>
            <p:nvPr/>
          </p:nvSpPr>
          <p:spPr bwMode="auto">
            <a:xfrm>
              <a:off x="1195" y="3590"/>
              <a:ext cx="14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2" name="Line 791"/>
            <p:cNvSpPr>
              <a:spLocks noChangeShapeType="1"/>
            </p:cNvSpPr>
            <p:nvPr/>
          </p:nvSpPr>
          <p:spPr bwMode="auto">
            <a:xfrm>
              <a:off x="1209" y="3599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3" name="Line 792"/>
            <p:cNvSpPr>
              <a:spLocks noChangeShapeType="1"/>
            </p:cNvSpPr>
            <p:nvPr/>
          </p:nvSpPr>
          <p:spPr bwMode="auto">
            <a:xfrm flipV="1">
              <a:off x="1217" y="3599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4" name="Line 793"/>
            <p:cNvSpPr>
              <a:spLocks noChangeShapeType="1"/>
            </p:cNvSpPr>
            <p:nvPr/>
          </p:nvSpPr>
          <p:spPr bwMode="auto">
            <a:xfrm flipV="1">
              <a:off x="1223" y="3594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5" name="Line 794"/>
            <p:cNvSpPr>
              <a:spLocks noChangeShapeType="1"/>
            </p:cNvSpPr>
            <p:nvPr/>
          </p:nvSpPr>
          <p:spPr bwMode="auto">
            <a:xfrm flipV="1">
              <a:off x="1231" y="3588"/>
              <a:ext cx="8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6" name="Line 795"/>
            <p:cNvSpPr>
              <a:spLocks noChangeShapeType="1"/>
            </p:cNvSpPr>
            <p:nvPr/>
          </p:nvSpPr>
          <p:spPr bwMode="auto">
            <a:xfrm flipV="1">
              <a:off x="1239" y="3582"/>
              <a:ext cx="7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7" name="Line 796"/>
            <p:cNvSpPr>
              <a:spLocks noChangeShapeType="1"/>
            </p:cNvSpPr>
            <p:nvPr/>
          </p:nvSpPr>
          <p:spPr bwMode="auto">
            <a:xfrm flipV="1">
              <a:off x="1246" y="3578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8" name="Line 797"/>
            <p:cNvSpPr>
              <a:spLocks noChangeShapeType="1"/>
            </p:cNvSpPr>
            <p:nvPr/>
          </p:nvSpPr>
          <p:spPr bwMode="auto">
            <a:xfrm flipV="1">
              <a:off x="1253" y="3578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89" name="Line 798"/>
            <p:cNvSpPr>
              <a:spLocks noChangeShapeType="1"/>
            </p:cNvSpPr>
            <p:nvPr/>
          </p:nvSpPr>
          <p:spPr bwMode="auto">
            <a:xfrm>
              <a:off x="1261" y="3578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0" name="Line 799"/>
            <p:cNvSpPr>
              <a:spLocks noChangeShapeType="1"/>
            </p:cNvSpPr>
            <p:nvPr/>
          </p:nvSpPr>
          <p:spPr bwMode="auto">
            <a:xfrm>
              <a:off x="1268" y="3582"/>
              <a:ext cx="8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1" name="Line 800"/>
            <p:cNvSpPr>
              <a:spLocks noChangeShapeType="1"/>
            </p:cNvSpPr>
            <p:nvPr/>
          </p:nvSpPr>
          <p:spPr bwMode="auto">
            <a:xfrm>
              <a:off x="1276" y="3589"/>
              <a:ext cx="8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2" name="Line 801"/>
            <p:cNvSpPr>
              <a:spLocks noChangeShapeType="1"/>
            </p:cNvSpPr>
            <p:nvPr/>
          </p:nvSpPr>
          <p:spPr bwMode="auto">
            <a:xfrm>
              <a:off x="1284" y="3596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3" name="Line 802"/>
            <p:cNvSpPr>
              <a:spLocks noChangeShapeType="1"/>
            </p:cNvSpPr>
            <p:nvPr/>
          </p:nvSpPr>
          <p:spPr bwMode="auto">
            <a:xfrm flipV="1">
              <a:off x="1292" y="3599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4" name="Line 803"/>
            <p:cNvSpPr>
              <a:spLocks noChangeShapeType="1"/>
            </p:cNvSpPr>
            <p:nvPr/>
          </p:nvSpPr>
          <p:spPr bwMode="auto">
            <a:xfrm flipV="1">
              <a:off x="1298" y="3583"/>
              <a:ext cx="15" cy="1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5" name="Line 804"/>
            <p:cNvSpPr>
              <a:spLocks noChangeShapeType="1"/>
            </p:cNvSpPr>
            <p:nvPr/>
          </p:nvSpPr>
          <p:spPr bwMode="auto">
            <a:xfrm flipV="1">
              <a:off x="1313" y="3559"/>
              <a:ext cx="13" cy="2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6" name="Line 805"/>
            <p:cNvSpPr>
              <a:spLocks noChangeShapeType="1"/>
            </p:cNvSpPr>
            <p:nvPr/>
          </p:nvSpPr>
          <p:spPr bwMode="auto">
            <a:xfrm flipV="1">
              <a:off x="1326" y="3554"/>
              <a:ext cx="3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7" name="Line 806"/>
            <p:cNvSpPr>
              <a:spLocks noChangeShapeType="1"/>
            </p:cNvSpPr>
            <p:nvPr/>
          </p:nvSpPr>
          <p:spPr bwMode="auto">
            <a:xfrm flipV="1">
              <a:off x="1329" y="3550"/>
              <a:ext cx="3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8" name="Line 807"/>
            <p:cNvSpPr>
              <a:spLocks noChangeShapeType="1"/>
            </p:cNvSpPr>
            <p:nvPr/>
          </p:nvSpPr>
          <p:spPr bwMode="auto">
            <a:xfrm flipV="1">
              <a:off x="1332" y="3548"/>
              <a:ext cx="4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99" name="Line 808"/>
            <p:cNvSpPr>
              <a:spLocks noChangeShapeType="1"/>
            </p:cNvSpPr>
            <p:nvPr/>
          </p:nvSpPr>
          <p:spPr bwMode="auto">
            <a:xfrm>
              <a:off x="1336" y="3548"/>
              <a:ext cx="3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0" name="Line 809"/>
            <p:cNvSpPr>
              <a:spLocks noChangeShapeType="1"/>
            </p:cNvSpPr>
            <p:nvPr/>
          </p:nvSpPr>
          <p:spPr bwMode="auto">
            <a:xfrm>
              <a:off x="1339" y="3548"/>
              <a:ext cx="7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1" name="Line 810"/>
            <p:cNvSpPr>
              <a:spLocks noChangeShapeType="1"/>
            </p:cNvSpPr>
            <p:nvPr/>
          </p:nvSpPr>
          <p:spPr bwMode="auto">
            <a:xfrm>
              <a:off x="1346" y="3553"/>
              <a:ext cx="7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2" name="Line 811"/>
            <p:cNvSpPr>
              <a:spLocks noChangeShapeType="1"/>
            </p:cNvSpPr>
            <p:nvPr/>
          </p:nvSpPr>
          <p:spPr bwMode="auto">
            <a:xfrm>
              <a:off x="1353" y="3566"/>
              <a:ext cx="6" cy="1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3" name="Line 812"/>
            <p:cNvSpPr>
              <a:spLocks noChangeShapeType="1"/>
            </p:cNvSpPr>
            <p:nvPr/>
          </p:nvSpPr>
          <p:spPr bwMode="auto">
            <a:xfrm>
              <a:off x="1359" y="3583"/>
              <a:ext cx="8" cy="1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4" name="Line 813"/>
            <p:cNvSpPr>
              <a:spLocks noChangeShapeType="1"/>
            </p:cNvSpPr>
            <p:nvPr/>
          </p:nvSpPr>
          <p:spPr bwMode="auto">
            <a:xfrm>
              <a:off x="1367" y="3597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5" name="Line 814"/>
            <p:cNvSpPr>
              <a:spLocks noChangeShapeType="1"/>
            </p:cNvSpPr>
            <p:nvPr/>
          </p:nvSpPr>
          <p:spPr bwMode="auto">
            <a:xfrm flipV="1">
              <a:off x="1371" y="3598"/>
              <a:ext cx="4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6" name="Line 815"/>
            <p:cNvSpPr>
              <a:spLocks noChangeShapeType="1"/>
            </p:cNvSpPr>
            <p:nvPr/>
          </p:nvSpPr>
          <p:spPr bwMode="auto">
            <a:xfrm flipV="1">
              <a:off x="1375" y="3591"/>
              <a:ext cx="4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7" name="Line 816"/>
            <p:cNvSpPr>
              <a:spLocks noChangeShapeType="1"/>
            </p:cNvSpPr>
            <p:nvPr/>
          </p:nvSpPr>
          <p:spPr bwMode="auto">
            <a:xfrm flipV="1">
              <a:off x="1379" y="3575"/>
              <a:ext cx="4" cy="1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8" name="Line 817"/>
            <p:cNvSpPr>
              <a:spLocks noChangeShapeType="1"/>
            </p:cNvSpPr>
            <p:nvPr/>
          </p:nvSpPr>
          <p:spPr bwMode="auto">
            <a:xfrm flipV="1">
              <a:off x="1383" y="3519"/>
              <a:ext cx="7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09" name="Line 818"/>
            <p:cNvSpPr>
              <a:spLocks noChangeShapeType="1"/>
            </p:cNvSpPr>
            <p:nvPr/>
          </p:nvSpPr>
          <p:spPr bwMode="auto">
            <a:xfrm flipV="1">
              <a:off x="1390" y="3428"/>
              <a:ext cx="7" cy="9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0" name="Line 819"/>
            <p:cNvSpPr>
              <a:spLocks noChangeShapeType="1"/>
            </p:cNvSpPr>
            <p:nvPr/>
          </p:nvSpPr>
          <p:spPr bwMode="auto">
            <a:xfrm flipV="1">
              <a:off x="1397" y="3369"/>
              <a:ext cx="4" cy="5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1" name="Line 820"/>
            <p:cNvSpPr>
              <a:spLocks noChangeShapeType="1"/>
            </p:cNvSpPr>
            <p:nvPr/>
          </p:nvSpPr>
          <p:spPr bwMode="auto">
            <a:xfrm flipV="1">
              <a:off x="1401" y="3302"/>
              <a:ext cx="4" cy="6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2" name="Line 821"/>
            <p:cNvSpPr>
              <a:spLocks noChangeShapeType="1"/>
            </p:cNvSpPr>
            <p:nvPr/>
          </p:nvSpPr>
          <p:spPr bwMode="auto">
            <a:xfrm flipV="1">
              <a:off x="1405" y="3228"/>
              <a:ext cx="4" cy="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3" name="Line 822"/>
            <p:cNvSpPr>
              <a:spLocks noChangeShapeType="1"/>
            </p:cNvSpPr>
            <p:nvPr/>
          </p:nvSpPr>
          <p:spPr bwMode="auto">
            <a:xfrm flipV="1">
              <a:off x="1409" y="3150"/>
              <a:ext cx="4" cy="7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4" name="Line 823"/>
            <p:cNvSpPr>
              <a:spLocks noChangeShapeType="1"/>
            </p:cNvSpPr>
            <p:nvPr/>
          </p:nvSpPr>
          <p:spPr bwMode="auto">
            <a:xfrm flipV="1">
              <a:off x="1413" y="3069"/>
              <a:ext cx="3" cy="8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5" name="Line 824"/>
            <p:cNvSpPr>
              <a:spLocks noChangeShapeType="1"/>
            </p:cNvSpPr>
            <p:nvPr/>
          </p:nvSpPr>
          <p:spPr bwMode="auto">
            <a:xfrm flipV="1">
              <a:off x="1416" y="2988"/>
              <a:ext cx="4" cy="8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6" name="Line 825"/>
            <p:cNvSpPr>
              <a:spLocks noChangeShapeType="1"/>
            </p:cNvSpPr>
            <p:nvPr/>
          </p:nvSpPr>
          <p:spPr bwMode="auto">
            <a:xfrm flipV="1">
              <a:off x="1420" y="2909"/>
              <a:ext cx="4" cy="7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7" name="Line 826"/>
            <p:cNvSpPr>
              <a:spLocks noChangeShapeType="1"/>
            </p:cNvSpPr>
            <p:nvPr/>
          </p:nvSpPr>
          <p:spPr bwMode="auto">
            <a:xfrm flipV="1">
              <a:off x="1424" y="2835"/>
              <a:ext cx="4" cy="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8" name="Line 827"/>
            <p:cNvSpPr>
              <a:spLocks noChangeShapeType="1"/>
            </p:cNvSpPr>
            <p:nvPr/>
          </p:nvSpPr>
          <p:spPr bwMode="auto">
            <a:xfrm flipV="1">
              <a:off x="1428" y="2768"/>
              <a:ext cx="4" cy="6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19" name="Line 828"/>
            <p:cNvSpPr>
              <a:spLocks noChangeShapeType="1"/>
            </p:cNvSpPr>
            <p:nvPr/>
          </p:nvSpPr>
          <p:spPr bwMode="auto">
            <a:xfrm flipV="1">
              <a:off x="1432" y="2710"/>
              <a:ext cx="4" cy="5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0" name="Line 829"/>
            <p:cNvSpPr>
              <a:spLocks noChangeShapeType="1"/>
            </p:cNvSpPr>
            <p:nvPr/>
          </p:nvSpPr>
          <p:spPr bwMode="auto">
            <a:xfrm flipV="1">
              <a:off x="1436" y="2664"/>
              <a:ext cx="2" cy="4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1" name="Line 830"/>
            <p:cNvSpPr>
              <a:spLocks noChangeShapeType="1"/>
            </p:cNvSpPr>
            <p:nvPr/>
          </p:nvSpPr>
          <p:spPr bwMode="auto">
            <a:xfrm flipV="1">
              <a:off x="1438" y="2631"/>
              <a:ext cx="4" cy="3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2" name="Line 831"/>
            <p:cNvSpPr>
              <a:spLocks noChangeShapeType="1"/>
            </p:cNvSpPr>
            <p:nvPr/>
          </p:nvSpPr>
          <p:spPr bwMode="auto">
            <a:xfrm flipV="1">
              <a:off x="1442" y="2612"/>
              <a:ext cx="4" cy="1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3" name="Line 832"/>
            <p:cNvSpPr>
              <a:spLocks noChangeShapeType="1"/>
            </p:cNvSpPr>
            <p:nvPr/>
          </p:nvSpPr>
          <p:spPr bwMode="auto">
            <a:xfrm flipV="1">
              <a:off x="1446" y="2609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4" name="Line 833"/>
            <p:cNvSpPr>
              <a:spLocks noChangeShapeType="1"/>
            </p:cNvSpPr>
            <p:nvPr/>
          </p:nvSpPr>
          <p:spPr bwMode="auto">
            <a:xfrm>
              <a:off x="1450" y="2609"/>
              <a:ext cx="4" cy="1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5" name="Line 834"/>
            <p:cNvSpPr>
              <a:spLocks noChangeShapeType="1"/>
            </p:cNvSpPr>
            <p:nvPr/>
          </p:nvSpPr>
          <p:spPr bwMode="auto">
            <a:xfrm>
              <a:off x="1454" y="2621"/>
              <a:ext cx="4" cy="2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6" name="Line 835"/>
            <p:cNvSpPr>
              <a:spLocks noChangeShapeType="1"/>
            </p:cNvSpPr>
            <p:nvPr/>
          </p:nvSpPr>
          <p:spPr bwMode="auto">
            <a:xfrm>
              <a:off x="1458" y="2646"/>
              <a:ext cx="4" cy="4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7" name="Line 836"/>
            <p:cNvSpPr>
              <a:spLocks noChangeShapeType="1"/>
            </p:cNvSpPr>
            <p:nvPr/>
          </p:nvSpPr>
          <p:spPr bwMode="auto">
            <a:xfrm>
              <a:off x="1462" y="2687"/>
              <a:ext cx="4" cy="5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8" name="Line 837"/>
            <p:cNvSpPr>
              <a:spLocks noChangeShapeType="1"/>
            </p:cNvSpPr>
            <p:nvPr/>
          </p:nvSpPr>
          <p:spPr bwMode="auto">
            <a:xfrm>
              <a:off x="1466" y="2739"/>
              <a:ext cx="4" cy="6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29" name="Line 838"/>
            <p:cNvSpPr>
              <a:spLocks noChangeShapeType="1"/>
            </p:cNvSpPr>
            <p:nvPr/>
          </p:nvSpPr>
          <p:spPr bwMode="auto">
            <a:xfrm>
              <a:off x="1470" y="2802"/>
              <a:ext cx="4" cy="7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0" name="Line 839"/>
            <p:cNvSpPr>
              <a:spLocks noChangeShapeType="1"/>
            </p:cNvSpPr>
            <p:nvPr/>
          </p:nvSpPr>
          <p:spPr bwMode="auto">
            <a:xfrm>
              <a:off x="1474" y="2873"/>
              <a:ext cx="2" cy="7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1" name="Line 840"/>
            <p:cNvSpPr>
              <a:spLocks noChangeShapeType="1"/>
            </p:cNvSpPr>
            <p:nvPr/>
          </p:nvSpPr>
          <p:spPr bwMode="auto">
            <a:xfrm>
              <a:off x="1476" y="2948"/>
              <a:ext cx="4" cy="7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2" name="Line 841"/>
            <p:cNvSpPr>
              <a:spLocks noChangeShapeType="1"/>
            </p:cNvSpPr>
            <p:nvPr/>
          </p:nvSpPr>
          <p:spPr bwMode="auto">
            <a:xfrm>
              <a:off x="1480" y="3025"/>
              <a:ext cx="4" cy="7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3" name="Line 842"/>
            <p:cNvSpPr>
              <a:spLocks noChangeShapeType="1"/>
            </p:cNvSpPr>
            <p:nvPr/>
          </p:nvSpPr>
          <p:spPr bwMode="auto">
            <a:xfrm>
              <a:off x="1484" y="3103"/>
              <a:ext cx="4" cy="7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4" name="Line 843"/>
            <p:cNvSpPr>
              <a:spLocks noChangeShapeType="1"/>
            </p:cNvSpPr>
            <p:nvPr/>
          </p:nvSpPr>
          <p:spPr bwMode="auto">
            <a:xfrm>
              <a:off x="1488" y="3181"/>
              <a:ext cx="4" cy="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5" name="Line 844"/>
            <p:cNvSpPr>
              <a:spLocks noChangeShapeType="1"/>
            </p:cNvSpPr>
            <p:nvPr/>
          </p:nvSpPr>
          <p:spPr bwMode="auto">
            <a:xfrm>
              <a:off x="1492" y="3255"/>
              <a:ext cx="4" cy="6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6" name="Line 845"/>
            <p:cNvSpPr>
              <a:spLocks noChangeShapeType="1"/>
            </p:cNvSpPr>
            <p:nvPr/>
          </p:nvSpPr>
          <p:spPr bwMode="auto">
            <a:xfrm>
              <a:off x="1496" y="3324"/>
              <a:ext cx="2" cy="6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7" name="Line 846"/>
            <p:cNvSpPr>
              <a:spLocks noChangeShapeType="1"/>
            </p:cNvSpPr>
            <p:nvPr/>
          </p:nvSpPr>
          <p:spPr bwMode="auto">
            <a:xfrm>
              <a:off x="1498" y="3386"/>
              <a:ext cx="4" cy="5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8" name="Line 847"/>
            <p:cNvSpPr>
              <a:spLocks noChangeShapeType="1"/>
            </p:cNvSpPr>
            <p:nvPr/>
          </p:nvSpPr>
          <p:spPr bwMode="auto">
            <a:xfrm>
              <a:off x="1502" y="3441"/>
              <a:ext cx="8" cy="8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39" name="Line 848"/>
            <p:cNvSpPr>
              <a:spLocks noChangeShapeType="1"/>
            </p:cNvSpPr>
            <p:nvPr/>
          </p:nvSpPr>
          <p:spPr bwMode="auto">
            <a:xfrm>
              <a:off x="1510" y="3527"/>
              <a:ext cx="6" cy="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0" name="Line 849"/>
            <p:cNvSpPr>
              <a:spLocks noChangeShapeType="1"/>
            </p:cNvSpPr>
            <p:nvPr/>
          </p:nvSpPr>
          <p:spPr bwMode="auto">
            <a:xfrm>
              <a:off x="1516" y="3577"/>
              <a:ext cx="4" cy="1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1" name="Line 850"/>
            <p:cNvSpPr>
              <a:spLocks noChangeShapeType="1"/>
            </p:cNvSpPr>
            <p:nvPr/>
          </p:nvSpPr>
          <p:spPr bwMode="auto">
            <a:xfrm>
              <a:off x="1520" y="3591"/>
              <a:ext cx="4" cy="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2" name="Line 851"/>
            <p:cNvSpPr>
              <a:spLocks noChangeShapeType="1"/>
            </p:cNvSpPr>
            <p:nvPr/>
          </p:nvSpPr>
          <p:spPr bwMode="auto">
            <a:xfrm>
              <a:off x="1524" y="3599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3" name="Line 852"/>
            <p:cNvSpPr>
              <a:spLocks noChangeShapeType="1"/>
            </p:cNvSpPr>
            <p:nvPr/>
          </p:nvSpPr>
          <p:spPr bwMode="auto">
            <a:xfrm flipV="1">
              <a:off x="1528" y="3597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4" name="Line 853"/>
            <p:cNvSpPr>
              <a:spLocks noChangeShapeType="1"/>
            </p:cNvSpPr>
            <p:nvPr/>
          </p:nvSpPr>
          <p:spPr bwMode="auto">
            <a:xfrm flipV="1">
              <a:off x="1532" y="3570"/>
              <a:ext cx="13" cy="2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5" name="Line 854"/>
            <p:cNvSpPr>
              <a:spLocks noChangeShapeType="1"/>
            </p:cNvSpPr>
            <p:nvPr/>
          </p:nvSpPr>
          <p:spPr bwMode="auto">
            <a:xfrm flipV="1">
              <a:off x="1545" y="3549"/>
              <a:ext cx="13" cy="2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6" name="Line 855"/>
            <p:cNvSpPr>
              <a:spLocks noChangeShapeType="1"/>
            </p:cNvSpPr>
            <p:nvPr/>
          </p:nvSpPr>
          <p:spPr bwMode="auto">
            <a:xfrm flipV="1">
              <a:off x="1558" y="354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7" name="Line 856"/>
            <p:cNvSpPr>
              <a:spLocks noChangeShapeType="1"/>
            </p:cNvSpPr>
            <p:nvPr/>
          </p:nvSpPr>
          <p:spPr bwMode="auto">
            <a:xfrm>
              <a:off x="1562" y="3548"/>
              <a:ext cx="2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48" name="Line 857"/>
            <p:cNvSpPr>
              <a:spLocks noChangeShapeType="1"/>
            </p:cNvSpPr>
            <p:nvPr/>
          </p:nvSpPr>
          <p:spPr bwMode="auto">
            <a:xfrm>
              <a:off x="1564" y="3549"/>
              <a:ext cx="4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349" name="Group 1059"/>
            <p:cNvGrpSpPr>
              <a:grpSpLocks/>
            </p:cNvGrpSpPr>
            <p:nvPr/>
          </p:nvGrpSpPr>
          <p:grpSpPr bwMode="auto">
            <a:xfrm>
              <a:off x="1568" y="2609"/>
              <a:ext cx="1304" cy="992"/>
              <a:chOff x="1568" y="2609"/>
              <a:chExt cx="1304" cy="992"/>
            </a:xfrm>
          </p:grpSpPr>
          <p:sp>
            <p:nvSpPr>
              <p:cNvPr id="36924" name="Line 859"/>
              <p:cNvSpPr>
                <a:spLocks noChangeShapeType="1"/>
              </p:cNvSpPr>
              <p:nvPr/>
            </p:nvSpPr>
            <p:spPr bwMode="auto">
              <a:xfrm>
                <a:off x="1568" y="3551"/>
                <a:ext cx="3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5" name="Line 860"/>
              <p:cNvSpPr>
                <a:spLocks noChangeShapeType="1"/>
              </p:cNvSpPr>
              <p:nvPr/>
            </p:nvSpPr>
            <p:spPr bwMode="auto">
              <a:xfrm>
                <a:off x="1571" y="3556"/>
                <a:ext cx="6" cy="1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6" name="Line 861"/>
              <p:cNvSpPr>
                <a:spLocks noChangeShapeType="1"/>
              </p:cNvSpPr>
              <p:nvPr/>
            </p:nvSpPr>
            <p:spPr bwMode="auto">
              <a:xfrm>
                <a:off x="1577" y="3567"/>
                <a:ext cx="7" cy="1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7" name="Line 862"/>
              <p:cNvSpPr>
                <a:spLocks noChangeShapeType="1"/>
              </p:cNvSpPr>
              <p:nvPr/>
            </p:nvSpPr>
            <p:spPr bwMode="auto">
              <a:xfrm>
                <a:off x="1584" y="3579"/>
                <a:ext cx="8" cy="1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Line 863"/>
              <p:cNvSpPr>
                <a:spLocks noChangeShapeType="1"/>
              </p:cNvSpPr>
              <p:nvPr/>
            </p:nvSpPr>
            <p:spPr bwMode="auto">
              <a:xfrm>
                <a:off x="1592" y="3592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9" name="Line 864"/>
              <p:cNvSpPr>
                <a:spLocks noChangeShapeType="1"/>
              </p:cNvSpPr>
              <p:nvPr/>
            </p:nvSpPr>
            <p:spPr bwMode="auto">
              <a:xfrm>
                <a:off x="1599" y="3599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0" name="Line 865"/>
              <p:cNvSpPr>
                <a:spLocks noChangeShapeType="1"/>
              </p:cNvSpPr>
              <p:nvPr/>
            </p:nvSpPr>
            <p:spPr bwMode="auto">
              <a:xfrm flipV="1">
                <a:off x="1605" y="3600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1" name="Line 866"/>
              <p:cNvSpPr>
                <a:spLocks noChangeShapeType="1"/>
              </p:cNvSpPr>
              <p:nvPr/>
            </p:nvSpPr>
            <p:spPr bwMode="auto">
              <a:xfrm flipV="1">
                <a:off x="1608" y="3598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2" name="Line 867"/>
              <p:cNvSpPr>
                <a:spLocks noChangeShapeType="1"/>
              </p:cNvSpPr>
              <p:nvPr/>
            </p:nvSpPr>
            <p:spPr bwMode="auto">
              <a:xfrm flipV="1">
                <a:off x="1612" y="3595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3" name="Line 868"/>
              <p:cNvSpPr>
                <a:spLocks noChangeShapeType="1"/>
              </p:cNvSpPr>
              <p:nvPr/>
            </p:nvSpPr>
            <p:spPr bwMode="auto">
              <a:xfrm flipV="1">
                <a:off x="1616" y="3587"/>
                <a:ext cx="8" cy="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4" name="Line 869"/>
              <p:cNvSpPr>
                <a:spLocks noChangeShapeType="1"/>
              </p:cNvSpPr>
              <p:nvPr/>
            </p:nvSpPr>
            <p:spPr bwMode="auto">
              <a:xfrm flipV="1">
                <a:off x="1624" y="3581"/>
                <a:ext cx="8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5" name="Line 870"/>
              <p:cNvSpPr>
                <a:spLocks noChangeShapeType="1"/>
              </p:cNvSpPr>
              <p:nvPr/>
            </p:nvSpPr>
            <p:spPr bwMode="auto">
              <a:xfrm flipV="1">
                <a:off x="1632" y="3578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6" name="Line 871"/>
              <p:cNvSpPr>
                <a:spLocks noChangeShapeType="1"/>
              </p:cNvSpPr>
              <p:nvPr/>
            </p:nvSpPr>
            <p:spPr bwMode="auto">
              <a:xfrm>
                <a:off x="1640" y="3578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7" name="Line 872"/>
              <p:cNvSpPr>
                <a:spLocks noChangeShapeType="1"/>
              </p:cNvSpPr>
              <p:nvPr/>
            </p:nvSpPr>
            <p:spPr bwMode="auto">
              <a:xfrm>
                <a:off x="1647" y="3579"/>
                <a:ext cx="13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Line 873"/>
              <p:cNvSpPr>
                <a:spLocks noChangeShapeType="1"/>
              </p:cNvSpPr>
              <p:nvPr/>
            </p:nvSpPr>
            <p:spPr bwMode="auto">
              <a:xfrm>
                <a:off x="1660" y="3588"/>
                <a:ext cx="13" cy="1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Line 874"/>
              <p:cNvSpPr>
                <a:spLocks noChangeShapeType="1"/>
              </p:cNvSpPr>
              <p:nvPr/>
            </p:nvSpPr>
            <p:spPr bwMode="auto">
              <a:xfrm>
                <a:off x="1673" y="3598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Line 875"/>
              <p:cNvSpPr>
                <a:spLocks noChangeShapeType="1"/>
              </p:cNvSpPr>
              <p:nvPr/>
            </p:nvSpPr>
            <p:spPr bwMode="auto">
              <a:xfrm flipV="1">
                <a:off x="1681" y="3600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1" name="Line 876"/>
              <p:cNvSpPr>
                <a:spLocks noChangeShapeType="1"/>
              </p:cNvSpPr>
              <p:nvPr/>
            </p:nvSpPr>
            <p:spPr bwMode="auto">
              <a:xfrm flipV="1">
                <a:off x="1688" y="3597"/>
                <a:ext cx="6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2" name="Line 877"/>
              <p:cNvSpPr>
                <a:spLocks noChangeShapeType="1"/>
              </p:cNvSpPr>
              <p:nvPr/>
            </p:nvSpPr>
            <p:spPr bwMode="auto">
              <a:xfrm flipV="1">
                <a:off x="1694" y="3593"/>
                <a:ext cx="7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3" name="Line 878"/>
              <p:cNvSpPr>
                <a:spLocks noChangeShapeType="1"/>
              </p:cNvSpPr>
              <p:nvPr/>
            </p:nvSpPr>
            <p:spPr bwMode="auto">
              <a:xfrm flipV="1">
                <a:off x="1701" y="3587"/>
                <a:ext cx="7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Line 879"/>
              <p:cNvSpPr>
                <a:spLocks noChangeShapeType="1"/>
              </p:cNvSpPr>
              <p:nvPr/>
            </p:nvSpPr>
            <p:spPr bwMode="auto">
              <a:xfrm flipV="1">
                <a:off x="1708" y="3584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5" name="Line 880"/>
              <p:cNvSpPr>
                <a:spLocks noChangeShapeType="1"/>
              </p:cNvSpPr>
              <p:nvPr/>
            </p:nvSpPr>
            <p:spPr bwMode="auto">
              <a:xfrm>
                <a:off x="1716" y="358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6" name="Line 881"/>
              <p:cNvSpPr>
                <a:spLocks noChangeShapeType="1"/>
              </p:cNvSpPr>
              <p:nvPr/>
            </p:nvSpPr>
            <p:spPr bwMode="auto">
              <a:xfrm>
                <a:off x="1724" y="3584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7" name="Line 882"/>
              <p:cNvSpPr>
                <a:spLocks noChangeShapeType="1"/>
              </p:cNvSpPr>
              <p:nvPr/>
            </p:nvSpPr>
            <p:spPr bwMode="auto">
              <a:xfrm>
                <a:off x="1732" y="3587"/>
                <a:ext cx="8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8" name="Line 883"/>
              <p:cNvSpPr>
                <a:spLocks noChangeShapeType="1"/>
              </p:cNvSpPr>
              <p:nvPr/>
            </p:nvSpPr>
            <p:spPr bwMode="auto">
              <a:xfrm>
                <a:off x="1740" y="3592"/>
                <a:ext cx="7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Line 884"/>
              <p:cNvSpPr>
                <a:spLocks noChangeShapeType="1"/>
              </p:cNvSpPr>
              <p:nvPr/>
            </p:nvSpPr>
            <p:spPr bwMode="auto">
              <a:xfrm>
                <a:off x="1747" y="3596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Line 885"/>
              <p:cNvSpPr>
                <a:spLocks noChangeShapeType="1"/>
              </p:cNvSpPr>
              <p:nvPr/>
            </p:nvSpPr>
            <p:spPr bwMode="auto">
              <a:xfrm>
                <a:off x="1755" y="36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1" name="Line 886"/>
              <p:cNvSpPr>
                <a:spLocks noChangeShapeType="1"/>
              </p:cNvSpPr>
              <p:nvPr/>
            </p:nvSpPr>
            <p:spPr bwMode="auto">
              <a:xfrm flipV="1">
                <a:off x="1763" y="3595"/>
                <a:ext cx="13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2" name="Line 887"/>
              <p:cNvSpPr>
                <a:spLocks noChangeShapeType="1"/>
              </p:cNvSpPr>
              <p:nvPr/>
            </p:nvSpPr>
            <p:spPr bwMode="auto">
              <a:xfrm flipV="1">
                <a:off x="1776" y="3586"/>
                <a:ext cx="14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3" name="Line 888"/>
              <p:cNvSpPr>
                <a:spLocks noChangeShapeType="1"/>
              </p:cNvSpPr>
              <p:nvPr/>
            </p:nvSpPr>
            <p:spPr bwMode="auto">
              <a:xfrm flipV="1">
                <a:off x="1790" y="3584"/>
                <a:ext cx="7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4" name="Line 889"/>
              <p:cNvSpPr>
                <a:spLocks noChangeShapeType="1"/>
              </p:cNvSpPr>
              <p:nvPr/>
            </p:nvSpPr>
            <p:spPr bwMode="auto">
              <a:xfrm>
                <a:off x="1797" y="3584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5" name="Line 890"/>
              <p:cNvSpPr>
                <a:spLocks noChangeShapeType="1"/>
              </p:cNvSpPr>
              <p:nvPr/>
            </p:nvSpPr>
            <p:spPr bwMode="auto">
              <a:xfrm>
                <a:off x="1803" y="3584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6" name="Line 891"/>
              <p:cNvSpPr>
                <a:spLocks noChangeShapeType="1"/>
              </p:cNvSpPr>
              <p:nvPr/>
            </p:nvSpPr>
            <p:spPr bwMode="auto">
              <a:xfrm>
                <a:off x="1811" y="3587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7" name="Line 892"/>
              <p:cNvSpPr>
                <a:spLocks noChangeShapeType="1"/>
              </p:cNvSpPr>
              <p:nvPr/>
            </p:nvSpPr>
            <p:spPr bwMode="auto">
              <a:xfrm>
                <a:off x="1817" y="3591"/>
                <a:ext cx="8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8" name="Line 893"/>
              <p:cNvSpPr>
                <a:spLocks noChangeShapeType="1"/>
              </p:cNvSpPr>
              <p:nvPr/>
            </p:nvSpPr>
            <p:spPr bwMode="auto">
              <a:xfrm>
                <a:off x="1825" y="3596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9" name="Line 894"/>
              <p:cNvSpPr>
                <a:spLocks noChangeShapeType="1"/>
              </p:cNvSpPr>
              <p:nvPr/>
            </p:nvSpPr>
            <p:spPr bwMode="auto">
              <a:xfrm>
                <a:off x="1833" y="3599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0" name="Line 895"/>
              <p:cNvSpPr>
                <a:spLocks noChangeShapeType="1"/>
              </p:cNvSpPr>
              <p:nvPr/>
            </p:nvSpPr>
            <p:spPr bwMode="auto">
              <a:xfrm flipV="1">
                <a:off x="1839" y="3597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1" name="Line 896"/>
              <p:cNvSpPr>
                <a:spLocks noChangeShapeType="1"/>
              </p:cNvSpPr>
              <p:nvPr/>
            </p:nvSpPr>
            <p:spPr bwMode="auto">
              <a:xfrm flipV="1">
                <a:off x="1847" y="3585"/>
                <a:ext cx="16" cy="1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2" name="Line 897"/>
              <p:cNvSpPr>
                <a:spLocks noChangeShapeType="1"/>
              </p:cNvSpPr>
              <p:nvPr/>
            </p:nvSpPr>
            <p:spPr bwMode="auto">
              <a:xfrm flipV="1">
                <a:off x="1863" y="3578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3" name="Line 898"/>
              <p:cNvSpPr>
                <a:spLocks noChangeShapeType="1"/>
              </p:cNvSpPr>
              <p:nvPr/>
            </p:nvSpPr>
            <p:spPr bwMode="auto">
              <a:xfrm>
                <a:off x="1877" y="3578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4" name="Line 899"/>
              <p:cNvSpPr>
                <a:spLocks noChangeShapeType="1"/>
              </p:cNvSpPr>
              <p:nvPr/>
            </p:nvSpPr>
            <p:spPr bwMode="auto">
              <a:xfrm>
                <a:off x="1891" y="3583"/>
                <a:ext cx="15" cy="1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5" name="Line 900"/>
              <p:cNvSpPr>
                <a:spLocks noChangeShapeType="1"/>
              </p:cNvSpPr>
              <p:nvPr/>
            </p:nvSpPr>
            <p:spPr bwMode="auto">
              <a:xfrm>
                <a:off x="1906" y="3597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6" name="Line 901"/>
              <p:cNvSpPr>
                <a:spLocks noChangeShapeType="1"/>
              </p:cNvSpPr>
              <p:nvPr/>
            </p:nvSpPr>
            <p:spPr bwMode="auto">
              <a:xfrm flipV="1">
                <a:off x="1913" y="3599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7" name="Line 902"/>
              <p:cNvSpPr>
                <a:spLocks noChangeShapeType="1"/>
              </p:cNvSpPr>
              <p:nvPr/>
            </p:nvSpPr>
            <p:spPr bwMode="auto">
              <a:xfrm flipV="1">
                <a:off x="1921" y="3592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8" name="Line 903"/>
              <p:cNvSpPr>
                <a:spLocks noChangeShapeType="1"/>
              </p:cNvSpPr>
              <p:nvPr/>
            </p:nvSpPr>
            <p:spPr bwMode="auto">
              <a:xfrm flipV="1">
                <a:off x="1928" y="3581"/>
                <a:ext cx="7" cy="1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9" name="Line 904"/>
              <p:cNvSpPr>
                <a:spLocks noChangeShapeType="1"/>
              </p:cNvSpPr>
              <p:nvPr/>
            </p:nvSpPr>
            <p:spPr bwMode="auto">
              <a:xfrm flipV="1">
                <a:off x="1935" y="3567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0" name="Line 905"/>
              <p:cNvSpPr>
                <a:spLocks noChangeShapeType="1"/>
              </p:cNvSpPr>
              <p:nvPr/>
            </p:nvSpPr>
            <p:spPr bwMode="auto">
              <a:xfrm flipV="1">
                <a:off x="1942" y="3554"/>
                <a:ext cx="8" cy="1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1" name="Line 906"/>
              <p:cNvSpPr>
                <a:spLocks noChangeShapeType="1"/>
              </p:cNvSpPr>
              <p:nvPr/>
            </p:nvSpPr>
            <p:spPr bwMode="auto">
              <a:xfrm flipV="1">
                <a:off x="1950" y="3550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07"/>
              <p:cNvSpPr>
                <a:spLocks noChangeShapeType="1"/>
              </p:cNvSpPr>
              <p:nvPr/>
            </p:nvSpPr>
            <p:spPr bwMode="auto">
              <a:xfrm flipV="1">
                <a:off x="1954" y="3548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3" name="Line 908"/>
              <p:cNvSpPr>
                <a:spLocks noChangeShapeType="1"/>
              </p:cNvSpPr>
              <p:nvPr/>
            </p:nvSpPr>
            <p:spPr bwMode="auto">
              <a:xfrm>
                <a:off x="1958" y="3548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4" name="Line 909"/>
              <p:cNvSpPr>
                <a:spLocks noChangeShapeType="1"/>
              </p:cNvSpPr>
              <p:nvPr/>
            </p:nvSpPr>
            <p:spPr bwMode="auto">
              <a:xfrm>
                <a:off x="1961" y="3548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5" name="Line 910"/>
              <p:cNvSpPr>
                <a:spLocks noChangeShapeType="1"/>
              </p:cNvSpPr>
              <p:nvPr/>
            </p:nvSpPr>
            <p:spPr bwMode="auto">
              <a:xfrm>
                <a:off x="1965" y="3551"/>
                <a:ext cx="15" cy="2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6" name="Line 911"/>
              <p:cNvSpPr>
                <a:spLocks noChangeShapeType="1"/>
              </p:cNvSpPr>
              <p:nvPr/>
            </p:nvSpPr>
            <p:spPr bwMode="auto">
              <a:xfrm>
                <a:off x="1980" y="3580"/>
                <a:ext cx="15" cy="2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7" name="Line 912"/>
              <p:cNvSpPr>
                <a:spLocks noChangeShapeType="1"/>
              </p:cNvSpPr>
              <p:nvPr/>
            </p:nvSpPr>
            <p:spPr bwMode="auto">
              <a:xfrm flipV="1">
                <a:off x="1995" y="358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8" name="Line 913"/>
              <p:cNvSpPr>
                <a:spLocks noChangeShapeType="1"/>
              </p:cNvSpPr>
              <p:nvPr/>
            </p:nvSpPr>
            <p:spPr bwMode="auto">
              <a:xfrm flipV="1">
                <a:off x="2002" y="3545"/>
                <a:ext cx="6" cy="4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9" name="Line 914"/>
              <p:cNvSpPr>
                <a:spLocks noChangeShapeType="1"/>
              </p:cNvSpPr>
              <p:nvPr/>
            </p:nvSpPr>
            <p:spPr bwMode="auto">
              <a:xfrm flipV="1">
                <a:off x="2008" y="3514"/>
                <a:ext cx="4" cy="3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0" name="Line 915"/>
              <p:cNvSpPr>
                <a:spLocks noChangeShapeType="1"/>
              </p:cNvSpPr>
              <p:nvPr/>
            </p:nvSpPr>
            <p:spPr bwMode="auto">
              <a:xfrm flipV="1">
                <a:off x="2012" y="3475"/>
                <a:ext cx="4" cy="3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1" name="Line 916"/>
              <p:cNvSpPr>
                <a:spLocks noChangeShapeType="1"/>
              </p:cNvSpPr>
              <p:nvPr/>
            </p:nvSpPr>
            <p:spPr bwMode="auto">
              <a:xfrm flipV="1">
                <a:off x="2016" y="3429"/>
                <a:ext cx="3" cy="4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2" name="Line 917"/>
              <p:cNvSpPr>
                <a:spLocks noChangeShapeType="1"/>
              </p:cNvSpPr>
              <p:nvPr/>
            </p:nvSpPr>
            <p:spPr bwMode="auto">
              <a:xfrm flipV="1">
                <a:off x="2019" y="3375"/>
                <a:ext cx="3" cy="5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3" name="Line 918"/>
              <p:cNvSpPr>
                <a:spLocks noChangeShapeType="1"/>
              </p:cNvSpPr>
              <p:nvPr/>
            </p:nvSpPr>
            <p:spPr bwMode="auto">
              <a:xfrm flipV="1">
                <a:off x="2022" y="3315"/>
                <a:ext cx="4" cy="6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4" name="Line 919"/>
              <p:cNvSpPr>
                <a:spLocks noChangeShapeType="1"/>
              </p:cNvSpPr>
              <p:nvPr/>
            </p:nvSpPr>
            <p:spPr bwMode="auto">
              <a:xfrm flipV="1">
                <a:off x="2026" y="3249"/>
                <a:ext cx="3" cy="6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5" name="Line 920"/>
              <p:cNvSpPr>
                <a:spLocks noChangeShapeType="1"/>
              </p:cNvSpPr>
              <p:nvPr/>
            </p:nvSpPr>
            <p:spPr bwMode="auto">
              <a:xfrm flipV="1">
                <a:off x="2029" y="3179"/>
                <a:ext cx="4" cy="7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6" name="Line 921"/>
              <p:cNvSpPr>
                <a:spLocks noChangeShapeType="1"/>
              </p:cNvSpPr>
              <p:nvPr/>
            </p:nvSpPr>
            <p:spPr bwMode="auto">
              <a:xfrm flipV="1">
                <a:off x="2033" y="3107"/>
                <a:ext cx="2" cy="7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7" name="Line 922"/>
              <p:cNvSpPr>
                <a:spLocks noChangeShapeType="1"/>
              </p:cNvSpPr>
              <p:nvPr/>
            </p:nvSpPr>
            <p:spPr bwMode="auto">
              <a:xfrm flipV="1">
                <a:off x="2035" y="3032"/>
                <a:ext cx="4" cy="7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8" name="Line 923"/>
              <p:cNvSpPr>
                <a:spLocks noChangeShapeType="1"/>
              </p:cNvSpPr>
              <p:nvPr/>
            </p:nvSpPr>
            <p:spPr bwMode="auto">
              <a:xfrm flipV="1">
                <a:off x="2039" y="2959"/>
                <a:ext cx="4" cy="7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9" name="Line 924"/>
              <p:cNvSpPr>
                <a:spLocks noChangeShapeType="1"/>
              </p:cNvSpPr>
              <p:nvPr/>
            </p:nvSpPr>
            <p:spPr bwMode="auto">
              <a:xfrm flipV="1">
                <a:off x="2043" y="2889"/>
                <a:ext cx="3" cy="7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0" name="Line 925"/>
              <p:cNvSpPr>
                <a:spLocks noChangeShapeType="1"/>
              </p:cNvSpPr>
              <p:nvPr/>
            </p:nvSpPr>
            <p:spPr bwMode="auto">
              <a:xfrm flipV="1">
                <a:off x="2046" y="2822"/>
                <a:ext cx="4" cy="6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1" name="Line 926"/>
              <p:cNvSpPr>
                <a:spLocks noChangeShapeType="1"/>
              </p:cNvSpPr>
              <p:nvPr/>
            </p:nvSpPr>
            <p:spPr bwMode="auto">
              <a:xfrm flipV="1">
                <a:off x="2050" y="2758"/>
                <a:ext cx="4" cy="6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2" name="Line 927"/>
              <p:cNvSpPr>
                <a:spLocks noChangeShapeType="1"/>
              </p:cNvSpPr>
              <p:nvPr/>
            </p:nvSpPr>
            <p:spPr bwMode="auto">
              <a:xfrm flipV="1">
                <a:off x="2054" y="2703"/>
                <a:ext cx="3" cy="5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3" name="Line 928"/>
              <p:cNvSpPr>
                <a:spLocks noChangeShapeType="1"/>
              </p:cNvSpPr>
              <p:nvPr/>
            </p:nvSpPr>
            <p:spPr bwMode="auto">
              <a:xfrm flipV="1">
                <a:off x="2057" y="2659"/>
                <a:ext cx="4" cy="4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4" name="Line 929"/>
              <p:cNvSpPr>
                <a:spLocks noChangeShapeType="1"/>
              </p:cNvSpPr>
              <p:nvPr/>
            </p:nvSpPr>
            <p:spPr bwMode="auto">
              <a:xfrm flipV="1">
                <a:off x="2061" y="2629"/>
                <a:ext cx="3" cy="3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5" name="Line 930"/>
              <p:cNvSpPr>
                <a:spLocks noChangeShapeType="1"/>
              </p:cNvSpPr>
              <p:nvPr/>
            </p:nvSpPr>
            <p:spPr bwMode="auto">
              <a:xfrm flipV="1">
                <a:off x="2064" y="2611"/>
                <a:ext cx="4" cy="1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6" name="Line 931"/>
              <p:cNvSpPr>
                <a:spLocks noChangeShapeType="1"/>
              </p:cNvSpPr>
              <p:nvPr/>
            </p:nvSpPr>
            <p:spPr bwMode="auto">
              <a:xfrm flipV="1">
                <a:off x="2068" y="2609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7" name="Line 932"/>
              <p:cNvSpPr>
                <a:spLocks noChangeShapeType="1"/>
              </p:cNvSpPr>
              <p:nvPr/>
            </p:nvSpPr>
            <p:spPr bwMode="auto">
              <a:xfrm>
                <a:off x="2072" y="2609"/>
                <a:ext cx="4" cy="1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8" name="Line 933"/>
              <p:cNvSpPr>
                <a:spLocks noChangeShapeType="1"/>
              </p:cNvSpPr>
              <p:nvPr/>
            </p:nvSpPr>
            <p:spPr bwMode="auto">
              <a:xfrm>
                <a:off x="2076" y="2621"/>
                <a:ext cx="4" cy="2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9" name="Line 934"/>
              <p:cNvSpPr>
                <a:spLocks noChangeShapeType="1"/>
              </p:cNvSpPr>
              <p:nvPr/>
            </p:nvSpPr>
            <p:spPr bwMode="auto">
              <a:xfrm>
                <a:off x="2080" y="2647"/>
                <a:ext cx="3" cy="4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0" name="Line 935"/>
              <p:cNvSpPr>
                <a:spLocks noChangeShapeType="1"/>
              </p:cNvSpPr>
              <p:nvPr/>
            </p:nvSpPr>
            <p:spPr bwMode="auto">
              <a:xfrm>
                <a:off x="2083" y="2687"/>
                <a:ext cx="4" cy="5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1" name="Line 936"/>
              <p:cNvSpPr>
                <a:spLocks noChangeShapeType="1"/>
              </p:cNvSpPr>
              <p:nvPr/>
            </p:nvSpPr>
            <p:spPr bwMode="auto">
              <a:xfrm>
                <a:off x="2087" y="2738"/>
                <a:ext cx="3" cy="6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2" name="Line 937"/>
              <p:cNvSpPr>
                <a:spLocks noChangeShapeType="1"/>
              </p:cNvSpPr>
              <p:nvPr/>
            </p:nvSpPr>
            <p:spPr bwMode="auto">
              <a:xfrm>
                <a:off x="2090" y="2799"/>
                <a:ext cx="4" cy="7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3" name="Line 938"/>
              <p:cNvSpPr>
                <a:spLocks noChangeShapeType="1"/>
              </p:cNvSpPr>
              <p:nvPr/>
            </p:nvSpPr>
            <p:spPr bwMode="auto">
              <a:xfrm>
                <a:off x="2094" y="2869"/>
                <a:ext cx="4" cy="7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4" name="Line 939"/>
              <p:cNvSpPr>
                <a:spLocks noChangeShapeType="1"/>
              </p:cNvSpPr>
              <p:nvPr/>
            </p:nvSpPr>
            <p:spPr bwMode="auto">
              <a:xfrm>
                <a:off x="2098" y="2944"/>
                <a:ext cx="4" cy="7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5" name="Line 940"/>
              <p:cNvSpPr>
                <a:spLocks noChangeShapeType="1"/>
              </p:cNvSpPr>
              <p:nvPr/>
            </p:nvSpPr>
            <p:spPr bwMode="auto">
              <a:xfrm>
                <a:off x="2102" y="3023"/>
                <a:ext cx="3" cy="7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6" name="Line 941"/>
              <p:cNvSpPr>
                <a:spLocks noChangeShapeType="1"/>
              </p:cNvSpPr>
              <p:nvPr/>
            </p:nvSpPr>
            <p:spPr bwMode="auto">
              <a:xfrm>
                <a:off x="2105" y="3102"/>
                <a:ext cx="4" cy="7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7" name="Line 942"/>
              <p:cNvSpPr>
                <a:spLocks noChangeShapeType="1"/>
              </p:cNvSpPr>
              <p:nvPr/>
            </p:nvSpPr>
            <p:spPr bwMode="auto">
              <a:xfrm>
                <a:off x="2109" y="3181"/>
                <a:ext cx="4" cy="7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8" name="Line 943"/>
              <p:cNvSpPr>
                <a:spLocks noChangeShapeType="1"/>
              </p:cNvSpPr>
              <p:nvPr/>
            </p:nvSpPr>
            <p:spPr bwMode="auto">
              <a:xfrm>
                <a:off x="2113" y="3259"/>
                <a:ext cx="4" cy="7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9" name="Line 944"/>
              <p:cNvSpPr>
                <a:spLocks noChangeShapeType="1"/>
              </p:cNvSpPr>
              <p:nvPr/>
            </p:nvSpPr>
            <p:spPr bwMode="auto">
              <a:xfrm>
                <a:off x="2117" y="3332"/>
                <a:ext cx="4" cy="6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0" name="Line 945"/>
              <p:cNvSpPr>
                <a:spLocks noChangeShapeType="1"/>
              </p:cNvSpPr>
              <p:nvPr/>
            </p:nvSpPr>
            <p:spPr bwMode="auto">
              <a:xfrm>
                <a:off x="2121" y="3397"/>
                <a:ext cx="4" cy="5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1" name="Line 946"/>
              <p:cNvSpPr>
                <a:spLocks noChangeShapeType="1"/>
              </p:cNvSpPr>
              <p:nvPr/>
            </p:nvSpPr>
            <p:spPr bwMode="auto">
              <a:xfrm>
                <a:off x="2125" y="3453"/>
                <a:ext cx="6" cy="8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2" name="Line 947"/>
              <p:cNvSpPr>
                <a:spLocks noChangeShapeType="1"/>
              </p:cNvSpPr>
              <p:nvPr/>
            </p:nvSpPr>
            <p:spPr bwMode="auto">
              <a:xfrm>
                <a:off x="2131" y="3538"/>
                <a:ext cx="8" cy="4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3" name="Line 948"/>
              <p:cNvSpPr>
                <a:spLocks noChangeShapeType="1"/>
              </p:cNvSpPr>
              <p:nvPr/>
            </p:nvSpPr>
            <p:spPr bwMode="auto">
              <a:xfrm>
                <a:off x="2139" y="3584"/>
                <a:ext cx="4" cy="1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4" name="Line 949"/>
              <p:cNvSpPr>
                <a:spLocks noChangeShapeType="1"/>
              </p:cNvSpPr>
              <p:nvPr/>
            </p:nvSpPr>
            <p:spPr bwMode="auto">
              <a:xfrm>
                <a:off x="2143" y="3596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5" name="Line 950"/>
              <p:cNvSpPr>
                <a:spLocks noChangeShapeType="1"/>
              </p:cNvSpPr>
              <p:nvPr/>
            </p:nvSpPr>
            <p:spPr bwMode="auto">
              <a:xfrm>
                <a:off x="2147" y="3600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6" name="Line 951"/>
              <p:cNvSpPr>
                <a:spLocks noChangeShapeType="1"/>
              </p:cNvSpPr>
              <p:nvPr/>
            </p:nvSpPr>
            <p:spPr bwMode="auto">
              <a:xfrm flipV="1">
                <a:off x="2150" y="3599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7" name="Line 952"/>
              <p:cNvSpPr>
                <a:spLocks noChangeShapeType="1"/>
              </p:cNvSpPr>
              <p:nvPr/>
            </p:nvSpPr>
            <p:spPr bwMode="auto">
              <a:xfrm flipV="1">
                <a:off x="2151" y="359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8" name="Line 953"/>
              <p:cNvSpPr>
                <a:spLocks noChangeShapeType="1"/>
              </p:cNvSpPr>
              <p:nvPr/>
            </p:nvSpPr>
            <p:spPr bwMode="auto">
              <a:xfrm flipV="1">
                <a:off x="2153" y="3594"/>
                <a:ext cx="2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9" name="Line 954"/>
              <p:cNvSpPr>
                <a:spLocks noChangeShapeType="1"/>
              </p:cNvSpPr>
              <p:nvPr/>
            </p:nvSpPr>
            <p:spPr bwMode="auto">
              <a:xfrm flipV="1">
                <a:off x="2155" y="3577"/>
                <a:ext cx="8" cy="1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0" name="Line 955"/>
              <p:cNvSpPr>
                <a:spLocks noChangeShapeType="1"/>
              </p:cNvSpPr>
              <p:nvPr/>
            </p:nvSpPr>
            <p:spPr bwMode="auto">
              <a:xfrm flipV="1">
                <a:off x="2163" y="3560"/>
                <a:ext cx="7" cy="1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1" name="Line 956"/>
              <p:cNvSpPr>
                <a:spLocks noChangeShapeType="1"/>
              </p:cNvSpPr>
              <p:nvPr/>
            </p:nvSpPr>
            <p:spPr bwMode="auto">
              <a:xfrm flipV="1">
                <a:off x="2170" y="3554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2" name="Line 957"/>
              <p:cNvSpPr>
                <a:spLocks noChangeShapeType="1"/>
              </p:cNvSpPr>
              <p:nvPr/>
            </p:nvSpPr>
            <p:spPr bwMode="auto">
              <a:xfrm flipV="1">
                <a:off x="2174" y="3550"/>
                <a:ext cx="3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3" name="Line 958"/>
              <p:cNvSpPr>
                <a:spLocks noChangeShapeType="1"/>
              </p:cNvSpPr>
              <p:nvPr/>
            </p:nvSpPr>
            <p:spPr bwMode="auto">
              <a:xfrm flipV="1">
                <a:off x="2177" y="3548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4" name="Line 959"/>
              <p:cNvSpPr>
                <a:spLocks noChangeShapeType="1"/>
              </p:cNvSpPr>
              <p:nvPr/>
            </p:nvSpPr>
            <p:spPr bwMode="auto">
              <a:xfrm>
                <a:off x="2181" y="3548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5" name="Line 960"/>
              <p:cNvSpPr>
                <a:spLocks noChangeShapeType="1"/>
              </p:cNvSpPr>
              <p:nvPr/>
            </p:nvSpPr>
            <p:spPr bwMode="auto">
              <a:xfrm>
                <a:off x="2183" y="3548"/>
                <a:ext cx="8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6" name="Line 961"/>
              <p:cNvSpPr>
                <a:spLocks noChangeShapeType="1"/>
              </p:cNvSpPr>
              <p:nvPr/>
            </p:nvSpPr>
            <p:spPr bwMode="auto">
              <a:xfrm>
                <a:off x="2191" y="3553"/>
                <a:ext cx="7" cy="1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7" name="Line 962"/>
              <p:cNvSpPr>
                <a:spLocks noChangeShapeType="1"/>
              </p:cNvSpPr>
              <p:nvPr/>
            </p:nvSpPr>
            <p:spPr bwMode="auto">
              <a:xfrm>
                <a:off x="2198" y="3564"/>
                <a:ext cx="13" cy="2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8" name="Line 963"/>
              <p:cNvSpPr>
                <a:spLocks noChangeShapeType="1"/>
              </p:cNvSpPr>
              <p:nvPr/>
            </p:nvSpPr>
            <p:spPr bwMode="auto">
              <a:xfrm>
                <a:off x="2211" y="3588"/>
                <a:ext cx="13" cy="1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9" name="Line 964"/>
              <p:cNvSpPr>
                <a:spLocks noChangeShapeType="1"/>
              </p:cNvSpPr>
              <p:nvPr/>
            </p:nvSpPr>
            <p:spPr bwMode="auto">
              <a:xfrm flipV="1">
                <a:off x="2224" y="3594"/>
                <a:ext cx="15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0" name="Line 965"/>
              <p:cNvSpPr>
                <a:spLocks noChangeShapeType="1"/>
              </p:cNvSpPr>
              <p:nvPr/>
            </p:nvSpPr>
            <p:spPr bwMode="auto">
              <a:xfrm flipV="1">
                <a:off x="2239" y="3581"/>
                <a:ext cx="14" cy="1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1" name="Line 966"/>
              <p:cNvSpPr>
                <a:spLocks noChangeShapeType="1"/>
              </p:cNvSpPr>
              <p:nvPr/>
            </p:nvSpPr>
            <p:spPr bwMode="auto">
              <a:xfrm flipV="1">
                <a:off x="2253" y="3578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2" name="Line 967"/>
              <p:cNvSpPr>
                <a:spLocks noChangeShapeType="1"/>
              </p:cNvSpPr>
              <p:nvPr/>
            </p:nvSpPr>
            <p:spPr bwMode="auto">
              <a:xfrm>
                <a:off x="2260" y="357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3" name="Line 968"/>
              <p:cNvSpPr>
                <a:spLocks noChangeShapeType="1"/>
              </p:cNvSpPr>
              <p:nvPr/>
            </p:nvSpPr>
            <p:spPr bwMode="auto">
              <a:xfrm>
                <a:off x="2268" y="3578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4" name="Line 969"/>
              <p:cNvSpPr>
                <a:spLocks noChangeShapeType="1"/>
              </p:cNvSpPr>
              <p:nvPr/>
            </p:nvSpPr>
            <p:spPr bwMode="auto">
              <a:xfrm>
                <a:off x="2274" y="3582"/>
                <a:ext cx="8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5" name="Line 970"/>
              <p:cNvSpPr>
                <a:spLocks noChangeShapeType="1"/>
              </p:cNvSpPr>
              <p:nvPr/>
            </p:nvSpPr>
            <p:spPr bwMode="auto">
              <a:xfrm>
                <a:off x="2282" y="3588"/>
                <a:ext cx="8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6" name="Line 971"/>
              <p:cNvSpPr>
                <a:spLocks noChangeShapeType="1"/>
              </p:cNvSpPr>
              <p:nvPr/>
            </p:nvSpPr>
            <p:spPr bwMode="auto">
              <a:xfrm>
                <a:off x="2290" y="3595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7" name="Line 972"/>
              <p:cNvSpPr>
                <a:spLocks noChangeShapeType="1"/>
              </p:cNvSpPr>
              <p:nvPr/>
            </p:nvSpPr>
            <p:spPr bwMode="auto">
              <a:xfrm>
                <a:off x="2298" y="3599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8" name="Line 973"/>
              <p:cNvSpPr>
                <a:spLocks noChangeShapeType="1"/>
              </p:cNvSpPr>
              <p:nvPr/>
            </p:nvSpPr>
            <p:spPr bwMode="auto">
              <a:xfrm flipV="1">
                <a:off x="2304" y="3598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9" name="Line 974"/>
              <p:cNvSpPr>
                <a:spLocks noChangeShapeType="1"/>
              </p:cNvSpPr>
              <p:nvPr/>
            </p:nvSpPr>
            <p:spPr bwMode="auto">
              <a:xfrm flipV="1">
                <a:off x="2312" y="3590"/>
                <a:ext cx="15" cy="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0" name="Line 975"/>
              <p:cNvSpPr>
                <a:spLocks noChangeShapeType="1"/>
              </p:cNvSpPr>
              <p:nvPr/>
            </p:nvSpPr>
            <p:spPr bwMode="auto">
              <a:xfrm flipV="1">
                <a:off x="2327" y="3584"/>
                <a:ext cx="15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1" name="Line 976"/>
              <p:cNvSpPr>
                <a:spLocks noChangeShapeType="1"/>
              </p:cNvSpPr>
              <p:nvPr/>
            </p:nvSpPr>
            <p:spPr bwMode="auto">
              <a:xfrm>
                <a:off x="2342" y="358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2" name="Line 977"/>
              <p:cNvSpPr>
                <a:spLocks noChangeShapeType="1"/>
              </p:cNvSpPr>
              <p:nvPr/>
            </p:nvSpPr>
            <p:spPr bwMode="auto">
              <a:xfrm>
                <a:off x="2356" y="3589"/>
                <a:ext cx="15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3" name="Line 978"/>
              <p:cNvSpPr>
                <a:spLocks noChangeShapeType="1"/>
              </p:cNvSpPr>
              <p:nvPr/>
            </p:nvSpPr>
            <p:spPr bwMode="auto">
              <a:xfrm>
                <a:off x="2371" y="3598"/>
                <a:ext cx="7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4" name="Line 979"/>
              <p:cNvSpPr>
                <a:spLocks noChangeShapeType="1"/>
              </p:cNvSpPr>
              <p:nvPr/>
            </p:nvSpPr>
            <p:spPr bwMode="auto">
              <a:xfrm>
                <a:off x="2378" y="36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5" name="Line 980"/>
              <p:cNvSpPr>
                <a:spLocks noChangeShapeType="1"/>
              </p:cNvSpPr>
              <p:nvPr/>
            </p:nvSpPr>
            <p:spPr bwMode="auto">
              <a:xfrm flipV="1">
                <a:off x="2386" y="3597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6" name="Line 981"/>
              <p:cNvSpPr>
                <a:spLocks noChangeShapeType="1"/>
              </p:cNvSpPr>
              <p:nvPr/>
            </p:nvSpPr>
            <p:spPr bwMode="auto">
              <a:xfrm flipV="1">
                <a:off x="2394" y="3593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7" name="Line 982"/>
              <p:cNvSpPr>
                <a:spLocks noChangeShapeType="1"/>
              </p:cNvSpPr>
              <p:nvPr/>
            </p:nvSpPr>
            <p:spPr bwMode="auto">
              <a:xfrm flipV="1">
                <a:off x="2400" y="3589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8" name="Line 983"/>
              <p:cNvSpPr>
                <a:spLocks noChangeShapeType="1"/>
              </p:cNvSpPr>
              <p:nvPr/>
            </p:nvSpPr>
            <p:spPr bwMode="auto">
              <a:xfrm flipV="1">
                <a:off x="2408" y="3585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49" name="Line 984"/>
              <p:cNvSpPr>
                <a:spLocks noChangeShapeType="1"/>
              </p:cNvSpPr>
              <p:nvPr/>
            </p:nvSpPr>
            <p:spPr bwMode="auto">
              <a:xfrm flipV="1">
                <a:off x="2414" y="358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0" name="Line 985"/>
              <p:cNvSpPr>
                <a:spLocks noChangeShapeType="1"/>
              </p:cNvSpPr>
              <p:nvPr/>
            </p:nvSpPr>
            <p:spPr bwMode="auto">
              <a:xfrm>
                <a:off x="2422" y="3584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1" name="Line 986"/>
              <p:cNvSpPr>
                <a:spLocks noChangeShapeType="1"/>
              </p:cNvSpPr>
              <p:nvPr/>
            </p:nvSpPr>
            <p:spPr bwMode="auto">
              <a:xfrm>
                <a:off x="2429" y="3585"/>
                <a:ext cx="14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2" name="Line 987"/>
              <p:cNvSpPr>
                <a:spLocks noChangeShapeType="1"/>
              </p:cNvSpPr>
              <p:nvPr/>
            </p:nvSpPr>
            <p:spPr bwMode="auto">
              <a:xfrm>
                <a:off x="2443" y="3594"/>
                <a:ext cx="14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3" name="Line 988"/>
              <p:cNvSpPr>
                <a:spLocks noChangeShapeType="1"/>
              </p:cNvSpPr>
              <p:nvPr/>
            </p:nvSpPr>
            <p:spPr bwMode="auto">
              <a:xfrm flipV="1">
                <a:off x="2457" y="3599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4" name="Line 989"/>
              <p:cNvSpPr>
                <a:spLocks noChangeShapeType="1"/>
              </p:cNvSpPr>
              <p:nvPr/>
            </p:nvSpPr>
            <p:spPr bwMode="auto">
              <a:xfrm flipV="1">
                <a:off x="2465" y="3595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5" name="Line 990"/>
              <p:cNvSpPr>
                <a:spLocks noChangeShapeType="1"/>
              </p:cNvSpPr>
              <p:nvPr/>
            </p:nvSpPr>
            <p:spPr bwMode="auto">
              <a:xfrm flipV="1">
                <a:off x="2473" y="3589"/>
                <a:ext cx="7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6" name="Line 991"/>
              <p:cNvSpPr>
                <a:spLocks noChangeShapeType="1"/>
              </p:cNvSpPr>
              <p:nvPr/>
            </p:nvSpPr>
            <p:spPr bwMode="auto">
              <a:xfrm flipV="1">
                <a:off x="2480" y="3582"/>
                <a:ext cx="8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7" name="Line 992"/>
              <p:cNvSpPr>
                <a:spLocks noChangeShapeType="1"/>
              </p:cNvSpPr>
              <p:nvPr/>
            </p:nvSpPr>
            <p:spPr bwMode="auto">
              <a:xfrm flipV="1">
                <a:off x="2488" y="3578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8" name="Line 993"/>
              <p:cNvSpPr>
                <a:spLocks noChangeShapeType="1"/>
              </p:cNvSpPr>
              <p:nvPr/>
            </p:nvSpPr>
            <p:spPr bwMode="auto">
              <a:xfrm>
                <a:off x="2496" y="357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59" name="Line 994"/>
              <p:cNvSpPr>
                <a:spLocks noChangeShapeType="1"/>
              </p:cNvSpPr>
              <p:nvPr/>
            </p:nvSpPr>
            <p:spPr bwMode="auto">
              <a:xfrm>
                <a:off x="2504" y="3578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0" name="Line 995"/>
              <p:cNvSpPr>
                <a:spLocks noChangeShapeType="1"/>
              </p:cNvSpPr>
              <p:nvPr/>
            </p:nvSpPr>
            <p:spPr bwMode="auto">
              <a:xfrm>
                <a:off x="2512" y="3582"/>
                <a:ext cx="7" cy="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1" name="Line 996"/>
              <p:cNvSpPr>
                <a:spLocks noChangeShapeType="1"/>
              </p:cNvSpPr>
              <p:nvPr/>
            </p:nvSpPr>
            <p:spPr bwMode="auto">
              <a:xfrm>
                <a:off x="2519" y="3590"/>
                <a:ext cx="8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2" name="Line 997"/>
              <p:cNvSpPr>
                <a:spLocks noChangeShapeType="1"/>
              </p:cNvSpPr>
              <p:nvPr/>
            </p:nvSpPr>
            <p:spPr bwMode="auto">
              <a:xfrm>
                <a:off x="2527" y="3596"/>
                <a:ext cx="7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3" name="Line 998"/>
              <p:cNvSpPr>
                <a:spLocks noChangeShapeType="1"/>
              </p:cNvSpPr>
              <p:nvPr/>
            </p:nvSpPr>
            <p:spPr bwMode="auto">
              <a:xfrm>
                <a:off x="2534" y="3600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4" name="Line 999"/>
              <p:cNvSpPr>
                <a:spLocks noChangeShapeType="1"/>
              </p:cNvSpPr>
              <p:nvPr/>
            </p:nvSpPr>
            <p:spPr bwMode="auto">
              <a:xfrm flipV="1">
                <a:off x="2538" y="359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5" name="Line 1000"/>
              <p:cNvSpPr>
                <a:spLocks noChangeShapeType="1"/>
              </p:cNvSpPr>
              <p:nvPr/>
            </p:nvSpPr>
            <p:spPr bwMode="auto">
              <a:xfrm flipV="1">
                <a:off x="2541" y="3597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6" name="Line 1001"/>
              <p:cNvSpPr>
                <a:spLocks noChangeShapeType="1"/>
              </p:cNvSpPr>
              <p:nvPr/>
            </p:nvSpPr>
            <p:spPr bwMode="auto">
              <a:xfrm flipV="1">
                <a:off x="2544" y="3594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7" name="Line 1002"/>
              <p:cNvSpPr>
                <a:spLocks noChangeShapeType="1"/>
              </p:cNvSpPr>
              <p:nvPr/>
            </p:nvSpPr>
            <p:spPr bwMode="auto">
              <a:xfrm flipV="1">
                <a:off x="2548" y="3570"/>
                <a:ext cx="14" cy="2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8" name="Line 1003"/>
              <p:cNvSpPr>
                <a:spLocks noChangeShapeType="1"/>
              </p:cNvSpPr>
              <p:nvPr/>
            </p:nvSpPr>
            <p:spPr bwMode="auto">
              <a:xfrm flipV="1">
                <a:off x="2562" y="3549"/>
                <a:ext cx="15" cy="2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69" name="Line 1004"/>
              <p:cNvSpPr>
                <a:spLocks noChangeShapeType="1"/>
              </p:cNvSpPr>
              <p:nvPr/>
            </p:nvSpPr>
            <p:spPr bwMode="auto">
              <a:xfrm>
                <a:off x="2577" y="3549"/>
                <a:ext cx="14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0" name="Line 1005"/>
              <p:cNvSpPr>
                <a:spLocks noChangeShapeType="1"/>
              </p:cNvSpPr>
              <p:nvPr/>
            </p:nvSpPr>
            <p:spPr bwMode="auto">
              <a:xfrm>
                <a:off x="2591" y="3558"/>
                <a:ext cx="15" cy="3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1" name="Line 1006"/>
              <p:cNvSpPr>
                <a:spLocks noChangeShapeType="1"/>
              </p:cNvSpPr>
              <p:nvPr/>
            </p:nvSpPr>
            <p:spPr bwMode="auto">
              <a:xfrm>
                <a:off x="2606" y="3591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2" name="Line 1007"/>
              <p:cNvSpPr>
                <a:spLocks noChangeShapeType="1"/>
              </p:cNvSpPr>
              <p:nvPr/>
            </p:nvSpPr>
            <p:spPr bwMode="auto">
              <a:xfrm>
                <a:off x="2610" y="3597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3" name="Line 1008"/>
              <p:cNvSpPr>
                <a:spLocks noChangeShapeType="1"/>
              </p:cNvSpPr>
              <p:nvPr/>
            </p:nvSpPr>
            <p:spPr bwMode="auto">
              <a:xfrm flipV="1">
                <a:off x="2614" y="3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4" name="Line 1009"/>
              <p:cNvSpPr>
                <a:spLocks noChangeShapeType="1"/>
              </p:cNvSpPr>
              <p:nvPr/>
            </p:nvSpPr>
            <p:spPr bwMode="auto">
              <a:xfrm flipV="1">
                <a:off x="2615" y="3598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5" name="Line 1010"/>
              <p:cNvSpPr>
                <a:spLocks noChangeShapeType="1"/>
              </p:cNvSpPr>
              <p:nvPr/>
            </p:nvSpPr>
            <p:spPr bwMode="auto">
              <a:xfrm flipV="1">
                <a:off x="2618" y="3595"/>
                <a:ext cx="1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6" name="Line 1011"/>
              <p:cNvSpPr>
                <a:spLocks noChangeShapeType="1"/>
              </p:cNvSpPr>
              <p:nvPr/>
            </p:nvSpPr>
            <p:spPr bwMode="auto">
              <a:xfrm flipV="1">
                <a:off x="2619" y="3590"/>
                <a:ext cx="3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7" name="Line 1012"/>
              <p:cNvSpPr>
                <a:spLocks noChangeShapeType="1"/>
              </p:cNvSpPr>
              <p:nvPr/>
            </p:nvSpPr>
            <p:spPr bwMode="auto">
              <a:xfrm flipV="1">
                <a:off x="2622" y="3551"/>
                <a:ext cx="6" cy="3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8" name="Line 1013"/>
              <p:cNvSpPr>
                <a:spLocks noChangeShapeType="1"/>
              </p:cNvSpPr>
              <p:nvPr/>
            </p:nvSpPr>
            <p:spPr bwMode="auto">
              <a:xfrm flipV="1">
                <a:off x="2628" y="3478"/>
                <a:ext cx="8" cy="7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79" name="Line 1014"/>
              <p:cNvSpPr>
                <a:spLocks noChangeShapeType="1"/>
              </p:cNvSpPr>
              <p:nvPr/>
            </p:nvSpPr>
            <p:spPr bwMode="auto">
              <a:xfrm flipV="1">
                <a:off x="2636" y="3432"/>
                <a:ext cx="4" cy="4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0" name="Line 1015"/>
              <p:cNvSpPr>
                <a:spLocks noChangeShapeType="1"/>
              </p:cNvSpPr>
              <p:nvPr/>
            </p:nvSpPr>
            <p:spPr bwMode="auto">
              <a:xfrm flipV="1">
                <a:off x="2640" y="3379"/>
                <a:ext cx="3" cy="5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1" name="Line 1016"/>
              <p:cNvSpPr>
                <a:spLocks noChangeShapeType="1"/>
              </p:cNvSpPr>
              <p:nvPr/>
            </p:nvSpPr>
            <p:spPr bwMode="auto">
              <a:xfrm flipV="1">
                <a:off x="2643" y="3320"/>
                <a:ext cx="4" cy="5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2" name="Line 1017"/>
              <p:cNvSpPr>
                <a:spLocks noChangeShapeType="1"/>
              </p:cNvSpPr>
              <p:nvPr/>
            </p:nvSpPr>
            <p:spPr bwMode="auto">
              <a:xfrm flipV="1">
                <a:off x="2647" y="3255"/>
                <a:ext cx="3" cy="6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3" name="Line 1018"/>
              <p:cNvSpPr>
                <a:spLocks noChangeShapeType="1"/>
              </p:cNvSpPr>
              <p:nvPr/>
            </p:nvSpPr>
            <p:spPr bwMode="auto">
              <a:xfrm flipV="1">
                <a:off x="2650" y="3186"/>
                <a:ext cx="3" cy="6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4" name="Line 1019"/>
              <p:cNvSpPr>
                <a:spLocks noChangeShapeType="1"/>
              </p:cNvSpPr>
              <p:nvPr/>
            </p:nvSpPr>
            <p:spPr bwMode="auto">
              <a:xfrm flipV="1">
                <a:off x="2653" y="3114"/>
                <a:ext cx="4" cy="7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5" name="Line 1020"/>
              <p:cNvSpPr>
                <a:spLocks noChangeShapeType="1"/>
              </p:cNvSpPr>
              <p:nvPr/>
            </p:nvSpPr>
            <p:spPr bwMode="auto">
              <a:xfrm flipV="1">
                <a:off x="2657" y="3041"/>
                <a:ext cx="4" cy="7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6" name="Line 1021"/>
              <p:cNvSpPr>
                <a:spLocks noChangeShapeType="1"/>
              </p:cNvSpPr>
              <p:nvPr/>
            </p:nvSpPr>
            <p:spPr bwMode="auto">
              <a:xfrm flipV="1">
                <a:off x="2661" y="2967"/>
                <a:ext cx="2" cy="7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7" name="Line 1022"/>
              <p:cNvSpPr>
                <a:spLocks noChangeShapeType="1"/>
              </p:cNvSpPr>
              <p:nvPr/>
            </p:nvSpPr>
            <p:spPr bwMode="auto">
              <a:xfrm flipV="1">
                <a:off x="2663" y="2897"/>
                <a:ext cx="4" cy="7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8" name="Line 1023"/>
              <p:cNvSpPr>
                <a:spLocks noChangeShapeType="1"/>
              </p:cNvSpPr>
              <p:nvPr/>
            </p:nvSpPr>
            <p:spPr bwMode="auto">
              <a:xfrm flipV="1">
                <a:off x="2667" y="2830"/>
                <a:ext cx="3" cy="6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89" name="Line 1024"/>
              <p:cNvSpPr>
                <a:spLocks noChangeShapeType="1"/>
              </p:cNvSpPr>
              <p:nvPr/>
            </p:nvSpPr>
            <p:spPr bwMode="auto">
              <a:xfrm flipV="1">
                <a:off x="2670" y="2769"/>
                <a:ext cx="4" cy="6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0" name="Line 1025"/>
              <p:cNvSpPr>
                <a:spLocks noChangeShapeType="1"/>
              </p:cNvSpPr>
              <p:nvPr/>
            </p:nvSpPr>
            <p:spPr bwMode="auto">
              <a:xfrm flipV="1">
                <a:off x="2674" y="2716"/>
                <a:ext cx="4" cy="5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1" name="Line 1026"/>
              <p:cNvSpPr>
                <a:spLocks noChangeShapeType="1"/>
              </p:cNvSpPr>
              <p:nvPr/>
            </p:nvSpPr>
            <p:spPr bwMode="auto">
              <a:xfrm flipV="1">
                <a:off x="2678" y="2640"/>
                <a:ext cx="6" cy="7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2" name="Line 1027"/>
              <p:cNvSpPr>
                <a:spLocks noChangeShapeType="1"/>
              </p:cNvSpPr>
              <p:nvPr/>
            </p:nvSpPr>
            <p:spPr bwMode="auto">
              <a:xfrm flipV="1">
                <a:off x="2684" y="2609"/>
                <a:ext cx="7" cy="3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3" name="Line 1028"/>
              <p:cNvSpPr>
                <a:spLocks noChangeShapeType="1"/>
              </p:cNvSpPr>
              <p:nvPr/>
            </p:nvSpPr>
            <p:spPr bwMode="auto">
              <a:xfrm>
                <a:off x="2691" y="2609"/>
                <a:ext cx="7" cy="2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4" name="Line 1029"/>
              <p:cNvSpPr>
                <a:spLocks noChangeShapeType="1"/>
              </p:cNvSpPr>
              <p:nvPr/>
            </p:nvSpPr>
            <p:spPr bwMode="auto">
              <a:xfrm>
                <a:off x="2698" y="2631"/>
                <a:ext cx="8" cy="7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5" name="Line 1030"/>
              <p:cNvSpPr>
                <a:spLocks noChangeShapeType="1"/>
              </p:cNvSpPr>
              <p:nvPr/>
            </p:nvSpPr>
            <p:spPr bwMode="auto">
              <a:xfrm>
                <a:off x="2706" y="2708"/>
                <a:ext cx="4" cy="5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6" name="Line 1031"/>
              <p:cNvSpPr>
                <a:spLocks noChangeShapeType="1"/>
              </p:cNvSpPr>
              <p:nvPr/>
            </p:nvSpPr>
            <p:spPr bwMode="auto">
              <a:xfrm>
                <a:off x="2710" y="2765"/>
                <a:ext cx="4" cy="6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7" name="Line 1032"/>
              <p:cNvSpPr>
                <a:spLocks noChangeShapeType="1"/>
              </p:cNvSpPr>
              <p:nvPr/>
            </p:nvSpPr>
            <p:spPr bwMode="auto">
              <a:xfrm>
                <a:off x="2714" y="2831"/>
                <a:ext cx="3" cy="7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8" name="Line 1033"/>
              <p:cNvSpPr>
                <a:spLocks noChangeShapeType="1"/>
              </p:cNvSpPr>
              <p:nvPr/>
            </p:nvSpPr>
            <p:spPr bwMode="auto">
              <a:xfrm>
                <a:off x="2717" y="2903"/>
                <a:ext cx="4" cy="7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9" name="Line 1034"/>
              <p:cNvSpPr>
                <a:spLocks noChangeShapeType="1"/>
              </p:cNvSpPr>
              <p:nvPr/>
            </p:nvSpPr>
            <p:spPr bwMode="auto">
              <a:xfrm>
                <a:off x="2721" y="2982"/>
                <a:ext cx="3" cy="7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0" name="Line 1035"/>
              <p:cNvSpPr>
                <a:spLocks noChangeShapeType="1"/>
              </p:cNvSpPr>
              <p:nvPr/>
            </p:nvSpPr>
            <p:spPr bwMode="auto">
              <a:xfrm>
                <a:off x="2724" y="3061"/>
                <a:ext cx="4" cy="8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1" name="Line 1036"/>
              <p:cNvSpPr>
                <a:spLocks noChangeShapeType="1"/>
              </p:cNvSpPr>
              <p:nvPr/>
            </p:nvSpPr>
            <p:spPr bwMode="auto">
              <a:xfrm>
                <a:off x="2728" y="3142"/>
                <a:ext cx="4" cy="7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2" name="Line 1037"/>
              <p:cNvSpPr>
                <a:spLocks noChangeShapeType="1"/>
              </p:cNvSpPr>
              <p:nvPr/>
            </p:nvSpPr>
            <p:spPr bwMode="auto">
              <a:xfrm>
                <a:off x="2732" y="3219"/>
                <a:ext cx="4" cy="7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3" name="Line 1038"/>
              <p:cNvSpPr>
                <a:spLocks noChangeShapeType="1"/>
              </p:cNvSpPr>
              <p:nvPr/>
            </p:nvSpPr>
            <p:spPr bwMode="auto">
              <a:xfrm>
                <a:off x="2736" y="3293"/>
                <a:ext cx="4" cy="6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4" name="Line 1039"/>
              <p:cNvSpPr>
                <a:spLocks noChangeShapeType="1"/>
              </p:cNvSpPr>
              <p:nvPr/>
            </p:nvSpPr>
            <p:spPr bwMode="auto">
              <a:xfrm>
                <a:off x="2740" y="3360"/>
                <a:ext cx="4" cy="6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5" name="Line 1040"/>
              <p:cNvSpPr>
                <a:spLocks noChangeShapeType="1"/>
              </p:cNvSpPr>
              <p:nvPr/>
            </p:nvSpPr>
            <p:spPr bwMode="auto">
              <a:xfrm>
                <a:off x="2744" y="3420"/>
                <a:ext cx="3" cy="5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6" name="Line 1041"/>
              <p:cNvSpPr>
                <a:spLocks noChangeShapeType="1"/>
              </p:cNvSpPr>
              <p:nvPr/>
            </p:nvSpPr>
            <p:spPr bwMode="auto">
              <a:xfrm>
                <a:off x="2747" y="3471"/>
                <a:ext cx="3" cy="4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7" name="Line 1042"/>
              <p:cNvSpPr>
                <a:spLocks noChangeShapeType="1"/>
              </p:cNvSpPr>
              <p:nvPr/>
            </p:nvSpPr>
            <p:spPr bwMode="auto">
              <a:xfrm>
                <a:off x="2750" y="3514"/>
                <a:ext cx="8" cy="5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8" name="Line 1043"/>
              <p:cNvSpPr>
                <a:spLocks noChangeShapeType="1"/>
              </p:cNvSpPr>
              <p:nvPr/>
            </p:nvSpPr>
            <p:spPr bwMode="auto">
              <a:xfrm>
                <a:off x="2758" y="3569"/>
                <a:ext cx="7" cy="2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09" name="Line 1044"/>
              <p:cNvSpPr>
                <a:spLocks noChangeShapeType="1"/>
              </p:cNvSpPr>
              <p:nvPr/>
            </p:nvSpPr>
            <p:spPr bwMode="auto">
              <a:xfrm>
                <a:off x="2765" y="3596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0" name="Line 1045"/>
              <p:cNvSpPr>
                <a:spLocks noChangeShapeType="1"/>
              </p:cNvSpPr>
              <p:nvPr/>
            </p:nvSpPr>
            <p:spPr bwMode="auto">
              <a:xfrm flipV="1">
                <a:off x="2769" y="359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1" name="Line 1046"/>
              <p:cNvSpPr>
                <a:spLocks noChangeShapeType="1"/>
              </p:cNvSpPr>
              <p:nvPr/>
            </p:nvSpPr>
            <p:spPr bwMode="auto">
              <a:xfrm flipV="1">
                <a:off x="2772" y="3595"/>
                <a:ext cx="3" cy="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2" name="Line 1047"/>
              <p:cNvSpPr>
                <a:spLocks noChangeShapeType="1"/>
              </p:cNvSpPr>
              <p:nvPr/>
            </p:nvSpPr>
            <p:spPr bwMode="auto">
              <a:xfrm flipV="1">
                <a:off x="2775" y="3589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3" name="Line 1048"/>
              <p:cNvSpPr>
                <a:spLocks noChangeShapeType="1"/>
              </p:cNvSpPr>
              <p:nvPr/>
            </p:nvSpPr>
            <p:spPr bwMode="auto">
              <a:xfrm flipV="1">
                <a:off x="2779" y="3558"/>
                <a:ext cx="14" cy="3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4" name="Line 1049"/>
              <p:cNvSpPr>
                <a:spLocks noChangeShapeType="1"/>
              </p:cNvSpPr>
              <p:nvPr/>
            </p:nvSpPr>
            <p:spPr bwMode="auto">
              <a:xfrm flipV="1">
                <a:off x="2793" y="3549"/>
                <a:ext cx="14" cy="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5" name="Line 1050"/>
              <p:cNvSpPr>
                <a:spLocks noChangeShapeType="1"/>
              </p:cNvSpPr>
              <p:nvPr/>
            </p:nvSpPr>
            <p:spPr bwMode="auto">
              <a:xfrm>
                <a:off x="2807" y="3549"/>
                <a:ext cx="15" cy="2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6" name="Line 1051"/>
              <p:cNvSpPr>
                <a:spLocks noChangeShapeType="1"/>
              </p:cNvSpPr>
              <p:nvPr/>
            </p:nvSpPr>
            <p:spPr bwMode="auto">
              <a:xfrm>
                <a:off x="2822" y="3569"/>
                <a:ext cx="14" cy="2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7" name="Line 1052"/>
              <p:cNvSpPr>
                <a:spLocks noChangeShapeType="1"/>
              </p:cNvSpPr>
              <p:nvPr/>
            </p:nvSpPr>
            <p:spPr bwMode="auto">
              <a:xfrm>
                <a:off x="2836" y="3594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8" name="Line 1053"/>
              <p:cNvSpPr>
                <a:spLocks noChangeShapeType="1"/>
              </p:cNvSpPr>
              <p:nvPr/>
            </p:nvSpPr>
            <p:spPr bwMode="auto">
              <a:xfrm>
                <a:off x="2840" y="3597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19" name="Line 1054"/>
              <p:cNvSpPr>
                <a:spLocks noChangeShapeType="1"/>
              </p:cNvSpPr>
              <p:nvPr/>
            </p:nvSpPr>
            <p:spPr bwMode="auto">
              <a:xfrm>
                <a:off x="2844" y="3600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0" name="Line 1055"/>
              <p:cNvSpPr>
                <a:spLocks noChangeShapeType="1"/>
              </p:cNvSpPr>
              <p:nvPr/>
            </p:nvSpPr>
            <p:spPr bwMode="auto">
              <a:xfrm flipV="1">
                <a:off x="2848" y="3600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1" name="Line 1056"/>
              <p:cNvSpPr>
                <a:spLocks noChangeShapeType="1"/>
              </p:cNvSpPr>
              <p:nvPr/>
            </p:nvSpPr>
            <p:spPr bwMode="auto">
              <a:xfrm flipV="1">
                <a:off x="2852" y="3595"/>
                <a:ext cx="6" cy="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2" name="Line 1057"/>
              <p:cNvSpPr>
                <a:spLocks noChangeShapeType="1"/>
              </p:cNvSpPr>
              <p:nvPr/>
            </p:nvSpPr>
            <p:spPr bwMode="auto">
              <a:xfrm flipV="1">
                <a:off x="2858" y="3588"/>
                <a:ext cx="8" cy="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23" name="Line 1058"/>
              <p:cNvSpPr>
                <a:spLocks noChangeShapeType="1"/>
              </p:cNvSpPr>
              <p:nvPr/>
            </p:nvSpPr>
            <p:spPr bwMode="auto">
              <a:xfrm flipV="1">
                <a:off x="2866" y="3582"/>
                <a:ext cx="6" cy="6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350" name="Line 1060"/>
            <p:cNvSpPr>
              <a:spLocks noChangeShapeType="1"/>
            </p:cNvSpPr>
            <p:nvPr/>
          </p:nvSpPr>
          <p:spPr bwMode="auto">
            <a:xfrm flipV="1">
              <a:off x="2872" y="3578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1" name="Line 1061"/>
            <p:cNvSpPr>
              <a:spLocks noChangeShapeType="1"/>
            </p:cNvSpPr>
            <p:nvPr/>
          </p:nvSpPr>
          <p:spPr bwMode="auto">
            <a:xfrm flipV="1">
              <a:off x="2880" y="3578"/>
              <a:ext cx="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2" name="Line 1062"/>
            <p:cNvSpPr>
              <a:spLocks noChangeShapeType="1"/>
            </p:cNvSpPr>
            <p:nvPr/>
          </p:nvSpPr>
          <p:spPr bwMode="auto">
            <a:xfrm>
              <a:off x="2887" y="3578"/>
              <a:ext cx="7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3" name="Line 1063"/>
            <p:cNvSpPr>
              <a:spLocks noChangeShapeType="1"/>
            </p:cNvSpPr>
            <p:nvPr/>
          </p:nvSpPr>
          <p:spPr bwMode="auto">
            <a:xfrm>
              <a:off x="2894" y="3581"/>
              <a:ext cx="15" cy="1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4" name="Line 1064"/>
            <p:cNvSpPr>
              <a:spLocks noChangeShapeType="1"/>
            </p:cNvSpPr>
            <p:nvPr/>
          </p:nvSpPr>
          <p:spPr bwMode="auto">
            <a:xfrm>
              <a:off x="2909" y="3593"/>
              <a:ext cx="14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5" name="Line 1065"/>
            <p:cNvSpPr>
              <a:spLocks noChangeShapeType="1"/>
            </p:cNvSpPr>
            <p:nvPr/>
          </p:nvSpPr>
          <p:spPr bwMode="auto">
            <a:xfrm flipV="1">
              <a:off x="2923" y="3599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6" name="Line 1066"/>
            <p:cNvSpPr>
              <a:spLocks noChangeShapeType="1"/>
            </p:cNvSpPr>
            <p:nvPr/>
          </p:nvSpPr>
          <p:spPr bwMode="auto">
            <a:xfrm flipV="1">
              <a:off x="2931" y="3596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7" name="Line 1067"/>
            <p:cNvSpPr>
              <a:spLocks noChangeShapeType="1"/>
            </p:cNvSpPr>
            <p:nvPr/>
          </p:nvSpPr>
          <p:spPr bwMode="auto">
            <a:xfrm flipV="1">
              <a:off x="2939" y="3591"/>
              <a:ext cx="6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8" name="Line 1068"/>
            <p:cNvSpPr>
              <a:spLocks noChangeShapeType="1"/>
            </p:cNvSpPr>
            <p:nvPr/>
          </p:nvSpPr>
          <p:spPr bwMode="auto">
            <a:xfrm flipV="1">
              <a:off x="2945" y="3586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9" name="Line 1069"/>
            <p:cNvSpPr>
              <a:spLocks noChangeShapeType="1"/>
            </p:cNvSpPr>
            <p:nvPr/>
          </p:nvSpPr>
          <p:spPr bwMode="auto">
            <a:xfrm flipV="1">
              <a:off x="2953" y="3584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0" name="Line 1070"/>
            <p:cNvSpPr>
              <a:spLocks noChangeShapeType="1"/>
            </p:cNvSpPr>
            <p:nvPr/>
          </p:nvSpPr>
          <p:spPr bwMode="auto">
            <a:xfrm>
              <a:off x="2961" y="3584"/>
              <a:ext cx="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1" name="Line 1071"/>
            <p:cNvSpPr>
              <a:spLocks noChangeShapeType="1"/>
            </p:cNvSpPr>
            <p:nvPr/>
          </p:nvSpPr>
          <p:spPr bwMode="auto">
            <a:xfrm>
              <a:off x="2968" y="3584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2" name="Line 1072"/>
            <p:cNvSpPr>
              <a:spLocks noChangeShapeType="1"/>
            </p:cNvSpPr>
            <p:nvPr/>
          </p:nvSpPr>
          <p:spPr bwMode="auto">
            <a:xfrm>
              <a:off x="2976" y="3588"/>
              <a:ext cx="7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3" name="Line 1073"/>
            <p:cNvSpPr>
              <a:spLocks noChangeShapeType="1"/>
            </p:cNvSpPr>
            <p:nvPr/>
          </p:nvSpPr>
          <p:spPr bwMode="auto">
            <a:xfrm>
              <a:off x="2983" y="3593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4" name="Line 1074"/>
            <p:cNvSpPr>
              <a:spLocks noChangeShapeType="1"/>
            </p:cNvSpPr>
            <p:nvPr/>
          </p:nvSpPr>
          <p:spPr bwMode="auto">
            <a:xfrm>
              <a:off x="2990" y="3597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5" name="Line 1075"/>
            <p:cNvSpPr>
              <a:spLocks noChangeShapeType="1"/>
            </p:cNvSpPr>
            <p:nvPr/>
          </p:nvSpPr>
          <p:spPr bwMode="auto">
            <a:xfrm>
              <a:off x="2998" y="3600"/>
              <a:ext cx="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6" name="Line 1076"/>
            <p:cNvSpPr>
              <a:spLocks noChangeShapeType="1"/>
            </p:cNvSpPr>
            <p:nvPr/>
          </p:nvSpPr>
          <p:spPr bwMode="auto">
            <a:xfrm flipV="1">
              <a:off x="3005" y="3598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7" name="Line 1077"/>
            <p:cNvSpPr>
              <a:spLocks noChangeShapeType="1"/>
            </p:cNvSpPr>
            <p:nvPr/>
          </p:nvSpPr>
          <p:spPr bwMode="auto">
            <a:xfrm flipV="1">
              <a:off x="3013" y="3590"/>
              <a:ext cx="14" cy="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8" name="Line 1078"/>
            <p:cNvSpPr>
              <a:spLocks noChangeShapeType="1"/>
            </p:cNvSpPr>
            <p:nvPr/>
          </p:nvSpPr>
          <p:spPr bwMode="auto">
            <a:xfrm flipV="1">
              <a:off x="3027" y="3584"/>
              <a:ext cx="14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69" name="Line 1079"/>
            <p:cNvSpPr>
              <a:spLocks noChangeShapeType="1"/>
            </p:cNvSpPr>
            <p:nvPr/>
          </p:nvSpPr>
          <p:spPr bwMode="auto">
            <a:xfrm>
              <a:off x="3041" y="3584"/>
              <a:ext cx="14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0" name="Line 1080"/>
            <p:cNvSpPr>
              <a:spLocks noChangeShapeType="1"/>
            </p:cNvSpPr>
            <p:nvPr/>
          </p:nvSpPr>
          <p:spPr bwMode="auto">
            <a:xfrm>
              <a:off x="3055" y="3589"/>
              <a:ext cx="16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1" name="Line 1081"/>
            <p:cNvSpPr>
              <a:spLocks noChangeShapeType="1"/>
            </p:cNvSpPr>
            <p:nvPr/>
          </p:nvSpPr>
          <p:spPr bwMode="auto">
            <a:xfrm>
              <a:off x="3071" y="3598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2" name="Line 1082"/>
            <p:cNvSpPr>
              <a:spLocks noChangeShapeType="1"/>
            </p:cNvSpPr>
            <p:nvPr/>
          </p:nvSpPr>
          <p:spPr bwMode="auto">
            <a:xfrm flipV="1">
              <a:off x="3079" y="3599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3" name="Line 1083"/>
            <p:cNvSpPr>
              <a:spLocks noChangeShapeType="1"/>
            </p:cNvSpPr>
            <p:nvPr/>
          </p:nvSpPr>
          <p:spPr bwMode="auto">
            <a:xfrm flipV="1">
              <a:off x="3085" y="3596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4" name="Line 1084"/>
            <p:cNvSpPr>
              <a:spLocks noChangeShapeType="1"/>
            </p:cNvSpPr>
            <p:nvPr/>
          </p:nvSpPr>
          <p:spPr bwMode="auto">
            <a:xfrm flipV="1">
              <a:off x="3093" y="3590"/>
              <a:ext cx="8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5" name="Line 1085"/>
            <p:cNvSpPr>
              <a:spLocks noChangeShapeType="1"/>
            </p:cNvSpPr>
            <p:nvPr/>
          </p:nvSpPr>
          <p:spPr bwMode="auto">
            <a:xfrm flipV="1">
              <a:off x="3101" y="3583"/>
              <a:ext cx="6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6" name="Line 1086"/>
            <p:cNvSpPr>
              <a:spLocks noChangeShapeType="1"/>
            </p:cNvSpPr>
            <p:nvPr/>
          </p:nvSpPr>
          <p:spPr bwMode="auto">
            <a:xfrm flipV="1">
              <a:off x="3107" y="3579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7" name="Line 1087"/>
            <p:cNvSpPr>
              <a:spLocks noChangeShapeType="1"/>
            </p:cNvSpPr>
            <p:nvPr/>
          </p:nvSpPr>
          <p:spPr bwMode="auto">
            <a:xfrm flipV="1">
              <a:off x="3115" y="3578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8" name="Line 1088"/>
            <p:cNvSpPr>
              <a:spLocks noChangeShapeType="1"/>
            </p:cNvSpPr>
            <p:nvPr/>
          </p:nvSpPr>
          <p:spPr bwMode="auto">
            <a:xfrm>
              <a:off x="3123" y="3578"/>
              <a:ext cx="6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79" name="Line 1089"/>
            <p:cNvSpPr>
              <a:spLocks noChangeShapeType="1"/>
            </p:cNvSpPr>
            <p:nvPr/>
          </p:nvSpPr>
          <p:spPr bwMode="auto">
            <a:xfrm>
              <a:off x="3129" y="3580"/>
              <a:ext cx="16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0" name="Line 1090"/>
            <p:cNvSpPr>
              <a:spLocks noChangeShapeType="1"/>
            </p:cNvSpPr>
            <p:nvPr/>
          </p:nvSpPr>
          <p:spPr bwMode="auto">
            <a:xfrm>
              <a:off x="3145" y="3593"/>
              <a:ext cx="14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1" name="Line 1091"/>
            <p:cNvSpPr>
              <a:spLocks noChangeShapeType="1"/>
            </p:cNvSpPr>
            <p:nvPr/>
          </p:nvSpPr>
          <p:spPr bwMode="auto">
            <a:xfrm flipV="1">
              <a:off x="3159" y="3589"/>
              <a:ext cx="13" cy="1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2" name="Line 1092"/>
            <p:cNvSpPr>
              <a:spLocks noChangeShapeType="1"/>
            </p:cNvSpPr>
            <p:nvPr/>
          </p:nvSpPr>
          <p:spPr bwMode="auto">
            <a:xfrm flipV="1">
              <a:off x="3172" y="3565"/>
              <a:ext cx="14" cy="2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3" name="Line 1093"/>
            <p:cNvSpPr>
              <a:spLocks noChangeShapeType="1"/>
            </p:cNvSpPr>
            <p:nvPr/>
          </p:nvSpPr>
          <p:spPr bwMode="auto">
            <a:xfrm flipV="1">
              <a:off x="3186" y="3554"/>
              <a:ext cx="7" cy="1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4" name="Line 1094"/>
            <p:cNvSpPr>
              <a:spLocks noChangeShapeType="1"/>
            </p:cNvSpPr>
            <p:nvPr/>
          </p:nvSpPr>
          <p:spPr bwMode="auto">
            <a:xfrm flipV="1">
              <a:off x="3193" y="3548"/>
              <a:ext cx="6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5" name="Line 1095"/>
            <p:cNvSpPr>
              <a:spLocks noChangeShapeType="1"/>
            </p:cNvSpPr>
            <p:nvPr/>
          </p:nvSpPr>
          <p:spPr bwMode="auto">
            <a:xfrm>
              <a:off x="3199" y="354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6" name="Line 1096"/>
            <p:cNvSpPr>
              <a:spLocks noChangeShapeType="1"/>
            </p:cNvSpPr>
            <p:nvPr/>
          </p:nvSpPr>
          <p:spPr bwMode="auto">
            <a:xfrm>
              <a:off x="3203" y="3548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7" name="Line 1097"/>
            <p:cNvSpPr>
              <a:spLocks noChangeShapeType="1"/>
            </p:cNvSpPr>
            <p:nvPr/>
          </p:nvSpPr>
          <p:spPr bwMode="auto">
            <a:xfrm>
              <a:off x="3206" y="3550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8" name="Line 1098"/>
            <p:cNvSpPr>
              <a:spLocks noChangeShapeType="1"/>
            </p:cNvSpPr>
            <p:nvPr/>
          </p:nvSpPr>
          <p:spPr bwMode="auto">
            <a:xfrm>
              <a:off x="3210" y="3553"/>
              <a:ext cx="4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89" name="Line 1099"/>
            <p:cNvSpPr>
              <a:spLocks noChangeShapeType="1"/>
            </p:cNvSpPr>
            <p:nvPr/>
          </p:nvSpPr>
          <p:spPr bwMode="auto">
            <a:xfrm>
              <a:off x="3214" y="3559"/>
              <a:ext cx="6" cy="1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0" name="Line 1100"/>
            <p:cNvSpPr>
              <a:spLocks noChangeShapeType="1"/>
            </p:cNvSpPr>
            <p:nvPr/>
          </p:nvSpPr>
          <p:spPr bwMode="auto">
            <a:xfrm>
              <a:off x="3220" y="3576"/>
              <a:ext cx="8" cy="1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1" name="Line 1101"/>
            <p:cNvSpPr>
              <a:spLocks noChangeShapeType="1"/>
            </p:cNvSpPr>
            <p:nvPr/>
          </p:nvSpPr>
          <p:spPr bwMode="auto">
            <a:xfrm>
              <a:off x="3228" y="3593"/>
              <a:ext cx="3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2" name="Line 1102"/>
            <p:cNvSpPr>
              <a:spLocks noChangeShapeType="1"/>
            </p:cNvSpPr>
            <p:nvPr/>
          </p:nvSpPr>
          <p:spPr bwMode="auto">
            <a:xfrm>
              <a:off x="3231" y="3596"/>
              <a:ext cx="1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3" name="Line 1103"/>
            <p:cNvSpPr>
              <a:spLocks noChangeShapeType="1"/>
            </p:cNvSpPr>
            <p:nvPr/>
          </p:nvSpPr>
          <p:spPr bwMode="auto">
            <a:xfrm>
              <a:off x="3232" y="3599"/>
              <a:ext cx="2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4" name="Line 1104"/>
            <p:cNvSpPr>
              <a:spLocks noChangeShapeType="1"/>
            </p:cNvSpPr>
            <p:nvPr/>
          </p:nvSpPr>
          <p:spPr bwMode="auto">
            <a:xfrm>
              <a:off x="3234" y="3600"/>
              <a:ext cx="2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5" name="Line 1105"/>
            <p:cNvSpPr>
              <a:spLocks noChangeShapeType="1"/>
            </p:cNvSpPr>
            <p:nvPr/>
          </p:nvSpPr>
          <p:spPr bwMode="auto">
            <a:xfrm flipV="1">
              <a:off x="3236" y="3596"/>
              <a:ext cx="4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6" name="Line 1106"/>
            <p:cNvSpPr>
              <a:spLocks noChangeShapeType="1"/>
            </p:cNvSpPr>
            <p:nvPr/>
          </p:nvSpPr>
          <p:spPr bwMode="auto">
            <a:xfrm flipV="1">
              <a:off x="3240" y="3585"/>
              <a:ext cx="3" cy="1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7" name="Line 1107"/>
            <p:cNvSpPr>
              <a:spLocks noChangeShapeType="1"/>
            </p:cNvSpPr>
            <p:nvPr/>
          </p:nvSpPr>
          <p:spPr bwMode="auto">
            <a:xfrm flipV="1">
              <a:off x="3243" y="3540"/>
              <a:ext cx="8" cy="4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8" name="Line 1108"/>
            <p:cNvSpPr>
              <a:spLocks noChangeShapeType="1"/>
            </p:cNvSpPr>
            <p:nvPr/>
          </p:nvSpPr>
          <p:spPr bwMode="auto">
            <a:xfrm flipV="1">
              <a:off x="3251" y="3455"/>
              <a:ext cx="8" cy="8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99" name="Line 1109"/>
            <p:cNvSpPr>
              <a:spLocks noChangeShapeType="1"/>
            </p:cNvSpPr>
            <p:nvPr/>
          </p:nvSpPr>
          <p:spPr bwMode="auto">
            <a:xfrm flipV="1">
              <a:off x="3259" y="3399"/>
              <a:ext cx="4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0" name="Line 1110"/>
            <p:cNvSpPr>
              <a:spLocks noChangeShapeType="1"/>
            </p:cNvSpPr>
            <p:nvPr/>
          </p:nvSpPr>
          <p:spPr bwMode="auto">
            <a:xfrm flipV="1">
              <a:off x="3263" y="3334"/>
              <a:ext cx="4" cy="6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1" name="Line 1111"/>
            <p:cNvSpPr>
              <a:spLocks noChangeShapeType="1"/>
            </p:cNvSpPr>
            <p:nvPr/>
          </p:nvSpPr>
          <p:spPr bwMode="auto">
            <a:xfrm flipV="1">
              <a:off x="3267" y="3262"/>
              <a:ext cx="4" cy="7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2" name="Line 1112"/>
            <p:cNvSpPr>
              <a:spLocks noChangeShapeType="1"/>
            </p:cNvSpPr>
            <p:nvPr/>
          </p:nvSpPr>
          <p:spPr bwMode="auto">
            <a:xfrm flipV="1">
              <a:off x="3271" y="3184"/>
              <a:ext cx="4" cy="7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3" name="Line 1113"/>
            <p:cNvSpPr>
              <a:spLocks noChangeShapeType="1"/>
            </p:cNvSpPr>
            <p:nvPr/>
          </p:nvSpPr>
          <p:spPr bwMode="auto">
            <a:xfrm flipV="1">
              <a:off x="3275" y="3111"/>
              <a:ext cx="4" cy="7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4" name="Line 1114"/>
            <p:cNvSpPr>
              <a:spLocks noChangeShapeType="1"/>
            </p:cNvSpPr>
            <p:nvPr/>
          </p:nvSpPr>
          <p:spPr bwMode="auto">
            <a:xfrm flipV="1">
              <a:off x="3279" y="3036"/>
              <a:ext cx="3" cy="7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5" name="Line 1115"/>
            <p:cNvSpPr>
              <a:spLocks noChangeShapeType="1"/>
            </p:cNvSpPr>
            <p:nvPr/>
          </p:nvSpPr>
          <p:spPr bwMode="auto">
            <a:xfrm flipV="1">
              <a:off x="3282" y="2962"/>
              <a:ext cx="3" cy="7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6" name="Line 1116"/>
            <p:cNvSpPr>
              <a:spLocks noChangeShapeType="1"/>
            </p:cNvSpPr>
            <p:nvPr/>
          </p:nvSpPr>
          <p:spPr bwMode="auto">
            <a:xfrm flipV="1">
              <a:off x="3285" y="2891"/>
              <a:ext cx="4" cy="7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7" name="Line 1117"/>
            <p:cNvSpPr>
              <a:spLocks noChangeShapeType="1"/>
            </p:cNvSpPr>
            <p:nvPr/>
          </p:nvSpPr>
          <p:spPr bwMode="auto">
            <a:xfrm flipV="1">
              <a:off x="3289" y="2824"/>
              <a:ext cx="4" cy="6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8" name="Line 1118"/>
            <p:cNvSpPr>
              <a:spLocks noChangeShapeType="1"/>
            </p:cNvSpPr>
            <p:nvPr/>
          </p:nvSpPr>
          <p:spPr bwMode="auto">
            <a:xfrm flipV="1">
              <a:off x="3293" y="2763"/>
              <a:ext cx="2" cy="6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09" name="Line 1119"/>
            <p:cNvSpPr>
              <a:spLocks noChangeShapeType="1"/>
            </p:cNvSpPr>
            <p:nvPr/>
          </p:nvSpPr>
          <p:spPr bwMode="auto">
            <a:xfrm flipV="1">
              <a:off x="3295" y="2711"/>
              <a:ext cx="4" cy="5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0" name="Line 1120"/>
            <p:cNvSpPr>
              <a:spLocks noChangeShapeType="1"/>
            </p:cNvSpPr>
            <p:nvPr/>
          </p:nvSpPr>
          <p:spPr bwMode="auto">
            <a:xfrm flipV="1">
              <a:off x="3299" y="2668"/>
              <a:ext cx="4" cy="4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1" name="Line 1121"/>
            <p:cNvSpPr>
              <a:spLocks noChangeShapeType="1"/>
            </p:cNvSpPr>
            <p:nvPr/>
          </p:nvSpPr>
          <p:spPr bwMode="auto">
            <a:xfrm flipV="1">
              <a:off x="3303" y="2636"/>
              <a:ext cx="3" cy="3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2" name="Line 1122"/>
            <p:cNvSpPr>
              <a:spLocks noChangeShapeType="1"/>
            </p:cNvSpPr>
            <p:nvPr/>
          </p:nvSpPr>
          <p:spPr bwMode="auto">
            <a:xfrm flipV="1">
              <a:off x="3306" y="2616"/>
              <a:ext cx="4" cy="2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3" name="Line 1123"/>
            <p:cNvSpPr>
              <a:spLocks noChangeShapeType="1"/>
            </p:cNvSpPr>
            <p:nvPr/>
          </p:nvSpPr>
          <p:spPr bwMode="auto">
            <a:xfrm flipV="1">
              <a:off x="3310" y="2610"/>
              <a:ext cx="1" cy="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4" name="Line 1124"/>
            <p:cNvSpPr>
              <a:spLocks noChangeShapeType="1"/>
            </p:cNvSpPr>
            <p:nvPr/>
          </p:nvSpPr>
          <p:spPr bwMode="auto">
            <a:xfrm flipV="1">
              <a:off x="3311" y="2608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5" name="Line 1125"/>
            <p:cNvSpPr>
              <a:spLocks noChangeShapeType="1"/>
            </p:cNvSpPr>
            <p:nvPr/>
          </p:nvSpPr>
          <p:spPr bwMode="auto">
            <a:xfrm>
              <a:off x="3314" y="2608"/>
              <a:ext cx="1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6" name="Line 1126"/>
            <p:cNvSpPr>
              <a:spLocks noChangeShapeType="1"/>
            </p:cNvSpPr>
            <p:nvPr/>
          </p:nvSpPr>
          <p:spPr bwMode="auto">
            <a:xfrm>
              <a:off x="3315" y="2609"/>
              <a:ext cx="1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7" name="Line 1127"/>
            <p:cNvSpPr>
              <a:spLocks noChangeShapeType="1"/>
            </p:cNvSpPr>
            <p:nvPr/>
          </p:nvSpPr>
          <p:spPr bwMode="auto">
            <a:xfrm>
              <a:off x="3316" y="2613"/>
              <a:ext cx="8" cy="4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8" name="Line 1128"/>
            <p:cNvSpPr>
              <a:spLocks noChangeShapeType="1"/>
            </p:cNvSpPr>
            <p:nvPr/>
          </p:nvSpPr>
          <p:spPr bwMode="auto">
            <a:xfrm>
              <a:off x="3324" y="2661"/>
              <a:ext cx="6" cy="9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19" name="Line 1129"/>
            <p:cNvSpPr>
              <a:spLocks noChangeShapeType="1"/>
            </p:cNvSpPr>
            <p:nvPr/>
          </p:nvSpPr>
          <p:spPr bwMode="auto">
            <a:xfrm>
              <a:off x="3330" y="2752"/>
              <a:ext cx="4" cy="6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0" name="Line 1130"/>
            <p:cNvSpPr>
              <a:spLocks noChangeShapeType="1"/>
            </p:cNvSpPr>
            <p:nvPr/>
          </p:nvSpPr>
          <p:spPr bwMode="auto">
            <a:xfrm>
              <a:off x="3334" y="2815"/>
              <a:ext cx="4" cy="7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1" name="Line 1131"/>
            <p:cNvSpPr>
              <a:spLocks noChangeShapeType="1"/>
            </p:cNvSpPr>
            <p:nvPr/>
          </p:nvSpPr>
          <p:spPr bwMode="auto">
            <a:xfrm>
              <a:off x="3338" y="2886"/>
              <a:ext cx="3" cy="7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2" name="Line 1132"/>
            <p:cNvSpPr>
              <a:spLocks noChangeShapeType="1"/>
            </p:cNvSpPr>
            <p:nvPr/>
          </p:nvSpPr>
          <p:spPr bwMode="auto">
            <a:xfrm>
              <a:off x="3341" y="2962"/>
              <a:ext cx="4" cy="7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3" name="Line 1133"/>
            <p:cNvSpPr>
              <a:spLocks noChangeShapeType="1"/>
            </p:cNvSpPr>
            <p:nvPr/>
          </p:nvSpPr>
          <p:spPr bwMode="auto">
            <a:xfrm>
              <a:off x="3345" y="3041"/>
              <a:ext cx="4" cy="7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4" name="Line 1134"/>
            <p:cNvSpPr>
              <a:spLocks noChangeShapeType="1"/>
            </p:cNvSpPr>
            <p:nvPr/>
          </p:nvSpPr>
          <p:spPr bwMode="auto">
            <a:xfrm>
              <a:off x="3349" y="3120"/>
              <a:ext cx="3" cy="7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5" name="Line 1135"/>
            <p:cNvSpPr>
              <a:spLocks noChangeShapeType="1"/>
            </p:cNvSpPr>
            <p:nvPr/>
          </p:nvSpPr>
          <p:spPr bwMode="auto">
            <a:xfrm>
              <a:off x="3352" y="3197"/>
              <a:ext cx="4" cy="7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6" name="Line 1136"/>
            <p:cNvSpPr>
              <a:spLocks noChangeShapeType="1"/>
            </p:cNvSpPr>
            <p:nvPr/>
          </p:nvSpPr>
          <p:spPr bwMode="auto">
            <a:xfrm>
              <a:off x="3356" y="3272"/>
              <a:ext cx="4" cy="6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7" name="Line 1137"/>
            <p:cNvSpPr>
              <a:spLocks noChangeShapeType="1"/>
            </p:cNvSpPr>
            <p:nvPr/>
          </p:nvSpPr>
          <p:spPr bwMode="auto">
            <a:xfrm>
              <a:off x="3360" y="3340"/>
              <a:ext cx="3" cy="6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8" name="Line 1138"/>
            <p:cNvSpPr>
              <a:spLocks noChangeShapeType="1"/>
            </p:cNvSpPr>
            <p:nvPr/>
          </p:nvSpPr>
          <p:spPr bwMode="auto">
            <a:xfrm>
              <a:off x="3363" y="3402"/>
              <a:ext cx="4" cy="5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29" name="Line 1139"/>
            <p:cNvSpPr>
              <a:spLocks noChangeShapeType="1"/>
            </p:cNvSpPr>
            <p:nvPr/>
          </p:nvSpPr>
          <p:spPr bwMode="auto">
            <a:xfrm>
              <a:off x="3367" y="3455"/>
              <a:ext cx="4" cy="4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0" name="Line 1140"/>
            <p:cNvSpPr>
              <a:spLocks noChangeShapeType="1"/>
            </p:cNvSpPr>
            <p:nvPr/>
          </p:nvSpPr>
          <p:spPr bwMode="auto">
            <a:xfrm>
              <a:off x="3371" y="3500"/>
              <a:ext cx="4" cy="3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1" name="Line 1141"/>
            <p:cNvSpPr>
              <a:spLocks noChangeShapeType="1"/>
            </p:cNvSpPr>
            <p:nvPr/>
          </p:nvSpPr>
          <p:spPr bwMode="auto">
            <a:xfrm>
              <a:off x="3375" y="3536"/>
              <a:ext cx="7" cy="4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2" name="Line 1142"/>
            <p:cNvSpPr>
              <a:spLocks noChangeShapeType="1"/>
            </p:cNvSpPr>
            <p:nvPr/>
          </p:nvSpPr>
          <p:spPr bwMode="auto">
            <a:xfrm>
              <a:off x="3382" y="3583"/>
              <a:ext cx="7" cy="1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3" name="Line 1143"/>
            <p:cNvSpPr>
              <a:spLocks noChangeShapeType="1"/>
            </p:cNvSpPr>
            <p:nvPr/>
          </p:nvSpPr>
          <p:spPr bwMode="auto">
            <a:xfrm flipV="1">
              <a:off x="3389" y="3582"/>
              <a:ext cx="14" cy="1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4" name="Line 1144"/>
            <p:cNvSpPr>
              <a:spLocks noChangeShapeType="1"/>
            </p:cNvSpPr>
            <p:nvPr/>
          </p:nvSpPr>
          <p:spPr bwMode="auto">
            <a:xfrm flipV="1">
              <a:off x="3403" y="3553"/>
              <a:ext cx="14" cy="2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5" name="Line 1145"/>
            <p:cNvSpPr>
              <a:spLocks noChangeShapeType="1"/>
            </p:cNvSpPr>
            <p:nvPr/>
          </p:nvSpPr>
          <p:spPr bwMode="auto">
            <a:xfrm flipV="1">
              <a:off x="3417" y="3549"/>
              <a:ext cx="4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6" name="Line 1146"/>
            <p:cNvSpPr>
              <a:spLocks noChangeShapeType="1"/>
            </p:cNvSpPr>
            <p:nvPr/>
          </p:nvSpPr>
          <p:spPr bwMode="auto">
            <a:xfrm flipV="1">
              <a:off x="3421" y="3548"/>
              <a:ext cx="3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7" name="Line 1147"/>
            <p:cNvSpPr>
              <a:spLocks noChangeShapeType="1"/>
            </p:cNvSpPr>
            <p:nvPr/>
          </p:nvSpPr>
          <p:spPr bwMode="auto">
            <a:xfrm>
              <a:off x="3424" y="354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8" name="Line 1148"/>
            <p:cNvSpPr>
              <a:spLocks noChangeShapeType="1"/>
            </p:cNvSpPr>
            <p:nvPr/>
          </p:nvSpPr>
          <p:spPr bwMode="auto">
            <a:xfrm>
              <a:off x="3428" y="3549"/>
              <a:ext cx="4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39" name="Line 1149"/>
            <p:cNvSpPr>
              <a:spLocks noChangeShapeType="1"/>
            </p:cNvSpPr>
            <p:nvPr/>
          </p:nvSpPr>
          <p:spPr bwMode="auto">
            <a:xfrm>
              <a:off x="3432" y="3551"/>
              <a:ext cx="6" cy="1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0" name="Line 1150"/>
            <p:cNvSpPr>
              <a:spLocks noChangeShapeType="1"/>
            </p:cNvSpPr>
            <p:nvPr/>
          </p:nvSpPr>
          <p:spPr bwMode="auto">
            <a:xfrm>
              <a:off x="3438" y="3561"/>
              <a:ext cx="8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1" name="Line 1151"/>
            <p:cNvSpPr>
              <a:spLocks noChangeShapeType="1"/>
            </p:cNvSpPr>
            <p:nvPr/>
          </p:nvSpPr>
          <p:spPr bwMode="auto">
            <a:xfrm>
              <a:off x="3446" y="3574"/>
              <a:ext cx="8" cy="1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2" name="Line 1152"/>
            <p:cNvSpPr>
              <a:spLocks noChangeShapeType="1"/>
            </p:cNvSpPr>
            <p:nvPr/>
          </p:nvSpPr>
          <p:spPr bwMode="auto">
            <a:xfrm>
              <a:off x="3454" y="3588"/>
              <a:ext cx="7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3" name="Line 1153"/>
            <p:cNvSpPr>
              <a:spLocks noChangeShapeType="1"/>
            </p:cNvSpPr>
            <p:nvPr/>
          </p:nvSpPr>
          <p:spPr bwMode="auto">
            <a:xfrm>
              <a:off x="3461" y="3597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4" name="Line 1154"/>
            <p:cNvSpPr>
              <a:spLocks noChangeShapeType="1"/>
            </p:cNvSpPr>
            <p:nvPr/>
          </p:nvSpPr>
          <p:spPr bwMode="auto">
            <a:xfrm flipV="1">
              <a:off x="3469" y="3597"/>
              <a:ext cx="8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5" name="Line 1155"/>
            <p:cNvSpPr>
              <a:spLocks noChangeShapeType="1"/>
            </p:cNvSpPr>
            <p:nvPr/>
          </p:nvSpPr>
          <p:spPr bwMode="auto">
            <a:xfrm flipV="1">
              <a:off x="3477" y="3590"/>
              <a:ext cx="8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6" name="Line 1156"/>
            <p:cNvSpPr>
              <a:spLocks noChangeShapeType="1"/>
            </p:cNvSpPr>
            <p:nvPr/>
          </p:nvSpPr>
          <p:spPr bwMode="auto">
            <a:xfrm flipV="1">
              <a:off x="3485" y="3583"/>
              <a:ext cx="8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7" name="Line 1157"/>
            <p:cNvSpPr>
              <a:spLocks noChangeShapeType="1"/>
            </p:cNvSpPr>
            <p:nvPr/>
          </p:nvSpPr>
          <p:spPr bwMode="auto">
            <a:xfrm flipV="1">
              <a:off x="3493" y="3580"/>
              <a:ext cx="4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8" name="Line 1158"/>
            <p:cNvSpPr>
              <a:spLocks noChangeShapeType="1"/>
            </p:cNvSpPr>
            <p:nvPr/>
          </p:nvSpPr>
          <p:spPr bwMode="auto">
            <a:xfrm flipV="1">
              <a:off x="3497" y="3578"/>
              <a:ext cx="3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49" name="Line 1159"/>
            <p:cNvSpPr>
              <a:spLocks noChangeShapeType="1"/>
            </p:cNvSpPr>
            <p:nvPr/>
          </p:nvSpPr>
          <p:spPr bwMode="auto">
            <a:xfrm flipV="1">
              <a:off x="3500" y="357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0" name="Line 1160"/>
            <p:cNvSpPr>
              <a:spLocks noChangeShapeType="1"/>
            </p:cNvSpPr>
            <p:nvPr/>
          </p:nvSpPr>
          <p:spPr bwMode="auto">
            <a:xfrm>
              <a:off x="3504" y="3578"/>
              <a:ext cx="4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1" name="Line 1161"/>
            <p:cNvSpPr>
              <a:spLocks noChangeShapeType="1"/>
            </p:cNvSpPr>
            <p:nvPr/>
          </p:nvSpPr>
          <p:spPr bwMode="auto">
            <a:xfrm>
              <a:off x="3508" y="3578"/>
              <a:ext cx="14" cy="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2" name="Line 1162"/>
            <p:cNvSpPr>
              <a:spLocks noChangeShapeType="1"/>
            </p:cNvSpPr>
            <p:nvPr/>
          </p:nvSpPr>
          <p:spPr bwMode="auto">
            <a:xfrm>
              <a:off x="3522" y="3586"/>
              <a:ext cx="13" cy="1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3" name="Line 1163"/>
            <p:cNvSpPr>
              <a:spLocks noChangeShapeType="1"/>
            </p:cNvSpPr>
            <p:nvPr/>
          </p:nvSpPr>
          <p:spPr bwMode="auto">
            <a:xfrm>
              <a:off x="3535" y="3597"/>
              <a:ext cx="7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4" name="Line 1164"/>
            <p:cNvSpPr>
              <a:spLocks noChangeShapeType="1"/>
            </p:cNvSpPr>
            <p:nvPr/>
          </p:nvSpPr>
          <p:spPr bwMode="auto">
            <a:xfrm>
              <a:off x="3542" y="3600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5" name="Line 1165"/>
            <p:cNvSpPr>
              <a:spLocks noChangeShapeType="1"/>
            </p:cNvSpPr>
            <p:nvPr/>
          </p:nvSpPr>
          <p:spPr bwMode="auto">
            <a:xfrm flipV="1">
              <a:off x="3548" y="3598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6" name="Line 1166"/>
            <p:cNvSpPr>
              <a:spLocks noChangeShapeType="1"/>
            </p:cNvSpPr>
            <p:nvPr/>
          </p:nvSpPr>
          <p:spPr bwMode="auto">
            <a:xfrm flipV="1">
              <a:off x="3556" y="3594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7" name="Line 1167"/>
            <p:cNvSpPr>
              <a:spLocks noChangeShapeType="1"/>
            </p:cNvSpPr>
            <p:nvPr/>
          </p:nvSpPr>
          <p:spPr bwMode="auto">
            <a:xfrm flipV="1">
              <a:off x="3563" y="3589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8" name="Line 1168"/>
            <p:cNvSpPr>
              <a:spLocks noChangeShapeType="1"/>
            </p:cNvSpPr>
            <p:nvPr/>
          </p:nvSpPr>
          <p:spPr bwMode="auto">
            <a:xfrm flipV="1">
              <a:off x="3571" y="3585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59" name="Line 1169"/>
            <p:cNvSpPr>
              <a:spLocks noChangeShapeType="1"/>
            </p:cNvSpPr>
            <p:nvPr/>
          </p:nvSpPr>
          <p:spPr bwMode="auto">
            <a:xfrm flipV="1">
              <a:off x="3578" y="3584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0" name="Line 1170"/>
            <p:cNvSpPr>
              <a:spLocks noChangeShapeType="1"/>
            </p:cNvSpPr>
            <p:nvPr/>
          </p:nvSpPr>
          <p:spPr bwMode="auto">
            <a:xfrm>
              <a:off x="3586" y="3584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1" name="Line 1171"/>
            <p:cNvSpPr>
              <a:spLocks noChangeShapeType="1"/>
            </p:cNvSpPr>
            <p:nvPr/>
          </p:nvSpPr>
          <p:spPr bwMode="auto">
            <a:xfrm>
              <a:off x="3594" y="3586"/>
              <a:ext cx="15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2" name="Line 1172"/>
            <p:cNvSpPr>
              <a:spLocks noChangeShapeType="1"/>
            </p:cNvSpPr>
            <p:nvPr/>
          </p:nvSpPr>
          <p:spPr bwMode="auto">
            <a:xfrm>
              <a:off x="3609" y="3595"/>
              <a:ext cx="15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3" name="Line 1173"/>
            <p:cNvSpPr>
              <a:spLocks noChangeShapeType="1"/>
            </p:cNvSpPr>
            <p:nvPr/>
          </p:nvSpPr>
          <p:spPr bwMode="auto">
            <a:xfrm flipV="1">
              <a:off x="3624" y="3596"/>
              <a:ext cx="14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4" name="Line 1174"/>
            <p:cNvSpPr>
              <a:spLocks noChangeShapeType="1"/>
            </p:cNvSpPr>
            <p:nvPr/>
          </p:nvSpPr>
          <p:spPr bwMode="auto">
            <a:xfrm flipV="1">
              <a:off x="3638" y="3587"/>
              <a:ext cx="14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5" name="Line 1175"/>
            <p:cNvSpPr>
              <a:spLocks noChangeShapeType="1"/>
            </p:cNvSpPr>
            <p:nvPr/>
          </p:nvSpPr>
          <p:spPr bwMode="auto">
            <a:xfrm flipV="1">
              <a:off x="3652" y="3584"/>
              <a:ext cx="7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6" name="Line 1176"/>
            <p:cNvSpPr>
              <a:spLocks noChangeShapeType="1"/>
            </p:cNvSpPr>
            <p:nvPr/>
          </p:nvSpPr>
          <p:spPr bwMode="auto">
            <a:xfrm>
              <a:off x="3659" y="3584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7" name="Line 1177"/>
            <p:cNvSpPr>
              <a:spLocks noChangeShapeType="1"/>
            </p:cNvSpPr>
            <p:nvPr/>
          </p:nvSpPr>
          <p:spPr bwMode="auto">
            <a:xfrm>
              <a:off x="3667" y="3584"/>
              <a:ext cx="6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8" name="Line 1178"/>
            <p:cNvSpPr>
              <a:spLocks noChangeShapeType="1"/>
            </p:cNvSpPr>
            <p:nvPr/>
          </p:nvSpPr>
          <p:spPr bwMode="auto">
            <a:xfrm>
              <a:off x="3673" y="3586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69" name="Line 1179"/>
            <p:cNvSpPr>
              <a:spLocks noChangeShapeType="1"/>
            </p:cNvSpPr>
            <p:nvPr/>
          </p:nvSpPr>
          <p:spPr bwMode="auto">
            <a:xfrm>
              <a:off x="3681" y="3591"/>
              <a:ext cx="8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0" name="Line 1180"/>
            <p:cNvSpPr>
              <a:spLocks noChangeShapeType="1"/>
            </p:cNvSpPr>
            <p:nvPr/>
          </p:nvSpPr>
          <p:spPr bwMode="auto">
            <a:xfrm>
              <a:off x="3689" y="3596"/>
              <a:ext cx="6" cy="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1" name="Line 1181"/>
            <p:cNvSpPr>
              <a:spLocks noChangeShapeType="1"/>
            </p:cNvSpPr>
            <p:nvPr/>
          </p:nvSpPr>
          <p:spPr bwMode="auto">
            <a:xfrm>
              <a:off x="3695" y="3599"/>
              <a:ext cx="8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2" name="Line 1182"/>
            <p:cNvSpPr>
              <a:spLocks noChangeShapeType="1"/>
            </p:cNvSpPr>
            <p:nvPr/>
          </p:nvSpPr>
          <p:spPr bwMode="auto">
            <a:xfrm flipV="1">
              <a:off x="3703" y="3598"/>
              <a:ext cx="8" cy="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3" name="Line 1183"/>
            <p:cNvSpPr>
              <a:spLocks noChangeShapeType="1"/>
            </p:cNvSpPr>
            <p:nvPr/>
          </p:nvSpPr>
          <p:spPr bwMode="auto">
            <a:xfrm flipV="1">
              <a:off x="3711" y="3585"/>
              <a:ext cx="15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4" name="Line 1184"/>
            <p:cNvSpPr>
              <a:spLocks noChangeShapeType="1"/>
            </p:cNvSpPr>
            <p:nvPr/>
          </p:nvSpPr>
          <p:spPr bwMode="auto">
            <a:xfrm flipV="1">
              <a:off x="3726" y="3578"/>
              <a:ext cx="16" cy="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5" name="Line 1185"/>
            <p:cNvSpPr>
              <a:spLocks noChangeShapeType="1"/>
            </p:cNvSpPr>
            <p:nvPr/>
          </p:nvSpPr>
          <p:spPr bwMode="auto">
            <a:xfrm>
              <a:off x="3742" y="3578"/>
              <a:ext cx="13" cy="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6" name="Line 1186"/>
            <p:cNvSpPr>
              <a:spLocks noChangeShapeType="1"/>
            </p:cNvSpPr>
            <p:nvPr/>
          </p:nvSpPr>
          <p:spPr bwMode="auto">
            <a:xfrm>
              <a:off x="3755" y="3583"/>
              <a:ext cx="13" cy="1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7" name="Line 1187"/>
            <p:cNvSpPr>
              <a:spLocks noChangeShapeType="1"/>
            </p:cNvSpPr>
            <p:nvPr/>
          </p:nvSpPr>
          <p:spPr bwMode="auto">
            <a:xfrm>
              <a:off x="3768" y="3595"/>
              <a:ext cx="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8" name="Line 1188"/>
            <p:cNvSpPr>
              <a:spLocks noChangeShapeType="1"/>
            </p:cNvSpPr>
            <p:nvPr/>
          </p:nvSpPr>
          <p:spPr bwMode="auto">
            <a:xfrm>
              <a:off x="3776" y="3599"/>
              <a:ext cx="6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79" name="Line 1189"/>
            <p:cNvSpPr>
              <a:spLocks noChangeShapeType="1"/>
            </p:cNvSpPr>
            <p:nvPr/>
          </p:nvSpPr>
          <p:spPr bwMode="auto">
            <a:xfrm flipV="1">
              <a:off x="3782" y="3596"/>
              <a:ext cx="7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0" name="Line 1190"/>
            <p:cNvSpPr>
              <a:spLocks noChangeShapeType="1"/>
            </p:cNvSpPr>
            <p:nvPr/>
          </p:nvSpPr>
          <p:spPr bwMode="auto">
            <a:xfrm flipV="1">
              <a:off x="3789" y="3587"/>
              <a:ext cx="6" cy="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1" name="Line 1191"/>
            <p:cNvSpPr>
              <a:spLocks noChangeShapeType="1"/>
            </p:cNvSpPr>
            <p:nvPr/>
          </p:nvSpPr>
          <p:spPr bwMode="auto">
            <a:xfrm flipV="1">
              <a:off x="3795" y="3561"/>
              <a:ext cx="14" cy="2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2" name="Line 1192"/>
            <p:cNvSpPr>
              <a:spLocks noChangeShapeType="1"/>
            </p:cNvSpPr>
            <p:nvPr/>
          </p:nvSpPr>
          <p:spPr bwMode="auto">
            <a:xfrm flipV="1">
              <a:off x="3809" y="3548"/>
              <a:ext cx="16" cy="1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3" name="Line 1193"/>
            <p:cNvSpPr>
              <a:spLocks noChangeShapeType="1"/>
            </p:cNvSpPr>
            <p:nvPr/>
          </p:nvSpPr>
          <p:spPr bwMode="auto">
            <a:xfrm>
              <a:off x="3825" y="3548"/>
              <a:ext cx="15" cy="2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4" name="Line 1194"/>
            <p:cNvSpPr>
              <a:spLocks noChangeShapeType="1"/>
            </p:cNvSpPr>
            <p:nvPr/>
          </p:nvSpPr>
          <p:spPr bwMode="auto">
            <a:xfrm>
              <a:off x="3840" y="3571"/>
              <a:ext cx="15" cy="2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5" name="Line 1338"/>
            <p:cNvSpPr>
              <a:spLocks noChangeShapeType="1"/>
            </p:cNvSpPr>
            <p:nvPr/>
          </p:nvSpPr>
          <p:spPr bwMode="auto">
            <a:xfrm flipV="1">
              <a:off x="714" y="3592"/>
              <a:ext cx="8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6" name="Line 1339"/>
            <p:cNvSpPr>
              <a:spLocks noChangeShapeType="1"/>
            </p:cNvSpPr>
            <p:nvPr/>
          </p:nvSpPr>
          <p:spPr bwMode="auto">
            <a:xfrm flipV="1">
              <a:off x="722" y="3583"/>
              <a:ext cx="8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7" name="Line 1340"/>
            <p:cNvSpPr>
              <a:spLocks noChangeShapeType="1"/>
            </p:cNvSpPr>
            <p:nvPr/>
          </p:nvSpPr>
          <p:spPr bwMode="auto">
            <a:xfrm flipV="1">
              <a:off x="730" y="3582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8" name="Line 1341"/>
            <p:cNvSpPr>
              <a:spLocks noChangeShapeType="1"/>
            </p:cNvSpPr>
            <p:nvPr/>
          </p:nvSpPr>
          <p:spPr bwMode="auto">
            <a:xfrm>
              <a:off x="734" y="3582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89" name="Line 1342"/>
            <p:cNvSpPr>
              <a:spLocks noChangeShapeType="1"/>
            </p:cNvSpPr>
            <p:nvPr/>
          </p:nvSpPr>
          <p:spPr bwMode="auto">
            <a:xfrm>
              <a:off x="738" y="3585"/>
              <a:ext cx="4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0" name="Line 1343"/>
            <p:cNvSpPr>
              <a:spLocks noChangeShapeType="1"/>
            </p:cNvSpPr>
            <p:nvPr/>
          </p:nvSpPr>
          <p:spPr bwMode="auto">
            <a:xfrm>
              <a:off x="742" y="3590"/>
              <a:ext cx="2" cy="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1" name="Line 1344"/>
            <p:cNvSpPr>
              <a:spLocks noChangeShapeType="1"/>
            </p:cNvSpPr>
            <p:nvPr/>
          </p:nvSpPr>
          <p:spPr bwMode="auto">
            <a:xfrm flipV="1">
              <a:off x="744" y="3583"/>
              <a:ext cx="16" cy="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2" name="Line 1345"/>
            <p:cNvSpPr>
              <a:spLocks noChangeShapeType="1"/>
            </p:cNvSpPr>
            <p:nvPr/>
          </p:nvSpPr>
          <p:spPr bwMode="auto">
            <a:xfrm flipV="1">
              <a:off x="760" y="3554"/>
              <a:ext cx="15" cy="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3" name="Line 1346"/>
            <p:cNvSpPr>
              <a:spLocks noChangeShapeType="1"/>
            </p:cNvSpPr>
            <p:nvPr/>
          </p:nvSpPr>
          <p:spPr bwMode="auto">
            <a:xfrm>
              <a:off x="775" y="3554"/>
              <a:ext cx="7" cy="2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4" name="Line 1347"/>
            <p:cNvSpPr>
              <a:spLocks noChangeShapeType="1"/>
            </p:cNvSpPr>
            <p:nvPr/>
          </p:nvSpPr>
          <p:spPr bwMode="auto">
            <a:xfrm>
              <a:off x="782" y="3577"/>
              <a:ext cx="6" cy="2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5" name="Line 1348"/>
            <p:cNvSpPr>
              <a:spLocks noChangeShapeType="1"/>
            </p:cNvSpPr>
            <p:nvPr/>
          </p:nvSpPr>
          <p:spPr bwMode="auto">
            <a:xfrm flipV="1">
              <a:off x="788" y="3596"/>
              <a:ext cx="4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6" name="Line 1349"/>
            <p:cNvSpPr>
              <a:spLocks noChangeShapeType="1"/>
            </p:cNvSpPr>
            <p:nvPr/>
          </p:nvSpPr>
          <p:spPr bwMode="auto">
            <a:xfrm flipV="1">
              <a:off x="792" y="3572"/>
              <a:ext cx="3" cy="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7" name="Line 1350"/>
            <p:cNvSpPr>
              <a:spLocks noChangeShapeType="1"/>
            </p:cNvSpPr>
            <p:nvPr/>
          </p:nvSpPr>
          <p:spPr bwMode="auto">
            <a:xfrm flipV="1">
              <a:off x="795" y="3522"/>
              <a:ext cx="4" cy="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8" name="Line 1351"/>
            <p:cNvSpPr>
              <a:spLocks noChangeShapeType="1"/>
            </p:cNvSpPr>
            <p:nvPr/>
          </p:nvSpPr>
          <p:spPr bwMode="auto">
            <a:xfrm flipV="1">
              <a:off x="799" y="3445"/>
              <a:ext cx="2" cy="7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99" name="Line 1352"/>
            <p:cNvSpPr>
              <a:spLocks noChangeShapeType="1"/>
            </p:cNvSpPr>
            <p:nvPr/>
          </p:nvSpPr>
          <p:spPr bwMode="auto">
            <a:xfrm flipV="1">
              <a:off x="801" y="3396"/>
              <a:ext cx="3" cy="4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0" name="Line 1353"/>
            <p:cNvSpPr>
              <a:spLocks noChangeShapeType="1"/>
            </p:cNvSpPr>
            <p:nvPr/>
          </p:nvSpPr>
          <p:spPr bwMode="auto">
            <a:xfrm flipV="1">
              <a:off x="804" y="3340"/>
              <a:ext cx="1" cy="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1" name="Line 1354"/>
            <p:cNvSpPr>
              <a:spLocks noChangeShapeType="1"/>
            </p:cNvSpPr>
            <p:nvPr/>
          </p:nvSpPr>
          <p:spPr bwMode="auto">
            <a:xfrm flipV="1">
              <a:off x="805" y="3279"/>
              <a:ext cx="2" cy="6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2" name="Line 1355"/>
            <p:cNvSpPr>
              <a:spLocks noChangeShapeType="1"/>
            </p:cNvSpPr>
            <p:nvPr/>
          </p:nvSpPr>
          <p:spPr bwMode="auto">
            <a:xfrm flipV="1">
              <a:off x="807" y="3213"/>
              <a:ext cx="1" cy="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3" name="Line 1356"/>
            <p:cNvSpPr>
              <a:spLocks noChangeShapeType="1"/>
            </p:cNvSpPr>
            <p:nvPr/>
          </p:nvSpPr>
          <p:spPr bwMode="auto">
            <a:xfrm flipV="1">
              <a:off x="808" y="3144"/>
              <a:ext cx="2" cy="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4" name="Line 1357"/>
            <p:cNvSpPr>
              <a:spLocks noChangeShapeType="1"/>
            </p:cNvSpPr>
            <p:nvPr/>
          </p:nvSpPr>
          <p:spPr bwMode="auto">
            <a:xfrm flipV="1">
              <a:off x="810" y="3073"/>
              <a:ext cx="2" cy="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5" name="Line 1358"/>
            <p:cNvSpPr>
              <a:spLocks noChangeShapeType="1"/>
            </p:cNvSpPr>
            <p:nvPr/>
          </p:nvSpPr>
          <p:spPr bwMode="auto">
            <a:xfrm flipV="1">
              <a:off x="812" y="3001"/>
              <a:ext cx="1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6" name="Line 1359"/>
            <p:cNvSpPr>
              <a:spLocks noChangeShapeType="1"/>
            </p:cNvSpPr>
            <p:nvPr/>
          </p:nvSpPr>
          <p:spPr bwMode="auto">
            <a:xfrm flipV="1">
              <a:off x="813" y="2931"/>
              <a:ext cx="3" cy="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7" name="Line 1360"/>
            <p:cNvSpPr>
              <a:spLocks noChangeShapeType="1"/>
            </p:cNvSpPr>
            <p:nvPr/>
          </p:nvSpPr>
          <p:spPr bwMode="auto">
            <a:xfrm flipV="1">
              <a:off x="816" y="2864"/>
              <a:ext cx="1" cy="6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8" name="Line 1361"/>
            <p:cNvSpPr>
              <a:spLocks noChangeShapeType="1"/>
            </p:cNvSpPr>
            <p:nvPr/>
          </p:nvSpPr>
          <p:spPr bwMode="auto">
            <a:xfrm flipV="1">
              <a:off x="817" y="2802"/>
              <a:ext cx="1" cy="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09" name="Line 1362"/>
            <p:cNvSpPr>
              <a:spLocks noChangeShapeType="1"/>
            </p:cNvSpPr>
            <p:nvPr/>
          </p:nvSpPr>
          <p:spPr bwMode="auto">
            <a:xfrm flipV="1">
              <a:off x="818" y="2746"/>
              <a:ext cx="2" cy="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0" name="Line 1363"/>
            <p:cNvSpPr>
              <a:spLocks noChangeShapeType="1"/>
            </p:cNvSpPr>
            <p:nvPr/>
          </p:nvSpPr>
          <p:spPr bwMode="auto">
            <a:xfrm flipV="1">
              <a:off x="820" y="2698"/>
              <a:ext cx="2" cy="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1" name="Line 1364"/>
            <p:cNvSpPr>
              <a:spLocks noChangeShapeType="1"/>
            </p:cNvSpPr>
            <p:nvPr/>
          </p:nvSpPr>
          <p:spPr bwMode="auto">
            <a:xfrm flipV="1">
              <a:off x="822" y="2631"/>
              <a:ext cx="3" cy="6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2" name="Line 1365"/>
            <p:cNvSpPr>
              <a:spLocks noChangeShapeType="1"/>
            </p:cNvSpPr>
            <p:nvPr/>
          </p:nvSpPr>
          <p:spPr bwMode="auto">
            <a:xfrm flipV="1">
              <a:off x="825" y="2608"/>
              <a:ext cx="4" cy="2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3" name="Line 1366"/>
            <p:cNvSpPr>
              <a:spLocks noChangeShapeType="1"/>
            </p:cNvSpPr>
            <p:nvPr/>
          </p:nvSpPr>
          <p:spPr bwMode="auto">
            <a:xfrm>
              <a:off x="829" y="2608"/>
              <a:ext cx="3" cy="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4" name="Line 1367"/>
            <p:cNvSpPr>
              <a:spLocks noChangeShapeType="1"/>
            </p:cNvSpPr>
            <p:nvPr/>
          </p:nvSpPr>
          <p:spPr bwMode="auto">
            <a:xfrm>
              <a:off x="832" y="2638"/>
              <a:ext cx="3" cy="8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5" name="Line 1368"/>
            <p:cNvSpPr>
              <a:spLocks noChangeShapeType="1"/>
            </p:cNvSpPr>
            <p:nvPr/>
          </p:nvSpPr>
          <p:spPr bwMode="auto">
            <a:xfrm>
              <a:off x="835" y="2724"/>
              <a:ext cx="3" cy="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6" name="Line 1369"/>
            <p:cNvSpPr>
              <a:spLocks noChangeShapeType="1"/>
            </p:cNvSpPr>
            <p:nvPr/>
          </p:nvSpPr>
          <p:spPr bwMode="auto">
            <a:xfrm>
              <a:off x="838" y="2783"/>
              <a:ext cx="1" cy="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7" name="Line 1370"/>
            <p:cNvSpPr>
              <a:spLocks noChangeShapeType="1"/>
            </p:cNvSpPr>
            <p:nvPr/>
          </p:nvSpPr>
          <p:spPr bwMode="auto">
            <a:xfrm>
              <a:off x="839" y="2852"/>
              <a:ext cx="3" cy="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8" name="Line 1371"/>
            <p:cNvSpPr>
              <a:spLocks noChangeShapeType="1"/>
            </p:cNvSpPr>
            <p:nvPr/>
          </p:nvSpPr>
          <p:spPr bwMode="auto">
            <a:xfrm>
              <a:off x="842" y="2926"/>
              <a:ext cx="1" cy="7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19" name="Line 1372"/>
            <p:cNvSpPr>
              <a:spLocks noChangeShapeType="1"/>
            </p:cNvSpPr>
            <p:nvPr/>
          </p:nvSpPr>
          <p:spPr bwMode="auto">
            <a:xfrm>
              <a:off x="843" y="3005"/>
              <a:ext cx="2" cy="8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0" name="Line 1373"/>
            <p:cNvSpPr>
              <a:spLocks noChangeShapeType="1"/>
            </p:cNvSpPr>
            <p:nvPr/>
          </p:nvSpPr>
          <p:spPr bwMode="auto">
            <a:xfrm>
              <a:off x="845" y="3086"/>
              <a:ext cx="2" cy="7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1" name="Line 1374"/>
            <p:cNvSpPr>
              <a:spLocks noChangeShapeType="1"/>
            </p:cNvSpPr>
            <p:nvPr/>
          </p:nvSpPr>
          <p:spPr bwMode="auto">
            <a:xfrm>
              <a:off x="847" y="3165"/>
              <a:ext cx="1" cy="7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2" name="Line 1375"/>
            <p:cNvSpPr>
              <a:spLocks noChangeShapeType="1"/>
            </p:cNvSpPr>
            <p:nvPr/>
          </p:nvSpPr>
          <p:spPr bwMode="auto">
            <a:xfrm>
              <a:off x="848" y="3242"/>
              <a:ext cx="3" cy="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3" name="Line 1376"/>
            <p:cNvSpPr>
              <a:spLocks noChangeShapeType="1"/>
            </p:cNvSpPr>
            <p:nvPr/>
          </p:nvSpPr>
          <p:spPr bwMode="auto">
            <a:xfrm>
              <a:off x="851" y="3313"/>
              <a:ext cx="1" cy="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4" name="Line 1377"/>
            <p:cNvSpPr>
              <a:spLocks noChangeShapeType="1"/>
            </p:cNvSpPr>
            <p:nvPr/>
          </p:nvSpPr>
          <p:spPr bwMode="auto">
            <a:xfrm>
              <a:off x="852" y="3379"/>
              <a:ext cx="3" cy="5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5" name="Line 1378"/>
            <p:cNvSpPr>
              <a:spLocks noChangeShapeType="1"/>
            </p:cNvSpPr>
            <p:nvPr/>
          </p:nvSpPr>
          <p:spPr bwMode="auto">
            <a:xfrm>
              <a:off x="855" y="3436"/>
              <a:ext cx="1" cy="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6" name="Line 1379"/>
            <p:cNvSpPr>
              <a:spLocks noChangeShapeType="1"/>
            </p:cNvSpPr>
            <p:nvPr/>
          </p:nvSpPr>
          <p:spPr bwMode="auto">
            <a:xfrm>
              <a:off x="856" y="3484"/>
              <a:ext cx="2" cy="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7" name="Line 1380"/>
            <p:cNvSpPr>
              <a:spLocks noChangeShapeType="1"/>
            </p:cNvSpPr>
            <p:nvPr/>
          </p:nvSpPr>
          <p:spPr bwMode="auto">
            <a:xfrm>
              <a:off x="858" y="3524"/>
              <a:ext cx="4" cy="5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8" name="Line 1381"/>
            <p:cNvSpPr>
              <a:spLocks noChangeShapeType="1"/>
            </p:cNvSpPr>
            <p:nvPr/>
          </p:nvSpPr>
          <p:spPr bwMode="auto">
            <a:xfrm>
              <a:off x="862" y="3577"/>
              <a:ext cx="3" cy="2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29" name="Line 1382"/>
            <p:cNvSpPr>
              <a:spLocks noChangeShapeType="1"/>
            </p:cNvSpPr>
            <p:nvPr/>
          </p:nvSpPr>
          <p:spPr bwMode="auto">
            <a:xfrm>
              <a:off x="865" y="3598"/>
              <a:ext cx="3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0" name="Line 1383"/>
            <p:cNvSpPr>
              <a:spLocks noChangeShapeType="1"/>
            </p:cNvSpPr>
            <p:nvPr/>
          </p:nvSpPr>
          <p:spPr bwMode="auto">
            <a:xfrm flipV="1">
              <a:off x="868" y="3597"/>
              <a:ext cx="1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1" name="Line 1384"/>
            <p:cNvSpPr>
              <a:spLocks noChangeShapeType="1"/>
            </p:cNvSpPr>
            <p:nvPr/>
          </p:nvSpPr>
          <p:spPr bwMode="auto">
            <a:xfrm flipV="1">
              <a:off x="869" y="3592"/>
              <a:ext cx="2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2" name="Line 1385"/>
            <p:cNvSpPr>
              <a:spLocks noChangeShapeType="1"/>
            </p:cNvSpPr>
            <p:nvPr/>
          </p:nvSpPr>
          <p:spPr bwMode="auto">
            <a:xfrm flipV="1">
              <a:off x="871" y="3584"/>
              <a:ext cx="2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3" name="Line 1386"/>
            <p:cNvSpPr>
              <a:spLocks noChangeShapeType="1"/>
            </p:cNvSpPr>
            <p:nvPr/>
          </p:nvSpPr>
          <p:spPr bwMode="auto">
            <a:xfrm flipV="1">
              <a:off x="873" y="3568"/>
              <a:ext cx="4" cy="1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4" name="Line 1387"/>
            <p:cNvSpPr>
              <a:spLocks noChangeShapeType="1"/>
            </p:cNvSpPr>
            <p:nvPr/>
          </p:nvSpPr>
          <p:spPr bwMode="auto">
            <a:xfrm flipV="1">
              <a:off x="877" y="3556"/>
              <a:ext cx="3" cy="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5" name="Line 1388"/>
            <p:cNvSpPr>
              <a:spLocks noChangeShapeType="1"/>
            </p:cNvSpPr>
            <p:nvPr/>
          </p:nvSpPr>
          <p:spPr bwMode="auto">
            <a:xfrm flipV="1">
              <a:off x="880" y="3552"/>
              <a:ext cx="4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6" name="Line 1389"/>
            <p:cNvSpPr>
              <a:spLocks noChangeShapeType="1"/>
            </p:cNvSpPr>
            <p:nvPr/>
          </p:nvSpPr>
          <p:spPr bwMode="auto">
            <a:xfrm>
              <a:off x="884" y="3552"/>
              <a:ext cx="4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7" name="Line 1390"/>
            <p:cNvSpPr>
              <a:spLocks noChangeShapeType="1"/>
            </p:cNvSpPr>
            <p:nvPr/>
          </p:nvSpPr>
          <p:spPr bwMode="auto">
            <a:xfrm>
              <a:off x="888" y="3557"/>
              <a:ext cx="30" cy="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8" name="Line 1391"/>
            <p:cNvSpPr>
              <a:spLocks noChangeShapeType="1"/>
            </p:cNvSpPr>
            <p:nvPr/>
          </p:nvSpPr>
          <p:spPr bwMode="auto">
            <a:xfrm>
              <a:off x="918" y="3586"/>
              <a:ext cx="30" cy="1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39" name="Line 1392"/>
            <p:cNvSpPr>
              <a:spLocks noChangeShapeType="1"/>
            </p:cNvSpPr>
            <p:nvPr/>
          </p:nvSpPr>
          <p:spPr bwMode="auto">
            <a:xfrm flipV="1">
              <a:off x="948" y="3594"/>
              <a:ext cx="8" cy="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0" name="Line 1393"/>
            <p:cNvSpPr>
              <a:spLocks noChangeShapeType="1"/>
            </p:cNvSpPr>
            <p:nvPr/>
          </p:nvSpPr>
          <p:spPr bwMode="auto">
            <a:xfrm flipV="1">
              <a:off x="956" y="3591"/>
              <a:ext cx="6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1" name="Line 1394"/>
            <p:cNvSpPr>
              <a:spLocks noChangeShapeType="1"/>
            </p:cNvSpPr>
            <p:nvPr/>
          </p:nvSpPr>
          <p:spPr bwMode="auto">
            <a:xfrm>
              <a:off x="962" y="3591"/>
              <a:ext cx="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2" name="Line 1395"/>
            <p:cNvSpPr>
              <a:spLocks noChangeShapeType="1"/>
            </p:cNvSpPr>
            <p:nvPr/>
          </p:nvSpPr>
          <p:spPr bwMode="auto">
            <a:xfrm>
              <a:off x="970" y="3593"/>
              <a:ext cx="8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3" name="Line 1396"/>
            <p:cNvSpPr>
              <a:spLocks noChangeShapeType="1"/>
            </p:cNvSpPr>
            <p:nvPr/>
          </p:nvSpPr>
          <p:spPr bwMode="auto">
            <a:xfrm flipV="1">
              <a:off x="978" y="3597"/>
              <a:ext cx="1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4" name="Line 1397"/>
            <p:cNvSpPr>
              <a:spLocks noChangeShapeType="1"/>
            </p:cNvSpPr>
            <p:nvPr/>
          </p:nvSpPr>
          <p:spPr bwMode="auto">
            <a:xfrm flipV="1">
              <a:off x="992" y="3595"/>
              <a:ext cx="16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5" name="Line 1398"/>
            <p:cNvSpPr>
              <a:spLocks noChangeShapeType="1"/>
            </p:cNvSpPr>
            <p:nvPr/>
          </p:nvSpPr>
          <p:spPr bwMode="auto">
            <a:xfrm>
              <a:off x="1008" y="3595"/>
              <a:ext cx="27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6" name="Line 1399"/>
            <p:cNvSpPr>
              <a:spLocks noChangeShapeType="1"/>
            </p:cNvSpPr>
            <p:nvPr/>
          </p:nvSpPr>
          <p:spPr bwMode="auto">
            <a:xfrm>
              <a:off x="1035" y="3596"/>
              <a:ext cx="2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7" name="Line 1400"/>
            <p:cNvSpPr>
              <a:spLocks noChangeShapeType="1"/>
            </p:cNvSpPr>
            <p:nvPr/>
          </p:nvSpPr>
          <p:spPr bwMode="auto">
            <a:xfrm flipV="1">
              <a:off x="1062" y="3599"/>
              <a:ext cx="29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8" name="Line 1401"/>
            <p:cNvSpPr>
              <a:spLocks noChangeShapeType="1"/>
            </p:cNvSpPr>
            <p:nvPr/>
          </p:nvSpPr>
          <p:spPr bwMode="auto">
            <a:xfrm flipV="1">
              <a:off x="1091" y="3596"/>
              <a:ext cx="30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49" name="Line 1402"/>
            <p:cNvSpPr>
              <a:spLocks noChangeShapeType="1"/>
            </p:cNvSpPr>
            <p:nvPr/>
          </p:nvSpPr>
          <p:spPr bwMode="auto">
            <a:xfrm>
              <a:off x="1121" y="3596"/>
              <a:ext cx="2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0" name="Line 1403"/>
            <p:cNvSpPr>
              <a:spLocks noChangeShapeType="1"/>
            </p:cNvSpPr>
            <p:nvPr/>
          </p:nvSpPr>
          <p:spPr bwMode="auto">
            <a:xfrm>
              <a:off x="1149" y="3598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1" name="Line 1404"/>
            <p:cNvSpPr>
              <a:spLocks noChangeShapeType="1"/>
            </p:cNvSpPr>
            <p:nvPr/>
          </p:nvSpPr>
          <p:spPr bwMode="auto">
            <a:xfrm flipV="1">
              <a:off x="1179" y="3599"/>
              <a:ext cx="30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2" name="Line 1405"/>
            <p:cNvSpPr>
              <a:spLocks noChangeShapeType="1"/>
            </p:cNvSpPr>
            <p:nvPr/>
          </p:nvSpPr>
          <p:spPr bwMode="auto">
            <a:xfrm flipV="1">
              <a:off x="1209" y="3595"/>
              <a:ext cx="30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3" name="Line 1406"/>
            <p:cNvSpPr>
              <a:spLocks noChangeShapeType="1"/>
            </p:cNvSpPr>
            <p:nvPr/>
          </p:nvSpPr>
          <p:spPr bwMode="auto">
            <a:xfrm>
              <a:off x="1239" y="3595"/>
              <a:ext cx="7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4" name="Line 1407"/>
            <p:cNvSpPr>
              <a:spLocks noChangeShapeType="1"/>
            </p:cNvSpPr>
            <p:nvPr/>
          </p:nvSpPr>
          <p:spPr bwMode="auto">
            <a:xfrm>
              <a:off x="1246" y="3598"/>
              <a:ext cx="7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5" name="Line 1408"/>
            <p:cNvSpPr>
              <a:spLocks noChangeShapeType="1"/>
            </p:cNvSpPr>
            <p:nvPr/>
          </p:nvSpPr>
          <p:spPr bwMode="auto">
            <a:xfrm flipV="1">
              <a:off x="1253" y="3599"/>
              <a:ext cx="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6" name="Line 1409"/>
            <p:cNvSpPr>
              <a:spLocks noChangeShapeType="1"/>
            </p:cNvSpPr>
            <p:nvPr/>
          </p:nvSpPr>
          <p:spPr bwMode="auto">
            <a:xfrm flipV="1">
              <a:off x="1261" y="3596"/>
              <a:ext cx="7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7" name="Line 1410"/>
            <p:cNvSpPr>
              <a:spLocks noChangeShapeType="1"/>
            </p:cNvSpPr>
            <p:nvPr/>
          </p:nvSpPr>
          <p:spPr bwMode="auto">
            <a:xfrm>
              <a:off x="1268" y="3596"/>
              <a:ext cx="16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8" name="Line 1411"/>
            <p:cNvSpPr>
              <a:spLocks noChangeShapeType="1"/>
            </p:cNvSpPr>
            <p:nvPr/>
          </p:nvSpPr>
          <p:spPr bwMode="auto">
            <a:xfrm>
              <a:off x="1284" y="3596"/>
              <a:ext cx="1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59" name="Line 1412"/>
            <p:cNvSpPr>
              <a:spLocks noChangeShapeType="1"/>
            </p:cNvSpPr>
            <p:nvPr/>
          </p:nvSpPr>
          <p:spPr bwMode="auto">
            <a:xfrm flipV="1">
              <a:off x="1298" y="3595"/>
              <a:ext cx="8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0" name="Line 1413"/>
            <p:cNvSpPr>
              <a:spLocks noChangeShapeType="1"/>
            </p:cNvSpPr>
            <p:nvPr/>
          </p:nvSpPr>
          <p:spPr bwMode="auto">
            <a:xfrm flipV="1">
              <a:off x="1306" y="3591"/>
              <a:ext cx="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1" name="Line 1414"/>
            <p:cNvSpPr>
              <a:spLocks noChangeShapeType="1"/>
            </p:cNvSpPr>
            <p:nvPr/>
          </p:nvSpPr>
          <p:spPr bwMode="auto">
            <a:xfrm>
              <a:off x="1313" y="3591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2" name="Line 1415"/>
            <p:cNvSpPr>
              <a:spLocks noChangeShapeType="1"/>
            </p:cNvSpPr>
            <p:nvPr/>
          </p:nvSpPr>
          <p:spPr bwMode="auto">
            <a:xfrm>
              <a:off x="1315" y="3591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3" name="Line 1416"/>
            <p:cNvSpPr>
              <a:spLocks noChangeShapeType="1"/>
            </p:cNvSpPr>
            <p:nvPr/>
          </p:nvSpPr>
          <p:spPr bwMode="auto">
            <a:xfrm>
              <a:off x="1319" y="3592"/>
              <a:ext cx="3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4" name="Line 1417"/>
            <p:cNvSpPr>
              <a:spLocks noChangeShapeType="1"/>
            </p:cNvSpPr>
            <p:nvPr/>
          </p:nvSpPr>
          <p:spPr bwMode="auto">
            <a:xfrm>
              <a:off x="1322" y="3594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5" name="Line 1418"/>
            <p:cNvSpPr>
              <a:spLocks noChangeShapeType="1"/>
            </p:cNvSpPr>
            <p:nvPr/>
          </p:nvSpPr>
          <p:spPr bwMode="auto">
            <a:xfrm>
              <a:off x="1326" y="3597"/>
              <a:ext cx="6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6" name="Line 1419"/>
            <p:cNvSpPr>
              <a:spLocks noChangeShapeType="1"/>
            </p:cNvSpPr>
            <p:nvPr/>
          </p:nvSpPr>
          <p:spPr bwMode="auto">
            <a:xfrm flipV="1">
              <a:off x="1332" y="3597"/>
              <a:ext cx="7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7" name="Line 1420"/>
            <p:cNvSpPr>
              <a:spLocks noChangeShapeType="1"/>
            </p:cNvSpPr>
            <p:nvPr/>
          </p:nvSpPr>
          <p:spPr bwMode="auto">
            <a:xfrm flipV="1">
              <a:off x="1339" y="3589"/>
              <a:ext cx="7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8" name="Line 1421"/>
            <p:cNvSpPr>
              <a:spLocks noChangeShapeType="1"/>
            </p:cNvSpPr>
            <p:nvPr/>
          </p:nvSpPr>
          <p:spPr bwMode="auto">
            <a:xfrm flipV="1">
              <a:off x="1346" y="3583"/>
              <a:ext cx="7" cy="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69" name="Line 1422"/>
            <p:cNvSpPr>
              <a:spLocks noChangeShapeType="1"/>
            </p:cNvSpPr>
            <p:nvPr/>
          </p:nvSpPr>
          <p:spPr bwMode="auto">
            <a:xfrm>
              <a:off x="1353" y="3583"/>
              <a:ext cx="6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0" name="Line 1423"/>
            <p:cNvSpPr>
              <a:spLocks noChangeShapeType="1"/>
            </p:cNvSpPr>
            <p:nvPr/>
          </p:nvSpPr>
          <p:spPr bwMode="auto">
            <a:xfrm>
              <a:off x="1359" y="3586"/>
              <a:ext cx="8" cy="1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1" name="Line 1424"/>
            <p:cNvSpPr>
              <a:spLocks noChangeShapeType="1"/>
            </p:cNvSpPr>
            <p:nvPr/>
          </p:nvSpPr>
          <p:spPr bwMode="auto">
            <a:xfrm>
              <a:off x="1367" y="3597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2" name="Line 1425"/>
            <p:cNvSpPr>
              <a:spLocks noChangeShapeType="1"/>
            </p:cNvSpPr>
            <p:nvPr/>
          </p:nvSpPr>
          <p:spPr bwMode="auto">
            <a:xfrm flipV="1">
              <a:off x="1371" y="3598"/>
              <a:ext cx="4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3" name="Line 1426"/>
            <p:cNvSpPr>
              <a:spLocks noChangeShapeType="1"/>
            </p:cNvSpPr>
            <p:nvPr/>
          </p:nvSpPr>
          <p:spPr bwMode="auto">
            <a:xfrm flipV="1">
              <a:off x="1375" y="3591"/>
              <a:ext cx="4" cy="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4" name="Line 1427"/>
            <p:cNvSpPr>
              <a:spLocks noChangeShapeType="1"/>
            </p:cNvSpPr>
            <p:nvPr/>
          </p:nvSpPr>
          <p:spPr bwMode="auto">
            <a:xfrm flipV="1">
              <a:off x="1379" y="3579"/>
              <a:ext cx="4" cy="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5" name="Line 1428"/>
            <p:cNvSpPr>
              <a:spLocks noChangeShapeType="1"/>
            </p:cNvSpPr>
            <p:nvPr/>
          </p:nvSpPr>
          <p:spPr bwMode="auto">
            <a:xfrm flipV="1">
              <a:off x="1383" y="3567"/>
              <a:ext cx="4" cy="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6" name="Line 1429"/>
            <p:cNvSpPr>
              <a:spLocks noChangeShapeType="1"/>
            </p:cNvSpPr>
            <p:nvPr/>
          </p:nvSpPr>
          <p:spPr bwMode="auto">
            <a:xfrm flipV="1">
              <a:off x="1387" y="3556"/>
              <a:ext cx="3" cy="1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7" name="Line 1430"/>
            <p:cNvSpPr>
              <a:spLocks noChangeShapeType="1"/>
            </p:cNvSpPr>
            <p:nvPr/>
          </p:nvSpPr>
          <p:spPr bwMode="auto">
            <a:xfrm flipV="1">
              <a:off x="1390" y="3552"/>
              <a:ext cx="4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8" name="Line 1431"/>
            <p:cNvSpPr>
              <a:spLocks noChangeShapeType="1"/>
            </p:cNvSpPr>
            <p:nvPr/>
          </p:nvSpPr>
          <p:spPr bwMode="auto">
            <a:xfrm>
              <a:off x="1394" y="3552"/>
              <a:ext cx="3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79" name="Line 1432"/>
            <p:cNvSpPr>
              <a:spLocks noChangeShapeType="1"/>
            </p:cNvSpPr>
            <p:nvPr/>
          </p:nvSpPr>
          <p:spPr bwMode="auto">
            <a:xfrm>
              <a:off x="1397" y="3557"/>
              <a:ext cx="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0" name="Line 1433"/>
            <p:cNvSpPr>
              <a:spLocks noChangeShapeType="1"/>
            </p:cNvSpPr>
            <p:nvPr/>
          </p:nvSpPr>
          <p:spPr bwMode="auto">
            <a:xfrm>
              <a:off x="1405" y="3585"/>
              <a:ext cx="8" cy="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1" name="Line 1434"/>
            <p:cNvSpPr>
              <a:spLocks noChangeShapeType="1"/>
            </p:cNvSpPr>
            <p:nvPr/>
          </p:nvSpPr>
          <p:spPr bwMode="auto">
            <a:xfrm flipV="1">
              <a:off x="1413" y="3571"/>
              <a:ext cx="3" cy="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2" name="Line 1435"/>
            <p:cNvSpPr>
              <a:spLocks noChangeShapeType="1"/>
            </p:cNvSpPr>
            <p:nvPr/>
          </p:nvSpPr>
          <p:spPr bwMode="auto">
            <a:xfrm flipV="1">
              <a:off x="1416" y="3512"/>
              <a:ext cx="4" cy="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3" name="Line 1436"/>
            <p:cNvSpPr>
              <a:spLocks noChangeShapeType="1"/>
            </p:cNvSpPr>
            <p:nvPr/>
          </p:nvSpPr>
          <p:spPr bwMode="auto">
            <a:xfrm flipV="1">
              <a:off x="1420" y="3469"/>
              <a:ext cx="2" cy="4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4" name="Line 1437"/>
            <p:cNvSpPr>
              <a:spLocks noChangeShapeType="1"/>
            </p:cNvSpPr>
            <p:nvPr/>
          </p:nvSpPr>
          <p:spPr bwMode="auto">
            <a:xfrm flipV="1">
              <a:off x="1422" y="3417"/>
              <a:ext cx="2" cy="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5" name="Line 1438"/>
            <p:cNvSpPr>
              <a:spLocks noChangeShapeType="1"/>
            </p:cNvSpPr>
            <p:nvPr/>
          </p:nvSpPr>
          <p:spPr bwMode="auto">
            <a:xfrm flipV="1">
              <a:off x="1424" y="3356"/>
              <a:ext cx="2" cy="6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6" name="Line 1439"/>
            <p:cNvSpPr>
              <a:spLocks noChangeShapeType="1"/>
            </p:cNvSpPr>
            <p:nvPr/>
          </p:nvSpPr>
          <p:spPr bwMode="auto">
            <a:xfrm flipV="1">
              <a:off x="1426" y="3287"/>
              <a:ext cx="2" cy="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7" name="Line 1440"/>
            <p:cNvSpPr>
              <a:spLocks noChangeShapeType="1"/>
            </p:cNvSpPr>
            <p:nvPr/>
          </p:nvSpPr>
          <p:spPr bwMode="auto">
            <a:xfrm flipV="1">
              <a:off x="1428" y="3212"/>
              <a:ext cx="1" cy="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8" name="Line 1441"/>
            <p:cNvSpPr>
              <a:spLocks noChangeShapeType="1"/>
            </p:cNvSpPr>
            <p:nvPr/>
          </p:nvSpPr>
          <p:spPr bwMode="auto">
            <a:xfrm flipV="1">
              <a:off x="1429" y="3133"/>
              <a:ext cx="3" cy="7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89" name="Line 1442"/>
            <p:cNvSpPr>
              <a:spLocks noChangeShapeType="1"/>
            </p:cNvSpPr>
            <p:nvPr/>
          </p:nvSpPr>
          <p:spPr bwMode="auto">
            <a:xfrm flipV="1">
              <a:off x="1432" y="3052"/>
              <a:ext cx="1" cy="8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0" name="Line 1443"/>
            <p:cNvSpPr>
              <a:spLocks noChangeShapeType="1"/>
            </p:cNvSpPr>
            <p:nvPr/>
          </p:nvSpPr>
          <p:spPr bwMode="auto">
            <a:xfrm flipV="1">
              <a:off x="1433" y="2970"/>
              <a:ext cx="3" cy="8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1" name="Line 1444"/>
            <p:cNvSpPr>
              <a:spLocks noChangeShapeType="1"/>
            </p:cNvSpPr>
            <p:nvPr/>
          </p:nvSpPr>
          <p:spPr bwMode="auto">
            <a:xfrm flipV="1">
              <a:off x="1436" y="2892"/>
              <a:ext cx="1" cy="7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2" name="Line 1445"/>
            <p:cNvSpPr>
              <a:spLocks noChangeShapeType="1"/>
            </p:cNvSpPr>
            <p:nvPr/>
          </p:nvSpPr>
          <p:spPr bwMode="auto">
            <a:xfrm flipV="1">
              <a:off x="1437" y="2819"/>
              <a:ext cx="1" cy="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3" name="Line 1446"/>
            <p:cNvSpPr>
              <a:spLocks noChangeShapeType="1"/>
            </p:cNvSpPr>
            <p:nvPr/>
          </p:nvSpPr>
          <p:spPr bwMode="auto">
            <a:xfrm flipV="1">
              <a:off x="1438" y="2753"/>
              <a:ext cx="3" cy="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4" name="Line 1447"/>
            <p:cNvSpPr>
              <a:spLocks noChangeShapeType="1"/>
            </p:cNvSpPr>
            <p:nvPr/>
          </p:nvSpPr>
          <p:spPr bwMode="auto">
            <a:xfrm flipV="1">
              <a:off x="1441" y="2698"/>
              <a:ext cx="1" cy="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5" name="Line 1448"/>
            <p:cNvSpPr>
              <a:spLocks noChangeShapeType="1"/>
            </p:cNvSpPr>
            <p:nvPr/>
          </p:nvSpPr>
          <p:spPr bwMode="auto">
            <a:xfrm flipV="1">
              <a:off x="1442" y="2625"/>
              <a:ext cx="4" cy="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6" name="Line 1449"/>
            <p:cNvSpPr>
              <a:spLocks noChangeShapeType="1"/>
            </p:cNvSpPr>
            <p:nvPr/>
          </p:nvSpPr>
          <p:spPr bwMode="auto">
            <a:xfrm flipV="1">
              <a:off x="1446" y="2610"/>
              <a:ext cx="4" cy="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7" name="Line 1450"/>
            <p:cNvSpPr>
              <a:spLocks noChangeShapeType="1"/>
            </p:cNvSpPr>
            <p:nvPr/>
          </p:nvSpPr>
          <p:spPr bwMode="auto">
            <a:xfrm>
              <a:off x="1450" y="2610"/>
              <a:ext cx="3" cy="1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8" name="Line 1451"/>
            <p:cNvSpPr>
              <a:spLocks noChangeShapeType="1"/>
            </p:cNvSpPr>
            <p:nvPr/>
          </p:nvSpPr>
          <p:spPr bwMode="auto">
            <a:xfrm>
              <a:off x="1453" y="2626"/>
              <a:ext cx="1" cy="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99" name="Line 1452"/>
            <p:cNvSpPr>
              <a:spLocks noChangeShapeType="1"/>
            </p:cNvSpPr>
            <p:nvPr/>
          </p:nvSpPr>
          <p:spPr bwMode="auto">
            <a:xfrm>
              <a:off x="1454" y="2657"/>
              <a:ext cx="3" cy="4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0" name="Line 1453"/>
            <p:cNvSpPr>
              <a:spLocks noChangeShapeType="1"/>
            </p:cNvSpPr>
            <p:nvPr/>
          </p:nvSpPr>
          <p:spPr bwMode="auto">
            <a:xfrm>
              <a:off x="1457" y="2700"/>
              <a:ext cx="1" cy="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1" name="Line 1454"/>
            <p:cNvSpPr>
              <a:spLocks noChangeShapeType="1"/>
            </p:cNvSpPr>
            <p:nvPr/>
          </p:nvSpPr>
          <p:spPr bwMode="auto">
            <a:xfrm>
              <a:off x="1458" y="2756"/>
              <a:ext cx="1" cy="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2" name="Line 1455"/>
            <p:cNvSpPr>
              <a:spLocks noChangeShapeType="1"/>
            </p:cNvSpPr>
            <p:nvPr/>
          </p:nvSpPr>
          <p:spPr bwMode="auto">
            <a:xfrm>
              <a:off x="1459" y="2822"/>
              <a:ext cx="3" cy="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3" name="Line 1456"/>
            <p:cNvSpPr>
              <a:spLocks noChangeShapeType="1"/>
            </p:cNvSpPr>
            <p:nvPr/>
          </p:nvSpPr>
          <p:spPr bwMode="auto">
            <a:xfrm>
              <a:off x="1462" y="2896"/>
              <a:ext cx="1" cy="7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4" name="Line 1457"/>
            <p:cNvSpPr>
              <a:spLocks noChangeShapeType="1"/>
            </p:cNvSpPr>
            <p:nvPr/>
          </p:nvSpPr>
          <p:spPr bwMode="auto">
            <a:xfrm>
              <a:off x="1463" y="2974"/>
              <a:ext cx="3" cy="8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5" name="Line 1458"/>
            <p:cNvSpPr>
              <a:spLocks noChangeShapeType="1"/>
            </p:cNvSpPr>
            <p:nvPr/>
          </p:nvSpPr>
          <p:spPr bwMode="auto">
            <a:xfrm>
              <a:off x="1466" y="3056"/>
              <a:ext cx="1" cy="8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6" name="Line 1459"/>
            <p:cNvSpPr>
              <a:spLocks noChangeShapeType="1"/>
            </p:cNvSpPr>
            <p:nvPr/>
          </p:nvSpPr>
          <p:spPr bwMode="auto">
            <a:xfrm>
              <a:off x="1467" y="3138"/>
              <a:ext cx="3" cy="7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07" name="Line 1460"/>
            <p:cNvSpPr>
              <a:spLocks noChangeShapeType="1"/>
            </p:cNvSpPr>
            <p:nvPr/>
          </p:nvSpPr>
          <p:spPr bwMode="auto">
            <a:xfrm>
              <a:off x="1470" y="3216"/>
              <a:ext cx="1" cy="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608" name="Group 1662"/>
            <p:cNvGrpSpPr>
              <a:grpSpLocks/>
            </p:cNvGrpSpPr>
            <p:nvPr/>
          </p:nvGrpSpPr>
          <p:grpSpPr bwMode="auto">
            <a:xfrm>
              <a:off x="1471" y="2610"/>
              <a:ext cx="1347" cy="991"/>
              <a:chOff x="1471" y="2610"/>
              <a:chExt cx="1347" cy="991"/>
            </a:xfrm>
          </p:grpSpPr>
          <p:sp>
            <p:nvSpPr>
              <p:cNvPr id="36724" name="Line 1462"/>
              <p:cNvSpPr>
                <a:spLocks noChangeShapeType="1"/>
              </p:cNvSpPr>
              <p:nvPr/>
            </p:nvSpPr>
            <p:spPr bwMode="auto">
              <a:xfrm>
                <a:off x="1471" y="3291"/>
                <a:ext cx="3" cy="6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25" name="Line 1463"/>
              <p:cNvSpPr>
                <a:spLocks noChangeShapeType="1"/>
              </p:cNvSpPr>
              <p:nvPr/>
            </p:nvSpPr>
            <p:spPr bwMode="auto">
              <a:xfrm>
                <a:off x="1474" y="3359"/>
                <a:ext cx="1" cy="5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26" name="Line 1464"/>
              <p:cNvSpPr>
                <a:spLocks noChangeShapeType="1"/>
              </p:cNvSpPr>
              <p:nvPr/>
            </p:nvSpPr>
            <p:spPr bwMode="auto">
              <a:xfrm>
                <a:off x="1475" y="3418"/>
                <a:ext cx="1" cy="5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27" name="Line 1465"/>
              <p:cNvSpPr>
                <a:spLocks noChangeShapeType="1"/>
              </p:cNvSpPr>
              <p:nvPr/>
            </p:nvSpPr>
            <p:spPr bwMode="auto">
              <a:xfrm>
                <a:off x="1476" y="3468"/>
                <a:ext cx="3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28" name="Line 1466"/>
              <p:cNvSpPr>
                <a:spLocks noChangeShapeType="1"/>
              </p:cNvSpPr>
              <p:nvPr/>
            </p:nvSpPr>
            <p:spPr bwMode="auto">
              <a:xfrm>
                <a:off x="1479" y="351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29" name="Line 1467"/>
              <p:cNvSpPr>
                <a:spLocks noChangeShapeType="1"/>
              </p:cNvSpPr>
              <p:nvPr/>
            </p:nvSpPr>
            <p:spPr bwMode="auto">
              <a:xfrm>
                <a:off x="1480" y="3544"/>
                <a:ext cx="4" cy="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0" name="Line 1468"/>
              <p:cNvSpPr>
                <a:spLocks noChangeShapeType="1"/>
              </p:cNvSpPr>
              <p:nvPr/>
            </p:nvSpPr>
            <p:spPr bwMode="auto">
              <a:xfrm>
                <a:off x="1484" y="3586"/>
                <a:ext cx="4" cy="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1" name="Line 1469"/>
              <p:cNvSpPr>
                <a:spLocks noChangeShapeType="1"/>
              </p:cNvSpPr>
              <p:nvPr/>
            </p:nvSpPr>
            <p:spPr bwMode="auto">
              <a:xfrm flipV="1">
                <a:off x="1488" y="3580"/>
                <a:ext cx="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2" name="Line 1470"/>
              <p:cNvSpPr>
                <a:spLocks noChangeShapeType="1"/>
              </p:cNvSpPr>
              <p:nvPr/>
            </p:nvSpPr>
            <p:spPr bwMode="auto">
              <a:xfrm flipV="1">
                <a:off x="1496" y="3554"/>
                <a:ext cx="6" cy="2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3" name="Line 1471"/>
              <p:cNvSpPr>
                <a:spLocks noChangeShapeType="1"/>
              </p:cNvSpPr>
              <p:nvPr/>
            </p:nvSpPr>
            <p:spPr bwMode="auto">
              <a:xfrm>
                <a:off x="1502" y="3554"/>
                <a:ext cx="14" cy="2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4" name="Line 1472"/>
              <p:cNvSpPr>
                <a:spLocks noChangeShapeType="1"/>
              </p:cNvSpPr>
              <p:nvPr/>
            </p:nvSpPr>
            <p:spPr bwMode="auto">
              <a:xfrm>
                <a:off x="1516" y="3581"/>
                <a:ext cx="16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5" name="Line 1473"/>
              <p:cNvSpPr>
                <a:spLocks noChangeShapeType="1"/>
              </p:cNvSpPr>
              <p:nvPr/>
            </p:nvSpPr>
            <p:spPr bwMode="auto">
              <a:xfrm flipV="1">
                <a:off x="1532" y="3595"/>
                <a:ext cx="26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6" name="Line 1474"/>
              <p:cNvSpPr>
                <a:spLocks noChangeShapeType="1"/>
              </p:cNvSpPr>
              <p:nvPr/>
            </p:nvSpPr>
            <p:spPr bwMode="auto">
              <a:xfrm flipV="1">
                <a:off x="1558" y="3591"/>
                <a:ext cx="26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7" name="Line 1475"/>
              <p:cNvSpPr>
                <a:spLocks noChangeShapeType="1"/>
              </p:cNvSpPr>
              <p:nvPr/>
            </p:nvSpPr>
            <p:spPr bwMode="auto">
              <a:xfrm>
                <a:off x="1584" y="3591"/>
                <a:ext cx="32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8" name="Line 1476"/>
              <p:cNvSpPr>
                <a:spLocks noChangeShapeType="1"/>
              </p:cNvSpPr>
              <p:nvPr/>
            </p:nvSpPr>
            <p:spPr bwMode="auto">
              <a:xfrm>
                <a:off x="1616" y="3596"/>
                <a:ext cx="31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9" name="Line 1477"/>
              <p:cNvSpPr>
                <a:spLocks noChangeShapeType="1"/>
              </p:cNvSpPr>
              <p:nvPr/>
            </p:nvSpPr>
            <p:spPr bwMode="auto">
              <a:xfrm flipV="1">
                <a:off x="1647" y="3598"/>
                <a:ext cx="26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0" name="Line 1478"/>
              <p:cNvSpPr>
                <a:spLocks noChangeShapeType="1"/>
              </p:cNvSpPr>
              <p:nvPr/>
            </p:nvSpPr>
            <p:spPr bwMode="auto">
              <a:xfrm flipV="1">
                <a:off x="1673" y="3596"/>
                <a:ext cx="28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1" name="Line 1479"/>
              <p:cNvSpPr>
                <a:spLocks noChangeShapeType="1"/>
              </p:cNvSpPr>
              <p:nvPr/>
            </p:nvSpPr>
            <p:spPr bwMode="auto">
              <a:xfrm>
                <a:off x="1701" y="3596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2" name="Line 1480"/>
              <p:cNvSpPr>
                <a:spLocks noChangeShapeType="1"/>
              </p:cNvSpPr>
              <p:nvPr/>
            </p:nvSpPr>
            <p:spPr bwMode="auto">
              <a:xfrm>
                <a:off x="1732" y="3598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3" name="Line 1481"/>
              <p:cNvSpPr>
                <a:spLocks noChangeShapeType="1"/>
              </p:cNvSpPr>
              <p:nvPr/>
            </p:nvSpPr>
            <p:spPr bwMode="auto">
              <a:xfrm flipV="1">
                <a:off x="1763" y="3599"/>
                <a:ext cx="27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4" name="Line 1482"/>
              <p:cNvSpPr>
                <a:spLocks noChangeShapeType="1"/>
              </p:cNvSpPr>
              <p:nvPr/>
            </p:nvSpPr>
            <p:spPr bwMode="auto">
              <a:xfrm flipV="1">
                <a:off x="1790" y="3596"/>
                <a:ext cx="2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5" name="Line 1483"/>
              <p:cNvSpPr>
                <a:spLocks noChangeShapeType="1"/>
              </p:cNvSpPr>
              <p:nvPr/>
            </p:nvSpPr>
            <p:spPr bwMode="auto">
              <a:xfrm>
                <a:off x="1817" y="3596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6" name="Line 1484"/>
              <p:cNvSpPr>
                <a:spLocks noChangeShapeType="1"/>
              </p:cNvSpPr>
              <p:nvPr/>
            </p:nvSpPr>
            <p:spPr bwMode="auto">
              <a:xfrm>
                <a:off x="1847" y="3598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7" name="Line 1485"/>
              <p:cNvSpPr>
                <a:spLocks noChangeShapeType="1"/>
              </p:cNvSpPr>
              <p:nvPr/>
            </p:nvSpPr>
            <p:spPr bwMode="auto">
              <a:xfrm flipV="1">
                <a:off x="1877" y="3598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8" name="Line 1486"/>
              <p:cNvSpPr>
                <a:spLocks noChangeShapeType="1"/>
              </p:cNvSpPr>
              <p:nvPr/>
            </p:nvSpPr>
            <p:spPr bwMode="auto">
              <a:xfrm flipV="1">
                <a:off x="1885" y="3595"/>
                <a:ext cx="6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49" name="Line 1487"/>
              <p:cNvSpPr>
                <a:spLocks noChangeShapeType="1"/>
              </p:cNvSpPr>
              <p:nvPr/>
            </p:nvSpPr>
            <p:spPr bwMode="auto">
              <a:xfrm flipV="1">
                <a:off x="1891" y="359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0" name="Line 1488"/>
              <p:cNvSpPr>
                <a:spLocks noChangeShapeType="1"/>
              </p:cNvSpPr>
              <p:nvPr/>
            </p:nvSpPr>
            <p:spPr bwMode="auto">
              <a:xfrm>
                <a:off x="1899" y="3594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1" name="Line 1489"/>
              <p:cNvSpPr>
                <a:spLocks noChangeShapeType="1"/>
              </p:cNvSpPr>
              <p:nvPr/>
            </p:nvSpPr>
            <p:spPr bwMode="auto">
              <a:xfrm>
                <a:off x="1906" y="3597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2" name="Line 1490"/>
              <p:cNvSpPr>
                <a:spLocks noChangeShapeType="1"/>
              </p:cNvSpPr>
              <p:nvPr/>
            </p:nvSpPr>
            <p:spPr bwMode="auto">
              <a:xfrm flipV="1">
                <a:off x="1913" y="3599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3" name="Line 1491"/>
              <p:cNvSpPr>
                <a:spLocks noChangeShapeType="1"/>
              </p:cNvSpPr>
              <p:nvPr/>
            </p:nvSpPr>
            <p:spPr bwMode="auto">
              <a:xfrm flipV="1">
                <a:off x="1921" y="3594"/>
                <a:ext cx="7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4" name="Line 1492"/>
              <p:cNvSpPr>
                <a:spLocks noChangeShapeType="1"/>
              </p:cNvSpPr>
              <p:nvPr/>
            </p:nvSpPr>
            <p:spPr bwMode="auto">
              <a:xfrm flipV="1">
                <a:off x="1928" y="3591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5" name="Line 1493"/>
              <p:cNvSpPr>
                <a:spLocks noChangeShapeType="1"/>
              </p:cNvSpPr>
              <p:nvPr/>
            </p:nvSpPr>
            <p:spPr bwMode="auto">
              <a:xfrm>
                <a:off x="1935" y="3591"/>
                <a:ext cx="7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6" name="Line 1494"/>
              <p:cNvSpPr>
                <a:spLocks noChangeShapeType="1"/>
              </p:cNvSpPr>
              <p:nvPr/>
            </p:nvSpPr>
            <p:spPr bwMode="auto">
              <a:xfrm>
                <a:off x="1942" y="3593"/>
                <a:ext cx="8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7" name="Line 1495"/>
              <p:cNvSpPr>
                <a:spLocks noChangeShapeType="1"/>
              </p:cNvSpPr>
              <p:nvPr/>
            </p:nvSpPr>
            <p:spPr bwMode="auto">
              <a:xfrm>
                <a:off x="1950" y="359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8" name="Line 1496"/>
              <p:cNvSpPr>
                <a:spLocks noChangeShapeType="1"/>
              </p:cNvSpPr>
              <p:nvPr/>
            </p:nvSpPr>
            <p:spPr bwMode="auto">
              <a:xfrm flipV="1">
                <a:off x="1954" y="359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59" name="Line 1497"/>
              <p:cNvSpPr>
                <a:spLocks noChangeShapeType="1"/>
              </p:cNvSpPr>
              <p:nvPr/>
            </p:nvSpPr>
            <p:spPr bwMode="auto">
              <a:xfrm flipV="1">
                <a:off x="1958" y="3596"/>
                <a:ext cx="3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0" name="Line 1498"/>
              <p:cNvSpPr>
                <a:spLocks noChangeShapeType="1"/>
              </p:cNvSpPr>
              <p:nvPr/>
            </p:nvSpPr>
            <p:spPr bwMode="auto">
              <a:xfrm flipV="1">
                <a:off x="1961" y="3592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1" name="Line 1499"/>
              <p:cNvSpPr>
                <a:spLocks noChangeShapeType="1"/>
              </p:cNvSpPr>
              <p:nvPr/>
            </p:nvSpPr>
            <p:spPr bwMode="auto">
              <a:xfrm flipV="1">
                <a:off x="1965" y="3587"/>
                <a:ext cx="4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2" name="Line 1500"/>
              <p:cNvSpPr>
                <a:spLocks noChangeShapeType="1"/>
              </p:cNvSpPr>
              <p:nvPr/>
            </p:nvSpPr>
            <p:spPr bwMode="auto">
              <a:xfrm flipV="1">
                <a:off x="1969" y="3583"/>
                <a:ext cx="3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3" name="Line 1501"/>
              <p:cNvSpPr>
                <a:spLocks noChangeShapeType="1"/>
              </p:cNvSpPr>
              <p:nvPr/>
            </p:nvSpPr>
            <p:spPr bwMode="auto">
              <a:xfrm flipV="1">
                <a:off x="1972" y="3582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4" name="Line 1502"/>
              <p:cNvSpPr>
                <a:spLocks noChangeShapeType="1"/>
              </p:cNvSpPr>
              <p:nvPr/>
            </p:nvSpPr>
            <p:spPr bwMode="auto">
              <a:xfrm>
                <a:off x="1976" y="3582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5" name="Line 1503"/>
              <p:cNvSpPr>
                <a:spLocks noChangeShapeType="1"/>
              </p:cNvSpPr>
              <p:nvPr/>
            </p:nvSpPr>
            <p:spPr bwMode="auto">
              <a:xfrm>
                <a:off x="1980" y="3585"/>
                <a:ext cx="7" cy="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6" name="Line 1504"/>
              <p:cNvSpPr>
                <a:spLocks noChangeShapeType="1"/>
              </p:cNvSpPr>
              <p:nvPr/>
            </p:nvSpPr>
            <p:spPr bwMode="auto">
              <a:xfrm>
                <a:off x="1987" y="3596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7" name="Line 1505"/>
              <p:cNvSpPr>
                <a:spLocks noChangeShapeType="1"/>
              </p:cNvSpPr>
              <p:nvPr/>
            </p:nvSpPr>
            <p:spPr bwMode="auto">
              <a:xfrm flipV="1">
                <a:off x="1995" y="3586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8" name="Line 1506"/>
              <p:cNvSpPr>
                <a:spLocks noChangeShapeType="1"/>
              </p:cNvSpPr>
              <p:nvPr/>
            </p:nvSpPr>
            <p:spPr bwMode="auto">
              <a:xfrm flipV="1">
                <a:off x="2002" y="3564"/>
                <a:ext cx="6" cy="2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69" name="Line 1507"/>
              <p:cNvSpPr>
                <a:spLocks noChangeShapeType="1"/>
              </p:cNvSpPr>
              <p:nvPr/>
            </p:nvSpPr>
            <p:spPr bwMode="auto">
              <a:xfrm flipV="1">
                <a:off x="2008" y="3555"/>
                <a:ext cx="4" cy="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0" name="Line 1508"/>
              <p:cNvSpPr>
                <a:spLocks noChangeShapeType="1"/>
              </p:cNvSpPr>
              <p:nvPr/>
            </p:nvSpPr>
            <p:spPr bwMode="auto">
              <a:xfrm flipV="1">
                <a:off x="2012" y="3552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1" name="Line 1509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2" name="Line 1510"/>
              <p:cNvSpPr>
                <a:spLocks noChangeShapeType="1"/>
              </p:cNvSpPr>
              <p:nvPr/>
            </p:nvSpPr>
            <p:spPr bwMode="auto">
              <a:xfrm>
                <a:off x="2019" y="3557"/>
                <a:ext cx="3" cy="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3" name="Line 1511"/>
              <p:cNvSpPr>
                <a:spLocks noChangeShapeType="1"/>
              </p:cNvSpPr>
              <p:nvPr/>
            </p:nvSpPr>
            <p:spPr bwMode="auto">
              <a:xfrm>
                <a:off x="2022" y="3568"/>
                <a:ext cx="4" cy="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4" name="Line 1512"/>
              <p:cNvSpPr>
                <a:spLocks noChangeShapeType="1"/>
              </p:cNvSpPr>
              <p:nvPr/>
            </p:nvSpPr>
            <p:spPr bwMode="auto">
              <a:xfrm>
                <a:off x="2026" y="3582"/>
                <a:ext cx="3" cy="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5" name="Line 1513"/>
              <p:cNvSpPr>
                <a:spLocks noChangeShapeType="1"/>
              </p:cNvSpPr>
              <p:nvPr/>
            </p:nvSpPr>
            <p:spPr bwMode="auto">
              <a:xfrm>
                <a:off x="2029" y="3596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6" name="Line 1514"/>
              <p:cNvSpPr>
                <a:spLocks noChangeShapeType="1"/>
              </p:cNvSpPr>
              <p:nvPr/>
            </p:nvSpPr>
            <p:spPr bwMode="auto">
              <a:xfrm>
                <a:off x="2030" y="3600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7" name="Line 1515"/>
              <p:cNvSpPr>
                <a:spLocks noChangeShapeType="1"/>
              </p:cNvSpPr>
              <p:nvPr/>
            </p:nvSpPr>
            <p:spPr bwMode="auto">
              <a:xfrm flipV="1">
                <a:off x="2033" y="3596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8" name="Line 1516"/>
              <p:cNvSpPr>
                <a:spLocks noChangeShapeType="1"/>
              </p:cNvSpPr>
              <p:nvPr/>
            </p:nvSpPr>
            <p:spPr bwMode="auto">
              <a:xfrm flipV="1">
                <a:off x="2034" y="3587"/>
                <a:ext cx="1" cy="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79" name="Line 1517"/>
              <p:cNvSpPr>
                <a:spLocks noChangeShapeType="1"/>
              </p:cNvSpPr>
              <p:nvPr/>
            </p:nvSpPr>
            <p:spPr bwMode="auto">
              <a:xfrm flipV="1">
                <a:off x="2035" y="3549"/>
                <a:ext cx="4" cy="3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0" name="Line 1518"/>
              <p:cNvSpPr>
                <a:spLocks noChangeShapeType="1"/>
              </p:cNvSpPr>
              <p:nvPr/>
            </p:nvSpPr>
            <p:spPr bwMode="auto">
              <a:xfrm flipV="1">
                <a:off x="2039" y="3482"/>
                <a:ext cx="4" cy="6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1" name="Line 1519"/>
              <p:cNvSpPr>
                <a:spLocks noChangeShapeType="1"/>
              </p:cNvSpPr>
              <p:nvPr/>
            </p:nvSpPr>
            <p:spPr bwMode="auto">
              <a:xfrm flipV="1">
                <a:off x="2043" y="3437"/>
                <a:ext cx="1" cy="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2" name="Line 1520"/>
              <p:cNvSpPr>
                <a:spLocks noChangeShapeType="1"/>
              </p:cNvSpPr>
              <p:nvPr/>
            </p:nvSpPr>
            <p:spPr bwMode="auto">
              <a:xfrm flipV="1">
                <a:off x="2044" y="3385"/>
                <a:ext cx="2" cy="5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3" name="Line 1521"/>
              <p:cNvSpPr>
                <a:spLocks noChangeShapeType="1"/>
              </p:cNvSpPr>
              <p:nvPr/>
            </p:nvSpPr>
            <p:spPr bwMode="auto">
              <a:xfrm flipV="1">
                <a:off x="2046" y="3326"/>
                <a:ext cx="2" cy="5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4" name="Line 1522"/>
              <p:cNvSpPr>
                <a:spLocks noChangeShapeType="1"/>
              </p:cNvSpPr>
              <p:nvPr/>
            </p:nvSpPr>
            <p:spPr bwMode="auto">
              <a:xfrm flipV="1">
                <a:off x="2048" y="3261"/>
                <a:ext cx="2" cy="6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5" name="Line 1523"/>
              <p:cNvSpPr>
                <a:spLocks noChangeShapeType="1"/>
              </p:cNvSpPr>
              <p:nvPr/>
            </p:nvSpPr>
            <p:spPr bwMode="auto">
              <a:xfrm flipV="1">
                <a:off x="2050" y="3186"/>
                <a:ext cx="1" cy="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6" name="Line 1524"/>
              <p:cNvSpPr>
                <a:spLocks noChangeShapeType="1"/>
              </p:cNvSpPr>
              <p:nvPr/>
            </p:nvSpPr>
            <p:spPr bwMode="auto">
              <a:xfrm flipV="1">
                <a:off x="2051" y="3107"/>
                <a:ext cx="3" cy="7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7" name="Line 1525"/>
              <p:cNvSpPr>
                <a:spLocks noChangeShapeType="1"/>
              </p:cNvSpPr>
              <p:nvPr/>
            </p:nvSpPr>
            <p:spPr bwMode="auto">
              <a:xfrm flipV="1">
                <a:off x="2054" y="3027"/>
                <a:ext cx="1" cy="8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8" name="Line 1526"/>
              <p:cNvSpPr>
                <a:spLocks noChangeShapeType="1"/>
              </p:cNvSpPr>
              <p:nvPr/>
            </p:nvSpPr>
            <p:spPr bwMode="auto">
              <a:xfrm flipV="1">
                <a:off x="2055" y="2948"/>
                <a:ext cx="2" cy="7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89" name="Line 1527"/>
              <p:cNvSpPr>
                <a:spLocks noChangeShapeType="1"/>
              </p:cNvSpPr>
              <p:nvPr/>
            </p:nvSpPr>
            <p:spPr bwMode="auto">
              <a:xfrm flipV="1">
                <a:off x="2057" y="2872"/>
                <a:ext cx="2" cy="7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0" name="Line 1528"/>
              <p:cNvSpPr>
                <a:spLocks noChangeShapeType="1"/>
              </p:cNvSpPr>
              <p:nvPr/>
            </p:nvSpPr>
            <p:spPr bwMode="auto">
              <a:xfrm flipV="1">
                <a:off x="2059" y="2802"/>
                <a:ext cx="2" cy="7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1" name="Line 1529"/>
              <p:cNvSpPr>
                <a:spLocks noChangeShapeType="1"/>
              </p:cNvSpPr>
              <p:nvPr/>
            </p:nvSpPr>
            <p:spPr bwMode="auto">
              <a:xfrm flipV="1">
                <a:off x="2061" y="2740"/>
                <a:ext cx="2" cy="6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2" name="Line 1530"/>
              <p:cNvSpPr>
                <a:spLocks noChangeShapeType="1"/>
              </p:cNvSpPr>
              <p:nvPr/>
            </p:nvSpPr>
            <p:spPr bwMode="auto">
              <a:xfrm flipV="1">
                <a:off x="2063" y="2688"/>
                <a:ext cx="1" cy="5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3" name="Line 1531"/>
              <p:cNvSpPr>
                <a:spLocks noChangeShapeType="1"/>
              </p:cNvSpPr>
              <p:nvPr/>
            </p:nvSpPr>
            <p:spPr bwMode="auto">
              <a:xfrm flipV="1">
                <a:off x="2064" y="2622"/>
                <a:ext cx="4" cy="6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4" name="Line 1532"/>
              <p:cNvSpPr>
                <a:spLocks noChangeShapeType="1"/>
              </p:cNvSpPr>
              <p:nvPr/>
            </p:nvSpPr>
            <p:spPr bwMode="auto">
              <a:xfrm flipV="1">
                <a:off x="2068" y="2611"/>
                <a:ext cx="4" cy="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5" name="Line 1533"/>
              <p:cNvSpPr>
                <a:spLocks noChangeShapeType="1"/>
              </p:cNvSpPr>
              <p:nvPr/>
            </p:nvSpPr>
            <p:spPr bwMode="auto">
              <a:xfrm>
                <a:off x="2072" y="2611"/>
                <a:ext cx="2" cy="1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6" name="Line 1534"/>
              <p:cNvSpPr>
                <a:spLocks noChangeShapeType="1"/>
              </p:cNvSpPr>
              <p:nvPr/>
            </p:nvSpPr>
            <p:spPr bwMode="auto">
              <a:xfrm>
                <a:off x="2074" y="2629"/>
                <a:ext cx="2" cy="3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7" name="Line 1535"/>
              <p:cNvSpPr>
                <a:spLocks noChangeShapeType="1"/>
              </p:cNvSpPr>
              <p:nvPr/>
            </p:nvSpPr>
            <p:spPr bwMode="auto">
              <a:xfrm>
                <a:off x="2076" y="2660"/>
                <a:ext cx="1" cy="4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8" name="Line 1536"/>
              <p:cNvSpPr>
                <a:spLocks noChangeShapeType="1"/>
              </p:cNvSpPr>
              <p:nvPr/>
            </p:nvSpPr>
            <p:spPr bwMode="auto">
              <a:xfrm>
                <a:off x="2077" y="2703"/>
                <a:ext cx="3" cy="5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99" name="Line 1537"/>
              <p:cNvSpPr>
                <a:spLocks noChangeShapeType="1"/>
              </p:cNvSpPr>
              <p:nvPr/>
            </p:nvSpPr>
            <p:spPr bwMode="auto">
              <a:xfrm>
                <a:off x="2080" y="2759"/>
                <a:ext cx="1" cy="6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0" name="Line 1538"/>
              <p:cNvSpPr>
                <a:spLocks noChangeShapeType="1"/>
              </p:cNvSpPr>
              <p:nvPr/>
            </p:nvSpPr>
            <p:spPr bwMode="auto">
              <a:xfrm>
                <a:off x="2081" y="2824"/>
                <a:ext cx="2" cy="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1" name="Line 1539"/>
              <p:cNvSpPr>
                <a:spLocks noChangeShapeType="1"/>
              </p:cNvSpPr>
              <p:nvPr/>
            </p:nvSpPr>
            <p:spPr bwMode="auto">
              <a:xfrm>
                <a:off x="2083" y="2896"/>
                <a:ext cx="2" cy="7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2" name="Line 1540"/>
              <p:cNvSpPr>
                <a:spLocks noChangeShapeType="1"/>
              </p:cNvSpPr>
              <p:nvPr/>
            </p:nvSpPr>
            <p:spPr bwMode="auto">
              <a:xfrm>
                <a:off x="2085" y="2973"/>
                <a:ext cx="2" cy="8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3" name="Line 1541"/>
              <p:cNvSpPr>
                <a:spLocks noChangeShapeType="1"/>
              </p:cNvSpPr>
              <p:nvPr/>
            </p:nvSpPr>
            <p:spPr bwMode="auto">
              <a:xfrm>
                <a:off x="2087" y="3053"/>
                <a:ext cx="2" cy="7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4" name="Line 1542"/>
              <p:cNvSpPr>
                <a:spLocks noChangeShapeType="1"/>
              </p:cNvSpPr>
              <p:nvPr/>
            </p:nvSpPr>
            <p:spPr bwMode="auto">
              <a:xfrm>
                <a:off x="2089" y="3132"/>
                <a:ext cx="1" cy="7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5" name="Line 1543"/>
              <p:cNvSpPr>
                <a:spLocks noChangeShapeType="1"/>
              </p:cNvSpPr>
              <p:nvPr/>
            </p:nvSpPr>
            <p:spPr bwMode="auto">
              <a:xfrm>
                <a:off x="2090" y="3210"/>
                <a:ext cx="2" cy="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6" name="Line 1544"/>
              <p:cNvSpPr>
                <a:spLocks noChangeShapeType="1"/>
              </p:cNvSpPr>
              <p:nvPr/>
            </p:nvSpPr>
            <p:spPr bwMode="auto">
              <a:xfrm>
                <a:off x="2092" y="3284"/>
                <a:ext cx="2" cy="6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7" name="Line 1545"/>
              <p:cNvSpPr>
                <a:spLocks noChangeShapeType="1"/>
              </p:cNvSpPr>
              <p:nvPr/>
            </p:nvSpPr>
            <p:spPr bwMode="auto">
              <a:xfrm>
                <a:off x="2094" y="3351"/>
                <a:ext cx="2" cy="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8" name="Line 1546"/>
              <p:cNvSpPr>
                <a:spLocks noChangeShapeType="1"/>
              </p:cNvSpPr>
              <p:nvPr/>
            </p:nvSpPr>
            <p:spPr bwMode="auto">
              <a:xfrm>
                <a:off x="2096" y="3412"/>
                <a:ext cx="2" cy="5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09" name="Line 1547"/>
              <p:cNvSpPr>
                <a:spLocks noChangeShapeType="1"/>
              </p:cNvSpPr>
              <p:nvPr/>
            </p:nvSpPr>
            <p:spPr bwMode="auto">
              <a:xfrm>
                <a:off x="2098" y="3464"/>
                <a:ext cx="2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0" name="Line 1548"/>
              <p:cNvSpPr>
                <a:spLocks noChangeShapeType="1"/>
              </p:cNvSpPr>
              <p:nvPr/>
            </p:nvSpPr>
            <p:spPr bwMode="auto">
              <a:xfrm>
                <a:off x="2100" y="3508"/>
                <a:ext cx="2" cy="3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1" name="Line 1549"/>
              <p:cNvSpPr>
                <a:spLocks noChangeShapeType="1"/>
              </p:cNvSpPr>
              <p:nvPr/>
            </p:nvSpPr>
            <p:spPr bwMode="auto">
              <a:xfrm>
                <a:off x="2102" y="3542"/>
                <a:ext cx="3" cy="4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2" name="Line 1550"/>
              <p:cNvSpPr>
                <a:spLocks noChangeShapeType="1"/>
              </p:cNvSpPr>
              <p:nvPr/>
            </p:nvSpPr>
            <p:spPr bwMode="auto">
              <a:xfrm>
                <a:off x="2105" y="3585"/>
                <a:ext cx="4" cy="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3" name="Line 1551"/>
              <p:cNvSpPr>
                <a:spLocks noChangeShapeType="1"/>
              </p:cNvSpPr>
              <p:nvPr/>
            </p:nvSpPr>
            <p:spPr bwMode="auto">
              <a:xfrm flipV="1">
                <a:off x="2109" y="3578"/>
                <a:ext cx="8" cy="2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4" name="Line 1552"/>
              <p:cNvSpPr>
                <a:spLocks noChangeShapeType="1"/>
              </p:cNvSpPr>
              <p:nvPr/>
            </p:nvSpPr>
            <p:spPr bwMode="auto">
              <a:xfrm flipV="1">
                <a:off x="2117" y="3553"/>
                <a:ext cx="8" cy="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5" name="Line 1553"/>
              <p:cNvSpPr>
                <a:spLocks noChangeShapeType="1"/>
              </p:cNvSpPr>
              <p:nvPr/>
            </p:nvSpPr>
            <p:spPr bwMode="auto">
              <a:xfrm>
                <a:off x="2125" y="3553"/>
                <a:ext cx="6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6" name="Line 1554"/>
              <p:cNvSpPr>
                <a:spLocks noChangeShapeType="1"/>
              </p:cNvSpPr>
              <p:nvPr/>
            </p:nvSpPr>
            <p:spPr bwMode="auto">
              <a:xfrm>
                <a:off x="2131" y="3561"/>
                <a:ext cx="8" cy="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7" name="Line 1555"/>
              <p:cNvSpPr>
                <a:spLocks noChangeShapeType="1"/>
              </p:cNvSpPr>
              <p:nvPr/>
            </p:nvSpPr>
            <p:spPr bwMode="auto">
              <a:xfrm>
                <a:off x="2139" y="3586"/>
                <a:ext cx="4" cy="1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8" name="Line 1556"/>
              <p:cNvSpPr>
                <a:spLocks noChangeShapeType="1"/>
              </p:cNvSpPr>
              <p:nvPr/>
            </p:nvSpPr>
            <p:spPr bwMode="auto">
              <a:xfrm>
                <a:off x="2143" y="3596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19" name="Line 1557"/>
              <p:cNvSpPr>
                <a:spLocks noChangeShapeType="1"/>
              </p:cNvSpPr>
              <p:nvPr/>
            </p:nvSpPr>
            <p:spPr bwMode="auto">
              <a:xfrm flipV="1">
                <a:off x="2147" y="359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0" name="Line 1558"/>
              <p:cNvSpPr>
                <a:spLocks noChangeShapeType="1"/>
              </p:cNvSpPr>
              <p:nvPr/>
            </p:nvSpPr>
            <p:spPr bwMode="auto">
              <a:xfrm flipV="1">
                <a:off x="2151" y="3594"/>
                <a:ext cx="4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1" name="Line 1559"/>
              <p:cNvSpPr>
                <a:spLocks noChangeShapeType="1"/>
              </p:cNvSpPr>
              <p:nvPr/>
            </p:nvSpPr>
            <p:spPr bwMode="auto">
              <a:xfrm flipV="1">
                <a:off x="2155" y="3588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2" name="Line 1560"/>
              <p:cNvSpPr>
                <a:spLocks noChangeShapeType="1"/>
              </p:cNvSpPr>
              <p:nvPr/>
            </p:nvSpPr>
            <p:spPr bwMode="auto">
              <a:xfrm flipV="1">
                <a:off x="2159" y="3584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3" name="Line 1561"/>
              <p:cNvSpPr>
                <a:spLocks noChangeShapeType="1"/>
              </p:cNvSpPr>
              <p:nvPr/>
            </p:nvSpPr>
            <p:spPr bwMode="auto">
              <a:xfrm flipV="1">
                <a:off x="2163" y="3582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4" name="Line 1562"/>
              <p:cNvSpPr>
                <a:spLocks noChangeShapeType="1"/>
              </p:cNvSpPr>
              <p:nvPr/>
            </p:nvSpPr>
            <p:spPr bwMode="auto">
              <a:xfrm>
                <a:off x="2166" y="3582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5" name="Line 1563"/>
              <p:cNvSpPr>
                <a:spLocks noChangeShapeType="1"/>
              </p:cNvSpPr>
              <p:nvPr/>
            </p:nvSpPr>
            <p:spPr bwMode="auto">
              <a:xfrm>
                <a:off x="2170" y="3584"/>
                <a:ext cx="28" cy="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6" name="Line 1564"/>
              <p:cNvSpPr>
                <a:spLocks noChangeShapeType="1"/>
              </p:cNvSpPr>
              <p:nvPr/>
            </p:nvSpPr>
            <p:spPr bwMode="auto">
              <a:xfrm>
                <a:off x="2198" y="3595"/>
                <a:ext cx="26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7" name="Line 1565"/>
              <p:cNvSpPr>
                <a:spLocks noChangeShapeType="1"/>
              </p:cNvSpPr>
              <p:nvPr/>
            </p:nvSpPr>
            <p:spPr bwMode="auto">
              <a:xfrm flipV="1">
                <a:off x="2224" y="3599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8" name="Line 1566"/>
              <p:cNvSpPr>
                <a:spLocks noChangeShapeType="1"/>
              </p:cNvSpPr>
              <p:nvPr/>
            </p:nvSpPr>
            <p:spPr bwMode="auto">
              <a:xfrm flipV="1">
                <a:off x="2231" y="3595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29" name="Line 1567"/>
              <p:cNvSpPr>
                <a:spLocks noChangeShapeType="1"/>
              </p:cNvSpPr>
              <p:nvPr/>
            </p:nvSpPr>
            <p:spPr bwMode="auto">
              <a:xfrm flipV="1">
                <a:off x="2239" y="3594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0" name="Line 1568"/>
              <p:cNvSpPr>
                <a:spLocks noChangeShapeType="1"/>
              </p:cNvSpPr>
              <p:nvPr/>
            </p:nvSpPr>
            <p:spPr bwMode="auto">
              <a:xfrm>
                <a:off x="2246" y="3594"/>
                <a:ext cx="7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1" name="Line 1569"/>
              <p:cNvSpPr>
                <a:spLocks noChangeShapeType="1"/>
              </p:cNvSpPr>
              <p:nvPr/>
            </p:nvSpPr>
            <p:spPr bwMode="auto">
              <a:xfrm>
                <a:off x="2253" y="3596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2" name="Line 1570"/>
              <p:cNvSpPr>
                <a:spLocks noChangeShapeType="1"/>
              </p:cNvSpPr>
              <p:nvPr/>
            </p:nvSpPr>
            <p:spPr bwMode="auto">
              <a:xfrm>
                <a:off x="2260" y="3599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3" name="Line 1571"/>
              <p:cNvSpPr>
                <a:spLocks noChangeShapeType="1"/>
              </p:cNvSpPr>
              <p:nvPr/>
            </p:nvSpPr>
            <p:spPr bwMode="auto">
              <a:xfrm flipV="1">
                <a:off x="2268" y="3598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4" name="Line 1572"/>
              <p:cNvSpPr>
                <a:spLocks noChangeShapeType="1"/>
              </p:cNvSpPr>
              <p:nvPr/>
            </p:nvSpPr>
            <p:spPr bwMode="auto">
              <a:xfrm flipV="1">
                <a:off x="2274" y="3595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5" name="Line 1573"/>
              <p:cNvSpPr>
                <a:spLocks noChangeShapeType="1"/>
              </p:cNvSpPr>
              <p:nvPr/>
            </p:nvSpPr>
            <p:spPr bwMode="auto">
              <a:xfrm>
                <a:off x="2282" y="3595"/>
                <a:ext cx="30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6" name="Line 1574"/>
              <p:cNvSpPr>
                <a:spLocks noChangeShapeType="1"/>
              </p:cNvSpPr>
              <p:nvPr/>
            </p:nvSpPr>
            <p:spPr bwMode="auto">
              <a:xfrm>
                <a:off x="2312" y="3599"/>
                <a:ext cx="30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7" name="Line 1575"/>
              <p:cNvSpPr>
                <a:spLocks noChangeShapeType="1"/>
              </p:cNvSpPr>
              <p:nvPr/>
            </p:nvSpPr>
            <p:spPr bwMode="auto">
              <a:xfrm flipV="1">
                <a:off x="2342" y="3598"/>
                <a:ext cx="29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8" name="Line 1576"/>
              <p:cNvSpPr>
                <a:spLocks noChangeShapeType="1"/>
              </p:cNvSpPr>
              <p:nvPr/>
            </p:nvSpPr>
            <p:spPr bwMode="auto">
              <a:xfrm flipV="1">
                <a:off x="2371" y="3596"/>
                <a:ext cx="29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39" name="Line 1577"/>
              <p:cNvSpPr>
                <a:spLocks noChangeShapeType="1"/>
              </p:cNvSpPr>
              <p:nvPr/>
            </p:nvSpPr>
            <p:spPr bwMode="auto">
              <a:xfrm>
                <a:off x="2400" y="3596"/>
                <a:ext cx="29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0" name="Line 1578"/>
              <p:cNvSpPr>
                <a:spLocks noChangeShapeType="1"/>
              </p:cNvSpPr>
              <p:nvPr/>
            </p:nvSpPr>
            <p:spPr bwMode="auto">
              <a:xfrm>
                <a:off x="2429" y="3599"/>
                <a:ext cx="28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1" name="Line 1579"/>
              <p:cNvSpPr>
                <a:spLocks noChangeShapeType="1"/>
              </p:cNvSpPr>
              <p:nvPr/>
            </p:nvSpPr>
            <p:spPr bwMode="auto">
              <a:xfrm flipV="1">
                <a:off x="2457" y="3598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2" name="Line 1580"/>
              <p:cNvSpPr>
                <a:spLocks noChangeShapeType="1"/>
              </p:cNvSpPr>
              <p:nvPr/>
            </p:nvSpPr>
            <p:spPr bwMode="auto">
              <a:xfrm flipV="1">
                <a:off x="2488" y="3594"/>
                <a:ext cx="31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3" name="Line 1581"/>
              <p:cNvSpPr>
                <a:spLocks noChangeShapeType="1"/>
              </p:cNvSpPr>
              <p:nvPr/>
            </p:nvSpPr>
            <p:spPr bwMode="auto">
              <a:xfrm>
                <a:off x="2519" y="3594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4" name="Line 1582"/>
              <p:cNvSpPr>
                <a:spLocks noChangeShapeType="1"/>
              </p:cNvSpPr>
              <p:nvPr/>
            </p:nvSpPr>
            <p:spPr bwMode="auto">
              <a:xfrm>
                <a:off x="2527" y="3597"/>
                <a:ext cx="7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5" name="Line 1583"/>
              <p:cNvSpPr>
                <a:spLocks noChangeShapeType="1"/>
              </p:cNvSpPr>
              <p:nvPr/>
            </p:nvSpPr>
            <p:spPr bwMode="auto">
              <a:xfrm flipV="1">
                <a:off x="2534" y="3599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6" name="Line 1584"/>
              <p:cNvSpPr>
                <a:spLocks noChangeShapeType="1"/>
              </p:cNvSpPr>
              <p:nvPr/>
            </p:nvSpPr>
            <p:spPr bwMode="auto">
              <a:xfrm flipV="1">
                <a:off x="2541" y="3595"/>
                <a:ext cx="7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7" name="Line 1585"/>
              <p:cNvSpPr>
                <a:spLocks noChangeShapeType="1"/>
              </p:cNvSpPr>
              <p:nvPr/>
            </p:nvSpPr>
            <p:spPr bwMode="auto">
              <a:xfrm flipV="1">
                <a:off x="2548" y="3591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8" name="Line 1586"/>
              <p:cNvSpPr>
                <a:spLocks noChangeShapeType="1"/>
              </p:cNvSpPr>
              <p:nvPr/>
            </p:nvSpPr>
            <p:spPr bwMode="auto">
              <a:xfrm>
                <a:off x="2554" y="3591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49" name="Line 1587"/>
              <p:cNvSpPr>
                <a:spLocks noChangeShapeType="1"/>
              </p:cNvSpPr>
              <p:nvPr/>
            </p:nvSpPr>
            <p:spPr bwMode="auto">
              <a:xfrm>
                <a:off x="2562" y="3592"/>
                <a:ext cx="7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0" name="Line 1588"/>
              <p:cNvSpPr>
                <a:spLocks noChangeShapeType="1"/>
              </p:cNvSpPr>
              <p:nvPr/>
            </p:nvSpPr>
            <p:spPr bwMode="auto">
              <a:xfrm>
                <a:off x="2569" y="3597"/>
                <a:ext cx="8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1" name="Line 1589"/>
              <p:cNvSpPr>
                <a:spLocks noChangeShapeType="1"/>
              </p:cNvSpPr>
              <p:nvPr/>
            </p:nvSpPr>
            <p:spPr bwMode="auto">
              <a:xfrm flipV="1">
                <a:off x="2577" y="3595"/>
                <a:ext cx="7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2" name="Line 1590"/>
              <p:cNvSpPr>
                <a:spLocks noChangeShapeType="1"/>
              </p:cNvSpPr>
              <p:nvPr/>
            </p:nvSpPr>
            <p:spPr bwMode="auto">
              <a:xfrm flipV="1">
                <a:off x="2584" y="3585"/>
                <a:ext cx="7" cy="1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3" name="Line 1591"/>
              <p:cNvSpPr>
                <a:spLocks noChangeShapeType="1"/>
              </p:cNvSpPr>
              <p:nvPr/>
            </p:nvSpPr>
            <p:spPr bwMode="auto">
              <a:xfrm flipV="1">
                <a:off x="2591" y="358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4" name="Line 1592"/>
              <p:cNvSpPr>
                <a:spLocks noChangeShapeType="1"/>
              </p:cNvSpPr>
              <p:nvPr/>
            </p:nvSpPr>
            <p:spPr bwMode="auto">
              <a:xfrm>
                <a:off x="2595" y="3583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5" name="Line 1593"/>
              <p:cNvSpPr>
                <a:spLocks noChangeShapeType="1"/>
              </p:cNvSpPr>
              <p:nvPr/>
            </p:nvSpPr>
            <p:spPr bwMode="auto">
              <a:xfrm>
                <a:off x="2599" y="3583"/>
                <a:ext cx="3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6" name="Line 1594"/>
              <p:cNvSpPr>
                <a:spLocks noChangeShapeType="1"/>
              </p:cNvSpPr>
              <p:nvPr/>
            </p:nvSpPr>
            <p:spPr bwMode="auto">
              <a:xfrm>
                <a:off x="2602" y="3586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7" name="Line 1595"/>
              <p:cNvSpPr>
                <a:spLocks noChangeShapeType="1"/>
              </p:cNvSpPr>
              <p:nvPr/>
            </p:nvSpPr>
            <p:spPr bwMode="auto">
              <a:xfrm>
                <a:off x="2606" y="3592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8" name="Line 1596"/>
              <p:cNvSpPr>
                <a:spLocks noChangeShapeType="1"/>
              </p:cNvSpPr>
              <p:nvPr/>
            </p:nvSpPr>
            <p:spPr bwMode="auto">
              <a:xfrm>
                <a:off x="2610" y="3598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59" name="Line 1597"/>
              <p:cNvSpPr>
                <a:spLocks noChangeShapeType="1"/>
              </p:cNvSpPr>
              <p:nvPr/>
            </p:nvSpPr>
            <p:spPr bwMode="auto">
              <a:xfrm flipV="1">
                <a:off x="2614" y="3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0" name="Line 1598"/>
              <p:cNvSpPr>
                <a:spLocks noChangeShapeType="1"/>
              </p:cNvSpPr>
              <p:nvPr/>
            </p:nvSpPr>
            <p:spPr bwMode="auto">
              <a:xfrm flipV="1">
                <a:off x="2615" y="3598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1" name="Line 1599"/>
              <p:cNvSpPr>
                <a:spLocks noChangeShapeType="1"/>
              </p:cNvSpPr>
              <p:nvPr/>
            </p:nvSpPr>
            <p:spPr bwMode="auto">
              <a:xfrm flipV="1">
                <a:off x="2618" y="3595"/>
                <a:ext cx="1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2" name="Line 1600"/>
              <p:cNvSpPr>
                <a:spLocks noChangeShapeType="1"/>
              </p:cNvSpPr>
              <p:nvPr/>
            </p:nvSpPr>
            <p:spPr bwMode="auto">
              <a:xfrm flipV="1">
                <a:off x="2619" y="3591"/>
                <a:ext cx="3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3" name="Line 1601"/>
              <p:cNvSpPr>
                <a:spLocks noChangeShapeType="1"/>
              </p:cNvSpPr>
              <p:nvPr/>
            </p:nvSpPr>
            <p:spPr bwMode="auto">
              <a:xfrm flipV="1">
                <a:off x="2622" y="3567"/>
                <a:ext cx="6" cy="2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4" name="Line 1602"/>
              <p:cNvSpPr>
                <a:spLocks noChangeShapeType="1"/>
              </p:cNvSpPr>
              <p:nvPr/>
            </p:nvSpPr>
            <p:spPr bwMode="auto">
              <a:xfrm flipV="1">
                <a:off x="2628" y="3552"/>
                <a:ext cx="8" cy="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5" name="Line 1603"/>
              <p:cNvSpPr>
                <a:spLocks noChangeShapeType="1"/>
              </p:cNvSpPr>
              <p:nvPr/>
            </p:nvSpPr>
            <p:spPr bwMode="auto">
              <a:xfrm>
                <a:off x="2636" y="3552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6" name="Line 1604"/>
              <p:cNvSpPr>
                <a:spLocks noChangeShapeType="1"/>
              </p:cNvSpPr>
              <p:nvPr/>
            </p:nvSpPr>
            <p:spPr bwMode="auto">
              <a:xfrm>
                <a:off x="2643" y="3567"/>
                <a:ext cx="7" cy="2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7" name="Line 1605"/>
              <p:cNvSpPr>
                <a:spLocks noChangeShapeType="1"/>
              </p:cNvSpPr>
              <p:nvPr/>
            </p:nvSpPr>
            <p:spPr bwMode="auto">
              <a:xfrm flipV="1">
                <a:off x="2650" y="3589"/>
                <a:ext cx="7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8" name="Line 1606"/>
              <p:cNvSpPr>
                <a:spLocks noChangeShapeType="1"/>
              </p:cNvSpPr>
              <p:nvPr/>
            </p:nvSpPr>
            <p:spPr bwMode="auto">
              <a:xfrm flipV="1">
                <a:off x="2657" y="3491"/>
                <a:ext cx="6" cy="9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69" name="Line 1607"/>
              <p:cNvSpPr>
                <a:spLocks noChangeShapeType="1"/>
              </p:cNvSpPr>
              <p:nvPr/>
            </p:nvSpPr>
            <p:spPr bwMode="auto">
              <a:xfrm flipV="1">
                <a:off x="2663" y="3448"/>
                <a:ext cx="3" cy="4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0" name="Line 1608"/>
              <p:cNvSpPr>
                <a:spLocks noChangeShapeType="1"/>
              </p:cNvSpPr>
              <p:nvPr/>
            </p:nvSpPr>
            <p:spPr bwMode="auto">
              <a:xfrm flipV="1">
                <a:off x="2666" y="3398"/>
                <a:ext cx="1" cy="5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1" name="Line 1609"/>
              <p:cNvSpPr>
                <a:spLocks noChangeShapeType="1"/>
              </p:cNvSpPr>
              <p:nvPr/>
            </p:nvSpPr>
            <p:spPr bwMode="auto">
              <a:xfrm flipV="1">
                <a:off x="2667" y="3341"/>
                <a:ext cx="2" cy="5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2" name="Line 1610"/>
              <p:cNvSpPr>
                <a:spLocks noChangeShapeType="1"/>
              </p:cNvSpPr>
              <p:nvPr/>
            </p:nvSpPr>
            <p:spPr bwMode="auto">
              <a:xfrm flipV="1">
                <a:off x="2669" y="3278"/>
                <a:ext cx="1" cy="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3" name="Line 1611"/>
              <p:cNvSpPr>
                <a:spLocks noChangeShapeType="1"/>
              </p:cNvSpPr>
              <p:nvPr/>
            </p:nvSpPr>
            <p:spPr bwMode="auto">
              <a:xfrm flipV="1">
                <a:off x="2670" y="3210"/>
                <a:ext cx="3" cy="6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4" name="Line 1612"/>
              <p:cNvSpPr>
                <a:spLocks noChangeShapeType="1"/>
              </p:cNvSpPr>
              <p:nvPr/>
            </p:nvSpPr>
            <p:spPr bwMode="auto">
              <a:xfrm flipV="1">
                <a:off x="2673" y="3138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5" name="Line 1613"/>
              <p:cNvSpPr>
                <a:spLocks noChangeShapeType="1"/>
              </p:cNvSpPr>
              <p:nvPr/>
            </p:nvSpPr>
            <p:spPr bwMode="auto">
              <a:xfrm flipV="1">
                <a:off x="2674" y="3064"/>
                <a:ext cx="1" cy="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6" name="Line 1614"/>
              <p:cNvSpPr>
                <a:spLocks noChangeShapeType="1"/>
              </p:cNvSpPr>
              <p:nvPr/>
            </p:nvSpPr>
            <p:spPr bwMode="auto">
              <a:xfrm flipV="1">
                <a:off x="2675" y="2991"/>
                <a:ext cx="3" cy="7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7" name="Line 1615"/>
              <p:cNvSpPr>
                <a:spLocks noChangeShapeType="1"/>
              </p:cNvSpPr>
              <p:nvPr/>
            </p:nvSpPr>
            <p:spPr bwMode="auto">
              <a:xfrm flipV="1">
                <a:off x="2678" y="2919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8" name="Line 1616"/>
              <p:cNvSpPr>
                <a:spLocks noChangeShapeType="1"/>
              </p:cNvSpPr>
              <p:nvPr/>
            </p:nvSpPr>
            <p:spPr bwMode="auto">
              <a:xfrm flipV="1">
                <a:off x="2679" y="2850"/>
                <a:ext cx="1" cy="6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9" name="Line 1617"/>
              <p:cNvSpPr>
                <a:spLocks noChangeShapeType="1"/>
              </p:cNvSpPr>
              <p:nvPr/>
            </p:nvSpPr>
            <p:spPr bwMode="auto">
              <a:xfrm flipV="1">
                <a:off x="2680" y="2788"/>
                <a:ext cx="3" cy="6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0" name="Line 1618"/>
              <p:cNvSpPr>
                <a:spLocks noChangeShapeType="1"/>
              </p:cNvSpPr>
              <p:nvPr/>
            </p:nvSpPr>
            <p:spPr bwMode="auto">
              <a:xfrm flipV="1">
                <a:off x="2683" y="2732"/>
                <a:ext cx="1" cy="5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1" name="Line 1619"/>
              <p:cNvSpPr>
                <a:spLocks noChangeShapeType="1"/>
              </p:cNvSpPr>
              <p:nvPr/>
            </p:nvSpPr>
            <p:spPr bwMode="auto">
              <a:xfrm flipV="1">
                <a:off x="2684" y="2648"/>
                <a:ext cx="4" cy="8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Line 1620"/>
              <p:cNvSpPr>
                <a:spLocks noChangeShapeType="1"/>
              </p:cNvSpPr>
              <p:nvPr/>
            </p:nvSpPr>
            <p:spPr bwMode="auto">
              <a:xfrm flipV="1">
                <a:off x="2688" y="2610"/>
                <a:ext cx="3" cy="3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Line 1621"/>
              <p:cNvSpPr>
                <a:spLocks noChangeShapeType="1"/>
              </p:cNvSpPr>
              <p:nvPr/>
            </p:nvSpPr>
            <p:spPr bwMode="auto">
              <a:xfrm>
                <a:off x="2691" y="2610"/>
                <a:ext cx="4" cy="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4" name="Line 1622"/>
              <p:cNvSpPr>
                <a:spLocks noChangeShapeType="1"/>
              </p:cNvSpPr>
              <p:nvPr/>
            </p:nvSpPr>
            <p:spPr bwMode="auto">
              <a:xfrm>
                <a:off x="2695" y="2625"/>
                <a:ext cx="3" cy="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5" name="Line 1623"/>
              <p:cNvSpPr>
                <a:spLocks noChangeShapeType="1"/>
              </p:cNvSpPr>
              <p:nvPr/>
            </p:nvSpPr>
            <p:spPr bwMode="auto">
              <a:xfrm>
                <a:off x="2698" y="2697"/>
                <a:ext cx="2" cy="5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6" name="Line 1624"/>
              <p:cNvSpPr>
                <a:spLocks noChangeShapeType="1"/>
              </p:cNvSpPr>
              <p:nvPr/>
            </p:nvSpPr>
            <p:spPr bwMode="auto">
              <a:xfrm>
                <a:off x="2700" y="2751"/>
                <a:ext cx="2" cy="6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7" name="Line 1625"/>
              <p:cNvSpPr>
                <a:spLocks noChangeShapeType="1"/>
              </p:cNvSpPr>
              <p:nvPr/>
            </p:nvSpPr>
            <p:spPr bwMode="auto">
              <a:xfrm>
                <a:off x="2702" y="2815"/>
                <a:ext cx="2" cy="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8" name="Line 1626"/>
              <p:cNvSpPr>
                <a:spLocks noChangeShapeType="1"/>
              </p:cNvSpPr>
              <p:nvPr/>
            </p:nvSpPr>
            <p:spPr bwMode="auto">
              <a:xfrm>
                <a:off x="2704" y="2887"/>
                <a:ext cx="2" cy="7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9" name="Line 1627"/>
              <p:cNvSpPr>
                <a:spLocks noChangeShapeType="1"/>
              </p:cNvSpPr>
              <p:nvPr/>
            </p:nvSpPr>
            <p:spPr bwMode="auto">
              <a:xfrm>
                <a:off x="2706" y="2965"/>
                <a:ext cx="2" cy="8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0" name="Line 1628"/>
              <p:cNvSpPr>
                <a:spLocks noChangeShapeType="1"/>
              </p:cNvSpPr>
              <p:nvPr/>
            </p:nvSpPr>
            <p:spPr bwMode="auto">
              <a:xfrm>
                <a:off x="2708" y="3045"/>
                <a:ext cx="2" cy="8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1" name="Line 1629"/>
              <p:cNvSpPr>
                <a:spLocks noChangeShapeType="1"/>
              </p:cNvSpPr>
              <p:nvPr/>
            </p:nvSpPr>
            <p:spPr bwMode="auto">
              <a:xfrm>
                <a:off x="2710" y="3125"/>
                <a:ext cx="1" cy="7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2" name="Line 1630"/>
              <p:cNvSpPr>
                <a:spLocks noChangeShapeType="1"/>
              </p:cNvSpPr>
              <p:nvPr/>
            </p:nvSpPr>
            <p:spPr bwMode="auto">
              <a:xfrm>
                <a:off x="2711" y="3204"/>
                <a:ext cx="3" cy="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3" name="Line 1631"/>
              <p:cNvSpPr>
                <a:spLocks noChangeShapeType="1"/>
              </p:cNvSpPr>
              <p:nvPr/>
            </p:nvSpPr>
            <p:spPr bwMode="auto">
              <a:xfrm>
                <a:off x="2714" y="3279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4" name="Line 1632"/>
              <p:cNvSpPr>
                <a:spLocks noChangeShapeType="1"/>
              </p:cNvSpPr>
              <p:nvPr/>
            </p:nvSpPr>
            <p:spPr bwMode="auto">
              <a:xfrm>
                <a:off x="2715" y="3347"/>
                <a:ext cx="2" cy="6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5" name="Line 1633"/>
              <p:cNvSpPr>
                <a:spLocks noChangeShapeType="1"/>
              </p:cNvSpPr>
              <p:nvPr/>
            </p:nvSpPr>
            <p:spPr bwMode="auto">
              <a:xfrm>
                <a:off x="2717" y="3409"/>
                <a:ext cx="2" cy="5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6" name="Line 1634"/>
              <p:cNvSpPr>
                <a:spLocks noChangeShapeType="1"/>
              </p:cNvSpPr>
              <p:nvPr/>
            </p:nvSpPr>
            <p:spPr bwMode="auto">
              <a:xfrm>
                <a:off x="2719" y="3462"/>
                <a:ext cx="2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7" name="Line 1635"/>
              <p:cNvSpPr>
                <a:spLocks noChangeShapeType="1"/>
              </p:cNvSpPr>
              <p:nvPr/>
            </p:nvSpPr>
            <p:spPr bwMode="auto">
              <a:xfrm>
                <a:off x="2721" y="3506"/>
                <a:ext cx="3" cy="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8" name="Line 1636"/>
              <p:cNvSpPr>
                <a:spLocks noChangeShapeType="1"/>
              </p:cNvSpPr>
              <p:nvPr/>
            </p:nvSpPr>
            <p:spPr bwMode="auto">
              <a:xfrm>
                <a:off x="2724" y="3567"/>
                <a:ext cx="4" cy="2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Line 1637"/>
              <p:cNvSpPr>
                <a:spLocks noChangeShapeType="1"/>
              </p:cNvSpPr>
              <p:nvPr/>
            </p:nvSpPr>
            <p:spPr bwMode="auto">
              <a:xfrm>
                <a:off x="2728" y="3596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0" name="Line 1638"/>
              <p:cNvSpPr>
                <a:spLocks noChangeShapeType="1"/>
              </p:cNvSpPr>
              <p:nvPr/>
            </p:nvSpPr>
            <p:spPr bwMode="auto">
              <a:xfrm flipV="1">
                <a:off x="2730" y="3599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1" name="Line 1639"/>
              <p:cNvSpPr>
                <a:spLocks noChangeShapeType="1"/>
              </p:cNvSpPr>
              <p:nvPr/>
            </p:nvSpPr>
            <p:spPr bwMode="auto">
              <a:xfrm flipV="1">
                <a:off x="2732" y="359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Line 1640"/>
              <p:cNvSpPr>
                <a:spLocks noChangeShapeType="1"/>
              </p:cNvSpPr>
              <p:nvPr/>
            </p:nvSpPr>
            <p:spPr bwMode="auto">
              <a:xfrm flipV="1">
                <a:off x="2734" y="3587"/>
                <a:ext cx="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3" name="Line 1641"/>
              <p:cNvSpPr>
                <a:spLocks noChangeShapeType="1"/>
              </p:cNvSpPr>
              <p:nvPr/>
            </p:nvSpPr>
            <p:spPr bwMode="auto">
              <a:xfrm flipV="1">
                <a:off x="2736" y="3571"/>
                <a:ext cx="4" cy="1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4" name="Line 1642"/>
              <p:cNvSpPr>
                <a:spLocks noChangeShapeType="1"/>
              </p:cNvSpPr>
              <p:nvPr/>
            </p:nvSpPr>
            <p:spPr bwMode="auto">
              <a:xfrm flipV="1">
                <a:off x="2740" y="3558"/>
                <a:ext cx="4" cy="1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5" name="Line 1643"/>
              <p:cNvSpPr>
                <a:spLocks noChangeShapeType="1"/>
              </p:cNvSpPr>
              <p:nvPr/>
            </p:nvSpPr>
            <p:spPr bwMode="auto">
              <a:xfrm flipV="1">
                <a:off x="2744" y="3554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6" name="Line 1644"/>
              <p:cNvSpPr>
                <a:spLocks noChangeShapeType="1"/>
              </p:cNvSpPr>
              <p:nvPr/>
            </p:nvSpPr>
            <p:spPr bwMode="auto">
              <a:xfrm flipV="1">
                <a:off x="2745" y="3552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7" name="Line 1645"/>
              <p:cNvSpPr>
                <a:spLocks noChangeShapeType="1"/>
              </p:cNvSpPr>
              <p:nvPr/>
            </p:nvSpPr>
            <p:spPr bwMode="auto">
              <a:xfrm>
                <a:off x="2747" y="3552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8" name="Line 1646"/>
              <p:cNvSpPr>
                <a:spLocks noChangeShapeType="1"/>
              </p:cNvSpPr>
              <p:nvPr/>
            </p:nvSpPr>
            <p:spPr bwMode="auto">
              <a:xfrm>
                <a:off x="2749" y="3552"/>
                <a:ext cx="1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9" name="Line 1647"/>
              <p:cNvSpPr>
                <a:spLocks noChangeShapeType="1"/>
              </p:cNvSpPr>
              <p:nvPr/>
            </p:nvSpPr>
            <p:spPr bwMode="auto">
              <a:xfrm>
                <a:off x="2750" y="3555"/>
                <a:ext cx="8" cy="2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0" name="Line 1648"/>
              <p:cNvSpPr>
                <a:spLocks noChangeShapeType="1"/>
              </p:cNvSpPr>
              <p:nvPr/>
            </p:nvSpPr>
            <p:spPr bwMode="auto">
              <a:xfrm>
                <a:off x="2758" y="3576"/>
                <a:ext cx="7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1" name="Line 1649"/>
              <p:cNvSpPr>
                <a:spLocks noChangeShapeType="1"/>
              </p:cNvSpPr>
              <p:nvPr/>
            </p:nvSpPr>
            <p:spPr bwMode="auto">
              <a:xfrm>
                <a:off x="2765" y="3596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2" name="Line 1650"/>
              <p:cNvSpPr>
                <a:spLocks noChangeShapeType="1"/>
              </p:cNvSpPr>
              <p:nvPr/>
            </p:nvSpPr>
            <p:spPr bwMode="auto">
              <a:xfrm flipV="1">
                <a:off x="2769" y="359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3" name="Line 1651"/>
              <p:cNvSpPr>
                <a:spLocks noChangeShapeType="1"/>
              </p:cNvSpPr>
              <p:nvPr/>
            </p:nvSpPr>
            <p:spPr bwMode="auto">
              <a:xfrm flipV="1">
                <a:off x="2772" y="3596"/>
                <a:ext cx="3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4" name="Line 1652"/>
              <p:cNvSpPr>
                <a:spLocks noChangeShapeType="1"/>
              </p:cNvSpPr>
              <p:nvPr/>
            </p:nvSpPr>
            <p:spPr bwMode="auto">
              <a:xfrm flipV="1">
                <a:off x="2775" y="3591"/>
                <a:ext cx="4" cy="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Line 1653"/>
              <p:cNvSpPr>
                <a:spLocks noChangeShapeType="1"/>
              </p:cNvSpPr>
              <p:nvPr/>
            </p:nvSpPr>
            <p:spPr bwMode="auto">
              <a:xfrm flipV="1">
                <a:off x="2779" y="3585"/>
                <a:ext cx="4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6" name="Line 1654"/>
              <p:cNvSpPr>
                <a:spLocks noChangeShapeType="1"/>
              </p:cNvSpPr>
              <p:nvPr/>
            </p:nvSpPr>
            <p:spPr bwMode="auto">
              <a:xfrm flipV="1">
                <a:off x="2783" y="358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7" name="Line 1655"/>
              <p:cNvSpPr>
                <a:spLocks noChangeShapeType="1"/>
              </p:cNvSpPr>
              <p:nvPr/>
            </p:nvSpPr>
            <p:spPr bwMode="auto">
              <a:xfrm>
                <a:off x="2785" y="3583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8" name="Line 1656"/>
              <p:cNvSpPr>
                <a:spLocks noChangeShapeType="1"/>
              </p:cNvSpPr>
              <p:nvPr/>
            </p:nvSpPr>
            <p:spPr bwMode="auto">
              <a:xfrm>
                <a:off x="2789" y="358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9" name="Line 1657"/>
              <p:cNvSpPr>
                <a:spLocks noChangeShapeType="1"/>
              </p:cNvSpPr>
              <p:nvPr/>
            </p:nvSpPr>
            <p:spPr bwMode="auto">
              <a:xfrm>
                <a:off x="2793" y="3585"/>
                <a:ext cx="7" cy="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0" name="Line 1658"/>
              <p:cNvSpPr>
                <a:spLocks noChangeShapeType="1"/>
              </p:cNvSpPr>
              <p:nvPr/>
            </p:nvSpPr>
            <p:spPr bwMode="auto">
              <a:xfrm>
                <a:off x="2800" y="3594"/>
                <a:ext cx="7" cy="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1" name="Line 1659"/>
              <p:cNvSpPr>
                <a:spLocks noChangeShapeType="1"/>
              </p:cNvSpPr>
              <p:nvPr/>
            </p:nvSpPr>
            <p:spPr bwMode="auto">
              <a:xfrm flipV="1">
                <a:off x="2807" y="3600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2" name="Line 1660"/>
              <p:cNvSpPr>
                <a:spLocks noChangeShapeType="1"/>
              </p:cNvSpPr>
              <p:nvPr/>
            </p:nvSpPr>
            <p:spPr bwMode="auto">
              <a:xfrm flipV="1">
                <a:off x="2810" y="3598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3" name="Line 1661"/>
              <p:cNvSpPr>
                <a:spLocks noChangeShapeType="1"/>
              </p:cNvSpPr>
              <p:nvPr/>
            </p:nvSpPr>
            <p:spPr bwMode="auto">
              <a:xfrm flipV="1">
                <a:off x="2814" y="3595"/>
                <a:ext cx="4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609" name="Line 1663"/>
            <p:cNvSpPr>
              <a:spLocks noChangeShapeType="1"/>
            </p:cNvSpPr>
            <p:nvPr/>
          </p:nvSpPr>
          <p:spPr bwMode="auto">
            <a:xfrm flipV="1">
              <a:off x="2818" y="3592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0" name="Line 1664"/>
            <p:cNvSpPr>
              <a:spLocks noChangeShapeType="1"/>
            </p:cNvSpPr>
            <p:nvPr/>
          </p:nvSpPr>
          <p:spPr bwMode="auto">
            <a:xfrm flipV="1">
              <a:off x="2822" y="3591"/>
              <a:ext cx="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1" name="Line 1665"/>
            <p:cNvSpPr>
              <a:spLocks noChangeShapeType="1"/>
            </p:cNvSpPr>
            <p:nvPr/>
          </p:nvSpPr>
          <p:spPr bwMode="auto">
            <a:xfrm>
              <a:off x="2830" y="3591"/>
              <a:ext cx="6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2" name="Line 1666"/>
            <p:cNvSpPr>
              <a:spLocks noChangeShapeType="1"/>
            </p:cNvSpPr>
            <p:nvPr/>
          </p:nvSpPr>
          <p:spPr bwMode="auto">
            <a:xfrm>
              <a:off x="2836" y="3595"/>
              <a:ext cx="8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3" name="Line 1667"/>
            <p:cNvSpPr>
              <a:spLocks noChangeShapeType="1"/>
            </p:cNvSpPr>
            <p:nvPr/>
          </p:nvSpPr>
          <p:spPr bwMode="auto">
            <a:xfrm>
              <a:off x="2844" y="3600"/>
              <a:ext cx="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4" name="Line 1668"/>
            <p:cNvSpPr>
              <a:spLocks noChangeShapeType="1"/>
            </p:cNvSpPr>
            <p:nvPr/>
          </p:nvSpPr>
          <p:spPr bwMode="auto">
            <a:xfrm flipV="1">
              <a:off x="2852" y="3596"/>
              <a:ext cx="6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5" name="Line 1669"/>
            <p:cNvSpPr>
              <a:spLocks noChangeShapeType="1"/>
            </p:cNvSpPr>
            <p:nvPr/>
          </p:nvSpPr>
          <p:spPr bwMode="auto">
            <a:xfrm flipV="1">
              <a:off x="2858" y="3594"/>
              <a:ext cx="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6" name="Line 1670"/>
            <p:cNvSpPr>
              <a:spLocks noChangeShapeType="1"/>
            </p:cNvSpPr>
            <p:nvPr/>
          </p:nvSpPr>
          <p:spPr bwMode="auto">
            <a:xfrm>
              <a:off x="2866" y="3594"/>
              <a:ext cx="28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7" name="Line 1671"/>
            <p:cNvSpPr>
              <a:spLocks noChangeShapeType="1"/>
            </p:cNvSpPr>
            <p:nvPr/>
          </p:nvSpPr>
          <p:spPr bwMode="auto">
            <a:xfrm>
              <a:off x="2894" y="3598"/>
              <a:ext cx="29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8" name="Line 1672"/>
            <p:cNvSpPr>
              <a:spLocks noChangeShapeType="1"/>
            </p:cNvSpPr>
            <p:nvPr/>
          </p:nvSpPr>
          <p:spPr bwMode="auto">
            <a:xfrm flipV="1">
              <a:off x="2923" y="3598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19" name="Line 1673"/>
            <p:cNvSpPr>
              <a:spLocks noChangeShapeType="1"/>
            </p:cNvSpPr>
            <p:nvPr/>
          </p:nvSpPr>
          <p:spPr bwMode="auto">
            <a:xfrm flipV="1">
              <a:off x="2953" y="3596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0" name="Line 1674"/>
            <p:cNvSpPr>
              <a:spLocks noChangeShapeType="1"/>
            </p:cNvSpPr>
            <p:nvPr/>
          </p:nvSpPr>
          <p:spPr bwMode="auto">
            <a:xfrm>
              <a:off x="2983" y="3596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1" name="Line 1675"/>
            <p:cNvSpPr>
              <a:spLocks noChangeShapeType="1"/>
            </p:cNvSpPr>
            <p:nvPr/>
          </p:nvSpPr>
          <p:spPr bwMode="auto">
            <a:xfrm>
              <a:off x="3013" y="3598"/>
              <a:ext cx="2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2" name="Line 1676"/>
            <p:cNvSpPr>
              <a:spLocks noChangeShapeType="1"/>
            </p:cNvSpPr>
            <p:nvPr/>
          </p:nvSpPr>
          <p:spPr bwMode="auto">
            <a:xfrm flipV="1">
              <a:off x="3041" y="3598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3" name="Line 1677"/>
            <p:cNvSpPr>
              <a:spLocks noChangeShapeType="1"/>
            </p:cNvSpPr>
            <p:nvPr/>
          </p:nvSpPr>
          <p:spPr bwMode="auto">
            <a:xfrm flipV="1">
              <a:off x="3071" y="3595"/>
              <a:ext cx="30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4" name="Line 1678"/>
            <p:cNvSpPr>
              <a:spLocks noChangeShapeType="1"/>
            </p:cNvSpPr>
            <p:nvPr/>
          </p:nvSpPr>
          <p:spPr bwMode="auto">
            <a:xfrm>
              <a:off x="3101" y="3595"/>
              <a:ext cx="2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5" name="Line 1679"/>
            <p:cNvSpPr>
              <a:spLocks noChangeShapeType="1"/>
            </p:cNvSpPr>
            <p:nvPr/>
          </p:nvSpPr>
          <p:spPr bwMode="auto">
            <a:xfrm>
              <a:off x="3129" y="3597"/>
              <a:ext cx="30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6" name="Line 1680"/>
            <p:cNvSpPr>
              <a:spLocks noChangeShapeType="1"/>
            </p:cNvSpPr>
            <p:nvPr/>
          </p:nvSpPr>
          <p:spPr bwMode="auto">
            <a:xfrm flipV="1">
              <a:off x="3159" y="3594"/>
              <a:ext cx="27" cy="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7" name="Line 1681"/>
            <p:cNvSpPr>
              <a:spLocks noChangeShapeType="1"/>
            </p:cNvSpPr>
            <p:nvPr/>
          </p:nvSpPr>
          <p:spPr bwMode="auto">
            <a:xfrm flipV="1">
              <a:off x="3186" y="3585"/>
              <a:ext cx="28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8" name="Line 1682"/>
            <p:cNvSpPr>
              <a:spLocks noChangeShapeType="1"/>
            </p:cNvSpPr>
            <p:nvPr/>
          </p:nvSpPr>
          <p:spPr bwMode="auto">
            <a:xfrm flipV="1">
              <a:off x="3214" y="3582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29" name="Line 1683"/>
            <p:cNvSpPr>
              <a:spLocks noChangeShapeType="1"/>
            </p:cNvSpPr>
            <p:nvPr/>
          </p:nvSpPr>
          <p:spPr bwMode="auto">
            <a:xfrm>
              <a:off x="3218" y="3582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0" name="Line 1684"/>
            <p:cNvSpPr>
              <a:spLocks noChangeShapeType="1"/>
            </p:cNvSpPr>
            <p:nvPr/>
          </p:nvSpPr>
          <p:spPr bwMode="auto">
            <a:xfrm>
              <a:off x="3220" y="3583"/>
              <a:ext cx="4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1" name="Line 1685"/>
            <p:cNvSpPr>
              <a:spLocks noChangeShapeType="1"/>
            </p:cNvSpPr>
            <p:nvPr/>
          </p:nvSpPr>
          <p:spPr bwMode="auto">
            <a:xfrm>
              <a:off x="3224" y="3588"/>
              <a:ext cx="4" cy="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2" name="Line 1686"/>
            <p:cNvSpPr>
              <a:spLocks noChangeShapeType="1"/>
            </p:cNvSpPr>
            <p:nvPr/>
          </p:nvSpPr>
          <p:spPr bwMode="auto">
            <a:xfrm>
              <a:off x="3228" y="3594"/>
              <a:ext cx="3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3" name="Line 1687"/>
            <p:cNvSpPr>
              <a:spLocks noChangeShapeType="1"/>
            </p:cNvSpPr>
            <p:nvPr/>
          </p:nvSpPr>
          <p:spPr bwMode="auto">
            <a:xfrm>
              <a:off x="3231" y="3596"/>
              <a:ext cx="1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4" name="Line 1688"/>
            <p:cNvSpPr>
              <a:spLocks noChangeShapeType="1"/>
            </p:cNvSpPr>
            <p:nvPr/>
          </p:nvSpPr>
          <p:spPr bwMode="auto">
            <a:xfrm>
              <a:off x="3232" y="3599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5" name="Line 1689"/>
            <p:cNvSpPr>
              <a:spLocks noChangeShapeType="1"/>
            </p:cNvSpPr>
            <p:nvPr/>
          </p:nvSpPr>
          <p:spPr bwMode="auto">
            <a:xfrm>
              <a:off x="3234" y="3600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6" name="Line 1690"/>
            <p:cNvSpPr>
              <a:spLocks noChangeShapeType="1"/>
            </p:cNvSpPr>
            <p:nvPr/>
          </p:nvSpPr>
          <p:spPr bwMode="auto">
            <a:xfrm flipV="1">
              <a:off x="3236" y="3597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7" name="Line 1691"/>
            <p:cNvSpPr>
              <a:spLocks noChangeShapeType="1"/>
            </p:cNvSpPr>
            <p:nvPr/>
          </p:nvSpPr>
          <p:spPr bwMode="auto">
            <a:xfrm flipV="1">
              <a:off x="3240" y="3587"/>
              <a:ext cx="3" cy="1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8" name="Line 1692"/>
            <p:cNvSpPr>
              <a:spLocks noChangeShapeType="1"/>
            </p:cNvSpPr>
            <p:nvPr/>
          </p:nvSpPr>
          <p:spPr bwMode="auto">
            <a:xfrm flipV="1">
              <a:off x="3243" y="3562"/>
              <a:ext cx="8" cy="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39" name="Line 1693"/>
            <p:cNvSpPr>
              <a:spLocks noChangeShapeType="1"/>
            </p:cNvSpPr>
            <p:nvPr/>
          </p:nvSpPr>
          <p:spPr bwMode="auto">
            <a:xfrm flipV="1">
              <a:off x="3251" y="3553"/>
              <a:ext cx="8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0" name="Line 1694"/>
            <p:cNvSpPr>
              <a:spLocks noChangeShapeType="1"/>
            </p:cNvSpPr>
            <p:nvPr/>
          </p:nvSpPr>
          <p:spPr bwMode="auto">
            <a:xfrm>
              <a:off x="3259" y="3553"/>
              <a:ext cx="8" cy="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1" name="Line 1695"/>
            <p:cNvSpPr>
              <a:spLocks noChangeShapeType="1"/>
            </p:cNvSpPr>
            <p:nvPr/>
          </p:nvSpPr>
          <p:spPr bwMode="auto">
            <a:xfrm>
              <a:off x="3267" y="3578"/>
              <a:ext cx="8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2" name="Line 1696"/>
            <p:cNvSpPr>
              <a:spLocks noChangeShapeType="1"/>
            </p:cNvSpPr>
            <p:nvPr/>
          </p:nvSpPr>
          <p:spPr bwMode="auto">
            <a:xfrm flipV="1">
              <a:off x="3275" y="3588"/>
              <a:ext cx="4" cy="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3" name="Line 1697"/>
            <p:cNvSpPr>
              <a:spLocks noChangeShapeType="1"/>
            </p:cNvSpPr>
            <p:nvPr/>
          </p:nvSpPr>
          <p:spPr bwMode="auto">
            <a:xfrm flipV="1">
              <a:off x="3279" y="3551"/>
              <a:ext cx="3" cy="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4" name="Line 1698"/>
            <p:cNvSpPr>
              <a:spLocks noChangeShapeType="1"/>
            </p:cNvSpPr>
            <p:nvPr/>
          </p:nvSpPr>
          <p:spPr bwMode="auto">
            <a:xfrm flipV="1">
              <a:off x="3282" y="3485"/>
              <a:ext cx="3" cy="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5" name="Line 1699"/>
            <p:cNvSpPr>
              <a:spLocks noChangeShapeType="1"/>
            </p:cNvSpPr>
            <p:nvPr/>
          </p:nvSpPr>
          <p:spPr bwMode="auto">
            <a:xfrm flipV="1">
              <a:off x="3285" y="3388"/>
              <a:ext cx="4" cy="9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6" name="Line 1700"/>
            <p:cNvSpPr>
              <a:spLocks noChangeShapeType="1"/>
            </p:cNvSpPr>
            <p:nvPr/>
          </p:nvSpPr>
          <p:spPr bwMode="auto">
            <a:xfrm flipV="1">
              <a:off x="3289" y="3329"/>
              <a:ext cx="1" cy="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7" name="Line 1701"/>
            <p:cNvSpPr>
              <a:spLocks noChangeShapeType="1"/>
            </p:cNvSpPr>
            <p:nvPr/>
          </p:nvSpPr>
          <p:spPr bwMode="auto">
            <a:xfrm flipV="1">
              <a:off x="3290" y="3264"/>
              <a:ext cx="3" cy="6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8" name="Line 1702"/>
            <p:cNvSpPr>
              <a:spLocks noChangeShapeType="1"/>
            </p:cNvSpPr>
            <p:nvPr/>
          </p:nvSpPr>
          <p:spPr bwMode="auto">
            <a:xfrm flipV="1">
              <a:off x="3293" y="3195"/>
              <a:ext cx="1" cy="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49" name="Line 1703"/>
            <p:cNvSpPr>
              <a:spLocks noChangeShapeType="1"/>
            </p:cNvSpPr>
            <p:nvPr/>
          </p:nvSpPr>
          <p:spPr bwMode="auto">
            <a:xfrm flipV="1">
              <a:off x="3294" y="3122"/>
              <a:ext cx="1" cy="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0" name="Line 1704"/>
            <p:cNvSpPr>
              <a:spLocks noChangeShapeType="1"/>
            </p:cNvSpPr>
            <p:nvPr/>
          </p:nvSpPr>
          <p:spPr bwMode="auto">
            <a:xfrm flipV="1">
              <a:off x="3295" y="3047"/>
              <a:ext cx="3" cy="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1" name="Line 1705"/>
            <p:cNvSpPr>
              <a:spLocks noChangeShapeType="1"/>
            </p:cNvSpPr>
            <p:nvPr/>
          </p:nvSpPr>
          <p:spPr bwMode="auto">
            <a:xfrm flipV="1">
              <a:off x="3298" y="2973"/>
              <a:ext cx="1" cy="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2" name="Line 1706"/>
            <p:cNvSpPr>
              <a:spLocks noChangeShapeType="1"/>
            </p:cNvSpPr>
            <p:nvPr/>
          </p:nvSpPr>
          <p:spPr bwMode="auto">
            <a:xfrm flipV="1">
              <a:off x="3299" y="2900"/>
              <a:ext cx="2" cy="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3" name="Line 1707"/>
            <p:cNvSpPr>
              <a:spLocks noChangeShapeType="1"/>
            </p:cNvSpPr>
            <p:nvPr/>
          </p:nvSpPr>
          <p:spPr bwMode="auto">
            <a:xfrm flipV="1">
              <a:off x="3301" y="2833"/>
              <a:ext cx="2" cy="6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4" name="Line 1708"/>
            <p:cNvSpPr>
              <a:spLocks noChangeShapeType="1"/>
            </p:cNvSpPr>
            <p:nvPr/>
          </p:nvSpPr>
          <p:spPr bwMode="auto">
            <a:xfrm flipV="1">
              <a:off x="3303" y="2771"/>
              <a:ext cx="1" cy="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5" name="Line 1709"/>
            <p:cNvSpPr>
              <a:spLocks noChangeShapeType="1"/>
            </p:cNvSpPr>
            <p:nvPr/>
          </p:nvSpPr>
          <p:spPr bwMode="auto">
            <a:xfrm flipV="1">
              <a:off x="3304" y="2717"/>
              <a:ext cx="2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6" name="Line 1710"/>
            <p:cNvSpPr>
              <a:spLocks noChangeShapeType="1"/>
            </p:cNvSpPr>
            <p:nvPr/>
          </p:nvSpPr>
          <p:spPr bwMode="auto">
            <a:xfrm flipV="1">
              <a:off x="3306" y="2673"/>
              <a:ext cx="2" cy="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7" name="Line 1711"/>
            <p:cNvSpPr>
              <a:spLocks noChangeShapeType="1"/>
            </p:cNvSpPr>
            <p:nvPr/>
          </p:nvSpPr>
          <p:spPr bwMode="auto">
            <a:xfrm flipV="1">
              <a:off x="3308" y="2639"/>
              <a:ext cx="2" cy="3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8" name="Line 1712"/>
            <p:cNvSpPr>
              <a:spLocks noChangeShapeType="1"/>
            </p:cNvSpPr>
            <p:nvPr/>
          </p:nvSpPr>
          <p:spPr bwMode="auto">
            <a:xfrm flipV="1">
              <a:off x="3310" y="2617"/>
              <a:ext cx="1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59" name="Line 1713"/>
            <p:cNvSpPr>
              <a:spLocks noChangeShapeType="1"/>
            </p:cNvSpPr>
            <p:nvPr/>
          </p:nvSpPr>
          <p:spPr bwMode="auto">
            <a:xfrm flipV="1">
              <a:off x="3311" y="2608"/>
              <a:ext cx="3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0" name="Line 1714"/>
            <p:cNvSpPr>
              <a:spLocks noChangeShapeType="1"/>
            </p:cNvSpPr>
            <p:nvPr/>
          </p:nvSpPr>
          <p:spPr bwMode="auto">
            <a:xfrm>
              <a:off x="3314" y="2608"/>
              <a:ext cx="1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1" name="Line 1715"/>
            <p:cNvSpPr>
              <a:spLocks noChangeShapeType="1"/>
            </p:cNvSpPr>
            <p:nvPr/>
          </p:nvSpPr>
          <p:spPr bwMode="auto">
            <a:xfrm>
              <a:off x="3315" y="2612"/>
              <a:ext cx="1" cy="1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2" name="Line 1716"/>
            <p:cNvSpPr>
              <a:spLocks noChangeShapeType="1"/>
            </p:cNvSpPr>
            <p:nvPr/>
          </p:nvSpPr>
          <p:spPr bwMode="auto">
            <a:xfrm>
              <a:off x="3316" y="2629"/>
              <a:ext cx="3" cy="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3" name="Line 1717"/>
            <p:cNvSpPr>
              <a:spLocks noChangeShapeType="1"/>
            </p:cNvSpPr>
            <p:nvPr/>
          </p:nvSpPr>
          <p:spPr bwMode="auto">
            <a:xfrm>
              <a:off x="3319" y="2658"/>
              <a:ext cx="1" cy="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4" name="Line 1718"/>
            <p:cNvSpPr>
              <a:spLocks noChangeShapeType="1"/>
            </p:cNvSpPr>
            <p:nvPr/>
          </p:nvSpPr>
          <p:spPr bwMode="auto">
            <a:xfrm>
              <a:off x="3320" y="2698"/>
              <a:ext cx="1" cy="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5" name="Line 1719"/>
            <p:cNvSpPr>
              <a:spLocks noChangeShapeType="1"/>
            </p:cNvSpPr>
            <p:nvPr/>
          </p:nvSpPr>
          <p:spPr bwMode="auto">
            <a:xfrm>
              <a:off x="3321" y="2748"/>
              <a:ext cx="3" cy="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6" name="Line 1720"/>
            <p:cNvSpPr>
              <a:spLocks noChangeShapeType="1"/>
            </p:cNvSpPr>
            <p:nvPr/>
          </p:nvSpPr>
          <p:spPr bwMode="auto">
            <a:xfrm>
              <a:off x="3324" y="2807"/>
              <a:ext cx="1" cy="6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7" name="Line 1721"/>
            <p:cNvSpPr>
              <a:spLocks noChangeShapeType="1"/>
            </p:cNvSpPr>
            <p:nvPr/>
          </p:nvSpPr>
          <p:spPr bwMode="auto">
            <a:xfrm>
              <a:off x="3325" y="2872"/>
              <a:ext cx="2" cy="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8" name="Line 1722"/>
            <p:cNvSpPr>
              <a:spLocks noChangeShapeType="1"/>
            </p:cNvSpPr>
            <p:nvPr/>
          </p:nvSpPr>
          <p:spPr bwMode="auto">
            <a:xfrm>
              <a:off x="3327" y="2943"/>
              <a:ext cx="1" cy="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69" name="Line 1723"/>
            <p:cNvSpPr>
              <a:spLocks noChangeShapeType="1"/>
            </p:cNvSpPr>
            <p:nvPr/>
          </p:nvSpPr>
          <p:spPr bwMode="auto">
            <a:xfrm>
              <a:off x="3328" y="3017"/>
              <a:ext cx="2" cy="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0" name="Line 1724"/>
            <p:cNvSpPr>
              <a:spLocks noChangeShapeType="1"/>
            </p:cNvSpPr>
            <p:nvPr/>
          </p:nvSpPr>
          <p:spPr bwMode="auto">
            <a:xfrm>
              <a:off x="3330" y="3091"/>
              <a:ext cx="2" cy="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1" name="Line 1725"/>
            <p:cNvSpPr>
              <a:spLocks noChangeShapeType="1"/>
            </p:cNvSpPr>
            <p:nvPr/>
          </p:nvSpPr>
          <p:spPr bwMode="auto">
            <a:xfrm>
              <a:off x="3332" y="3171"/>
              <a:ext cx="2" cy="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2" name="Line 1726"/>
            <p:cNvSpPr>
              <a:spLocks noChangeShapeType="1"/>
            </p:cNvSpPr>
            <p:nvPr/>
          </p:nvSpPr>
          <p:spPr bwMode="auto">
            <a:xfrm>
              <a:off x="3334" y="3246"/>
              <a:ext cx="2" cy="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3" name="Line 1727"/>
            <p:cNvSpPr>
              <a:spLocks noChangeShapeType="1"/>
            </p:cNvSpPr>
            <p:nvPr/>
          </p:nvSpPr>
          <p:spPr bwMode="auto">
            <a:xfrm>
              <a:off x="3336" y="3317"/>
              <a:ext cx="2" cy="6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4" name="Line 1728"/>
            <p:cNvSpPr>
              <a:spLocks noChangeShapeType="1"/>
            </p:cNvSpPr>
            <p:nvPr/>
          </p:nvSpPr>
          <p:spPr bwMode="auto">
            <a:xfrm>
              <a:off x="3338" y="3381"/>
              <a:ext cx="2" cy="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5" name="Line 1729"/>
            <p:cNvSpPr>
              <a:spLocks noChangeShapeType="1"/>
            </p:cNvSpPr>
            <p:nvPr/>
          </p:nvSpPr>
          <p:spPr bwMode="auto">
            <a:xfrm>
              <a:off x="3340" y="3437"/>
              <a:ext cx="1" cy="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6" name="Line 1730"/>
            <p:cNvSpPr>
              <a:spLocks noChangeShapeType="1"/>
            </p:cNvSpPr>
            <p:nvPr/>
          </p:nvSpPr>
          <p:spPr bwMode="auto">
            <a:xfrm>
              <a:off x="3341" y="3485"/>
              <a:ext cx="2" cy="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7" name="Line 1731"/>
            <p:cNvSpPr>
              <a:spLocks noChangeShapeType="1"/>
            </p:cNvSpPr>
            <p:nvPr/>
          </p:nvSpPr>
          <p:spPr bwMode="auto">
            <a:xfrm>
              <a:off x="3343" y="3525"/>
              <a:ext cx="2" cy="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8" name="Line 1732"/>
            <p:cNvSpPr>
              <a:spLocks noChangeShapeType="1"/>
            </p:cNvSpPr>
            <p:nvPr/>
          </p:nvSpPr>
          <p:spPr bwMode="auto">
            <a:xfrm>
              <a:off x="3345" y="3554"/>
              <a:ext cx="4" cy="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79" name="Line 1733"/>
            <p:cNvSpPr>
              <a:spLocks noChangeShapeType="1"/>
            </p:cNvSpPr>
            <p:nvPr/>
          </p:nvSpPr>
          <p:spPr bwMode="auto">
            <a:xfrm>
              <a:off x="3349" y="3591"/>
              <a:ext cx="3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0" name="Line 1734"/>
            <p:cNvSpPr>
              <a:spLocks noChangeShapeType="1"/>
            </p:cNvSpPr>
            <p:nvPr/>
          </p:nvSpPr>
          <p:spPr bwMode="auto">
            <a:xfrm flipV="1">
              <a:off x="3352" y="3592"/>
              <a:ext cx="4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1" name="Line 1735"/>
            <p:cNvSpPr>
              <a:spLocks noChangeShapeType="1"/>
            </p:cNvSpPr>
            <p:nvPr/>
          </p:nvSpPr>
          <p:spPr bwMode="auto">
            <a:xfrm flipV="1">
              <a:off x="3356" y="3576"/>
              <a:ext cx="4" cy="1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2" name="Line 1736"/>
            <p:cNvSpPr>
              <a:spLocks noChangeShapeType="1"/>
            </p:cNvSpPr>
            <p:nvPr/>
          </p:nvSpPr>
          <p:spPr bwMode="auto">
            <a:xfrm flipV="1">
              <a:off x="3360" y="3562"/>
              <a:ext cx="3" cy="1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3" name="Line 1737"/>
            <p:cNvSpPr>
              <a:spLocks noChangeShapeType="1"/>
            </p:cNvSpPr>
            <p:nvPr/>
          </p:nvSpPr>
          <p:spPr bwMode="auto">
            <a:xfrm flipV="1">
              <a:off x="3363" y="3553"/>
              <a:ext cx="4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4" name="Line 1738"/>
            <p:cNvSpPr>
              <a:spLocks noChangeShapeType="1"/>
            </p:cNvSpPr>
            <p:nvPr/>
          </p:nvSpPr>
          <p:spPr bwMode="auto">
            <a:xfrm flipV="1">
              <a:off x="3367" y="3552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5" name="Line 1739"/>
            <p:cNvSpPr>
              <a:spLocks noChangeShapeType="1"/>
            </p:cNvSpPr>
            <p:nvPr/>
          </p:nvSpPr>
          <p:spPr bwMode="auto">
            <a:xfrm>
              <a:off x="3369" y="3552"/>
              <a:ext cx="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6" name="Line 1740"/>
            <p:cNvSpPr>
              <a:spLocks noChangeShapeType="1"/>
            </p:cNvSpPr>
            <p:nvPr/>
          </p:nvSpPr>
          <p:spPr bwMode="auto">
            <a:xfrm>
              <a:off x="3371" y="3553"/>
              <a:ext cx="1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7" name="Line 1741"/>
            <p:cNvSpPr>
              <a:spLocks noChangeShapeType="1"/>
            </p:cNvSpPr>
            <p:nvPr/>
          </p:nvSpPr>
          <p:spPr bwMode="auto">
            <a:xfrm>
              <a:off x="3372" y="3556"/>
              <a:ext cx="3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8" name="Line 1742"/>
            <p:cNvSpPr>
              <a:spLocks noChangeShapeType="1"/>
            </p:cNvSpPr>
            <p:nvPr/>
          </p:nvSpPr>
          <p:spPr bwMode="auto">
            <a:xfrm>
              <a:off x="3375" y="3561"/>
              <a:ext cx="7" cy="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89" name="Line 1743"/>
            <p:cNvSpPr>
              <a:spLocks noChangeShapeType="1"/>
            </p:cNvSpPr>
            <p:nvPr/>
          </p:nvSpPr>
          <p:spPr bwMode="auto">
            <a:xfrm>
              <a:off x="3382" y="3585"/>
              <a:ext cx="7" cy="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0" name="Line 1744"/>
            <p:cNvSpPr>
              <a:spLocks noChangeShapeType="1"/>
            </p:cNvSpPr>
            <p:nvPr/>
          </p:nvSpPr>
          <p:spPr bwMode="auto">
            <a:xfrm flipV="1">
              <a:off x="3389" y="3596"/>
              <a:ext cx="8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1" name="Line 1745"/>
            <p:cNvSpPr>
              <a:spLocks noChangeShapeType="1"/>
            </p:cNvSpPr>
            <p:nvPr/>
          </p:nvSpPr>
          <p:spPr bwMode="auto">
            <a:xfrm flipV="1">
              <a:off x="3397" y="3586"/>
              <a:ext cx="6" cy="1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2" name="Line 1746"/>
            <p:cNvSpPr>
              <a:spLocks noChangeShapeType="1"/>
            </p:cNvSpPr>
            <p:nvPr/>
          </p:nvSpPr>
          <p:spPr bwMode="auto">
            <a:xfrm flipV="1">
              <a:off x="3403" y="3583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3" name="Line 1747"/>
            <p:cNvSpPr>
              <a:spLocks noChangeShapeType="1"/>
            </p:cNvSpPr>
            <p:nvPr/>
          </p:nvSpPr>
          <p:spPr bwMode="auto">
            <a:xfrm>
              <a:off x="3407" y="3583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4" name="Line 1748"/>
            <p:cNvSpPr>
              <a:spLocks noChangeShapeType="1"/>
            </p:cNvSpPr>
            <p:nvPr/>
          </p:nvSpPr>
          <p:spPr bwMode="auto">
            <a:xfrm>
              <a:off x="3411" y="3583"/>
              <a:ext cx="2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5" name="Line 1749"/>
            <p:cNvSpPr>
              <a:spLocks noChangeShapeType="1"/>
            </p:cNvSpPr>
            <p:nvPr/>
          </p:nvSpPr>
          <p:spPr bwMode="auto">
            <a:xfrm>
              <a:off x="3413" y="3585"/>
              <a:ext cx="4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6" name="Line 1750"/>
            <p:cNvSpPr>
              <a:spLocks noChangeShapeType="1"/>
            </p:cNvSpPr>
            <p:nvPr/>
          </p:nvSpPr>
          <p:spPr bwMode="auto">
            <a:xfrm>
              <a:off x="3417" y="3590"/>
              <a:ext cx="4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7" name="Line 1751"/>
            <p:cNvSpPr>
              <a:spLocks noChangeShapeType="1"/>
            </p:cNvSpPr>
            <p:nvPr/>
          </p:nvSpPr>
          <p:spPr bwMode="auto">
            <a:xfrm>
              <a:off x="3421" y="3594"/>
              <a:ext cx="3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8" name="Line 1752"/>
            <p:cNvSpPr>
              <a:spLocks noChangeShapeType="1"/>
            </p:cNvSpPr>
            <p:nvPr/>
          </p:nvSpPr>
          <p:spPr bwMode="auto">
            <a:xfrm>
              <a:off x="3424" y="3598"/>
              <a:ext cx="4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99" name="Line 1753"/>
            <p:cNvSpPr>
              <a:spLocks noChangeShapeType="1"/>
            </p:cNvSpPr>
            <p:nvPr/>
          </p:nvSpPr>
          <p:spPr bwMode="auto">
            <a:xfrm>
              <a:off x="3428" y="3600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0" name="Line 1754"/>
            <p:cNvSpPr>
              <a:spLocks noChangeShapeType="1"/>
            </p:cNvSpPr>
            <p:nvPr/>
          </p:nvSpPr>
          <p:spPr bwMode="auto">
            <a:xfrm flipV="1">
              <a:off x="3432" y="3596"/>
              <a:ext cx="6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1" name="Line 1755"/>
            <p:cNvSpPr>
              <a:spLocks noChangeShapeType="1"/>
            </p:cNvSpPr>
            <p:nvPr/>
          </p:nvSpPr>
          <p:spPr bwMode="auto">
            <a:xfrm flipV="1">
              <a:off x="3438" y="3591"/>
              <a:ext cx="8" cy="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2" name="Line 1756"/>
            <p:cNvSpPr>
              <a:spLocks noChangeShapeType="1"/>
            </p:cNvSpPr>
            <p:nvPr/>
          </p:nvSpPr>
          <p:spPr bwMode="auto">
            <a:xfrm flipV="1">
              <a:off x="3446" y="3591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3" name="Line 1757"/>
            <p:cNvSpPr>
              <a:spLocks noChangeShapeType="1"/>
            </p:cNvSpPr>
            <p:nvPr/>
          </p:nvSpPr>
          <p:spPr bwMode="auto">
            <a:xfrm>
              <a:off x="3450" y="3591"/>
              <a:ext cx="4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4" name="Line 1758"/>
            <p:cNvSpPr>
              <a:spLocks noChangeShapeType="1"/>
            </p:cNvSpPr>
            <p:nvPr/>
          </p:nvSpPr>
          <p:spPr bwMode="auto">
            <a:xfrm>
              <a:off x="3454" y="3592"/>
              <a:ext cx="4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5" name="Line 1759"/>
            <p:cNvSpPr>
              <a:spLocks noChangeShapeType="1"/>
            </p:cNvSpPr>
            <p:nvPr/>
          </p:nvSpPr>
          <p:spPr bwMode="auto">
            <a:xfrm>
              <a:off x="3458" y="3595"/>
              <a:ext cx="3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6" name="Line 1760"/>
            <p:cNvSpPr>
              <a:spLocks noChangeShapeType="1"/>
            </p:cNvSpPr>
            <p:nvPr/>
          </p:nvSpPr>
          <p:spPr bwMode="auto">
            <a:xfrm>
              <a:off x="3461" y="3598"/>
              <a:ext cx="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7" name="Line 1761"/>
            <p:cNvSpPr>
              <a:spLocks noChangeShapeType="1"/>
            </p:cNvSpPr>
            <p:nvPr/>
          </p:nvSpPr>
          <p:spPr bwMode="auto">
            <a:xfrm flipV="1">
              <a:off x="3469" y="3597"/>
              <a:ext cx="8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8" name="Line 1762"/>
            <p:cNvSpPr>
              <a:spLocks noChangeShapeType="1"/>
            </p:cNvSpPr>
            <p:nvPr/>
          </p:nvSpPr>
          <p:spPr bwMode="auto">
            <a:xfrm flipV="1">
              <a:off x="3477" y="3594"/>
              <a:ext cx="8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09" name="Line 1763"/>
            <p:cNvSpPr>
              <a:spLocks noChangeShapeType="1"/>
            </p:cNvSpPr>
            <p:nvPr/>
          </p:nvSpPr>
          <p:spPr bwMode="auto">
            <a:xfrm>
              <a:off x="3485" y="3594"/>
              <a:ext cx="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0" name="Line 1764"/>
            <p:cNvSpPr>
              <a:spLocks noChangeShapeType="1"/>
            </p:cNvSpPr>
            <p:nvPr/>
          </p:nvSpPr>
          <p:spPr bwMode="auto">
            <a:xfrm>
              <a:off x="3493" y="3595"/>
              <a:ext cx="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1" name="Line 1765"/>
            <p:cNvSpPr>
              <a:spLocks noChangeShapeType="1"/>
            </p:cNvSpPr>
            <p:nvPr/>
          </p:nvSpPr>
          <p:spPr bwMode="auto">
            <a:xfrm>
              <a:off x="3500" y="3599"/>
              <a:ext cx="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2" name="Line 1766"/>
            <p:cNvSpPr>
              <a:spLocks noChangeShapeType="1"/>
            </p:cNvSpPr>
            <p:nvPr/>
          </p:nvSpPr>
          <p:spPr bwMode="auto">
            <a:xfrm flipV="1">
              <a:off x="3508" y="3597"/>
              <a:ext cx="27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3" name="Line 1767"/>
            <p:cNvSpPr>
              <a:spLocks noChangeShapeType="1"/>
            </p:cNvSpPr>
            <p:nvPr/>
          </p:nvSpPr>
          <p:spPr bwMode="auto">
            <a:xfrm flipV="1">
              <a:off x="3535" y="3596"/>
              <a:ext cx="28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4" name="Line 1768"/>
            <p:cNvSpPr>
              <a:spLocks noChangeShapeType="1"/>
            </p:cNvSpPr>
            <p:nvPr/>
          </p:nvSpPr>
          <p:spPr bwMode="auto">
            <a:xfrm>
              <a:off x="3563" y="3596"/>
              <a:ext cx="31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5" name="Line 1769"/>
            <p:cNvSpPr>
              <a:spLocks noChangeShapeType="1"/>
            </p:cNvSpPr>
            <p:nvPr/>
          </p:nvSpPr>
          <p:spPr bwMode="auto">
            <a:xfrm>
              <a:off x="3594" y="3599"/>
              <a:ext cx="30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6" name="Line 1770"/>
            <p:cNvSpPr>
              <a:spLocks noChangeShapeType="1"/>
            </p:cNvSpPr>
            <p:nvPr/>
          </p:nvSpPr>
          <p:spPr bwMode="auto">
            <a:xfrm flipV="1">
              <a:off x="3624" y="3598"/>
              <a:ext cx="28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7" name="Line 1771"/>
            <p:cNvSpPr>
              <a:spLocks noChangeShapeType="1"/>
            </p:cNvSpPr>
            <p:nvPr/>
          </p:nvSpPr>
          <p:spPr bwMode="auto">
            <a:xfrm flipV="1">
              <a:off x="3652" y="3596"/>
              <a:ext cx="29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8" name="Line 1772"/>
            <p:cNvSpPr>
              <a:spLocks noChangeShapeType="1"/>
            </p:cNvSpPr>
            <p:nvPr/>
          </p:nvSpPr>
          <p:spPr bwMode="auto">
            <a:xfrm>
              <a:off x="3681" y="3596"/>
              <a:ext cx="3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19" name="Line 1773"/>
            <p:cNvSpPr>
              <a:spLocks noChangeShapeType="1"/>
            </p:cNvSpPr>
            <p:nvPr/>
          </p:nvSpPr>
          <p:spPr bwMode="auto">
            <a:xfrm>
              <a:off x="3711" y="3598"/>
              <a:ext cx="31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20" name="Line 1774"/>
            <p:cNvSpPr>
              <a:spLocks noChangeShapeType="1"/>
            </p:cNvSpPr>
            <p:nvPr/>
          </p:nvSpPr>
          <p:spPr bwMode="auto">
            <a:xfrm flipV="1">
              <a:off x="3742" y="3596"/>
              <a:ext cx="26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21" name="Line 1775"/>
            <p:cNvSpPr>
              <a:spLocks noChangeShapeType="1"/>
            </p:cNvSpPr>
            <p:nvPr/>
          </p:nvSpPr>
          <p:spPr bwMode="auto">
            <a:xfrm flipV="1">
              <a:off x="3768" y="3592"/>
              <a:ext cx="2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22" name="Line 1776"/>
            <p:cNvSpPr>
              <a:spLocks noChangeShapeType="1"/>
            </p:cNvSpPr>
            <p:nvPr/>
          </p:nvSpPr>
          <p:spPr bwMode="auto">
            <a:xfrm>
              <a:off x="3795" y="3592"/>
              <a:ext cx="30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23" name="Line 1777"/>
            <p:cNvSpPr>
              <a:spLocks noChangeShapeType="1"/>
            </p:cNvSpPr>
            <p:nvPr/>
          </p:nvSpPr>
          <p:spPr bwMode="auto">
            <a:xfrm>
              <a:off x="3825" y="3596"/>
              <a:ext cx="30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85" name="Text Box 1924"/>
          <p:cNvSpPr txBox="1">
            <a:spLocks noChangeArrowheads="1"/>
          </p:cNvSpPr>
          <p:nvPr/>
        </p:nvSpPr>
        <p:spPr bwMode="auto">
          <a:xfrm>
            <a:off x="5865813" y="4681538"/>
            <a:ext cx="3278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FF9933"/>
                </a:solidFill>
                <a:latin typeface="Times New Roman" pitchFamily="18" charset="0"/>
              </a:rPr>
              <a:t>You may generate</a:t>
            </a:r>
          </a:p>
          <a:p>
            <a:pPr algn="ctr" eaLnBrk="0" hangingPunct="0"/>
            <a:r>
              <a:rPr lang="en-US" b="1">
                <a:solidFill>
                  <a:srgbClr val="FF9933"/>
                </a:solidFill>
                <a:latin typeface="Times New Roman" pitchFamily="18" charset="0"/>
              </a:rPr>
              <a:t>pulses with 10 ns width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lenderblatt März mit Burg und Stadt Neuleiningen (16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9204"/>
            <a:ext cx="9144000" cy="69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77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1467659" y="-39159"/>
            <a:ext cx="721550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Aim: </a:t>
            </a:r>
            <a:r>
              <a:rPr lang="el-GR" b="1" dirty="0" smtClean="0">
                <a:latin typeface="Times New Roman" pitchFamily="18" charset="0"/>
              </a:rPr>
              <a:t>μ</a:t>
            </a:r>
            <a:r>
              <a:rPr lang="de-DE" b="1" dirty="0" smtClean="0">
                <a:latin typeface="Times New Roman" pitchFamily="18" charset="0"/>
              </a:rPr>
              <a:t>s-short n-pulses far downstream of any device;</a:t>
            </a:r>
            <a:endParaRPr lang="en-US" b="1" dirty="0" smtClean="0"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46182" y="2514601"/>
            <a:ext cx="85557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lgDashDot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813" y="697023"/>
            <a:ext cx="2561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a)  One Chopper: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853262" y="1438836"/>
            <a:ext cx="0" cy="19767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26890" y="1148852"/>
            <a:ext cx="287258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8619539" y="2427194"/>
            <a:ext cx="320922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627094" y="1728819"/>
            <a:ext cx="0" cy="5975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627094" y="2708398"/>
            <a:ext cx="0" cy="5975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795259" y="2654629"/>
            <a:ext cx="1670650" cy="57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l-GR" b="1" dirty="0" smtClean="0">
                <a:solidFill>
                  <a:srgbClr val="FF6600"/>
                </a:solidFill>
                <a:latin typeface="Times New Roman" pitchFamily="18" charset="0"/>
              </a:rPr>
              <a:t>Δ</a:t>
            </a:r>
            <a:r>
              <a:rPr lang="de-DE" b="1" dirty="0" smtClean="0">
                <a:solidFill>
                  <a:srgbClr val="FF6600"/>
                </a:solidFill>
                <a:latin typeface="Times New Roman" pitchFamily="18" charset="0"/>
              </a:rPr>
              <a:t>t</a:t>
            </a:r>
            <a:r>
              <a:rPr lang="de-DE" b="1" baseline="-25000" dirty="0" smtClean="0">
                <a:solidFill>
                  <a:srgbClr val="FF6600"/>
                </a:solidFill>
                <a:latin typeface="Times New Roman" pitchFamily="18" charset="0"/>
              </a:rPr>
              <a:t>min</a:t>
            </a:r>
            <a:r>
              <a:rPr lang="de-DE" b="1" dirty="0" smtClean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l-GR" b="1" dirty="0" smtClean="0">
                <a:solidFill>
                  <a:srgbClr val="FF6600"/>
                </a:solidFill>
                <a:latin typeface="Times New Roman" pitchFamily="18" charset="0"/>
                <a:sym typeface="Symbol" panose="05050102010706020507" pitchFamily="18" charset="2"/>
              </a:rPr>
              <a:t></a:t>
            </a:r>
            <a:r>
              <a:rPr lang="de-DE" b="1" dirty="0" smtClean="0">
                <a:solidFill>
                  <a:srgbClr val="FF6600"/>
                </a:solidFill>
                <a:latin typeface="Times New Roman" pitchFamily="18" charset="0"/>
                <a:sym typeface="Symbol" panose="05050102010706020507" pitchFamily="18" charset="2"/>
              </a:rPr>
              <a:t> 5 </a:t>
            </a:r>
            <a:r>
              <a:rPr lang="el-GR" b="1" dirty="0" smtClean="0">
                <a:solidFill>
                  <a:srgbClr val="FF6600"/>
                </a:solidFill>
                <a:latin typeface="Times New Roman" pitchFamily="18" charset="0"/>
                <a:sym typeface="Symbol" panose="05050102010706020507" pitchFamily="18" charset="2"/>
              </a:rPr>
              <a:t>μ</a:t>
            </a:r>
            <a:r>
              <a:rPr lang="de-DE" b="1" dirty="0" smtClean="0">
                <a:solidFill>
                  <a:srgbClr val="FF6600"/>
                </a:solidFill>
                <a:latin typeface="Times New Roman" pitchFamily="18" charset="0"/>
                <a:sym typeface="Symbol" panose="05050102010706020507" pitchFamily="18" charset="2"/>
              </a:rPr>
              <a:t>s</a:t>
            </a:r>
            <a:endParaRPr lang="en-US" b="1" dirty="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1694154" y="2528048"/>
            <a:ext cx="792076" cy="2880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558550" y="1680882"/>
            <a:ext cx="0" cy="16674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reeform 21"/>
          <p:cNvSpPr/>
          <p:nvPr/>
        </p:nvSpPr>
        <p:spPr bwMode="auto">
          <a:xfrm rot="5400000">
            <a:off x="4484959" y="2063757"/>
            <a:ext cx="1047322" cy="900141"/>
          </a:xfrm>
          <a:custGeom>
            <a:avLst/>
            <a:gdLst>
              <a:gd name="connsiteX0" fmla="*/ 0 w 700087"/>
              <a:gd name="connsiteY0" fmla="*/ 673893 h 673893"/>
              <a:gd name="connsiteX1" fmla="*/ 183356 w 700087"/>
              <a:gd name="connsiteY1" fmla="*/ 507206 h 673893"/>
              <a:gd name="connsiteX2" fmla="*/ 247650 w 700087"/>
              <a:gd name="connsiteY2" fmla="*/ 338137 h 673893"/>
              <a:gd name="connsiteX3" fmla="*/ 290512 w 700087"/>
              <a:gd name="connsiteY3" fmla="*/ 176212 h 673893"/>
              <a:gd name="connsiteX4" fmla="*/ 352425 w 700087"/>
              <a:gd name="connsiteY4" fmla="*/ 0 h 673893"/>
              <a:gd name="connsiteX5" fmla="*/ 416719 w 700087"/>
              <a:gd name="connsiteY5" fmla="*/ 176212 h 673893"/>
              <a:gd name="connsiteX6" fmla="*/ 464344 w 700087"/>
              <a:gd name="connsiteY6" fmla="*/ 342900 h 673893"/>
              <a:gd name="connsiteX7" fmla="*/ 523875 w 700087"/>
              <a:gd name="connsiteY7" fmla="*/ 507206 h 673893"/>
              <a:gd name="connsiteX8" fmla="*/ 700087 w 700087"/>
              <a:gd name="connsiteY8" fmla="*/ 673893 h 673893"/>
              <a:gd name="connsiteX0" fmla="*/ 0 w 700087"/>
              <a:gd name="connsiteY0" fmla="*/ 673894 h 673894"/>
              <a:gd name="connsiteX1" fmla="*/ 183356 w 700087"/>
              <a:gd name="connsiteY1" fmla="*/ 507207 h 673894"/>
              <a:gd name="connsiteX2" fmla="*/ 247650 w 700087"/>
              <a:gd name="connsiteY2" fmla="*/ 338138 h 673894"/>
              <a:gd name="connsiteX3" fmla="*/ 273844 w 700087"/>
              <a:gd name="connsiteY3" fmla="*/ 173831 h 673894"/>
              <a:gd name="connsiteX4" fmla="*/ 352425 w 700087"/>
              <a:gd name="connsiteY4" fmla="*/ 1 h 673894"/>
              <a:gd name="connsiteX5" fmla="*/ 416719 w 700087"/>
              <a:gd name="connsiteY5" fmla="*/ 176213 h 673894"/>
              <a:gd name="connsiteX6" fmla="*/ 464344 w 700087"/>
              <a:gd name="connsiteY6" fmla="*/ 342901 h 673894"/>
              <a:gd name="connsiteX7" fmla="*/ 523875 w 700087"/>
              <a:gd name="connsiteY7" fmla="*/ 507207 h 673894"/>
              <a:gd name="connsiteX8" fmla="*/ 700087 w 700087"/>
              <a:gd name="connsiteY8" fmla="*/ 673894 h 673894"/>
              <a:gd name="connsiteX0" fmla="*/ 0 w 700087"/>
              <a:gd name="connsiteY0" fmla="*/ 673894 h 673894"/>
              <a:gd name="connsiteX1" fmla="*/ 183356 w 700087"/>
              <a:gd name="connsiteY1" fmla="*/ 507207 h 673894"/>
              <a:gd name="connsiteX2" fmla="*/ 247650 w 700087"/>
              <a:gd name="connsiteY2" fmla="*/ 338138 h 673894"/>
              <a:gd name="connsiteX3" fmla="*/ 273844 w 700087"/>
              <a:gd name="connsiteY3" fmla="*/ 173831 h 673894"/>
              <a:gd name="connsiteX4" fmla="*/ 352425 w 700087"/>
              <a:gd name="connsiteY4" fmla="*/ 1 h 673894"/>
              <a:gd name="connsiteX5" fmla="*/ 431006 w 700087"/>
              <a:gd name="connsiteY5" fmla="*/ 176213 h 673894"/>
              <a:gd name="connsiteX6" fmla="*/ 464344 w 700087"/>
              <a:gd name="connsiteY6" fmla="*/ 342901 h 673894"/>
              <a:gd name="connsiteX7" fmla="*/ 523875 w 700087"/>
              <a:gd name="connsiteY7" fmla="*/ 507207 h 673894"/>
              <a:gd name="connsiteX8" fmla="*/ 700087 w 700087"/>
              <a:gd name="connsiteY8" fmla="*/ 673894 h 673894"/>
              <a:gd name="connsiteX0" fmla="*/ 0 w 700087"/>
              <a:gd name="connsiteY0" fmla="*/ 673896 h 673896"/>
              <a:gd name="connsiteX1" fmla="*/ 183356 w 700087"/>
              <a:gd name="connsiteY1" fmla="*/ 507209 h 673896"/>
              <a:gd name="connsiteX2" fmla="*/ 247650 w 700087"/>
              <a:gd name="connsiteY2" fmla="*/ 338140 h 673896"/>
              <a:gd name="connsiteX3" fmla="*/ 273844 w 700087"/>
              <a:gd name="connsiteY3" fmla="*/ 173833 h 673896"/>
              <a:gd name="connsiteX4" fmla="*/ 352425 w 700087"/>
              <a:gd name="connsiteY4" fmla="*/ 3 h 673896"/>
              <a:gd name="connsiteX5" fmla="*/ 435769 w 700087"/>
              <a:gd name="connsiteY5" fmla="*/ 178596 h 673896"/>
              <a:gd name="connsiteX6" fmla="*/ 464344 w 700087"/>
              <a:gd name="connsiteY6" fmla="*/ 342903 h 673896"/>
              <a:gd name="connsiteX7" fmla="*/ 523875 w 700087"/>
              <a:gd name="connsiteY7" fmla="*/ 507209 h 673896"/>
              <a:gd name="connsiteX8" fmla="*/ 700087 w 700087"/>
              <a:gd name="connsiteY8" fmla="*/ 673896 h 673896"/>
              <a:gd name="connsiteX0" fmla="*/ 0 w 700087"/>
              <a:gd name="connsiteY0" fmla="*/ 650085 h 650085"/>
              <a:gd name="connsiteX1" fmla="*/ 183356 w 700087"/>
              <a:gd name="connsiteY1" fmla="*/ 483398 h 650085"/>
              <a:gd name="connsiteX2" fmla="*/ 247650 w 700087"/>
              <a:gd name="connsiteY2" fmla="*/ 314329 h 650085"/>
              <a:gd name="connsiteX3" fmla="*/ 273844 w 700087"/>
              <a:gd name="connsiteY3" fmla="*/ 150022 h 650085"/>
              <a:gd name="connsiteX4" fmla="*/ 352425 w 700087"/>
              <a:gd name="connsiteY4" fmla="*/ 5 h 650085"/>
              <a:gd name="connsiteX5" fmla="*/ 435769 w 700087"/>
              <a:gd name="connsiteY5" fmla="*/ 154785 h 650085"/>
              <a:gd name="connsiteX6" fmla="*/ 464344 w 700087"/>
              <a:gd name="connsiteY6" fmla="*/ 319092 h 650085"/>
              <a:gd name="connsiteX7" fmla="*/ 523875 w 700087"/>
              <a:gd name="connsiteY7" fmla="*/ 483398 h 650085"/>
              <a:gd name="connsiteX8" fmla="*/ 700087 w 700087"/>
              <a:gd name="connsiteY8" fmla="*/ 650085 h 650085"/>
              <a:gd name="connsiteX0" fmla="*/ 0 w 700087"/>
              <a:gd name="connsiteY0" fmla="*/ 621512 h 621512"/>
              <a:gd name="connsiteX1" fmla="*/ 183356 w 700087"/>
              <a:gd name="connsiteY1" fmla="*/ 454825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1450 w 700087"/>
              <a:gd name="connsiteY1" fmla="*/ 478637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6212 w 700087"/>
              <a:gd name="connsiteY1" fmla="*/ 495306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6212 w 700087"/>
              <a:gd name="connsiteY1" fmla="*/ 495306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1493 w 700087"/>
              <a:gd name="connsiteY7" fmla="*/ 497687 h 621512"/>
              <a:gd name="connsiteX8" fmla="*/ 700087 w 700087"/>
              <a:gd name="connsiteY8" fmla="*/ 621512 h 621512"/>
              <a:gd name="connsiteX0" fmla="*/ 0 w 700087"/>
              <a:gd name="connsiteY0" fmla="*/ 573894 h 573894"/>
              <a:gd name="connsiteX1" fmla="*/ 176212 w 700087"/>
              <a:gd name="connsiteY1" fmla="*/ 447688 h 573894"/>
              <a:gd name="connsiteX2" fmla="*/ 247650 w 700087"/>
              <a:gd name="connsiteY2" fmla="*/ 238138 h 573894"/>
              <a:gd name="connsiteX3" fmla="*/ 273844 w 700087"/>
              <a:gd name="connsiteY3" fmla="*/ 73831 h 573894"/>
              <a:gd name="connsiteX4" fmla="*/ 352425 w 700087"/>
              <a:gd name="connsiteY4" fmla="*/ 14 h 573894"/>
              <a:gd name="connsiteX5" fmla="*/ 435769 w 700087"/>
              <a:gd name="connsiteY5" fmla="*/ 78594 h 573894"/>
              <a:gd name="connsiteX6" fmla="*/ 464344 w 700087"/>
              <a:gd name="connsiteY6" fmla="*/ 242901 h 573894"/>
              <a:gd name="connsiteX7" fmla="*/ 521493 w 700087"/>
              <a:gd name="connsiteY7" fmla="*/ 450069 h 573894"/>
              <a:gd name="connsiteX8" fmla="*/ 700087 w 700087"/>
              <a:gd name="connsiteY8" fmla="*/ 573894 h 57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0087" h="573894">
                <a:moveTo>
                  <a:pt x="0" y="573894"/>
                </a:moveTo>
                <a:cubicBezTo>
                  <a:pt x="71040" y="518530"/>
                  <a:pt x="134937" y="503647"/>
                  <a:pt x="176212" y="447688"/>
                </a:cubicBezTo>
                <a:cubicBezTo>
                  <a:pt x="217487" y="391729"/>
                  <a:pt x="231378" y="300448"/>
                  <a:pt x="247650" y="238138"/>
                </a:cubicBezTo>
                <a:cubicBezTo>
                  <a:pt x="263922" y="175828"/>
                  <a:pt x="256382" y="113518"/>
                  <a:pt x="273844" y="73831"/>
                </a:cubicBezTo>
                <a:cubicBezTo>
                  <a:pt x="291307" y="34144"/>
                  <a:pt x="325438" y="-780"/>
                  <a:pt x="352425" y="14"/>
                </a:cubicBezTo>
                <a:cubicBezTo>
                  <a:pt x="379412" y="808"/>
                  <a:pt x="417116" y="38113"/>
                  <a:pt x="435769" y="78594"/>
                </a:cubicBezTo>
                <a:cubicBezTo>
                  <a:pt x="454422" y="119075"/>
                  <a:pt x="450057" y="180989"/>
                  <a:pt x="464344" y="242901"/>
                </a:cubicBezTo>
                <a:cubicBezTo>
                  <a:pt x="478631" y="304813"/>
                  <a:pt x="482203" y="394904"/>
                  <a:pt x="521493" y="450069"/>
                </a:cubicBezTo>
                <a:cubicBezTo>
                  <a:pt x="560783" y="505234"/>
                  <a:pt x="631626" y="518133"/>
                  <a:pt x="700087" y="573894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 rot="5400000">
            <a:off x="7011056" y="2212073"/>
            <a:ext cx="1584194" cy="603511"/>
          </a:xfrm>
          <a:custGeom>
            <a:avLst/>
            <a:gdLst>
              <a:gd name="connsiteX0" fmla="*/ 0 w 700087"/>
              <a:gd name="connsiteY0" fmla="*/ 673893 h 673893"/>
              <a:gd name="connsiteX1" fmla="*/ 183356 w 700087"/>
              <a:gd name="connsiteY1" fmla="*/ 507206 h 673893"/>
              <a:gd name="connsiteX2" fmla="*/ 247650 w 700087"/>
              <a:gd name="connsiteY2" fmla="*/ 338137 h 673893"/>
              <a:gd name="connsiteX3" fmla="*/ 290512 w 700087"/>
              <a:gd name="connsiteY3" fmla="*/ 176212 h 673893"/>
              <a:gd name="connsiteX4" fmla="*/ 352425 w 700087"/>
              <a:gd name="connsiteY4" fmla="*/ 0 h 673893"/>
              <a:gd name="connsiteX5" fmla="*/ 416719 w 700087"/>
              <a:gd name="connsiteY5" fmla="*/ 176212 h 673893"/>
              <a:gd name="connsiteX6" fmla="*/ 464344 w 700087"/>
              <a:gd name="connsiteY6" fmla="*/ 342900 h 673893"/>
              <a:gd name="connsiteX7" fmla="*/ 523875 w 700087"/>
              <a:gd name="connsiteY7" fmla="*/ 507206 h 673893"/>
              <a:gd name="connsiteX8" fmla="*/ 700087 w 700087"/>
              <a:gd name="connsiteY8" fmla="*/ 673893 h 673893"/>
              <a:gd name="connsiteX0" fmla="*/ 0 w 700087"/>
              <a:gd name="connsiteY0" fmla="*/ 673894 h 673894"/>
              <a:gd name="connsiteX1" fmla="*/ 183356 w 700087"/>
              <a:gd name="connsiteY1" fmla="*/ 507207 h 673894"/>
              <a:gd name="connsiteX2" fmla="*/ 247650 w 700087"/>
              <a:gd name="connsiteY2" fmla="*/ 338138 h 673894"/>
              <a:gd name="connsiteX3" fmla="*/ 273844 w 700087"/>
              <a:gd name="connsiteY3" fmla="*/ 173831 h 673894"/>
              <a:gd name="connsiteX4" fmla="*/ 352425 w 700087"/>
              <a:gd name="connsiteY4" fmla="*/ 1 h 673894"/>
              <a:gd name="connsiteX5" fmla="*/ 416719 w 700087"/>
              <a:gd name="connsiteY5" fmla="*/ 176213 h 673894"/>
              <a:gd name="connsiteX6" fmla="*/ 464344 w 700087"/>
              <a:gd name="connsiteY6" fmla="*/ 342901 h 673894"/>
              <a:gd name="connsiteX7" fmla="*/ 523875 w 700087"/>
              <a:gd name="connsiteY7" fmla="*/ 507207 h 673894"/>
              <a:gd name="connsiteX8" fmla="*/ 700087 w 700087"/>
              <a:gd name="connsiteY8" fmla="*/ 673894 h 673894"/>
              <a:gd name="connsiteX0" fmla="*/ 0 w 700087"/>
              <a:gd name="connsiteY0" fmla="*/ 673894 h 673894"/>
              <a:gd name="connsiteX1" fmla="*/ 183356 w 700087"/>
              <a:gd name="connsiteY1" fmla="*/ 507207 h 673894"/>
              <a:gd name="connsiteX2" fmla="*/ 247650 w 700087"/>
              <a:gd name="connsiteY2" fmla="*/ 338138 h 673894"/>
              <a:gd name="connsiteX3" fmla="*/ 273844 w 700087"/>
              <a:gd name="connsiteY3" fmla="*/ 173831 h 673894"/>
              <a:gd name="connsiteX4" fmla="*/ 352425 w 700087"/>
              <a:gd name="connsiteY4" fmla="*/ 1 h 673894"/>
              <a:gd name="connsiteX5" fmla="*/ 431006 w 700087"/>
              <a:gd name="connsiteY5" fmla="*/ 176213 h 673894"/>
              <a:gd name="connsiteX6" fmla="*/ 464344 w 700087"/>
              <a:gd name="connsiteY6" fmla="*/ 342901 h 673894"/>
              <a:gd name="connsiteX7" fmla="*/ 523875 w 700087"/>
              <a:gd name="connsiteY7" fmla="*/ 507207 h 673894"/>
              <a:gd name="connsiteX8" fmla="*/ 700087 w 700087"/>
              <a:gd name="connsiteY8" fmla="*/ 673894 h 673894"/>
              <a:gd name="connsiteX0" fmla="*/ 0 w 700087"/>
              <a:gd name="connsiteY0" fmla="*/ 673896 h 673896"/>
              <a:gd name="connsiteX1" fmla="*/ 183356 w 700087"/>
              <a:gd name="connsiteY1" fmla="*/ 507209 h 673896"/>
              <a:gd name="connsiteX2" fmla="*/ 247650 w 700087"/>
              <a:gd name="connsiteY2" fmla="*/ 338140 h 673896"/>
              <a:gd name="connsiteX3" fmla="*/ 273844 w 700087"/>
              <a:gd name="connsiteY3" fmla="*/ 173833 h 673896"/>
              <a:gd name="connsiteX4" fmla="*/ 352425 w 700087"/>
              <a:gd name="connsiteY4" fmla="*/ 3 h 673896"/>
              <a:gd name="connsiteX5" fmla="*/ 435769 w 700087"/>
              <a:gd name="connsiteY5" fmla="*/ 178596 h 673896"/>
              <a:gd name="connsiteX6" fmla="*/ 464344 w 700087"/>
              <a:gd name="connsiteY6" fmla="*/ 342903 h 673896"/>
              <a:gd name="connsiteX7" fmla="*/ 523875 w 700087"/>
              <a:gd name="connsiteY7" fmla="*/ 507209 h 673896"/>
              <a:gd name="connsiteX8" fmla="*/ 700087 w 700087"/>
              <a:gd name="connsiteY8" fmla="*/ 673896 h 673896"/>
              <a:gd name="connsiteX0" fmla="*/ 0 w 700087"/>
              <a:gd name="connsiteY0" fmla="*/ 650085 h 650085"/>
              <a:gd name="connsiteX1" fmla="*/ 183356 w 700087"/>
              <a:gd name="connsiteY1" fmla="*/ 483398 h 650085"/>
              <a:gd name="connsiteX2" fmla="*/ 247650 w 700087"/>
              <a:gd name="connsiteY2" fmla="*/ 314329 h 650085"/>
              <a:gd name="connsiteX3" fmla="*/ 273844 w 700087"/>
              <a:gd name="connsiteY3" fmla="*/ 150022 h 650085"/>
              <a:gd name="connsiteX4" fmla="*/ 352425 w 700087"/>
              <a:gd name="connsiteY4" fmla="*/ 5 h 650085"/>
              <a:gd name="connsiteX5" fmla="*/ 435769 w 700087"/>
              <a:gd name="connsiteY5" fmla="*/ 154785 h 650085"/>
              <a:gd name="connsiteX6" fmla="*/ 464344 w 700087"/>
              <a:gd name="connsiteY6" fmla="*/ 319092 h 650085"/>
              <a:gd name="connsiteX7" fmla="*/ 523875 w 700087"/>
              <a:gd name="connsiteY7" fmla="*/ 483398 h 650085"/>
              <a:gd name="connsiteX8" fmla="*/ 700087 w 700087"/>
              <a:gd name="connsiteY8" fmla="*/ 650085 h 650085"/>
              <a:gd name="connsiteX0" fmla="*/ 0 w 700087"/>
              <a:gd name="connsiteY0" fmla="*/ 621512 h 621512"/>
              <a:gd name="connsiteX1" fmla="*/ 183356 w 700087"/>
              <a:gd name="connsiteY1" fmla="*/ 454825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1450 w 700087"/>
              <a:gd name="connsiteY1" fmla="*/ 478637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6212 w 700087"/>
              <a:gd name="connsiteY1" fmla="*/ 495306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3875 w 700087"/>
              <a:gd name="connsiteY7" fmla="*/ 454825 h 621512"/>
              <a:gd name="connsiteX8" fmla="*/ 700087 w 700087"/>
              <a:gd name="connsiteY8" fmla="*/ 621512 h 621512"/>
              <a:gd name="connsiteX0" fmla="*/ 0 w 700087"/>
              <a:gd name="connsiteY0" fmla="*/ 621512 h 621512"/>
              <a:gd name="connsiteX1" fmla="*/ 176212 w 700087"/>
              <a:gd name="connsiteY1" fmla="*/ 495306 h 621512"/>
              <a:gd name="connsiteX2" fmla="*/ 247650 w 700087"/>
              <a:gd name="connsiteY2" fmla="*/ 285756 h 621512"/>
              <a:gd name="connsiteX3" fmla="*/ 273844 w 700087"/>
              <a:gd name="connsiteY3" fmla="*/ 121449 h 621512"/>
              <a:gd name="connsiteX4" fmla="*/ 354806 w 700087"/>
              <a:gd name="connsiteY4" fmla="*/ 7 h 621512"/>
              <a:gd name="connsiteX5" fmla="*/ 435769 w 700087"/>
              <a:gd name="connsiteY5" fmla="*/ 126212 h 621512"/>
              <a:gd name="connsiteX6" fmla="*/ 464344 w 700087"/>
              <a:gd name="connsiteY6" fmla="*/ 290519 h 621512"/>
              <a:gd name="connsiteX7" fmla="*/ 521493 w 700087"/>
              <a:gd name="connsiteY7" fmla="*/ 497687 h 621512"/>
              <a:gd name="connsiteX8" fmla="*/ 700087 w 700087"/>
              <a:gd name="connsiteY8" fmla="*/ 621512 h 621512"/>
              <a:gd name="connsiteX0" fmla="*/ 0 w 700087"/>
              <a:gd name="connsiteY0" fmla="*/ 573894 h 573894"/>
              <a:gd name="connsiteX1" fmla="*/ 176212 w 700087"/>
              <a:gd name="connsiteY1" fmla="*/ 447688 h 573894"/>
              <a:gd name="connsiteX2" fmla="*/ 247650 w 700087"/>
              <a:gd name="connsiteY2" fmla="*/ 238138 h 573894"/>
              <a:gd name="connsiteX3" fmla="*/ 273844 w 700087"/>
              <a:gd name="connsiteY3" fmla="*/ 73831 h 573894"/>
              <a:gd name="connsiteX4" fmla="*/ 352425 w 700087"/>
              <a:gd name="connsiteY4" fmla="*/ 14 h 573894"/>
              <a:gd name="connsiteX5" fmla="*/ 435769 w 700087"/>
              <a:gd name="connsiteY5" fmla="*/ 78594 h 573894"/>
              <a:gd name="connsiteX6" fmla="*/ 464344 w 700087"/>
              <a:gd name="connsiteY6" fmla="*/ 242901 h 573894"/>
              <a:gd name="connsiteX7" fmla="*/ 521493 w 700087"/>
              <a:gd name="connsiteY7" fmla="*/ 450069 h 573894"/>
              <a:gd name="connsiteX8" fmla="*/ 700087 w 700087"/>
              <a:gd name="connsiteY8" fmla="*/ 573894 h 57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0087" h="573894">
                <a:moveTo>
                  <a:pt x="0" y="573894"/>
                </a:moveTo>
                <a:cubicBezTo>
                  <a:pt x="71040" y="518530"/>
                  <a:pt x="134937" y="503647"/>
                  <a:pt x="176212" y="447688"/>
                </a:cubicBezTo>
                <a:cubicBezTo>
                  <a:pt x="217487" y="391729"/>
                  <a:pt x="231378" y="300448"/>
                  <a:pt x="247650" y="238138"/>
                </a:cubicBezTo>
                <a:cubicBezTo>
                  <a:pt x="263922" y="175828"/>
                  <a:pt x="256382" y="113518"/>
                  <a:pt x="273844" y="73831"/>
                </a:cubicBezTo>
                <a:cubicBezTo>
                  <a:pt x="291307" y="34144"/>
                  <a:pt x="325438" y="-780"/>
                  <a:pt x="352425" y="14"/>
                </a:cubicBezTo>
                <a:cubicBezTo>
                  <a:pt x="379412" y="808"/>
                  <a:pt x="417116" y="38113"/>
                  <a:pt x="435769" y="78594"/>
                </a:cubicBezTo>
                <a:cubicBezTo>
                  <a:pt x="454422" y="119075"/>
                  <a:pt x="450057" y="180989"/>
                  <a:pt x="464344" y="242901"/>
                </a:cubicBezTo>
                <a:cubicBezTo>
                  <a:pt x="478631" y="304813"/>
                  <a:pt x="482203" y="394904"/>
                  <a:pt x="521493" y="450069"/>
                </a:cubicBezTo>
                <a:cubicBezTo>
                  <a:pt x="560783" y="505234"/>
                  <a:pt x="631626" y="518133"/>
                  <a:pt x="700087" y="573894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7501398" y="1573306"/>
            <a:ext cx="0" cy="19094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937894" y="1019631"/>
            <a:ext cx="2188612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sz="2000" b="1" dirty="0" smtClean="0">
                <a:solidFill>
                  <a:schemeClr val="bg1"/>
                </a:solidFill>
                <a:latin typeface="Times New Roman" pitchFamily="18" charset="0"/>
              </a:rPr>
              <a:t>Spread due to </a:t>
            </a:r>
            <a:r>
              <a:rPr lang="el-GR" b="1" dirty="0" smtClean="0">
                <a:solidFill>
                  <a:schemeClr val="bg1"/>
                </a:solidFill>
                <a:latin typeface="Times New Roman" pitchFamily="18" charset="0"/>
              </a:rPr>
              <a:t>Δλ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6197380" y="1777730"/>
            <a:ext cx="1374022" cy="4476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89459" y="3763869"/>
            <a:ext cx="54389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b) Two Choppers, or crystal + chopper: 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4217069" y="1417792"/>
            <a:ext cx="287258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7155717" y="1417792"/>
            <a:ext cx="287258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1371600" y="1767427"/>
            <a:ext cx="0" cy="4778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371600" y="2757528"/>
            <a:ext cx="0" cy="4778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flipH="1">
            <a:off x="4820489" y="1790865"/>
            <a:ext cx="1374022" cy="4476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26890" y="4264746"/>
            <a:ext cx="5293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Small divergence, low intensity, </a:t>
            </a:r>
          </a:p>
          <a:p>
            <a:pPr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Signal broadens in time </a:t>
            </a:r>
            <a:r>
              <a:rPr lang="de-DE" b="1" dirty="0">
                <a:solidFill>
                  <a:schemeClr val="bg1"/>
                </a:solidFill>
                <a:latin typeface="Times New Roman" pitchFamily="18" charset="0"/>
              </a:rPr>
              <a:t>as z </a:t>
            </a: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increases;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2743" y="5676745"/>
            <a:ext cx="46386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  <a:latin typeface="Times New Roman" pitchFamily="18" charset="0"/>
              </a:rPr>
              <a:t>Remedy: interferometric methods</a:t>
            </a:r>
          </a:p>
        </p:txBody>
      </p:sp>
    </p:spTree>
    <p:extLst>
      <p:ext uri="{BB962C8B-B14F-4D97-AF65-F5344CB8AC3E}">
        <p14:creationId xmlns:p14="http://schemas.microsoft.com/office/powerpoint/2010/main" val="2055731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Arrow Connector 77"/>
          <p:cNvCxnSpPr/>
          <p:nvPr/>
        </p:nvCxnSpPr>
        <p:spPr bwMode="auto">
          <a:xfrm>
            <a:off x="12263301" y="3768683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0" y="5002262"/>
            <a:ext cx="1954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Slow down     at A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</a:rPr>
              <a:t>   Speed up     at A</a:t>
            </a:r>
          </a:p>
        </p:txBody>
      </p:sp>
      <p:sp>
        <p:nvSpPr>
          <p:cNvPr id="100" name="Text Box 31"/>
          <p:cNvSpPr txBox="1">
            <a:spLocks noChangeArrowheads="1"/>
          </p:cNvSpPr>
          <p:nvPr/>
        </p:nvSpPr>
        <p:spPr bwMode="auto">
          <a:xfrm>
            <a:off x="2128036" y="4795549"/>
            <a:ext cx="416832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Reversal of energy change at C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Energy change higher than at A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Time delay at C: spin echo time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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  <a:sym typeface="Symbol" panose="05050102010706020507" pitchFamily="18" charset="2"/>
              </a:rPr>
              <a:t>NSE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" name="Text Box 31"/>
          <p:cNvSpPr txBox="1">
            <a:spLocks noChangeArrowheads="1"/>
          </p:cNvSpPr>
          <p:nvPr/>
        </p:nvSpPr>
        <p:spPr bwMode="auto">
          <a:xfrm>
            <a:off x="6184880" y="4702335"/>
            <a:ext cx="296587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Arrival at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 at same time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>
                <a:solidFill>
                  <a:srgbClr val="FFC000"/>
                </a:solidFill>
                <a:latin typeface="Times New Roman" pitchFamily="18" charset="0"/>
              </a:rPr>
              <a:t>b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</a:rPr>
              <a:t>ut with different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</a:rPr>
              <a:t>E</a:t>
            </a:r>
            <a:r>
              <a:rPr lang="en-US" sz="2000" b="1" baseline="-25000" dirty="0" err="1" smtClean="0">
                <a:solidFill>
                  <a:srgbClr val="FFC000"/>
                </a:solidFill>
                <a:latin typeface="Times New Roman" pitchFamily="18" charset="0"/>
              </a:rPr>
              <a:t>kin</a:t>
            </a:r>
            <a:endParaRPr lang="en-US" sz="2000" b="1" dirty="0" smtClean="0">
              <a:solidFill>
                <a:srgbClr val="FFC000"/>
              </a:solidFill>
              <a:latin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causing beats in 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3606" y="-52371"/>
            <a:ext cx="4662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How to realize this for neutrons? </a:t>
            </a:r>
            <a:endParaRPr lang="en-US" b="1" dirty="0">
              <a:latin typeface="Times New Roman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98126" y="3368718"/>
            <a:ext cx="6166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98126" y="3902646"/>
            <a:ext cx="6166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0" y="4345740"/>
            <a:ext cx="9144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764352" y="450403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A</a:t>
            </a:r>
            <a:endParaRPr lang="de-DE"/>
          </a:p>
        </p:txBody>
      </p:sp>
      <p:sp>
        <p:nvSpPr>
          <p:cNvPr id="35" name="Rectangle 34"/>
          <p:cNvSpPr/>
          <p:nvPr/>
        </p:nvSpPr>
        <p:spPr>
          <a:xfrm>
            <a:off x="7622449" y="450403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de-DE" dirty="0"/>
          </a:p>
        </p:txBody>
      </p:sp>
      <p:sp>
        <p:nvSpPr>
          <p:cNvPr id="53" name="Rectangle 52"/>
          <p:cNvSpPr/>
          <p:nvPr/>
        </p:nvSpPr>
        <p:spPr>
          <a:xfrm>
            <a:off x="4095197" y="450403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</a:rPr>
              <a:t>C</a:t>
            </a:r>
            <a:endParaRPr lang="de-DE"/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968188" y="4157481"/>
            <a:ext cx="0" cy="3765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276165" y="4157481"/>
            <a:ext cx="0" cy="3765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819232" y="4157481"/>
            <a:ext cx="0" cy="3765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6115465" y="3901017"/>
            <a:ext cx="41024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123129" y="667901"/>
            <a:ext cx="924567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Two states of a neutron     and     have same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kin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before A at time t</a:t>
            </a:r>
            <a:r>
              <a:rPr lang="en-US" b="1" baseline="-25000" dirty="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Both should arrive at D at time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, but here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kin</a:t>
            </a:r>
            <a:r>
              <a:rPr lang="en-US" b="1" baseline="-25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is higher for state  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than for state   , superposition of    +   generates beats in time at D.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Change in energy by state-reversal in time-dependent B-fields!</a:t>
            </a:r>
            <a:endParaRPr lang="en-US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>
            <a:off x="5845504" y="3376141"/>
            <a:ext cx="95912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460001" y="881585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4316556" y="881585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V="1">
            <a:off x="898748" y="322999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>
            <a:off x="905933" y="376865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3060286" y="3901016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2498433" y="3380536"/>
            <a:ext cx="56185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 flipV="1">
            <a:off x="2351030" y="322999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4" name="Straight Arrow Connector 103"/>
          <p:cNvCxnSpPr/>
          <p:nvPr/>
        </p:nvCxnSpPr>
        <p:spPr bwMode="auto">
          <a:xfrm>
            <a:off x="2908674" y="376865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Straight Arrow Connector 104"/>
          <p:cNvCxnSpPr/>
          <p:nvPr/>
        </p:nvCxnSpPr>
        <p:spPr bwMode="auto">
          <a:xfrm flipV="1">
            <a:off x="5672454" y="322999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Straight Arrow Connector 105"/>
          <p:cNvCxnSpPr/>
          <p:nvPr/>
        </p:nvCxnSpPr>
        <p:spPr bwMode="auto">
          <a:xfrm>
            <a:off x="5961158" y="376865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Straight Arrow Connector 107"/>
          <p:cNvCxnSpPr/>
          <p:nvPr/>
        </p:nvCxnSpPr>
        <p:spPr bwMode="auto">
          <a:xfrm flipV="1">
            <a:off x="7819232" y="322999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7819232" y="376865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1283571" y="511799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>
            <a:off x="1290756" y="553562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8923391" y="1429367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086644" y="2008363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8029933" y="3901017"/>
            <a:ext cx="41024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7964269" y="3376141"/>
            <a:ext cx="95912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4593485" y="202897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4976625" y="202897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tangle 4"/>
          <p:cNvSpPr/>
          <p:nvPr/>
        </p:nvSpPr>
        <p:spPr bwMode="auto">
          <a:xfrm>
            <a:off x="2908674" y="6537108"/>
            <a:ext cx="3151982" cy="32089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2272251" y="6251158"/>
            <a:ext cx="400782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Energy changes very small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</a:rPr>
              <a:t>wrt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E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0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7423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Arrow Connector 77"/>
          <p:cNvCxnSpPr/>
          <p:nvPr/>
        </p:nvCxnSpPr>
        <p:spPr bwMode="auto">
          <a:xfrm>
            <a:off x="12263301" y="3768683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391560" y="-52371"/>
            <a:ext cx="7771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How to slow down (speed up) one state against the other? 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123129" y="667901"/>
            <a:ext cx="8942705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Pure static B</a:t>
            </a:r>
            <a:r>
              <a:rPr lang="en-US" b="1" baseline="-25000" dirty="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fields only cause lead/lag of states; no </a:t>
            </a:r>
            <a:r>
              <a:rPr lang="en-US" b="1" smtClean="0">
                <a:solidFill>
                  <a:schemeClr val="bg1"/>
                </a:solidFill>
                <a:latin typeface="Times New Roman" pitchFamily="18" charset="0"/>
              </a:rPr>
              <a:t>change in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kin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!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11" name="Straight Arrow Connector 110"/>
          <p:cNvCxnSpPr/>
          <p:nvPr/>
        </p:nvCxnSpPr>
        <p:spPr bwMode="auto">
          <a:xfrm flipV="1">
            <a:off x="895497" y="216626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>
            <a:off x="902682" y="2583900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ounded Rectangle 2"/>
          <p:cNvSpPr/>
          <p:nvPr/>
        </p:nvSpPr>
        <p:spPr bwMode="auto">
          <a:xfrm>
            <a:off x="3748835" y="1411523"/>
            <a:ext cx="1573306" cy="224171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2682" y="2527628"/>
            <a:ext cx="774377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lgDash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306742" y="1479232"/>
            <a:ext cx="52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B</a:t>
            </a:r>
            <a:r>
              <a:rPr lang="de-DE" b="1" baseline="-25000" dirty="0" smtClean="0"/>
              <a:t>0</a:t>
            </a:r>
            <a:endParaRPr lang="de-DE" b="1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2181581" y="210130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2188766" y="2653403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503192" y="2263595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2503192" y="2810016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5904605" y="210130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6126942" y="2653403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6347239" y="2263595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6562391" y="2810016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136990" y="1859333"/>
            <a:ext cx="0" cy="13365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4975682" y="1859333"/>
            <a:ext cx="0" cy="13365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083297" y="6272887"/>
            <a:ext cx="69466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097752" y="4061201"/>
            <a:ext cx="0" cy="1639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800000">
            <a:off x="775034" y="5878996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800000">
            <a:off x="775033" y="5700393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1097752" y="5878335"/>
            <a:ext cx="0" cy="3974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21232" y="3960168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>
                <a:solidFill>
                  <a:schemeClr val="bg1"/>
                </a:solidFill>
                <a:latin typeface="Times New Roman" pitchFamily="18" charset="0"/>
              </a:rPr>
              <a:t>kin</a:t>
            </a:r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097752" y="4880797"/>
            <a:ext cx="265108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748835" y="3195922"/>
            <a:ext cx="0" cy="2504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328970" y="3195922"/>
            <a:ext cx="0" cy="2504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5328970" y="4880797"/>
            <a:ext cx="265108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661074" y="4857423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5322141" y="4857423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3748835" y="5237251"/>
            <a:ext cx="158013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3742007" y="4843138"/>
            <a:ext cx="0" cy="4138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5336209" y="4830712"/>
            <a:ext cx="0" cy="4262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5322141" y="4886376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 flipV="1">
            <a:off x="1661074" y="4886376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3742006" y="4506548"/>
            <a:ext cx="158013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5333731" y="4486822"/>
            <a:ext cx="0" cy="4090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3739529" y="4486822"/>
            <a:ext cx="0" cy="3995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2181581" y="444443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2188766" y="499653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5904605" y="444443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6126942" y="499653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Rectangle 70"/>
          <p:cNvSpPr/>
          <p:nvPr/>
        </p:nvSpPr>
        <p:spPr>
          <a:xfrm>
            <a:off x="8322289" y="2494261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de-DE" dirty="0"/>
          </a:p>
        </p:txBody>
      </p:sp>
      <p:sp>
        <p:nvSpPr>
          <p:cNvPr id="77" name="Rectangle 76"/>
          <p:cNvSpPr/>
          <p:nvPr/>
        </p:nvSpPr>
        <p:spPr>
          <a:xfrm>
            <a:off x="7723466" y="622958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de-DE" dirty="0"/>
          </a:p>
        </p:txBody>
      </p:sp>
      <p:sp>
        <p:nvSpPr>
          <p:cNvPr id="50" name="Rectangle 49"/>
          <p:cNvSpPr/>
          <p:nvPr/>
        </p:nvSpPr>
        <p:spPr>
          <a:xfrm>
            <a:off x="421232" y="463762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de-DE" dirty="0"/>
          </a:p>
        </p:txBody>
      </p:sp>
      <p:cxnSp>
        <p:nvCxnSpPr>
          <p:cNvPr id="56" name="Straight Arrow Connector 55"/>
          <p:cNvCxnSpPr/>
          <p:nvPr/>
        </p:nvCxnSpPr>
        <p:spPr bwMode="auto">
          <a:xfrm flipV="1">
            <a:off x="7501129" y="210130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7723466" y="2653403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9428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Arrow Connector 77"/>
          <p:cNvCxnSpPr/>
          <p:nvPr/>
        </p:nvCxnSpPr>
        <p:spPr bwMode="auto">
          <a:xfrm>
            <a:off x="12263301" y="3768683"/>
            <a:ext cx="7743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391560" y="-52371"/>
            <a:ext cx="7771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How to slow down (speed up) one state against the other? 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1266" name="Text Box 31"/>
          <p:cNvSpPr txBox="1">
            <a:spLocks noChangeArrowheads="1"/>
          </p:cNvSpPr>
          <p:nvPr/>
        </p:nvSpPr>
        <p:spPr bwMode="auto">
          <a:xfrm>
            <a:off x="123129" y="667901"/>
            <a:ext cx="7646709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Additional proper RF-fields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</a:rPr>
              <a:t>B</a:t>
            </a:r>
            <a:r>
              <a:rPr lang="en-US" b="1" baseline="-25000" dirty="0" err="1" smtClean="0">
                <a:solidFill>
                  <a:srgbClr val="FF3399"/>
                </a:solidFill>
                <a:latin typeface="Times New Roman" pitchFamily="18" charset="0"/>
              </a:rPr>
              <a:t>rf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can change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</a:rPr>
              <a:t>kin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of states!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748835" y="1411523"/>
            <a:ext cx="1573306" cy="224171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02682" y="2527628"/>
            <a:ext cx="791858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lgDash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310821" y="1439409"/>
            <a:ext cx="10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B</a:t>
            </a:r>
            <a:r>
              <a:rPr lang="de-DE" b="1" baseline="-25000" dirty="0" smtClean="0"/>
              <a:t>0</a:t>
            </a:r>
            <a:r>
              <a:rPr lang="de-DE" b="1" dirty="0" smtClean="0"/>
              <a:t>+</a:t>
            </a:r>
          </a:p>
          <a:p>
            <a:r>
              <a:rPr lang="de-DE" b="1" dirty="0" smtClean="0">
                <a:solidFill>
                  <a:srgbClr val="CC00FF"/>
                </a:solidFill>
              </a:rPr>
              <a:t>B</a:t>
            </a:r>
            <a:r>
              <a:rPr lang="de-DE" b="1" baseline="-25000" dirty="0" smtClean="0">
                <a:solidFill>
                  <a:srgbClr val="CC00FF"/>
                </a:solidFill>
              </a:rPr>
              <a:t>rf</a:t>
            </a:r>
            <a:endParaRPr lang="de-DE" b="1" baseline="-25000" dirty="0">
              <a:solidFill>
                <a:srgbClr val="CC00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2185173" y="2101301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2185173" y="2653403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503192" y="2263595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2503192" y="2790968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083297" y="6272887"/>
            <a:ext cx="764384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097752" y="4061201"/>
            <a:ext cx="0" cy="1639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800000">
            <a:off x="775034" y="5878996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800000">
            <a:off x="775033" y="5700393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1097752" y="5878335"/>
            <a:ext cx="0" cy="3974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21232" y="3960168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dirty="0" err="1">
                <a:solidFill>
                  <a:schemeClr val="bg1"/>
                </a:solidFill>
                <a:latin typeface="Times New Roman" pitchFamily="18" charset="0"/>
              </a:rPr>
              <a:t>kin</a:t>
            </a:r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097752" y="4880797"/>
            <a:ext cx="265108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748835" y="3195922"/>
            <a:ext cx="0" cy="2504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328970" y="3195922"/>
            <a:ext cx="0" cy="2504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3362178" y="4880797"/>
            <a:ext cx="536496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661074" y="4857423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3748835" y="4491375"/>
            <a:ext cx="1586965" cy="11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3742007" y="4843138"/>
            <a:ext cx="0" cy="4138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5322141" y="4074667"/>
            <a:ext cx="3045878" cy="1574782"/>
            <a:chOff x="5322141" y="4074667"/>
            <a:chExt cx="2101829" cy="1574782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5336209" y="5649449"/>
              <a:ext cx="208776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 flipV="1">
              <a:off x="5322141" y="4074667"/>
              <a:ext cx="208776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Straight Connector 57"/>
          <p:cNvCxnSpPr/>
          <p:nvPr/>
        </p:nvCxnSpPr>
        <p:spPr bwMode="auto">
          <a:xfrm flipH="1" flipV="1">
            <a:off x="1661074" y="4899823"/>
            <a:ext cx="20877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3739529" y="4486822"/>
            <a:ext cx="0" cy="3995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2181581" y="444443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2188766" y="499653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6112943" y="530133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V="1">
            <a:off x="6695843" y="416204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Rectangle 70"/>
          <p:cNvSpPr/>
          <p:nvPr/>
        </p:nvSpPr>
        <p:spPr>
          <a:xfrm>
            <a:off x="8513117" y="2448656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de-DE" dirty="0"/>
          </a:p>
        </p:txBody>
      </p:sp>
      <p:sp>
        <p:nvSpPr>
          <p:cNvPr id="77" name="Rectangle 76"/>
          <p:cNvSpPr/>
          <p:nvPr/>
        </p:nvSpPr>
        <p:spPr>
          <a:xfrm>
            <a:off x="8420674" y="622958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z</a:t>
            </a:r>
            <a:endParaRPr lang="de-DE" dirty="0"/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3741374" y="5256977"/>
            <a:ext cx="157330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2493081" y="4601337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2493081" y="5147758"/>
            <a:ext cx="61652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6942869" y="4317612"/>
            <a:ext cx="8894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6312105" y="5437525"/>
            <a:ext cx="44474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5336209" y="5235610"/>
            <a:ext cx="0" cy="4138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5323107" y="4103465"/>
            <a:ext cx="0" cy="3995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3839706" y="2288414"/>
            <a:ext cx="1391331" cy="459267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>
            <a:off x="4224536" y="2499952"/>
            <a:ext cx="324090" cy="2477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C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6366021" y="2107090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6904812" y="2248466"/>
            <a:ext cx="8894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5959368" y="262171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6498123" y="2777338"/>
            <a:ext cx="44474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ectangle 54"/>
          <p:cNvSpPr/>
          <p:nvPr/>
        </p:nvSpPr>
        <p:spPr>
          <a:xfrm>
            <a:off x="421232" y="460591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r>
              <a:rPr lang="en-US" b="1" baseline="-25000" smtClean="0">
                <a:solidFill>
                  <a:schemeClr val="bg1"/>
                </a:solidFill>
                <a:latin typeface="Times New Roman" pitchFamily="18" charset="0"/>
              </a:rPr>
              <a:t>0</a:t>
            </a:r>
            <a:endParaRPr lang="de-DE" dirty="0"/>
          </a:p>
        </p:txBody>
      </p:sp>
      <p:cxnSp>
        <p:nvCxnSpPr>
          <p:cNvPr id="59" name="Straight Arrow Connector 58"/>
          <p:cNvCxnSpPr/>
          <p:nvPr/>
        </p:nvCxnSpPr>
        <p:spPr bwMode="auto">
          <a:xfrm flipV="1">
            <a:off x="8368019" y="2107090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7653695" y="262171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136990" y="1985947"/>
            <a:ext cx="0" cy="92437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4975682" y="1985946"/>
            <a:ext cx="0" cy="9243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>
            <a:off x="7126651" y="5301336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flipV="1">
            <a:off x="8059174" y="4162048"/>
            <a:ext cx="0" cy="2823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9497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81775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n-scattering</a:t>
            </a: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17594" y="1492888"/>
            <a:ext cx="86833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ct val="30000"/>
              </a:spcAft>
            </a:pPr>
            <a:r>
              <a:rPr lang="en-GB" b="1" i="1" dirty="0">
                <a:solidFill>
                  <a:schemeClr val="bg1"/>
                </a:solidFill>
                <a:latin typeface="Times New Roman" pitchFamily="18" charset="0"/>
              </a:rPr>
              <a:t>How to modulate in time (or in space) a polychromatic continuous </a:t>
            </a:r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</a:rPr>
              <a:t>neutron–beam 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</a:rPr>
              <a:t>with the signal plane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far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</a:rPr>
              <a:t> downstream of the modulating device 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7594" y="3423094"/>
            <a:ext cx="8683388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ct val="30000"/>
              </a:spcAft>
            </a:pP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The modulation relies on the Mach-</a:t>
            </a:r>
            <a:r>
              <a:rPr lang="en-GB" b="1" dirty="0" err="1" smtClean="0">
                <a:solidFill>
                  <a:schemeClr val="bg1"/>
                </a:solidFill>
                <a:latin typeface="Times New Roman" pitchFamily="18" charset="0"/>
              </a:rPr>
              <a:t>Zehnder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 (MZ) principle from light interferometry. The 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</a:rPr>
              <a:t>MZ-signal position 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neither depends on wavelength nor on beam divergence.</a:t>
            </a:r>
          </a:p>
          <a:p>
            <a:pPr algn="ctr" eaLnBrk="0" hangingPunct="0">
              <a:spcAft>
                <a:spcPct val="30000"/>
              </a:spcAft>
            </a:pP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Consequently the signal 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</a:rPr>
              <a:t>appears also in 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the classical regime </a:t>
            </a:r>
            <a:r>
              <a:rPr lang="en-GB" b="1" smtClean="0">
                <a:solidFill>
                  <a:schemeClr val="bg1"/>
                </a:solidFill>
                <a:latin typeface="Times New Roman" pitchFamily="18" charset="0"/>
              </a:rPr>
              <a:t>(negligible 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diffraction), and also for neutron beams of fairly large divergence.</a:t>
            </a:r>
          </a:p>
          <a:p>
            <a:pPr algn="ctr" eaLnBrk="0" hangingPunct="0">
              <a:spcAft>
                <a:spcPct val="30000"/>
              </a:spcAft>
            </a:pPr>
            <a:endParaRPr lang="en-GB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1560" y="-52371"/>
            <a:ext cx="659033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</a:rPr>
              <a:t>How to </a:t>
            </a:r>
            <a:r>
              <a:rPr lang="en-US" b="1" dirty="0" smtClean="0">
                <a:latin typeface="Times New Roman" pitchFamily="18" charset="0"/>
              </a:rPr>
              <a:t>make a time-interferometer out of this? </a:t>
            </a:r>
            <a:endParaRPr lang="en-US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08100"/>
            <a:ext cx="7664450" cy="740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149725"/>
            <a:ext cx="390048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0" y="6467475"/>
            <a:ext cx="1719263" cy="4381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7507288" y="-26988"/>
            <a:ext cx="1709737" cy="4151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4241800" y="4200525"/>
            <a:ext cx="4319588" cy="1984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/>
              <a:t>   </a:t>
            </a:r>
          </a:p>
          <a:p>
            <a:pPr eaLnBrk="0" hangingPunct="0"/>
            <a:endParaRPr lang="en-US" sz="1600"/>
          </a:p>
          <a:p>
            <a:pPr eaLnBrk="0" hangingPunct="0"/>
            <a:r>
              <a:rPr lang="en-US" sz="1600"/>
              <a:t>   The </a:t>
            </a:r>
            <a:r>
              <a:rPr lang="en-US" sz="1600" b="1"/>
              <a:t>Jamin interferometer </a:t>
            </a:r>
            <a:r>
              <a:rPr lang="en-US" sz="1600"/>
              <a:t>with its small beam</a:t>
            </a:r>
          </a:p>
          <a:p>
            <a:pPr eaLnBrk="0" hangingPunct="0"/>
            <a:r>
              <a:rPr lang="en-US" sz="1600"/>
              <a:t>   separation a-b </a:t>
            </a:r>
            <a:r>
              <a:rPr lang="en-US" sz="1600">
                <a:sym typeface="Mathematica3" pitchFamily="2" charset="2"/>
              </a:rPr>
              <a:t> 2 cm</a:t>
            </a:r>
            <a:r>
              <a:rPr lang="en-US" sz="1600"/>
              <a:t>, determined by the</a:t>
            </a:r>
          </a:p>
          <a:p>
            <a:pPr eaLnBrk="0" hangingPunct="0"/>
            <a:r>
              <a:rPr lang="en-US" sz="1600"/>
              <a:t>   thickness of the glass plates A and B;</a:t>
            </a:r>
          </a:p>
          <a:p>
            <a:pPr eaLnBrk="0" hangingPunct="0"/>
            <a:r>
              <a:rPr lang="en-US" sz="1600"/>
              <a:t>   Problems: </a:t>
            </a:r>
          </a:p>
          <a:p>
            <a:pPr eaLnBrk="0" hangingPunct="0"/>
            <a:r>
              <a:rPr lang="en-US" sz="1600"/>
              <a:t>   flatness and variation of n in glass;</a:t>
            </a:r>
          </a:p>
          <a:p>
            <a:pPr eaLnBrk="0" hangingPunct="0"/>
            <a:endParaRPr lang="en-US" sz="1600"/>
          </a:p>
        </p:txBody>
      </p:sp>
      <p:sp>
        <p:nvSpPr>
          <p:cNvPr id="37895" name="Rectangle 5"/>
          <p:cNvSpPr>
            <a:spLocks noChangeArrowheads="1"/>
          </p:cNvSpPr>
          <p:nvPr/>
        </p:nvSpPr>
        <p:spPr bwMode="auto">
          <a:xfrm>
            <a:off x="1374775" y="5422900"/>
            <a:ext cx="4024313" cy="10350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/>
              <a:t>a’: one of the suppressed beams</a:t>
            </a:r>
          </a:p>
          <a:p>
            <a:pPr eaLnBrk="0" hangingPunct="0"/>
            <a:endParaRPr lang="en-US" sz="1600"/>
          </a:p>
          <a:p>
            <a:pPr eaLnBrk="0" hangingPunct="0"/>
            <a:r>
              <a:rPr lang="en-US" sz="1600"/>
              <a:t>      Image (interference a</a:t>
            </a:r>
            <a:r>
              <a:rPr lang="en-US" sz="1600" baseline="-25000"/>
              <a:t>1</a:t>
            </a:r>
            <a:r>
              <a:rPr lang="en-US" sz="1600"/>
              <a:t>, b</a:t>
            </a:r>
            <a:r>
              <a:rPr lang="en-US" sz="1600" baseline="-25000"/>
              <a:t>1</a:t>
            </a:r>
            <a:r>
              <a:rPr lang="en-US" sz="1600"/>
              <a:t>) </a:t>
            </a:r>
          </a:p>
          <a:p>
            <a:pPr eaLnBrk="0" hangingPunct="0"/>
            <a:r>
              <a:rPr lang="en-US" sz="1600"/>
              <a:t>      viewed by telescope</a:t>
            </a:r>
          </a:p>
        </p:txBody>
      </p:sp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450" y="-66675"/>
            <a:ext cx="581818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6146800"/>
            <a:ext cx="490538" cy="481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8464550" y="4035425"/>
            <a:ext cx="755650" cy="1951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6599238" y="3902075"/>
            <a:ext cx="1960562" cy="481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3838" y="4176713"/>
            <a:ext cx="1395412" cy="414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/>
              <a:t>Light source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552575" y="6438900"/>
            <a:ext cx="7724775" cy="5905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4219575" y="5934075"/>
            <a:ext cx="5057775" cy="5905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2628900"/>
            <a:ext cx="94869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317875" y="-9525"/>
            <a:ext cx="5957888" cy="26685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79900" y="1319213"/>
            <a:ext cx="3876675" cy="461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The “</a:t>
            </a:r>
            <a:r>
              <a:rPr lang="en-US" dirty="0" err="1">
                <a:solidFill>
                  <a:schemeClr val="tx1"/>
                </a:solidFill>
              </a:rPr>
              <a:t>Zehnder</a:t>
            </a:r>
            <a:r>
              <a:rPr lang="en-US" dirty="0">
                <a:solidFill>
                  <a:schemeClr val="tx1"/>
                </a:solidFill>
              </a:rPr>
              <a:t>-Interferometer”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740000">
            <a:off x="-15875" y="-15875"/>
            <a:ext cx="3856038" cy="3182938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196975" y="2874963"/>
            <a:ext cx="669925" cy="368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9525" y="11113"/>
            <a:ext cx="3478213" cy="3052762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610350"/>
            <a:ext cx="2146300" cy="260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n-scattering</a:t>
            </a:r>
          </a:p>
        </p:txBody>
      </p:sp>
    </p:spTree>
    <p:extLst>
      <p:ext uri="{BB962C8B-B14F-4D97-AF65-F5344CB8AC3E}">
        <p14:creationId xmlns:p14="http://schemas.microsoft.com/office/powerpoint/2010/main" val="8010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_P_B_Mounts">
  <a:themeElements>
    <a:clrScheme name="Slide_P_B_Mount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_P_B_Mounts.pot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lide_P_B_Mount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P_B_Mount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P_B_Mount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P_B_Mount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P_B_Mount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P_B_Mount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P_B_Mount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Office\Modèles\ILL_Slide_Models\Slide_P_B_Mounts.pot</Template>
  <TotalTime>0</TotalTime>
  <Words>2851</Words>
  <Application>Microsoft Office PowerPoint</Application>
  <PresentationFormat>On-screen Show (4:3)</PresentationFormat>
  <Paragraphs>622</Paragraphs>
  <Slides>34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Calibri</vt:lpstr>
      <vt:lpstr>Mathematica1</vt:lpstr>
      <vt:lpstr>Mathematica3</vt:lpstr>
      <vt:lpstr>MT Extra</vt:lpstr>
      <vt:lpstr>Symbol</vt:lpstr>
      <vt:lpstr>tci1</vt:lpstr>
      <vt:lpstr>tci2</vt:lpstr>
      <vt:lpstr>tci3</vt:lpstr>
      <vt:lpstr>Times</vt:lpstr>
      <vt:lpstr>Times New Roman</vt:lpstr>
      <vt:lpstr>Wingdings</vt:lpstr>
      <vt:lpstr>Slide_P_B_Mounts</vt:lpstr>
      <vt:lpstr>Custom Design</vt:lpstr>
      <vt:lpstr>Equation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Debernardy</dc:creator>
  <cp:lastModifiedBy>Roland Gähler</cp:lastModifiedBy>
  <cp:revision>2594</cp:revision>
  <cp:lastPrinted>2003-01-22T21:31:56Z</cp:lastPrinted>
  <dcterms:created xsi:type="dcterms:W3CDTF">2000-10-16T13:22:28Z</dcterms:created>
  <dcterms:modified xsi:type="dcterms:W3CDTF">2023-07-06T18:04:22Z</dcterms:modified>
</cp:coreProperties>
</file>