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57" r:id="rId5"/>
    <p:sldId id="3196" r:id="rId6"/>
    <p:sldId id="3135" r:id="rId7"/>
    <p:sldId id="3053" r:id="rId8"/>
    <p:sldId id="3156" r:id="rId9"/>
    <p:sldId id="3195" r:id="rId10"/>
    <p:sldId id="3114" r:id="rId11"/>
    <p:sldId id="2728" r:id="rId12"/>
    <p:sldId id="3125" r:id="rId13"/>
    <p:sldId id="2732" r:id="rId14"/>
    <p:sldId id="3193" r:id="rId15"/>
    <p:sldId id="3124" r:id="rId16"/>
    <p:sldId id="3109" r:id="rId17"/>
    <p:sldId id="3192" r:id="rId18"/>
    <p:sldId id="2779" r:id="rId19"/>
    <p:sldId id="2729" r:id="rId20"/>
    <p:sldId id="3189" r:id="rId21"/>
    <p:sldId id="3161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F8D82F-8425-6774-6856-2FA120253048}" name="Graves, Van" initials="GV" userId="S::vbg@ornl.gov::c0af1bbf-9e03-4886-9206-1a85e089efb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D1E5FD-7EAD-4A0D-8589-68B9BED5D3F8}" v="172" dt="2023-07-06T16:09:12.8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2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8A93FB-FB91-46A7-950E-272E95B1F88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9783E49-301E-439C-8359-3AC19AE7A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0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83E49-301E-439C-8359-3AC19AE7AF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51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23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28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endParaRPr lang="en-US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9627E7D2-489D-4B07-99B7-E98BB9AB4F1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3140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93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42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83E49-301E-439C-8359-3AC19AE7AF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9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69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1203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965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111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13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5022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9512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31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30635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72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0626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0214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58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757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4149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069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2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EF93-DE48-5442-870D-943F37571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7131666" cy="978729"/>
          </a:xfrm>
        </p:spPr>
        <p:txBody>
          <a:bodyPr/>
          <a:lstStyle/>
          <a:p>
            <a:r>
              <a:rPr lang="en-US" dirty="0">
                <a:latin typeface="Century Gothic"/>
              </a:rPr>
              <a:t>STS Standardized Optic Housings and Supports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73FE8-692F-1E45-8F88-6FBEEB088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736" y="3526038"/>
            <a:ext cx="6009880" cy="167900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Peter Torres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Cameron Hart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Institut</a:t>
            </a:r>
            <a:r>
              <a:rPr lang="en-US" dirty="0"/>
              <a:t> Laue–Langevin, ILL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July 11, 2023</a:t>
            </a:r>
          </a:p>
        </p:txBody>
      </p:sp>
    </p:spTree>
    <p:extLst>
      <p:ext uri="{BB962C8B-B14F-4D97-AF65-F5344CB8AC3E}">
        <p14:creationId xmlns:p14="http://schemas.microsoft.com/office/powerpoint/2010/main" val="4172643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1D3DF-978A-FC32-C382-34B8CF5A2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480131"/>
          </a:xfrm>
        </p:spPr>
        <p:txBody>
          <a:bodyPr/>
          <a:lstStyle/>
          <a:p>
            <a:r>
              <a:rPr lang="en-US" sz="2800" dirty="0"/>
              <a:t>System Integration of Ex-Bunker Standardized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29A02-4606-F37A-F0FF-B907CA048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135" y="1081768"/>
            <a:ext cx="4231413" cy="4566929"/>
          </a:xfrm>
        </p:spPr>
        <p:txBody>
          <a:bodyPr/>
          <a:lstStyle/>
          <a:p>
            <a:r>
              <a:rPr lang="en-US"/>
              <a:t>Isolate the instrument optical components from adjacent loading</a:t>
            </a:r>
          </a:p>
          <a:p>
            <a:r>
              <a:rPr lang="en-US"/>
              <a:t>This is accomplished by utilizing standard shaped shielding blocks stacked to create a tunnel which the optics support system transports the beam within</a:t>
            </a:r>
          </a:p>
          <a:p>
            <a:r>
              <a:rPr lang="en-US"/>
              <a:t>The standard optics support system design works for both straight and curved beamlines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C0AEA07-2545-4E53-9D10-2AF0B6DC443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615441" y="1327150"/>
            <a:ext cx="4439221" cy="42037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20E966-5982-062A-C27E-C66C05C37C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4304" y="2383015"/>
            <a:ext cx="2403371" cy="31105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FFC354-074B-B35E-4D8B-259E99C6D232}"/>
              </a:ext>
            </a:extLst>
          </p:cNvPr>
          <p:cNvSpPr txBox="1"/>
          <p:nvPr/>
        </p:nvSpPr>
        <p:spPr>
          <a:xfrm>
            <a:off x="7675168" y="5530850"/>
            <a:ext cx="433202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>
                <a:latin typeface="+mn-lt"/>
              </a:rPr>
              <a:t>36 m long Transport Section of a curved beamline</a:t>
            </a:r>
            <a:br>
              <a:rPr lang="en-US">
                <a:latin typeface="+mn-lt"/>
              </a:rPr>
            </a:br>
            <a:r>
              <a:rPr lang="en-US" sz="1200">
                <a:latin typeface="+mn-lt"/>
              </a:rPr>
              <a:t>(top blocks of transport shielding not shown)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CCEF0A-E1C4-0CC1-31A1-D3032E135971}"/>
              </a:ext>
            </a:extLst>
          </p:cNvPr>
          <p:cNvSpPr txBox="1"/>
          <p:nvPr/>
        </p:nvSpPr>
        <p:spPr>
          <a:xfrm>
            <a:off x="5014304" y="5530850"/>
            <a:ext cx="240337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>
                <a:latin typeface="+mn-lt"/>
              </a:rPr>
              <a:t>Cross Section of Transport Section</a:t>
            </a:r>
            <a:endParaRPr lang="en-US" sz="120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61B52E-C140-9B98-0198-781116E73C02}"/>
              </a:ext>
            </a:extLst>
          </p:cNvPr>
          <p:cNvSpPr txBox="1"/>
          <p:nvPr/>
        </p:nvSpPr>
        <p:spPr>
          <a:xfrm>
            <a:off x="7852852" y="2823416"/>
            <a:ext cx="97326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>
                <a:latin typeface="+mn-lt"/>
              </a:rPr>
              <a:t>Transport Shielding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A1C8155-47F8-712C-AA14-C8E157EB404C}"/>
              </a:ext>
            </a:extLst>
          </p:cNvPr>
          <p:cNvCxnSpPr>
            <a:stCxn id="6" idx="1"/>
          </p:cNvCxnSpPr>
          <p:nvPr/>
        </p:nvCxnSpPr>
        <p:spPr>
          <a:xfrm flipH="1">
            <a:off x="7224937" y="3063482"/>
            <a:ext cx="627915" cy="20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FCFD4B9-BFCF-3C6E-929F-25F54E2BE745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8826119" y="3063482"/>
            <a:ext cx="576896" cy="100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604EA7D-FBD3-B975-16C7-3B5FCB43B467}"/>
              </a:ext>
            </a:extLst>
          </p:cNvPr>
          <p:cNvSpPr txBox="1"/>
          <p:nvPr/>
        </p:nvSpPr>
        <p:spPr>
          <a:xfrm>
            <a:off x="7852852" y="1762986"/>
            <a:ext cx="77704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>
                <a:latin typeface="+mn-lt"/>
              </a:rPr>
              <a:t>Bunker Wall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7770F76-52C7-D56B-EEBD-DFCA712C5938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8629896" y="2003052"/>
            <a:ext cx="973267" cy="92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02FD480-3551-31E4-0CCA-A3CB07BA2DBF}"/>
              </a:ext>
            </a:extLst>
          </p:cNvPr>
          <p:cNvSpPr txBox="1"/>
          <p:nvPr/>
        </p:nvSpPr>
        <p:spPr>
          <a:xfrm>
            <a:off x="7478085" y="3705555"/>
            <a:ext cx="108509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>
                <a:latin typeface="+mn-lt"/>
              </a:rPr>
              <a:t>Instrument Floor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0086ADC-CB8F-DEAF-35BC-B1F39AC5B78D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8020633" y="4185686"/>
            <a:ext cx="644582" cy="366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CA7F03A-31C2-2A98-B2D0-92B00D70DF65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7376050" y="4185686"/>
            <a:ext cx="644583" cy="1159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37B5D8A-51AF-D3DD-00B2-5B2225D4E76E}"/>
              </a:ext>
            </a:extLst>
          </p:cNvPr>
          <p:cNvSpPr txBox="1"/>
          <p:nvPr/>
        </p:nvSpPr>
        <p:spPr>
          <a:xfrm>
            <a:off x="30806" y="173186"/>
            <a:ext cx="449381" cy="48039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/>
              <a:t>3</a:t>
            </a:r>
            <a:endParaRPr lang="en-US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1095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B67B3-181D-2429-EEF3-53E2D4E30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STS Beamline </a:t>
            </a:r>
            <a:r>
              <a:rPr lang="en-US"/>
              <a:t>Alignment </a:t>
            </a:r>
            <a:r>
              <a:rPr lang="en-US" sz="3200"/>
              <a:t>Requirements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1868D9-9E52-EA8D-130B-98C28DCB52CE}"/>
              </a:ext>
            </a:extLst>
          </p:cNvPr>
          <p:cNvSpPr txBox="1"/>
          <p:nvPr/>
        </p:nvSpPr>
        <p:spPr>
          <a:xfrm>
            <a:off x="525117" y="953686"/>
            <a:ext cx="1114176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We performed a systematic analysis on guide misalignments for each of the first 3 instruments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Preliminary studies conclude that:</a:t>
            </a:r>
          </a:p>
          <a:p>
            <a:pPr marL="742950" lvl="1" indent="-285750">
              <a:buFont typeface="System Font Regular"/>
              <a:buChar char="-"/>
            </a:pPr>
            <a:r>
              <a:rPr lang="en-US"/>
              <a:t>Smaller STS moderators / beams affect significantly the guide misalignments</a:t>
            </a:r>
          </a:p>
          <a:p>
            <a:pPr marL="742950" lvl="1" indent="-285750">
              <a:buFont typeface="System Font Regular"/>
              <a:buChar char="-"/>
            </a:pPr>
            <a:r>
              <a:rPr lang="en-US"/>
              <a:t>STS optical systems are prone to be more sensitive to guide misalignments than FTS ones</a:t>
            </a:r>
          </a:p>
          <a:p>
            <a:pPr marL="742950" lvl="1" indent="-285750">
              <a:buFont typeface="System Font Regular"/>
              <a:buChar char="-"/>
            </a:pPr>
            <a:r>
              <a:rPr lang="en-US"/>
              <a:t>Monte Carlo simulations set preliminary thresholds at:</a:t>
            </a:r>
            <a:br>
              <a:rPr lang="en-US"/>
            </a:br>
            <a:r>
              <a:rPr lang="en-US" sz="1600"/>
              <a:t>1) 3 mm for systematic misalignment occurring at the Section joints</a:t>
            </a:r>
            <a:br>
              <a:rPr lang="en-US" sz="1600"/>
            </a:br>
            <a:r>
              <a:rPr lang="en-US" sz="1600"/>
              <a:t>2) 50 𝜇m for transverse misalignment between Guide Sections</a:t>
            </a:r>
            <a:br>
              <a:rPr lang="en-US" sz="1600"/>
            </a:br>
            <a:r>
              <a:rPr lang="en-US" sz="1600"/>
              <a:t>3) 20 𝜇m for transverse misalignment between Guide Elements</a:t>
            </a:r>
          </a:p>
          <a:p>
            <a:pPr marL="742950" lvl="1" indent="-285750">
              <a:buFont typeface="System Font Regular"/>
              <a:buChar char="-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Studies also demonstrated that not all instruments have the same sensitivity</a:t>
            </a:r>
          </a:p>
          <a:p>
            <a:pPr marL="742950" lvl="1" indent="-285750">
              <a:buFont typeface="System Font Regular"/>
              <a:buChar char="-"/>
            </a:pPr>
            <a:r>
              <a:rPr lang="en-US" sz="1600"/>
              <a:t>Straight beamline: CHESS (octagonal guide)</a:t>
            </a:r>
            <a:br>
              <a:rPr lang="en-US" sz="1600"/>
            </a:br>
            <a:r>
              <a:rPr lang="en-US" sz="1600"/>
              <a:t>2 mm systematic, 80 𝜇m transverse (elements and sections)</a:t>
            </a:r>
          </a:p>
          <a:p>
            <a:pPr marL="742950" lvl="1" indent="-285750">
              <a:buFont typeface="System Font Regular"/>
              <a:buChar char="-"/>
            </a:pPr>
            <a:r>
              <a:rPr lang="en-US" sz="1600"/>
              <a:t>Straight beamline: PIONEER (Elliptical and Tapered Guide System)</a:t>
            </a:r>
            <a:br>
              <a:rPr lang="en-US" sz="1600"/>
            </a:br>
            <a:r>
              <a:rPr lang="en-US" sz="1600"/>
              <a:t>2 mm systematic, 20 𝜇m transverse (elements), 100 𝜇m transverse (sections)</a:t>
            </a:r>
          </a:p>
          <a:p>
            <a:pPr marL="742950" lvl="1" indent="-285750">
              <a:buFont typeface="System Font Regular"/>
              <a:buChar char="-"/>
            </a:pPr>
            <a:r>
              <a:rPr lang="en-US" sz="1600"/>
              <a:t>Curved beamline: QIKR (benders and tapered guide)</a:t>
            </a:r>
            <a:br>
              <a:rPr lang="en-US" sz="1600"/>
            </a:br>
            <a:r>
              <a:rPr lang="en-US" sz="1600"/>
              <a:t>20 𝜇m transverse (elements and sections)</a:t>
            </a:r>
          </a:p>
          <a:p>
            <a:pPr marL="742950" lvl="1" indent="-285750">
              <a:buFont typeface="System Font Regular"/>
              <a:buChar char="-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Further investigations are being performed to determine final requirements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C69DD0-65B7-9914-BD9B-3C62255E63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" t="32"/>
          <a:stretch/>
        </p:blipFill>
        <p:spPr>
          <a:xfrm rot="627625">
            <a:off x="7906693" y="2730023"/>
            <a:ext cx="1944225" cy="6841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198BE4-FBB2-AE86-8535-3B4ADCC611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" t="32"/>
          <a:stretch/>
        </p:blipFill>
        <p:spPr>
          <a:xfrm rot="627625">
            <a:off x="9887587" y="2713136"/>
            <a:ext cx="2053127" cy="72244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F376766-C5D8-E070-3E07-A59EC84C872A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9876539" y="3197976"/>
            <a:ext cx="0" cy="261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385A1D-3491-1FC2-E0C7-F8E72D2BBCCD}"/>
              </a:ext>
            </a:extLst>
          </p:cNvPr>
          <p:cNvSpPr txBox="1"/>
          <p:nvPr/>
        </p:nvSpPr>
        <p:spPr>
          <a:xfrm>
            <a:off x="9389065" y="3459303"/>
            <a:ext cx="9749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Section Joint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8081C5A9-A01A-5616-036E-C4C2F1435E1D}"/>
              </a:ext>
            </a:extLst>
          </p:cNvPr>
          <p:cNvSpPr/>
          <p:nvPr/>
        </p:nvSpPr>
        <p:spPr>
          <a:xfrm rot="16200000">
            <a:off x="10759678" y="2444700"/>
            <a:ext cx="325730" cy="1976407"/>
          </a:xfrm>
          <a:prstGeom prst="lef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F7E39001-6F09-EAC9-403A-B55680E1FE9B}"/>
              </a:ext>
            </a:extLst>
          </p:cNvPr>
          <p:cNvSpPr/>
          <p:nvPr/>
        </p:nvSpPr>
        <p:spPr>
          <a:xfrm rot="16200000">
            <a:off x="9717244" y="3447638"/>
            <a:ext cx="325730" cy="764733"/>
          </a:xfrm>
          <a:prstGeom prst="lef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84EE4F-1CCA-E6D4-4A08-5D340F1C4E22}"/>
              </a:ext>
            </a:extLst>
          </p:cNvPr>
          <p:cNvSpPr txBox="1"/>
          <p:nvPr/>
        </p:nvSpPr>
        <p:spPr>
          <a:xfrm>
            <a:off x="10550909" y="3615954"/>
            <a:ext cx="72648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>
                <a:latin typeface="+mn-lt"/>
              </a:rPr>
              <a:t>Girder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102E92-CE99-A43C-A6DE-9F34FEEC1B3A}"/>
              </a:ext>
            </a:extLst>
          </p:cNvPr>
          <p:cNvSpPr txBox="1"/>
          <p:nvPr/>
        </p:nvSpPr>
        <p:spPr>
          <a:xfrm>
            <a:off x="9408300" y="3992870"/>
            <a:ext cx="93647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>
                <a:latin typeface="+mn-lt"/>
              </a:rPr>
              <a:t>Pedestal</a:t>
            </a:r>
          </a:p>
        </p:txBody>
      </p:sp>
    </p:spTree>
    <p:extLst>
      <p:ext uri="{BB962C8B-B14F-4D97-AF65-F5344CB8AC3E}">
        <p14:creationId xmlns:p14="http://schemas.microsoft.com/office/powerpoint/2010/main" val="1716310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9FCA92-12EB-1870-EC68-2D9267ED5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669" y="902572"/>
            <a:ext cx="5655012" cy="21089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715E6E-D686-EC05-06B5-C1E2ED32B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310" y="3719161"/>
            <a:ext cx="4077758" cy="187641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4701F1A-55D6-7D2A-61F0-9E6F36F42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424732"/>
          </a:xfrm>
        </p:spPr>
        <p:txBody>
          <a:bodyPr/>
          <a:lstStyle/>
          <a:p>
            <a:r>
              <a:rPr lang="en-US" sz="2400" dirty="0"/>
              <a:t>In Bunker vs. Ex-Bunker Std. Guide Housing Design Choice Differences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8119B8-542E-1B69-6CC1-641ADDC50EE9}"/>
              </a:ext>
            </a:extLst>
          </p:cNvPr>
          <p:cNvSpPr txBox="1"/>
          <p:nvPr/>
        </p:nvSpPr>
        <p:spPr>
          <a:xfrm>
            <a:off x="8652838" y="5421725"/>
            <a:ext cx="186168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latin typeface="+mn-lt"/>
              </a:rPr>
              <a:t>Ex-Bunker Standard Guide Housing System 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(1-meter length)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810D8E-6AA0-EBFD-EA07-88DE006D9418}"/>
              </a:ext>
            </a:extLst>
          </p:cNvPr>
          <p:cNvSpPr txBox="1"/>
          <p:nvPr/>
        </p:nvSpPr>
        <p:spPr>
          <a:xfrm>
            <a:off x="8596009" y="2595540"/>
            <a:ext cx="186168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latin typeface="+mn-lt"/>
              </a:rPr>
              <a:t>In-Bunker Standard Guide Housing System</a:t>
            </a:r>
            <a:br>
              <a:rPr lang="en-US" sz="1200">
                <a:latin typeface="+mn-lt"/>
              </a:rPr>
            </a:br>
            <a:r>
              <a:rPr lang="en-US" sz="1200">
                <a:latin typeface="+mn-lt"/>
              </a:rPr>
              <a:t>(3-meter length)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6FFDE29-48E8-CC61-1129-7C7DE229A9D6}"/>
              </a:ext>
            </a:extLst>
          </p:cNvPr>
          <p:cNvSpPr txBox="1">
            <a:spLocks/>
          </p:cNvSpPr>
          <p:nvPr/>
        </p:nvSpPr>
        <p:spPr bwMode="auto">
          <a:xfrm>
            <a:off x="464099" y="902572"/>
            <a:ext cx="6073598" cy="540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In-Bunker</a:t>
            </a:r>
            <a:r>
              <a:rPr lang="en-US" sz="1400" dirty="0"/>
              <a:t> Guide Housings:</a:t>
            </a:r>
          </a:p>
          <a:p>
            <a:pPr lvl="1">
              <a:buFont typeface="+mj-lt"/>
              <a:buAutoNum type="arabicPeriod"/>
            </a:pPr>
            <a:r>
              <a:rPr lang="en-US" sz="1200" dirty="0"/>
              <a:t>Neutronic studies indicated a more collimated guide housing is needed in the bunker. Full length thick shielding was provided to limit cross talk between instrument and decrease the necessary bunker wall thickness</a:t>
            </a:r>
          </a:p>
          <a:p>
            <a:pPr lvl="1">
              <a:buFont typeface="+mj-lt"/>
              <a:buAutoNum type="arabicPeriod"/>
            </a:pPr>
            <a:r>
              <a:rPr lang="en-US" sz="1200" dirty="0"/>
              <a:t>Material of housing parts must tolerate bunkers higher radiation environment</a:t>
            </a:r>
          </a:p>
          <a:p>
            <a:pPr lvl="1">
              <a:buFont typeface="+mj-lt"/>
              <a:buAutoNum type="arabicPeriod"/>
            </a:pPr>
            <a:r>
              <a:rPr lang="en-US" sz="1200" dirty="0"/>
              <a:t>Design must be customized to work with different lengths and guide cross-sections however design assumes no vacuum connection between 2 housings (</a:t>
            </a:r>
            <a:r>
              <a:rPr lang="en-US" sz="1200" dirty="0" err="1"/>
              <a:t>ie</a:t>
            </a:r>
            <a:r>
              <a:rPr lang="en-US" sz="1200" dirty="0"/>
              <a:t>. Bellows)</a:t>
            </a:r>
          </a:p>
          <a:p>
            <a:pPr lvl="1">
              <a:buFont typeface="+mj-lt"/>
              <a:buAutoNum type="arabicPeriod"/>
            </a:pPr>
            <a:r>
              <a:rPr lang="en-US" sz="1200" dirty="0"/>
              <a:t>The design allows for multiple guide sections to be located and aligned in a single housing</a:t>
            </a:r>
          </a:p>
          <a:p>
            <a:pPr lvl="1">
              <a:buFont typeface="+mj-lt"/>
              <a:buAutoNum type="arabicPeriod"/>
            </a:pPr>
            <a:r>
              <a:rPr lang="en-US" sz="1200" dirty="0"/>
              <a:t>Spans lengths derived by the radii of the inner and outer bunker walls and beamline elements such as choppers</a:t>
            </a:r>
          </a:p>
          <a:p>
            <a:r>
              <a:rPr lang="en-US" sz="1400" b="1" dirty="0"/>
              <a:t>Ex-Bunker</a:t>
            </a:r>
            <a:r>
              <a:rPr lang="en-US" sz="1400" dirty="0"/>
              <a:t> Guide Housings:</a:t>
            </a:r>
          </a:p>
          <a:p>
            <a:pPr lvl="1">
              <a:buFont typeface="+mj-lt"/>
              <a:buAutoNum type="arabicPeriod"/>
            </a:pPr>
            <a:r>
              <a:rPr lang="en-US" sz="1200" dirty="0"/>
              <a:t>Decreasing the vacuum housing cost was a main driver</a:t>
            </a:r>
          </a:p>
          <a:p>
            <a:pPr lvl="1">
              <a:buFont typeface="+mj-lt"/>
              <a:buAutoNum type="arabicPeriod"/>
            </a:pPr>
            <a:r>
              <a:rPr lang="en-US" sz="1200" dirty="0"/>
              <a:t>Lower radiation levels outside of the bunker allows more material options</a:t>
            </a:r>
          </a:p>
          <a:p>
            <a:pPr lvl="1">
              <a:buFont typeface="+mj-lt"/>
              <a:buAutoNum type="arabicPeriod"/>
            </a:pPr>
            <a:r>
              <a:rPr lang="en-US" sz="1200" dirty="0"/>
              <a:t>Design includes anti-streaming provisions, but full length is not necessary</a:t>
            </a:r>
          </a:p>
          <a:p>
            <a:pPr lvl="1">
              <a:buFont typeface="+mj-lt"/>
              <a:buAutoNum type="arabicPeriod"/>
            </a:pPr>
            <a:r>
              <a:rPr lang="en-US" sz="1200" dirty="0"/>
              <a:t>Scalable to fit different cross-sections and adjustable in length (standard guide length is 1m)</a:t>
            </a:r>
          </a:p>
          <a:p>
            <a:pPr lvl="1">
              <a:buFont typeface="+mj-lt"/>
              <a:buAutoNum type="arabicPeriod"/>
            </a:pPr>
            <a:r>
              <a:rPr lang="en-US" sz="1200" dirty="0"/>
              <a:t>Designs allow housings to be sequenced for any given span of instrument length</a:t>
            </a:r>
          </a:p>
          <a:p>
            <a:pPr marL="742950" lvl="2" indent="0">
              <a:buFont typeface="Century Gothic" panose="020B0502020202020204" pitchFamily="34" charset="0"/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97181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A45973E-D0BF-4654-DF84-8B6F3F8C5C1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5335" y="722135"/>
            <a:ext cx="7328576" cy="1951062"/>
          </a:xfrm>
          <a:prstGeom prst="rect">
            <a:avLst/>
          </a:prstGeom>
        </p:spPr>
      </p:pic>
      <p:pic>
        <p:nvPicPr>
          <p:cNvPr id="1034" name="Picture 1033">
            <a:extLst>
              <a:ext uri="{FF2B5EF4-FFF2-40B4-BE49-F238E27FC236}">
                <a16:creationId xmlns:a16="http://schemas.microsoft.com/office/drawing/2014/main" id="{8C461482-E2D8-0302-9731-0C693F4D2E9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6270" y="3436793"/>
            <a:ext cx="6931610" cy="253772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BCA05B4-C0BA-47CF-BD34-374AB64F2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613076" cy="535531"/>
          </a:xfrm>
        </p:spPr>
        <p:txBody>
          <a:bodyPr/>
          <a:lstStyle/>
          <a:p>
            <a:r>
              <a:rPr lang="en-US" dirty="0"/>
              <a:t>In-Bunker Housing Overview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15B5C73-3B71-4D67-B1F2-CC4E8D7903BA}"/>
              </a:ext>
            </a:extLst>
          </p:cNvPr>
          <p:cNvSpPr txBox="1"/>
          <p:nvPr/>
        </p:nvSpPr>
        <p:spPr>
          <a:xfrm>
            <a:off x="4620572" y="850670"/>
            <a:ext cx="2814287" cy="5909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OPTIC SHIELDING ASSEMBLY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25mm A36 Steel Plates bolted together around optics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2C2181F-1C9B-4018-AEF2-EA86931D9C05}"/>
              </a:ext>
            </a:extLst>
          </p:cNvPr>
          <p:cNvCxnSpPr>
            <a:cxnSpLocks/>
          </p:cNvCxnSpPr>
          <p:nvPr/>
        </p:nvCxnSpPr>
        <p:spPr>
          <a:xfrm>
            <a:off x="5133951" y="2117272"/>
            <a:ext cx="177580" cy="316732"/>
          </a:xfrm>
          <a:prstGeom prst="straightConnector1">
            <a:avLst/>
          </a:prstGeom>
          <a:ln w="2222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0D522C3-C3A9-44F3-B16E-AA1E7583349A}"/>
              </a:ext>
            </a:extLst>
          </p:cNvPr>
          <p:cNvSpPr txBox="1"/>
          <p:nvPr/>
        </p:nvSpPr>
        <p:spPr>
          <a:xfrm>
            <a:off x="4620572" y="1548046"/>
            <a:ext cx="99395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Beam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Guide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Optic x3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05186EC-D602-4E50-ABB9-167EAD685AB8}"/>
              </a:ext>
            </a:extLst>
          </p:cNvPr>
          <p:cNvCxnSpPr>
            <a:cxnSpLocks/>
          </p:cNvCxnSpPr>
          <p:nvPr/>
        </p:nvCxnSpPr>
        <p:spPr>
          <a:xfrm>
            <a:off x="6127945" y="1441601"/>
            <a:ext cx="493890" cy="675671"/>
          </a:xfrm>
          <a:prstGeom prst="straightConnector1">
            <a:avLst/>
          </a:prstGeom>
          <a:ln w="22225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E22BD1B-B830-4748-BD01-98B0427B93F9}"/>
              </a:ext>
            </a:extLst>
          </p:cNvPr>
          <p:cNvSpPr txBox="1"/>
          <p:nvPr/>
        </p:nvSpPr>
        <p:spPr>
          <a:xfrm>
            <a:off x="9514537" y="5461056"/>
            <a:ext cx="270359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VACUUM HOUSING ASSEMBLY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Off-the-shelf tubing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Century Gothic" panose="020F0302020204030204"/>
              </a:rPr>
              <a:t>6” x 3/16” wall A500 carbon steel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Cross section varies as needed to fit the guide housing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BB1730-FE88-429D-8A82-6FB8C0C99491}"/>
              </a:ext>
            </a:extLst>
          </p:cNvPr>
          <p:cNvSpPr txBox="1"/>
          <p:nvPr/>
        </p:nvSpPr>
        <p:spPr>
          <a:xfrm>
            <a:off x="4748007" y="3390425"/>
            <a:ext cx="1265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Fiducialization Ports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D11EA4-4E98-4BD4-960E-FF681396C602}"/>
              </a:ext>
            </a:extLst>
          </p:cNvPr>
          <p:cNvSpPr txBox="1"/>
          <p:nvPr/>
        </p:nvSpPr>
        <p:spPr>
          <a:xfrm>
            <a:off x="7045466" y="3560239"/>
            <a:ext cx="1021443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Stiffeners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153B79-A78A-4F48-B7C8-279B53504C0D}"/>
              </a:ext>
            </a:extLst>
          </p:cNvPr>
          <p:cNvSpPr txBox="1"/>
          <p:nvPr/>
        </p:nvSpPr>
        <p:spPr>
          <a:xfrm>
            <a:off x="7205965" y="5959002"/>
            <a:ext cx="87233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6-Strut System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2CD7C4-ACF2-4834-B6FF-F17922589DE1}"/>
              </a:ext>
            </a:extLst>
          </p:cNvPr>
          <p:cNvSpPr txBox="1"/>
          <p:nvPr/>
        </p:nvSpPr>
        <p:spPr>
          <a:xfrm>
            <a:off x="4343897" y="5820142"/>
            <a:ext cx="100238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Beam Window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71A11EC-0227-4C80-A784-84A1363E07FF}"/>
              </a:ext>
            </a:extLst>
          </p:cNvPr>
          <p:cNvCxnSpPr>
            <a:cxnSpLocks/>
          </p:cNvCxnSpPr>
          <p:nvPr/>
        </p:nvCxnSpPr>
        <p:spPr>
          <a:xfrm>
            <a:off x="5017469" y="4466649"/>
            <a:ext cx="185215" cy="350247"/>
          </a:xfrm>
          <a:prstGeom prst="straightConnector1">
            <a:avLst/>
          </a:prstGeom>
          <a:ln w="2222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FCA5B71-B6EA-4BC6-99C5-D787EB87878F}"/>
              </a:ext>
            </a:extLst>
          </p:cNvPr>
          <p:cNvSpPr txBox="1"/>
          <p:nvPr/>
        </p:nvSpPr>
        <p:spPr>
          <a:xfrm>
            <a:off x="4391678" y="4254822"/>
            <a:ext cx="938044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Fiducials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F97FFAC-B513-4229-A659-3CA77EEC1DBC}"/>
              </a:ext>
            </a:extLst>
          </p:cNvPr>
          <p:cNvCxnSpPr>
            <a:cxnSpLocks/>
          </p:cNvCxnSpPr>
          <p:nvPr/>
        </p:nvCxnSpPr>
        <p:spPr>
          <a:xfrm flipH="1" flipV="1">
            <a:off x="6127326" y="5415106"/>
            <a:ext cx="97586" cy="766067"/>
          </a:xfrm>
          <a:prstGeom prst="straightConnector1">
            <a:avLst/>
          </a:prstGeom>
          <a:ln w="2222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A968095-2420-4C1C-89A7-CCC88E0D8EA5}"/>
              </a:ext>
            </a:extLst>
          </p:cNvPr>
          <p:cNvSpPr txBox="1"/>
          <p:nvPr/>
        </p:nvSpPr>
        <p:spPr>
          <a:xfrm>
            <a:off x="5690340" y="6185244"/>
            <a:ext cx="122509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Vacuum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Inlet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79CC43-F0FA-D3CB-C563-1DB757F5DED2}"/>
              </a:ext>
            </a:extLst>
          </p:cNvPr>
          <p:cNvSpPr txBox="1"/>
          <p:nvPr/>
        </p:nvSpPr>
        <p:spPr>
          <a:xfrm>
            <a:off x="6193092" y="3592258"/>
            <a:ext cx="121806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Lifting Provision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296AFE0-3F60-2E38-4388-45C961C3108B}"/>
              </a:ext>
            </a:extLst>
          </p:cNvPr>
          <p:cNvCxnSpPr>
            <a:cxnSpLocks/>
          </p:cNvCxnSpPr>
          <p:nvPr/>
        </p:nvCxnSpPr>
        <p:spPr>
          <a:xfrm flipV="1">
            <a:off x="5017469" y="5415106"/>
            <a:ext cx="266732" cy="439698"/>
          </a:xfrm>
          <a:prstGeom prst="straightConnector1">
            <a:avLst/>
          </a:prstGeom>
          <a:ln w="22225">
            <a:solidFill>
              <a:schemeClr val="tx1"/>
            </a:solidFill>
            <a:miter lim="800000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12E2230-DBF8-4B79-B7B2-D9EAB3DEB036}"/>
              </a:ext>
            </a:extLst>
          </p:cNvPr>
          <p:cNvCxnSpPr>
            <a:cxnSpLocks/>
          </p:cNvCxnSpPr>
          <p:nvPr/>
        </p:nvCxnSpPr>
        <p:spPr>
          <a:xfrm flipH="1" flipV="1">
            <a:off x="9159304" y="4342809"/>
            <a:ext cx="896158" cy="1118247"/>
          </a:xfrm>
          <a:prstGeom prst="straightConnector1">
            <a:avLst/>
          </a:prstGeom>
          <a:ln w="22225">
            <a:solidFill>
              <a:schemeClr val="tx1"/>
            </a:solidFill>
            <a:miter lim="800000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9C3ABE9-2FC0-C664-59CF-14268A42B0E8}"/>
              </a:ext>
            </a:extLst>
          </p:cNvPr>
          <p:cNvCxnSpPr>
            <a:cxnSpLocks/>
          </p:cNvCxnSpPr>
          <p:nvPr/>
        </p:nvCxnSpPr>
        <p:spPr>
          <a:xfrm>
            <a:off x="5216948" y="3815157"/>
            <a:ext cx="310312" cy="844063"/>
          </a:xfrm>
          <a:prstGeom prst="straightConnector1">
            <a:avLst/>
          </a:prstGeom>
          <a:ln w="2222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1337373-70D9-BD83-CA9A-8F0759956226}"/>
              </a:ext>
            </a:extLst>
          </p:cNvPr>
          <p:cNvCxnSpPr>
            <a:cxnSpLocks/>
          </p:cNvCxnSpPr>
          <p:nvPr/>
        </p:nvCxnSpPr>
        <p:spPr>
          <a:xfrm flipH="1" flipV="1">
            <a:off x="6913035" y="5798139"/>
            <a:ext cx="449367" cy="380090"/>
          </a:xfrm>
          <a:prstGeom prst="straightConnector1">
            <a:avLst/>
          </a:prstGeom>
          <a:ln w="2222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2E44263-B3EF-FE22-7AF0-1707548140D6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6635482" y="4016990"/>
            <a:ext cx="166641" cy="449659"/>
          </a:xfrm>
          <a:prstGeom prst="straightConnector1">
            <a:avLst/>
          </a:prstGeom>
          <a:ln w="2222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798581F-D194-0314-883B-17858B29E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340" y="1066057"/>
            <a:ext cx="4254702" cy="4682302"/>
          </a:xfrm>
        </p:spPr>
        <p:txBody>
          <a:bodyPr/>
          <a:lstStyle/>
          <a:p>
            <a:r>
              <a:rPr lang="en-US" sz="1600"/>
              <a:t>In-Bunker Housings are comprised of two sub-assemblies:</a:t>
            </a:r>
          </a:p>
          <a:p>
            <a:pPr lvl="1"/>
            <a:r>
              <a:rPr lang="en-US" sz="1400" b="1"/>
              <a:t>Optic Shielding Assembly</a:t>
            </a:r>
          </a:p>
          <a:p>
            <a:pPr lvl="1"/>
            <a:r>
              <a:rPr lang="en-US" sz="1400" b="1"/>
              <a:t>Vacuum Housing Assembly</a:t>
            </a:r>
          </a:p>
          <a:p>
            <a:r>
              <a:rPr lang="en-US" sz="1600"/>
              <a:t>Full-length thick steel walls are used to self-shield &amp; minimize the impact of neutron effects on the bunker wall</a:t>
            </a:r>
          </a:p>
          <a:p>
            <a:r>
              <a:rPr lang="en-US" sz="1600"/>
              <a:t>Length can be customized to reduce vacuum breaks and fit multiple beam guides into a single housing</a:t>
            </a:r>
          </a:p>
          <a:p>
            <a:r>
              <a:rPr lang="en-US" sz="1600"/>
              <a:t>Overall component structure is the same for all in-bunker housing, but can be adapted for different size, shape, and number of guides</a:t>
            </a:r>
          </a:p>
          <a:p>
            <a:r>
              <a:rPr lang="en-US" sz="1600"/>
              <a:t>Supported by a 6-Strut structure to allow for fine alignment and providing a rigid structure to support a large weight (450 kg or 1000 </a:t>
            </a:r>
            <a:r>
              <a:rPr lang="en-US" sz="1600" err="1"/>
              <a:t>lbf</a:t>
            </a:r>
            <a:r>
              <a:rPr lang="en-US" sz="1600"/>
              <a:t>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6202B26-C620-DDDA-465B-E67D5D438054}"/>
              </a:ext>
            </a:extLst>
          </p:cNvPr>
          <p:cNvCxnSpPr>
            <a:cxnSpLocks/>
          </p:cNvCxnSpPr>
          <p:nvPr/>
        </p:nvCxnSpPr>
        <p:spPr>
          <a:xfrm>
            <a:off x="7491061" y="3840248"/>
            <a:ext cx="230206" cy="368880"/>
          </a:xfrm>
          <a:prstGeom prst="straightConnector1">
            <a:avLst/>
          </a:prstGeom>
          <a:ln w="2222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04B6EF9-56BF-75C3-80A2-4F3C57C9D33D}"/>
              </a:ext>
            </a:extLst>
          </p:cNvPr>
          <p:cNvSpPr txBox="1"/>
          <p:nvPr/>
        </p:nvSpPr>
        <p:spPr>
          <a:xfrm>
            <a:off x="7565649" y="2605969"/>
            <a:ext cx="294370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prstClr val="black"/>
                </a:solidFill>
                <a:latin typeface="Century Gothic" panose="020F0302020204030204"/>
              </a:rPr>
              <a:t>Side Cross-section Exploded View</a:t>
            </a:r>
            <a:br>
              <a:rPr lang="en-US" sz="1200" i="1" dirty="0">
                <a:solidFill>
                  <a:prstClr val="black"/>
                </a:solidFill>
                <a:latin typeface="Century Gothic" panose="020F0302020204030204"/>
              </a:rPr>
            </a:b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(concept shown accommodates 3 beam guides)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CCE2E71-FDA6-FDD6-1241-EA80848A78C2}"/>
              </a:ext>
            </a:extLst>
          </p:cNvPr>
          <p:cNvSpPr txBox="1"/>
          <p:nvPr/>
        </p:nvSpPr>
        <p:spPr>
          <a:xfrm>
            <a:off x="5279886" y="3784004"/>
            <a:ext cx="121806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  <a:latin typeface="Century Gothic" panose="020F0302020204030204"/>
              </a:rPr>
              <a:t>Clamping Port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3727DC5-AE0B-EA98-7FFF-D437D17ED85B}"/>
              </a:ext>
            </a:extLst>
          </p:cNvPr>
          <p:cNvCxnSpPr>
            <a:cxnSpLocks/>
            <a:stCxn id="45" idx="2"/>
          </p:cNvCxnSpPr>
          <p:nvPr/>
        </p:nvCxnSpPr>
        <p:spPr>
          <a:xfrm>
            <a:off x="5888917" y="4208736"/>
            <a:ext cx="149142" cy="380858"/>
          </a:xfrm>
          <a:prstGeom prst="straightConnector1">
            <a:avLst/>
          </a:prstGeom>
          <a:ln w="2222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Parallelogram 1031">
            <a:extLst>
              <a:ext uri="{FF2B5EF4-FFF2-40B4-BE49-F238E27FC236}">
                <a16:creationId xmlns:a16="http://schemas.microsoft.com/office/drawing/2014/main" id="{975A1E81-382F-C663-C4DE-52402FCA536B}"/>
              </a:ext>
            </a:extLst>
          </p:cNvPr>
          <p:cNvSpPr/>
          <p:nvPr/>
        </p:nvSpPr>
        <p:spPr>
          <a:xfrm rot="20898115">
            <a:off x="4760151" y="1956340"/>
            <a:ext cx="3806833" cy="292144"/>
          </a:xfrm>
          <a:prstGeom prst="parallelogram">
            <a:avLst>
              <a:gd name="adj" fmla="val 21732"/>
            </a:avLst>
          </a:prstGeom>
          <a:noFill/>
          <a:ln w="19050">
            <a:solidFill>
              <a:srgbClr val="FF0000"/>
            </a:solidFill>
            <a:prstDash val="sysDash"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0A10A3-7FC5-174B-A5D0-64E784F2D680}"/>
              </a:ext>
            </a:extLst>
          </p:cNvPr>
          <p:cNvSpPr txBox="1"/>
          <p:nvPr/>
        </p:nvSpPr>
        <p:spPr>
          <a:xfrm>
            <a:off x="8871239" y="418494"/>
            <a:ext cx="2129953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Vacuum Housing Assy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29E335E-7C1F-842D-CF90-98504386B3B2}"/>
              </a:ext>
            </a:extLst>
          </p:cNvPr>
          <p:cNvCxnSpPr>
            <a:cxnSpLocks/>
          </p:cNvCxnSpPr>
          <p:nvPr/>
        </p:nvCxnSpPr>
        <p:spPr>
          <a:xfrm>
            <a:off x="9936216" y="710856"/>
            <a:ext cx="310218" cy="493405"/>
          </a:xfrm>
          <a:prstGeom prst="straightConnector1">
            <a:avLst/>
          </a:prstGeom>
          <a:ln w="2222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265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7493547-DC07-02EA-1532-AFD7181852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4790" y="965213"/>
            <a:ext cx="6768840" cy="31346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EB54986-A08B-54BB-2164-BDBE61E8646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6383" y="3691320"/>
            <a:ext cx="6852216" cy="309768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9577FD1-BDF4-4611-BDA0-9649ED08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424732"/>
          </a:xfrm>
        </p:spPr>
        <p:txBody>
          <a:bodyPr/>
          <a:lstStyle/>
          <a:p>
            <a:r>
              <a:rPr lang="en-US" sz="2400" dirty="0"/>
              <a:t>The Ex-Bunker Optics Housing Overview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803212-3724-43E2-B969-B123C3D5AD95}"/>
              </a:ext>
            </a:extLst>
          </p:cNvPr>
          <p:cNvSpPr txBox="1"/>
          <p:nvPr/>
        </p:nvSpPr>
        <p:spPr>
          <a:xfrm>
            <a:off x="10812461" y="3374690"/>
            <a:ext cx="138956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latin typeface="+mn-lt"/>
              </a:rPr>
              <a:t>Elastomer Seal w/ Hose Clamps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06BD00-D672-4DC4-B02C-836E3EA24F3F}"/>
              </a:ext>
            </a:extLst>
          </p:cNvPr>
          <p:cNvSpPr txBox="1"/>
          <p:nvPr/>
        </p:nvSpPr>
        <p:spPr>
          <a:xfrm>
            <a:off x="7187991" y="3482791"/>
            <a:ext cx="128941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latin typeface="+mn-lt"/>
              </a:rPr>
              <a:t>Kinematic Alignment Positioner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E7045CA-3D73-4F3F-8780-A71F882F3903}"/>
              </a:ext>
            </a:extLst>
          </p:cNvPr>
          <p:cNvSpPr txBox="1"/>
          <p:nvPr/>
        </p:nvSpPr>
        <p:spPr>
          <a:xfrm>
            <a:off x="6373067" y="1294250"/>
            <a:ext cx="112413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latin typeface="+mn-lt"/>
              </a:rPr>
              <a:t>SAM Fiducial Nests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EDAB16A-C2BC-48DF-BFE3-173465218D17}"/>
              </a:ext>
            </a:extLst>
          </p:cNvPr>
          <p:cNvSpPr txBox="1"/>
          <p:nvPr/>
        </p:nvSpPr>
        <p:spPr>
          <a:xfrm>
            <a:off x="4766490" y="3737064"/>
            <a:ext cx="109191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latin typeface="+mn-lt"/>
              </a:rPr>
              <a:t>Housing Flanges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CC3707-88D3-4921-B4E9-09A4524BAA31}"/>
              </a:ext>
            </a:extLst>
          </p:cNvPr>
          <p:cNvSpPr txBox="1"/>
          <p:nvPr/>
        </p:nvSpPr>
        <p:spPr>
          <a:xfrm>
            <a:off x="4675640" y="1236824"/>
            <a:ext cx="149504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latin typeface="+mn-lt"/>
              </a:rPr>
              <a:t>Neutron Window (Vacuum Barrier)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3CBB857-3B2C-42FC-8180-AA4532AD9A6B}"/>
              </a:ext>
            </a:extLst>
          </p:cNvPr>
          <p:cNvSpPr txBox="1"/>
          <p:nvPr/>
        </p:nvSpPr>
        <p:spPr>
          <a:xfrm>
            <a:off x="8956560" y="3679263"/>
            <a:ext cx="138956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latin typeface="+mn-lt"/>
              </a:rPr>
              <a:t>50mm x 50mm Neutron Guide (gray)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0B3EB27-1484-44B7-8BAF-42B313D313BF}"/>
              </a:ext>
            </a:extLst>
          </p:cNvPr>
          <p:cNvSpPr txBox="1"/>
          <p:nvPr/>
        </p:nvSpPr>
        <p:spPr>
          <a:xfrm>
            <a:off x="9047751" y="262319"/>
            <a:ext cx="138956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latin typeface="+mn-lt"/>
              </a:rPr>
              <a:t>Vacuum Port Hookup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CB3C6AF-D77A-4E0C-A029-6552581C68D6}"/>
              </a:ext>
            </a:extLst>
          </p:cNvPr>
          <p:cNvSpPr txBox="1"/>
          <p:nvPr/>
        </p:nvSpPr>
        <p:spPr>
          <a:xfrm>
            <a:off x="6566353" y="5934977"/>
            <a:ext cx="1778567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latin typeface="+mn-lt"/>
              </a:rPr>
              <a:t>Anti-Streaming Disks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4FA82AC-63ED-4575-B4A0-724B6DE4B450}"/>
              </a:ext>
            </a:extLst>
          </p:cNvPr>
          <p:cNvSpPr txBox="1"/>
          <p:nvPr/>
        </p:nvSpPr>
        <p:spPr>
          <a:xfrm>
            <a:off x="8344920" y="5678485"/>
            <a:ext cx="161521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latin typeface="+mn-lt"/>
              </a:rPr>
              <a:t>Guide Installation Provisions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8FB472F-0C6B-4809-83F8-13ADDC648933}"/>
              </a:ext>
            </a:extLst>
          </p:cNvPr>
          <p:cNvSpPr txBox="1"/>
          <p:nvPr/>
        </p:nvSpPr>
        <p:spPr>
          <a:xfrm>
            <a:off x="7541363" y="1085721"/>
            <a:ext cx="196572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latin typeface="+mn-lt"/>
              </a:rPr>
              <a:t>4” Aluminum Pipe Housing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E8F43CE-F74D-4689-96CF-C54456F1B350}"/>
              </a:ext>
            </a:extLst>
          </p:cNvPr>
          <p:cNvCxnSpPr>
            <a:cxnSpLocks/>
            <a:stCxn id="47" idx="2"/>
          </p:cNvCxnSpPr>
          <p:nvPr/>
        </p:nvCxnSpPr>
        <p:spPr>
          <a:xfrm>
            <a:off x="5423160" y="1661556"/>
            <a:ext cx="8679" cy="316828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AB8A2E2-EBCD-4F13-A080-FFD67F3A425D}"/>
              </a:ext>
            </a:extLst>
          </p:cNvPr>
          <p:cNvCxnSpPr>
            <a:cxnSpLocks/>
          </p:cNvCxnSpPr>
          <p:nvPr/>
        </p:nvCxnSpPr>
        <p:spPr>
          <a:xfrm flipH="1" flipV="1">
            <a:off x="11436201" y="2460031"/>
            <a:ext cx="121317" cy="914659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F809F42-7D51-4A60-BF8B-BA1E50C92FAA}"/>
              </a:ext>
            </a:extLst>
          </p:cNvPr>
          <p:cNvCxnSpPr>
            <a:cxnSpLocks/>
          </p:cNvCxnSpPr>
          <p:nvPr/>
        </p:nvCxnSpPr>
        <p:spPr>
          <a:xfrm flipH="1" flipV="1">
            <a:off x="6436196" y="3547494"/>
            <a:ext cx="937894" cy="230762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15E8C34F-74AF-4680-8C1E-1E601931695A}"/>
              </a:ext>
            </a:extLst>
          </p:cNvPr>
          <p:cNvCxnSpPr>
            <a:cxnSpLocks/>
          </p:cNvCxnSpPr>
          <p:nvPr/>
        </p:nvCxnSpPr>
        <p:spPr>
          <a:xfrm flipH="1">
            <a:off x="6394901" y="1620220"/>
            <a:ext cx="257745" cy="448802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1E6A2AE4-8578-4D13-95B5-2052CA999320}"/>
              </a:ext>
            </a:extLst>
          </p:cNvPr>
          <p:cNvCxnSpPr>
            <a:cxnSpLocks/>
            <a:stCxn id="50" idx="2"/>
          </p:cNvCxnSpPr>
          <p:nvPr/>
        </p:nvCxnSpPr>
        <p:spPr>
          <a:xfrm>
            <a:off x="9742536" y="687051"/>
            <a:ext cx="156581" cy="661835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30195DFF-066B-4A14-ADD7-281E1DFD7319}"/>
              </a:ext>
            </a:extLst>
          </p:cNvPr>
          <p:cNvSpPr txBox="1"/>
          <p:nvPr/>
        </p:nvSpPr>
        <p:spPr>
          <a:xfrm>
            <a:off x="5437115" y="855828"/>
            <a:ext cx="131777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latin typeface="+mn-lt"/>
              </a:rPr>
              <a:t>Lifting Feature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CE8009C-15BF-4167-9B45-EB7549208C31}"/>
              </a:ext>
            </a:extLst>
          </p:cNvPr>
          <p:cNvCxnSpPr>
            <a:cxnSpLocks/>
            <a:stCxn id="46" idx="2"/>
          </p:cNvCxnSpPr>
          <p:nvPr/>
        </p:nvCxnSpPr>
        <p:spPr>
          <a:xfrm>
            <a:off x="5312447" y="4161796"/>
            <a:ext cx="341904" cy="596816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9C9F003F-431E-47BE-A51D-754E21009C02}"/>
              </a:ext>
            </a:extLst>
          </p:cNvPr>
          <p:cNvCxnSpPr>
            <a:cxnSpLocks/>
            <a:stCxn id="52" idx="0"/>
          </p:cNvCxnSpPr>
          <p:nvPr/>
        </p:nvCxnSpPr>
        <p:spPr>
          <a:xfrm flipH="1" flipV="1">
            <a:off x="5965371" y="5623249"/>
            <a:ext cx="1490266" cy="311728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7B65B034-EFA3-46D6-A91D-A41C71A8BEBE}"/>
              </a:ext>
            </a:extLst>
          </p:cNvPr>
          <p:cNvCxnSpPr>
            <a:cxnSpLocks/>
            <a:stCxn id="53" idx="0"/>
          </p:cNvCxnSpPr>
          <p:nvPr/>
        </p:nvCxnSpPr>
        <p:spPr>
          <a:xfrm flipH="1" flipV="1">
            <a:off x="9016369" y="5211631"/>
            <a:ext cx="136159" cy="466854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B0FDDC86-0CBB-4010-B319-BC89FB2777DB}"/>
              </a:ext>
            </a:extLst>
          </p:cNvPr>
          <p:cNvCxnSpPr>
            <a:cxnSpLocks/>
            <a:stCxn id="49" idx="2"/>
          </p:cNvCxnSpPr>
          <p:nvPr/>
        </p:nvCxnSpPr>
        <p:spPr>
          <a:xfrm>
            <a:off x="9651345" y="4270194"/>
            <a:ext cx="0" cy="351609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20FA870-D8E7-F088-4425-2315498B89B2}"/>
              </a:ext>
            </a:extLst>
          </p:cNvPr>
          <p:cNvCxnSpPr>
            <a:cxnSpLocks/>
            <a:stCxn id="90" idx="2"/>
          </p:cNvCxnSpPr>
          <p:nvPr/>
        </p:nvCxnSpPr>
        <p:spPr>
          <a:xfrm>
            <a:off x="6096000" y="1114360"/>
            <a:ext cx="57027" cy="743937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8A7CDBD-8E09-DF50-9F3D-7C25D7064D66}"/>
              </a:ext>
            </a:extLst>
          </p:cNvPr>
          <p:cNvSpPr txBox="1"/>
          <p:nvPr/>
        </p:nvSpPr>
        <p:spPr>
          <a:xfrm>
            <a:off x="6406690" y="2816555"/>
            <a:ext cx="128941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latin typeface="+mn-lt"/>
              </a:rPr>
              <a:t>Restraint Location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78DA689-572E-B895-0FE4-8A08CE0F08CB}"/>
              </a:ext>
            </a:extLst>
          </p:cNvPr>
          <p:cNvCxnSpPr>
            <a:cxnSpLocks/>
          </p:cNvCxnSpPr>
          <p:nvPr/>
        </p:nvCxnSpPr>
        <p:spPr>
          <a:xfrm flipH="1" flipV="1">
            <a:off x="6607623" y="2642301"/>
            <a:ext cx="116909" cy="222872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142BB19-3566-B886-639B-AF931858F0C5}"/>
              </a:ext>
            </a:extLst>
          </p:cNvPr>
          <p:cNvSpPr txBox="1"/>
          <p:nvPr/>
        </p:nvSpPr>
        <p:spPr>
          <a:xfrm>
            <a:off x="596126" y="6379619"/>
            <a:ext cx="3701823" cy="2585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4 Standard Housing Diameters Available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7A4EB41-AC03-8435-0B1B-A18D3FA0804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6010" y="4136564"/>
            <a:ext cx="3481939" cy="2266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D156F888-E026-6394-C8A1-73030F44B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778715"/>
            <a:ext cx="4342543" cy="4922798"/>
          </a:xfrm>
        </p:spPr>
        <p:txBody>
          <a:bodyPr/>
          <a:lstStyle/>
          <a:p>
            <a:r>
              <a:rPr lang="en-US" sz="1400" dirty="0"/>
              <a:t>Ex-Bunker guide housings:</a:t>
            </a:r>
          </a:p>
          <a:p>
            <a:pPr lvl="1"/>
            <a:r>
              <a:rPr lang="en-US" sz="1200" dirty="0"/>
              <a:t>Are constructed out of SCH40 aluminum pipe (off the shelf pipe thickness is good for vacuum)</a:t>
            </a:r>
          </a:p>
          <a:p>
            <a:pPr lvl="1"/>
            <a:r>
              <a:rPr lang="en-US" sz="1200" dirty="0"/>
              <a:t>Available in 4 standard housing diameters (4”, 6”, 8”, &amp; 10”)</a:t>
            </a:r>
          </a:p>
          <a:p>
            <a:pPr lvl="1"/>
            <a:r>
              <a:rPr lang="en-US" sz="1200" dirty="0"/>
              <a:t>Are adjustable in length and design is practical from 0.5m – 2.0m (standard guide length is 1m)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Elastomer seals &amp; hose clamps used to maintain vacuum boundary across multiple ex-bunker housings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Provisions included for anti-streaming features 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Tie-downs included to restrain housings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Provisions included for guide installation into housing</a:t>
            </a:r>
          </a:p>
          <a:p>
            <a:endParaRPr lang="en-US" sz="2400" dirty="0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E225B1F-A517-C63D-5C30-44AF0B25417C}"/>
              </a:ext>
            </a:extLst>
          </p:cNvPr>
          <p:cNvCxnSpPr>
            <a:cxnSpLocks/>
          </p:cNvCxnSpPr>
          <p:nvPr/>
        </p:nvCxnSpPr>
        <p:spPr>
          <a:xfrm>
            <a:off x="8491207" y="1501439"/>
            <a:ext cx="74656" cy="273180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750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0DE527-251D-9493-42F0-9ED419058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349" y="4639766"/>
            <a:ext cx="1581989" cy="2181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0A1433-A79D-8F4C-5361-8AEF65FC2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978729"/>
          </a:xfrm>
        </p:spPr>
        <p:txBody>
          <a:bodyPr/>
          <a:lstStyle/>
          <a:p>
            <a:r>
              <a:rPr lang="en-US"/>
              <a:t>Detecting Systematic Misalignment: Monitoring System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57DEA-71DD-22CA-9390-0E286B5D3B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/>
              <a:t>Wire Positioning Systems</a:t>
            </a:r>
          </a:p>
          <a:p>
            <a:r>
              <a:rPr lang="en-US"/>
              <a:t>End-point to end-point stretched wire reference</a:t>
            </a:r>
          </a:p>
          <a:p>
            <a:r>
              <a:rPr lang="en-US"/>
              <a:t>Not compatible with choppers and other large optical components that would interrupt wire straight line path</a:t>
            </a:r>
          </a:p>
          <a:p>
            <a:pPr lvl="1"/>
            <a:r>
              <a:rPr lang="en-US"/>
              <a:t>Require multiple wire systems in series</a:t>
            </a:r>
          </a:p>
          <a:p>
            <a:r>
              <a:rPr lang="en-US"/>
              <a:t>High cost</a:t>
            </a:r>
          </a:p>
          <a:p>
            <a:r>
              <a:rPr lang="en-US"/>
              <a:t>Stretched wire complexity</a:t>
            </a:r>
          </a:p>
          <a:p>
            <a:pPr lvl="1"/>
            <a:r>
              <a:rPr lang="en-US"/>
              <a:t>Delicate wire</a:t>
            </a:r>
          </a:p>
          <a:p>
            <a:pPr lvl="1"/>
            <a:r>
              <a:rPr lang="en-US"/>
              <a:t>Catenary effects</a:t>
            </a:r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885D78-B4D6-9D9A-5F49-B38E48134F1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/>
              <a:t>Laser Based Angle Monitor</a:t>
            </a:r>
          </a:p>
          <a:p>
            <a:r>
              <a:rPr lang="en-US"/>
              <a:t>Line-of-sight based system</a:t>
            </a:r>
          </a:p>
          <a:p>
            <a:r>
              <a:rPr lang="en-US"/>
              <a:t>Can include choppers in the system</a:t>
            </a:r>
          </a:p>
          <a:p>
            <a:r>
              <a:rPr lang="en-US"/>
              <a:t>Low cost</a:t>
            </a:r>
          </a:p>
          <a:p>
            <a:r>
              <a:rPr lang="en-US"/>
              <a:t>Provides redundant measurements of a single point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C9D19-70AD-4A27-3F7C-7AB00C4AF08E}"/>
              </a:ext>
            </a:extLst>
          </p:cNvPr>
          <p:cNvSpPr txBox="1"/>
          <p:nvPr/>
        </p:nvSpPr>
        <p:spPr>
          <a:xfrm>
            <a:off x="5101542" y="5860821"/>
            <a:ext cx="1805444" cy="7848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>
                <a:latin typeface="+mn-lt"/>
              </a:rPr>
              <a:t>Wire interrupts Laser Array for positioning,</a:t>
            </a:r>
          </a:p>
          <a:p>
            <a:pPr>
              <a:lnSpc>
                <a:spcPct val="90000"/>
              </a:lnSpc>
            </a:pPr>
            <a:r>
              <a:rPr lang="en-US" sz="1000">
                <a:latin typeface="+mn-lt"/>
              </a:rPr>
              <a:t>Orthogonal Arrays provide for position in 2 Dimensions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1FF807-041D-5E2E-B5E9-FF8EB01AEC2A}"/>
              </a:ext>
            </a:extLst>
          </p:cNvPr>
          <p:cNvSpPr txBox="1"/>
          <p:nvPr/>
        </p:nvSpPr>
        <p:spPr>
          <a:xfrm>
            <a:off x="3181484" y="6352361"/>
            <a:ext cx="1659717" cy="2308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>
                <a:latin typeface="+mn-lt"/>
              </a:rPr>
              <a:t>Keyence 2 Axis LS-9030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1DA0AD6-CBC0-59BA-BE7C-8D267F273DF2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4004582" y="5479436"/>
            <a:ext cx="1096960" cy="773800"/>
          </a:xfrm>
          <a:prstGeom prst="straightConnector1">
            <a:avLst/>
          </a:prstGeom>
          <a:ln w="19050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79AAB74-BB3B-7685-5D58-A40CC458975F}"/>
              </a:ext>
            </a:extLst>
          </p:cNvPr>
          <p:cNvSpPr txBox="1"/>
          <p:nvPr/>
        </p:nvSpPr>
        <p:spPr>
          <a:xfrm>
            <a:off x="9772070" y="6125717"/>
            <a:ext cx="2094720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>
                <a:latin typeface="+mn-lt"/>
              </a:rPr>
              <a:t>BCAM sensor (OpensourceInstruments.com)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6C9C82-1765-1F33-3E36-59095996E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2152" y="4739498"/>
            <a:ext cx="2047261" cy="13474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A5E5C1-FA69-7E1E-36E2-77F414B713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5464464" y="4406993"/>
            <a:ext cx="3850399" cy="8985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FB41143-E5D1-5764-4E13-E5F73D41DA2F}"/>
              </a:ext>
            </a:extLst>
          </p:cNvPr>
          <p:cNvSpPr txBox="1"/>
          <p:nvPr/>
        </p:nvSpPr>
        <p:spPr>
          <a:xfrm>
            <a:off x="6802803" y="4194869"/>
            <a:ext cx="1173719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>
                <a:latin typeface="+mn-lt"/>
              </a:rPr>
              <a:t>BCAM Sensor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536575-19E9-5484-7569-A8A5D8ECE502}"/>
              </a:ext>
            </a:extLst>
          </p:cNvPr>
          <p:cNvSpPr txBox="1"/>
          <p:nvPr/>
        </p:nvSpPr>
        <p:spPr>
          <a:xfrm>
            <a:off x="6170418" y="5181470"/>
            <a:ext cx="2438488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>
                <a:latin typeface="+mn-lt"/>
              </a:rPr>
              <a:t>3 sensors w/ overlapping FOVs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E483850-0015-E427-2130-485CEDE78B7D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5821136" y="4453401"/>
            <a:ext cx="1568527" cy="241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7BD6A0B-5DEF-72CB-D527-CE46AA473B02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7389663" y="4453401"/>
            <a:ext cx="0" cy="286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66220B8-924B-0144-F9DA-AC12572893B7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7389663" y="4453401"/>
            <a:ext cx="1490781" cy="294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79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10579-F159-23F1-A2EB-1D7137824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Compensating for Systematic Misalignment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A63DCF9-2952-4B59-45DC-D264786A65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What should be the response to detection of a systematic misalignment?</a:t>
            </a:r>
          </a:p>
          <a:p>
            <a:pPr lvl="1"/>
            <a:r>
              <a:rPr lang="en-US"/>
              <a:t>Removal of the shielding and realignment by SAM?</a:t>
            </a:r>
          </a:p>
          <a:p>
            <a:pPr lvl="2"/>
            <a:r>
              <a:rPr lang="en-US"/>
              <a:t>Precision action to realign adjacent girders at the support point</a:t>
            </a:r>
          </a:p>
          <a:p>
            <a:pPr lvl="1"/>
            <a:r>
              <a:rPr lang="en-US"/>
              <a:t>In situ compensation:</a:t>
            </a:r>
          </a:p>
          <a:p>
            <a:pPr lvl="2"/>
            <a:r>
              <a:rPr lang="en-US"/>
              <a:t>Remove shielding and perform a counter gross movement? (manual Y translation)</a:t>
            </a:r>
          </a:p>
          <a:p>
            <a:pPr marL="684212" lvl="2" indent="0">
              <a:buNone/>
            </a:pPr>
            <a:r>
              <a:rPr lang="en-US"/>
              <a:t>- or -</a:t>
            </a:r>
          </a:p>
          <a:p>
            <a:pPr lvl="2"/>
            <a:r>
              <a:rPr lang="en-US"/>
              <a:t>Perform a remote counter gross movement? (motorized Y translation)</a:t>
            </a:r>
          </a:p>
          <a:p>
            <a:pPr lvl="2"/>
            <a:r>
              <a:rPr lang="en-US"/>
              <a:t>In either in-situ case above the goal would be to bring the instrument’s performance (Brilliance Transfer metric) close to its initial performance.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F0A4117-0854-2EAC-5832-8789829F03D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354484" y="1444625"/>
            <a:ext cx="3278995" cy="42037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A30B88-8CEE-BFE0-7D3F-2E34F2156A7B}"/>
              </a:ext>
            </a:extLst>
          </p:cNvPr>
          <p:cNvSpPr txBox="1"/>
          <p:nvPr/>
        </p:nvSpPr>
        <p:spPr>
          <a:xfrm>
            <a:off x="6768852" y="1004207"/>
            <a:ext cx="445025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>
                <a:latin typeface="+mn-lt"/>
              </a:rPr>
              <a:t>Vertical Jack Compensation Concept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9E1A36-2708-C7C6-8875-671B828C1F2E}"/>
              </a:ext>
            </a:extLst>
          </p:cNvPr>
          <p:cNvSpPr txBox="1"/>
          <p:nvPr/>
        </p:nvSpPr>
        <p:spPr>
          <a:xfrm>
            <a:off x="8264562" y="5990070"/>
            <a:ext cx="1279488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>
                <a:latin typeface="+mn-lt"/>
              </a:rPr>
              <a:t>Pedestal, Point of Systematic Deflection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CA530FF-5418-86AE-197E-DBE6465001D9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8904306" y="5739493"/>
            <a:ext cx="0" cy="250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08FB15A-AAC0-69E2-2F28-D027F8E4DB74}"/>
              </a:ext>
            </a:extLst>
          </p:cNvPr>
          <p:cNvSpPr txBox="1"/>
          <p:nvPr/>
        </p:nvSpPr>
        <p:spPr>
          <a:xfrm>
            <a:off x="10716680" y="3622223"/>
            <a:ext cx="1475320" cy="144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>
                <a:latin typeface="+mn-lt"/>
              </a:rPr>
              <a:t>Jack, common point of vertical compensation for two adjacent girders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3818FFE-277C-72F1-813D-9CEAF103B964}"/>
              </a:ext>
            </a:extLst>
          </p:cNvPr>
          <p:cNvCxnSpPr>
            <a:cxnSpLocks/>
            <a:stCxn id="18" idx="1"/>
            <a:endCxn id="22" idx="1"/>
          </p:cNvCxnSpPr>
          <p:nvPr/>
        </p:nvCxnSpPr>
        <p:spPr>
          <a:xfrm flipH="1">
            <a:off x="10523763" y="4347037"/>
            <a:ext cx="192917" cy="44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ight Brace 21">
            <a:extLst>
              <a:ext uri="{FF2B5EF4-FFF2-40B4-BE49-F238E27FC236}">
                <a16:creationId xmlns:a16="http://schemas.microsoft.com/office/drawing/2014/main" id="{6E889F40-6994-0290-64CE-48699F1B4A37}"/>
              </a:ext>
            </a:extLst>
          </p:cNvPr>
          <p:cNvSpPr/>
          <p:nvPr/>
        </p:nvSpPr>
        <p:spPr>
          <a:xfrm>
            <a:off x="10367084" y="4045404"/>
            <a:ext cx="156679" cy="604157"/>
          </a:xfrm>
          <a:prstGeom prst="righ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81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686AA-B090-908D-FD48-6BF40EFF7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DFFFF09-0964-7D3F-11CC-17C05881C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02572"/>
            <a:ext cx="5953614" cy="5110084"/>
          </a:xfrm>
        </p:spPr>
        <p:txBody>
          <a:bodyPr/>
          <a:lstStyle/>
          <a:p>
            <a:r>
              <a:rPr lang="en-US" sz="1600" dirty="0"/>
              <a:t>STS proposes to use 2-styles of standardized optics housings to fulfill the specific requirements in its respective installation location</a:t>
            </a:r>
          </a:p>
          <a:p>
            <a:pPr lvl="1"/>
            <a:r>
              <a:rPr lang="en-US" sz="1400" dirty="0"/>
              <a:t>In-Bunker</a:t>
            </a:r>
          </a:p>
          <a:p>
            <a:pPr lvl="1"/>
            <a:r>
              <a:rPr lang="en-US" sz="1400" dirty="0"/>
              <a:t>Ex-Bunker</a:t>
            </a:r>
          </a:p>
          <a:p>
            <a:r>
              <a:rPr lang="en-US" sz="1600" dirty="0"/>
              <a:t>Each housing is adaptable for size, length, shape, &amp; number of guides</a:t>
            </a:r>
          </a:p>
          <a:p>
            <a:r>
              <a:rPr lang="en-US" sz="1600" dirty="0"/>
              <a:t>Alignment requirements of providing </a:t>
            </a:r>
            <a:r>
              <a:rPr lang="en-US" sz="1600" dirty="0">
                <a:latin typeface="+mn-lt"/>
              </a:rPr>
              <a:t>20 </a:t>
            </a:r>
            <a:r>
              <a:rPr lang="en-US" sz="1600" dirty="0">
                <a:latin typeface="Symbol" panose="05050102010706020507" pitchFamily="18" charset="2"/>
              </a:rPr>
              <a:t></a:t>
            </a:r>
            <a:r>
              <a:rPr lang="en-US" sz="1600" dirty="0">
                <a:latin typeface="+mn-lt"/>
              </a:rPr>
              <a:t>m</a:t>
            </a:r>
            <a:r>
              <a:rPr lang="en-US" sz="1600" dirty="0"/>
              <a:t> for each guide element of 1-meter length is achievable with the designs</a:t>
            </a:r>
          </a:p>
          <a:p>
            <a:r>
              <a:rPr lang="en-US" sz="1600" dirty="0"/>
              <a:t>Installation of the optic and the optic housing is very user friendly for each housing design</a:t>
            </a:r>
          </a:p>
          <a:p>
            <a:r>
              <a:rPr lang="en-US" sz="1600" dirty="0"/>
              <a:t>Vacuum boundaries and connections have been detailed</a:t>
            </a:r>
          </a:p>
          <a:p>
            <a:r>
              <a:rPr lang="en-US" sz="1600" dirty="0"/>
              <a:t>Each housing allows for many adaptations for specific configuration needs of a beamline</a:t>
            </a:r>
          </a:p>
          <a:p>
            <a:r>
              <a:rPr lang="en-US" sz="1600" dirty="0"/>
              <a:t>Support and monitoring have been well detailed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546AF7-DB43-346D-FB9A-42B294727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669" y="902572"/>
            <a:ext cx="5655012" cy="21089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BE173A-245F-7CB4-B0B8-0A425A145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310" y="3719161"/>
            <a:ext cx="4077758" cy="18764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8D8938-7BC5-6B1C-45A7-585DE0F4CCD7}"/>
              </a:ext>
            </a:extLst>
          </p:cNvPr>
          <p:cNvSpPr txBox="1"/>
          <p:nvPr/>
        </p:nvSpPr>
        <p:spPr>
          <a:xfrm>
            <a:off x="8652838" y="5421725"/>
            <a:ext cx="186168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latin typeface="+mn-lt"/>
              </a:rPr>
              <a:t>Ex-Bunker Standard Guide Housing System 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(1-meter length)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208AFE-BF5D-668E-8D68-CA53A630B65C}"/>
              </a:ext>
            </a:extLst>
          </p:cNvPr>
          <p:cNvSpPr txBox="1"/>
          <p:nvPr/>
        </p:nvSpPr>
        <p:spPr>
          <a:xfrm>
            <a:off x="8596009" y="2595540"/>
            <a:ext cx="186168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latin typeface="+mn-lt"/>
              </a:rPr>
              <a:t>In-Bunker Standard Guide Housing System</a:t>
            </a:r>
            <a:br>
              <a:rPr lang="en-US" sz="1200">
                <a:latin typeface="+mn-lt"/>
              </a:rPr>
            </a:br>
            <a:r>
              <a:rPr lang="en-US" sz="1200">
                <a:latin typeface="+mn-lt"/>
              </a:rPr>
              <a:t>(3-meter length)</a:t>
            </a:r>
          </a:p>
        </p:txBody>
      </p:sp>
    </p:spTree>
    <p:extLst>
      <p:ext uri="{BB962C8B-B14F-4D97-AF65-F5344CB8AC3E}">
        <p14:creationId xmlns:p14="http://schemas.microsoft.com/office/powerpoint/2010/main" val="3651126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6D64E-022F-6FBF-8BC0-62A360D40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96704-EFD4-E1EE-0A2B-B62153A37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934" y="1641915"/>
            <a:ext cx="5506424" cy="3844485"/>
          </a:xfrm>
          <a:ln w="28575">
            <a:solidFill>
              <a:srgbClr val="0070C0"/>
            </a:solidFill>
          </a:ln>
        </p:spPr>
        <p:txBody>
          <a:bodyPr numCol="1"/>
          <a:lstStyle/>
          <a:p>
            <a:r>
              <a:rPr lang="en-US" sz="2400"/>
              <a:t>Van Graves, Instrument Systems Engineering Manager</a:t>
            </a:r>
          </a:p>
          <a:p>
            <a:r>
              <a:rPr lang="en-US" sz="2400"/>
              <a:t>Cristina Boone, Lead Beamline Engineer</a:t>
            </a:r>
          </a:p>
          <a:p>
            <a:r>
              <a:rPr lang="en-US" sz="2400"/>
              <a:t>Scott Dixon, Mechanical Designer</a:t>
            </a:r>
          </a:p>
          <a:p>
            <a:r>
              <a:rPr lang="en-US" sz="2400"/>
              <a:t>Gabriele Sala, Instrument Scientist</a:t>
            </a:r>
          </a:p>
          <a:p>
            <a:r>
              <a:rPr lang="en-US" sz="2400"/>
              <a:t>Peter Torres, Lead Beamline Engineer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4C5DD0A-3FB7-6DE2-2DBC-F03021A78900}"/>
              </a:ext>
            </a:extLst>
          </p:cNvPr>
          <p:cNvSpPr txBox="1">
            <a:spLocks/>
          </p:cNvSpPr>
          <p:nvPr/>
        </p:nvSpPr>
        <p:spPr bwMode="auto">
          <a:xfrm>
            <a:off x="6424414" y="1641915"/>
            <a:ext cx="5222506" cy="384448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Doug Bruce, SAM Lead Engineer</a:t>
            </a:r>
          </a:p>
          <a:p>
            <a:r>
              <a:rPr lang="en-US" sz="2400" dirty="0"/>
              <a:t>Jeremy Price, Vacuum Systems Engineering Lead</a:t>
            </a:r>
          </a:p>
          <a:p>
            <a:r>
              <a:rPr lang="en-US" sz="2400" dirty="0"/>
              <a:t>Amy Jones, Instrument Engineering Lead</a:t>
            </a:r>
          </a:p>
          <a:p>
            <a:r>
              <a:rPr lang="en-US" sz="2400" dirty="0"/>
              <a:t>Bill </a:t>
            </a:r>
            <a:r>
              <a:rPr lang="en-US" sz="2400" dirty="0" err="1"/>
              <a:t>M</a:t>
            </a:r>
            <a:r>
              <a:rPr lang="en-US" sz="2400" baseline="30000" dirty="0" err="1"/>
              <a:t>c</a:t>
            </a:r>
            <a:r>
              <a:rPr lang="en-US" sz="2400" dirty="0" err="1"/>
              <a:t>Hargue</a:t>
            </a:r>
            <a:r>
              <a:rPr lang="en-US" sz="2400" dirty="0"/>
              <a:t>, Neutron Chopper Engineer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84120A-5769-DCA6-8AA6-B38180621D1E}"/>
              </a:ext>
            </a:extLst>
          </p:cNvPr>
          <p:cNvSpPr txBox="1"/>
          <p:nvPr/>
        </p:nvSpPr>
        <p:spPr>
          <a:xfrm>
            <a:off x="7128028" y="900561"/>
            <a:ext cx="336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>
                <a:solidFill>
                  <a:srgbClr val="00B050"/>
                </a:solidFill>
              </a:rPr>
              <a:t>ORNL Spallation Neutron Source, SNS Contributors</a:t>
            </a:r>
            <a:endParaRPr lang="en-US" sz="200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7B221-13D6-001C-3218-7B9BD8BFFF14}"/>
              </a:ext>
            </a:extLst>
          </p:cNvPr>
          <p:cNvSpPr txBox="1"/>
          <p:nvPr/>
        </p:nvSpPr>
        <p:spPr>
          <a:xfrm>
            <a:off x="2144312" y="900562"/>
            <a:ext cx="2981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>
                <a:solidFill>
                  <a:srgbClr val="0070C0"/>
                </a:solidFill>
              </a:rPr>
              <a:t>Second Target Station, STS Contributors</a:t>
            </a:r>
            <a:endParaRPr lang="en-US" sz="200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2799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DAF87-B68E-49A3-BB8C-930B833B3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trying to accomplish &amp;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63CFF-402D-4613-95DF-57D4381B9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049" y="1056574"/>
            <a:ext cx="5821839" cy="4047778"/>
          </a:xfrm>
        </p:spPr>
        <p:txBody>
          <a:bodyPr/>
          <a:lstStyle/>
          <a:p>
            <a:r>
              <a:rPr lang="en-US" sz="1600" dirty="0"/>
              <a:t>Past guide designs at SNS &amp; HFIR</a:t>
            </a:r>
          </a:p>
          <a:p>
            <a:pPr lvl="1"/>
            <a:r>
              <a:rPr lang="en-US" sz="1400" dirty="0"/>
              <a:t>Have varying degrees of vacuum performance</a:t>
            </a:r>
          </a:p>
          <a:p>
            <a:pPr lvl="1"/>
            <a:r>
              <a:rPr lang="en-US" sz="1400" dirty="0"/>
              <a:t>Guide &amp; guide housings both procured from the guide vendor</a:t>
            </a:r>
          </a:p>
          <a:p>
            <a:pPr lvl="1"/>
            <a:r>
              <a:rPr lang="en-US" sz="1400" dirty="0"/>
              <a:t>Some guides used the glass as the vacuum boundary</a:t>
            </a:r>
          </a:p>
          <a:p>
            <a:pPr lvl="1"/>
            <a:r>
              <a:rPr lang="en-US" sz="1400" dirty="0"/>
              <a:t>Beam line specific, with different interfaces</a:t>
            </a:r>
          </a:p>
          <a:p>
            <a:r>
              <a:rPr lang="en-US" sz="1600" dirty="0"/>
              <a:t>This STS Standardized Scheme:</a:t>
            </a:r>
          </a:p>
          <a:p>
            <a:pPr lvl="1"/>
            <a:r>
              <a:rPr lang="en-US" sz="1400" dirty="0"/>
              <a:t>Will have consistent vacuum performance across all beamlines and will have a centralized vacuum source that all the guide are connected to </a:t>
            </a:r>
          </a:p>
          <a:p>
            <a:pPr lvl="1"/>
            <a:r>
              <a:rPr lang="en-US" sz="1400" dirty="0"/>
              <a:t>Guide and guide housings will be procured from separate sources and assembled on site at ORNL</a:t>
            </a:r>
          </a:p>
          <a:p>
            <a:pPr lvl="1"/>
            <a:r>
              <a:rPr lang="en-US" sz="1400" dirty="0"/>
              <a:t>Housing will be the vacuum boundary</a:t>
            </a:r>
          </a:p>
          <a:p>
            <a:pPr lvl="1"/>
            <a:r>
              <a:rPr lang="en-US" sz="1400" dirty="0"/>
              <a:t>Provides consistent interfaces across different beamlines</a:t>
            </a:r>
          </a:p>
          <a:p>
            <a:pPr lvl="1"/>
            <a:r>
              <a:rPr lang="en-US" sz="1400" dirty="0"/>
              <a:t>Support structure will be consistent across instrument suite</a:t>
            </a:r>
          </a:p>
          <a:p>
            <a:pPr lvl="1"/>
            <a:endParaRPr lang="en-US" sz="1400" dirty="0"/>
          </a:p>
          <a:p>
            <a:pPr lvl="1"/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7A9BEA-E1A8-42A1-969B-9BCF2F18A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867" y="919929"/>
            <a:ext cx="4626840" cy="1594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22E59E-0B79-4877-8D0D-2DD603E4F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0867" y="2611640"/>
            <a:ext cx="4579643" cy="1579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6667307-979B-43F8-BB93-7FE9EE9A26CE}"/>
              </a:ext>
            </a:extLst>
          </p:cNvPr>
          <p:cNvSpPr txBox="1"/>
          <p:nvPr/>
        </p:nvSpPr>
        <p:spPr>
          <a:xfrm>
            <a:off x="1855452" y="5533839"/>
            <a:ext cx="304042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rgbClr val="FF0000"/>
                </a:solidFill>
                <a:latin typeface="+mn-lt"/>
              </a:rPr>
              <a:t>*Pictures of SNS &amp; HFIR Guides show wide variety of housing designs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5F941-6D15-616E-17DD-904E3FC834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6727" y="4246360"/>
            <a:ext cx="3239879" cy="247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BC7551-D6AE-6F22-7C7C-4D718C7F20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230962"/>
            <a:ext cx="2581960" cy="2493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193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B1A2D0-86F3-9A85-592B-42628C1F8E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1478" y="1550906"/>
            <a:ext cx="10480522" cy="540999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6178170-2497-CF51-CDD2-131423B90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424732"/>
          </a:xfrm>
        </p:spPr>
        <p:txBody>
          <a:bodyPr/>
          <a:lstStyle/>
          <a:p>
            <a:r>
              <a:rPr lang="en-US" sz="2400"/>
              <a:t>Main Systems of the STS Optics Designs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3AD36C1-15C9-3A7D-F850-5E09522A2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4449" y="1083886"/>
            <a:ext cx="7389011" cy="5256445"/>
          </a:xfrm>
        </p:spPr>
        <p:txBody>
          <a:bodyPr/>
          <a:lstStyle/>
          <a:p>
            <a:r>
              <a:rPr lang="en-US" dirty="0"/>
              <a:t>Standardization components fall into 3 categories</a:t>
            </a:r>
          </a:p>
          <a:p>
            <a:pPr marL="688975" lvl="1" indent="-342900">
              <a:buFont typeface="+mj-lt"/>
              <a:buAutoNum type="arabicPeriod"/>
            </a:pPr>
            <a:r>
              <a:rPr lang="en-US" dirty="0"/>
              <a:t>Monolith Insert Optics</a:t>
            </a:r>
          </a:p>
          <a:p>
            <a:pPr marL="688975" lvl="1" indent="-342900">
              <a:buFont typeface="+mj-lt"/>
              <a:buAutoNum type="arabicPeriod"/>
            </a:pPr>
            <a:r>
              <a:rPr lang="en-US" dirty="0"/>
              <a:t>In-Bunker Optics</a:t>
            </a:r>
          </a:p>
          <a:p>
            <a:pPr marL="688975" lvl="1" indent="-342900">
              <a:buFont typeface="+mj-lt"/>
              <a:buAutoNum type="arabicPeriod"/>
            </a:pPr>
            <a:r>
              <a:rPr lang="en-US" dirty="0"/>
              <a:t>Out-of-Bunker Optics (Ex-Bunker)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83B47FB-F60B-8729-B906-C55F9B56FE96}"/>
              </a:ext>
            </a:extLst>
          </p:cNvPr>
          <p:cNvSpPr txBox="1"/>
          <p:nvPr/>
        </p:nvSpPr>
        <p:spPr>
          <a:xfrm>
            <a:off x="7078781" y="5986551"/>
            <a:ext cx="398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Instrument Layout of Optics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3E468C43-74EB-C51B-8424-F475F2231F0A}"/>
              </a:ext>
            </a:extLst>
          </p:cNvPr>
          <p:cNvSpPr/>
          <p:nvPr/>
        </p:nvSpPr>
        <p:spPr>
          <a:xfrm rot="4731251">
            <a:off x="2620969" y="4745713"/>
            <a:ext cx="463550" cy="1182370"/>
          </a:xfrm>
          <a:prstGeom prst="leftBrace">
            <a:avLst/>
          </a:prstGeom>
          <a:ln w="28575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B74C092C-BF91-43A3-5635-17A8DE96CB2A}"/>
              </a:ext>
            </a:extLst>
          </p:cNvPr>
          <p:cNvSpPr/>
          <p:nvPr/>
        </p:nvSpPr>
        <p:spPr>
          <a:xfrm rot="4731251">
            <a:off x="4300275" y="3973436"/>
            <a:ext cx="463550" cy="2052255"/>
          </a:xfrm>
          <a:prstGeom prst="leftBrace">
            <a:avLst/>
          </a:prstGeom>
          <a:ln w="28575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806A4008-D522-6617-7D5A-19A208809308}"/>
              </a:ext>
            </a:extLst>
          </p:cNvPr>
          <p:cNvSpPr/>
          <p:nvPr/>
        </p:nvSpPr>
        <p:spPr>
          <a:xfrm rot="4731251">
            <a:off x="7232363" y="2501927"/>
            <a:ext cx="463550" cy="3825612"/>
          </a:xfrm>
          <a:prstGeom prst="leftBrace">
            <a:avLst/>
          </a:prstGeom>
          <a:ln w="28575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D242E1-764D-FEB1-C4E8-C490629CDECD}"/>
              </a:ext>
            </a:extLst>
          </p:cNvPr>
          <p:cNvSpPr txBox="1"/>
          <p:nvPr/>
        </p:nvSpPr>
        <p:spPr>
          <a:xfrm>
            <a:off x="1682596" y="4569254"/>
            <a:ext cx="156845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latin typeface="+mn-lt"/>
              </a:rPr>
              <a:t>Monolith Insert Optics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A798DA-8768-992A-1EBE-9F7BB68BFFB6}"/>
              </a:ext>
            </a:extLst>
          </p:cNvPr>
          <p:cNvSpPr txBox="1"/>
          <p:nvPr/>
        </p:nvSpPr>
        <p:spPr>
          <a:xfrm>
            <a:off x="3428579" y="4172808"/>
            <a:ext cx="195898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latin typeface="+mn-lt"/>
              </a:rPr>
              <a:t>In-Bunker Optics Housings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F915A4-BC95-CF2A-C468-077F2CB71D10}"/>
              </a:ext>
            </a:extLst>
          </p:cNvPr>
          <p:cNvSpPr txBox="1"/>
          <p:nvPr/>
        </p:nvSpPr>
        <p:spPr>
          <a:xfrm>
            <a:off x="6003564" y="2909829"/>
            <a:ext cx="215043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latin typeface="+mn-lt"/>
              </a:rPr>
              <a:t>Out</a:t>
            </a:r>
            <a:r>
              <a:rPr lang="en-US" sz="1200" dirty="0"/>
              <a:t>-of</a:t>
            </a:r>
            <a:r>
              <a:rPr lang="en-US" sz="1200" dirty="0">
                <a:latin typeface="+mn-lt"/>
              </a:rPr>
              <a:t>-Bunker Optics Housings</a:t>
            </a:r>
          </a:p>
          <a:p>
            <a:pPr algn="ctr">
              <a:lnSpc>
                <a:spcPct val="90000"/>
              </a:lnSpc>
            </a:pPr>
            <a:r>
              <a:rPr lang="en-US" sz="1200" dirty="0"/>
              <a:t>(Ex-Bunker)</a:t>
            </a:r>
            <a:endParaRPr lang="en-US" sz="120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E92770-CAEF-EED9-8C0C-35F5EABD8B49}"/>
              </a:ext>
            </a:extLst>
          </p:cNvPr>
          <p:cNvSpPr txBox="1"/>
          <p:nvPr/>
        </p:nvSpPr>
        <p:spPr>
          <a:xfrm>
            <a:off x="2227906" y="4016020"/>
            <a:ext cx="449381" cy="4803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>
                <a:latin typeface="+mn-lt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B39EC3-0E3E-9AF7-AACC-B6A1B3951DA5}"/>
              </a:ext>
            </a:extLst>
          </p:cNvPr>
          <p:cNvSpPr txBox="1"/>
          <p:nvPr/>
        </p:nvSpPr>
        <p:spPr>
          <a:xfrm>
            <a:off x="3988113" y="3658796"/>
            <a:ext cx="449381" cy="4803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/>
              <a:t>2</a:t>
            </a:r>
            <a:endParaRPr lang="en-US" b="1">
              <a:latin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F3BB7F-38BA-2EEE-1A0F-43642B91376F}"/>
              </a:ext>
            </a:extLst>
          </p:cNvPr>
          <p:cNvSpPr txBox="1"/>
          <p:nvPr/>
        </p:nvSpPr>
        <p:spPr>
          <a:xfrm>
            <a:off x="6658869" y="2389736"/>
            <a:ext cx="449381" cy="4803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>
                <a:latin typeface="+mn-lt"/>
              </a:rPr>
              <a:t>3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BEAE735-8AFC-4193-FA47-14E47284D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55" y="4533528"/>
            <a:ext cx="2036358" cy="176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FD2182-2630-3AA5-62A6-F830D5B6AFBD}"/>
              </a:ext>
            </a:extLst>
          </p:cNvPr>
          <p:cNvSpPr txBox="1"/>
          <p:nvPr/>
        </p:nvSpPr>
        <p:spPr>
          <a:xfrm>
            <a:off x="180150" y="4231801"/>
            <a:ext cx="1958989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latin typeface="+mn-lt"/>
              </a:rPr>
              <a:t>STS Bunker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25682C55-2097-17EF-AB40-CE63A5256B2D}"/>
              </a:ext>
            </a:extLst>
          </p:cNvPr>
          <p:cNvSpPr/>
          <p:nvPr/>
        </p:nvSpPr>
        <p:spPr>
          <a:xfrm rot="15509717">
            <a:off x="3861265" y="4516487"/>
            <a:ext cx="603379" cy="3521386"/>
          </a:xfrm>
          <a:prstGeom prst="leftBrace">
            <a:avLst/>
          </a:prstGeom>
          <a:ln w="285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79C0DD-67D5-B852-B909-7A3626F6DFFD}"/>
              </a:ext>
            </a:extLst>
          </p:cNvPr>
          <p:cNvSpPr txBox="1"/>
          <p:nvPr/>
        </p:nvSpPr>
        <p:spPr>
          <a:xfrm>
            <a:off x="3457999" y="6570753"/>
            <a:ext cx="1958989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latin typeface="+mn-lt"/>
              </a:rPr>
              <a:t>Bunker</a:t>
            </a:r>
          </a:p>
        </p:txBody>
      </p:sp>
    </p:spTree>
    <p:extLst>
      <p:ext uri="{BB962C8B-B14F-4D97-AF65-F5344CB8AC3E}">
        <p14:creationId xmlns:p14="http://schemas.microsoft.com/office/powerpoint/2010/main" val="3426489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8A1023C-D8E2-733F-4184-6F86D2523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69" y="3607378"/>
            <a:ext cx="3651661" cy="316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2874FF-CA5B-93DF-25C5-B0E2CC03C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140" y="359642"/>
            <a:ext cx="7397254" cy="200136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C3F9FBB-B021-2DEB-85B0-A403C9416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9844533" cy="341632"/>
          </a:xfrm>
        </p:spPr>
        <p:txBody>
          <a:bodyPr/>
          <a:lstStyle/>
          <a:p>
            <a:r>
              <a:rPr lang="en-US" sz="1800"/>
              <a:t>Main Components of the Monolith Insert Optics (Not the focus of presentation)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DE6FB4-8285-62EA-E7BB-79CB6C79DAFB}"/>
              </a:ext>
            </a:extLst>
          </p:cNvPr>
          <p:cNvSpPr txBox="1"/>
          <p:nvPr/>
        </p:nvSpPr>
        <p:spPr>
          <a:xfrm>
            <a:off x="332233" y="945110"/>
            <a:ext cx="4459819" cy="261610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latin typeface="+mn-lt"/>
              </a:rPr>
              <a:t>Monolith modules are comprised of:</a:t>
            </a:r>
            <a:br>
              <a:rPr lang="en-US" sz="1600">
                <a:latin typeface="+mn-lt"/>
              </a:rPr>
            </a:br>
            <a:r>
              <a:rPr lang="en-US" sz="1600">
                <a:latin typeface="+mn-lt"/>
              </a:rPr>
              <a:t>- Monolith Inserts</a:t>
            </a:r>
            <a:br>
              <a:rPr lang="en-US" sz="1600">
                <a:latin typeface="+mn-lt"/>
              </a:rPr>
            </a:br>
            <a:r>
              <a:rPr lang="en-US" sz="1600">
                <a:latin typeface="+mn-lt"/>
              </a:rPr>
              <a:t>- Optics Modules</a:t>
            </a:r>
            <a:br>
              <a:rPr lang="en-US"/>
            </a:br>
            <a:r>
              <a:rPr lang="en-US" sz="1600"/>
              <a:t>- Target Nozzle Extensions</a:t>
            </a:r>
          </a:p>
          <a:p>
            <a:pPr marL="285750" indent="-28575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latin typeface="+mn-lt"/>
              </a:rPr>
              <a:t>Monolith Inserts provide </a:t>
            </a:r>
            <a:r>
              <a:rPr lang="en-US" sz="1600"/>
              <a:t>Helium</a:t>
            </a:r>
            <a:r>
              <a:rPr lang="en-US" sz="1600">
                <a:latin typeface="+mn-lt"/>
              </a:rPr>
              <a:t> environment. The Inserts are within the core vessel and its vacuum environment.</a:t>
            </a:r>
          </a:p>
          <a:p>
            <a:pPr marL="285750" indent="-28575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latin typeface="+mn-lt"/>
              </a:rPr>
              <a:t>Optics Modules provide structure to house, support and locate guides.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28BAFCA-8D2A-1988-3B8A-66CBB0A24C3F}"/>
              </a:ext>
            </a:extLst>
          </p:cNvPr>
          <p:cNvCxnSpPr>
            <a:cxnSpLocks/>
            <a:stCxn id="30" idx="2"/>
          </p:cNvCxnSpPr>
          <p:nvPr/>
        </p:nvCxnSpPr>
        <p:spPr>
          <a:xfrm>
            <a:off x="5944359" y="1018081"/>
            <a:ext cx="543421" cy="369629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7DEC076-28A5-C236-863D-E88C474C5B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836" y="1407865"/>
            <a:ext cx="7341215" cy="15692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41B6086-5F10-13D2-C6FE-CB68E9D8D9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052" y="2360081"/>
            <a:ext cx="7332668" cy="184871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94E0291-4F09-8E4B-FDC7-19A4DCD9827D}"/>
              </a:ext>
            </a:extLst>
          </p:cNvPr>
          <p:cNvSpPr txBox="1"/>
          <p:nvPr/>
        </p:nvSpPr>
        <p:spPr>
          <a:xfrm>
            <a:off x="5229558" y="759549"/>
            <a:ext cx="1429602" cy="2585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>
                <a:latin typeface="+mn-lt"/>
              </a:rPr>
              <a:t>Monolith Insert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D0EA4EF-6651-A752-3C48-4287BD3A3F9A}"/>
              </a:ext>
            </a:extLst>
          </p:cNvPr>
          <p:cNvSpPr txBox="1"/>
          <p:nvPr/>
        </p:nvSpPr>
        <p:spPr>
          <a:xfrm>
            <a:off x="9701157" y="2216965"/>
            <a:ext cx="1565200" cy="2585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>
                <a:latin typeface="+mn-lt"/>
              </a:rPr>
              <a:t>Optics Module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708F2A-0CF3-041E-0565-84CD3E47CE78}"/>
              </a:ext>
            </a:extLst>
          </p:cNvPr>
          <p:cNvSpPr txBox="1"/>
          <p:nvPr/>
        </p:nvSpPr>
        <p:spPr>
          <a:xfrm>
            <a:off x="8895739" y="3607378"/>
            <a:ext cx="2083570" cy="4247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>
                <a:latin typeface="+mn-lt"/>
              </a:rPr>
              <a:t>Optics Module inside Monolith Insert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E2136A7-D26D-2CF9-C0A9-27FD4C5AC4D6}"/>
              </a:ext>
            </a:extLst>
          </p:cNvPr>
          <p:cNvCxnSpPr>
            <a:cxnSpLocks/>
            <a:stCxn id="31" idx="1"/>
          </p:cNvCxnSpPr>
          <p:nvPr/>
        </p:nvCxnSpPr>
        <p:spPr>
          <a:xfrm flipH="1" flipV="1">
            <a:off x="8421440" y="2293528"/>
            <a:ext cx="1279717" cy="52703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E9EBA38-6C48-4E21-7941-340D92FD9066}"/>
              </a:ext>
            </a:extLst>
          </p:cNvPr>
          <p:cNvCxnSpPr>
            <a:cxnSpLocks/>
          </p:cNvCxnSpPr>
          <p:nvPr/>
        </p:nvCxnSpPr>
        <p:spPr>
          <a:xfrm flipH="1" flipV="1">
            <a:off x="8076318" y="3339201"/>
            <a:ext cx="819421" cy="554415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D1B4331-B4D4-372B-31E5-5AC36D7C8408}"/>
              </a:ext>
            </a:extLst>
          </p:cNvPr>
          <p:cNvGrpSpPr/>
          <p:nvPr/>
        </p:nvGrpSpPr>
        <p:grpSpPr>
          <a:xfrm>
            <a:off x="5001900" y="4351912"/>
            <a:ext cx="6968255" cy="2459856"/>
            <a:chOff x="5746080" y="1690252"/>
            <a:chExt cx="6445920" cy="22225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6AF087C-6572-337A-4066-CDF28BE698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46080" y="1690252"/>
              <a:ext cx="6445920" cy="2222500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9BE8D9-34AF-F70A-FC3C-72B25F8E8ACD}"/>
                </a:ext>
              </a:extLst>
            </p:cNvPr>
            <p:cNvSpPr txBox="1"/>
            <p:nvPr/>
          </p:nvSpPr>
          <p:spPr>
            <a:xfrm>
              <a:off x="6490165" y="1930400"/>
              <a:ext cx="1714501" cy="2335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>
                  <a:latin typeface="+mn-lt"/>
                </a:rPr>
                <a:t>Cold Handler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D725999-34F7-844E-65E7-B281FFA4197E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>
              <a:off x="7347416" y="2163986"/>
              <a:ext cx="399817" cy="947514"/>
            </a:xfrm>
            <a:prstGeom prst="straightConnector1">
              <a:avLst/>
            </a:prstGeom>
            <a:ln w="28575">
              <a:solidFill>
                <a:schemeClr val="tx1"/>
              </a:solidFill>
              <a:miter lim="800000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82A1881-227F-BE7D-1C42-EA8EFC8407AC}"/>
                </a:ext>
              </a:extLst>
            </p:cNvPr>
            <p:cNvSpPr txBox="1"/>
            <p:nvPr/>
          </p:nvSpPr>
          <p:spPr>
            <a:xfrm>
              <a:off x="9874365" y="2940684"/>
              <a:ext cx="1022235" cy="2335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>
                  <a:latin typeface="+mn-lt"/>
                </a:rPr>
                <a:t>Nozzle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21065BA-96E7-305F-CA2B-356EE1431A6F}"/>
                </a:ext>
              </a:extLst>
            </p:cNvPr>
            <p:cNvCxnSpPr>
              <a:cxnSpLocks/>
              <a:stCxn id="20" idx="0"/>
            </p:cNvCxnSpPr>
            <p:nvPr/>
          </p:nvCxnSpPr>
          <p:spPr>
            <a:xfrm flipV="1">
              <a:off x="10385482" y="2082800"/>
              <a:ext cx="180918" cy="857884"/>
            </a:xfrm>
            <a:prstGeom prst="straightConnector1">
              <a:avLst/>
            </a:prstGeom>
            <a:ln w="28575">
              <a:solidFill>
                <a:schemeClr val="tx1"/>
              </a:solidFill>
              <a:miter lim="800000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56A5A05-3856-7D97-7F1E-05C27A8238B4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3564158" y="5581840"/>
            <a:ext cx="1437742" cy="420170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E27CFFD-7D7E-4057-4ECA-B41D6E38C386}"/>
              </a:ext>
            </a:extLst>
          </p:cNvPr>
          <p:cNvSpPr txBox="1"/>
          <p:nvPr/>
        </p:nvSpPr>
        <p:spPr>
          <a:xfrm>
            <a:off x="544199" y="5197379"/>
            <a:ext cx="115586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latin typeface="+mn-lt"/>
              </a:rPr>
              <a:t>STS Bunker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B8DD09C-C770-F288-1AB9-0749BAA4BD92}"/>
              </a:ext>
            </a:extLst>
          </p:cNvPr>
          <p:cNvSpPr/>
          <p:nvPr/>
        </p:nvSpPr>
        <p:spPr>
          <a:xfrm rot="2989880">
            <a:off x="2784179" y="5698022"/>
            <a:ext cx="920785" cy="306392"/>
          </a:xfrm>
          <a:prstGeom prst="ellipse">
            <a:avLst/>
          </a:prstGeom>
          <a:noFill/>
          <a:ln w="1905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7BD3498-448B-E3DA-7360-35F175628455}"/>
              </a:ext>
            </a:extLst>
          </p:cNvPr>
          <p:cNvSpPr txBox="1"/>
          <p:nvPr/>
        </p:nvSpPr>
        <p:spPr>
          <a:xfrm>
            <a:off x="30806" y="173186"/>
            <a:ext cx="449381" cy="48039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>
                <a:latin typeface="+mn-lt"/>
              </a:rPr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D9B892E-2A53-1DCD-FBEA-ECA99A7AE68A}"/>
              </a:ext>
            </a:extLst>
          </p:cNvPr>
          <p:cNvSpPr txBox="1"/>
          <p:nvPr/>
        </p:nvSpPr>
        <p:spPr>
          <a:xfrm>
            <a:off x="9817100" y="6258292"/>
            <a:ext cx="198755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>
                <a:latin typeface="+mn-lt"/>
              </a:rPr>
              <a:t>Installation of the Monolith Insert</a:t>
            </a:r>
          </a:p>
        </p:txBody>
      </p:sp>
    </p:spTree>
    <p:extLst>
      <p:ext uri="{BB962C8B-B14F-4D97-AF65-F5344CB8AC3E}">
        <p14:creationId xmlns:p14="http://schemas.microsoft.com/office/powerpoint/2010/main" val="1785589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68B41A-E36B-33D6-1702-B12689F4D2D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21657" y="588073"/>
            <a:ext cx="8197395" cy="54943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B38FD2-46BE-452F-8357-0DC27B9C3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369332"/>
          </a:xfrm>
        </p:spPr>
        <p:txBody>
          <a:bodyPr/>
          <a:lstStyle/>
          <a:p>
            <a:r>
              <a:rPr lang="en-US" sz="2000"/>
              <a:t>Main Components of the In-Bunker Optics Housing &amp; Support System</a:t>
            </a:r>
            <a:endParaRPr lang="en-US" sz="2000" b="1">
              <a:solidFill>
                <a:srgbClr val="008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F477A2-8039-4A14-845B-71E1755A5D61}"/>
              </a:ext>
            </a:extLst>
          </p:cNvPr>
          <p:cNvSpPr txBox="1"/>
          <p:nvPr/>
        </p:nvSpPr>
        <p:spPr>
          <a:xfrm>
            <a:off x="3584948" y="4455259"/>
            <a:ext cx="969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+mn-lt"/>
              </a:rPr>
              <a:t>Monolith Insert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6F7A2AB-5009-46C9-8A2A-14A4E5361C7F}"/>
              </a:ext>
            </a:extLst>
          </p:cNvPr>
          <p:cNvCxnSpPr>
            <a:cxnSpLocks/>
          </p:cNvCxnSpPr>
          <p:nvPr/>
        </p:nvCxnSpPr>
        <p:spPr>
          <a:xfrm flipH="1" flipV="1">
            <a:off x="3754747" y="4011162"/>
            <a:ext cx="260395" cy="479737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1B5203-8712-4696-809E-321F9C7DD25C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4937421" y="4114503"/>
            <a:ext cx="940033" cy="752792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C189099-7FBC-436C-B88B-9CD22DED7A1E}"/>
              </a:ext>
            </a:extLst>
          </p:cNvPr>
          <p:cNvSpPr txBox="1"/>
          <p:nvPr/>
        </p:nvSpPr>
        <p:spPr>
          <a:xfrm>
            <a:off x="4253758" y="4867295"/>
            <a:ext cx="1367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+mn-lt"/>
              </a:rPr>
              <a:t>Maintenance Shield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FE40F6-ABAC-47CB-AE85-4C32871B62D5}"/>
              </a:ext>
            </a:extLst>
          </p:cNvPr>
          <p:cNvCxnSpPr>
            <a:cxnSpLocks/>
          </p:cNvCxnSpPr>
          <p:nvPr/>
        </p:nvCxnSpPr>
        <p:spPr>
          <a:xfrm>
            <a:off x="6738967" y="1490474"/>
            <a:ext cx="420595" cy="1232768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C9CE709-E3D6-4768-A70C-4E066B6C0116}"/>
              </a:ext>
            </a:extLst>
          </p:cNvPr>
          <p:cNvSpPr txBox="1"/>
          <p:nvPr/>
        </p:nvSpPr>
        <p:spPr>
          <a:xfrm>
            <a:off x="6183399" y="1030130"/>
            <a:ext cx="1645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+mn-lt"/>
              </a:rPr>
              <a:t>Large Double Disk F-Chopper (15Hz)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CD671B-B680-491F-970C-3480645AA02B}"/>
              </a:ext>
            </a:extLst>
          </p:cNvPr>
          <p:cNvSpPr txBox="1"/>
          <p:nvPr/>
        </p:nvSpPr>
        <p:spPr>
          <a:xfrm>
            <a:off x="5996346" y="5329731"/>
            <a:ext cx="1645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+mn-lt"/>
              </a:rPr>
              <a:t>Beam Monitor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D03CA23-E7D0-4DD8-9851-31C8A7E18A94}"/>
              </a:ext>
            </a:extLst>
          </p:cNvPr>
          <p:cNvCxnSpPr>
            <a:cxnSpLocks/>
          </p:cNvCxnSpPr>
          <p:nvPr/>
        </p:nvCxnSpPr>
        <p:spPr>
          <a:xfrm flipV="1">
            <a:off x="7106023" y="3429000"/>
            <a:ext cx="489095" cy="1911616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FAFE9D3-7FA5-4E5B-9477-26362E8DEF92}"/>
              </a:ext>
            </a:extLst>
          </p:cNvPr>
          <p:cNvSpPr txBox="1"/>
          <p:nvPr/>
        </p:nvSpPr>
        <p:spPr>
          <a:xfrm>
            <a:off x="8369327" y="2500024"/>
            <a:ext cx="1043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n-lt"/>
              </a:rPr>
              <a:t>Shutter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22B8F11-F52A-4D16-81A7-2522F296770E}"/>
              </a:ext>
            </a:extLst>
          </p:cNvPr>
          <p:cNvSpPr txBox="1"/>
          <p:nvPr/>
        </p:nvSpPr>
        <p:spPr>
          <a:xfrm>
            <a:off x="10993492" y="4767535"/>
            <a:ext cx="1247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+mn-lt"/>
              </a:rPr>
              <a:t>Bunker Wall Insert (BWI)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1BC9166-5D4D-4EA7-B003-DAB684260102}"/>
              </a:ext>
            </a:extLst>
          </p:cNvPr>
          <p:cNvCxnSpPr>
            <a:cxnSpLocks/>
          </p:cNvCxnSpPr>
          <p:nvPr/>
        </p:nvCxnSpPr>
        <p:spPr>
          <a:xfrm flipH="1" flipV="1">
            <a:off x="10009414" y="3253590"/>
            <a:ext cx="984078" cy="1736878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69528217-71C8-410B-99EC-36751DD279DA}"/>
              </a:ext>
            </a:extLst>
          </p:cNvPr>
          <p:cNvSpPr txBox="1">
            <a:spLocks/>
          </p:cNvSpPr>
          <p:nvPr/>
        </p:nvSpPr>
        <p:spPr>
          <a:xfrm>
            <a:off x="430298" y="897571"/>
            <a:ext cx="4577403" cy="325055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The in-bunker optics system is comprised of:</a:t>
            </a:r>
          </a:p>
          <a:p>
            <a:pPr marL="688975" lvl="1" indent="-342900">
              <a:buFont typeface="+mj-lt"/>
              <a:buAutoNum type="arabicPeriod"/>
            </a:pPr>
            <a:r>
              <a:rPr lang="en-US" sz="1800" b="1" dirty="0"/>
              <a:t>Pedestals</a:t>
            </a:r>
          </a:p>
          <a:p>
            <a:pPr marL="688975" lvl="1" indent="-342900">
              <a:buFont typeface="+mj-lt"/>
              <a:buAutoNum type="arabicPeriod"/>
            </a:pPr>
            <a:r>
              <a:rPr lang="en-US" sz="1800" b="1" dirty="0"/>
              <a:t>Optics Housings</a:t>
            </a:r>
          </a:p>
          <a:p>
            <a:r>
              <a:rPr lang="en-US" sz="2000" dirty="0"/>
              <a:t>System Details</a:t>
            </a:r>
          </a:p>
          <a:p>
            <a:pPr lvl="1"/>
            <a:r>
              <a:rPr lang="en-US" sz="1400" dirty="0"/>
              <a:t>All in-bunker and ex-bunker housings share a common vacuum that does not include choppers/shutters</a:t>
            </a:r>
          </a:p>
          <a:p>
            <a:pPr lvl="1"/>
            <a:r>
              <a:rPr lang="en-US" sz="1400" dirty="0"/>
              <a:t>Guide vacuum is also shared across all instruments</a:t>
            </a:r>
            <a:endParaRPr lang="en-US" sz="160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34C9DEB-492B-44BC-9BFA-75FE04A226A0}"/>
              </a:ext>
            </a:extLst>
          </p:cNvPr>
          <p:cNvCxnSpPr>
            <a:cxnSpLocks/>
            <a:stCxn id="35" idx="0"/>
          </p:cNvCxnSpPr>
          <p:nvPr/>
        </p:nvCxnSpPr>
        <p:spPr>
          <a:xfrm flipH="1" flipV="1">
            <a:off x="8103221" y="3253590"/>
            <a:ext cx="731092" cy="1759916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F6D56DB-F695-4B27-B1AD-61B9E8F2766D}"/>
              </a:ext>
            </a:extLst>
          </p:cNvPr>
          <p:cNvSpPr txBox="1"/>
          <p:nvPr/>
        </p:nvSpPr>
        <p:spPr>
          <a:xfrm>
            <a:off x="7857806" y="5013506"/>
            <a:ext cx="1953013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>
                <a:latin typeface="+mn-lt"/>
                <a:cs typeface="Arial"/>
              </a:rPr>
              <a:t>Standard In-Bunker </a:t>
            </a:r>
            <a:endParaRPr lang="en-US" sz="1200"/>
          </a:p>
          <a:p>
            <a:pPr algn="ctr"/>
            <a:r>
              <a:rPr lang="en-US" sz="1200">
                <a:latin typeface="+mn-lt"/>
                <a:cs typeface="Arial"/>
              </a:rPr>
              <a:t>Optics Housing</a:t>
            </a:r>
            <a:endParaRPr lang="en-US" sz="120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EAB6431-3A1B-2604-2567-0554CFEF0000}"/>
              </a:ext>
            </a:extLst>
          </p:cNvPr>
          <p:cNvCxnSpPr>
            <a:cxnSpLocks/>
          </p:cNvCxnSpPr>
          <p:nvPr/>
        </p:nvCxnSpPr>
        <p:spPr>
          <a:xfrm flipV="1">
            <a:off x="3449343" y="5352875"/>
            <a:ext cx="7913856" cy="1178942"/>
          </a:xfrm>
          <a:prstGeom prst="straightConnector1">
            <a:avLst/>
          </a:prstGeom>
          <a:ln w="3175">
            <a:solidFill>
              <a:schemeClr val="tx1"/>
            </a:solidFill>
            <a:miter lim="800000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4FF152C-6DEA-38BD-D6F9-B3A6C90C9318}"/>
              </a:ext>
            </a:extLst>
          </p:cNvPr>
          <p:cNvSpPr txBox="1"/>
          <p:nvPr/>
        </p:nvSpPr>
        <p:spPr>
          <a:xfrm>
            <a:off x="3315322" y="6266274"/>
            <a:ext cx="269626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>
                <a:latin typeface="+mn-lt"/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23CFBC-39A7-42E3-73C4-EF2A1C18D983}"/>
              </a:ext>
            </a:extLst>
          </p:cNvPr>
          <p:cNvSpPr txBox="1"/>
          <p:nvPr/>
        </p:nvSpPr>
        <p:spPr>
          <a:xfrm>
            <a:off x="5880640" y="6144018"/>
            <a:ext cx="635110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>
                <a:latin typeface="+mn-lt"/>
              </a:rPr>
              <a:t>~5.2m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44CB01-FAEA-C2F6-72F5-CC3630F681FA}"/>
              </a:ext>
            </a:extLst>
          </p:cNvPr>
          <p:cNvSpPr txBox="1"/>
          <p:nvPr/>
        </p:nvSpPr>
        <p:spPr>
          <a:xfrm>
            <a:off x="10713729" y="5476524"/>
            <a:ext cx="720069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>
                <a:latin typeface="+mn-lt"/>
              </a:rPr>
              <a:t>~13.7m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4013875-2754-F240-728A-86963A019F70}"/>
              </a:ext>
            </a:extLst>
          </p:cNvPr>
          <p:cNvCxnSpPr/>
          <p:nvPr/>
        </p:nvCxnSpPr>
        <p:spPr>
          <a:xfrm>
            <a:off x="6107748" y="6009018"/>
            <a:ext cx="0" cy="15258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BD3730A-E970-411C-0943-37063CFB4B2B}"/>
              </a:ext>
            </a:extLst>
          </p:cNvPr>
          <p:cNvCxnSpPr/>
          <p:nvPr/>
        </p:nvCxnSpPr>
        <p:spPr>
          <a:xfrm>
            <a:off x="10995014" y="5334167"/>
            <a:ext cx="0" cy="15258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9078673-A321-7598-2FB0-5A8948EEA747}"/>
              </a:ext>
            </a:extLst>
          </p:cNvPr>
          <p:cNvSpPr txBox="1"/>
          <p:nvPr/>
        </p:nvSpPr>
        <p:spPr>
          <a:xfrm>
            <a:off x="9609244" y="5655807"/>
            <a:ext cx="720069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>
                <a:latin typeface="+mn-lt"/>
              </a:rPr>
              <a:t>~11.4m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BEF15A-D425-C86A-818F-6E5403F568BA}"/>
              </a:ext>
            </a:extLst>
          </p:cNvPr>
          <p:cNvCxnSpPr/>
          <p:nvPr/>
        </p:nvCxnSpPr>
        <p:spPr>
          <a:xfrm>
            <a:off x="9879575" y="5492682"/>
            <a:ext cx="0" cy="15258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4FA14F1-2D84-34DB-5418-EE3C847CC3DF}"/>
              </a:ext>
            </a:extLst>
          </p:cNvPr>
          <p:cNvSpPr txBox="1"/>
          <p:nvPr/>
        </p:nvSpPr>
        <p:spPr>
          <a:xfrm>
            <a:off x="30806" y="173186"/>
            <a:ext cx="449381" cy="48039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/>
              <a:t>2</a:t>
            </a:r>
            <a:endParaRPr lang="en-US" b="1">
              <a:latin typeface="+mn-lt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EFA60BC-F871-A0C5-191C-BC21809E1C84}"/>
              </a:ext>
            </a:extLst>
          </p:cNvPr>
          <p:cNvCxnSpPr>
            <a:cxnSpLocks/>
          </p:cNvCxnSpPr>
          <p:nvPr/>
        </p:nvCxnSpPr>
        <p:spPr>
          <a:xfrm flipV="1">
            <a:off x="6197600" y="5942346"/>
            <a:ext cx="3681975" cy="560054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0196BBD-7368-FF04-D5D6-37CC5CA24242}"/>
              </a:ext>
            </a:extLst>
          </p:cNvPr>
          <p:cNvSpPr txBox="1"/>
          <p:nvPr/>
        </p:nvSpPr>
        <p:spPr>
          <a:xfrm>
            <a:off x="7949687" y="6186338"/>
            <a:ext cx="721672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>
                <a:latin typeface="Symbol" panose="05050102010706020507" pitchFamily="18" charset="2"/>
              </a:rPr>
              <a:t>~D</a:t>
            </a:r>
            <a:r>
              <a:rPr lang="en-US" sz="1200"/>
              <a:t>6</a:t>
            </a:r>
            <a:r>
              <a:rPr lang="en-US" sz="1200">
                <a:latin typeface="+mn-lt"/>
              </a:rPr>
              <a:t>.2m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D5C7A61-BB88-5516-22CA-3BE34544A7CD}"/>
              </a:ext>
            </a:extLst>
          </p:cNvPr>
          <p:cNvSpPr txBox="1"/>
          <p:nvPr/>
        </p:nvSpPr>
        <p:spPr>
          <a:xfrm>
            <a:off x="10257040" y="5867694"/>
            <a:ext cx="700833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>
                <a:latin typeface="Symbol" panose="05050102010706020507" pitchFamily="18" charset="2"/>
              </a:rPr>
              <a:t>~D2.3</a:t>
            </a:r>
            <a:r>
              <a:rPr lang="en-US" sz="1200">
                <a:latin typeface="+mn-lt"/>
              </a:rPr>
              <a:t>m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D72E154-6498-FE03-2DBD-61435E7ED27E}"/>
              </a:ext>
            </a:extLst>
          </p:cNvPr>
          <p:cNvCxnSpPr>
            <a:cxnSpLocks/>
          </p:cNvCxnSpPr>
          <p:nvPr/>
        </p:nvCxnSpPr>
        <p:spPr>
          <a:xfrm flipV="1">
            <a:off x="9919391" y="5740400"/>
            <a:ext cx="1123259" cy="193601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82C623B-7041-CC33-B263-27249C61A44E}"/>
              </a:ext>
            </a:extLst>
          </p:cNvPr>
          <p:cNvCxnSpPr>
            <a:cxnSpLocks/>
          </p:cNvCxnSpPr>
          <p:nvPr/>
        </p:nvCxnSpPr>
        <p:spPr>
          <a:xfrm flipH="1" flipV="1">
            <a:off x="8747753" y="3592513"/>
            <a:ext cx="516897" cy="6337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8226CBC-2247-9FD1-C0B5-6DA90C2E5A6B}"/>
              </a:ext>
            </a:extLst>
          </p:cNvPr>
          <p:cNvSpPr txBox="1"/>
          <p:nvPr/>
        </p:nvSpPr>
        <p:spPr>
          <a:xfrm>
            <a:off x="8768389" y="4244928"/>
            <a:ext cx="1340811" cy="2769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>
                <a:cs typeface="Arial"/>
              </a:rPr>
              <a:t>Pedestal</a:t>
            </a:r>
            <a:endParaRPr lang="en-US" sz="120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0DE859-A4BE-6019-7D71-8568D1C131E4}"/>
              </a:ext>
            </a:extLst>
          </p:cNvPr>
          <p:cNvCxnSpPr>
            <a:cxnSpLocks/>
          </p:cNvCxnSpPr>
          <p:nvPr/>
        </p:nvCxnSpPr>
        <p:spPr>
          <a:xfrm flipV="1">
            <a:off x="7870755" y="3268617"/>
            <a:ext cx="0" cy="555844"/>
          </a:xfrm>
          <a:prstGeom prst="line">
            <a:avLst/>
          </a:prstGeom>
          <a:solidFill>
            <a:schemeClr val="bg1"/>
          </a:solidFill>
          <a:ln w="12700">
            <a:solidFill>
              <a:srgbClr val="00B05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789ADAE-E6EB-6AB3-4835-BAD59AB3D092}"/>
              </a:ext>
            </a:extLst>
          </p:cNvPr>
          <p:cNvSpPr txBox="1"/>
          <p:nvPr/>
        </p:nvSpPr>
        <p:spPr>
          <a:xfrm>
            <a:off x="8034994" y="1000855"/>
            <a:ext cx="2240427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dirty="0">
                <a:cs typeface="Arial"/>
              </a:rPr>
              <a:t>Beam Elevation of:</a:t>
            </a:r>
          </a:p>
          <a:p>
            <a:pPr algn="ctr"/>
            <a:r>
              <a:rPr lang="en-US" sz="1200" dirty="0">
                <a:cs typeface="Arial"/>
              </a:rPr>
              <a:t>Upper Moderator – 1.18m  </a:t>
            </a:r>
            <a:br>
              <a:rPr lang="en-US" sz="1200" dirty="0">
                <a:cs typeface="Arial"/>
              </a:rPr>
            </a:br>
            <a:r>
              <a:rPr lang="en-US" sz="1200" dirty="0">
                <a:cs typeface="Arial"/>
              </a:rPr>
              <a:t>Lower Moderator – 0.96m</a:t>
            </a:r>
            <a:endParaRPr lang="en-US" sz="12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36E327E-426A-58F3-CF4F-02BBBD26D5FF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7870755" y="1647186"/>
            <a:ext cx="1284453" cy="1915910"/>
          </a:xfrm>
          <a:prstGeom prst="straightConnector1">
            <a:avLst/>
          </a:prstGeom>
          <a:ln>
            <a:solidFill>
              <a:srgbClr val="00B050"/>
            </a:solidFill>
            <a:tail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4D87A50-7591-000E-0F3A-809F0FDFFBCF}"/>
              </a:ext>
            </a:extLst>
          </p:cNvPr>
          <p:cNvCxnSpPr>
            <a:cxnSpLocks/>
          </p:cNvCxnSpPr>
          <p:nvPr/>
        </p:nvCxnSpPr>
        <p:spPr>
          <a:xfrm flipV="1">
            <a:off x="7669106" y="3219431"/>
            <a:ext cx="403295" cy="59418"/>
          </a:xfrm>
          <a:prstGeom prst="line">
            <a:avLst/>
          </a:prstGeom>
          <a:ln w="28575">
            <a:solidFill>
              <a:srgbClr val="00B05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A093B67-4093-5109-CA1A-5F93130D90DB}"/>
              </a:ext>
            </a:extLst>
          </p:cNvPr>
          <p:cNvCxnSpPr>
            <a:cxnSpLocks/>
          </p:cNvCxnSpPr>
          <p:nvPr/>
        </p:nvCxnSpPr>
        <p:spPr>
          <a:xfrm flipV="1">
            <a:off x="7699926" y="3777943"/>
            <a:ext cx="403295" cy="59418"/>
          </a:xfrm>
          <a:prstGeom prst="line">
            <a:avLst/>
          </a:prstGeom>
          <a:ln w="28575">
            <a:solidFill>
              <a:srgbClr val="00B05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473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734FF-3709-AA18-EF0D-4E36143E0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Vacuum Connections for Standardized Housings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9C3B5E-66D4-CA90-D525-EF27C1D31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27982"/>
            <a:ext cx="4878158" cy="4573531"/>
          </a:xfrm>
        </p:spPr>
        <p:txBody>
          <a:bodyPr/>
          <a:lstStyle/>
          <a:p>
            <a:r>
              <a:rPr lang="en-US" sz="2400" dirty="0"/>
              <a:t>Vacuum connections will be provided to each beamline via manifold connections on the bunker wall</a:t>
            </a:r>
          </a:p>
          <a:p>
            <a:r>
              <a:rPr lang="en-US" sz="2400" dirty="0"/>
              <a:t>All of a beamline’s in-bunker and ex-bunker housings share a common vacuum that does not include choppers/shutters</a:t>
            </a:r>
          </a:p>
          <a:p>
            <a:r>
              <a:rPr lang="en-US" sz="2400" dirty="0"/>
              <a:t>Vacuum will be shared across instruments with the ability to isolate certain beamlines for maintenance, installation, etc.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7BDC7A-F660-F06E-6D0A-419E59A4C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424" y="1045852"/>
            <a:ext cx="6248660" cy="5178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200963-3CF2-BC4A-A63C-996B5B4E4E52}"/>
              </a:ext>
            </a:extLst>
          </p:cNvPr>
          <p:cNvSpPr txBox="1"/>
          <p:nvPr/>
        </p:nvSpPr>
        <p:spPr>
          <a:xfrm>
            <a:off x="6348062" y="6150547"/>
            <a:ext cx="48214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In-Bunker Vacuum Manifolds Connections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53BCE3-D0A8-ECD8-94AE-16939A7ADCD3}"/>
              </a:ext>
            </a:extLst>
          </p:cNvPr>
          <p:cNvSpPr txBox="1"/>
          <p:nvPr/>
        </p:nvSpPr>
        <p:spPr>
          <a:xfrm>
            <a:off x="9777026" y="1221112"/>
            <a:ext cx="2240427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dirty="0">
                <a:cs typeface="Arial"/>
              </a:rPr>
              <a:t>Vacuum System Manifolds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94AC09F-92C1-54EA-A119-CFC573A6B8C1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9924911" y="1498111"/>
            <a:ext cx="972329" cy="2413118"/>
          </a:xfrm>
          <a:prstGeom prst="straightConnector1">
            <a:avLst/>
          </a:prstGeom>
          <a:ln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1B687AB-3262-19FA-F606-66209AA2C982}"/>
              </a:ext>
            </a:extLst>
          </p:cNvPr>
          <p:cNvCxnSpPr>
            <a:cxnSpLocks/>
          </p:cNvCxnSpPr>
          <p:nvPr/>
        </p:nvCxnSpPr>
        <p:spPr>
          <a:xfrm flipH="1">
            <a:off x="9514657" y="1498111"/>
            <a:ext cx="1382583" cy="2645154"/>
          </a:xfrm>
          <a:prstGeom prst="straightConnector1">
            <a:avLst/>
          </a:prstGeom>
          <a:ln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FB9E983-739F-4A0F-84E9-CDF52AD321F0}"/>
              </a:ext>
            </a:extLst>
          </p:cNvPr>
          <p:cNvSpPr txBox="1"/>
          <p:nvPr/>
        </p:nvSpPr>
        <p:spPr>
          <a:xfrm>
            <a:off x="7052939" y="2161904"/>
            <a:ext cx="2240427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dirty="0">
                <a:cs typeface="Arial"/>
              </a:rPr>
              <a:t>Vacuum Isolation Valves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1CA1499-A913-9435-25F7-6876D9C1F390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8173153" y="2438903"/>
            <a:ext cx="410255" cy="1130909"/>
          </a:xfrm>
          <a:prstGeom prst="straightConnector1">
            <a:avLst/>
          </a:prstGeom>
          <a:ln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8C7D6B9-1DAC-D108-D70A-2A574DD641CF}"/>
              </a:ext>
            </a:extLst>
          </p:cNvPr>
          <p:cNvCxnSpPr>
            <a:cxnSpLocks/>
          </p:cNvCxnSpPr>
          <p:nvPr/>
        </p:nvCxnSpPr>
        <p:spPr>
          <a:xfrm>
            <a:off x="8173153" y="2438903"/>
            <a:ext cx="16164" cy="1246927"/>
          </a:xfrm>
          <a:prstGeom prst="straightConnector1">
            <a:avLst/>
          </a:prstGeom>
          <a:ln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55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33397D63-8BD7-C7DB-C167-7A12820EF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100" y="1228351"/>
            <a:ext cx="7581900" cy="447576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6178170-2497-CF51-CDD2-131423B90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424732"/>
          </a:xfrm>
        </p:spPr>
        <p:txBody>
          <a:bodyPr/>
          <a:lstStyle/>
          <a:p>
            <a:r>
              <a:rPr lang="en-US" sz="2400" dirty="0"/>
              <a:t>Main Components of the Ex-Bunker Optic Housings &amp; Support System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3AD36C1-15C9-3A7D-F850-5E09522A2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4450" y="1083886"/>
            <a:ext cx="4068324" cy="5256445"/>
          </a:xfrm>
        </p:spPr>
        <p:txBody>
          <a:bodyPr/>
          <a:lstStyle/>
          <a:p>
            <a:r>
              <a:rPr lang="en-US" dirty="0"/>
              <a:t>The Ex-Bunker optics system is comprised of:</a:t>
            </a:r>
          </a:p>
          <a:p>
            <a:pPr marL="688975" lvl="1" indent="-342900">
              <a:buFont typeface="+mj-lt"/>
              <a:buAutoNum type="arabicPeriod"/>
            </a:pPr>
            <a:r>
              <a:rPr lang="en-US" b="1" dirty="0"/>
              <a:t>Pedestals</a:t>
            </a:r>
          </a:p>
          <a:p>
            <a:pPr marL="688975" lvl="1" indent="-342900">
              <a:buFont typeface="+mj-lt"/>
              <a:buAutoNum type="arabicPeriod"/>
            </a:pPr>
            <a:r>
              <a:rPr lang="en-US" b="1" dirty="0"/>
              <a:t>Girder</a:t>
            </a:r>
          </a:p>
          <a:p>
            <a:pPr marL="688975" lvl="1" indent="-342900">
              <a:buFont typeface="+mj-lt"/>
              <a:buAutoNum type="arabicPeriod"/>
            </a:pPr>
            <a:r>
              <a:rPr lang="en-US" b="1" dirty="0"/>
              <a:t>Optics Housings</a:t>
            </a:r>
          </a:p>
          <a:p>
            <a:r>
              <a:rPr lang="en-US" dirty="0"/>
              <a:t>Girders span between the pedestal intervals to minimize local settlement errors</a:t>
            </a:r>
          </a:p>
          <a:p>
            <a:pPr lvl="1"/>
            <a:r>
              <a:rPr lang="en-US" dirty="0"/>
              <a:t>Max span of concept is 4m</a:t>
            </a:r>
          </a:p>
          <a:p>
            <a:r>
              <a:rPr lang="en-US" dirty="0"/>
              <a:t>All in-bunker and ex-bunker housings share a common vacuum but does not include choppers/shutters</a:t>
            </a:r>
          </a:p>
          <a:p>
            <a:r>
              <a:rPr lang="en-US" dirty="0"/>
              <a:t>Vacuum is also shared across all instruments</a:t>
            </a:r>
            <a:endParaRPr lang="en-US" sz="2400" dirty="0"/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0A3169-2737-9B27-A289-15A7D6E5750A}"/>
              </a:ext>
            </a:extLst>
          </p:cNvPr>
          <p:cNvSpPr txBox="1"/>
          <p:nvPr/>
        </p:nvSpPr>
        <p:spPr>
          <a:xfrm>
            <a:off x="6127263" y="4871871"/>
            <a:ext cx="1050548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1. Pedestal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5ED6C8-B2A6-77B3-EEA5-114F0B08CC7E}"/>
              </a:ext>
            </a:extLst>
          </p:cNvPr>
          <p:cNvSpPr txBox="1"/>
          <p:nvPr/>
        </p:nvSpPr>
        <p:spPr>
          <a:xfrm>
            <a:off x="5003222" y="2307937"/>
            <a:ext cx="110229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3. Optics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prstClr val="black"/>
                </a:solidFill>
                <a:latin typeface="Century Gothic" panose="020F0302020204030204"/>
                <a:cs typeface="Arial" charset="0"/>
              </a:rPr>
              <a:t>  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 Housing</a:t>
            </a: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86106643-D97F-4F8B-6DB2-B1C27A1E97CD}"/>
              </a:ext>
            </a:extLst>
          </p:cNvPr>
          <p:cNvSpPr/>
          <p:nvPr/>
        </p:nvSpPr>
        <p:spPr>
          <a:xfrm rot="4426394">
            <a:off x="6621341" y="1820268"/>
            <a:ext cx="264571" cy="1227701"/>
          </a:xfrm>
          <a:prstGeom prst="leftBrace">
            <a:avLst>
              <a:gd name="adj1" fmla="val 65904"/>
              <a:gd name="adj2" fmla="val 53916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DDD5585-E37E-6334-10A4-6B3B56565DB8}"/>
              </a:ext>
            </a:extLst>
          </p:cNvPr>
          <p:cNvCxnSpPr>
            <a:cxnSpLocks/>
          </p:cNvCxnSpPr>
          <p:nvPr/>
        </p:nvCxnSpPr>
        <p:spPr>
          <a:xfrm flipV="1">
            <a:off x="7821458" y="4594960"/>
            <a:ext cx="3627865" cy="113838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EF7B1AB-ADE9-8E1E-52C9-C5DBD8ADBD96}"/>
              </a:ext>
            </a:extLst>
          </p:cNvPr>
          <p:cNvCxnSpPr>
            <a:cxnSpLocks/>
          </p:cNvCxnSpPr>
          <p:nvPr/>
        </p:nvCxnSpPr>
        <p:spPr>
          <a:xfrm>
            <a:off x="7821458" y="5400087"/>
            <a:ext cx="0" cy="54351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AAB63888-7592-9C1A-3E7B-3F30CBAFD947}"/>
              </a:ext>
            </a:extLst>
          </p:cNvPr>
          <p:cNvSpPr txBox="1"/>
          <p:nvPr/>
        </p:nvSpPr>
        <p:spPr>
          <a:xfrm>
            <a:off x="9474620" y="5034886"/>
            <a:ext cx="457176" cy="2585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3 m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883F6444-48AF-75F0-2D34-C68EC39C3EB1}"/>
              </a:ext>
            </a:extLst>
          </p:cNvPr>
          <p:cNvSpPr/>
          <p:nvPr/>
        </p:nvSpPr>
        <p:spPr>
          <a:xfrm rot="4356980">
            <a:off x="9081272" y="-270083"/>
            <a:ext cx="284928" cy="3855956"/>
          </a:xfrm>
          <a:prstGeom prst="leftBrace">
            <a:avLst>
              <a:gd name="adj1" fmla="val 74655"/>
              <a:gd name="adj2" fmla="val 50112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AEADE7-9090-08DD-033A-67E249D01807}"/>
              </a:ext>
            </a:extLst>
          </p:cNvPr>
          <p:cNvSpPr txBox="1"/>
          <p:nvPr/>
        </p:nvSpPr>
        <p:spPr>
          <a:xfrm>
            <a:off x="8799751" y="1189983"/>
            <a:ext cx="942963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Section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AB242D-1EF8-5C01-A08F-E84CEF64FBC7}"/>
              </a:ext>
            </a:extLst>
          </p:cNvPr>
          <p:cNvSpPr txBox="1"/>
          <p:nvPr/>
        </p:nvSpPr>
        <p:spPr>
          <a:xfrm>
            <a:off x="6234217" y="1965662"/>
            <a:ext cx="787395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Element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24BF0D9-CA6D-BE16-7D3B-83C61B8AC680}"/>
              </a:ext>
            </a:extLst>
          </p:cNvPr>
          <p:cNvCxnSpPr>
            <a:cxnSpLocks/>
          </p:cNvCxnSpPr>
          <p:nvPr/>
        </p:nvCxnSpPr>
        <p:spPr>
          <a:xfrm>
            <a:off x="11449323" y="4271113"/>
            <a:ext cx="0" cy="52870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5919E5D-1E66-3A14-FB34-1F084CCC9E2F}"/>
              </a:ext>
            </a:extLst>
          </p:cNvPr>
          <p:cNvCxnSpPr>
            <a:cxnSpLocks/>
          </p:cNvCxnSpPr>
          <p:nvPr/>
        </p:nvCxnSpPr>
        <p:spPr>
          <a:xfrm flipV="1">
            <a:off x="9373728" y="2857148"/>
            <a:ext cx="176175" cy="666062"/>
          </a:xfrm>
          <a:prstGeom prst="straightConnector1">
            <a:avLst/>
          </a:prstGeom>
          <a:ln w="22225">
            <a:solidFill>
              <a:schemeClr val="tx1"/>
            </a:solidFill>
            <a:miter lim="800000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86FF3006-9A91-7957-AAD8-A7AC962C1F18}"/>
              </a:ext>
            </a:extLst>
          </p:cNvPr>
          <p:cNvSpPr txBox="1"/>
          <p:nvPr/>
        </p:nvSpPr>
        <p:spPr>
          <a:xfrm>
            <a:off x="8949346" y="3537575"/>
            <a:ext cx="1050548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2. Girder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905ED994-628B-C152-6108-E5E1A19F4E4F}"/>
              </a:ext>
            </a:extLst>
          </p:cNvPr>
          <p:cNvCxnSpPr>
            <a:cxnSpLocks/>
          </p:cNvCxnSpPr>
          <p:nvPr/>
        </p:nvCxnSpPr>
        <p:spPr>
          <a:xfrm>
            <a:off x="5629257" y="2732669"/>
            <a:ext cx="213495" cy="460064"/>
          </a:xfrm>
          <a:prstGeom prst="straightConnector1">
            <a:avLst/>
          </a:prstGeom>
          <a:ln w="22225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2C13F79-280F-B362-9D8B-9BB80E83C65A}"/>
              </a:ext>
            </a:extLst>
          </p:cNvPr>
          <p:cNvCxnSpPr>
            <a:cxnSpLocks/>
          </p:cNvCxnSpPr>
          <p:nvPr/>
        </p:nvCxnSpPr>
        <p:spPr>
          <a:xfrm flipV="1">
            <a:off x="5243673" y="4326237"/>
            <a:ext cx="1203584" cy="31225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C8E7DF-4AEB-4CDB-8D03-0E19E639274B}"/>
              </a:ext>
            </a:extLst>
          </p:cNvPr>
          <p:cNvCxnSpPr>
            <a:cxnSpLocks/>
          </p:cNvCxnSpPr>
          <p:nvPr/>
        </p:nvCxnSpPr>
        <p:spPr>
          <a:xfrm>
            <a:off x="5217176" y="3712997"/>
            <a:ext cx="0" cy="105126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6513152-7315-DC49-F21A-6066D1E31DB2}"/>
              </a:ext>
            </a:extLst>
          </p:cNvPr>
          <p:cNvSpPr txBox="1"/>
          <p:nvPr/>
        </p:nvSpPr>
        <p:spPr>
          <a:xfrm>
            <a:off x="5670087" y="4379961"/>
            <a:ext cx="457176" cy="2585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1 m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1C9EED-686A-914C-92B1-FC50A60DA6E6}"/>
              </a:ext>
            </a:extLst>
          </p:cNvPr>
          <p:cNvCxnSpPr>
            <a:cxnSpLocks/>
          </p:cNvCxnSpPr>
          <p:nvPr/>
        </p:nvCxnSpPr>
        <p:spPr>
          <a:xfrm>
            <a:off x="6447257" y="3324817"/>
            <a:ext cx="0" cy="116755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6EF5AA8-1823-2C33-9B14-7AC75A5FB387}"/>
              </a:ext>
            </a:extLst>
          </p:cNvPr>
          <p:cNvCxnSpPr>
            <a:cxnSpLocks/>
          </p:cNvCxnSpPr>
          <p:nvPr/>
        </p:nvCxnSpPr>
        <p:spPr>
          <a:xfrm flipV="1">
            <a:off x="7078781" y="4799817"/>
            <a:ext cx="362230" cy="162952"/>
          </a:xfrm>
          <a:prstGeom prst="straightConnector1">
            <a:avLst/>
          </a:prstGeom>
          <a:ln w="22225">
            <a:solidFill>
              <a:schemeClr val="tx1"/>
            </a:solidFill>
            <a:miter lim="800000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83B47FB-F60B-8729-B906-C55F9B56FE96}"/>
              </a:ext>
            </a:extLst>
          </p:cNvPr>
          <p:cNvSpPr txBox="1"/>
          <p:nvPr/>
        </p:nvSpPr>
        <p:spPr>
          <a:xfrm>
            <a:off x="6753625" y="6057192"/>
            <a:ext cx="371532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1" dirty="0">
                <a:solidFill>
                  <a:prstClr val="black"/>
                </a:solidFill>
                <a:latin typeface="Century Gothic" panose="020F0302020204030204"/>
              </a:rPr>
              <a:t>Example of Long Spans of Ex-Bunker Guide Housings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B2C56F-B70E-EBE1-FC1D-3544FA3E3DB4}"/>
              </a:ext>
            </a:extLst>
          </p:cNvPr>
          <p:cNvSpPr txBox="1"/>
          <p:nvPr/>
        </p:nvSpPr>
        <p:spPr>
          <a:xfrm>
            <a:off x="30806" y="173186"/>
            <a:ext cx="449381" cy="48039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/>
              <a:t>3</a:t>
            </a:r>
            <a:endParaRPr lang="en-US" b="1">
              <a:latin typeface="+mn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8E97E70-7951-AEA0-F314-9AEC646F0114}"/>
              </a:ext>
            </a:extLst>
          </p:cNvPr>
          <p:cNvCxnSpPr>
            <a:cxnSpLocks/>
          </p:cNvCxnSpPr>
          <p:nvPr/>
        </p:nvCxnSpPr>
        <p:spPr>
          <a:xfrm flipV="1">
            <a:off x="8523509" y="2509594"/>
            <a:ext cx="0" cy="2524829"/>
          </a:xfrm>
          <a:prstGeom prst="line">
            <a:avLst/>
          </a:prstGeom>
          <a:solidFill>
            <a:schemeClr val="bg1"/>
          </a:solidFill>
          <a:ln w="12700">
            <a:solidFill>
              <a:srgbClr val="00B05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D80E6CB-338E-E197-E0A5-CC8354416B55}"/>
              </a:ext>
            </a:extLst>
          </p:cNvPr>
          <p:cNvSpPr txBox="1"/>
          <p:nvPr/>
        </p:nvSpPr>
        <p:spPr>
          <a:xfrm>
            <a:off x="8564238" y="4028185"/>
            <a:ext cx="2240427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dirty="0">
                <a:cs typeface="Arial"/>
              </a:rPr>
              <a:t>Beam Elevation of:</a:t>
            </a:r>
          </a:p>
          <a:p>
            <a:pPr algn="ctr"/>
            <a:r>
              <a:rPr lang="en-US" sz="1200" dirty="0">
                <a:cs typeface="Arial"/>
              </a:rPr>
              <a:t>Upper Moderator – 1.91m  </a:t>
            </a:r>
            <a:br>
              <a:rPr lang="en-US" sz="1200" dirty="0">
                <a:cs typeface="Arial"/>
              </a:rPr>
            </a:br>
            <a:r>
              <a:rPr lang="en-US" sz="1200" dirty="0">
                <a:cs typeface="Arial"/>
              </a:rPr>
              <a:t>Lower Moderator – 1.70m</a:t>
            </a:r>
            <a:endParaRPr lang="en-US" sz="12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6369B4F-04A4-CA15-28EB-1C472637F90C}"/>
              </a:ext>
            </a:extLst>
          </p:cNvPr>
          <p:cNvCxnSpPr>
            <a:cxnSpLocks/>
          </p:cNvCxnSpPr>
          <p:nvPr/>
        </p:nvCxnSpPr>
        <p:spPr>
          <a:xfrm flipH="1" flipV="1">
            <a:off x="8523509" y="3796107"/>
            <a:ext cx="425837" cy="232078"/>
          </a:xfrm>
          <a:prstGeom prst="straightConnector1">
            <a:avLst/>
          </a:prstGeom>
          <a:ln>
            <a:solidFill>
              <a:srgbClr val="00B050"/>
            </a:solidFill>
            <a:tail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A1B08AA-C8C7-B616-83EB-C1F7256F67CF}"/>
              </a:ext>
            </a:extLst>
          </p:cNvPr>
          <p:cNvCxnSpPr>
            <a:cxnSpLocks/>
          </p:cNvCxnSpPr>
          <p:nvPr/>
        </p:nvCxnSpPr>
        <p:spPr>
          <a:xfrm flipV="1">
            <a:off x="8279198" y="2426963"/>
            <a:ext cx="413816" cy="145433"/>
          </a:xfrm>
          <a:prstGeom prst="line">
            <a:avLst/>
          </a:prstGeom>
          <a:ln w="28575">
            <a:solidFill>
              <a:srgbClr val="00B05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4E662B7-F151-50CA-D26D-B269A4D19A0F}"/>
              </a:ext>
            </a:extLst>
          </p:cNvPr>
          <p:cNvCxnSpPr>
            <a:cxnSpLocks/>
          </p:cNvCxnSpPr>
          <p:nvPr/>
        </p:nvCxnSpPr>
        <p:spPr>
          <a:xfrm flipV="1">
            <a:off x="8318127" y="4954873"/>
            <a:ext cx="413816" cy="145433"/>
          </a:xfrm>
          <a:prstGeom prst="line">
            <a:avLst/>
          </a:prstGeom>
          <a:ln w="28575">
            <a:solidFill>
              <a:srgbClr val="00B05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118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D6046-58C2-F9C9-CF7E-45282FCE6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Ex-Bunker Optic Support System Accessories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5D92B4E-A89E-4352-2DBB-EA8774FF8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135" y="892302"/>
            <a:ext cx="5507832" cy="821190"/>
          </a:xfrm>
        </p:spPr>
        <p:txBody>
          <a:bodyPr/>
          <a:lstStyle/>
          <a:p>
            <a:r>
              <a:rPr lang="en-US"/>
              <a:t>Cantilever Support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8C05A31-0C19-77C8-06B2-25F7944E84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670804" y="1722438"/>
            <a:ext cx="3095704" cy="3373437"/>
          </a:xfr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5ED0683-19D4-D51F-2429-A3A8DB58DC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1493" y="892302"/>
            <a:ext cx="5504688" cy="821190"/>
          </a:xfrm>
        </p:spPr>
        <p:txBody>
          <a:bodyPr/>
          <a:lstStyle/>
          <a:p>
            <a:r>
              <a:rPr lang="en-US"/>
              <a:t>Inter-Pedestal Support Platform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0E5535D-8D66-883F-C196-DA504B0DED7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753727" y="1722438"/>
            <a:ext cx="4480509" cy="3373437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871B46-30DA-0594-8C07-BDE3C953D25A}"/>
              </a:ext>
            </a:extLst>
          </p:cNvPr>
          <p:cNvSpPr txBox="1"/>
          <p:nvPr/>
        </p:nvSpPr>
        <p:spPr>
          <a:xfrm>
            <a:off x="1609613" y="4797664"/>
            <a:ext cx="17300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00">
                <a:latin typeface="+mn-lt"/>
              </a:rPr>
              <a:t>Instrument Building Floor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E0AB15-9E34-670F-A3B9-359C40926ECE}"/>
              </a:ext>
            </a:extLst>
          </p:cNvPr>
          <p:cNvSpPr txBox="1"/>
          <p:nvPr/>
        </p:nvSpPr>
        <p:spPr>
          <a:xfrm>
            <a:off x="9606532" y="4853290"/>
            <a:ext cx="17300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00">
                <a:latin typeface="+mn-lt"/>
              </a:rPr>
              <a:t>Instrument Building Floor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988639-DA2D-B42C-118D-F38AC35F5C21}"/>
              </a:ext>
            </a:extLst>
          </p:cNvPr>
          <p:cNvSpPr txBox="1"/>
          <p:nvPr/>
        </p:nvSpPr>
        <p:spPr>
          <a:xfrm>
            <a:off x="740796" y="5108903"/>
            <a:ext cx="495572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A short girder and arm able to extend the optic support system beyond a single pedestal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EB9425-585E-6591-D6E7-F40727B7F416}"/>
              </a:ext>
            </a:extLst>
          </p:cNvPr>
          <p:cNvSpPr txBox="1"/>
          <p:nvPr/>
        </p:nvSpPr>
        <p:spPr>
          <a:xfrm>
            <a:off x="6753727" y="5104821"/>
            <a:ext cx="505999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A platform spanned between two pedestals to provide an isolated base to build unique optical components upon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i.e. small vacuum vessels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310F0A-02FF-FB87-2F6E-4F020CA85298}"/>
              </a:ext>
            </a:extLst>
          </p:cNvPr>
          <p:cNvSpPr txBox="1"/>
          <p:nvPr/>
        </p:nvSpPr>
        <p:spPr>
          <a:xfrm>
            <a:off x="30806" y="173186"/>
            <a:ext cx="449381" cy="48039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/>
              <a:t>3</a:t>
            </a:r>
            <a:endParaRPr lang="en-US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5494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9E0BD7-9547-C1A3-6DBF-7E1079CA9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930" y="1462062"/>
            <a:ext cx="9945905" cy="44258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B38FD2-46BE-452F-8357-0DC27B9C3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424732"/>
          </a:xfrm>
        </p:spPr>
        <p:txBody>
          <a:bodyPr/>
          <a:lstStyle/>
          <a:p>
            <a:r>
              <a:rPr lang="en-US" sz="2400" dirty="0"/>
              <a:t>Ex-Bunker Integration with Instrument Shielding and Choppers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0038B-0B99-4674-99F6-FD31380D449C}"/>
              </a:ext>
            </a:extLst>
          </p:cNvPr>
          <p:cNvCxnSpPr>
            <a:cxnSpLocks/>
          </p:cNvCxnSpPr>
          <p:nvPr/>
        </p:nvCxnSpPr>
        <p:spPr>
          <a:xfrm>
            <a:off x="4927285" y="2535501"/>
            <a:ext cx="142097" cy="301196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01CBF25-67DA-491B-B7FC-80F694A58E1B}"/>
              </a:ext>
            </a:extLst>
          </p:cNvPr>
          <p:cNvSpPr txBox="1"/>
          <p:nvPr/>
        </p:nvSpPr>
        <p:spPr>
          <a:xfrm>
            <a:off x="4313189" y="2278429"/>
            <a:ext cx="124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+mn-lt"/>
              </a:rPr>
              <a:t>T</a:t>
            </a:r>
            <a:r>
              <a:rPr lang="en-US" sz="1200" baseline="-25000">
                <a:latin typeface="+mn-lt"/>
              </a:rPr>
              <a:t>0</a:t>
            </a:r>
            <a:r>
              <a:rPr lang="en-US" sz="1200">
                <a:latin typeface="+mn-lt"/>
              </a:rPr>
              <a:t>-Chopper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3020556-12A7-45B0-A397-B6D5F43F1041}"/>
              </a:ext>
            </a:extLst>
          </p:cNvPr>
          <p:cNvCxnSpPr>
            <a:cxnSpLocks/>
          </p:cNvCxnSpPr>
          <p:nvPr/>
        </p:nvCxnSpPr>
        <p:spPr>
          <a:xfrm>
            <a:off x="2819169" y="3345533"/>
            <a:ext cx="155403" cy="384050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DB188E5-35CB-43EA-95FF-9839123AC78F}"/>
              </a:ext>
            </a:extLst>
          </p:cNvPr>
          <p:cNvCxnSpPr>
            <a:cxnSpLocks/>
          </p:cNvCxnSpPr>
          <p:nvPr/>
        </p:nvCxnSpPr>
        <p:spPr>
          <a:xfrm flipH="1" flipV="1">
            <a:off x="8496000" y="3515850"/>
            <a:ext cx="340950" cy="958737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C08148C-0D8F-4187-9D33-620F61472C23}"/>
              </a:ext>
            </a:extLst>
          </p:cNvPr>
          <p:cNvSpPr txBox="1"/>
          <p:nvPr/>
        </p:nvSpPr>
        <p:spPr>
          <a:xfrm>
            <a:off x="8611106" y="4476996"/>
            <a:ext cx="2338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+mn-lt"/>
              </a:rPr>
              <a:t>Girder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777B53-88E5-4B89-A539-4A64D4FF6A05}"/>
              </a:ext>
            </a:extLst>
          </p:cNvPr>
          <p:cNvSpPr txBox="1"/>
          <p:nvPr/>
        </p:nvSpPr>
        <p:spPr>
          <a:xfrm>
            <a:off x="3442364" y="5687092"/>
            <a:ext cx="1403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+mn-lt"/>
              </a:rPr>
              <a:t>Beam Monitor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C72CCC-44F1-4F31-9E16-A3EEA792F2D7}"/>
              </a:ext>
            </a:extLst>
          </p:cNvPr>
          <p:cNvCxnSpPr>
            <a:cxnSpLocks/>
          </p:cNvCxnSpPr>
          <p:nvPr/>
        </p:nvCxnSpPr>
        <p:spPr>
          <a:xfrm flipH="1" flipV="1">
            <a:off x="3622456" y="4536621"/>
            <a:ext cx="355656" cy="1150471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E9E293F-99D1-4809-AA9F-67484EA7726C}"/>
              </a:ext>
            </a:extLst>
          </p:cNvPr>
          <p:cNvCxnSpPr>
            <a:cxnSpLocks/>
          </p:cNvCxnSpPr>
          <p:nvPr/>
        </p:nvCxnSpPr>
        <p:spPr>
          <a:xfrm flipH="1" flipV="1">
            <a:off x="7571902" y="4566708"/>
            <a:ext cx="85930" cy="276480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B532631-A448-4EB2-A013-F51BC31453DC}"/>
              </a:ext>
            </a:extLst>
          </p:cNvPr>
          <p:cNvSpPr txBox="1"/>
          <p:nvPr/>
        </p:nvSpPr>
        <p:spPr>
          <a:xfrm>
            <a:off x="7285661" y="4819771"/>
            <a:ext cx="2223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+mn-lt"/>
              </a:rPr>
              <a:t>Pedestal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623C383-D3B4-4CB9-B5FD-F2174471EF5C}"/>
              </a:ext>
            </a:extLst>
          </p:cNvPr>
          <p:cNvSpPr txBox="1"/>
          <p:nvPr/>
        </p:nvSpPr>
        <p:spPr>
          <a:xfrm>
            <a:off x="3095288" y="2431621"/>
            <a:ext cx="791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+mn-lt"/>
              </a:rPr>
              <a:t>Baffle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3CBD829-4AC3-4855-835B-A8FFF3C84238}"/>
              </a:ext>
            </a:extLst>
          </p:cNvPr>
          <p:cNvCxnSpPr>
            <a:cxnSpLocks/>
          </p:cNvCxnSpPr>
          <p:nvPr/>
        </p:nvCxnSpPr>
        <p:spPr>
          <a:xfrm>
            <a:off x="3548976" y="2692806"/>
            <a:ext cx="134161" cy="307745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5A0AA1A-CE0B-476E-AA4D-79747577CFBD}"/>
              </a:ext>
            </a:extLst>
          </p:cNvPr>
          <p:cNvCxnSpPr>
            <a:cxnSpLocks/>
          </p:cNvCxnSpPr>
          <p:nvPr/>
        </p:nvCxnSpPr>
        <p:spPr>
          <a:xfrm>
            <a:off x="6180186" y="1805385"/>
            <a:ext cx="502232" cy="1656848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4D8E010-A4AE-46C2-AED9-35221394BEBA}"/>
              </a:ext>
            </a:extLst>
          </p:cNvPr>
          <p:cNvSpPr txBox="1"/>
          <p:nvPr/>
        </p:nvSpPr>
        <p:spPr>
          <a:xfrm>
            <a:off x="5212635" y="1094002"/>
            <a:ext cx="153853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1200" dirty="0">
                <a:latin typeface="+mn-lt"/>
                <a:cs typeface="Arial"/>
              </a:rPr>
              <a:t>Standard</a:t>
            </a:r>
            <a:endParaRPr lang="en-US" sz="1200" dirty="0"/>
          </a:p>
          <a:p>
            <a:pPr algn="r"/>
            <a:r>
              <a:rPr lang="en-US" sz="1200" dirty="0">
                <a:latin typeface="+mn-lt"/>
                <a:cs typeface="Arial"/>
              </a:rPr>
              <a:t>Ex-Bunker Guide Housings</a:t>
            </a:r>
            <a:endParaRPr lang="en-US" sz="1200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FC6E290-5268-46AA-B712-D8032D5CD185}"/>
              </a:ext>
            </a:extLst>
          </p:cNvPr>
          <p:cNvCxnSpPr>
            <a:cxnSpLocks/>
          </p:cNvCxnSpPr>
          <p:nvPr/>
        </p:nvCxnSpPr>
        <p:spPr>
          <a:xfrm>
            <a:off x="1876429" y="3608499"/>
            <a:ext cx="145625" cy="408564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9B5AC6A-203B-D5FC-0E3F-8885017630DE}"/>
              </a:ext>
            </a:extLst>
          </p:cNvPr>
          <p:cNvSpPr txBox="1"/>
          <p:nvPr/>
        </p:nvSpPr>
        <p:spPr>
          <a:xfrm>
            <a:off x="1908152" y="3071673"/>
            <a:ext cx="1419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+mn-lt"/>
              </a:rPr>
              <a:t>P- Chopper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7D634A-B2FC-2C71-CF0F-663FDBF4F76B}"/>
              </a:ext>
            </a:extLst>
          </p:cNvPr>
          <p:cNvSpPr txBox="1"/>
          <p:nvPr/>
        </p:nvSpPr>
        <p:spPr>
          <a:xfrm>
            <a:off x="845059" y="3337881"/>
            <a:ext cx="1286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+mn-lt"/>
              </a:rPr>
              <a:t>Shield Blocks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3E160F-4227-CE83-C649-0862B605B238}"/>
              </a:ext>
            </a:extLst>
          </p:cNvPr>
          <p:cNvSpPr txBox="1"/>
          <p:nvPr/>
        </p:nvSpPr>
        <p:spPr>
          <a:xfrm>
            <a:off x="5320216" y="1917093"/>
            <a:ext cx="791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+mn-lt"/>
              </a:rPr>
              <a:t>Baffle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F34ECDF-5F52-AD1B-E8F0-E424056ACC40}"/>
              </a:ext>
            </a:extLst>
          </p:cNvPr>
          <p:cNvCxnSpPr>
            <a:cxnSpLocks/>
          </p:cNvCxnSpPr>
          <p:nvPr/>
        </p:nvCxnSpPr>
        <p:spPr>
          <a:xfrm>
            <a:off x="5800538" y="2169400"/>
            <a:ext cx="134161" cy="307745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2D14F01-A20C-BF8F-F015-E9B6C5190CB3}"/>
              </a:ext>
            </a:extLst>
          </p:cNvPr>
          <p:cNvSpPr txBox="1"/>
          <p:nvPr/>
        </p:nvSpPr>
        <p:spPr>
          <a:xfrm>
            <a:off x="1387479" y="5726353"/>
            <a:ext cx="9779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latin typeface="+mn-lt"/>
              </a:rPr>
              <a:t>Bunker Wall</a:t>
            </a:r>
          </a:p>
        </p:txBody>
      </p:sp>
      <p:sp>
        <p:nvSpPr>
          <p:cNvPr id="29" name="Parallelogram 28">
            <a:extLst>
              <a:ext uri="{FF2B5EF4-FFF2-40B4-BE49-F238E27FC236}">
                <a16:creationId xmlns:a16="http://schemas.microsoft.com/office/drawing/2014/main" id="{FEC162E7-9184-B9F5-656E-8C08C28510CB}"/>
              </a:ext>
            </a:extLst>
          </p:cNvPr>
          <p:cNvSpPr/>
          <p:nvPr/>
        </p:nvSpPr>
        <p:spPr>
          <a:xfrm rot="733447" flipH="1">
            <a:off x="1435929" y="3888734"/>
            <a:ext cx="502564" cy="1836313"/>
          </a:xfrm>
          <a:prstGeom prst="parallelogram">
            <a:avLst>
              <a:gd name="adj" fmla="val 81158"/>
            </a:avLst>
          </a:prstGeom>
          <a:solidFill>
            <a:schemeClr val="tx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A53E8B-49EC-22D8-CF6C-5623B826AFC9}"/>
              </a:ext>
            </a:extLst>
          </p:cNvPr>
          <p:cNvSpPr txBox="1"/>
          <p:nvPr/>
        </p:nvSpPr>
        <p:spPr>
          <a:xfrm>
            <a:off x="30806" y="173186"/>
            <a:ext cx="449381" cy="48039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/>
              <a:t>3</a:t>
            </a:r>
            <a:endParaRPr lang="en-US" b="1">
              <a:latin typeface="+mn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D9305F8-98AD-BFF0-9857-D4B7EF2BDD0E}"/>
              </a:ext>
            </a:extLst>
          </p:cNvPr>
          <p:cNvSpPr txBox="1"/>
          <p:nvPr/>
        </p:nvSpPr>
        <p:spPr>
          <a:xfrm>
            <a:off x="6672761" y="5584441"/>
            <a:ext cx="283607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1" dirty="0">
                <a:solidFill>
                  <a:prstClr val="black"/>
                </a:solidFill>
                <a:latin typeface="Century Gothic" panose="020F0302020204030204"/>
              </a:rPr>
              <a:t>Example of Short Spans of Ex-Bunker Guide Housings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824820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9" id="{6EB95C59-BDD5-5C40-971B-727A997B01D4}" vid="{7DE78278-7085-5245-A271-A8AB5B4057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3865356-02a6-4d33-a696-5decb45baae2">
      <Terms xmlns="http://schemas.microsoft.com/office/infopath/2007/PartnerControls"/>
    </lcf76f155ced4ddcb4097134ff3c332f>
    <https_x003a__x002f__x002f_ornl_x002d_my_x002e_sharepoint_x002e_com_x002f__x003a_v_x003a__x002f_g_x002f_personal_x002f_b7t_ornl_gov_x002f_EaGP_x002d_VJDaylIkMiQwAane34Bk0oLub8WCBHtE_KXkLLUuw xmlns="d3865356-02a6-4d33-a696-5decb45baae2">
      <Url xsi:nil="true"/>
      <Description xsi:nil="true"/>
    </https_x003a__x002f__x002f_ornl_x002d_my_x002e_sharepoint_x002e_com_x002f__x003a_v_x003a__x002f_g_x002f_personal_x002f_b7t_ornl_gov_x002f_EaGP_x002d_VJDaylIkMiQwAane34Bk0oLub8WCBHtE_KXkLLUuw>
    <TaxCatchAll xmlns="e4a3cf16-f000-411a-8b9f-ac8de5bd4628" xsi:nil="true"/>
    <SharedWithUsers xmlns="e4a3cf16-f000-411a-8b9f-ac8de5bd4628">
      <UserInfo>
        <DisplayName>Bruce, Douglas R.</DisplayName>
        <AccountId>128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8C220A4B7DB446A3DFD60E906CC048" ma:contentTypeVersion="15" ma:contentTypeDescription="Create a new document." ma:contentTypeScope="" ma:versionID="b408ceaf8e0c923e5e6d25d5dd366a8d">
  <xsd:schema xmlns:xsd="http://www.w3.org/2001/XMLSchema" xmlns:xs="http://www.w3.org/2001/XMLSchema" xmlns:p="http://schemas.microsoft.com/office/2006/metadata/properties" xmlns:ns2="d3865356-02a6-4d33-a696-5decb45baae2" xmlns:ns3="e4a3cf16-f000-411a-8b9f-ac8de5bd4628" targetNamespace="http://schemas.microsoft.com/office/2006/metadata/properties" ma:root="true" ma:fieldsID="ae84da1b58ee278167f42b402f955333" ns2:_="" ns3:_="">
    <xsd:import namespace="d3865356-02a6-4d33-a696-5decb45baae2"/>
    <xsd:import namespace="e4a3cf16-f000-411a-8b9f-ac8de5bd46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https_x003a__x002f__x002f_ornl_x002d_my_x002e_sharepoint_x002e_com_x002f__x003a_v_x003a__x002f_g_x002f_personal_x002f_b7t_ornl_gov_x002f_EaGP_x002d_VJDaylIkMiQwAane34Bk0oLub8WCBHtE_KXkLLUuw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865356-02a6-4d33-a696-5decb45baa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e8ac8405-059b-47f8-b48a-bbaeae0205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https_x003a__x002f__x002f_ornl_x002d_my_x002e_sharepoint_x002e_com_x002f__x003a_v_x003a__x002f_g_x002f_personal_x002f_b7t_ornl_gov_x002f_EaGP_x002d_VJDaylIkMiQwAane34Bk0oLub8WCBHtE_KXkLLUuw" ma:index="22" nillable="true" ma:displayName="https://ornl-my.sharepoint.com/:v:/g/personal/b7t_ornl_gov/EaGP-VJDaylIkMiQwAane34Bk0oLub8WCBHtE_KXkLLUuw" ma:format="Hyperlink" ma:internalName="https_x003a__x002f__x002f_ornl_x002d_my_x002e_sharepoint_x002e_com_x002f__x003a_v_x003a__x002f_g_x002f_personal_x002f_b7t_ornl_gov_x002f_EaGP_x002d_VJDaylIkMiQwAane34Bk0oLub8WCBHtE_KXkLLUuw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a3cf16-f000-411a-8b9f-ac8de5bd462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2377ec8-f349-44bd-a667-3c7fff64c664}" ma:internalName="TaxCatchAll" ma:showField="CatchAllData" ma:web="e4a3cf16-f000-411a-8b9f-ac8de5bd46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FE00A7-ABBF-4F55-8DD1-394F1BBF51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8A413E-9C28-4B02-8D2D-073BF0E6E1B3}">
  <ds:schemaRefs>
    <ds:schemaRef ds:uri="http://purl.org/dc/dcmitype/"/>
    <ds:schemaRef ds:uri="http://schemas.microsoft.com/office/2006/documentManagement/types"/>
    <ds:schemaRef ds:uri="e4a3cf16-f000-411a-8b9f-ac8de5bd4628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d3865356-02a6-4d33-a696-5decb45baae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347753C-9160-40AB-89CE-34A16486DEDB}">
  <ds:schemaRefs>
    <ds:schemaRef ds:uri="d3865356-02a6-4d33-a696-5decb45baae2"/>
    <ds:schemaRef ds:uri="e4a3cf16-f000-411a-8b9f-ac8de5bd462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1833</Words>
  <Application>Microsoft Office PowerPoint</Application>
  <PresentationFormat>Widescreen</PresentationFormat>
  <Paragraphs>278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Century Gothic</vt:lpstr>
      <vt:lpstr>Symbol</vt:lpstr>
      <vt:lpstr>System Font Regular</vt:lpstr>
      <vt:lpstr>ORNL</vt:lpstr>
      <vt:lpstr>STS Standardized Optic Housings and Supports Overview</vt:lpstr>
      <vt:lpstr>What are we trying to accomplish &amp; Why?</vt:lpstr>
      <vt:lpstr>Main Systems of the STS Optics Designs</vt:lpstr>
      <vt:lpstr>Main Components of the Monolith Insert Optics (Not the focus of presentation)</vt:lpstr>
      <vt:lpstr>Main Components of the In-Bunker Optics Housing &amp; Support System</vt:lpstr>
      <vt:lpstr>Vacuum Connections for Standardized Housings</vt:lpstr>
      <vt:lpstr>Main Components of the Ex-Bunker Optic Housings &amp; Support System</vt:lpstr>
      <vt:lpstr>Ex-Bunker Optic Support System Accessories</vt:lpstr>
      <vt:lpstr>Ex-Bunker Integration with Instrument Shielding and Choppers</vt:lpstr>
      <vt:lpstr>System Integration of Ex-Bunker Standardized Components</vt:lpstr>
      <vt:lpstr>STS Beamline Alignment Requirements</vt:lpstr>
      <vt:lpstr>In Bunker vs. Ex-Bunker Std. Guide Housing Design Choice Differences</vt:lpstr>
      <vt:lpstr>In-Bunker Housing Overview</vt:lpstr>
      <vt:lpstr>The Ex-Bunker Optics Housing Overview</vt:lpstr>
      <vt:lpstr>Detecting Systematic Misalignment: Monitoring System Survey</vt:lpstr>
      <vt:lpstr>Compensating for Systematic Misalignment</vt:lpstr>
      <vt:lpstr>Summary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Standardized Optics Support System for STS Instruments</dc:title>
  <dc:creator>Boone, Cristina</dc:creator>
  <cp:lastModifiedBy>Hart, Cameron</cp:lastModifiedBy>
  <cp:revision>2</cp:revision>
  <cp:lastPrinted>2023-05-16T15:26:25Z</cp:lastPrinted>
  <dcterms:created xsi:type="dcterms:W3CDTF">2023-04-19T00:53:43Z</dcterms:created>
  <dcterms:modified xsi:type="dcterms:W3CDTF">2023-07-11T11:59:06Z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0x010100458C220A4B7DB446A3DFD60E906CC048</vt:lpwstr>
  </property>
  <property fmtid="{D5CDD505-2E9C-101B-9397-08002B2CF9AE}" pid="3" name="MediaServiceImageTags">
    <vt:lpwstr/>
  </property>
</Properties>
</file>