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770" r:id="rId2"/>
    <p:sldId id="2769" r:id="rId3"/>
    <p:sldId id="2702" r:id="rId4"/>
    <p:sldId id="2771" r:id="rId5"/>
  </p:sldIdLst>
  <p:sldSz cx="12192000" cy="6858000"/>
  <p:notesSz cx="6858000" cy="9144000"/>
  <p:embeddedFontLst>
    <p:embeddedFont>
      <p:font typeface="Arial Black" panose="020B0604020202020204" pitchFamily="34" charset="0"/>
      <p:regular r:id="rId7"/>
      <p:bold r:id="rId8"/>
    </p:embeddedFont>
    <p:embeddedFont>
      <p:font typeface="Comic Sans MS" panose="030F0902030302020204" pitchFamily="66" charset="0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1" roundtripDataSignature="AMtx7miGI5N4gt0wOwTBHx+GAsCiQ+Ed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D4437F-70AC-4278-A070-C83E17598136}">
  <a:tblStyle styleId="{7BD4437F-70AC-4278-A070-C83E175981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02"/>
    <p:restoredTop sz="81905"/>
  </p:normalViewPr>
  <p:slideViewPr>
    <p:cSldViewPr snapToGrid="0">
      <p:cViewPr varScale="1">
        <p:scale>
          <a:sx n="80" d="100"/>
          <a:sy n="80" d="100"/>
        </p:scale>
        <p:origin x="20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84" Type="http://schemas.openxmlformats.org/officeDocument/2006/relationships/theme" Target="theme/theme1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82" Type="http://schemas.openxmlformats.org/officeDocument/2006/relationships/presProps" Target="presProps.xml"/><Relationship Id="rId8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m.wikipedia.org/wiki/Paradeigma" TargetMode="External"/><Relationship Id="rId3" Type="http://schemas.openxmlformats.org/officeDocument/2006/relationships/hyperlink" Target="https://en.m.wikipedia.org/wiki/Paradigm#cite_note-1" TargetMode="External"/><Relationship Id="rId7" Type="http://schemas.openxmlformats.org/officeDocument/2006/relationships/hyperlink" Target="https://en.m.wikipedia.org/wiki/Rhetoric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m.wikipedia.org/wiki/Paradigm#cite_note-4" TargetMode="External"/><Relationship Id="rId5" Type="http://schemas.openxmlformats.org/officeDocument/2006/relationships/hyperlink" Target="https://en.m.wikipedia.org/wiki/Paradigm#cite_note-3" TargetMode="External"/><Relationship Id="rId4" Type="http://schemas.openxmlformats.org/officeDocument/2006/relationships/hyperlink" Target="https://en.m.wikipedia.org/wiki/Paradigm#cite_note-2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FASEM – Advanced School on Neutron &amp; Synchrotron Techniques, driven by French–Swedish synergies</a:t>
            </a:r>
            <a:endParaRPr lang="en-GB" dirty="0"/>
          </a:p>
          <a:p>
            <a:r>
              <a:rPr lang="en-GB" b="1" dirty="0"/>
              <a:t>Biennial advanced school</a:t>
            </a:r>
            <a:r>
              <a:rPr lang="en-GB" dirty="0"/>
              <a:t> welcoming 30 in-person PhD students and open online participation, training the next generation of users of large-scale facilities and supporting </a:t>
            </a:r>
            <a:r>
              <a:rPr lang="en-GB" b="1" dirty="0"/>
              <a:t>European scientific sovereignty</a:t>
            </a:r>
            <a:r>
              <a:rPr lang="en-GB" dirty="0"/>
              <a:t>.</a:t>
            </a:r>
          </a:p>
          <a:p>
            <a:r>
              <a:rPr lang="en-GB" b="1" dirty="0"/>
              <a:t>Strengthens French–Swedish scientific collaboration</a:t>
            </a:r>
            <a:r>
              <a:rPr lang="en-GB" dirty="0"/>
              <a:t> in partnership with the </a:t>
            </a:r>
            <a:r>
              <a:rPr lang="en-GB" b="1" dirty="0"/>
              <a:t>Ambassade de France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Suède</a:t>
            </a:r>
            <a:r>
              <a:rPr lang="en-GB" dirty="0"/>
              <a:t>, while supporting the broader </a:t>
            </a:r>
            <a:r>
              <a:rPr lang="en-GB" b="1" dirty="0"/>
              <a:t>European neutron and photon research communities</a:t>
            </a:r>
            <a:r>
              <a:rPr lang="en-GB" dirty="0"/>
              <a:t>.</a:t>
            </a:r>
          </a:p>
          <a:p>
            <a:r>
              <a:rPr lang="en-GB" b="1" dirty="0"/>
              <a:t>Complements the HERCULES School</a:t>
            </a:r>
            <a:r>
              <a:rPr lang="en-GB" dirty="0"/>
              <a:t> with a short, thematic format that includes online access, making advanced training </a:t>
            </a:r>
            <a:r>
              <a:rPr lang="en-GB" b="1" dirty="0"/>
              <a:t>accessible to a wider international audience</a:t>
            </a:r>
            <a:r>
              <a:rPr lang="en-GB" dirty="0"/>
              <a:t>.</a:t>
            </a:r>
          </a:p>
          <a:p>
            <a:r>
              <a:rPr lang="en-GB" b="1" dirty="0"/>
              <a:t>Fosters scientific exchange and collaboration</a:t>
            </a:r>
            <a:r>
              <a:rPr lang="en-GB" dirty="0"/>
              <a:t>, including engagement with emerging and developing scientific communities.</a:t>
            </a:r>
          </a:p>
          <a:p>
            <a:r>
              <a:rPr lang="en-GB" b="1" dirty="0"/>
              <a:t>Connects academia, research infrastructures, and industry</a:t>
            </a:r>
            <a:r>
              <a:rPr lang="en-GB" dirty="0"/>
              <a:t>, promoting knowledge transfer and new collaborative opportunities.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99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Les trois grandes thématiques d’applications seraient (avec une année un focus sur une thématique) : </a:t>
            </a:r>
            <a:endParaRPr lang="en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Sciences de la vie (biologie, biophysique, pharmacologie, etc.)</a:t>
            </a:r>
            <a:endParaRPr lang="en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Environnement (nouveaux matériaux, infrastructures, textiles, pollution et dépollution de l’eau etc.)</a:t>
            </a:r>
            <a:endParaRPr lang="en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Energies renouvelables et décarbonées (dont le nouveau nucléaire)</a:t>
            </a:r>
            <a:endParaRPr lang="en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31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Research Infrastructure (RI) and industries, supported by the enlightened organizations and education,  can generate a sustainable environment to serve this purpose</a:t>
            </a:r>
            <a:endParaRPr lang="en-GB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GB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Engineering – solution drive – how  Science why </a:t>
            </a:r>
          </a:p>
          <a:p>
            <a:pPr fontAlgn="base"/>
            <a:endParaRPr lang="en-GB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Paradigm</a:t>
            </a:r>
            <a:r>
              <a:rPr lang="en-GB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GB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"pattern, example, sample"</a:t>
            </a:r>
            <a:r>
              <a:rPr lang="en-GB" sz="1200" b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en.m.wikipedia.org/wiki/Paradigm#cite_note-1"/>
              </a:rPr>
              <a:t>[1]</a:t>
            </a:r>
            <a:r>
              <a:rPr lang="en-GB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verb 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GB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exhibit, represent, expose"</a:t>
            </a:r>
            <a:r>
              <a:rPr lang="en-GB" sz="1200" b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https://en.m.wikipedia.org/wiki/Paradigm#cite_note-2"/>
              </a:rPr>
              <a:t>[2]</a:t>
            </a:r>
            <a:r>
              <a:rPr lang="en-GB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that from </a:t>
            </a:r>
            <a:r>
              <a:rPr lang="el-GR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παρά (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GB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"beside, beyond"</a:t>
            </a:r>
            <a:r>
              <a:rPr lang="en-GB" sz="1200" b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https://en.m.wikipedia.org/wiki/Paradigm#cite_note-3"/>
              </a:rPr>
              <a:t>[3]</a:t>
            </a:r>
            <a:r>
              <a:rPr lang="en-GB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GB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"to show, to point out".</a:t>
            </a:r>
            <a:r>
              <a:rPr lang="en-GB" sz="1200" b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https://en.m.wikipedia.org/wiki/Paradigm#cite_note-4"/>
              </a:rPr>
              <a:t>[4]</a:t>
            </a:r>
            <a:endParaRPr lang="en-GB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GB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 </a:t>
            </a:r>
            <a:r>
              <a:rPr lang="en-GB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https://en.m.wikipedia.org/wiki/Rhetoric"/>
              </a:rPr>
              <a:t>rhetoric</a:t>
            </a:r>
            <a:r>
              <a:rPr lang="en-GB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purpose of </a:t>
            </a:r>
            <a:r>
              <a:rPr lang="en-GB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https://en.m.wikipedia.org/wiki/Paradeigma"/>
              </a:rPr>
              <a:t>paradeigma</a:t>
            </a:r>
            <a:r>
              <a:rPr lang="en-GB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to provide an audience with an illustration of similar occurrences. This illustration is not meant to take the audience to a conclusion, however it is used to help guide them there.</a:t>
            </a:r>
            <a:endParaRPr lang="en-US" baseline="0" dirty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sym typeface="Wingdings"/>
              </a:rPr>
              <a:t>WW2; DNA discovery, sputnik launch; transistor invention, IC invention, desktop computer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sym typeface="Wingdings" pitchFamily="2" charset="2"/>
              </a:rPr>
              <a:t></a:t>
            </a:r>
            <a:r>
              <a:rPr lang="en-US" baseline="0" dirty="0">
                <a:sym typeface="Wingdings"/>
              </a:rPr>
              <a:t> Knowledge based economy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>
                <a:sym typeface="Wingdings"/>
              </a:rPr>
              <a:t>Courbes</a:t>
            </a:r>
            <a:r>
              <a:rPr lang="en-US" baseline="0" dirty="0">
                <a:sym typeface="Wingdings"/>
              </a:rPr>
              <a:t> des developments des </a:t>
            </a:r>
            <a:r>
              <a:rPr lang="en-US" baseline="0" dirty="0" err="1">
                <a:sym typeface="Wingdings"/>
              </a:rPr>
              <a:t>paradigmes</a:t>
            </a:r>
            <a:r>
              <a:rPr lang="en-US" baseline="0" dirty="0">
                <a:sym typeface="Wingdings"/>
              </a:rPr>
              <a:t> / </a:t>
            </a:r>
            <a:r>
              <a:rPr lang="en-US" baseline="0" dirty="0" err="1">
                <a:sym typeface="Wingdings"/>
              </a:rPr>
              <a:t>exemple</a:t>
            </a:r>
            <a:r>
              <a:rPr lang="en-US" baseline="0" dirty="0">
                <a:sym typeface="Wingdings"/>
              </a:rPr>
              <a:t> / </a:t>
            </a:r>
            <a:r>
              <a:rPr lang="en-US" baseline="0" dirty="0" err="1">
                <a:sym typeface="Wingdings"/>
              </a:rPr>
              <a:t>modele</a:t>
            </a:r>
            <a:r>
              <a:rPr lang="en-US" baseline="0" dirty="0">
                <a:sym typeface="Wingdings"/>
              </a:rPr>
              <a:t> / courant  </a:t>
            </a:r>
            <a:r>
              <a:rPr lang="en-US" baseline="0" dirty="0" err="1">
                <a:sym typeface="Wingdings"/>
              </a:rPr>
              <a:t>technologique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Utilisant</a:t>
            </a:r>
            <a:r>
              <a:rPr lang="en-US" dirty="0"/>
              <a:t> </a:t>
            </a:r>
            <a:r>
              <a:rPr lang="en-US" dirty="0" err="1"/>
              <a:t>l’innovation</a:t>
            </a:r>
            <a:r>
              <a:rPr lang="en-US" dirty="0"/>
              <a:t> et les developments </a:t>
            </a:r>
            <a:r>
              <a:rPr lang="en-US" dirty="0" err="1"/>
              <a:t>scientifiques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programmes</a:t>
            </a:r>
            <a:r>
              <a:rPr lang="en-US" dirty="0"/>
              <a:t>/support/</a:t>
            </a:r>
            <a:r>
              <a:rPr lang="en-US" dirty="0" err="1"/>
              <a:t>fondations</a:t>
            </a:r>
            <a:endParaRPr lang="en-US" dirty="0"/>
          </a:p>
          <a:p>
            <a:pPr algn="l"/>
            <a:r>
              <a:rPr lang="en-US" dirty="0" err="1"/>
              <a:t>Releve</a:t>
            </a:r>
            <a:r>
              <a:rPr lang="en-US" dirty="0"/>
              <a:t> le defi ! De la </a:t>
            </a:r>
            <a:r>
              <a:rPr lang="en-US" dirty="0" err="1"/>
              <a:t>competivite</a:t>
            </a:r>
            <a:r>
              <a:rPr lang="en-US" dirty="0"/>
              <a:t> </a:t>
            </a:r>
            <a:r>
              <a:rPr lang="en-US" dirty="0" err="1"/>
              <a:t>europeenne</a:t>
            </a:r>
            <a:r>
              <a:rPr lang="en-US" baseline="0" dirty="0"/>
              <a:t> </a:t>
            </a:r>
            <a:r>
              <a:rPr lang="en-US" baseline="0" dirty="0" err="1"/>
              <a:t>afin</a:t>
            </a:r>
            <a:r>
              <a:rPr lang="en-US" baseline="0" dirty="0"/>
              <a:t> de </a:t>
            </a:r>
            <a:r>
              <a:rPr lang="en-US" baseline="0" dirty="0" err="1"/>
              <a:t>gerer</a:t>
            </a:r>
            <a:r>
              <a:rPr lang="en-US" baseline="0" dirty="0"/>
              <a:t> de nouveaux </a:t>
            </a:r>
            <a:r>
              <a:rPr lang="en-US" baseline="0" dirty="0" err="1"/>
              <a:t>emplois</a:t>
            </a: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sym typeface="Wingdings"/>
              </a:rPr>
              <a:t>Revolution </a:t>
            </a:r>
            <a:r>
              <a:rPr lang="en-US" baseline="0" dirty="0" err="1">
                <a:sym typeface="Wingdings"/>
              </a:rPr>
              <a:t>technologique</a:t>
            </a:r>
            <a:r>
              <a:rPr lang="en-US" baseline="0" dirty="0">
                <a:sym typeface="Wingdings"/>
              </a:rPr>
              <a:t> – </a:t>
            </a:r>
            <a:r>
              <a:rPr lang="en-US" baseline="0" dirty="0" err="1">
                <a:sym typeface="Wingdings"/>
              </a:rPr>
              <a:t>industrielle</a:t>
            </a:r>
            <a:r>
              <a:rPr lang="en-US" baseline="0" dirty="0">
                <a:sym typeface="Wingdings"/>
              </a:rPr>
              <a:t> – </a:t>
            </a:r>
            <a:r>
              <a:rPr lang="en-US" baseline="0" dirty="0" err="1">
                <a:sym typeface="Wingdings"/>
              </a:rPr>
              <a:t>boulversement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technologique</a:t>
            </a:r>
            <a:endParaRPr lang="en-US" baseline="0" dirty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Information economy: data-driven</a:t>
            </a:r>
            <a:r>
              <a:rPr lang="en-US" baseline="0" dirty="0"/>
              <a:t> society – </a:t>
            </a:r>
            <a:r>
              <a:rPr lang="en-US" baseline="0" dirty="0" err="1"/>
              <a:t>societe</a:t>
            </a:r>
            <a:r>
              <a:rPr lang="en-US" baseline="0" dirty="0"/>
              <a:t> </a:t>
            </a:r>
            <a:r>
              <a:rPr lang="en-US" baseline="0" dirty="0" err="1"/>
              <a:t>dirigee</a:t>
            </a:r>
            <a:r>
              <a:rPr lang="en-US" baseline="0" dirty="0"/>
              <a:t> par de large </a:t>
            </a:r>
            <a:r>
              <a:rPr lang="en-US" baseline="0" dirty="0" err="1"/>
              <a:t>quantite</a:t>
            </a:r>
            <a:r>
              <a:rPr lang="en-US" baseline="0" dirty="0"/>
              <a:t> de </a:t>
            </a:r>
            <a:r>
              <a:rPr lang="en-US" baseline="0" dirty="0" err="1"/>
              <a:t>donnee</a:t>
            </a:r>
            <a:r>
              <a:rPr lang="en-US" baseline="0" dirty="0"/>
              <a:t> </a:t>
            </a:r>
            <a:endParaRPr lang="en-US" baseline="0" dirty="0">
              <a:sym typeface="Wingdings"/>
            </a:endParaRPr>
          </a:p>
          <a:p>
            <a:pPr algn="l"/>
            <a:r>
              <a:rPr lang="en-US" baseline="0" dirty="0">
                <a:sym typeface="Wingdings"/>
              </a:rPr>
              <a:t>Provide foundation in new areas – </a:t>
            </a:r>
            <a:r>
              <a:rPr lang="en-US" baseline="0" dirty="0" err="1">
                <a:sym typeface="Wingdings"/>
              </a:rPr>
              <a:t>apporte</a:t>
            </a:r>
            <a:r>
              <a:rPr lang="en-US" baseline="0" dirty="0">
                <a:sym typeface="Wingdings"/>
              </a:rPr>
              <a:t> / </a:t>
            </a:r>
            <a:r>
              <a:rPr lang="en-US" baseline="0" dirty="0" err="1">
                <a:sym typeface="Wingdings"/>
              </a:rPr>
              <a:t>fournisse</a:t>
            </a:r>
            <a:r>
              <a:rPr lang="en-US" baseline="0" dirty="0">
                <a:sym typeface="Wingdings"/>
              </a:rPr>
              <a:t> les </a:t>
            </a:r>
            <a:r>
              <a:rPr lang="en-US" baseline="0" dirty="0" err="1">
                <a:sym typeface="Wingdings"/>
              </a:rPr>
              <a:t>fondations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Use </a:t>
            </a:r>
            <a:r>
              <a:rPr lang="en-US" dirty="0" err="1"/>
              <a:t>platfom</a:t>
            </a:r>
            <a:r>
              <a:rPr lang="en-US" dirty="0"/>
              <a:t> to base</a:t>
            </a:r>
            <a:r>
              <a:rPr lang="en-US" baseline="0" dirty="0"/>
              <a:t> the technology, </a:t>
            </a:r>
            <a:r>
              <a:rPr lang="en-US" baseline="0" dirty="0" err="1"/>
              <a:t>dvp</a:t>
            </a:r>
            <a:r>
              <a:rPr lang="en-US" baseline="0" dirty="0"/>
              <a:t>, </a:t>
            </a:r>
            <a:r>
              <a:rPr lang="en-US" baseline="0" dirty="0" err="1"/>
              <a:t>INNOvation</a:t>
            </a:r>
            <a:endParaRPr lang="en-US" baseline="0" dirty="0"/>
          </a:p>
          <a:p>
            <a:pPr algn="l"/>
            <a:r>
              <a:rPr lang="en-US" baseline="0" dirty="0"/>
              <a:t>Ex:</a:t>
            </a:r>
          </a:p>
          <a:p>
            <a:pPr algn="l"/>
            <a:r>
              <a:rPr lang="en-US" dirty="0"/>
              <a:t>Nano</a:t>
            </a:r>
            <a:r>
              <a:rPr lang="en-US" baseline="0" dirty="0"/>
              <a:t> bio information and cognitive </a:t>
            </a:r>
            <a:r>
              <a:rPr lang="en-US" baseline="0" dirty="0">
                <a:sym typeface="Wingdings"/>
              </a:rPr>
              <a:t> material research .. </a:t>
            </a:r>
          </a:p>
          <a:p>
            <a:pPr algn="l"/>
            <a:r>
              <a:rPr lang="en-US" baseline="0" dirty="0">
                <a:sym typeface="Wingdings"/>
              </a:rPr>
              <a:t>Take the challenge now – </a:t>
            </a:r>
            <a:r>
              <a:rPr lang="en-US" baseline="0" dirty="0" err="1">
                <a:sym typeface="Wingdings"/>
              </a:rPr>
              <a:t>european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competiveness</a:t>
            </a:r>
            <a:r>
              <a:rPr lang="en-US" baseline="0" dirty="0">
                <a:sym typeface="Wingdings"/>
              </a:rPr>
              <a:t> -- &gt; new job 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35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095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5686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13954E58-1742-5F79-EDA0-124793DC5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5344" y="6622231"/>
            <a:ext cx="5655656" cy="49488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>
                <a:latin typeface="Comic Sans MS" panose="030F0902030302020204" pitchFamily="66" charset="0"/>
              </a:rPr>
              <a:t>Towards a Sustainable Environment using Particle Accelerators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8465D2-AF1D-DA22-87F1-2AF590AC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508" y="6622231"/>
            <a:ext cx="1314797" cy="38273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CD / 2023/07/31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61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5686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5686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5686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5686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5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5686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5686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5686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6BF46F8C-9FFF-17E7-F78D-CEB76B4F1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5344" y="6622231"/>
            <a:ext cx="5655656" cy="49488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>
                <a:latin typeface="Comic Sans MS" panose="030F0902030302020204" pitchFamily="66" charset="0"/>
              </a:rPr>
              <a:t>Towards a Sustainable Environment using Particle Accelerators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B9A96A-F788-691F-DCBA-B17A1F7F67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508" y="6622231"/>
            <a:ext cx="1314797" cy="38273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CD / 2023/07/31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334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>
                <a:alpha val="50980"/>
              </a:srgbClr>
            </a:gs>
            <a:gs pos="81000">
              <a:srgbClr val="B3D1EC"/>
            </a:gs>
            <a:gs pos="90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5686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rgbClr val="000000"/>
          </a:solidFill>
          <a:latin typeface="+mj-lt"/>
          <a:ea typeface="Comic Sans MS" panose="030F09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902030302020204" pitchFamily="66" charset="0"/>
          <a:ea typeface="Comic Sans MS" panose="030F09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asem.sciencesconf.org/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se.ambafrance.org/Cooperation-France-Suede-principales-annonces-a-l-occasion-de-la-visite-d-Etat" TargetMode="External"/><Relationship Id="rId11" Type="http://schemas.openxmlformats.org/officeDocument/2006/relationships/hyperlink" Target="https://www.linxs.se/events/2023/03/11/fasem-school-linxs-partner-event" TargetMode="External"/><Relationship Id="rId5" Type="http://schemas.openxmlformats.org/officeDocument/2006/relationships/hyperlink" Target="https://www.linxs.se/projects-fasem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orkshops.ill.fr/event/532/" TargetMode="External"/><Relationship Id="rId9" Type="http://schemas.openxmlformats.org/officeDocument/2006/relationships/hyperlink" Target="https://indico.esss.lu.se/event/1255/timetable/?view=standar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8622783-5FCF-87DD-B134-2322DDF1F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237"/>
            <a:ext cx="4618495" cy="6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4E7248-6AD7-1526-D64C-D08EC1A5702E}"/>
              </a:ext>
            </a:extLst>
          </p:cNvPr>
          <p:cNvSpPr txBox="1"/>
          <p:nvPr/>
        </p:nvSpPr>
        <p:spPr>
          <a:xfrm>
            <a:off x="5130762" y="364008"/>
            <a:ext cx="6307259" cy="1200329"/>
          </a:xfrm>
          <a:prstGeom prst="rect">
            <a:avLst/>
          </a:prstGeom>
          <a:gradFill flip="none" rotWithShape="1">
            <a:gsLst>
              <a:gs pos="0">
                <a:srgbClr val="C189F7"/>
              </a:gs>
              <a:gs pos="58000">
                <a:schemeClr val="accent5">
                  <a:lumMod val="36860"/>
                  <a:lumOff val="6314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FASEM – Advanced School on Neutron &amp; Synchrotron Techniques, </a:t>
            </a:r>
            <a:r>
              <a:rPr lang="en-GB" sz="2400" dirty="0"/>
              <a:t>driven by French–Swedish synergies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BD9796-1E43-CC9B-7A32-BC1D930C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011" y="1630636"/>
            <a:ext cx="693877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Biennial advanced school</a:t>
            </a:r>
            <a:r>
              <a:rPr kumimoji="0" lang="en-SE" altLang="en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training the next generation of users of large-scale facilities (neutron &amp; synchrotron), supporting </a:t>
            </a:r>
            <a:r>
              <a:rPr kumimoji="0" lang="en-SE" altLang="en-S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European scientific sovereignty</a:t>
            </a:r>
            <a:r>
              <a:rPr kumimoji="0" lang="en-SE" altLang="en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SE" altLang="en-S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Strengthens French–Swedish collaboration</a:t>
            </a:r>
            <a:r>
              <a:rPr kumimoji="0" lang="en-SE" altLang="en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the support of the </a:t>
            </a:r>
            <a:r>
              <a:rPr kumimoji="0" lang="en-SE" altLang="en-S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Ambassade de France en Suède</a:t>
            </a:r>
            <a:r>
              <a:rPr kumimoji="0" lang="en-SE" altLang="en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while engaging the wider </a:t>
            </a:r>
            <a:r>
              <a:rPr kumimoji="0" lang="en-SE" altLang="en-S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European photon &amp; neutron community</a:t>
            </a:r>
            <a:r>
              <a:rPr kumimoji="0" lang="en-SE" altLang="en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SE" altLang="en-S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Complements the HERCULES School</a:t>
            </a:r>
            <a:r>
              <a:rPr kumimoji="0" lang="en-SE" altLang="en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a </a:t>
            </a:r>
            <a:r>
              <a:rPr kumimoji="0" lang="en-SE" altLang="en-S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short, thematic format and online access</a:t>
            </a:r>
            <a:r>
              <a:rPr kumimoji="0" lang="en-SE" altLang="en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reaching a broader international audience.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SE" altLang="en-S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Fosters collaboration</a:t>
            </a:r>
            <a:r>
              <a:rPr kumimoji="0" lang="en-SE" altLang="en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across </a:t>
            </a:r>
            <a:r>
              <a:rPr kumimoji="0" lang="en-SE" altLang="en-S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academia, research infrastructures, and industry</a:t>
            </a:r>
            <a:r>
              <a:rPr kumimoji="0" lang="en-SE" altLang="en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including engagement with emerging scientific communities.</a:t>
            </a:r>
          </a:p>
        </p:txBody>
      </p:sp>
    </p:spTree>
    <p:extLst>
      <p:ext uri="{BB962C8B-B14F-4D97-AF65-F5344CB8AC3E}">
        <p14:creationId xmlns:p14="http://schemas.microsoft.com/office/powerpoint/2010/main" val="35868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3257030-8678-A1CE-FA25-D3EC7D6FD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8925"/>
            <a:ext cx="12362391" cy="56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F07D74-E8A7-1901-EA8A-9F44B5824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FASEM  - Advanced school ! </a:t>
            </a:r>
            <a:endParaRPr lang="en-GB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22459-58A9-845F-A0FF-5744659F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029" y="5291484"/>
            <a:ext cx="4965658" cy="1224873"/>
          </a:xfrm>
        </p:spPr>
        <p:txBody>
          <a:bodyPr>
            <a:noAutofit/>
          </a:bodyPr>
          <a:lstStyle/>
          <a:p>
            <a:pPr marL="331788" lvl="2" indent="0">
              <a:lnSpc>
                <a:spcPct val="150000"/>
              </a:lnSpc>
              <a:buNone/>
            </a:pPr>
            <a:r>
              <a:rPr lang="fr-F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March 16 to 20, 2026 @ ILL (FR)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Energy Applications / Energy Materials</a:t>
            </a:r>
            <a:r>
              <a:rPr lang="fr-FR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788" lvl="2" indent="0">
              <a:buNone/>
            </a:pPr>
            <a:endParaRPr lang="en-GB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B3EE23-F4D8-3CD6-7F84-5555CC510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French-Swedish Academy for Scattering Experiments and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Modeling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6F15D957-1428-1EDF-4BB4-33F652A013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331" y="3912743"/>
            <a:ext cx="2198724" cy="14774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8E3FFA-6080-86FC-D7DC-7AF0ABCAD0B5}"/>
              </a:ext>
            </a:extLst>
          </p:cNvPr>
          <p:cNvSpPr txBox="1"/>
          <p:nvPr/>
        </p:nvSpPr>
        <p:spPr>
          <a:xfrm>
            <a:off x="-433953" y="1503336"/>
            <a:ext cx="4184541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4688" lvl="2" indent="-342900" algn="ctr"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June 2019: Materials &amp; Environment</a:t>
            </a: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Indico)</a:t>
            </a: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147083-CEB0-ACB5-8E2F-30919BDA10EE}"/>
              </a:ext>
            </a:extLst>
          </p:cNvPr>
          <p:cNvGrpSpPr/>
          <p:nvPr/>
        </p:nvGrpSpPr>
        <p:grpSpPr>
          <a:xfrm>
            <a:off x="7651133" y="1517172"/>
            <a:ext cx="3941384" cy="2209057"/>
            <a:chOff x="7651133" y="1517172"/>
            <a:chExt cx="3941384" cy="220905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6B069E-2A10-E09B-26FF-5F7B02AC7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5474" y="2106698"/>
              <a:ext cx="1887043" cy="161953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D35F80-CC69-0A4A-56A3-2B279F5205E6}"/>
                </a:ext>
              </a:extLst>
            </p:cNvPr>
            <p:cNvSpPr txBox="1"/>
            <p:nvPr/>
          </p:nvSpPr>
          <p:spPr>
            <a:xfrm>
              <a:off x="7651133" y="1517172"/>
              <a:ext cx="3603355" cy="49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74688" lvl="2" indent="-342900">
                <a:lnSpc>
                  <a:spcPct val="150000"/>
                </a:lnSpc>
              </a:pPr>
              <a:r>
                <a:rPr lang="en-GB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January 2024: Life Science</a:t>
              </a:r>
              <a:r>
                <a:rPr lang="en-GB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608AA77-DBFF-BEF4-DC4C-4A7D7EA221DE}"/>
              </a:ext>
            </a:extLst>
          </p:cNvPr>
          <p:cNvSpPr txBox="1"/>
          <p:nvPr/>
        </p:nvSpPr>
        <p:spPr>
          <a:xfrm>
            <a:off x="433136" y="4937636"/>
            <a:ext cx="55505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Evolution since 2019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From experiments to data analysis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Hybrid format</a:t>
            </a:r>
            <a:r>
              <a:rPr lang="en-GB" sz="2000" dirty="0"/>
              <a:t> enabling wider participation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Broader ecosystem:</a:t>
            </a:r>
            <a:r>
              <a:rPr lang="en-GB" sz="2000" dirty="0"/>
              <a:t> academia, research infrastructures &amp; industry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D8E900-E148-DA44-6F13-662719F37E0F}"/>
              </a:ext>
            </a:extLst>
          </p:cNvPr>
          <p:cNvGrpSpPr/>
          <p:nvPr/>
        </p:nvGrpSpPr>
        <p:grpSpPr>
          <a:xfrm>
            <a:off x="5620476" y="1283368"/>
            <a:ext cx="3336330" cy="1519368"/>
            <a:chOff x="5620476" y="1283368"/>
            <a:chExt cx="3336330" cy="1519368"/>
          </a:xfrm>
        </p:grpSpPr>
        <p:pic>
          <p:nvPicPr>
            <p:cNvPr id="21" name="Picture 2" descr="A view of what MAX IV and ESS will look like">
              <a:extLst>
                <a:ext uri="{FF2B5EF4-FFF2-40B4-BE49-F238E27FC236}">
                  <a16:creationId xmlns:a16="http://schemas.microsoft.com/office/drawing/2014/main" id="{AE3D51F1-F768-3BE9-1D4B-93C723F77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0476" y="1283368"/>
              <a:ext cx="1980806" cy="1519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4AA750-33CF-A305-0CA8-DA51E284128D}"/>
                </a:ext>
              </a:extLst>
            </p:cNvPr>
            <p:cNvSpPr txBox="1"/>
            <p:nvPr/>
          </p:nvSpPr>
          <p:spPr>
            <a:xfrm flipH="1">
              <a:off x="5743977" y="2189408"/>
              <a:ext cx="2004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dirty="0">
                  <a:highlight>
                    <a:srgbClr val="FFFF00"/>
                  </a:highlight>
                </a:rPr>
                <a:t>ESS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60668F-7C96-CCB6-E1F5-75D972658AC8}"/>
                </a:ext>
              </a:extLst>
            </p:cNvPr>
            <p:cNvSpPr txBox="1"/>
            <p:nvPr/>
          </p:nvSpPr>
          <p:spPr>
            <a:xfrm flipH="1">
              <a:off x="6952446" y="1723622"/>
              <a:ext cx="2004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dirty="0">
                  <a:highlight>
                    <a:srgbClr val="FFFF00"/>
                  </a:highlight>
                </a:rPr>
                <a:t>MAXIV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96E340-A517-95A5-291B-A0CE58F4EFCE}"/>
              </a:ext>
            </a:extLst>
          </p:cNvPr>
          <p:cNvGrpSpPr/>
          <p:nvPr/>
        </p:nvGrpSpPr>
        <p:grpSpPr>
          <a:xfrm>
            <a:off x="743918" y="2814538"/>
            <a:ext cx="3187980" cy="1748118"/>
            <a:chOff x="743918" y="2814538"/>
            <a:chExt cx="3187980" cy="174811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BFD0C0E-B95D-C9E2-BBAC-3DDC17B21F70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918" y="2814538"/>
              <a:ext cx="2052918" cy="17481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1E85D1-BFDF-9B18-9FBC-1FA102EC34E0}"/>
                </a:ext>
              </a:extLst>
            </p:cNvPr>
            <p:cNvSpPr txBox="1"/>
            <p:nvPr/>
          </p:nvSpPr>
          <p:spPr>
            <a:xfrm flipH="1">
              <a:off x="770586" y="3887273"/>
              <a:ext cx="2004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dirty="0">
                  <a:highlight>
                    <a:srgbClr val="FFFF00"/>
                  </a:highlight>
                </a:rPr>
                <a:t>ESRF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EDA06F-98E9-8F0D-58DE-AA775657CA51}"/>
                </a:ext>
              </a:extLst>
            </p:cNvPr>
            <p:cNvSpPr txBox="1"/>
            <p:nvPr/>
          </p:nvSpPr>
          <p:spPr>
            <a:xfrm flipH="1">
              <a:off x="1927538" y="4104068"/>
              <a:ext cx="2004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dirty="0">
                  <a:highlight>
                    <a:srgbClr val="FFFF00"/>
                  </a:highlight>
                </a:rPr>
                <a:t>ILL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30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7B03-7081-CF97-7627-558A2018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31" y="240261"/>
            <a:ext cx="10433413" cy="982576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Triangle of knowledge</a:t>
            </a:r>
            <a:endParaRPr lang="en-SE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0F250-B546-8992-B525-D04A1FA6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2439" y="717735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z="7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sv-SE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F88AE3E4-518E-25C5-7C04-DE2FA231EBB1}"/>
              </a:ext>
            </a:extLst>
          </p:cNvPr>
          <p:cNvCxnSpPr>
            <a:cxnSpLocks/>
          </p:cNvCxnSpPr>
          <p:nvPr/>
        </p:nvCxnSpPr>
        <p:spPr>
          <a:xfrm rot="10800000" flipV="1">
            <a:off x="948421" y="2737367"/>
            <a:ext cx="4136792" cy="3106519"/>
          </a:xfrm>
          <a:prstGeom prst="curvedConnector3">
            <a:avLst/>
          </a:pr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ECE3639-521C-925D-D724-5AA3F2B7855B}"/>
              </a:ext>
            </a:extLst>
          </p:cNvPr>
          <p:cNvGrpSpPr/>
          <p:nvPr/>
        </p:nvGrpSpPr>
        <p:grpSpPr>
          <a:xfrm>
            <a:off x="865106" y="2686544"/>
            <a:ext cx="6796256" cy="3169247"/>
            <a:chOff x="1993900" y="1851404"/>
            <a:chExt cx="4606925" cy="2707896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3647A4D-DE44-EA6F-556C-7C8E3B6BB0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3900" y="1851404"/>
              <a:ext cx="0" cy="2707896"/>
            </a:xfrm>
            <a:prstGeom prst="straightConnector1">
              <a:avLst/>
            </a:prstGeom>
            <a:ln w="635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84DFD34-E961-39C8-B59F-F0641710B64D}"/>
                </a:ext>
              </a:extLst>
            </p:cNvPr>
            <p:cNvCxnSpPr/>
            <p:nvPr/>
          </p:nvCxnSpPr>
          <p:spPr>
            <a:xfrm>
              <a:off x="1993900" y="4559300"/>
              <a:ext cx="4606925" cy="0"/>
            </a:xfrm>
            <a:prstGeom prst="straightConnector1">
              <a:avLst/>
            </a:prstGeom>
            <a:ln w="635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E2C09B2-C079-2D93-98F0-8984BDC619D1}"/>
              </a:ext>
            </a:extLst>
          </p:cNvPr>
          <p:cNvSpPr txBox="1"/>
          <p:nvPr/>
        </p:nvSpPr>
        <p:spPr>
          <a:xfrm>
            <a:off x="865107" y="5879595"/>
            <a:ext cx="1710028" cy="394303"/>
          </a:xfrm>
          <a:prstGeom prst="rect">
            <a:avLst/>
          </a:prstGeom>
          <a:noFill/>
        </p:spPr>
        <p:txBody>
          <a:bodyPr wrap="square" lIns="85690" tIns="42845" rIns="85690" bIns="42845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1750s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AA865-08A9-F2B1-33F9-3865158DB6DC}"/>
              </a:ext>
            </a:extLst>
          </p:cNvPr>
          <p:cNvSpPr txBox="1"/>
          <p:nvPr/>
        </p:nvSpPr>
        <p:spPr>
          <a:xfrm>
            <a:off x="2436258" y="5879595"/>
            <a:ext cx="1178638" cy="394303"/>
          </a:xfrm>
          <a:prstGeom prst="rect">
            <a:avLst/>
          </a:prstGeom>
          <a:noFill/>
        </p:spPr>
        <p:txBody>
          <a:bodyPr wrap="square" lIns="85690" tIns="42845" rIns="85690" bIns="42845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1850s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841D41-716A-C4D8-1D26-6BF3E24E28C2}"/>
              </a:ext>
            </a:extLst>
          </p:cNvPr>
          <p:cNvSpPr txBox="1"/>
          <p:nvPr/>
        </p:nvSpPr>
        <p:spPr>
          <a:xfrm>
            <a:off x="4208976" y="5879595"/>
            <a:ext cx="1178638" cy="394303"/>
          </a:xfrm>
          <a:prstGeom prst="rect">
            <a:avLst/>
          </a:prstGeom>
          <a:noFill/>
        </p:spPr>
        <p:txBody>
          <a:bodyPr wrap="square" lIns="85690" tIns="42845" rIns="85690" bIns="42845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1950s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8D5122-5F82-3120-75BF-B63DDF3F6FA9}"/>
              </a:ext>
            </a:extLst>
          </p:cNvPr>
          <p:cNvSpPr txBox="1"/>
          <p:nvPr/>
        </p:nvSpPr>
        <p:spPr>
          <a:xfrm>
            <a:off x="6154998" y="5879595"/>
            <a:ext cx="1178638" cy="394303"/>
          </a:xfrm>
          <a:prstGeom prst="rect">
            <a:avLst/>
          </a:prstGeom>
          <a:noFill/>
        </p:spPr>
        <p:txBody>
          <a:bodyPr wrap="square" lIns="85690" tIns="42845" rIns="85690" bIns="42845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2050s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197F5C-8297-8BFF-15FF-27D75C6024DB}"/>
              </a:ext>
            </a:extLst>
          </p:cNvPr>
          <p:cNvCxnSpPr>
            <a:cxnSpLocks/>
          </p:cNvCxnSpPr>
          <p:nvPr/>
        </p:nvCxnSpPr>
        <p:spPr>
          <a:xfrm>
            <a:off x="865107" y="5117842"/>
            <a:ext cx="499715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089EC3-16C4-FF02-E26F-BEDE73428BED}"/>
              </a:ext>
            </a:extLst>
          </p:cNvPr>
          <p:cNvCxnSpPr>
            <a:cxnSpLocks/>
          </p:cNvCxnSpPr>
          <p:nvPr/>
        </p:nvCxnSpPr>
        <p:spPr>
          <a:xfrm>
            <a:off x="865107" y="4320382"/>
            <a:ext cx="508046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072E0B-CDC4-4164-8CB0-8B9FC00EB056}"/>
              </a:ext>
            </a:extLst>
          </p:cNvPr>
          <p:cNvCxnSpPr>
            <a:cxnSpLocks/>
          </p:cNvCxnSpPr>
          <p:nvPr/>
        </p:nvCxnSpPr>
        <p:spPr>
          <a:xfrm>
            <a:off x="865107" y="3511020"/>
            <a:ext cx="54427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F994C9A-4030-5AD3-38B1-BE5EEC5DB440}"/>
              </a:ext>
            </a:extLst>
          </p:cNvPr>
          <p:cNvSpPr txBox="1"/>
          <p:nvPr/>
        </p:nvSpPr>
        <p:spPr>
          <a:xfrm>
            <a:off x="742527" y="5153991"/>
            <a:ext cx="1652231" cy="578969"/>
          </a:xfrm>
          <a:prstGeom prst="rect">
            <a:avLst/>
          </a:prstGeom>
          <a:noFill/>
        </p:spPr>
        <p:txBody>
          <a:bodyPr wrap="square" lIns="85690" tIns="42845" rIns="85690" bIns="42845" rtlCol="0">
            <a:spAutoFit/>
          </a:bodyPr>
          <a:lstStyle/>
          <a:p>
            <a:pPr algn="ctr"/>
            <a:r>
              <a:rPr lang="en-US" sz="1600" b="1" cap="all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(gestation)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7B7B0B-76F7-7CD1-E671-02F95207BEBC}"/>
              </a:ext>
            </a:extLst>
          </p:cNvPr>
          <p:cNvSpPr txBox="1"/>
          <p:nvPr/>
        </p:nvSpPr>
        <p:spPr>
          <a:xfrm>
            <a:off x="915869" y="4444635"/>
            <a:ext cx="2368580" cy="578969"/>
          </a:xfrm>
          <a:prstGeom prst="rect">
            <a:avLst/>
          </a:prstGeom>
          <a:noFill/>
        </p:spPr>
        <p:txBody>
          <a:bodyPr wrap="square" lIns="85690" tIns="42845" rIns="85690" bIns="42845" rtlCol="0">
            <a:spAutoFit/>
          </a:bodyPr>
          <a:lstStyle/>
          <a:p>
            <a:r>
              <a:rPr lang="en-US" sz="1600" b="1" cap="all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(growth)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70EC13-4113-0A73-2152-84E0AD4F8516}"/>
              </a:ext>
            </a:extLst>
          </p:cNvPr>
          <p:cNvSpPr txBox="1"/>
          <p:nvPr/>
        </p:nvSpPr>
        <p:spPr>
          <a:xfrm>
            <a:off x="931111" y="3631935"/>
            <a:ext cx="1831884" cy="578969"/>
          </a:xfrm>
          <a:prstGeom prst="rect">
            <a:avLst/>
          </a:prstGeom>
          <a:noFill/>
        </p:spPr>
        <p:txBody>
          <a:bodyPr wrap="square" lIns="85690" tIns="42845" rIns="85690" bIns="42845" rtlCol="0">
            <a:spAutoFit/>
          </a:bodyPr>
          <a:lstStyle/>
          <a:p>
            <a:r>
              <a:rPr lang="en-US" sz="1600" b="1" cap="all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(maturity)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27EF6B-22B7-219F-25AA-3A0618AED675}"/>
              </a:ext>
            </a:extLst>
          </p:cNvPr>
          <p:cNvSpPr txBox="1"/>
          <p:nvPr/>
        </p:nvSpPr>
        <p:spPr>
          <a:xfrm>
            <a:off x="994456" y="2746134"/>
            <a:ext cx="2661542" cy="578969"/>
          </a:xfrm>
          <a:prstGeom prst="rect">
            <a:avLst/>
          </a:prstGeom>
          <a:noFill/>
        </p:spPr>
        <p:txBody>
          <a:bodyPr wrap="square" lIns="85690" tIns="42845" rIns="85690" bIns="42845" rtlCol="0">
            <a:spAutoFit/>
          </a:bodyPr>
          <a:lstStyle/>
          <a:p>
            <a:r>
              <a:rPr lang="en-US" sz="1600" b="1" cap="all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(society)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FF0F4B-0962-C0D9-9B54-002D43541875}"/>
              </a:ext>
            </a:extLst>
          </p:cNvPr>
          <p:cNvSpPr txBox="1"/>
          <p:nvPr/>
        </p:nvSpPr>
        <p:spPr>
          <a:xfrm>
            <a:off x="2207161" y="1889494"/>
            <a:ext cx="2571056" cy="702080"/>
          </a:xfrm>
          <a:prstGeom prst="rect">
            <a:avLst/>
          </a:prstGeom>
          <a:noFill/>
        </p:spPr>
        <p:txBody>
          <a:bodyPr wrap="square" lIns="85690" tIns="42845" rIns="85690" bIns="42845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55673AE-CF18-2BAA-735E-23726CBAD1DD}"/>
              </a:ext>
            </a:extLst>
          </p:cNvPr>
          <p:cNvGrpSpPr/>
          <p:nvPr/>
        </p:nvGrpSpPr>
        <p:grpSpPr>
          <a:xfrm>
            <a:off x="4037218" y="1894680"/>
            <a:ext cx="5825106" cy="3961111"/>
            <a:chOff x="5118682" y="1598537"/>
            <a:chExt cx="5825106" cy="3961111"/>
          </a:xfrm>
        </p:grpSpPr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3B6B5934-6920-13A1-D1A0-3E48CBD37DD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118682" y="2417421"/>
              <a:ext cx="3582644" cy="3142227"/>
            </a:xfrm>
            <a:prstGeom prst="curvedConnector3">
              <a:avLst/>
            </a:prstGeom>
            <a:ln w="635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A51CF5-8C3D-617D-851E-B6959201B7AE}"/>
                </a:ext>
              </a:extLst>
            </p:cNvPr>
            <p:cNvSpPr txBox="1"/>
            <p:nvPr/>
          </p:nvSpPr>
          <p:spPr>
            <a:xfrm>
              <a:off x="7339751" y="2947743"/>
              <a:ext cx="3373543" cy="301970"/>
            </a:xfrm>
            <a:prstGeom prst="rect">
              <a:avLst/>
            </a:prstGeom>
            <a:noFill/>
          </p:spPr>
          <p:txBody>
            <a:bodyPr wrap="square" lIns="85690" tIns="42845" rIns="85690" bIns="42845" rtlCol="0">
              <a:spAutoFit/>
            </a:bodyPr>
            <a:lstStyle/>
            <a:p>
              <a:pPr marL="267781" indent="-119014">
                <a:buFont typeface="Arial"/>
                <a:buChar char="•"/>
              </a:pPr>
              <a:endParaRPr lang="en-US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1BF69D-B1FD-DD87-214C-32B4BB7E564B}"/>
                </a:ext>
              </a:extLst>
            </p:cNvPr>
            <p:cNvSpPr txBox="1"/>
            <p:nvPr/>
          </p:nvSpPr>
          <p:spPr>
            <a:xfrm>
              <a:off x="7782057" y="1598537"/>
              <a:ext cx="3161731" cy="702080"/>
            </a:xfrm>
            <a:prstGeom prst="rect">
              <a:avLst/>
            </a:prstGeom>
            <a:noFill/>
          </p:spPr>
          <p:txBody>
            <a:bodyPr wrap="square" lIns="85690" tIns="42845" rIns="85690" bIns="42845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MOLECULAR (NBIC)</a:t>
              </a:r>
            </a:p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economy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E14763A-7C65-082C-3640-368C641E9E9A}"/>
              </a:ext>
            </a:extLst>
          </p:cNvPr>
          <p:cNvCxnSpPr>
            <a:cxnSpLocks/>
          </p:cNvCxnSpPr>
          <p:nvPr/>
        </p:nvCxnSpPr>
        <p:spPr>
          <a:xfrm flipV="1">
            <a:off x="5085213" y="2704373"/>
            <a:ext cx="5273056" cy="16497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7B1ADA62-A5A0-D832-D1CC-7579D6B73FCB}"/>
              </a:ext>
            </a:extLst>
          </p:cNvPr>
          <p:cNvGrpSpPr/>
          <p:nvPr/>
        </p:nvGrpSpPr>
        <p:grpSpPr>
          <a:xfrm>
            <a:off x="1075889" y="1851760"/>
            <a:ext cx="6178288" cy="3992128"/>
            <a:chOff x="2157353" y="1555617"/>
            <a:chExt cx="6178288" cy="39921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953829-5B88-0187-F35C-2D4C3DA3823D}"/>
                </a:ext>
              </a:extLst>
            </p:cNvPr>
            <p:cNvSpPr txBox="1"/>
            <p:nvPr/>
          </p:nvSpPr>
          <p:spPr>
            <a:xfrm>
              <a:off x="5779046" y="1555617"/>
              <a:ext cx="2556595" cy="7020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5690" tIns="42845" rIns="85690" bIns="42845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INFORMATION</a:t>
              </a:r>
            </a:p>
            <a:p>
              <a:pPr algn="ctr"/>
              <a:r>
                <a:rPr lang="en-US" sz="20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33C8828-BA63-CE43-D121-D332A97F3551}"/>
                </a:ext>
              </a:extLst>
            </p:cNvPr>
            <p:cNvSpPr txBox="1"/>
            <p:nvPr/>
          </p:nvSpPr>
          <p:spPr>
            <a:xfrm>
              <a:off x="2157353" y="4801129"/>
              <a:ext cx="3485182" cy="578969"/>
            </a:xfrm>
            <a:prstGeom prst="rect">
              <a:avLst/>
            </a:prstGeom>
            <a:noFill/>
          </p:spPr>
          <p:txBody>
            <a:bodyPr wrap="square" lIns="85690" tIns="42845" rIns="85690" bIns="42845" rtlCol="0">
              <a:spAutoFit/>
            </a:bodyPr>
            <a:lstStyle/>
            <a:p>
              <a:pPr marL="148767" algn="r"/>
              <a:r>
                <a:rPr lang="en-US" sz="1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Solid state physics</a:t>
              </a:r>
            </a:p>
            <a:p>
              <a:pPr marL="148767" algn="r"/>
              <a:r>
                <a:rPr lang="en-US" sz="1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Information theory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DBCECC-60E7-1691-2E8D-FA284A4AE47A}"/>
                </a:ext>
              </a:extLst>
            </p:cNvPr>
            <p:cNvSpPr txBox="1"/>
            <p:nvPr/>
          </p:nvSpPr>
          <p:spPr>
            <a:xfrm>
              <a:off x="2470194" y="3998094"/>
              <a:ext cx="3773351" cy="825191"/>
            </a:xfrm>
            <a:prstGeom prst="rect">
              <a:avLst/>
            </a:prstGeom>
            <a:noFill/>
          </p:spPr>
          <p:txBody>
            <a:bodyPr wrap="square" lIns="85690" tIns="42845" rIns="85690" bIns="42845" rtlCol="0">
              <a:spAutoFit/>
            </a:bodyPr>
            <a:lstStyle/>
            <a:p>
              <a:pPr marL="148767" algn="r"/>
              <a:r>
                <a:rPr lang="en-US" sz="16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Chips</a:t>
              </a:r>
              <a:br>
                <a:rPr lang="en-US" sz="16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Operating systems</a:t>
              </a:r>
              <a:br>
                <a:rPr lang="en-US" sz="16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AE1898-3BA2-5890-511C-F0DD663E12C7}"/>
                </a:ext>
              </a:extLst>
            </p:cNvPr>
            <p:cNvSpPr txBox="1"/>
            <p:nvPr/>
          </p:nvSpPr>
          <p:spPr>
            <a:xfrm>
              <a:off x="4331342" y="3112293"/>
              <a:ext cx="2107428" cy="855968"/>
            </a:xfrm>
            <a:prstGeom prst="rect">
              <a:avLst/>
            </a:prstGeom>
            <a:noFill/>
          </p:spPr>
          <p:txBody>
            <a:bodyPr wrap="square" lIns="85690" tIns="42845" rIns="85690" bIns="42845" rtlCol="0">
              <a:spAutoFit/>
            </a:bodyPr>
            <a:lstStyle/>
            <a:p>
              <a:pPr marL="148767" algn="r"/>
              <a:r>
                <a:rPr lang="en-US" sz="16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media</a:t>
              </a:r>
            </a:p>
            <a:p>
              <a:pPr marL="148767" algn="r"/>
              <a:r>
                <a:rPr lang="en-US" sz="16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services</a:t>
              </a:r>
            </a:p>
            <a:p>
              <a:pPr marL="148767" algn="r"/>
              <a:r>
                <a:rPr lang="en-US" sz="16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Portals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387B18-C0D6-C44E-5A8A-64BA81A2A78B}"/>
                </a:ext>
              </a:extLst>
            </p:cNvPr>
            <p:cNvSpPr txBox="1"/>
            <p:nvPr/>
          </p:nvSpPr>
          <p:spPr>
            <a:xfrm>
              <a:off x="4431226" y="2512638"/>
              <a:ext cx="2425563" cy="578969"/>
            </a:xfrm>
            <a:prstGeom prst="rect">
              <a:avLst/>
            </a:prstGeom>
            <a:noFill/>
          </p:spPr>
          <p:txBody>
            <a:bodyPr wrap="square" lIns="85690" tIns="42845" rIns="85690" bIns="42845" rtlCol="0">
              <a:spAutoFit/>
            </a:bodyPr>
            <a:lstStyle/>
            <a:p>
              <a:pPr marL="148767" algn="r"/>
              <a:r>
                <a:rPr lang="en-US" sz="16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Adaptive </a:t>
              </a:r>
              <a:br>
                <a:rPr lang="en-US" sz="16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Enterprise</a:t>
              </a:r>
            </a:p>
          </p:txBody>
        </p:sp>
        <p:cxnSp>
          <p:nvCxnSpPr>
            <p:cNvPr id="33" name="Curved Connector 32">
              <a:extLst>
                <a:ext uri="{FF2B5EF4-FFF2-40B4-BE49-F238E27FC236}">
                  <a16:creationId xmlns:a16="http://schemas.microsoft.com/office/drawing/2014/main" id="{A19E444E-1283-54A6-6803-7044295E2C3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781972" y="2441225"/>
              <a:ext cx="3365738" cy="3106520"/>
            </a:xfrm>
            <a:prstGeom prst="curvedConnector3">
              <a:avLst/>
            </a:prstGeom>
            <a:ln w="63500"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FB69785-53C4-9144-67A0-ECF9E25BAF76}"/>
              </a:ext>
            </a:extLst>
          </p:cNvPr>
          <p:cNvSpPr txBox="1"/>
          <p:nvPr/>
        </p:nvSpPr>
        <p:spPr>
          <a:xfrm rot="16200000">
            <a:off x="-1374741" y="4022702"/>
            <a:ext cx="3816694" cy="394303"/>
          </a:xfrm>
          <a:prstGeom prst="rect">
            <a:avLst/>
          </a:prstGeom>
          <a:noFill/>
        </p:spPr>
        <p:txBody>
          <a:bodyPr wrap="square" lIns="85690" tIns="42845" rIns="85690" bIns="42845" rtlCol="0">
            <a:spAutoFit/>
          </a:bodyPr>
          <a:lstStyle/>
          <a:p>
            <a:pPr marL="148767"/>
            <a:r>
              <a:rPr lang="en-US" sz="2000" i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value added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52F5C8-CE38-45A2-7ECE-8D5B46F56D8C}"/>
              </a:ext>
            </a:extLst>
          </p:cNvPr>
          <p:cNvSpPr txBox="1"/>
          <p:nvPr/>
        </p:nvSpPr>
        <p:spPr>
          <a:xfrm>
            <a:off x="7170916" y="5879595"/>
            <a:ext cx="1851740" cy="394303"/>
          </a:xfrm>
          <a:prstGeom prst="rect">
            <a:avLst/>
          </a:prstGeom>
          <a:noFill/>
        </p:spPr>
        <p:txBody>
          <a:bodyPr wrap="square" lIns="85690" tIns="42845" rIns="85690" bIns="42845" rtlCol="0">
            <a:spAutoFit/>
          </a:bodyPr>
          <a:lstStyle/>
          <a:p>
            <a:pPr marL="148767"/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5664EA8-B10C-C168-950E-2BE3DF3AFB80}"/>
              </a:ext>
            </a:extLst>
          </p:cNvPr>
          <p:cNvSpPr/>
          <p:nvPr/>
        </p:nvSpPr>
        <p:spPr>
          <a:xfrm>
            <a:off x="448057" y="6317551"/>
            <a:ext cx="8979415" cy="255804"/>
          </a:xfrm>
          <a:prstGeom prst="rect">
            <a:avLst/>
          </a:prstGeom>
        </p:spPr>
        <p:txBody>
          <a:bodyPr wrap="square" lIns="85690" tIns="42845" rIns="85690" bIns="42845">
            <a:spAutoFit/>
          </a:bodyPr>
          <a:lstStyle/>
          <a:p>
            <a:r>
              <a:rPr lang="en-US" sz="1100" i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Alive - The Coming Convergence of Information, Biology, and Business Christopher Meyer 2003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443B79-9964-6A3A-1502-354B30EC7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725" y="0"/>
            <a:ext cx="3860800" cy="2205226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50BF6D7-1240-0664-C63B-A70A9B3ABF65}"/>
              </a:ext>
            </a:extLst>
          </p:cNvPr>
          <p:cNvSpPr txBox="1"/>
          <p:nvPr/>
        </p:nvSpPr>
        <p:spPr>
          <a:xfrm>
            <a:off x="6230318" y="3224860"/>
            <a:ext cx="3032502" cy="1893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7781" indent="-119014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Nanotechnology</a:t>
            </a:r>
          </a:p>
          <a:p>
            <a:pPr marL="267781" indent="-119014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Biotechnology</a:t>
            </a:r>
          </a:p>
          <a:p>
            <a:pPr marL="267781" indent="-119014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technology</a:t>
            </a:r>
          </a:p>
          <a:p>
            <a:pPr marL="267781" indent="-119014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science</a:t>
            </a:r>
          </a:p>
          <a:p>
            <a:pPr marL="267781" indent="-119014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B09F0B5-3E5A-C829-7F56-535020612B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115" y="4691837"/>
            <a:ext cx="4101885" cy="21661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7942849-2414-D530-11A5-2DD84CF69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07" y="1038577"/>
            <a:ext cx="1415704" cy="1567743"/>
          </a:xfrm>
          <a:prstGeom prst="rect">
            <a:avLst/>
          </a:prstGeom>
          <a:effectLst>
            <a:outerShdw blurRad="114300" dist="1143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Picture 46" descr="A diagram of a thermometer&#10;&#10;AI-generated content may be incorrect.">
            <a:extLst>
              <a:ext uri="{FF2B5EF4-FFF2-40B4-BE49-F238E27FC236}">
                <a16:creationId xmlns:a16="http://schemas.microsoft.com/office/drawing/2014/main" id="{61E094EB-BAD7-69F9-2ABC-D4F813331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6367" y="2107769"/>
            <a:ext cx="1785633" cy="282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E503-E431-0B78-82F1-AD36C580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Agenda – FASEM2026</a:t>
            </a:r>
          </a:p>
        </p:txBody>
      </p:sp>
      <p:pic>
        <p:nvPicPr>
          <p:cNvPr id="6" name="Content Placeholder 5" descr="A calendar with different colors of text&#10;&#10;AI-generated content may be incorrect.">
            <a:extLst>
              <a:ext uri="{FF2B5EF4-FFF2-40B4-BE49-F238E27FC236}">
                <a16:creationId xmlns:a16="http://schemas.microsoft.com/office/drawing/2014/main" id="{A6569B33-ADB9-FE35-2F41-BEA02C469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432" y="862547"/>
            <a:ext cx="10478382" cy="58869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1316E1E-0A59-7129-90F3-FDA8F0FDAF7C}"/>
              </a:ext>
            </a:extLst>
          </p:cNvPr>
          <p:cNvGrpSpPr/>
          <p:nvPr/>
        </p:nvGrpSpPr>
        <p:grpSpPr>
          <a:xfrm>
            <a:off x="8307092" y="3270143"/>
            <a:ext cx="3844548" cy="2681206"/>
            <a:chOff x="8307092" y="3270143"/>
            <a:chExt cx="3844548" cy="268120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2671AE-006C-A3EF-7603-238BDDAC9F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7092" y="4324027"/>
              <a:ext cx="945396" cy="1627322"/>
            </a:xfrm>
            <a:prstGeom prst="line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white background with blue text and a map&#10;&#10;AI-generated content may be incorrect.">
              <a:extLst>
                <a:ext uri="{FF2B5EF4-FFF2-40B4-BE49-F238E27FC236}">
                  <a16:creationId xmlns:a16="http://schemas.microsoft.com/office/drawing/2014/main" id="{14BDC0B9-C318-BB5B-86E9-08D5B0A43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18535" y="3621760"/>
              <a:ext cx="3333105" cy="810755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3032C25-B3A1-6A86-099C-97E41731FD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78326" y="3270143"/>
              <a:ext cx="312549" cy="524359"/>
            </a:xfrm>
            <a:prstGeom prst="line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328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15302</TotalTime>
  <Words>690</Words>
  <Application>Microsoft Macintosh PowerPoint</Application>
  <PresentationFormat>Widescreen</PresentationFormat>
  <Paragraphs>93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Times New Roman</vt:lpstr>
      <vt:lpstr>Comic Sans MS</vt:lpstr>
      <vt:lpstr>Wingdings</vt:lpstr>
      <vt:lpstr>Arial Black</vt:lpstr>
      <vt:lpstr>Courier New</vt:lpstr>
      <vt:lpstr>Office Theme</vt:lpstr>
      <vt:lpstr>PowerPoint Presentation</vt:lpstr>
      <vt:lpstr>FASEM  - Advanced school ! </vt:lpstr>
      <vt:lpstr>Triangle of knowledge</vt:lpstr>
      <vt:lpstr>Agenda – FASEM2026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Darve</dc:creator>
  <cp:lastModifiedBy>Christine Darve</cp:lastModifiedBy>
  <cp:revision>113</cp:revision>
  <cp:lastPrinted>2024-03-27T06:35:21Z</cp:lastPrinted>
  <dcterms:created xsi:type="dcterms:W3CDTF">2018-11-29T11:13:10Z</dcterms:created>
  <dcterms:modified xsi:type="dcterms:W3CDTF">2026-03-14T13:47:04Z</dcterms:modified>
</cp:coreProperties>
</file>