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772" r:id="rId2"/>
    <p:sldId id="2787" r:id="rId3"/>
    <p:sldId id="2779" r:id="rId4"/>
    <p:sldId id="2770" r:id="rId5"/>
    <p:sldId id="2771" r:id="rId6"/>
    <p:sldId id="2776" r:id="rId7"/>
    <p:sldId id="2769" r:id="rId8"/>
    <p:sldId id="2782" r:id="rId9"/>
    <p:sldId id="2788" r:id="rId10"/>
    <p:sldId id="2789" r:id="rId11"/>
    <p:sldId id="2785" r:id="rId12"/>
    <p:sldId id="2777" r:id="rId13"/>
    <p:sldId id="2784" r:id="rId14"/>
  </p:sldIdLst>
  <p:sldSz cx="12192000" cy="6858000"/>
  <p:notesSz cx="6858000" cy="9144000"/>
  <p:embeddedFontLst>
    <p:embeddedFont>
      <p:font typeface="Arial Black" panose="020B0604020202020204" pitchFamily="34" charset="0"/>
      <p:regular r:id="rId16"/>
      <p:bold r:id="rId17"/>
    </p:embeddedFont>
    <p:embeddedFont>
      <p:font typeface="Comic Sans MS" panose="030F0902030302020204" pitchFamily="66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1" roundtripDataSignature="AMtx7miGI5N4gt0wOwTBHx+GAsCiQ+Ed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D4437F-70AC-4278-A070-C83E17598136}">
  <a:tblStyle styleId="{7BD4437F-70AC-4278-A070-C83E175981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/>
    <p:restoredTop sz="81929"/>
  </p:normalViewPr>
  <p:slideViewPr>
    <p:cSldViewPr snapToGrid="0">
      <p:cViewPr varScale="1">
        <p:scale>
          <a:sx n="99" d="100"/>
          <a:sy n="99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8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FASEM – Advanced School on Neutron &amp; Synchrotron Techniques, driven by French–Swedish synergies</a:t>
            </a:r>
            <a:endParaRPr lang="en-GB" dirty="0"/>
          </a:p>
          <a:p>
            <a:r>
              <a:rPr lang="en-GB" b="1" dirty="0"/>
              <a:t>Biennial advanced school</a:t>
            </a:r>
            <a:r>
              <a:rPr lang="en-GB" dirty="0"/>
              <a:t> welcoming 30 in-person PhD students and open online participation, training the next generation of users of large-scale facilities and supporting </a:t>
            </a:r>
            <a:r>
              <a:rPr lang="en-GB" b="1" dirty="0"/>
              <a:t>European scientific sovereignty</a:t>
            </a:r>
            <a:r>
              <a:rPr lang="en-GB" dirty="0"/>
              <a:t>.</a:t>
            </a:r>
          </a:p>
          <a:p>
            <a:r>
              <a:rPr lang="en-GB" b="1" dirty="0"/>
              <a:t>Strengthens French–Swedish scientific collaboration</a:t>
            </a:r>
            <a:r>
              <a:rPr lang="en-GB" dirty="0"/>
              <a:t> in partnership with the </a:t>
            </a:r>
            <a:r>
              <a:rPr lang="en-GB" b="1" dirty="0"/>
              <a:t>Ambassade de France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Suède</a:t>
            </a:r>
            <a:r>
              <a:rPr lang="en-GB" dirty="0"/>
              <a:t>, while supporting the broader </a:t>
            </a:r>
            <a:r>
              <a:rPr lang="en-GB" b="1" dirty="0"/>
              <a:t>European neutron and photon research communities</a:t>
            </a:r>
            <a:r>
              <a:rPr lang="en-GB" dirty="0"/>
              <a:t>.</a:t>
            </a:r>
          </a:p>
          <a:p>
            <a:r>
              <a:rPr lang="en-GB" b="1" dirty="0"/>
              <a:t>Complements the HERCULES School</a:t>
            </a:r>
            <a:r>
              <a:rPr lang="en-GB" dirty="0"/>
              <a:t> with a short, thematic format that includes online access, making advanced training </a:t>
            </a:r>
            <a:r>
              <a:rPr lang="en-GB" b="1" dirty="0"/>
              <a:t>accessible to a wider international audience</a:t>
            </a:r>
            <a:r>
              <a:rPr lang="en-GB" dirty="0"/>
              <a:t>.</a:t>
            </a:r>
          </a:p>
          <a:p>
            <a:r>
              <a:rPr lang="en-GB" b="1" dirty="0"/>
              <a:t>Fosters scientific exchange and collaboration</a:t>
            </a:r>
            <a:r>
              <a:rPr lang="en-GB" dirty="0"/>
              <a:t>, including engagement with emerging and developing scientific communities.</a:t>
            </a:r>
          </a:p>
          <a:p>
            <a:r>
              <a:rPr lang="en-GB" b="1" dirty="0"/>
              <a:t>Connects academia, research infrastructures, and industry</a:t>
            </a:r>
            <a:r>
              <a:rPr lang="en-GB" dirty="0"/>
              <a:t>, promoting knowledge transfer and new collaborative opportunities.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99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Biennial advanced school</a:t>
            </a:r>
            <a:r>
              <a:rPr lang="en-GB" dirty="0"/>
              <a:t> welcoming 30 in-person PhD students and open online participation, training the next generation of users of large-scale facilities and supporting </a:t>
            </a:r>
            <a:r>
              <a:rPr lang="en-GB" b="1" dirty="0"/>
              <a:t>European scientific sovereignty</a:t>
            </a:r>
            <a:r>
              <a:rPr lang="en-GB" dirty="0"/>
              <a:t>.</a:t>
            </a:r>
          </a:p>
          <a:p>
            <a:r>
              <a:rPr lang="en-GB" b="1" dirty="0"/>
              <a:t>Strengthens French–Swedish scientific collaboration</a:t>
            </a:r>
            <a:r>
              <a:rPr lang="en-GB" dirty="0"/>
              <a:t> in partnership with the </a:t>
            </a:r>
            <a:r>
              <a:rPr lang="en-GB" b="1" dirty="0"/>
              <a:t>Ambassade de France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Suède</a:t>
            </a:r>
            <a:r>
              <a:rPr lang="en-GB" dirty="0"/>
              <a:t>, while supporting the broader </a:t>
            </a:r>
            <a:r>
              <a:rPr lang="en-GB" b="1" dirty="0"/>
              <a:t>European neutron and photon research communities</a:t>
            </a:r>
            <a:r>
              <a:rPr lang="en-GB" dirty="0"/>
              <a:t>.</a:t>
            </a:r>
          </a:p>
          <a:p>
            <a:r>
              <a:rPr lang="en-GB" b="1" dirty="0"/>
              <a:t>Complements the HERCULES School</a:t>
            </a:r>
            <a:r>
              <a:rPr lang="en-GB" dirty="0"/>
              <a:t> with a short, thematic format that includes online access, making advanced training </a:t>
            </a:r>
            <a:r>
              <a:rPr lang="en-GB" b="1" dirty="0"/>
              <a:t>accessible to a wider international audience</a:t>
            </a:r>
            <a:r>
              <a:rPr lang="en-GB" dirty="0"/>
              <a:t>.</a:t>
            </a:r>
          </a:p>
          <a:p>
            <a:r>
              <a:rPr lang="en-GB" b="1" dirty="0"/>
              <a:t>Fosters scientific exchange and collaboration</a:t>
            </a:r>
            <a:r>
              <a:rPr lang="en-GB" dirty="0"/>
              <a:t>, including engagement with emerging and developing scientific communities.</a:t>
            </a:r>
          </a:p>
          <a:p>
            <a:r>
              <a:rPr lang="en-GB" b="1" dirty="0"/>
              <a:t>Connects academia, research infrastructures, and industry</a:t>
            </a:r>
            <a:r>
              <a:rPr lang="en-GB" dirty="0"/>
              <a:t>, promoting knowledge transfer and new collaborative opportunities.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99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95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57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buFont typeface="Calibri" panose="020F0502020204030204" pitchFamily="34" charset="0"/>
              <a:buChar char="-"/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Biennial advanced school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training the next generation of users of large-scale facilities (neutron &amp; synchrotron), supporting </a:t>
            </a:r>
            <a:r>
              <a:rPr kumimoji="0" lang="en-SE" altLang="en-S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 scientific sovereignty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SE" altLang="en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Strengthens French–Swedish collaboration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the support of the </a:t>
            </a:r>
            <a:r>
              <a:rPr kumimoji="0" lang="en-SE" altLang="en-S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Ambassade de France en Suède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while engaging the wider </a:t>
            </a:r>
            <a:r>
              <a:rPr kumimoji="0" lang="en-SE" altLang="en-S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 photon &amp; neutron community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SE" altLang="en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Complements the well-established (35!) HERCULES School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a </a:t>
            </a:r>
            <a:r>
              <a:rPr kumimoji="0" lang="en-SE" altLang="en-S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short, thematic format and online access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reaching a broader international audience.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SE" altLang="en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Fosters collaboration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across </a:t>
            </a:r>
            <a:r>
              <a:rPr kumimoji="0" lang="en-SE" altLang="en-S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academia, research infrastructures, and industry</a:t>
            </a:r>
            <a:r>
              <a:rPr kumimoji="0" lang="en-SE" altLang="en-S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engagement with emerging scientific communities.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31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18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BF46F8C-9FFF-17E7-F78D-CEB76B4F1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5344" y="6622231"/>
            <a:ext cx="5655656" cy="49488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>
                <a:latin typeface="Comic Sans MS" panose="030F0902030302020204" pitchFamily="66" charset="0"/>
              </a:rPr>
              <a:t>Towards a Sustainable Environment using Particle Accelerators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B9A96A-F788-691F-DCBA-B17A1F7F6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508" y="6622231"/>
            <a:ext cx="1314797" cy="38273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CD / 2023/07/31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33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13954E58-1742-5F79-EDA0-124793DC5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5344" y="6622231"/>
            <a:ext cx="5655656" cy="49488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>
                <a:latin typeface="Comic Sans MS" panose="030F0902030302020204" pitchFamily="66" charset="0"/>
              </a:rPr>
              <a:t>Towards a Sustainable Environment using Particle Accelerators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8465D2-AF1D-DA22-87F1-2AF590AC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508" y="6622231"/>
            <a:ext cx="1314797" cy="38273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CD / 2023/07/31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1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>
                <a:alpha val="50980"/>
              </a:srgbClr>
            </a:gs>
            <a:gs pos="81000">
              <a:srgbClr val="B3D1EC"/>
            </a:gs>
            <a:gs pos="90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accen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 descr="A close up of a flag&#10;&#10;AI-generated content may be incorrect.">
            <a:extLst>
              <a:ext uri="{FF2B5EF4-FFF2-40B4-BE49-F238E27FC236}">
                <a16:creationId xmlns:a16="http://schemas.microsoft.com/office/drawing/2014/main" id="{7AD5FB8F-1B4B-80B1-C3E5-A829C73D274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674" y="0"/>
            <a:ext cx="5839326" cy="93828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+mj-lt"/>
          <a:ea typeface="Comic Sans MS" panose="030F09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902030302020204" pitchFamily="66" charset="0"/>
          <a:ea typeface="Comic Sans MS" panose="030F09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hyperlink" Target="https://cloud.ill.fr/index.php/s/djKR7n4KfRZFD3Z?path=%2FFriday%2FPhotos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asem.sciencesconf.org/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e.ambafrance.org/Cooperation-France-Suede-principales-annonces-a-l-occasion-de-la-visite-d-Etat" TargetMode="External"/><Relationship Id="rId11" Type="http://schemas.openxmlformats.org/officeDocument/2006/relationships/hyperlink" Target="https://www.linxs.se/events/2023/03/11/fasem-school-linxs-partner-event" TargetMode="External"/><Relationship Id="rId5" Type="http://schemas.openxmlformats.org/officeDocument/2006/relationships/hyperlink" Target="https://www.linxs.se/projects-fasem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orkshops.ill.fr/event/532/" TargetMode="External"/><Relationship Id="rId9" Type="http://schemas.openxmlformats.org/officeDocument/2006/relationships/hyperlink" Target="https://indico.esss.lu.se/event/1255/timetable/?view=standar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9B3EED-73CB-4AE0-5733-E9A187E31E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50800" indent="0">
              <a:spcBef>
                <a:spcPts val="0"/>
              </a:spcBef>
              <a:buClr>
                <a:schemeClr val="accent1"/>
              </a:buClr>
              <a:buSzPts val="6000"/>
            </a:pPr>
            <a:r>
              <a:rPr lang="en-GB" sz="6000" dirty="0">
                <a:solidFill>
                  <a:schemeClr val="accent1"/>
                </a:solidFill>
                <a:latin typeface="Arial Black"/>
                <a:cs typeface="Arial Black"/>
                <a:sym typeface="Arial Black"/>
              </a:rPr>
              <a:t>Closing remarks &amp; Poster &amp; Clip Awards</a:t>
            </a:r>
            <a:endParaRPr lang="en-SE" sz="6000" dirty="0">
              <a:solidFill>
                <a:schemeClr val="accent1"/>
              </a:solidFill>
              <a:latin typeface="Arial Black"/>
              <a:cs typeface="Arial Black"/>
              <a:sym typeface="Arial Black"/>
            </a:endParaRPr>
          </a:p>
        </p:txBody>
      </p:sp>
      <p:pic>
        <p:nvPicPr>
          <p:cNvPr id="7" name="Picture 6" descr="A close up of a flag&#10;&#10;AI-generated content may be incorrect.">
            <a:extLst>
              <a:ext uri="{FF2B5EF4-FFF2-40B4-BE49-F238E27FC236}">
                <a16:creationId xmlns:a16="http://schemas.microsoft.com/office/drawing/2014/main" id="{C4DA7147-0382-55D1-BCFF-D5EAD27DB4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4323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5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948DE-10E3-F535-5A07-C82E8106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2282-1C11-C13C-55AC-A2C77FBE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539937"/>
            <a:ext cx="10515600" cy="1325563"/>
          </a:xfrm>
        </p:spPr>
        <p:txBody>
          <a:bodyPr/>
          <a:lstStyle/>
          <a:p>
            <a:r>
              <a:rPr lang="en-SE" dirty="0"/>
              <a:t>Best Poster &amp; Clips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13679-6044-6CF7-1D25-5DC2F49B1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500282" cy="4351338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 Prize : </a:t>
            </a:r>
          </a:p>
          <a:p>
            <a:pPr marL="114300" indent="0">
              <a:buNone/>
            </a:pPr>
            <a:r>
              <a:rPr lang="en-GB" dirty="0"/>
              <a:t> </a:t>
            </a:r>
            <a:endParaRPr lang="en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934C8-E95E-BE11-BBCC-17EB418ED37D}"/>
              </a:ext>
            </a:extLst>
          </p:cNvPr>
          <p:cNvSpPr txBox="1"/>
          <p:nvPr/>
        </p:nvSpPr>
        <p:spPr>
          <a:xfrm>
            <a:off x="1314450" y="2575865"/>
            <a:ext cx="609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2800" dirty="0"/>
              <a:t>Sagar Jathar</a:t>
            </a:r>
            <a:endParaRPr lang="en-SE" sz="2800" dirty="0"/>
          </a:p>
        </p:txBody>
      </p:sp>
      <p:pic>
        <p:nvPicPr>
          <p:cNvPr id="9" name="Picture 8" descr="A person standing in front of flags&#10;&#10;AI-generated content may be incorrect.">
            <a:extLst>
              <a:ext uri="{FF2B5EF4-FFF2-40B4-BE49-F238E27FC236}">
                <a16:creationId xmlns:a16="http://schemas.microsoft.com/office/drawing/2014/main" id="{F9884608-8E30-F6A1-41C6-F86F5B1B13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778" y="2166471"/>
            <a:ext cx="3347197" cy="4462929"/>
          </a:xfrm>
          <a:prstGeom prst="rect">
            <a:avLst/>
          </a:prstGeom>
        </p:spPr>
      </p:pic>
      <p:pic>
        <p:nvPicPr>
          <p:cNvPr id="10" name="Picture 9" descr="A close-up of a document&#10;&#10;AI-generated content may be incorrect.">
            <a:extLst>
              <a:ext uri="{FF2B5EF4-FFF2-40B4-BE49-F238E27FC236}">
                <a16:creationId xmlns:a16="http://schemas.microsoft.com/office/drawing/2014/main" id="{6A7E1A96-4388-52A4-2A20-B837567A2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71" y="3639829"/>
            <a:ext cx="4437529" cy="26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2B41-9A86-F615-5B8F-76A1C9C9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539937"/>
            <a:ext cx="10515600" cy="1325563"/>
          </a:xfrm>
        </p:spPr>
        <p:txBody>
          <a:bodyPr/>
          <a:lstStyle/>
          <a:p>
            <a:r>
              <a:rPr lang="en-SE" dirty="0"/>
              <a:t>Best Poster &amp; Clips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00F62-8F82-9C3A-697F-495F6D9AC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500282" cy="4351338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Prize : </a:t>
            </a:r>
          </a:p>
          <a:p>
            <a:pPr marL="114300" indent="0">
              <a:buNone/>
            </a:pPr>
            <a:r>
              <a:rPr lang="en-GB" dirty="0"/>
              <a:t>Marcus Liljenberg 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i="1" dirty="0"/>
              <a:t>“Interactions in Catalyst Inks for Proton Exchange Membrane Fuel Cells”</a:t>
            </a:r>
          </a:p>
        </p:txBody>
      </p:sp>
      <p:pic>
        <p:nvPicPr>
          <p:cNvPr id="10" name="Picture 9" descr="A person standing next to a poster&#10;&#10;AI-generated content may be incorrect.">
            <a:extLst>
              <a:ext uri="{FF2B5EF4-FFF2-40B4-BE49-F238E27FC236}">
                <a16:creationId xmlns:a16="http://schemas.microsoft.com/office/drawing/2014/main" id="{352EA6CF-B760-10AD-9B37-0C8E4187B7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577" y="1519516"/>
            <a:ext cx="5988423" cy="44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9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07C5-54AB-A0E9-A840-A8FE082B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26" y="157797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FASEM in pictures</a:t>
            </a:r>
          </a:p>
        </p:txBody>
      </p:sp>
      <p:pic>
        <p:nvPicPr>
          <p:cNvPr id="6" name="Content Placeholder 5" descr="A group of people in a lecture hall&#10;&#10;AI-generated content may be incorrect.">
            <a:extLst>
              <a:ext uri="{FF2B5EF4-FFF2-40B4-BE49-F238E27FC236}">
                <a16:creationId xmlns:a16="http://schemas.microsoft.com/office/drawing/2014/main" id="{E0865BBA-0B95-1B60-A3B0-A9D332DC0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09" y="1389904"/>
            <a:ext cx="4431572" cy="295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erson standing in front of a poster&#10;&#10;AI-generated content may be incorrect.">
            <a:extLst>
              <a:ext uri="{FF2B5EF4-FFF2-40B4-BE49-F238E27FC236}">
                <a16:creationId xmlns:a16="http://schemas.microsoft.com/office/drawing/2014/main" id="{66CC781C-FF39-2E92-F50E-4D5DF578AC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006" y="1398496"/>
            <a:ext cx="2708065" cy="1804836"/>
          </a:xfrm>
          <a:prstGeom prst="rect">
            <a:avLst/>
          </a:prstGeom>
        </p:spPr>
      </p:pic>
      <p:pic>
        <p:nvPicPr>
          <p:cNvPr id="7" name="Picture 6" descr="A group of people standing in front of a purple wall&#10;&#10;AI-generated content may be incorrect.">
            <a:extLst>
              <a:ext uri="{FF2B5EF4-FFF2-40B4-BE49-F238E27FC236}">
                <a16:creationId xmlns:a16="http://schemas.microsoft.com/office/drawing/2014/main" id="{0D679E43-E887-5BCB-6864-8E6BD27790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481" y="1405217"/>
            <a:ext cx="2734236" cy="2050677"/>
          </a:xfrm>
          <a:prstGeom prst="rect">
            <a:avLst/>
          </a:prstGeom>
        </p:spPr>
      </p:pic>
      <p:pic>
        <p:nvPicPr>
          <p:cNvPr id="10" name="Picture 9" descr="A person standing next to a poster&#10;&#10;AI-generated content may be incorrect.">
            <a:extLst>
              <a:ext uri="{FF2B5EF4-FFF2-40B4-BE49-F238E27FC236}">
                <a16:creationId xmlns:a16="http://schemas.microsoft.com/office/drawing/2014/main" id="{E98ABFB3-8303-CB0F-46EF-F0A3A9424C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1" y="4303059"/>
            <a:ext cx="1680883" cy="2241177"/>
          </a:xfrm>
          <a:prstGeom prst="rect">
            <a:avLst/>
          </a:prstGeom>
        </p:spPr>
      </p:pic>
      <p:pic>
        <p:nvPicPr>
          <p:cNvPr id="3" name="Picture 2" descr="A person in a suit standing in front of a screen&#10;&#10;AI-generated content may be incorrect.">
            <a:extLst>
              <a:ext uri="{FF2B5EF4-FFF2-40B4-BE49-F238E27FC236}">
                <a16:creationId xmlns:a16="http://schemas.microsoft.com/office/drawing/2014/main" id="{A41B6684-F5A7-7D9B-C63B-40E2FA70BF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75" y="3156697"/>
            <a:ext cx="3482788" cy="2612092"/>
          </a:xfrm>
          <a:prstGeom prst="rect">
            <a:avLst/>
          </a:prstGeom>
        </p:spPr>
      </p:pic>
      <p:pic>
        <p:nvPicPr>
          <p:cNvPr id="17" name="Picture 16" descr="A person standing in front of a projector screen&#10;&#10;AI-generated content may be incorrect.">
            <a:extLst>
              <a:ext uri="{FF2B5EF4-FFF2-40B4-BE49-F238E27FC236}">
                <a16:creationId xmlns:a16="http://schemas.microsoft.com/office/drawing/2014/main" id="{94529460-6DAC-7005-BAA2-980F83198D7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610" y="4024033"/>
            <a:ext cx="2855259" cy="2141444"/>
          </a:xfrm>
          <a:prstGeom prst="rect">
            <a:avLst/>
          </a:prstGeom>
        </p:spPr>
      </p:pic>
      <p:pic>
        <p:nvPicPr>
          <p:cNvPr id="20" name="Picture 19" descr="A person taking a selfie&#10;&#10;AI-generated content may be incorrect.">
            <a:extLst>
              <a:ext uri="{FF2B5EF4-FFF2-40B4-BE49-F238E27FC236}">
                <a16:creationId xmlns:a16="http://schemas.microsoft.com/office/drawing/2014/main" id="{FD6F3182-77CB-5623-D69B-7289EAA421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352" y="3539938"/>
            <a:ext cx="1994647" cy="1495985"/>
          </a:xfrm>
          <a:prstGeom prst="rect">
            <a:avLst/>
          </a:prstGeom>
        </p:spPr>
      </p:pic>
      <p:pic>
        <p:nvPicPr>
          <p:cNvPr id="22" name="Picture 21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081C9ECA-8176-9AFE-A46B-833B85738A3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788" y="4988859"/>
            <a:ext cx="2994212" cy="2245659"/>
          </a:xfrm>
          <a:prstGeom prst="rect">
            <a:avLst/>
          </a:prstGeom>
        </p:spPr>
      </p:pic>
      <p:pic>
        <p:nvPicPr>
          <p:cNvPr id="24" name="Picture 23" descr="A group of men sitting in a room&#10;&#10;AI-generated content may be incorrect.">
            <a:extLst>
              <a:ext uri="{FF2B5EF4-FFF2-40B4-BE49-F238E27FC236}">
                <a16:creationId xmlns:a16="http://schemas.microsoft.com/office/drawing/2014/main" id="{0CB694E6-0133-F19F-696D-3BD08E638EC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717" y="1344706"/>
            <a:ext cx="2976282" cy="2232212"/>
          </a:xfrm>
          <a:prstGeom prst="rect">
            <a:avLst/>
          </a:prstGeom>
        </p:spPr>
      </p:pic>
      <p:pic>
        <p:nvPicPr>
          <p:cNvPr id="5" name="Picture 4" descr="A group of people standing in front of a wall&#10;&#10;AI-generated content may be incorrect.">
            <a:extLst>
              <a:ext uri="{FF2B5EF4-FFF2-40B4-BE49-F238E27FC236}">
                <a16:creationId xmlns:a16="http://schemas.microsoft.com/office/drawing/2014/main" id="{D6D90F14-A3A5-CADF-C17B-32167532DFF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164" y="3361765"/>
            <a:ext cx="2151529" cy="1613647"/>
          </a:xfrm>
          <a:prstGeom prst="rect">
            <a:avLst/>
          </a:prstGeom>
        </p:spPr>
      </p:pic>
      <p:pic>
        <p:nvPicPr>
          <p:cNvPr id="26" name="Picture 25" descr="A person standing in front of a sign&#10;&#10;AI-generated content may be incorrect.">
            <a:extLst>
              <a:ext uri="{FF2B5EF4-FFF2-40B4-BE49-F238E27FC236}">
                <a16:creationId xmlns:a16="http://schemas.microsoft.com/office/drawing/2014/main" id="{8E104A92-2DD1-B8FA-7B06-009B595EF70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109" y="4800600"/>
            <a:ext cx="1825439" cy="2433918"/>
          </a:xfrm>
          <a:prstGeom prst="rect">
            <a:avLst/>
          </a:prstGeom>
        </p:spPr>
      </p:pic>
      <p:pic>
        <p:nvPicPr>
          <p:cNvPr id="13" name="Picture 12" descr="A person standing in front of a screen&#10;&#10;AI-generated content may be incorrect.">
            <a:extLst>
              <a:ext uri="{FF2B5EF4-FFF2-40B4-BE49-F238E27FC236}">
                <a16:creationId xmlns:a16="http://schemas.microsoft.com/office/drawing/2014/main" id="{9558FCCC-60D8-84A0-2BDD-485E65183B2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235" y="5728448"/>
            <a:ext cx="5999745" cy="11833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D380E56-BE55-6EC6-93ED-9F8423A77D16}"/>
              </a:ext>
            </a:extLst>
          </p:cNvPr>
          <p:cNvSpPr txBox="1"/>
          <p:nvPr/>
        </p:nvSpPr>
        <p:spPr>
          <a:xfrm>
            <a:off x="453839" y="956247"/>
            <a:ext cx="964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highlight>
                  <a:srgbClr val="FFFF00"/>
                </a:highlight>
                <a:hlinkClick r:id="rId15"/>
              </a:rPr>
              <a:t>https://</a:t>
            </a:r>
            <a:r>
              <a:rPr lang="en-GB" sz="1800" b="1" dirty="0" err="1">
                <a:highlight>
                  <a:srgbClr val="FFFF00"/>
                </a:highlight>
                <a:hlinkClick r:id="rId15"/>
              </a:rPr>
              <a:t>cloud.ill.fr</a:t>
            </a:r>
            <a:r>
              <a:rPr lang="en-GB" sz="1800" b="1" dirty="0">
                <a:highlight>
                  <a:srgbClr val="FFFF00"/>
                </a:highlight>
                <a:hlinkClick r:id="rId15"/>
              </a:rPr>
              <a:t>/</a:t>
            </a:r>
            <a:r>
              <a:rPr lang="en-GB" sz="1800" b="1" dirty="0" err="1">
                <a:highlight>
                  <a:srgbClr val="FFFF00"/>
                </a:highlight>
                <a:hlinkClick r:id="rId15"/>
              </a:rPr>
              <a:t>index.php</a:t>
            </a:r>
            <a:r>
              <a:rPr lang="en-GB" sz="1800" b="1" dirty="0">
                <a:highlight>
                  <a:srgbClr val="FFFF00"/>
                </a:highlight>
                <a:hlinkClick r:id="rId15"/>
              </a:rPr>
              <a:t>/s/djKR7n4KfRZFD3Z?path=%2FFriday%2FPhotos</a:t>
            </a:r>
            <a:endParaRPr lang="en-SE" sz="1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87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C9B7-CB30-A8A8-1777-6BB6395A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7" y="292267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A special “Merci” !!</a:t>
            </a:r>
          </a:p>
        </p:txBody>
      </p:sp>
      <p:pic>
        <p:nvPicPr>
          <p:cNvPr id="6" name="Picture 5" descr="A person smiling in front of a poster board&#10;&#10;AI-generated content may be incorrect.">
            <a:extLst>
              <a:ext uri="{FF2B5EF4-FFF2-40B4-BE49-F238E27FC236}">
                <a16:creationId xmlns:a16="http://schemas.microsoft.com/office/drawing/2014/main" id="{3FED7A26-DB50-0D49-2F87-76DCDDC7EE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259" y="1415303"/>
            <a:ext cx="6719046" cy="50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622783-5FCF-87DD-B134-2322DDF1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9237"/>
            <a:ext cx="4618495" cy="6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E7248-6AD7-1526-D64C-D08EC1A5702E}"/>
              </a:ext>
            </a:extLst>
          </p:cNvPr>
          <p:cNvSpPr txBox="1"/>
          <p:nvPr/>
        </p:nvSpPr>
        <p:spPr>
          <a:xfrm>
            <a:off x="5130762" y="364008"/>
            <a:ext cx="6307259" cy="1200329"/>
          </a:xfrm>
          <a:prstGeom prst="rect">
            <a:avLst/>
          </a:prstGeom>
          <a:gradFill flip="none" rotWithShape="1">
            <a:gsLst>
              <a:gs pos="0">
                <a:srgbClr val="C189F7"/>
              </a:gs>
              <a:gs pos="58000">
                <a:schemeClr val="accent5">
                  <a:lumMod val="36860"/>
                  <a:lumOff val="6314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FASEM – Advanced School on Neutron &amp; Synchrotron Techniques, </a:t>
            </a:r>
            <a:r>
              <a:rPr lang="en-GB" sz="2400" dirty="0"/>
              <a:t>driven by French–Swedish synergies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D9796-1E43-CC9B-7A32-BC1D930C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011" y="1630636"/>
            <a:ext cx="693877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Biennial advanced school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training the next generation of users of large-scale facilities (neutron &amp; synchrotron), supporting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 scientific sovereignty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Strengthens French–Swedish collaboration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the support of the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Ambassade de France en Suède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while engaging the wider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European photon &amp; neutron community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Complements the well-established (35!) HERCULES School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a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short, thematic format and online access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reaching a broader international audience.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Fosters collaboration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across </a:t>
            </a:r>
            <a:r>
              <a:rPr kumimoji="0" lang="en-SE" altLang="en-S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academia, research infrastructures, and industry</a:t>
            </a: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engagement with emerging scientific communities.</a:t>
            </a:r>
          </a:p>
        </p:txBody>
      </p:sp>
    </p:spTree>
    <p:extLst>
      <p:ext uri="{BB962C8B-B14F-4D97-AF65-F5344CB8AC3E}">
        <p14:creationId xmlns:p14="http://schemas.microsoft.com/office/powerpoint/2010/main" val="305644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117B-A435-2B0F-DCA0-30FFAF052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FB375CE-CA55-AA0E-B851-A7672003B2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093" y="941294"/>
            <a:ext cx="9018953" cy="60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622783-5FCF-87DD-B134-2322DDF1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221" y="-30236"/>
            <a:ext cx="4872789" cy="68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E7248-6AD7-1526-D64C-D08EC1A5702E}"/>
              </a:ext>
            </a:extLst>
          </p:cNvPr>
          <p:cNvSpPr txBox="1"/>
          <p:nvPr/>
        </p:nvSpPr>
        <p:spPr>
          <a:xfrm>
            <a:off x="5884741" y="0"/>
            <a:ext cx="6307259" cy="1200329"/>
          </a:xfrm>
          <a:prstGeom prst="rect">
            <a:avLst/>
          </a:prstGeom>
          <a:gradFill flip="none" rotWithShape="1">
            <a:gsLst>
              <a:gs pos="0">
                <a:srgbClr val="C189F7"/>
              </a:gs>
              <a:gs pos="58000">
                <a:schemeClr val="accent5">
                  <a:lumMod val="36860"/>
                  <a:lumOff val="6314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FASEM – Advanced School on Neutron &amp; Synchrotron Techniques, </a:t>
            </a:r>
            <a:r>
              <a:rPr lang="en-GB" sz="2400" dirty="0"/>
              <a:t>driven by French–Swedish synergies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D9796-1E43-CC9B-7A32-BC1D930C3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768" y="1373782"/>
            <a:ext cx="6946232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S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GB" altLang="en-S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and X-ray Techniques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GB" altLang="en-S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and Hydrogen Materials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GB" altLang="en-S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Materials and Fuel Cycle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GB" altLang="en-S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and AI in Energy Research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GB" altLang="en-SE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Applications and Societal Impact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kumimoji="0" lang="en-GB" altLang="en-SE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Professors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E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Candidates registered by February 2, 2026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selected in-persons</a:t>
            </a:r>
          </a:p>
          <a:p>
            <a:pPr marL="342900" lvl="6" indent="-342900">
              <a:buFont typeface="Wingdings" pitchFamily="2" charset="2"/>
              <a:buChar char="Ø"/>
            </a:pP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countries: </a:t>
            </a:r>
            <a:r>
              <a:rPr lang="en-GB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Allemagne</a:t>
            </a: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Australie, </a:t>
            </a:r>
            <a:r>
              <a:rPr lang="en-GB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Danemark</a:t>
            </a: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Espagne</a:t>
            </a: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France, Italie, </a:t>
            </a:r>
            <a:r>
              <a:rPr lang="en-GB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Royaume</a:t>
            </a: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-Uni, </a:t>
            </a:r>
            <a:r>
              <a:rPr lang="en-GB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Suède</a:t>
            </a:r>
            <a:r>
              <a:rPr lang="en-GB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Suisse</a:t>
            </a:r>
            <a:endParaRPr lang="en-SE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Wingdings" pitchFamily="2" charset="2"/>
              <a:buChar char="Ø"/>
            </a:pPr>
            <a:r>
              <a:rPr lang="en-SE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institutes	</a:t>
            </a:r>
          </a:p>
          <a:p>
            <a:pPr marL="342900" lvl="4" indent="-342900">
              <a:buFont typeface="Wingdings" pitchFamily="2" charset="2"/>
              <a:buChar char="Ø"/>
            </a:pPr>
            <a:endParaRPr lang="en-SE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participants on-line from more than 37 C</a:t>
            </a: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SE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untries thanks to Open-Access 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E503-E431-0B78-82F1-AD36C580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Agenda</a:t>
            </a:r>
          </a:p>
        </p:txBody>
      </p:sp>
      <p:pic>
        <p:nvPicPr>
          <p:cNvPr id="6" name="Content Placeholder 5" descr="A calendar with different colors of text&#10;&#10;AI-generated content may be incorrect.">
            <a:extLst>
              <a:ext uri="{FF2B5EF4-FFF2-40B4-BE49-F238E27FC236}">
                <a16:creationId xmlns:a16="http://schemas.microsoft.com/office/drawing/2014/main" id="{A6569B33-ADB9-FE35-2F41-BEA02C469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32" y="862547"/>
            <a:ext cx="10478382" cy="5886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1316E1E-0A59-7129-90F3-FDA8F0FDAF7C}"/>
              </a:ext>
            </a:extLst>
          </p:cNvPr>
          <p:cNvGrpSpPr/>
          <p:nvPr/>
        </p:nvGrpSpPr>
        <p:grpSpPr>
          <a:xfrm>
            <a:off x="8307092" y="3270143"/>
            <a:ext cx="3844548" cy="2681206"/>
            <a:chOff x="8307092" y="3270143"/>
            <a:chExt cx="3844548" cy="268120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2671AE-006C-A3EF-7603-238BDDAC9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7092" y="4324027"/>
              <a:ext cx="945396" cy="1627322"/>
            </a:xfrm>
            <a:prstGeom prst="line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white background with blue text and a map&#10;&#10;AI-generated content may be incorrect.">
              <a:extLst>
                <a:ext uri="{FF2B5EF4-FFF2-40B4-BE49-F238E27FC236}">
                  <a16:creationId xmlns:a16="http://schemas.microsoft.com/office/drawing/2014/main" id="{14BDC0B9-C318-BB5B-86E9-08D5B0A43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8535" y="3621760"/>
              <a:ext cx="3333105" cy="810755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032C25-B3A1-6A86-099C-97E41731F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78326" y="3270143"/>
              <a:ext cx="312549" cy="524359"/>
            </a:xfrm>
            <a:prstGeom prst="line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32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45B4-ABA9-F79F-F38F-87139FD0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Sponsoring</a:t>
            </a:r>
          </a:p>
        </p:txBody>
      </p:sp>
      <p:pic>
        <p:nvPicPr>
          <p:cNvPr id="6" name="Content Placeholder 5" descr="A group of people holding flags&#10;&#10;AI-generated content may be incorrect.">
            <a:extLst>
              <a:ext uri="{FF2B5EF4-FFF2-40B4-BE49-F238E27FC236}">
                <a16:creationId xmlns:a16="http://schemas.microsoft.com/office/drawing/2014/main" id="{F3975892-9BAA-3C7B-031B-B4A8C8478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565" y="1676400"/>
            <a:ext cx="6360923" cy="47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1F9378-C55D-DF26-7EF5-6F48A6A1F52E}"/>
              </a:ext>
            </a:extLst>
          </p:cNvPr>
          <p:cNvSpPr txBox="1"/>
          <p:nvPr/>
        </p:nvSpPr>
        <p:spPr>
          <a:xfrm>
            <a:off x="366408" y="4591330"/>
            <a:ext cx="2479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2400" dirty="0"/>
              <a:t>“Swedish” students sponsored:</a:t>
            </a:r>
          </a:p>
          <a:p>
            <a:endParaRPr lang="en-SE" sz="24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6067EA3-69D9-6659-4DB5-05389762D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69650"/>
              </p:ext>
            </p:extLst>
          </p:nvPr>
        </p:nvGraphicFramePr>
        <p:xfrm>
          <a:off x="2521333" y="4019550"/>
          <a:ext cx="3303814" cy="2838450"/>
        </p:xfrm>
        <a:graphic>
          <a:graphicData uri="http://schemas.openxmlformats.org/drawingml/2006/table">
            <a:tbl>
              <a:tblPr>
                <a:tableStyleId>{7BD4437F-70AC-4278-A070-C83E17598136}</a:tableStyleId>
              </a:tblPr>
              <a:tblGrid>
                <a:gridCol w="1651907">
                  <a:extLst>
                    <a:ext uri="{9D8B030D-6E8A-4147-A177-3AD203B41FA5}">
                      <a16:colId xmlns:a16="http://schemas.microsoft.com/office/drawing/2014/main" val="2118441870"/>
                    </a:ext>
                  </a:extLst>
                </a:gridCol>
                <a:gridCol w="1651907">
                  <a:extLst>
                    <a:ext uri="{9D8B030D-6E8A-4147-A177-3AD203B41FA5}">
                      <a16:colId xmlns:a16="http://schemas.microsoft.com/office/drawing/2014/main" val="580203301"/>
                    </a:ext>
                  </a:extLst>
                </a:gridCol>
              </a:tblGrid>
              <a:tr h="26736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Andreas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Erlandsson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9864664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Anjali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Vijayan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6527911"/>
                  </a:ext>
                </a:extLst>
              </a:tr>
              <a:tr h="259051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Erika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Magnusson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121099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Hugo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Mårtensson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367263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huifang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670961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Jugo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Okabe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0124433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Juliana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Avtarovski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27625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Marcus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Liljenberg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611514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Pardeep Kumar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Tanwar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8107932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Sagar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Jathar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09325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C8239BC-58C2-E3D9-3D68-50AE261B10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75" y="1055276"/>
            <a:ext cx="11904525" cy="136595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79962C4-49D6-F2E8-FFB0-CDBCD45F57BC}"/>
              </a:ext>
            </a:extLst>
          </p:cNvPr>
          <p:cNvGrpSpPr/>
          <p:nvPr/>
        </p:nvGrpSpPr>
        <p:grpSpPr>
          <a:xfrm>
            <a:off x="293616" y="2307302"/>
            <a:ext cx="6513815" cy="1176433"/>
            <a:chOff x="293616" y="2307302"/>
            <a:chExt cx="6513815" cy="1176433"/>
          </a:xfrm>
        </p:grpSpPr>
        <p:pic>
          <p:nvPicPr>
            <p:cNvPr id="8" name="Picture 7" descr="A close up of a sign&#10;&#10;AI-generated content may be incorrect.">
              <a:extLst>
                <a:ext uri="{FF2B5EF4-FFF2-40B4-BE49-F238E27FC236}">
                  <a16:creationId xmlns:a16="http://schemas.microsoft.com/office/drawing/2014/main" id="{3D19C9F4-2FD7-05D9-90FA-D91D9B6CD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616" y="2331111"/>
              <a:ext cx="6120063" cy="115262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231EFA-DED7-6BF3-E9A8-371E730B7414}"/>
                </a:ext>
              </a:extLst>
            </p:cNvPr>
            <p:cNvSpPr txBox="1"/>
            <p:nvPr/>
          </p:nvSpPr>
          <p:spPr>
            <a:xfrm>
              <a:off x="709285" y="2307302"/>
              <a:ext cx="6098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SE" sz="1800" b="1" i="1" dirty="0">
                  <a:solidFill>
                    <a:srgbClr val="7030A0"/>
                  </a:solidFill>
                </a:rPr>
                <a:t>Special thanks to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8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3257030-8678-A1CE-FA25-D3EC7D6F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28925"/>
            <a:ext cx="12362391" cy="56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F07D74-E8A7-1901-EA8A-9F44B582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FASEM-Advanced school ! </a:t>
            </a:r>
            <a:endParaRPr lang="en-GB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22459-58A9-845F-A0FF-5744659F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029" y="5291484"/>
            <a:ext cx="4965658" cy="1224873"/>
          </a:xfrm>
        </p:spPr>
        <p:txBody>
          <a:bodyPr>
            <a:noAutofit/>
          </a:bodyPr>
          <a:lstStyle/>
          <a:p>
            <a:pPr marL="331788" lvl="2" indent="0">
              <a:lnSpc>
                <a:spcPct val="150000"/>
              </a:lnSpc>
              <a:buNone/>
            </a:pPr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March 16 to 20, 2026 @ ILL (FR)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Applications / Energy Materials</a:t>
            </a:r>
            <a:r>
              <a:rPr lang="fr-FR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788" lvl="2" indent="0">
              <a:buNone/>
            </a:pP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3EE23-F4D8-3CD6-7F84-5555CC510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French-Swedish Academy for Scattering Experiments and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Modeling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6F15D957-1428-1EDF-4BB4-33F652A013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331" y="3912743"/>
            <a:ext cx="2198724" cy="14774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8E3FFA-6080-86FC-D7DC-7AF0ABCAD0B5}"/>
              </a:ext>
            </a:extLst>
          </p:cNvPr>
          <p:cNvSpPr txBox="1"/>
          <p:nvPr/>
        </p:nvSpPr>
        <p:spPr>
          <a:xfrm>
            <a:off x="-433953" y="1503336"/>
            <a:ext cx="418454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4688" lvl="2" indent="-342900" algn="ctr">
              <a:lnSpc>
                <a:spcPct val="150000"/>
              </a:lnSpc>
            </a:pPr>
            <a:r>
              <a:rPr lang="en-GB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 2019: Materials &amp; Environment</a:t>
            </a: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Indico)</a:t>
            </a: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147083-CEB0-ACB5-8E2F-30919BDA10EE}"/>
              </a:ext>
            </a:extLst>
          </p:cNvPr>
          <p:cNvGrpSpPr/>
          <p:nvPr/>
        </p:nvGrpSpPr>
        <p:grpSpPr>
          <a:xfrm>
            <a:off x="7651133" y="1517172"/>
            <a:ext cx="3941384" cy="2209057"/>
            <a:chOff x="7651133" y="1517172"/>
            <a:chExt cx="3941384" cy="22090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6B069E-2A10-E09B-26FF-5F7B02AC7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5474" y="2106698"/>
              <a:ext cx="1887043" cy="16195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D35F80-CC69-0A4A-56A3-2B279F5205E6}"/>
                </a:ext>
              </a:extLst>
            </p:cNvPr>
            <p:cNvSpPr txBox="1"/>
            <p:nvPr/>
          </p:nvSpPr>
          <p:spPr>
            <a:xfrm>
              <a:off x="7651133" y="1517172"/>
              <a:ext cx="3603355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74688" lvl="2" indent="-342900">
                <a:lnSpc>
                  <a:spcPct val="150000"/>
                </a:lnSpc>
              </a:pPr>
              <a:r>
                <a:rPr lang="en-GB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March 2024: Life Science</a:t>
              </a:r>
              <a:r>
                <a:rPr lang="en-GB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08AA77-DBFF-BEF4-DC4C-4A7D7EA221DE}"/>
              </a:ext>
            </a:extLst>
          </p:cNvPr>
          <p:cNvSpPr txBox="1"/>
          <p:nvPr/>
        </p:nvSpPr>
        <p:spPr>
          <a:xfrm>
            <a:off x="320842" y="4921594"/>
            <a:ext cx="55505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Evolution since 2019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From experiments to data analysis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Hybrid format</a:t>
            </a:r>
            <a:r>
              <a:rPr lang="en-GB" sz="2000" dirty="0"/>
              <a:t> enabling wider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Broader ecosystem:</a:t>
            </a:r>
            <a:r>
              <a:rPr lang="en-GB" sz="2000" dirty="0"/>
              <a:t> academia, research infrastructures &amp; industry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8E900-E148-DA44-6F13-662719F37E0F}"/>
              </a:ext>
            </a:extLst>
          </p:cNvPr>
          <p:cNvGrpSpPr/>
          <p:nvPr/>
        </p:nvGrpSpPr>
        <p:grpSpPr>
          <a:xfrm>
            <a:off x="5620476" y="1283368"/>
            <a:ext cx="3336330" cy="1519368"/>
            <a:chOff x="5620476" y="1283368"/>
            <a:chExt cx="3336330" cy="1519368"/>
          </a:xfrm>
        </p:grpSpPr>
        <p:pic>
          <p:nvPicPr>
            <p:cNvPr id="21" name="Picture 2" descr="A view of what MAX IV and ESS will look like">
              <a:extLst>
                <a:ext uri="{FF2B5EF4-FFF2-40B4-BE49-F238E27FC236}">
                  <a16:creationId xmlns:a16="http://schemas.microsoft.com/office/drawing/2014/main" id="{AE3D51F1-F768-3BE9-1D4B-93C723F77F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476" y="1283368"/>
              <a:ext cx="1980806" cy="151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4AA750-33CF-A305-0CA8-DA51E284128D}"/>
                </a:ext>
              </a:extLst>
            </p:cNvPr>
            <p:cNvSpPr txBox="1"/>
            <p:nvPr/>
          </p:nvSpPr>
          <p:spPr>
            <a:xfrm flipH="1">
              <a:off x="5743977" y="2189408"/>
              <a:ext cx="200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highlight>
                    <a:srgbClr val="FFFF00"/>
                  </a:highlight>
                </a:rPr>
                <a:t>ESS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60668F-7C96-CCB6-E1F5-75D972658AC8}"/>
                </a:ext>
              </a:extLst>
            </p:cNvPr>
            <p:cNvSpPr txBox="1"/>
            <p:nvPr/>
          </p:nvSpPr>
          <p:spPr>
            <a:xfrm flipH="1">
              <a:off x="6952446" y="1723622"/>
              <a:ext cx="200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highlight>
                    <a:srgbClr val="FFFF00"/>
                  </a:highlight>
                </a:rPr>
                <a:t>MAXIV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96E340-A517-95A5-291B-A0CE58F4EFCE}"/>
              </a:ext>
            </a:extLst>
          </p:cNvPr>
          <p:cNvGrpSpPr/>
          <p:nvPr/>
        </p:nvGrpSpPr>
        <p:grpSpPr>
          <a:xfrm>
            <a:off x="743918" y="2814538"/>
            <a:ext cx="3187980" cy="1748118"/>
            <a:chOff x="743918" y="2814538"/>
            <a:chExt cx="3187980" cy="174811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FD0C0E-B95D-C9E2-BBAC-3DDC17B21F70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918" y="2814538"/>
              <a:ext cx="2052918" cy="17481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1E85D1-BFDF-9B18-9FBC-1FA102EC34E0}"/>
                </a:ext>
              </a:extLst>
            </p:cNvPr>
            <p:cNvSpPr txBox="1"/>
            <p:nvPr/>
          </p:nvSpPr>
          <p:spPr>
            <a:xfrm flipH="1">
              <a:off x="770586" y="3887273"/>
              <a:ext cx="200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highlight>
                    <a:srgbClr val="FFFF00"/>
                  </a:highlight>
                </a:rPr>
                <a:t>ESRF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EDA06F-98E9-8F0D-58DE-AA775657CA51}"/>
                </a:ext>
              </a:extLst>
            </p:cNvPr>
            <p:cNvSpPr txBox="1"/>
            <p:nvPr/>
          </p:nvSpPr>
          <p:spPr>
            <a:xfrm flipH="1">
              <a:off x="1927538" y="4104068"/>
              <a:ext cx="200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dirty="0">
                  <a:highlight>
                    <a:srgbClr val="FFFF00"/>
                  </a:highlight>
                </a:rPr>
                <a:t>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0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D9B9-9C49-365F-86D8-70DEA60CC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Poster &amp; Clip Awards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9901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2275F-5647-EF3B-54AE-A0DF96DC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F80B-0C09-E965-E3C1-840B483E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539937"/>
            <a:ext cx="10515600" cy="1325563"/>
          </a:xfrm>
        </p:spPr>
        <p:txBody>
          <a:bodyPr/>
          <a:lstStyle/>
          <a:p>
            <a:r>
              <a:rPr lang="en-SE" dirty="0"/>
              <a:t>Best Poster &amp; Clips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1AB2-3727-95D2-1B67-E39F54D3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500282" cy="4351338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Prize : </a:t>
            </a:r>
          </a:p>
          <a:p>
            <a:pPr marL="114300" indent="0">
              <a:buNone/>
            </a:pPr>
            <a:r>
              <a:rPr lang="en-GB" dirty="0"/>
              <a:t>Maimunah Fa </a:t>
            </a:r>
            <a:r>
              <a:rPr lang="en-GB" dirty="0" err="1"/>
              <a:t>Izun</a:t>
            </a:r>
            <a:r>
              <a:rPr lang="en-GB" dirty="0"/>
              <a:t> Haji Abdul Rahman</a:t>
            </a:r>
            <a:endParaRPr lang="en-SE" dirty="0"/>
          </a:p>
        </p:txBody>
      </p:sp>
      <p:pic>
        <p:nvPicPr>
          <p:cNvPr id="4" name="Picture 3" descr="A person standing in front of a screen&#10;&#10;AI-generated content may be incorrect.">
            <a:extLst>
              <a:ext uri="{FF2B5EF4-FFF2-40B4-BE49-F238E27FC236}">
                <a16:creationId xmlns:a16="http://schemas.microsoft.com/office/drawing/2014/main" id="{9FA37622-1517-5753-A643-09062DC7B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65" y="1499347"/>
            <a:ext cx="4939552" cy="3704664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456EF421-7B1F-F32A-D8CD-2FA8FA712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676" y="3818148"/>
            <a:ext cx="4439770" cy="2501970"/>
          </a:xfrm>
          <a:prstGeom prst="rect">
            <a:avLst/>
          </a:prstGeom>
        </p:spPr>
      </p:pic>
      <p:pic>
        <p:nvPicPr>
          <p:cNvPr id="6" name="Picture 5" descr="A poster of a scientific presentation&#10;&#10;AI-generated content may be incorrect.">
            <a:extLst>
              <a:ext uri="{FF2B5EF4-FFF2-40B4-BE49-F238E27FC236}">
                <a16:creationId xmlns:a16="http://schemas.microsoft.com/office/drawing/2014/main" id="{ABAC45B4-C410-A95B-A018-2DF0703BDD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24" y="3428998"/>
            <a:ext cx="2503199" cy="35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16139</TotalTime>
  <Words>719</Words>
  <Application>Microsoft Macintosh PowerPoint</Application>
  <PresentationFormat>Widescreen</PresentationFormat>
  <Paragraphs>103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Comic Sans MS</vt:lpstr>
      <vt:lpstr>Wingdings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Agenda</vt:lpstr>
      <vt:lpstr>Sponsoring</vt:lpstr>
      <vt:lpstr>FASEM-Advanced school ! </vt:lpstr>
      <vt:lpstr>Poster &amp; Clip Awards</vt:lpstr>
      <vt:lpstr>Best Poster &amp; Clips</vt:lpstr>
      <vt:lpstr>Best Poster &amp; Clips</vt:lpstr>
      <vt:lpstr>Best Poster &amp; Clips</vt:lpstr>
      <vt:lpstr>FASEM in pictures</vt:lpstr>
      <vt:lpstr>A special “Merci”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Darve</dc:creator>
  <cp:lastModifiedBy>Christine Darve</cp:lastModifiedBy>
  <cp:revision>136</cp:revision>
  <cp:lastPrinted>2024-03-27T06:35:21Z</cp:lastPrinted>
  <dcterms:created xsi:type="dcterms:W3CDTF">2018-11-29T11:13:10Z</dcterms:created>
  <dcterms:modified xsi:type="dcterms:W3CDTF">2026-04-17T09:16:03Z</dcterms:modified>
</cp:coreProperties>
</file>