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09" r:id="rId3"/>
    <p:sldId id="315" r:id="rId4"/>
    <p:sldId id="307" r:id="rId5"/>
    <p:sldId id="303" r:id="rId6"/>
    <p:sldId id="300" r:id="rId7"/>
    <p:sldId id="290" r:id="rId8"/>
    <p:sldId id="291" r:id="rId9"/>
    <p:sldId id="263" r:id="rId10"/>
    <p:sldId id="314" r:id="rId11"/>
    <p:sldId id="304" r:id="rId12"/>
    <p:sldId id="295" r:id="rId13"/>
    <p:sldId id="298" r:id="rId14"/>
    <p:sldId id="318" r:id="rId15"/>
    <p:sldId id="270" r:id="rId16"/>
    <p:sldId id="312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hGBc9vagY4GZpeJ8CcAzAYv0hNR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913E090-58F9-B246-DC40-E5710EA05978}" name="Office" initials="" userId="S::46785@office365works.net::ef81107b-45f7-4912-b8b7-26b1499cbb7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68"/>
    <a:srgbClr val="F14335"/>
    <a:srgbClr val="E9EBF5"/>
    <a:srgbClr val="002F4C"/>
    <a:srgbClr val="003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9CE1E2-FF28-442D-98EA-69B9445060E1}" v="4" dt="2026-03-18T13:28:59.0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5" autoAdjust="0"/>
    <p:restoredTop sz="95039" autoAdjust="0"/>
  </p:normalViewPr>
  <p:slideViewPr>
    <p:cSldViewPr snapToGrid="0">
      <p:cViewPr>
        <p:scale>
          <a:sx n="75" d="100"/>
          <a:sy n="75" d="100"/>
        </p:scale>
        <p:origin x="307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customschemas.google.com/relationships/presentationmetadata" Target="meta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zyna Gajewska" userId="W0OsGQsLqUz4MMn+XYkHcBR9zsIF5HAC1b/dID2fO1o=" providerId="None" clId="Web-{C833051D-CC26-41AA-ABAD-0BC6F111C22D}"/>
    <pc:docChg chg="modSld">
      <pc:chgData name="Katarzyna Gajewska" userId="W0OsGQsLqUz4MMn+XYkHcBR9zsIF5HAC1b/dID2fO1o=" providerId="None" clId="Web-{C833051D-CC26-41AA-ABAD-0BC6F111C22D}" dt="2026-03-07T12:54:26.719" v="251" actId="1076"/>
      <pc:docMkLst>
        <pc:docMk/>
      </pc:docMkLst>
      <pc:sldChg chg="addSp delSp modSp">
        <pc:chgData name="Katarzyna Gajewska" userId="W0OsGQsLqUz4MMn+XYkHcBR9zsIF5HAC1b/dID2fO1o=" providerId="None" clId="Web-{C833051D-CC26-41AA-ABAD-0BC6F111C22D}" dt="2026-03-07T12:41:51.138" v="126" actId="1076"/>
        <pc:sldMkLst>
          <pc:docMk/>
          <pc:sldMk cId="0" sldId="256"/>
        </pc:sldMkLst>
        <pc:picChg chg="mod">
          <ac:chgData name="Katarzyna Gajewska" userId="W0OsGQsLqUz4MMn+XYkHcBR9zsIF5HAC1b/dID2fO1o=" providerId="None" clId="Web-{C833051D-CC26-41AA-ABAD-0BC6F111C22D}" dt="2026-03-07T12:41:51.138" v="126" actId="1076"/>
          <ac:picMkLst>
            <pc:docMk/>
            <pc:sldMk cId="0" sldId="256"/>
            <ac:picMk id="2" creationId="{908B6650-3F47-B74A-564C-55BA21DE37AE}"/>
          </ac:picMkLst>
        </pc:picChg>
        <pc:picChg chg="mod">
          <ac:chgData name="Katarzyna Gajewska" userId="W0OsGQsLqUz4MMn+XYkHcBR9zsIF5HAC1b/dID2fO1o=" providerId="None" clId="Web-{C833051D-CC26-41AA-ABAD-0BC6F111C22D}" dt="2026-03-07T12:41:19.106" v="125" actId="1076"/>
          <ac:picMkLst>
            <pc:docMk/>
            <pc:sldMk cId="0" sldId="256"/>
            <ac:picMk id="8" creationId="{21E06D5F-26A7-FF37-D366-6F13EE31CB82}"/>
          </ac:picMkLst>
        </pc:picChg>
        <pc:picChg chg="add mod">
          <ac:chgData name="Katarzyna Gajewska" userId="W0OsGQsLqUz4MMn+XYkHcBR9zsIF5HAC1b/dID2fO1o=" providerId="None" clId="Web-{C833051D-CC26-41AA-ABAD-0BC6F111C22D}" dt="2026-03-07T12:41:10.981" v="124" actId="1076"/>
          <ac:picMkLst>
            <pc:docMk/>
            <pc:sldMk cId="0" sldId="256"/>
            <ac:picMk id="10" creationId="{46CB468D-1D84-36D4-7023-3E03AD21CF19}"/>
          </ac:picMkLst>
        </pc:picChg>
      </pc:sldChg>
      <pc:sldChg chg="addSp modSp">
        <pc:chgData name="Katarzyna Gajewska" userId="W0OsGQsLqUz4MMn+XYkHcBR9zsIF5HAC1b/dID2fO1o=" providerId="None" clId="Web-{C833051D-CC26-41AA-ABAD-0BC6F111C22D}" dt="2026-03-07T12:54:26.719" v="251" actId="1076"/>
        <pc:sldMkLst>
          <pc:docMk/>
          <pc:sldMk cId="2103080934" sldId="312"/>
        </pc:sldMkLst>
        <pc:spChg chg="mod">
          <ac:chgData name="Katarzyna Gajewska" userId="W0OsGQsLqUz4MMn+XYkHcBR9zsIF5HAC1b/dID2fO1o=" providerId="None" clId="Web-{C833051D-CC26-41AA-ABAD-0BC6F111C22D}" dt="2026-03-07T12:53:08.012" v="231" actId="1076"/>
          <ac:spMkLst>
            <pc:docMk/>
            <pc:sldMk cId="2103080934" sldId="312"/>
            <ac:spMk id="2" creationId="{40B352D0-E09A-C60B-8BF8-3530F540799C}"/>
          </ac:spMkLst>
        </pc:spChg>
        <pc:picChg chg="mod">
          <ac:chgData name="Katarzyna Gajewska" userId="W0OsGQsLqUz4MMn+XYkHcBR9zsIF5HAC1b/dID2fO1o=" providerId="None" clId="Web-{C833051D-CC26-41AA-ABAD-0BC6F111C22D}" dt="2026-03-07T12:54:26.719" v="251" actId="1076"/>
          <ac:picMkLst>
            <pc:docMk/>
            <pc:sldMk cId="2103080934" sldId="312"/>
            <ac:picMk id="4" creationId="{2C764D0B-AF84-8A1E-692A-584BD71F3E51}"/>
          </ac:picMkLst>
        </pc:picChg>
        <pc:picChg chg="mod">
          <ac:chgData name="Katarzyna Gajewska" userId="W0OsGQsLqUz4MMn+XYkHcBR9zsIF5HAC1b/dID2fO1o=" providerId="None" clId="Web-{C833051D-CC26-41AA-ABAD-0BC6F111C22D}" dt="2026-03-07T12:44:42.988" v="141" actId="1076"/>
          <ac:picMkLst>
            <pc:docMk/>
            <pc:sldMk cId="2103080934" sldId="312"/>
            <ac:picMk id="5" creationId="{71EFC387-01AB-D39A-828F-CFC02D68221D}"/>
          </ac:picMkLst>
        </pc:picChg>
        <pc:picChg chg="add mod">
          <ac:chgData name="Katarzyna Gajewska" userId="W0OsGQsLqUz4MMn+XYkHcBR9zsIF5HAC1b/dID2fO1o=" providerId="None" clId="Web-{C833051D-CC26-41AA-ABAD-0BC6F111C22D}" dt="2026-03-07T12:53:58.671" v="243" actId="1076"/>
          <ac:picMkLst>
            <pc:docMk/>
            <pc:sldMk cId="2103080934" sldId="312"/>
            <ac:picMk id="6" creationId="{DACF3869-8FCE-8DA5-D02C-1A913F720084}"/>
          </ac:picMkLst>
        </pc:picChg>
        <pc:picChg chg="mod">
          <ac:chgData name="Katarzyna Gajewska" userId="W0OsGQsLqUz4MMn+XYkHcBR9zsIF5HAC1b/dID2fO1o=" providerId="None" clId="Web-{C833051D-CC26-41AA-ABAD-0BC6F111C22D}" dt="2026-03-07T12:54:24.563" v="250" actId="1076"/>
          <ac:picMkLst>
            <pc:docMk/>
            <pc:sldMk cId="2103080934" sldId="312"/>
            <ac:picMk id="9" creationId="{BE1B004F-82BA-51FE-9B62-442D4AE7F9EF}"/>
          </ac:picMkLst>
        </pc:picChg>
        <pc:picChg chg="mod">
          <ac:chgData name="Katarzyna Gajewska" userId="W0OsGQsLqUz4MMn+XYkHcBR9zsIF5HAC1b/dID2fO1o=" providerId="None" clId="Web-{C833051D-CC26-41AA-ABAD-0BC6F111C22D}" dt="2026-03-07T12:54:03.046" v="244" actId="1076"/>
          <ac:picMkLst>
            <pc:docMk/>
            <pc:sldMk cId="2103080934" sldId="312"/>
            <ac:picMk id="15" creationId="{103D7B1E-7E41-7792-61B5-91BFE146D626}"/>
          </ac:picMkLst>
        </pc:picChg>
      </pc:sldChg>
    </pc:docChg>
  </pc:docChgLst>
  <pc:docChgLst>
    <pc:chgData name="Katarzyna Gajewska" userId="W0OsGQsLqUz4MMn+XYkHcBR9zsIF5HAC1b/dID2fO1o=" providerId="None" clId="Web-{779CE1E2-FF28-442D-98EA-69B9445060E1}"/>
    <pc:docChg chg="delSld">
      <pc:chgData name="Katarzyna Gajewska" userId="W0OsGQsLqUz4MMn+XYkHcBR9zsIF5HAC1b/dID2fO1o=" providerId="None" clId="Web-{779CE1E2-FF28-442D-98EA-69B9445060E1}" dt="2026-03-18T13:28:59.034" v="3"/>
      <pc:docMkLst>
        <pc:docMk/>
      </pc:docMkLst>
      <pc:sldChg chg="del">
        <pc:chgData name="Katarzyna Gajewska" userId="W0OsGQsLqUz4MMn+XYkHcBR9zsIF5HAC1b/dID2fO1o=" providerId="None" clId="Web-{779CE1E2-FF28-442D-98EA-69B9445060E1}" dt="2026-03-18T13:28:57.143" v="1"/>
        <pc:sldMkLst>
          <pc:docMk/>
          <pc:sldMk cId="374248165" sldId="285"/>
        </pc:sldMkLst>
      </pc:sldChg>
      <pc:sldChg chg="del">
        <pc:chgData name="Katarzyna Gajewska" userId="W0OsGQsLqUz4MMn+XYkHcBR9zsIF5HAC1b/dID2fO1o=" providerId="None" clId="Web-{779CE1E2-FF28-442D-98EA-69B9445060E1}" dt="2026-03-18T13:28:55.862" v="0"/>
        <pc:sldMkLst>
          <pc:docMk/>
          <pc:sldMk cId="3895078575" sldId="310"/>
        </pc:sldMkLst>
      </pc:sldChg>
      <pc:sldChg chg="del">
        <pc:chgData name="Katarzyna Gajewska" userId="W0OsGQsLqUz4MMn+XYkHcBR9zsIF5HAC1b/dID2fO1o=" providerId="None" clId="Web-{779CE1E2-FF28-442D-98EA-69B9445060E1}" dt="2026-03-18T13:28:59.034" v="3"/>
        <pc:sldMkLst>
          <pc:docMk/>
          <pc:sldMk cId="3325307635" sldId="316"/>
        </pc:sldMkLst>
      </pc:sldChg>
      <pc:sldChg chg="del">
        <pc:chgData name="Katarzyna Gajewska" userId="W0OsGQsLqUz4MMn+XYkHcBR9zsIF5HAC1b/dID2fO1o=" providerId="None" clId="Web-{779CE1E2-FF28-442D-98EA-69B9445060E1}" dt="2026-03-18T13:28:58.128" v="2"/>
        <pc:sldMkLst>
          <pc:docMk/>
          <pc:sldMk cId="4011651645" sldId="317"/>
        </pc:sldMkLst>
      </pc:sldChg>
    </pc:docChg>
  </pc:docChgLst>
  <pc:docChgLst>
    <pc:chgData name="Katarzyna Gajewska" userId="W0OsGQsLqUz4MMn+XYkHcBR9zsIF5HAC1b/dID2fO1o=" providerId="None" clId="Web-{A245B37E-D01C-4EA5-971C-6A7E851DB170}"/>
    <pc:docChg chg="modSld">
      <pc:chgData name="Katarzyna Gajewska" userId="W0OsGQsLqUz4MMn+XYkHcBR9zsIF5HAC1b/dID2fO1o=" providerId="None" clId="Web-{A245B37E-D01C-4EA5-971C-6A7E851DB170}" dt="2026-03-08T23:34:04.282" v="6"/>
      <pc:docMkLst>
        <pc:docMk/>
      </pc:docMkLst>
      <pc:sldChg chg="addSp delSp modSp">
        <pc:chgData name="Katarzyna Gajewska" userId="W0OsGQsLqUz4MMn+XYkHcBR9zsIF5HAC1b/dID2fO1o=" providerId="None" clId="Web-{A245B37E-D01C-4EA5-971C-6A7E851DB170}" dt="2026-03-08T23:33:58.329" v="5"/>
        <pc:sldMkLst>
          <pc:docMk/>
          <pc:sldMk cId="3325307635" sldId="316"/>
        </pc:sldMkLst>
      </pc:sldChg>
    </pc:docChg>
  </pc:docChgLst>
  <pc:docChgLst>
    <pc:chgData name="Katarzyna Gajewska" userId="W0OsGQsLqUz4MMn+XYkHcBR9zsIF5HAC1b/dID2fO1o=" providerId="None" clId="Web-{A2DD4479-0250-47C9-B316-459C9E7C286D}"/>
    <pc:docChg chg="modSld">
      <pc:chgData name="Katarzyna Gajewska" userId="W0OsGQsLqUz4MMn+XYkHcBR9zsIF5HAC1b/dID2fO1o=" providerId="None" clId="Web-{A2DD4479-0250-47C9-B316-459C9E7C286D}" dt="2026-03-06T00:37:37.345" v="55" actId="20577"/>
      <pc:docMkLst>
        <pc:docMk/>
      </pc:docMkLst>
      <pc:sldChg chg="modSp">
        <pc:chgData name="Katarzyna Gajewska" userId="W0OsGQsLqUz4MMn+XYkHcBR9zsIF5HAC1b/dID2fO1o=" providerId="None" clId="Web-{A2DD4479-0250-47C9-B316-459C9E7C286D}" dt="2026-03-06T00:37:37.345" v="55" actId="20577"/>
        <pc:sldMkLst>
          <pc:docMk/>
          <pc:sldMk cId="0" sldId="256"/>
        </pc:sldMkLst>
        <pc:spChg chg="mod">
          <ac:chgData name="Katarzyna Gajewska" userId="W0OsGQsLqUz4MMn+XYkHcBR9zsIF5HAC1b/dID2fO1o=" providerId="None" clId="Web-{A2DD4479-0250-47C9-B316-459C9E7C286D}" dt="2026-03-06T00:37:37.345" v="55" actId="20577"/>
          <ac:spMkLst>
            <pc:docMk/>
            <pc:sldMk cId="0" sldId="256"/>
            <ac:spMk id="88" creationId="{00000000-0000-0000-0000-000000000000}"/>
          </ac:spMkLst>
        </pc:spChg>
        <pc:spChg chg="mod">
          <ac:chgData name="Katarzyna Gajewska" userId="W0OsGQsLqUz4MMn+XYkHcBR9zsIF5HAC1b/dID2fO1o=" providerId="None" clId="Web-{A2DD4479-0250-47C9-B316-459C9E7C286D}" dt="2026-03-06T00:37:31.892" v="54" actId="1076"/>
          <ac:spMkLst>
            <pc:docMk/>
            <pc:sldMk cId="0" sldId="256"/>
            <ac:spMk id="91" creationId="{00000000-0000-0000-0000-000000000000}"/>
          </ac:spMkLst>
        </pc:spChg>
      </pc:sldChg>
    </pc:docChg>
  </pc:docChgLst>
  <pc:docChgLst>
    <pc:chgData name="Katarzyna Gajewska" userId="W0OsGQsLqUz4MMn+XYkHcBR9zsIF5HAC1b/dID2fO1o=" providerId="None" clId="Web-{DB36E2A8-3D45-40B5-829B-635C68E8840D}"/>
    <pc:docChg chg="modSld">
      <pc:chgData name="Katarzyna Gajewska" userId="W0OsGQsLqUz4MMn+XYkHcBR9zsIF5HAC1b/dID2fO1o=" providerId="None" clId="Web-{DB36E2A8-3D45-40B5-829B-635C68E8840D}" dt="2026-03-07T13:28:14.210" v="4"/>
      <pc:docMkLst>
        <pc:docMk/>
      </pc:docMkLst>
      <pc:sldChg chg="addSp delSp modSp">
        <pc:chgData name="Katarzyna Gajewska" userId="W0OsGQsLqUz4MMn+XYkHcBR9zsIF5HAC1b/dID2fO1o=" providerId="None" clId="Web-{DB36E2A8-3D45-40B5-829B-635C68E8840D}" dt="2026-03-07T13:28:14.210" v="4"/>
        <pc:sldMkLst>
          <pc:docMk/>
          <pc:sldMk cId="0" sldId="256"/>
        </pc:sldMkLst>
      </pc:sldChg>
    </pc:docChg>
  </pc:docChgLst>
  <pc:docChgLst>
    <pc:chgData name="Katarzyna Gajewska" userId="W0OsGQsLqUz4MMn+XYkHcBR9zsIF5HAC1b/dID2fO1o=" providerId="None" clId="Web-{C6116E58-51AA-4D99-BA1F-D53AAA5CD9C7}"/>
    <pc:docChg chg="modSld">
      <pc:chgData name="Katarzyna Gajewska" userId="W0OsGQsLqUz4MMn+XYkHcBR9zsIF5HAC1b/dID2fO1o=" providerId="None" clId="Web-{C6116E58-51AA-4D99-BA1F-D53AAA5CD9C7}" dt="2026-03-07T22:45:53.659" v="6" actId="20577"/>
      <pc:docMkLst>
        <pc:docMk/>
      </pc:docMkLst>
      <pc:sldChg chg="modSp">
        <pc:chgData name="Katarzyna Gajewska" userId="W0OsGQsLqUz4MMn+XYkHcBR9zsIF5HAC1b/dID2fO1o=" providerId="None" clId="Web-{C6116E58-51AA-4D99-BA1F-D53AAA5CD9C7}" dt="2026-03-07T22:43:01.937" v="0" actId="1076"/>
        <pc:sldMkLst>
          <pc:docMk/>
          <pc:sldMk cId="2103080934" sldId="312"/>
        </pc:sldMkLst>
        <pc:spChg chg="mod">
          <ac:chgData name="Katarzyna Gajewska" userId="W0OsGQsLqUz4MMn+XYkHcBR9zsIF5HAC1b/dID2fO1o=" providerId="None" clId="Web-{C6116E58-51AA-4D99-BA1F-D53AAA5CD9C7}" dt="2026-03-07T22:43:01.937" v="0" actId="1076"/>
          <ac:spMkLst>
            <pc:docMk/>
            <pc:sldMk cId="2103080934" sldId="312"/>
            <ac:spMk id="2" creationId="{40B352D0-E09A-C60B-8BF8-3530F540799C}"/>
          </ac:spMkLst>
        </pc:spChg>
      </pc:sldChg>
      <pc:sldChg chg="modSp">
        <pc:chgData name="Katarzyna Gajewska" userId="W0OsGQsLqUz4MMn+XYkHcBR9zsIF5HAC1b/dID2fO1o=" providerId="None" clId="Web-{C6116E58-51AA-4D99-BA1F-D53AAA5CD9C7}" dt="2026-03-07T22:45:53.659" v="6" actId="20577"/>
        <pc:sldMkLst>
          <pc:docMk/>
          <pc:sldMk cId="1582381820" sldId="314"/>
        </pc:sldMkLst>
        <pc:spChg chg="mod">
          <ac:chgData name="Katarzyna Gajewska" userId="W0OsGQsLqUz4MMn+XYkHcBR9zsIF5HAC1b/dID2fO1o=" providerId="None" clId="Web-{C6116E58-51AA-4D99-BA1F-D53AAA5CD9C7}" dt="2026-03-07T22:45:53.659" v="6" actId="20577"/>
          <ac:spMkLst>
            <pc:docMk/>
            <pc:sldMk cId="1582381820" sldId="314"/>
            <ac:spMk id="5" creationId="{2A665D60-1323-79FC-62BD-C0DAF27DE61F}"/>
          </ac:spMkLst>
        </pc:spChg>
      </pc:sldChg>
    </pc:docChg>
  </pc:docChgLst>
  <pc:docChgLst>
    <pc:chgData name="Katarzyna Gajewska" userId="W0OsGQsLqUz4MMn+XYkHcBR9zsIF5HAC1b/dID2fO1o=" providerId="None" clId="Web-{B8FECA74-70B5-4CB7-A2E4-A5C5631EC5C7}"/>
    <pc:docChg chg="modSld">
      <pc:chgData name="Katarzyna Gajewska" userId="W0OsGQsLqUz4MMn+XYkHcBR9zsIF5HAC1b/dID2fO1o=" providerId="None" clId="Web-{B8FECA74-70B5-4CB7-A2E4-A5C5631EC5C7}" dt="2026-03-07T01:37:42.340" v="22" actId="20577"/>
      <pc:docMkLst>
        <pc:docMk/>
      </pc:docMkLst>
      <pc:sldChg chg="addSp modSp">
        <pc:chgData name="Katarzyna Gajewska" userId="W0OsGQsLqUz4MMn+XYkHcBR9zsIF5HAC1b/dID2fO1o=" providerId="None" clId="Web-{B8FECA74-70B5-4CB7-A2E4-A5C5631EC5C7}" dt="2026-03-07T01:37:42.340" v="22" actId="20577"/>
        <pc:sldMkLst>
          <pc:docMk/>
          <pc:sldMk cId="0" sldId="256"/>
        </pc:sldMkLst>
      </pc:sldChg>
    </pc:docChg>
  </pc:docChgLst>
  <pc:docChgLst>
    <pc:chgData name="Katarzyna Gajewska" userId="W0OsGQsLqUz4MMn+XYkHcBR9zsIF5HAC1b/dID2fO1o=" providerId="None" clId="Web-{1A835B0B-777E-44BA-8ECE-8E864F147A63}"/>
    <pc:docChg chg="modSld">
      <pc:chgData name="Katarzyna Gajewska" userId="W0OsGQsLqUz4MMn+XYkHcBR9zsIF5HAC1b/dID2fO1o=" providerId="None" clId="Web-{1A835B0B-777E-44BA-8ECE-8E864F147A63}" dt="2026-03-07T12:03:35.339" v="15" actId="14100"/>
      <pc:docMkLst>
        <pc:docMk/>
      </pc:docMkLst>
      <pc:sldChg chg="addSp delSp modSp">
        <pc:chgData name="Katarzyna Gajewska" userId="W0OsGQsLqUz4MMn+XYkHcBR9zsIF5HAC1b/dID2fO1o=" providerId="None" clId="Web-{1A835B0B-777E-44BA-8ECE-8E864F147A63}" dt="2026-03-07T12:03:35.339" v="15" actId="14100"/>
        <pc:sldMkLst>
          <pc:docMk/>
          <pc:sldMk cId="0" sldId="256"/>
        </pc:sldMkLst>
        <pc:picChg chg="mod">
          <ac:chgData name="Katarzyna Gajewska" userId="W0OsGQsLqUz4MMn+XYkHcBR9zsIF5HAC1b/dID2fO1o=" providerId="None" clId="Web-{1A835B0B-777E-44BA-8ECE-8E864F147A63}" dt="2026-03-07T12:03:31.058" v="13" actId="1076"/>
          <ac:picMkLst>
            <pc:docMk/>
            <pc:sldMk cId="0" sldId="256"/>
            <ac:picMk id="2" creationId="{908B6650-3F47-B74A-564C-55BA21DE37A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>
          <a:extLst>
            <a:ext uri="{FF2B5EF4-FFF2-40B4-BE49-F238E27FC236}">
              <a16:creationId xmlns:a16="http://schemas.microsoft.com/office/drawing/2014/main" id="{D3D04952-F1B5-79CF-07CC-F826B9B25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:notes">
            <a:extLst>
              <a:ext uri="{FF2B5EF4-FFF2-40B4-BE49-F238E27FC236}">
                <a16:creationId xmlns:a16="http://schemas.microsoft.com/office/drawing/2014/main" id="{73EE845C-B725-CC17-A7CA-CAC8275D9B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16:notes">
            <a:extLst>
              <a:ext uri="{FF2B5EF4-FFF2-40B4-BE49-F238E27FC236}">
                <a16:creationId xmlns:a16="http://schemas.microsoft.com/office/drawing/2014/main" id="{97B3D3F7-0E99-8DBA-A73A-FC7927FFD9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2922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B3FC3141-E8C2-55B6-6991-01A08592A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1ba5047e03_0_32:notes">
            <a:extLst>
              <a:ext uri="{FF2B5EF4-FFF2-40B4-BE49-F238E27FC236}">
                <a16:creationId xmlns:a16="http://schemas.microsoft.com/office/drawing/2014/main" id="{9E0E3955-0E1E-CAC1-7145-58DFEFF697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31ba5047e03_0_32:notes">
            <a:extLst>
              <a:ext uri="{FF2B5EF4-FFF2-40B4-BE49-F238E27FC236}">
                <a16:creationId xmlns:a16="http://schemas.microsoft.com/office/drawing/2014/main" id="{E707366A-522A-2B64-E7DE-79CC74F03A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6" name="Google Shape;196;g31ba5047e03_0_32:notes">
            <a:extLst>
              <a:ext uri="{FF2B5EF4-FFF2-40B4-BE49-F238E27FC236}">
                <a16:creationId xmlns:a16="http://schemas.microsoft.com/office/drawing/2014/main" id="{7E9156EF-D8A5-EEFF-51C1-8E5D641D723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3699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8D6CC82B-72B9-A089-6F7D-5A031E795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1ba5047e03_0_32:notes">
            <a:extLst>
              <a:ext uri="{FF2B5EF4-FFF2-40B4-BE49-F238E27FC236}">
                <a16:creationId xmlns:a16="http://schemas.microsoft.com/office/drawing/2014/main" id="{BA1905BB-ADCE-F7B0-383C-93DD9E279F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31ba5047e03_0_32:notes">
            <a:extLst>
              <a:ext uri="{FF2B5EF4-FFF2-40B4-BE49-F238E27FC236}">
                <a16:creationId xmlns:a16="http://schemas.microsoft.com/office/drawing/2014/main" id="{5396440C-B291-7602-F272-0D1CED8A9E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6" name="Google Shape;196;g31ba5047e03_0_32:notes">
            <a:extLst>
              <a:ext uri="{FF2B5EF4-FFF2-40B4-BE49-F238E27FC236}">
                <a16:creationId xmlns:a16="http://schemas.microsoft.com/office/drawing/2014/main" id="{E45225E4-292C-5F79-B681-5F6B21C1CF9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1200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36628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>
          <a:extLst>
            <a:ext uri="{FF2B5EF4-FFF2-40B4-BE49-F238E27FC236}">
              <a16:creationId xmlns:a16="http://schemas.microsoft.com/office/drawing/2014/main" id="{7D48E0A1-A463-0A36-4248-F003E721C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2:notes">
            <a:extLst>
              <a:ext uri="{FF2B5EF4-FFF2-40B4-BE49-F238E27FC236}">
                <a16:creationId xmlns:a16="http://schemas.microsoft.com/office/drawing/2014/main" id="{F54EE106-A8A2-A358-3E8F-52C36FE901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p22:notes">
            <a:extLst>
              <a:ext uri="{FF2B5EF4-FFF2-40B4-BE49-F238E27FC236}">
                <a16:creationId xmlns:a16="http://schemas.microsoft.com/office/drawing/2014/main" id="{96F67743-4599-FAFC-E7CA-45C526E911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9986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>
          <a:extLst>
            <a:ext uri="{FF2B5EF4-FFF2-40B4-BE49-F238E27FC236}">
              <a16:creationId xmlns:a16="http://schemas.microsoft.com/office/drawing/2014/main" id="{5728E1A8-F58D-C15C-B5D3-A2E1E40E2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6:notes">
            <a:extLst>
              <a:ext uri="{FF2B5EF4-FFF2-40B4-BE49-F238E27FC236}">
                <a16:creationId xmlns:a16="http://schemas.microsoft.com/office/drawing/2014/main" id="{441C4EFF-7545-36A6-6FB5-2FF6400887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26:notes">
            <a:extLst>
              <a:ext uri="{FF2B5EF4-FFF2-40B4-BE49-F238E27FC236}">
                <a16:creationId xmlns:a16="http://schemas.microsoft.com/office/drawing/2014/main" id="{2394B690-B835-9193-7009-EB08950CA0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18899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A83DD65F-8557-B822-7D87-5FE31F26E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>
            <a:extLst>
              <a:ext uri="{FF2B5EF4-FFF2-40B4-BE49-F238E27FC236}">
                <a16:creationId xmlns:a16="http://schemas.microsoft.com/office/drawing/2014/main" id="{77E706D5-F91B-6BDB-7678-731572AD49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D59F0548-1CC8-310A-34B1-4FA85B8AF1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59411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E599FEAD-106A-D7C5-EC46-BAA43B4F9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>
            <a:extLst>
              <a:ext uri="{FF2B5EF4-FFF2-40B4-BE49-F238E27FC236}">
                <a16:creationId xmlns:a16="http://schemas.microsoft.com/office/drawing/2014/main" id="{977A5549-2FEF-B533-054B-A564A34C31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379FA552-C834-84FD-1C68-1FDDC92791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3734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27BB0BBB-63E8-60BC-424B-B57A7DF98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:notes">
            <a:extLst>
              <a:ext uri="{FF2B5EF4-FFF2-40B4-BE49-F238E27FC236}">
                <a16:creationId xmlns:a16="http://schemas.microsoft.com/office/drawing/2014/main" id="{67FD0908-FA92-102E-184F-3749963E2C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2:notes">
            <a:extLst>
              <a:ext uri="{FF2B5EF4-FFF2-40B4-BE49-F238E27FC236}">
                <a16:creationId xmlns:a16="http://schemas.microsoft.com/office/drawing/2014/main" id="{EBD916CA-AF30-12BC-E035-4FB9709ACE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11" name="Google Shape;111;p12:notes">
            <a:extLst>
              <a:ext uri="{FF2B5EF4-FFF2-40B4-BE49-F238E27FC236}">
                <a16:creationId xmlns:a16="http://schemas.microsoft.com/office/drawing/2014/main" id="{F628BAC6-E1A5-9E59-C235-CE5FA4C279A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0728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D5F7082D-C78E-4254-7B4D-C181A8391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:notes">
            <a:extLst>
              <a:ext uri="{FF2B5EF4-FFF2-40B4-BE49-F238E27FC236}">
                <a16:creationId xmlns:a16="http://schemas.microsoft.com/office/drawing/2014/main" id="{B873AADE-7D47-3AFD-3A36-5F8EE2080B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2:notes">
            <a:extLst>
              <a:ext uri="{FF2B5EF4-FFF2-40B4-BE49-F238E27FC236}">
                <a16:creationId xmlns:a16="http://schemas.microsoft.com/office/drawing/2014/main" id="{ACEB8B8B-D481-9FC8-59A2-C634028DCB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1" name="Google Shape;111;p12:notes">
            <a:extLst>
              <a:ext uri="{FF2B5EF4-FFF2-40B4-BE49-F238E27FC236}">
                <a16:creationId xmlns:a16="http://schemas.microsoft.com/office/drawing/2014/main" id="{323A194A-ECE3-2A6F-4B4B-59E9D3015DA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6157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>
          <a:extLst>
            <a:ext uri="{FF2B5EF4-FFF2-40B4-BE49-F238E27FC236}">
              <a16:creationId xmlns:a16="http://schemas.microsoft.com/office/drawing/2014/main" id="{58324657-C839-5A2E-BC4B-A9A40F126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1ba8ee3720_0_2:notes">
            <a:extLst>
              <a:ext uri="{FF2B5EF4-FFF2-40B4-BE49-F238E27FC236}">
                <a16:creationId xmlns:a16="http://schemas.microsoft.com/office/drawing/2014/main" id="{96A34A3E-0EF2-583F-2744-634CC89BC9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8" name="Google Shape;148;g31ba8ee3720_0_2:notes">
            <a:extLst>
              <a:ext uri="{FF2B5EF4-FFF2-40B4-BE49-F238E27FC236}">
                <a16:creationId xmlns:a16="http://schemas.microsoft.com/office/drawing/2014/main" id="{08683777-FF70-A049-A28F-F1B24A48B7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34344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>
          <a:extLst>
            <a:ext uri="{FF2B5EF4-FFF2-40B4-BE49-F238E27FC236}">
              <a16:creationId xmlns:a16="http://schemas.microsoft.com/office/drawing/2014/main" id="{A4FAA11F-255B-32E1-21D5-7F855E981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1ba8ee3720_0_2:notes">
            <a:extLst>
              <a:ext uri="{FF2B5EF4-FFF2-40B4-BE49-F238E27FC236}">
                <a16:creationId xmlns:a16="http://schemas.microsoft.com/office/drawing/2014/main" id="{E0C9D39E-7450-BEDD-0317-7B210F62D9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g31ba8ee3720_0_2:notes">
            <a:extLst>
              <a:ext uri="{FF2B5EF4-FFF2-40B4-BE49-F238E27FC236}">
                <a16:creationId xmlns:a16="http://schemas.microsoft.com/office/drawing/2014/main" id="{B8159105-70BA-3E92-B09A-1F6E465DBF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5852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>
          <a:extLst>
            <a:ext uri="{FF2B5EF4-FFF2-40B4-BE49-F238E27FC236}">
              <a16:creationId xmlns:a16="http://schemas.microsoft.com/office/drawing/2014/main" id="{7A373A67-54A2-29C0-2AF5-6B540D752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1ba8ee3720_0_2:notes">
            <a:extLst>
              <a:ext uri="{FF2B5EF4-FFF2-40B4-BE49-F238E27FC236}">
                <a16:creationId xmlns:a16="http://schemas.microsoft.com/office/drawing/2014/main" id="{EF6BCEBC-60A6-B68B-4104-E5D785949B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g31ba8ee3720_0_2:notes">
            <a:extLst>
              <a:ext uri="{FF2B5EF4-FFF2-40B4-BE49-F238E27FC236}">
                <a16:creationId xmlns:a16="http://schemas.microsoft.com/office/drawing/2014/main" id="{C1FAEE96-DE51-8A10-3090-334AAB8A5F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03704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F4C"/>
            </a:gs>
            <a:gs pos="15000">
              <a:srgbClr val="004068"/>
            </a:gs>
            <a:gs pos="100000">
              <a:srgbClr val="002F4C"/>
            </a:gs>
          </a:gsLst>
          <a:lin ang="16198662" scaled="0"/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-phynu.cea.fr/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-phynu.cea.fr/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5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ll.eu/" TargetMode="External"/><Relationship Id="rId3" Type="http://schemas.openxmlformats.org/officeDocument/2006/relationships/image" Target="../media/image8.emf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l.e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523998" y="165220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3600" dirty="0"/>
              <a:t>Medium spin states in the </a:t>
            </a:r>
            <a:r>
              <a:rPr lang="en-US" sz="3600" baseline="30000" dirty="0"/>
              <a:t>87</a:t>
            </a:r>
            <a:r>
              <a:rPr lang="en-US" sz="3600" dirty="0"/>
              <a:t>Se isotope produced in neutron induced fission of </a:t>
            </a:r>
            <a:r>
              <a:rPr lang="en-US" sz="3600" baseline="30000" dirty="0"/>
              <a:t>233</a:t>
            </a:r>
            <a:r>
              <a:rPr lang="en-US" sz="3600" dirty="0"/>
              <a:t>U and </a:t>
            </a:r>
            <a:r>
              <a:rPr lang="en-US" sz="3600" baseline="30000" dirty="0"/>
              <a:t>235</a:t>
            </a:r>
            <a:r>
              <a:rPr lang="en-US" sz="3600" dirty="0"/>
              <a:t>U targets</a:t>
            </a:r>
            <a:endParaRPr sz="3600"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3998" y="459041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pl-PL" dirty="0"/>
              <a:t>Katarzyna Gajewska</a:t>
            </a:r>
            <a:br>
              <a:rPr lang="pl-PL" sz="1800" dirty="0"/>
            </a:br>
            <a:endParaRPr sz="1600" dirty="0"/>
          </a:p>
        </p:txBody>
      </p:sp>
      <p:sp>
        <p:nvSpPr>
          <p:cNvPr id="91" name="Google Shape;91;p1"/>
          <p:cNvSpPr txBox="1"/>
          <p:nvPr/>
        </p:nvSpPr>
        <p:spPr>
          <a:xfrm>
            <a:off x="1924057" y="6248860"/>
            <a:ext cx="814385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600"/>
            </a:pPr>
            <a:r>
              <a:rPr lang="pl-PL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VII th.</a:t>
            </a:r>
            <a:r>
              <a:rPr lang="pl-PL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Workshop</a:t>
            </a:r>
            <a:r>
              <a:rPr lang="pl-PL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lang="pl-PL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Nuclear</a:t>
            </a:r>
            <a:r>
              <a:rPr lang="pl-PL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Fission</a:t>
            </a:r>
            <a:r>
              <a:rPr lang="pl-PL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pl-PL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Spectroscopy</a:t>
            </a:r>
            <a:r>
              <a:rPr lang="pl-PL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of Neutron-</a:t>
            </a:r>
            <a:r>
              <a:rPr lang="pl-PL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Rich</a:t>
            </a:r>
            <a:r>
              <a:rPr lang="pl-PL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Nuclei</a:t>
            </a:r>
            <a:r>
              <a:rPr lang="pl-PL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Chamrousse</a:t>
            </a:r>
            <a:r>
              <a:rPr lang="pl-PL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2026</a:t>
            </a:r>
            <a:endParaRPr lang="pl-PL"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21E06D5F-26A7-FF37-D366-6F13EE31CB8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9047" y="57176"/>
            <a:ext cx="1140529" cy="1316463"/>
          </a:xfrm>
          <a:prstGeom prst="rect">
            <a:avLst/>
          </a:prstGeom>
        </p:spPr>
      </p:pic>
      <p:pic>
        <p:nvPicPr>
          <p:cNvPr id="2" name="Grafika 1">
            <a:extLst>
              <a:ext uri="{FF2B5EF4-FFF2-40B4-BE49-F238E27FC236}">
                <a16:creationId xmlns:a16="http://schemas.microsoft.com/office/drawing/2014/main" id="{908B6650-3F47-B74A-564C-55BA21DE37A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64190" y="-6005"/>
            <a:ext cx="4765184" cy="1430816"/>
          </a:xfrm>
          <a:prstGeom prst="rect">
            <a:avLst/>
          </a:prstGeom>
        </p:spPr>
      </p:pic>
      <p:pic>
        <p:nvPicPr>
          <p:cNvPr id="10" name="Obraz 9" descr="Obraz zawierający tekst, Czcionka, logo, Grafika&#10;&#10;Zawartość wygenerowana przez AI może być niepoprawna.">
            <a:extLst>
              <a:ext uri="{FF2B5EF4-FFF2-40B4-BE49-F238E27FC236}">
                <a16:creationId xmlns:a16="http://schemas.microsoft.com/office/drawing/2014/main" id="{46CB468D-1D84-36D4-7023-3E03AD21C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2641" y="-3958"/>
            <a:ext cx="1552575" cy="14382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>
          <a:extLst>
            <a:ext uri="{FF2B5EF4-FFF2-40B4-BE49-F238E27FC236}">
              <a16:creationId xmlns:a16="http://schemas.microsoft.com/office/drawing/2014/main" id="{8E31F171-49ED-747F-355F-DDDFA59B0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>
            <a:extLst>
              <a:ext uri="{FF2B5EF4-FFF2-40B4-BE49-F238E27FC236}">
                <a16:creationId xmlns:a16="http://schemas.microsoft.com/office/drawing/2014/main" id="{8B3B96DF-5C61-A513-24D0-F272970FA15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10</a:t>
            </a:fld>
            <a:endParaRPr/>
          </a:p>
        </p:txBody>
      </p:sp>
      <p:sp>
        <p:nvSpPr>
          <p:cNvPr id="3" name="Google Shape;173;p16">
            <a:extLst>
              <a:ext uri="{FF2B5EF4-FFF2-40B4-BE49-F238E27FC236}">
                <a16:creationId xmlns:a16="http://schemas.microsoft.com/office/drawing/2014/main" id="{917A0166-1E3A-64E2-D4D5-B4D9D14B62AF}"/>
              </a:ext>
            </a:extLst>
          </p:cNvPr>
          <p:cNvSpPr txBox="1"/>
          <p:nvPr/>
        </p:nvSpPr>
        <p:spPr>
          <a:xfrm>
            <a:off x="7117578" y="5377649"/>
            <a:ext cx="350798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Identification of 6 new transitions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222F425-2238-6DB4-9E95-3B3D2F37B457}"/>
              </a:ext>
            </a:extLst>
          </p:cNvPr>
          <p:cNvSpPr txBox="1"/>
          <p:nvPr/>
        </p:nvSpPr>
        <p:spPr>
          <a:xfrm>
            <a:off x="5295901" y="5521208"/>
            <a:ext cx="1193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Obtaining: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A665D60-1323-79FC-62BD-C0DAF27DE61F}"/>
              </a:ext>
            </a:extLst>
          </p:cNvPr>
          <p:cNvSpPr txBox="1"/>
          <p:nvPr/>
        </p:nvSpPr>
        <p:spPr>
          <a:xfrm>
            <a:off x="5296328" y="6087878"/>
            <a:ext cx="2385238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noProof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Transitions</a:t>
            </a:r>
            <a:r>
              <a:rPr lang="en-GB" sz="1800" noProof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'</a:t>
            </a:r>
            <a:r>
              <a:rPr lang="en-GB" sz="1800" b="0" i="0" u="none" strike="noStrike" cap="none" noProof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800" b="0" i="0" u="none" strike="noStrike" cap="none" noProof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intensities</a:t>
            </a:r>
            <a:endParaRPr lang="pl-PL" sz="1800" b="0" i="0" u="none" strike="noStrike" cap="none" noProof="1">
              <a:solidFill>
                <a:schemeClr val="lt1"/>
              </a:solidFill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C3022C3-3C9E-590D-3134-787A82519FFD}"/>
              </a:ext>
            </a:extLst>
          </p:cNvPr>
          <p:cNvSpPr txBox="1"/>
          <p:nvPr/>
        </p:nvSpPr>
        <p:spPr>
          <a:xfrm>
            <a:off x="5295901" y="6375797"/>
            <a:ext cx="4283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spins based on Angular correlation method</a:t>
            </a:r>
          </a:p>
        </p:txBody>
      </p:sp>
      <p:sp>
        <p:nvSpPr>
          <p:cNvPr id="8" name="Strzałka: w prawo z wcięciem 7">
            <a:extLst>
              <a:ext uri="{FF2B5EF4-FFF2-40B4-BE49-F238E27FC236}">
                <a16:creationId xmlns:a16="http://schemas.microsoft.com/office/drawing/2014/main" id="{49BF1949-444F-5A22-27C6-9C69A585C7FB}"/>
              </a:ext>
            </a:extLst>
          </p:cNvPr>
          <p:cNvSpPr/>
          <p:nvPr/>
        </p:nvSpPr>
        <p:spPr>
          <a:xfrm>
            <a:off x="6654590" y="5423418"/>
            <a:ext cx="462987" cy="277793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: w prawo z wcięciem 10">
            <a:extLst>
              <a:ext uri="{FF2B5EF4-FFF2-40B4-BE49-F238E27FC236}">
                <a16:creationId xmlns:a16="http://schemas.microsoft.com/office/drawing/2014/main" id="{C235FDB8-9394-C14D-A50B-673AC42991CA}"/>
              </a:ext>
            </a:extLst>
          </p:cNvPr>
          <p:cNvSpPr/>
          <p:nvPr/>
        </p:nvSpPr>
        <p:spPr>
          <a:xfrm>
            <a:off x="4791404" y="5562314"/>
            <a:ext cx="462987" cy="277793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Strzałka: w prawo z wcięciem 11">
            <a:extLst>
              <a:ext uri="{FF2B5EF4-FFF2-40B4-BE49-F238E27FC236}">
                <a16:creationId xmlns:a16="http://schemas.microsoft.com/office/drawing/2014/main" id="{C1297A8E-8B07-FD66-D2D5-CD688FB524C1}"/>
              </a:ext>
            </a:extLst>
          </p:cNvPr>
          <p:cNvSpPr/>
          <p:nvPr/>
        </p:nvSpPr>
        <p:spPr>
          <a:xfrm>
            <a:off x="5022897" y="5879593"/>
            <a:ext cx="301458" cy="213338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Strzałka: w prawo z wcięciem 12">
            <a:extLst>
              <a:ext uri="{FF2B5EF4-FFF2-40B4-BE49-F238E27FC236}">
                <a16:creationId xmlns:a16="http://schemas.microsoft.com/office/drawing/2014/main" id="{49BA6662-3001-D7F1-E79A-E7ED895E4C0C}"/>
              </a:ext>
            </a:extLst>
          </p:cNvPr>
          <p:cNvSpPr/>
          <p:nvPr/>
        </p:nvSpPr>
        <p:spPr>
          <a:xfrm>
            <a:off x="5022897" y="6166037"/>
            <a:ext cx="301458" cy="213338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trzałka: w prawo z wcięciem 13">
            <a:extLst>
              <a:ext uri="{FF2B5EF4-FFF2-40B4-BE49-F238E27FC236}">
                <a16:creationId xmlns:a16="http://schemas.microsoft.com/office/drawing/2014/main" id="{40774650-258C-AAB3-D193-536705B84057}"/>
              </a:ext>
            </a:extLst>
          </p:cNvPr>
          <p:cNvSpPr/>
          <p:nvPr/>
        </p:nvSpPr>
        <p:spPr>
          <a:xfrm>
            <a:off x="5022897" y="6459850"/>
            <a:ext cx="301458" cy="213338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21DFD164-13B3-9232-3CB8-0E00866AD691}"/>
              </a:ext>
            </a:extLst>
          </p:cNvPr>
          <p:cNvSpPr txBox="1"/>
          <p:nvPr/>
        </p:nvSpPr>
        <p:spPr>
          <a:xfrm>
            <a:off x="5295901" y="5808113"/>
            <a:ext cx="2141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Exact energy values</a:t>
            </a:r>
            <a:endParaRPr lang="pl-PL" sz="1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E8C9F8CF-BBAA-33F3-94E0-143A068AE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397127"/>
              </p:ext>
            </p:extLst>
          </p:nvPr>
        </p:nvGraphicFramePr>
        <p:xfrm>
          <a:off x="4911455" y="1548396"/>
          <a:ext cx="1588937" cy="36407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3849">
                  <a:extLst>
                    <a:ext uri="{9D8B030D-6E8A-4147-A177-3AD203B41FA5}">
                      <a16:colId xmlns:a16="http://schemas.microsoft.com/office/drawing/2014/main" val="2173929398"/>
                    </a:ext>
                  </a:extLst>
                </a:gridCol>
                <a:gridCol w="745088">
                  <a:extLst>
                    <a:ext uri="{9D8B030D-6E8A-4147-A177-3AD203B41FA5}">
                      <a16:colId xmlns:a16="http://schemas.microsoft.com/office/drawing/2014/main" val="4028920166"/>
                    </a:ext>
                  </a:extLst>
                </a:gridCol>
              </a:tblGrid>
              <a:tr h="38926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Energy (keV)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 Intensity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113117"/>
                  </a:ext>
                </a:extLst>
              </a:tr>
              <a:tr h="31297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92.0(2)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100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993360"/>
                  </a:ext>
                </a:extLst>
              </a:tr>
              <a:tr h="31297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885.9(2)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31.1(32)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064997"/>
                  </a:ext>
                </a:extLst>
              </a:tr>
              <a:tr h="44166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744.4(2)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10.3(21)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827518"/>
                  </a:ext>
                </a:extLst>
              </a:tr>
              <a:tr h="31297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525.4(3)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6.0(12)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304943"/>
                  </a:ext>
                </a:extLst>
              </a:tr>
              <a:tr h="46598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1380.3(3)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5.5(10)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400027"/>
                  </a:ext>
                </a:extLst>
              </a:tr>
              <a:tr h="31297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635.2(3)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2.4(6)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355859"/>
                  </a:ext>
                </a:extLst>
              </a:tr>
              <a:tr h="31297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494.3(3)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1.8(4)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92987"/>
                  </a:ext>
                </a:extLst>
              </a:tr>
              <a:tr h="46598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1419.2(4)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1.4(4)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712085"/>
                  </a:ext>
                </a:extLst>
              </a:tr>
              <a:tr h="31297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984.5(4)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0.9(2)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197770"/>
                  </a:ext>
                </a:extLst>
              </a:tr>
            </a:tbl>
          </a:graphicData>
        </a:graphic>
      </p:graphicFrame>
      <p:sp>
        <p:nvSpPr>
          <p:cNvPr id="20" name="Google Shape;114;p12">
            <a:extLst>
              <a:ext uri="{FF2B5EF4-FFF2-40B4-BE49-F238E27FC236}">
                <a16:creationId xmlns:a16="http://schemas.microsoft.com/office/drawing/2014/main" id="{702A4990-AE25-A390-77BC-AF4CA82571F0}"/>
              </a:ext>
            </a:extLst>
          </p:cNvPr>
          <p:cNvSpPr txBox="1"/>
          <p:nvPr/>
        </p:nvSpPr>
        <p:spPr>
          <a:xfrm>
            <a:off x="192054" y="-5939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pl-PL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 – </a:t>
            </a:r>
            <a:r>
              <a:rPr lang="pl-PL" sz="4000" b="1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87</a:t>
            </a:r>
            <a:r>
              <a:rPr lang="pl-PL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5E69CF7-5D62-05F2-8937-42181F262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660" y="469567"/>
            <a:ext cx="4103185" cy="45936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0638041-8356-B476-5701-C216B1DD1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67" y="1266310"/>
            <a:ext cx="3724432" cy="437784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238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>
          <a:extLst>
            <a:ext uri="{FF2B5EF4-FFF2-40B4-BE49-F238E27FC236}">
              <a16:creationId xmlns:a16="http://schemas.microsoft.com/office/drawing/2014/main" id="{64BAF158-CBC3-2082-5D47-50243170D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1ba5047e03_0_32">
            <a:extLst>
              <a:ext uri="{FF2B5EF4-FFF2-40B4-BE49-F238E27FC236}">
                <a16:creationId xmlns:a16="http://schemas.microsoft.com/office/drawing/2014/main" id="{E9E28B0B-A947-EF4D-F234-68E99B4A61E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11</a:t>
            </a:fld>
            <a:endParaRPr/>
          </a:p>
        </p:txBody>
      </p:sp>
      <p:pic>
        <p:nvPicPr>
          <p:cNvPr id="202" name="Google Shape;202;g31ba5047e03_0_32">
            <a:extLst>
              <a:ext uri="{FF2B5EF4-FFF2-40B4-BE49-F238E27FC236}">
                <a16:creationId xmlns:a16="http://schemas.microsoft.com/office/drawing/2014/main" id="{20B7A6A2-BE2A-1D7C-7618-34FC266A9F4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173" y="1137920"/>
            <a:ext cx="3298115" cy="2285427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3" name="Google Shape;203;g31ba5047e03_0_32">
            <a:extLst>
              <a:ext uri="{FF2B5EF4-FFF2-40B4-BE49-F238E27FC236}">
                <a16:creationId xmlns:a16="http://schemas.microsoft.com/office/drawing/2014/main" id="{B88E3999-3CD1-87AC-55AB-791B1D1A800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174" y="3576958"/>
            <a:ext cx="3298115" cy="3144491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4" name="Google Shape;204;g31ba5047e03_0_32">
            <a:extLst>
              <a:ext uri="{FF2B5EF4-FFF2-40B4-BE49-F238E27FC236}">
                <a16:creationId xmlns:a16="http://schemas.microsoft.com/office/drawing/2014/main" id="{6D47A1A9-1086-E7CF-A2E9-CCBD1C095CA5}"/>
              </a:ext>
            </a:extLst>
          </p:cNvPr>
          <p:cNvSpPr txBox="1"/>
          <p:nvPr/>
        </p:nvSpPr>
        <p:spPr>
          <a:xfrm>
            <a:off x="4030034" y="6308042"/>
            <a:ext cx="241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-P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I. N. Gratchev </a:t>
            </a:r>
            <a:r>
              <a:rPr lang="pl-PL" sz="12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et al</a:t>
            </a:r>
            <a:r>
              <a:rPr lang="pl-P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., Phys. Rev. C 95, 051302(R) (2017).</a:t>
            </a:r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31ba5047e03_0_32">
            <a:extLst>
              <a:ext uri="{FF2B5EF4-FFF2-40B4-BE49-F238E27FC236}">
                <a16:creationId xmlns:a16="http://schemas.microsoft.com/office/drawing/2014/main" id="{751ACDDD-3DB5-F2E2-7834-58B3F4D899C8}"/>
              </a:ext>
            </a:extLst>
          </p:cNvPr>
          <p:cNvSpPr txBox="1"/>
          <p:nvPr/>
        </p:nvSpPr>
        <p:spPr>
          <a:xfrm>
            <a:off x="3886289" y="1959934"/>
            <a:ext cx="241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-P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E. F. Jones </a:t>
            </a:r>
            <a:r>
              <a:rPr lang="pl-PL" sz="12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et al</a:t>
            </a:r>
            <a:r>
              <a:rPr lang="pl-P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., Phys. Rev. C 73, 017301 (2006) 21.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00;g31ba5047e03_0_32">
            <a:extLst>
              <a:ext uri="{FF2B5EF4-FFF2-40B4-BE49-F238E27FC236}">
                <a16:creationId xmlns:a16="http://schemas.microsoft.com/office/drawing/2014/main" id="{A2227701-BC36-B0C0-2444-8CDD2F68147F}"/>
              </a:ext>
            </a:extLst>
          </p:cNvPr>
          <p:cNvSpPr txBox="1"/>
          <p:nvPr/>
        </p:nvSpPr>
        <p:spPr>
          <a:xfrm>
            <a:off x="6342951" y="6480764"/>
            <a:ext cx="1827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-P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https://www.nndc.bnl.gov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14;p12">
            <a:extLst>
              <a:ext uri="{FF2B5EF4-FFF2-40B4-BE49-F238E27FC236}">
                <a16:creationId xmlns:a16="http://schemas.microsoft.com/office/drawing/2014/main" id="{12F54E5A-3376-A15B-ED5A-1B85307E96B5}"/>
              </a:ext>
            </a:extLst>
          </p:cNvPr>
          <p:cNvSpPr txBox="1"/>
          <p:nvPr/>
        </p:nvSpPr>
        <p:spPr>
          <a:xfrm>
            <a:off x="192054" y="-5939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pl-PL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 – </a:t>
            </a:r>
            <a:r>
              <a:rPr lang="pl-PL" sz="4000" b="1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88</a:t>
            </a:r>
            <a:r>
              <a:rPr lang="pl-PL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772E720-2C97-7436-0F7C-16924146F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8083" y="1211994"/>
            <a:ext cx="4304289" cy="443054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F3EEBF8-370C-C63D-AEB2-2AAFD732862B}"/>
              </a:ext>
            </a:extLst>
          </p:cNvPr>
          <p:cNvSpPr txBox="1"/>
          <p:nvPr/>
        </p:nvSpPr>
        <p:spPr>
          <a:xfrm>
            <a:off x="4030034" y="5846377"/>
            <a:ext cx="1991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S. Chen </a:t>
            </a:r>
            <a:r>
              <a:rPr lang="pl-PL" sz="1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pl-PL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., Phys. Rev. C </a:t>
            </a:r>
            <a:r>
              <a:rPr lang="pl-PL" sz="1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95</a:t>
            </a:r>
            <a:r>
              <a:rPr lang="pl-PL" sz="1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041302(R) (2017).</a:t>
            </a:r>
            <a:endParaRPr lang="pl-PL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93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  <p:bldP spid="205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>
          <a:extLst>
            <a:ext uri="{FF2B5EF4-FFF2-40B4-BE49-F238E27FC236}">
              <a16:creationId xmlns:a16="http://schemas.microsoft.com/office/drawing/2014/main" id="{D4342464-DC58-61E2-C17D-29DDF803A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1ba5047e03_0_32">
            <a:extLst>
              <a:ext uri="{FF2B5EF4-FFF2-40B4-BE49-F238E27FC236}">
                <a16:creationId xmlns:a16="http://schemas.microsoft.com/office/drawing/2014/main" id="{46A8DE03-3D03-1CCB-35B8-9C271E3F73A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12</a:t>
            </a:fld>
            <a:endParaRPr dirty="0"/>
          </a:p>
        </p:txBody>
      </p:sp>
      <p:sp>
        <p:nvSpPr>
          <p:cNvPr id="200" name="Google Shape;200;g31ba5047e03_0_32">
            <a:extLst>
              <a:ext uri="{FF2B5EF4-FFF2-40B4-BE49-F238E27FC236}">
                <a16:creationId xmlns:a16="http://schemas.microsoft.com/office/drawing/2014/main" id="{558467E4-EBCE-FE7C-BB67-006802CABD8F}"/>
              </a:ext>
            </a:extLst>
          </p:cNvPr>
          <p:cNvSpPr txBox="1"/>
          <p:nvPr/>
        </p:nvSpPr>
        <p:spPr>
          <a:xfrm>
            <a:off x="6342951" y="6480764"/>
            <a:ext cx="1827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-P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https://www.nndc.bnl.gov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07C5A91-6C11-E5AC-2969-344A81279EF0}"/>
              </a:ext>
            </a:extLst>
          </p:cNvPr>
          <p:cNvSpPr txBox="1"/>
          <p:nvPr/>
        </p:nvSpPr>
        <p:spPr>
          <a:xfrm>
            <a:off x="6353784" y="5545357"/>
            <a:ext cx="6084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Confirmation</a:t>
            </a:r>
            <a:r>
              <a:rPr lang="pl-P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of 589-keV line as a 2</a:t>
            </a:r>
            <a:r>
              <a:rPr lang="pl-PL" sz="1800" b="0" i="0" u="none" strike="noStrike" cap="none" baseline="-25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pl-PL" sz="1800" b="0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pl-P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→ 0</a:t>
            </a:r>
            <a:r>
              <a:rPr lang="pl-PL" sz="1800" b="0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pl-P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g.s. transition</a:t>
            </a:r>
            <a:endParaRPr lang="pl-PL" sz="1800" dirty="0"/>
          </a:p>
        </p:txBody>
      </p:sp>
      <p:sp>
        <p:nvSpPr>
          <p:cNvPr id="6" name="Strzałka: w prawo z wcięciem 5">
            <a:extLst>
              <a:ext uri="{FF2B5EF4-FFF2-40B4-BE49-F238E27FC236}">
                <a16:creationId xmlns:a16="http://schemas.microsoft.com/office/drawing/2014/main" id="{27A1F063-2E6A-6D16-53DC-5E02A0CF58C2}"/>
              </a:ext>
            </a:extLst>
          </p:cNvPr>
          <p:cNvSpPr/>
          <p:nvPr/>
        </p:nvSpPr>
        <p:spPr>
          <a:xfrm>
            <a:off x="5913844" y="5590729"/>
            <a:ext cx="462987" cy="277793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Google Shape;114;p12">
            <a:extLst>
              <a:ext uri="{FF2B5EF4-FFF2-40B4-BE49-F238E27FC236}">
                <a16:creationId xmlns:a16="http://schemas.microsoft.com/office/drawing/2014/main" id="{4FBFEC73-5280-9E8F-1F8C-D965D9260C71}"/>
              </a:ext>
            </a:extLst>
          </p:cNvPr>
          <p:cNvSpPr txBox="1"/>
          <p:nvPr/>
        </p:nvSpPr>
        <p:spPr>
          <a:xfrm>
            <a:off x="192054" y="-5939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pl-PL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 – </a:t>
            </a:r>
            <a:r>
              <a:rPr lang="pl-PL" sz="4000" b="1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88</a:t>
            </a:r>
            <a:r>
              <a:rPr lang="pl-PL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6036981-2A08-AE96-3C62-4A78F72AA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601" y="959699"/>
            <a:ext cx="3750224" cy="43648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Google Shape;202;g31ba5047e03_0_32">
            <a:extLst>
              <a:ext uri="{FF2B5EF4-FFF2-40B4-BE49-F238E27FC236}">
                <a16:creationId xmlns:a16="http://schemas.microsoft.com/office/drawing/2014/main" id="{FF4BBA2C-6335-B54B-83A7-C4768A1FBF6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173" y="1137920"/>
            <a:ext cx="3298115" cy="2285427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" name="Google Shape;203;g31ba5047e03_0_32">
            <a:extLst>
              <a:ext uri="{FF2B5EF4-FFF2-40B4-BE49-F238E27FC236}">
                <a16:creationId xmlns:a16="http://schemas.microsoft.com/office/drawing/2014/main" id="{DBBB8836-84F0-A462-9900-C8FDC15F976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8174" y="3576958"/>
            <a:ext cx="3298115" cy="3144491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" name="Google Shape;204;g31ba5047e03_0_32">
            <a:extLst>
              <a:ext uri="{FF2B5EF4-FFF2-40B4-BE49-F238E27FC236}">
                <a16:creationId xmlns:a16="http://schemas.microsoft.com/office/drawing/2014/main" id="{C11F3746-B820-B46B-65FB-38AE7A5FD18E}"/>
              </a:ext>
            </a:extLst>
          </p:cNvPr>
          <p:cNvSpPr txBox="1"/>
          <p:nvPr/>
        </p:nvSpPr>
        <p:spPr>
          <a:xfrm>
            <a:off x="4030034" y="6308042"/>
            <a:ext cx="241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-P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I. N. Gratchev </a:t>
            </a:r>
            <a:r>
              <a:rPr lang="pl-PL" sz="12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et al</a:t>
            </a:r>
            <a:r>
              <a:rPr lang="pl-P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., Phys. Rev. C 95, 051302(R) (2017).</a:t>
            </a:r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05;g31ba5047e03_0_32">
            <a:extLst>
              <a:ext uri="{FF2B5EF4-FFF2-40B4-BE49-F238E27FC236}">
                <a16:creationId xmlns:a16="http://schemas.microsoft.com/office/drawing/2014/main" id="{8F5929E5-7C21-CA23-68DB-F3D4791DCB30}"/>
              </a:ext>
            </a:extLst>
          </p:cNvPr>
          <p:cNvSpPr txBox="1"/>
          <p:nvPr/>
        </p:nvSpPr>
        <p:spPr>
          <a:xfrm>
            <a:off x="3886289" y="1959934"/>
            <a:ext cx="241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-P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E. F. Jones </a:t>
            </a:r>
            <a:r>
              <a:rPr lang="pl-PL" sz="12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et al</a:t>
            </a:r>
            <a:r>
              <a:rPr lang="pl-P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., Phys. Rev. C 73, 017301 (2006) 21.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1A4D680-E0C2-CECC-42D5-756862463AA5}"/>
              </a:ext>
            </a:extLst>
          </p:cNvPr>
          <p:cNvSpPr txBox="1"/>
          <p:nvPr/>
        </p:nvSpPr>
        <p:spPr>
          <a:xfrm>
            <a:off x="4030034" y="5846377"/>
            <a:ext cx="1991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S. Chen </a:t>
            </a:r>
            <a:r>
              <a:rPr lang="pl-PL" sz="1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pl-PL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., Phys. Rev. C </a:t>
            </a:r>
            <a:r>
              <a:rPr lang="pl-PL" sz="1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95</a:t>
            </a:r>
            <a:r>
              <a:rPr lang="pl-PL" sz="1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041302(R) (2017).</a:t>
            </a:r>
            <a:endParaRPr lang="pl-PL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60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13</a:t>
            </a:fld>
            <a:endParaRPr/>
          </a:p>
        </p:txBody>
      </p:sp>
      <p:sp>
        <p:nvSpPr>
          <p:cNvPr id="230" name="Google Shape;230;p22"/>
          <p:cNvSpPr txBox="1"/>
          <p:nvPr/>
        </p:nvSpPr>
        <p:spPr>
          <a:xfrm>
            <a:off x="5288612" y="6400412"/>
            <a:ext cx="2165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-PL" sz="1200" b="0" i="0" u="sng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https://www-phynu.cea.fr</a:t>
            </a:r>
            <a:endParaRPr sz="12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83765" y="1156950"/>
            <a:ext cx="66992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S. Hilaire and M. Girod, Eur. Phys. J. A 33, 237 (2007).</a:t>
            </a:r>
          </a:p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J. F. Berger, M. Girod, and D. Gogny, Comput. Phys. Commun.63, 365 (1991).</a:t>
            </a:r>
          </a:p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J. Dechargé and D. Gogny, Phys. Rev. C 21, 1568 (1980).</a:t>
            </a:r>
          </a:p>
        </p:txBody>
      </p:sp>
      <p:sp>
        <p:nvSpPr>
          <p:cNvPr id="11" name="Google Shape;114;p12">
            <a:extLst>
              <a:ext uri="{FF2B5EF4-FFF2-40B4-BE49-F238E27FC236}">
                <a16:creationId xmlns:a16="http://schemas.microsoft.com/office/drawing/2014/main" id="{B6E5CF9D-C24F-5DD2-A53D-3E11D0223D14}"/>
              </a:ext>
            </a:extLst>
          </p:cNvPr>
          <p:cNvSpPr txBox="1"/>
          <p:nvPr/>
        </p:nvSpPr>
        <p:spPr>
          <a:xfrm>
            <a:off x="192054" y="-5939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pl-PL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br>
              <a:rPr lang="pl-PL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Interpretation based on HFB calculations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71D112B-CC52-AEC4-1608-3649C89D1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9529" y="214693"/>
            <a:ext cx="2536250" cy="295190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B871C7B3-A36F-F9E5-7537-137DAC19D5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9536" y="3440678"/>
            <a:ext cx="3134842" cy="295973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22F735A0-1DAE-DCE8-4BBD-5CCCF40A56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1672" y="3422737"/>
            <a:ext cx="3134842" cy="29897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DB1B5459-2225-F4DE-2CB6-9817336EF6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808" y="3422737"/>
            <a:ext cx="3134842" cy="29776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B4E6469-5A5A-F4C6-D273-B9BB67E11A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8872" y="214693"/>
            <a:ext cx="2524146" cy="295190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>
          <a:extLst>
            <a:ext uri="{FF2B5EF4-FFF2-40B4-BE49-F238E27FC236}">
              <a16:creationId xmlns:a16="http://schemas.microsoft.com/office/drawing/2014/main" id="{3026F121-E0D8-1201-E178-CD30A6A27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">
            <a:extLst>
              <a:ext uri="{FF2B5EF4-FFF2-40B4-BE49-F238E27FC236}">
                <a16:creationId xmlns:a16="http://schemas.microsoft.com/office/drawing/2014/main" id="{7B569CCE-53EE-AE15-BEFD-185BFDA788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14</a:t>
            </a:fld>
            <a:endParaRPr/>
          </a:p>
        </p:txBody>
      </p:sp>
      <p:sp>
        <p:nvSpPr>
          <p:cNvPr id="230" name="Google Shape;230;p22">
            <a:extLst>
              <a:ext uri="{FF2B5EF4-FFF2-40B4-BE49-F238E27FC236}">
                <a16:creationId xmlns:a16="http://schemas.microsoft.com/office/drawing/2014/main" id="{C8DEBC80-6F95-4A73-3DC0-201A1E61AF57}"/>
              </a:ext>
            </a:extLst>
          </p:cNvPr>
          <p:cNvSpPr txBox="1"/>
          <p:nvPr/>
        </p:nvSpPr>
        <p:spPr>
          <a:xfrm>
            <a:off x="5288612" y="6400412"/>
            <a:ext cx="2165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-PL" sz="1200" b="0" i="0" u="sng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https://www-phynu.cea.fr</a:t>
            </a:r>
            <a:endParaRPr sz="12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0523AA8-85B6-652C-FEDE-9FD104CDBAF1}"/>
              </a:ext>
            </a:extLst>
          </p:cNvPr>
          <p:cNvSpPr txBox="1"/>
          <p:nvPr/>
        </p:nvSpPr>
        <p:spPr>
          <a:xfrm>
            <a:off x="83765" y="1156950"/>
            <a:ext cx="66992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S. Hilaire and M. Girod, Eur. Phys. J. A 33, 237 (2007).</a:t>
            </a:r>
          </a:p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J. F. Berger, M. Girod, and D. Gogny, Comput. Phys. Commun.63, 365 (1991).</a:t>
            </a:r>
          </a:p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J. Dechargé and D. Gogny, Phys. Rev. C 21, 1568 (1980).</a:t>
            </a:r>
          </a:p>
        </p:txBody>
      </p:sp>
      <p:sp>
        <p:nvSpPr>
          <p:cNvPr id="11" name="Google Shape;114;p12">
            <a:extLst>
              <a:ext uri="{FF2B5EF4-FFF2-40B4-BE49-F238E27FC236}">
                <a16:creationId xmlns:a16="http://schemas.microsoft.com/office/drawing/2014/main" id="{72108969-049B-F1BE-7F60-430547318CAA}"/>
              </a:ext>
            </a:extLst>
          </p:cNvPr>
          <p:cNvSpPr txBox="1"/>
          <p:nvPr/>
        </p:nvSpPr>
        <p:spPr>
          <a:xfrm>
            <a:off x="192054" y="-5939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pl-PL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br>
              <a:rPr lang="pl-PL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Interpretation based on HFB calculations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5EC9C83-5779-3838-D586-9033C1E93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872" y="214693"/>
            <a:ext cx="2524146" cy="295190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0B1E2430-0FC2-A342-434A-471A802129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9529" y="214693"/>
            <a:ext cx="2536250" cy="295190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73C98B9F-B4BD-4536-889E-CEF07DC92E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7186" y="3726431"/>
            <a:ext cx="2527973" cy="23867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689A021F-FC69-9279-DFFB-8A453EFB61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5814" y="3726431"/>
            <a:ext cx="2513715" cy="23973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CD3E9233-947C-44B7-DCA2-807FCBD957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2426" y="3725506"/>
            <a:ext cx="2513715" cy="23876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211BDF8-4649-C06D-957B-77CE1EBCD4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577" y="2434192"/>
            <a:ext cx="3887338" cy="367900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155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182D96F9-D029-2771-704B-DE522BB6C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832" y="1889843"/>
            <a:ext cx="4322290" cy="307831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1" name="Google Shape;25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15</a:t>
            </a:fld>
            <a:endParaRPr/>
          </a:p>
        </p:txBody>
      </p:sp>
      <p:sp>
        <p:nvSpPr>
          <p:cNvPr id="252" name="Google Shape;252;p26"/>
          <p:cNvSpPr txBox="1"/>
          <p:nvPr/>
        </p:nvSpPr>
        <p:spPr>
          <a:xfrm>
            <a:off x="549966" y="1608662"/>
            <a:ext cx="599741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pl-P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Study of evolution of the neutron–rich Se isotopes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6"/>
          <p:cNvSpPr txBox="1"/>
          <p:nvPr/>
        </p:nvSpPr>
        <p:spPr>
          <a:xfrm>
            <a:off x="549966" y="2228247"/>
            <a:ext cx="616386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pl-P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Experiment using FIPPS instrument </a:t>
            </a:r>
            <a:r>
              <a:rPr lang="pl-P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pl-P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ILL (Grenoble, France)</a:t>
            </a:r>
            <a:br>
              <a:rPr lang="pl-P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Thermal </a:t>
            </a:r>
            <a:r>
              <a:rPr lang="pl-P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neutron-induced </a:t>
            </a:r>
            <a:r>
              <a:rPr lang="pl-PL" sz="1800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233</a:t>
            </a:r>
            <a:r>
              <a:rPr lang="pl-P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 and</a:t>
            </a:r>
            <a:r>
              <a:rPr lang="pl-P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800" b="0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235</a:t>
            </a:r>
            <a:r>
              <a:rPr lang="pl-P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 fission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6"/>
          <p:cNvSpPr txBox="1"/>
          <p:nvPr/>
        </p:nvSpPr>
        <p:spPr>
          <a:xfrm>
            <a:off x="552120" y="3122606"/>
            <a:ext cx="536230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pl-P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Identification of 7 new transitions in </a:t>
            </a:r>
            <a:r>
              <a:rPr lang="pl-PL" sz="1800" b="0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86-88</a:t>
            </a:r>
            <a:r>
              <a:rPr lang="pl-P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 isotopes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6"/>
          <p:cNvSpPr txBox="1"/>
          <p:nvPr/>
        </p:nvSpPr>
        <p:spPr>
          <a:xfrm>
            <a:off x="549966" y="3742191"/>
            <a:ext cx="60902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pl-P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Interpretation of results based on HFB calculations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6"/>
          <p:cNvSpPr txBox="1"/>
          <p:nvPr/>
        </p:nvSpPr>
        <p:spPr>
          <a:xfrm>
            <a:off x="549966" y="4359551"/>
            <a:ext cx="531086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pl-PL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Future perspectives:</a:t>
            </a:r>
            <a:br>
              <a:rPr lang="pl-PL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pl-PL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- clarifying the possible isomeric state in </a:t>
            </a:r>
            <a:r>
              <a:rPr lang="pl-PL" sz="18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87</a:t>
            </a:r>
            <a:r>
              <a:rPr lang="pl-PL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</a:t>
            </a:r>
            <a:br>
              <a:rPr lang="pl-PL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pl-PL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determination of spins in </a:t>
            </a:r>
            <a:r>
              <a:rPr lang="pl-PL" sz="18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86,88</a:t>
            </a:r>
            <a:r>
              <a:rPr lang="pl-PL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pl-PL" sz="1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isotope</a:t>
            </a:r>
            <a:br>
              <a:rPr lang="pl-PL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going further in the neutron-rich isotopic chain</a:t>
            </a:r>
            <a:endParaRPr lang="pl-PL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7FEF7047-FF42-C3B1-B78A-17A4C75E4C18}"/>
              </a:ext>
            </a:extLst>
          </p:cNvPr>
          <p:cNvSpPr/>
          <p:nvPr/>
        </p:nvSpPr>
        <p:spPr>
          <a:xfrm>
            <a:off x="9341101" y="1753344"/>
            <a:ext cx="1022099" cy="53735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63ACB7B4-8672-0EB1-E82B-8600EA66E3F1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9490784" y="2212006"/>
            <a:ext cx="1391901" cy="9383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510B8CBB-402E-266E-A393-DA5224A1E215}"/>
              </a:ext>
            </a:extLst>
          </p:cNvPr>
          <p:cNvCxnSpPr>
            <a:cxnSpLocks/>
            <a:stCxn id="11" idx="6"/>
          </p:cNvCxnSpPr>
          <p:nvPr/>
        </p:nvCxnSpPr>
        <p:spPr>
          <a:xfrm>
            <a:off x="10363200" y="2022022"/>
            <a:ext cx="639361" cy="11283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upa 36">
            <a:extLst>
              <a:ext uri="{FF2B5EF4-FFF2-40B4-BE49-F238E27FC236}">
                <a16:creationId xmlns:a16="http://schemas.microsoft.com/office/drawing/2014/main" id="{1F11E5C9-789D-3362-C7FD-8D76E35CFD8A}"/>
              </a:ext>
            </a:extLst>
          </p:cNvPr>
          <p:cNvGrpSpPr/>
          <p:nvPr/>
        </p:nvGrpSpPr>
        <p:grpSpPr>
          <a:xfrm>
            <a:off x="10379716" y="2654504"/>
            <a:ext cx="1038089" cy="1038089"/>
            <a:chOff x="11061949" y="3545092"/>
            <a:chExt cx="1038089" cy="1038089"/>
          </a:xfrm>
        </p:grpSpPr>
        <p:sp>
          <p:nvSpPr>
            <p:cNvPr id="35" name="Owal 34">
              <a:extLst>
                <a:ext uri="{FF2B5EF4-FFF2-40B4-BE49-F238E27FC236}">
                  <a16:creationId xmlns:a16="http://schemas.microsoft.com/office/drawing/2014/main" id="{BBB44B77-EBB2-5825-9043-15025F0A6F87}"/>
                </a:ext>
              </a:extLst>
            </p:cNvPr>
            <p:cNvSpPr/>
            <p:nvPr/>
          </p:nvSpPr>
          <p:spPr>
            <a:xfrm>
              <a:off x="11183504" y="3678894"/>
              <a:ext cx="561372" cy="56043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" name="Grafika 2" descr="Szkło powiększające kontur">
              <a:extLst>
                <a:ext uri="{FF2B5EF4-FFF2-40B4-BE49-F238E27FC236}">
                  <a16:creationId xmlns:a16="http://schemas.microsoft.com/office/drawing/2014/main" id="{00FE1E62-1640-8BF2-D5DA-7EE81C498CC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061949" y="3545092"/>
              <a:ext cx="1038089" cy="1038089"/>
            </a:xfrm>
            <a:prstGeom prst="rect">
              <a:avLst/>
            </a:prstGeom>
          </p:spPr>
        </p:pic>
        <p:sp>
          <p:nvSpPr>
            <p:cNvPr id="26" name="pole tekstowe 25">
              <a:extLst>
                <a:ext uri="{FF2B5EF4-FFF2-40B4-BE49-F238E27FC236}">
                  <a16:creationId xmlns:a16="http://schemas.microsoft.com/office/drawing/2014/main" id="{F9AC684A-E7E1-F76F-F8A3-7078C15B030B}"/>
                </a:ext>
              </a:extLst>
            </p:cNvPr>
            <p:cNvSpPr txBox="1"/>
            <p:nvPr/>
          </p:nvSpPr>
          <p:spPr>
            <a:xfrm>
              <a:off x="11207634" y="3702909"/>
              <a:ext cx="5613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>
                  <a:solidFill>
                    <a:schemeClr val="tx1"/>
                  </a:solidFill>
                </a:rPr>
                <a:t>Se</a:t>
              </a:r>
            </a:p>
          </p:txBody>
        </p:sp>
      </p:grpSp>
      <p:sp>
        <p:nvSpPr>
          <p:cNvPr id="40" name="Google Shape;114;p12">
            <a:extLst>
              <a:ext uri="{FF2B5EF4-FFF2-40B4-BE49-F238E27FC236}">
                <a16:creationId xmlns:a16="http://schemas.microsoft.com/office/drawing/2014/main" id="{7545DD0E-38FD-CDB1-13C8-155C4E2FEFA1}"/>
              </a:ext>
            </a:extLst>
          </p:cNvPr>
          <p:cNvSpPr txBox="1"/>
          <p:nvPr/>
        </p:nvSpPr>
        <p:spPr>
          <a:xfrm>
            <a:off x="192054" y="-5939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pl-PL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>
          <a:extLst>
            <a:ext uri="{FF2B5EF4-FFF2-40B4-BE49-F238E27FC236}">
              <a16:creationId xmlns:a16="http://schemas.microsoft.com/office/drawing/2014/main" id="{072111DC-3048-B7B8-7E5D-3C44E49D4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">
            <a:extLst>
              <a:ext uri="{FF2B5EF4-FFF2-40B4-BE49-F238E27FC236}">
                <a16:creationId xmlns:a16="http://schemas.microsoft.com/office/drawing/2014/main" id="{FC9248F7-C836-4A34-1140-5638051F153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16</a:t>
            </a:fld>
            <a:endParaRPr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0B352D0-E09A-C60B-8BF8-3530F540799C}"/>
              </a:ext>
            </a:extLst>
          </p:cNvPr>
          <p:cNvSpPr txBox="1"/>
          <p:nvPr/>
        </p:nvSpPr>
        <p:spPr>
          <a:xfrm>
            <a:off x="375295" y="2176810"/>
            <a:ext cx="11615027" cy="27563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Ł. W. Iskra</a:t>
            </a:r>
            <a:r>
              <a:rPr lang="en-US" sz="1800" b="1" baseline="30000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1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,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 B. Fornal</a:t>
            </a:r>
            <a:r>
              <a:rPr lang="en-US" sz="1800" b="1" baseline="30000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1</a:t>
            </a:r>
            <a:r>
              <a:rPr lang="pl-PL" sz="1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, J. Wilson</a:t>
            </a:r>
            <a:r>
              <a:rPr lang="pl-PL" sz="1800" b="1" baseline="300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pl-PL" sz="1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18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N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. Cieplicka-Oryńczak</a:t>
            </a:r>
            <a:r>
              <a:rPr lang="en-US" sz="1800" baseline="30000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1</a:t>
            </a:r>
            <a:endParaRPr lang="pl-PL" sz="1800" b="1" baseline="30000" dirty="0">
              <a:solidFill>
                <a:schemeClr val="bg1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800" baseline="30000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1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i="1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Institute of Nuclear Physics, PAN, 31-342 Krakow, Poland</a:t>
            </a:r>
            <a:br>
              <a:rPr lang="en-US" sz="1800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1200" baseline="300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Laboratory of the Physics of the two infinities Irène Joliot-Curie, 91400 Orsay, France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S. </a:t>
            </a:r>
            <a:r>
              <a:rPr lang="en-US" sz="1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Leoni</a:t>
            </a:r>
            <a:r>
              <a:rPr lang="en-US" sz="1800" b="1" baseline="300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3,4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,</a:t>
            </a:r>
            <a:r>
              <a:rPr lang="pl-PL" sz="1800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S. </a:t>
            </a:r>
            <a:r>
              <a:rPr lang="en-US" sz="18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Bottoni</a:t>
            </a:r>
            <a:r>
              <a:rPr lang="en-US" sz="1800" baseline="300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3,4</a:t>
            </a:r>
            <a:r>
              <a:rPr lang="pl-PL" sz="1800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F. C. L. </a:t>
            </a:r>
            <a:r>
              <a:rPr lang="en-US" sz="18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Crespi</a:t>
            </a:r>
            <a:r>
              <a:rPr lang="en-US" sz="1800" baseline="300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3,4</a:t>
            </a:r>
            <a:r>
              <a:rPr lang="pl-PL" sz="1800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,</a:t>
            </a:r>
            <a:r>
              <a:rPr lang="pl-PL" sz="1800" baseline="30000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G. </a:t>
            </a:r>
            <a:r>
              <a:rPr lang="en-US" sz="18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Colombi</a:t>
            </a:r>
            <a:r>
              <a:rPr lang="en-US" sz="1800" baseline="300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3,5</a:t>
            </a:r>
            <a:endParaRPr lang="pl-PL" sz="1800" dirty="0">
              <a:solidFill>
                <a:schemeClr val="bg1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800" i="1" baseline="300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en-US" sz="1800" i="1" baseline="30000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i="1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INFN </a:t>
            </a:r>
            <a:r>
              <a:rPr lang="en-US" sz="1800" i="1" dirty="0" err="1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sezione</a:t>
            </a:r>
            <a:r>
              <a:rPr lang="en-US" sz="1800" i="1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 di Milano via Celoria 16, 20133, Milano, Italy </a:t>
            </a:r>
            <a:b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i="1" baseline="300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4</a:t>
            </a:r>
            <a:r>
              <a:rPr lang="en-US" sz="1800" i="1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i="1" dirty="0" err="1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Dipartimento</a:t>
            </a:r>
            <a:r>
              <a:rPr lang="en-US" sz="1800" i="1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 di Fisica, Università degli Studi di Milano, I-20133 Milano, Italy</a:t>
            </a:r>
            <a:endParaRPr lang="pl-PL" sz="18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C. </a:t>
            </a:r>
            <a:r>
              <a:rPr lang="en-US" sz="1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Michelagnoli</a:t>
            </a:r>
            <a:r>
              <a:rPr lang="en-US" sz="1800" b="1" baseline="300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5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, M. </a:t>
            </a:r>
            <a:r>
              <a:rPr lang="en-US" sz="18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Jentschel</a:t>
            </a:r>
            <a:r>
              <a:rPr lang="en-US" sz="1800" baseline="300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5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, F. </a:t>
            </a:r>
            <a:r>
              <a:rPr lang="en-US" sz="18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Kandzia</a:t>
            </a:r>
            <a:r>
              <a:rPr lang="en-US" sz="1800" baseline="300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5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, Y.H. </a:t>
            </a:r>
            <a:r>
              <a:rPr lang="en-US" sz="18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Kim</a:t>
            </a:r>
            <a:r>
              <a:rPr lang="en-US" sz="1800" baseline="300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5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, U. </a:t>
            </a:r>
            <a:r>
              <a:rPr lang="en-US" sz="18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Köster</a:t>
            </a:r>
            <a:r>
              <a:rPr lang="en-US" sz="1800" baseline="300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5</a:t>
            </a:r>
            <a:r>
              <a:rPr lang="pl-PL" sz="18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,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 E. </a:t>
            </a:r>
            <a:r>
              <a:rPr lang="en-US" sz="18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Ruiz-Martinez</a:t>
            </a:r>
            <a:r>
              <a:rPr lang="en-US" sz="1800" baseline="300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5</a:t>
            </a:r>
            <a:b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i="1" baseline="300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5</a:t>
            </a:r>
            <a:r>
              <a:rPr lang="en-US" sz="1800" i="1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 ILL, 71 Avenue des Martyrs, 38042 Grenoble CEDEX 9, Franc</a:t>
            </a:r>
            <a:r>
              <a:rPr lang="pl-PL" sz="1800" i="1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e</a:t>
            </a:r>
            <a:endParaRPr lang="pl-PL" sz="1800" dirty="0">
              <a:solidFill>
                <a:schemeClr val="bg1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5" name="Obraz 4" descr="Obraz zawierający Grafika, logo, Czcionka, symbol&#10;&#10;Opis wygenerowany automatycznie">
            <a:extLst>
              <a:ext uri="{FF2B5EF4-FFF2-40B4-BE49-F238E27FC236}">
                <a16:creationId xmlns:a16="http://schemas.microsoft.com/office/drawing/2014/main" id="{71EFC387-01AB-D39A-828F-CFC02D682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26" y="3735983"/>
            <a:ext cx="1189208" cy="1189208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BE1B004F-82BA-51FE-9B62-442D4AE7F9E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2440" y="5080473"/>
            <a:ext cx="2743200" cy="1562304"/>
          </a:xfrm>
          <a:prstGeom prst="rect">
            <a:avLst/>
          </a:prstGeom>
        </p:spPr>
      </p:pic>
      <p:pic>
        <p:nvPicPr>
          <p:cNvPr id="15" name="Obraz 14" descr="Obraz zawierający Grafika, zrzut ekranu, projekt graficzny, Czcionka&#10;&#10;Opis wygenerowany automatycznie">
            <a:extLst>
              <a:ext uri="{FF2B5EF4-FFF2-40B4-BE49-F238E27FC236}">
                <a16:creationId xmlns:a16="http://schemas.microsoft.com/office/drawing/2014/main" id="{103D7B1E-7E41-7792-61B5-91BFE146D6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4304" y="5130155"/>
            <a:ext cx="1392367" cy="1234969"/>
          </a:xfrm>
          <a:prstGeom prst="rect">
            <a:avLst/>
          </a:prstGeom>
        </p:spPr>
      </p:pic>
      <p:sp>
        <p:nvSpPr>
          <p:cNvPr id="23" name="Google Shape;114;p12">
            <a:extLst>
              <a:ext uri="{FF2B5EF4-FFF2-40B4-BE49-F238E27FC236}">
                <a16:creationId xmlns:a16="http://schemas.microsoft.com/office/drawing/2014/main" id="{04107D70-FE4D-9940-52A1-9E899C1C83F2}"/>
              </a:ext>
            </a:extLst>
          </p:cNvPr>
          <p:cNvSpPr txBox="1"/>
          <p:nvPr/>
        </p:nvSpPr>
        <p:spPr>
          <a:xfrm>
            <a:off x="192054" y="-5939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pl-PL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Collaboration group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268;p27">
            <a:extLst>
              <a:ext uri="{FF2B5EF4-FFF2-40B4-BE49-F238E27FC236}">
                <a16:creationId xmlns:a16="http://schemas.microsoft.com/office/drawing/2014/main" id="{B2121290-351D-0DD9-8528-2BDED20C25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8277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pl-PL" b="1" dirty="0"/>
              <a:t>Thank you for your attention</a:t>
            </a:r>
            <a:endParaRPr dirty="0"/>
          </a:p>
        </p:txBody>
      </p:sp>
      <p:pic>
        <p:nvPicPr>
          <p:cNvPr id="4" name="Obraz 3" descr="Obraz zawierający zrzut ekranu, Grafika, Czcionka, design&#10;&#10;Opis wygenerowany automatycznie">
            <a:extLst>
              <a:ext uri="{FF2B5EF4-FFF2-40B4-BE49-F238E27FC236}">
                <a16:creationId xmlns:a16="http://schemas.microsoft.com/office/drawing/2014/main" id="{2C764D0B-AF84-8A1E-692A-584BD71F3E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168" y="5385254"/>
            <a:ext cx="4762982" cy="732308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Zawartość wygenerowana przez AI może być niepoprawna.">
            <a:extLst>
              <a:ext uri="{FF2B5EF4-FFF2-40B4-BE49-F238E27FC236}">
                <a16:creationId xmlns:a16="http://schemas.microsoft.com/office/drawing/2014/main" id="{DACF3869-8FCE-8DA5-D02C-1A913F7200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00559" y="3740727"/>
            <a:ext cx="1187534" cy="118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8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24507C6F-29EE-2B75-DEDD-C10C6F55E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>
            <a:extLst>
              <a:ext uri="{FF2B5EF4-FFF2-40B4-BE49-F238E27FC236}">
                <a16:creationId xmlns:a16="http://schemas.microsoft.com/office/drawing/2014/main" id="{C09887DB-C16D-F993-3BDB-00D55997684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 smtClean="0"/>
              <a:t>2</a:t>
            </a:fld>
            <a:endParaRPr dirty="0"/>
          </a:p>
        </p:txBody>
      </p:sp>
      <p:sp>
        <p:nvSpPr>
          <p:cNvPr id="33" name="Google Shape;114;p12">
            <a:extLst>
              <a:ext uri="{FF2B5EF4-FFF2-40B4-BE49-F238E27FC236}">
                <a16:creationId xmlns:a16="http://schemas.microsoft.com/office/drawing/2014/main" id="{E690DC69-41F5-8FB7-5015-169E674085D0}"/>
              </a:ext>
            </a:extLst>
          </p:cNvPr>
          <p:cNvSpPr txBox="1"/>
          <p:nvPr/>
        </p:nvSpPr>
        <p:spPr>
          <a:xfrm>
            <a:off x="192054" y="-5939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pl-PL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7D91229F-FF66-5B83-EAB3-5FF2423B71CB}"/>
              </a:ext>
            </a:extLst>
          </p:cNvPr>
          <p:cNvSpPr txBox="1"/>
          <p:nvPr/>
        </p:nvSpPr>
        <p:spPr>
          <a:xfrm>
            <a:off x="740780" y="1724860"/>
            <a:ext cx="9201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Scientific motivation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8BB80F72-8072-837B-9F1C-35AEABB43031}"/>
              </a:ext>
            </a:extLst>
          </p:cNvPr>
          <p:cNvSpPr txBox="1"/>
          <p:nvPr/>
        </p:nvSpPr>
        <p:spPr>
          <a:xfrm>
            <a:off x="781967" y="2889134"/>
            <a:ext cx="6192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Experiment at Institute Laue-Langevin (Grenoble)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9D377038-4B38-C575-E6D1-6F609F935208}"/>
              </a:ext>
            </a:extLst>
          </p:cNvPr>
          <p:cNvSpPr txBox="1"/>
          <p:nvPr/>
        </p:nvSpPr>
        <p:spPr>
          <a:xfrm>
            <a:off x="781967" y="4116949"/>
            <a:ext cx="886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>
                <a:solidFill>
                  <a:schemeClr val="bg1"/>
                </a:solidFill>
              </a:rPr>
              <a:t>Identification of new states in the isotopes of interest together with spin determination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78B1AE56-B472-986A-51C5-054B23FA8E6A}"/>
              </a:ext>
            </a:extLst>
          </p:cNvPr>
          <p:cNvSpPr txBox="1"/>
          <p:nvPr/>
        </p:nvSpPr>
        <p:spPr>
          <a:xfrm>
            <a:off x="781967" y="4454575"/>
            <a:ext cx="6712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>
                <a:solidFill>
                  <a:schemeClr val="bg1"/>
                </a:solidFill>
              </a:rPr>
              <a:t>Interpretation based on Hartree-Fock-Bogoliubov calculations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688132E-06AA-4194-9A0F-9483DB3D6A7C}"/>
              </a:ext>
            </a:extLst>
          </p:cNvPr>
          <p:cNvSpPr txBox="1"/>
          <p:nvPr/>
        </p:nvSpPr>
        <p:spPr>
          <a:xfrm>
            <a:off x="803935" y="4995279"/>
            <a:ext cx="2621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Future perspectives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CFF4E951-6E86-4F06-4259-F0B77B7E6019}"/>
              </a:ext>
            </a:extLst>
          </p:cNvPr>
          <p:cNvSpPr txBox="1"/>
          <p:nvPr/>
        </p:nvSpPr>
        <p:spPr>
          <a:xfrm>
            <a:off x="781967" y="2102345"/>
            <a:ext cx="9259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>
                <a:solidFill>
                  <a:schemeClr val="bg1"/>
                </a:solidFill>
              </a:rPr>
              <a:t>Investigation of neutron-rich </a:t>
            </a:r>
            <a:r>
              <a:rPr lang="pl-PL" sz="1800" baseline="30000" dirty="0">
                <a:solidFill>
                  <a:schemeClr val="bg1"/>
                </a:solidFill>
              </a:rPr>
              <a:t>86-88</a:t>
            </a:r>
            <a:r>
              <a:rPr lang="pl-PL" sz="1800" dirty="0">
                <a:solidFill>
                  <a:schemeClr val="bg1"/>
                </a:solidFill>
              </a:rPr>
              <a:t>Se isotopes in the context of the evolution of deformed structures</a:t>
            </a:r>
          </a:p>
        </p:txBody>
      </p:sp>
      <p:sp>
        <p:nvSpPr>
          <p:cNvPr id="45" name="pole tekstowe 44">
            <a:extLst>
              <a:ext uri="{FF2B5EF4-FFF2-40B4-BE49-F238E27FC236}">
                <a16:creationId xmlns:a16="http://schemas.microsoft.com/office/drawing/2014/main" id="{D34699BA-30EC-32D0-8FEC-F394702A6541}"/>
              </a:ext>
            </a:extLst>
          </p:cNvPr>
          <p:cNvSpPr txBox="1"/>
          <p:nvPr/>
        </p:nvSpPr>
        <p:spPr>
          <a:xfrm>
            <a:off x="781967" y="3257674"/>
            <a:ext cx="838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>
                <a:solidFill>
                  <a:schemeClr val="bg1"/>
                </a:solidFill>
              </a:rPr>
              <a:t>Thermal neutron-induced fission reaction of </a:t>
            </a:r>
            <a:r>
              <a:rPr lang="pl-PL" sz="1800" baseline="30000" dirty="0">
                <a:solidFill>
                  <a:schemeClr val="bg1"/>
                </a:solidFill>
              </a:rPr>
              <a:t>233</a:t>
            </a:r>
            <a:r>
              <a:rPr lang="pl-PL" sz="1800" dirty="0">
                <a:solidFill>
                  <a:schemeClr val="bg1"/>
                </a:solidFill>
              </a:rPr>
              <a:t>U and </a:t>
            </a:r>
            <a:r>
              <a:rPr lang="pl-PL" sz="1800" baseline="30000" dirty="0">
                <a:solidFill>
                  <a:schemeClr val="bg1"/>
                </a:solidFill>
              </a:rPr>
              <a:t>235</a:t>
            </a:r>
            <a:r>
              <a:rPr lang="pl-PL" sz="1800" dirty="0">
                <a:solidFill>
                  <a:schemeClr val="bg1"/>
                </a:solidFill>
              </a:rPr>
              <a:t>U with FIPPS instrument</a:t>
            </a: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E02236F9-EB7A-757A-F69A-277F97F0DE3A}"/>
              </a:ext>
            </a:extLst>
          </p:cNvPr>
          <p:cNvSpPr txBox="1"/>
          <p:nvPr/>
        </p:nvSpPr>
        <p:spPr>
          <a:xfrm>
            <a:off x="803935" y="3759337"/>
            <a:ext cx="4469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Analysis, results and interpretation</a:t>
            </a:r>
          </a:p>
        </p:txBody>
      </p:sp>
      <p:pic>
        <p:nvPicPr>
          <p:cNvPr id="60" name="Grafika 59" descr="W przyszłości kontur">
            <a:extLst>
              <a:ext uri="{FF2B5EF4-FFF2-40B4-BE49-F238E27FC236}">
                <a16:creationId xmlns:a16="http://schemas.microsoft.com/office/drawing/2014/main" id="{6432E06A-9592-93D2-DEBC-A9EE7F75453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5165" y="5019627"/>
            <a:ext cx="401688" cy="401688"/>
          </a:xfrm>
          <a:prstGeom prst="rect">
            <a:avLst/>
          </a:prstGeom>
        </p:spPr>
      </p:pic>
      <p:pic>
        <p:nvPicPr>
          <p:cNvPr id="7" name="Grafika 6" descr="Strzałki pagonowe kontur">
            <a:extLst>
              <a:ext uri="{FF2B5EF4-FFF2-40B4-BE49-F238E27FC236}">
                <a16:creationId xmlns:a16="http://schemas.microsoft.com/office/drawing/2014/main" id="{D50271E3-0671-BFC2-BFBE-AB0D50CC93A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388" y="2819926"/>
            <a:ext cx="526026" cy="526026"/>
          </a:xfrm>
          <a:prstGeom prst="rect">
            <a:avLst/>
          </a:prstGeom>
        </p:spPr>
      </p:pic>
      <p:pic>
        <p:nvPicPr>
          <p:cNvPr id="8" name="Grafika 7" descr="Strzałki pagonowe kontur">
            <a:extLst>
              <a:ext uri="{FF2B5EF4-FFF2-40B4-BE49-F238E27FC236}">
                <a16:creationId xmlns:a16="http://schemas.microsoft.com/office/drawing/2014/main" id="{E85230AF-7046-5401-1C27-A4D32804AE7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4607" y="3683578"/>
            <a:ext cx="526026" cy="526026"/>
          </a:xfrm>
          <a:prstGeom prst="rect">
            <a:avLst/>
          </a:prstGeom>
        </p:spPr>
      </p:pic>
      <p:pic>
        <p:nvPicPr>
          <p:cNvPr id="9" name="Grafika 8" descr="Strzałki pagonowe kontur">
            <a:extLst>
              <a:ext uri="{FF2B5EF4-FFF2-40B4-BE49-F238E27FC236}">
                <a16:creationId xmlns:a16="http://schemas.microsoft.com/office/drawing/2014/main" id="{447AF86B-3F96-0F60-946D-546A28C9A74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388" y="1661902"/>
            <a:ext cx="526026" cy="526026"/>
          </a:xfrm>
          <a:prstGeom prst="rect">
            <a:avLst/>
          </a:prstGeom>
        </p:spPr>
      </p:pic>
      <p:pic>
        <p:nvPicPr>
          <p:cNvPr id="10" name="Grafika 9" descr="Strzałki pagonowe kontur">
            <a:extLst>
              <a:ext uri="{FF2B5EF4-FFF2-40B4-BE49-F238E27FC236}">
                <a16:creationId xmlns:a16="http://schemas.microsoft.com/office/drawing/2014/main" id="{E1DB4640-8E73-08A6-0F05-1E03D8C0014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388" y="4932321"/>
            <a:ext cx="526026" cy="5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1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8" grpId="0"/>
      <p:bldP spid="39" grpId="0"/>
      <p:bldP spid="44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4F05E87E-4CE4-B3C1-2002-487943F4E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>
            <a:extLst>
              <a:ext uri="{FF2B5EF4-FFF2-40B4-BE49-F238E27FC236}">
                <a16:creationId xmlns:a16="http://schemas.microsoft.com/office/drawing/2014/main" id="{F009DD74-A3AF-3AD9-5D24-52C94B532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443" y="2061953"/>
            <a:ext cx="5462142" cy="389771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0" name="Google Shape;100;p3">
            <a:extLst>
              <a:ext uri="{FF2B5EF4-FFF2-40B4-BE49-F238E27FC236}">
                <a16:creationId xmlns:a16="http://schemas.microsoft.com/office/drawing/2014/main" id="{6C55C7D7-C490-2483-D755-9064ABF8817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3</a:t>
            </a:fld>
            <a:endParaRPr/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5AC9F52E-DA9A-3924-4F5C-0B0EE7F754DE}"/>
              </a:ext>
            </a:extLst>
          </p:cNvPr>
          <p:cNvSpPr/>
          <p:nvPr/>
        </p:nvSpPr>
        <p:spPr>
          <a:xfrm rot="12938440">
            <a:off x="4641288" y="4775029"/>
            <a:ext cx="1024585" cy="4343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F37E15D5-92AE-4A38-C4C4-C360B97FB3CD}"/>
              </a:ext>
            </a:extLst>
          </p:cNvPr>
          <p:cNvSpPr/>
          <p:nvPr/>
        </p:nvSpPr>
        <p:spPr>
          <a:xfrm>
            <a:off x="4315665" y="4409440"/>
            <a:ext cx="359081" cy="34650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883956D-CFBB-05A8-5957-195544D89D06}"/>
              </a:ext>
            </a:extLst>
          </p:cNvPr>
          <p:cNvSpPr txBox="1"/>
          <p:nvPr/>
        </p:nvSpPr>
        <p:spPr>
          <a:xfrm>
            <a:off x="5285507" y="5422241"/>
            <a:ext cx="2214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R. Taniuchi </a:t>
            </a:r>
            <a:r>
              <a:rPr lang="pl-PL" i="1" dirty="0">
                <a:solidFill>
                  <a:schemeClr val="tx1"/>
                </a:solidFill>
              </a:rPr>
              <a:t>et al</a:t>
            </a:r>
            <a:r>
              <a:rPr lang="pl-PL" dirty="0">
                <a:solidFill>
                  <a:schemeClr val="tx1"/>
                </a:solidFill>
              </a:rPr>
              <a:t>., </a:t>
            </a:r>
            <a:r>
              <a:rPr lang="pl-PL" i="1" dirty="0">
                <a:solidFill>
                  <a:schemeClr val="tx1"/>
                </a:solidFill>
              </a:rPr>
              <a:t>Nature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b="1" i="0" dirty="0">
                <a:solidFill>
                  <a:schemeClr val="tx1"/>
                </a:solidFill>
                <a:effectLst/>
                <a:latin typeface="-apple-system"/>
              </a:rPr>
              <a:t>569</a:t>
            </a:r>
            <a:r>
              <a:rPr lang="pl-PL" i="0" dirty="0">
                <a:solidFill>
                  <a:schemeClr val="tx1"/>
                </a:solidFill>
                <a:effectLst/>
                <a:latin typeface="-apple-system"/>
              </a:rPr>
              <a:t>, 53–58 (2019).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51941377-1599-128D-DE31-F18D150234AA}"/>
              </a:ext>
            </a:extLst>
          </p:cNvPr>
          <p:cNvSpPr txBox="1"/>
          <p:nvPr/>
        </p:nvSpPr>
        <p:spPr>
          <a:xfrm>
            <a:off x="7499849" y="2414151"/>
            <a:ext cx="42358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K. Rezynkina </a:t>
            </a:r>
            <a:r>
              <a:rPr lang="pl-PL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et al</a:t>
            </a:r>
            <a:r>
              <a:rPr lang="pl-PL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., PHYSICAL REVIEW C </a:t>
            </a:r>
            <a:r>
              <a:rPr lang="pl-PL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106</a:t>
            </a:r>
            <a:r>
              <a:rPr lang="pl-PL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014320 (2022).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8324330B-7CA4-C8DC-392E-25B5E441F8B8}"/>
              </a:ext>
            </a:extLst>
          </p:cNvPr>
          <p:cNvSpPr txBox="1"/>
          <p:nvPr/>
        </p:nvSpPr>
        <p:spPr>
          <a:xfrm>
            <a:off x="7891891" y="4264431"/>
            <a:ext cx="40508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M. Lettmann </a:t>
            </a:r>
            <a:r>
              <a:rPr lang="pl-PL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et al</a:t>
            </a:r>
            <a:r>
              <a:rPr lang="pl-PL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., PHYSICAL REVIEW C </a:t>
            </a:r>
            <a:r>
              <a:rPr lang="pl-PL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96</a:t>
            </a:r>
            <a:r>
              <a:rPr lang="pl-PL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011301(R) (2017).</a:t>
            </a:r>
          </a:p>
        </p:txBody>
      </p:sp>
      <p:sp>
        <p:nvSpPr>
          <p:cNvPr id="18" name="Owal 17">
            <a:extLst>
              <a:ext uri="{FF2B5EF4-FFF2-40B4-BE49-F238E27FC236}">
                <a16:creationId xmlns:a16="http://schemas.microsoft.com/office/drawing/2014/main" id="{E489EE31-0AB7-C8C9-5DB3-487A872E785A}"/>
              </a:ext>
            </a:extLst>
          </p:cNvPr>
          <p:cNvSpPr/>
          <p:nvPr/>
        </p:nvSpPr>
        <p:spPr>
          <a:xfrm>
            <a:off x="4995384" y="2774176"/>
            <a:ext cx="2071516" cy="33830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FF2B798A-3376-4E3D-55F7-60DF79E984BF}"/>
              </a:ext>
            </a:extLst>
          </p:cNvPr>
          <p:cNvSpPr/>
          <p:nvPr/>
        </p:nvSpPr>
        <p:spPr>
          <a:xfrm>
            <a:off x="4178965" y="2380482"/>
            <a:ext cx="2157031" cy="43434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Owal 2">
            <a:extLst>
              <a:ext uri="{FF2B5EF4-FFF2-40B4-BE49-F238E27FC236}">
                <a16:creationId xmlns:a16="http://schemas.microsoft.com/office/drawing/2014/main" id="{6695D98F-8CF6-1A7E-43D7-9A8CEDF45335}"/>
              </a:ext>
            </a:extLst>
          </p:cNvPr>
          <p:cNvSpPr/>
          <p:nvPr/>
        </p:nvSpPr>
        <p:spPr>
          <a:xfrm>
            <a:off x="5045195" y="2005851"/>
            <a:ext cx="1232070" cy="37758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E757498D-5D3D-DA35-5123-25CACE2DEBFE}"/>
              </a:ext>
            </a:extLst>
          </p:cNvPr>
          <p:cNvSpPr/>
          <p:nvPr/>
        </p:nvSpPr>
        <p:spPr>
          <a:xfrm rot="12973546">
            <a:off x="6021580" y="3540677"/>
            <a:ext cx="2011404" cy="4343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E78012C4-3321-9497-3521-7DB6434E1327}"/>
              </a:ext>
            </a:extLst>
          </p:cNvPr>
          <p:cNvSpPr/>
          <p:nvPr/>
        </p:nvSpPr>
        <p:spPr>
          <a:xfrm rot="10800000">
            <a:off x="6340270" y="2342497"/>
            <a:ext cx="1006816" cy="4343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E3F2785-ACE4-A7A8-8677-FDEB5027C6D7}"/>
              </a:ext>
            </a:extLst>
          </p:cNvPr>
          <p:cNvSpPr txBox="1"/>
          <p:nvPr/>
        </p:nvSpPr>
        <p:spPr>
          <a:xfrm>
            <a:off x="5759280" y="6108763"/>
            <a:ext cx="3812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Doubly-magic character of </a:t>
            </a:r>
            <a:r>
              <a:rPr lang="pl-PL" sz="1600" baseline="30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78</a:t>
            </a:r>
            <a:r>
              <a:rPr lang="pl-PL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Ni nucleus</a:t>
            </a:r>
          </a:p>
        </p:txBody>
      </p:sp>
      <p:pic>
        <p:nvPicPr>
          <p:cNvPr id="9" name="Grafika 8" descr="Kierunek z wypełnieniem pełnym">
            <a:extLst>
              <a:ext uri="{FF2B5EF4-FFF2-40B4-BE49-F238E27FC236}">
                <a16:creationId xmlns:a16="http://schemas.microsoft.com/office/drawing/2014/main" id="{C19FBE27-A9C8-0154-AEA8-DA5D861AB62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632958">
            <a:off x="5145714" y="5978337"/>
            <a:ext cx="599406" cy="599406"/>
          </a:xfrm>
          <a:prstGeom prst="rect">
            <a:avLst/>
          </a:prstGeom>
        </p:spPr>
      </p:pic>
      <p:pic>
        <p:nvPicPr>
          <p:cNvPr id="13" name="Grafika 12" descr="Kierunek z wypełnieniem pełnym">
            <a:extLst>
              <a:ext uri="{FF2B5EF4-FFF2-40B4-BE49-F238E27FC236}">
                <a16:creationId xmlns:a16="http://schemas.microsoft.com/office/drawing/2014/main" id="{983F4691-8258-8DCE-36CA-20474AB52DE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632958">
            <a:off x="7671411" y="4749184"/>
            <a:ext cx="599406" cy="599406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F5A2A22B-C693-72CC-4F57-C2D4FF3054FA}"/>
              </a:ext>
            </a:extLst>
          </p:cNvPr>
          <p:cNvSpPr txBox="1"/>
          <p:nvPr/>
        </p:nvSpPr>
        <p:spPr>
          <a:xfrm>
            <a:off x="8367873" y="4883968"/>
            <a:ext cx="3367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Indication</a:t>
            </a:r>
            <a:r>
              <a:rPr lang="pl-PL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of </a:t>
            </a:r>
            <a:r>
              <a:rPr lang="pl-PL" sz="16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triaxiality</a:t>
            </a:r>
            <a:r>
              <a:rPr lang="pl-PL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in </a:t>
            </a:r>
            <a:r>
              <a:rPr lang="pl-PL" sz="1600" baseline="30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84,86,88</a:t>
            </a:r>
            <a:r>
              <a:rPr lang="pl-PL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Ge nuclei</a:t>
            </a:r>
          </a:p>
        </p:txBody>
      </p:sp>
      <p:pic>
        <p:nvPicPr>
          <p:cNvPr id="17" name="Grafika 16" descr="Kierunek z wypełnieniem pełnym">
            <a:extLst>
              <a:ext uri="{FF2B5EF4-FFF2-40B4-BE49-F238E27FC236}">
                <a16:creationId xmlns:a16="http://schemas.microsoft.com/office/drawing/2014/main" id="{CEC55F05-00DD-090F-0A3F-AD06F2EE656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632958">
            <a:off x="7562886" y="2888766"/>
            <a:ext cx="599406" cy="599406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B1F1C901-F0B9-E535-5AE3-C2306789DDC4}"/>
              </a:ext>
            </a:extLst>
          </p:cNvPr>
          <p:cNvSpPr txBox="1"/>
          <p:nvPr/>
        </p:nvSpPr>
        <p:spPr>
          <a:xfrm>
            <a:off x="8259349" y="3023549"/>
            <a:ext cx="3951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Prolate deformations in ground states of  </a:t>
            </a:r>
            <a:r>
              <a:rPr lang="pl-PL" sz="1600" baseline="30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85,87</a:t>
            </a:r>
            <a:r>
              <a:rPr lang="pl-PL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As nuclei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F8BD6FCF-6536-A71C-1B5B-9AD9066F1083}"/>
              </a:ext>
            </a:extLst>
          </p:cNvPr>
          <p:cNvSpPr txBox="1"/>
          <p:nvPr/>
        </p:nvSpPr>
        <p:spPr>
          <a:xfrm>
            <a:off x="3945214" y="1461636"/>
            <a:ext cx="1099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 = 50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21B7BE16-7FFA-5781-C8D6-1E2B165AD6FB}"/>
              </a:ext>
            </a:extLst>
          </p:cNvPr>
          <p:cNvSpPr txBox="1"/>
          <p:nvPr/>
        </p:nvSpPr>
        <p:spPr>
          <a:xfrm>
            <a:off x="738721" y="4336520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Z = 28</a:t>
            </a:r>
          </a:p>
        </p:txBody>
      </p:sp>
      <p:sp>
        <p:nvSpPr>
          <p:cNvPr id="33" name="Google Shape;114;p12">
            <a:extLst>
              <a:ext uri="{FF2B5EF4-FFF2-40B4-BE49-F238E27FC236}">
                <a16:creationId xmlns:a16="http://schemas.microsoft.com/office/drawing/2014/main" id="{40863BC6-1A29-A36D-FAE0-81B1103041CC}"/>
              </a:ext>
            </a:extLst>
          </p:cNvPr>
          <p:cNvSpPr txBox="1"/>
          <p:nvPr/>
        </p:nvSpPr>
        <p:spPr>
          <a:xfrm>
            <a:off x="192054" y="-5939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pl-PL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Scientific motivation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40B05C1-245B-30A0-5E1C-4B3E3F55BA57}"/>
              </a:ext>
            </a:extLst>
          </p:cNvPr>
          <p:cNvSpPr txBox="1"/>
          <p:nvPr/>
        </p:nvSpPr>
        <p:spPr>
          <a:xfrm>
            <a:off x="6200345" y="1190559"/>
            <a:ext cx="2476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Our area of analysis</a:t>
            </a:r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AC9EE4F9-608F-EBA1-A4BE-7F5072FE8C5E}"/>
              </a:ext>
            </a:extLst>
          </p:cNvPr>
          <p:cNvSpPr/>
          <p:nvPr/>
        </p:nvSpPr>
        <p:spPr>
          <a:xfrm rot="7866642">
            <a:off x="5754216" y="1521576"/>
            <a:ext cx="618236" cy="4343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9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/>
      <p:bldP spid="14" grpId="0"/>
      <p:bldP spid="16" grpId="0"/>
      <p:bldP spid="18" grpId="0" animBg="1"/>
      <p:bldP spid="19" grpId="0" animBg="1"/>
      <p:bldP spid="3" grpId="0" animBg="1"/>
      <p:bldP spid="4" grpId="0" animBg="1"/>
      <p:bldP spid="5" grpId="0" animBg="1"/>
      <p:bldP spid="8" grpId="0"/>
      <p:bldP spid="15" grpId="0"/>
      <p:bldP spid="20" grpId="0"/>
      <p:bldP spid="26" grpId="0"/>
      <p:bldP spid="27" grpId="0"/>
      <p:bldP spid="2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>
          <a:extLst>
            <a:ext uri="{FF2B5EF4-FFF2-40B4-BE49-F238E27FC236}">
              <a16:creationId xmlns:a16="http://schemas.microsoft.com/office/drawing/2014/main" id="{A2B9D15F-3C43-FFC1-F83D-CD82386E6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">
            <a:extLst>
              <a:ext uri="{FF2B5EF4-FFF2-40B4-BE49-F238E27FC236}">
                <a16:creationId xmlns:a16="http://schemas.microsoft.com/office/drawing/2014/main" id="{F62296E9-1C0A-05EA-085B-4333DC0BB9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4</a:t>
            </a:fld>
            <a:endParaRPr dirty="0"/>
          </a:p>
        </p:txBody>
      </p:sp>
      <p:sp>
        <p:nvSpPr>
          <p:cNvPr id="114" name="Google Shape;114;p12">
            <a:extLst>
              <a:ext uri="{FF2B5EF4-FFF2-40B4-BE49-F238E27FC236}">
                <a16:creationId xmlns:a16="http://schemas.microsoft.com/office/drawing/2014/main" id="{D20B9A83-834F-B813-CF41-C5D22A1EB90B}"/>
              </a:ext>
            </a:extLst>
          </p:cNvPr>
          <p:cNvSpPr txBox="1"/>
          <p:nvPr/>
        </p:nvSpPr>
        <p:spPr>
          <a:xfrm>
            <a:off x="192054" y="-5939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pl-PL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Experiment</a:t>
            </a: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pl-PL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Institute Laue-Langevin in</a:t>
            </a:r>
            <a:r>
              <a:rPr lang="pl-PL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Grenoble (Franc</a:t>
            </a:r>
            <a:r>
              <a:rPr lang="pl-PL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pl-PL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6DD56513-558A-728F-235B-813B1BD3E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170" y="4144975"/>
            <a:ext cx="3343140" cy="2510103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4FED3359-A8A3-DC6C-2693-4F28F718DA5C}"/>
              </a:ext>
            </a:extLst>
          </p:cNvPr>
          <p:cNvSpPr txBox="1"/>
          <p:nvPr/>
        </p:nvSpPr>
        <p:spPr>
          <a:xfrm>
            <a:off x="104950" y="6318825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Neutron line</a:t>
            </a:r>
          </a:p>
        </p:txBody>
      </p: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3C29B7C1-692C-5511-B767-D160786F0C48}"/>
              </a:ext>
            </a:extLst>
          </p:cNvPr>
          <p:cNvCxnSpPr>
            <a:cxnSpLocks/>
          </p:cNvCxnSpPr>
          <p:nvPr/>
        </p:nvCxnSpPr>
        <p:spPr>
          <a:xfrm flipV="1">
            <a:off x="1217701" y="6111377"/>
            <a:ext cx="1803291" cy="170733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 descr="Obraz zawierający mapa&#10;&#10;Opis wygenerowany automatycznie">
            <a:extLst>
              <a:ext uri="{FF2B5EF4-FFF2-40B4-BE49-F238E27FC236}">
                <a16:creationId xmlns:a16="http://schemas.microsoft.com/office/drawing/2014/main" id="{2AA6A0AB-CBB4-3D91-7D9D-505434EC1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773" y="1432061"/>
            <a:ext cx="5125936" cy="2891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F873B4F7-58DE-16EC-E1DF-D1E176694A04}"/>
              </a:ext>
            </a:extLst>
          </p:cNvPr>
          <p:cNvSpPr txBox="1"/>
          <p:nvPr/>
        </p:nvSpPr>
        <p:spPr>
          <a:xfrm>
            <a:off x="-22513" y="3225792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Reactor</a:t>
            </a:r>
          </a:p>
        </p:txBody>
      </p:sp>
      <p:sp>
        <p:nvSpPr>
          <p:cNvPr id="2" name="Google Shape;120;p12">
            <a:extLst>
              <a:ext uri="{FF2B5EF4-FFF2-40B4-BE49-F238E27FC236}">
                <a16:creationId xmlns:a16="http://schemas.microsoft.com/office/drawing/2014/main" id="{B73FEAF4-EBF1-F470-D76E-F32D34F0F561}"/>
              </a:ext>
            </a:extLst>
          </p:cNvPr>
          <p:cNvSpPr txBox="1"/>
          <p:nvPr/>
        </p:nvSpPr>
        <p:spPr>
          <a:xfrm>
            <a:off x="6096000" y="5006166"/>
            <a:ext cx="61431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High flux of thermal neutron induced f</a:t>
            </a:r>
            <a:r>
              <a:rPr lang="pl-PL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issio</a:t>
            </a:r>
            <a:r>
              <a:rPr lang="pl-PL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 experiments of </a:t>
            </a:r>
            <a:r>
              <a:rPr lang="pl-PL" sz="1800" b="1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235</a:t>
            </a:r>
            <a:r>
              <a:rPr lang="pl-PL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 and </a:t>
            </a:r>
            <a:r>
              <a:rPr lang="pl-PL" sz="1800" b="1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233</a:t>
            </a:r>
            <a:r>
              <a:rPr lang="pl-PL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 targets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21;p12">
            <a:extLst>
              <a:ext uri="{FF2B5EF4-FFF2-40B4-BE49-F238E27FC236}">
                <a16:creationId xmlns:a16="http://schemas.microsoft.com/office/drawing/2014/main" id="{7C07F1E0-E6CB-4A81-C7D4-A013D7C339A3}"/>
              </a:ext>
            </a:extLst>
          </p:cNvPr>
          <p:cNvSpPr txBox="1"/>
          <p:nvPr/>
        </p:nvSpPr>
        <p:spPr>
          <a:xfrm>
            <a:off x="5964300" y="5612008"/>
            <a:ext cx="62277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1" i="0" u="none" strike="noStrike" cap="none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FIPPS</a:t>
            </a:r>
            <a:r>
              <a:rPr lang="pl-PL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instrument</a:t>
            </a:r>
            <a:r>
              <a:rPr lang="pl-PL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consisted of 16 HPGe clover detectors with BGO shielding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20;p12">
            <a:extLst>
              <a:ext uri="{FF2B5EF4-FFF2-40B4-BE49-F238E27FC236}">
                <a16:creationId xmlns:a16="http://schemas.microsoft.com/office/drawing/2014/main" id="{39D5BBFD-D035-42B1-8C5D-1719974C6D37}"/>
              </a:ext>
            </a:extLst>
          </p:cNvPr>
          <p:cNvSpPr txBox="1"/>
          <p:nvPr/>
        </p:nvSpPr>
        <p:spPr>
          <a:xfrm>
            <a:off x="6096000" y="6171704"/>
            <a:ext cx="61431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~50 days of me</a:t>
            </a:r>
            <a:r>
              <a:rPr lang="pl-PL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asurements with each target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D5C47A70-C961-3888-A99B-CB0DCC2AEB4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25006">
            <a:off x="4991727" y="1160217"/>
            <a:ext cx="3137785" cy="756028"/>
          </a:xfrm>
          <a:prstGeom prst="rect">
            <a:avLst/>
          </a:prstGeom>
        </p:spPr>
      </p:pic>
      <p:pic>
        <p:nvPicPr>
          <p:cNvPr id="11" name="Grafika 10" descr="Znacznik z wypełnieniem pełnym">
            <a:extLst>
              <a:ext uri="{FF2B5EF4-FFF2-40B4-BE49-F238E27FC236}">
                <a16:creationId xmlns:a16="http://schemas.microsoft.com/office/drawing/2014/main" id="{22FB3A92-94A7-4361-146D-98D90C06187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73291">
            <a:off x="7706356" y="1251418"/>
            <a:ext cx="914400" cy="914400"/>
          </a:xfrm>
          <a:prstGeom prst="rect">
            <a:avLst/>
          </a:prstGeom>
        </p:spPr>
      </p:pic>
      <p:pic>
        <p:nvPicPr>
          <p:cNvPr id="6" name="Obraz 5" descr="Obraz zawierający góra, niebo, na wolnym powietrzu, Fotografia lotnicza&#10;&#10;Opis wygenerowany automatycznie">
            <a:extLst>
              <a:ext uri="{FF2B5EF4-FFF2-40B4-BE49-F238E27FC236}">
                <a16:creationId xmlns:a16="http://schemas.microsoft.com/office/drawing/2014/main" id="{8C9B2FA5-FB54-C109-2157-E56848E4B2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139" y="1510232"/>
            <a:ext cx="4781081" cy="242193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5" name="Łącznik prosty ze strzałką 24">
            <a:extLst>
              <a:ext uri="{FF2B5EF4-FFF2-40B4-BE49-F238E27FC236}">
                <a16:creationId xmlns:a16="http://schemas.microsoft.com/office/drawing/2014/main" id="{0C2BC6B8-C2AF-6937-1B60-4356B0BA7805}"/>
              </a:ext>
            </a:extLst>
          </p:cNvPr>
          <p:cNvCxnSpPr>
            <a:cxnSpLocks/>
          </p:cNvCxnSpPr>
          <p:nvPr/>
        </p:nvCxnSpPr>
        <p:spPr>
          <a:xfrm flipV="1">
            <a:off x="945084" y="2847158"/>
            <a:ext cx="545234" cy="3786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117;p12">
            <a:extLst>
              <a:ext uri="{FF2B5EF4-FFF2-40B4-BE49-F238E27FC236}">
                <a16:creationId xmlns:a16="http://schemas.microsoft.com/office/drawing/2014/main" id="{FBDA2544-36FB-5043-C8F2-04A856417EB4}"/>
              </a:ext>
            </a:extLst>
          </p:cNvPr>
          <p:cNvSpPr txBox="1"/>
          <p:nvPr/>
        </p:nvSpPr>
        <p:spPr>
          <a:xfrm>
            <a:off x="26378" y="4022222"/>
            <a:ext cx="175884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sng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https://www.ill.eu </a:t>
            </a:r>
            <a:endParaRPr sz="14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888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>
          <a:extLst>
            <a:ext uri="{FF2B5EF4-FFF2-40B4-BE49-F238E27FC236}">
              <a16:creationId xmlns:a16="http://schemas.microsoft.com/office/drawing/2014/main" id="{88212D34-345A-4DAF-4BCA-F4AF14A3B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">
            <a:extLst>
              <a:ext uri="{FF2B5EF4-FFF2-40B4-BE49-F238E27FC236}">
                <a16:creationId xmlns:a16="http://schemas.microsoft.com/office/drawing/2014/main" id="{7DBBE7C8-2D4D-08A7-A9B5-A256384DB53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5</a:t>
            </a:fld>
            <a:endParaRPr/>
          </a:p>
        </p:txBody>
      </p:sp>
      <p:sp>
        <p:nvSpPr>
          <p:cNvPr id="117" name="Google Shape;117;p12">
            <a:extLst>
              <a:ext uri="{FF2B5EF4-FFF2-40B4-BE49-F238E27FC236}">
                <a16:creationId xmlns:a16="http://schemas.microsoft.com/office/drawing/2014/main" id="{E22D0437-5EEA-0355-7D30-727AA18CE017}"/>
              </a:ext>
            </a:extLst>
          </p:cNvPr>
          <p:cNvSpPr txBox="1"/>
          <p:nvPr/>
        </p:nvSpPr>
        <p:spPr>
          <a:xfrm>
            <a:off x="26378" y="4022222"/>
            <a:ext cx="175884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sng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https://www.ill.eu </a:t>
            </a:r>
            <a:endParaRPr sz="14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5B84DA93-6029-9989-CA4C-69F836503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170" y="4144975"/>
            <a:ext cx="3343140" cy="2510103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FCFBA0A4-CB1F-09BA-F8C5-0EFFD996969C}"/>
              </a:ext>
            </a:extLst>
          </p:cNvPr>
          <p:cNvSpPr txBox="1"/>
          <p:nvPr/>
        </p:nvSpPr>
        <p:spPr>
          <a:xfrm>
            <a:off x="104950" y="6318825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Neutron line</a:t>
            </a:r>
          </a:p>
        </p:txBody>
      </p: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526B32DD-62C3-1A95-75F6-8BF967245E86}"/>
              </a:ext>
            </a:extLst>
          </p:cNvPr>
          <p:cNvCxnSpPr>
            <a:cxnSpLocks/>
          </p:cNvCxnSpPr>
          <p:nvPr/>
        </p:nvCxnSpPr>
        <p:spPr>
          <a:xfrm flipV="1">
            <a:off x="1217701" y="6111377"/>
            <a:ext cx="1803291" cy="170733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Dowolny kształt: kształt 33">
            <a:extLst>
              <a:ext uri="{FF2B5EF4-FFF2-40B4-BE49-F238E27FC236}">
                <a16:creationId xmlns:a16="http://schemas.microsoft.com/office/drawing/2014/main" id="{1E83480B-F089-E6B7-9C82-E646FA8F487B}"/>
              </a:ext>
            </a:extLst>
          </p:cNvPr>
          <p:cNvSpPr/>
          <p:nvPr/>
        </p:nvSpPr>
        <p:spPr>
          <a:xfrm>
            <a:off x="4562810" y="245556"/>
            <a:ext cx="2497394" cy="816078"/>
          </a:xfrm>
          <a:custGeom>
            <a:avLst/>
            <a:gdLst>
              <a:gd name="connsiteX0" fmla="*/ 0 w 2497394"/>
              <a:gd name="connsiteY0" fmla="*/ 452284 h 816078"/>
              <a:gd name="connsiteX1" fmla="*/ 363794 w 2497394"/>
              <a:gd name="connsiteY1" fmla="*/ 186813 h 816078"/>
              <a:gd name="connsiteX2" fmla="*/ 580104 w 2497394"/>
              <a:gd name="connsiteY2" fmla="*/ 117988 h 816078"/>
              <a:gd name="connsiteX3" fmla="*/ 668594 w 2497394"/>
              <a:gd name="connsiteY3" fmla="*/ 88491 h 816078"/>
              <a:gd name="connsiteX4" fmla="*/ 983226 w 2497394"/>
              <a:gd name="connsiteY4" fmla="*/ 19665 h 816078"/>
              <a:gd name="connsiteX5" fmla="*/ 1219200 w 2497394"/>
              <a:gd name="connsiteY5" fmla="*/ 0 h 816078"/>
              <a:gd name="connsiteX6" fmla="*/ 1602658 w 2497394"/>
              <a:gd name="connsiteY6" fmla="*/ 9833 h 816078"/>
              <a:gd name="connsiteX7" fmla="*/ 1769807 w 2497394"/>
              <a:gd name="connsiteY7" fmla="*/ 49162 h 816078"/>
              <a:gd name="connsiteX8" fmla="*/ 1995949 w 2497394"/>
              <a:gd name="connsiteY8" fmla="*/ 137652 h 816078"/>
              <a:gd name="connsiteX9" fmla="*/ 2113936 w 2497394"/>
              <a:gd name="connsiteY9" fmla="*/ 196646 h 816078"/>
              <a:gd name="connsiteX10" fmla="*/ 2172929 w 2497394"/>
              <a:gd name="connsiteY10" fmla="*/ 235975 h 816078"/>
              <a:gd name="connsiteX11" fmla="*/ 2271252 w 2497394"/>
              <a:gd name="connsiteY11" fmla="*/ 294968 h 816078"/>
              <a:gd name="connsiteX12" fmla="*/ 2310581 w 2497394"/>
              <a:gd name="connsiteY12" fmla="*/ 334297 h 816078"/>
              <a:gd name="connsiteX13" fmla="*/ 2349910 w 2497394"/>
              <a:gd name="connsiteY13" fmla="*/ 363794 h 816078"/>
              <a:gd name="connsiteX14" fmla="*/ 2418736 w 2497394"/>
              <a:gd name="connsiteY14" fmla="*/ 432620 h 816078"/>
              <a:gd name="connsiteX15" fmla="*/ 2438400 w 2497394"/>
              <a:gd name="connsiteY15" fmla="*/ 471949 h 816078"/>
              <a:gd name="connsiteX16" fmla="*/ 2458065 w 2497394"/>
              <a:gd name="connsiteY16" fmla="*/ 501446 h 816078"/>
              <a:gd name="connsiteX17" fmla="*/ 2467897 w 2497394"/>
              <a:gd name="connsiteY17" fmla="*/ 560439 h 816078"/>
              <a:gd name="connsiteX18" fmla="*/ 2477729 w 2497394"/>
              <a:gd name="connsiteY18" fmla="*/ 589936 h 816078"/>
              <a:gd name="connsiteX19" fmla="*/ 2497394 w 2497394"/>
              <a:gd name="connsiteY19" fmla="*/ 678426 h 816078"/>
              <a:gd name="connsiteX20" fmla="*/ 2408904 w 2497394"/>
              <a:gd name="connsiteY20" fmla="*/ 757084 h 816078"/>
              <a:gd name="connsiteX21" fmla="*/ 2330246 w 2497394"/>
              <a:gd name="connsiteY21" fmla="*/ 786581 h 816078"/>
              <a:gd name="connsiteX22" fmla="*/ 2290916 w 2497394"/>
              <a:gd name="connsiteY22" fmla="*/ 806246 h 816078"/>
              <a:gd name="connsiteX23" fmla="*/ 2281084 w 2497394"/>
              <a:gd name="connsiteY23" fmla="*/ 816078 h 81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497394" h="816078">
                <a:moveTo>
                  <a:pt x="0" y="452284"/>
                </a:moveTo>
                <a:cubicBezTo>
                  <a:pt x="121265" y="363794"/>
                  <a:pt x="237688" y="268256"/>
                  <a:pt x="363794" y="186813"/>
                </a:cubicBezTo>
                <a:cubicBezTo>
                  <a:pt x="401912" y="162195"/>
                  <a:pt x="537373" y="130807"/>
                  <a:pt x="580104" y="117988"/>
                </a:cubicBezTo>
                <a:cubicBezTo>
                  <a:pt x="609885" y="109054"/>
                  <a:pt x="638813" y="97425"/>
                  <a:pt x="668594" y="88491"/>
                </a:cubicBezTo>
                <a:cubicBezTo>
                  <a:pt x="756833" y="62019"/>
                  <a:pt x="904116" y="25750"/>
                  <a:pt x="983226" y="19665"/>
                </a:cubicBezTo>
                <a:cubicBezTo>
                  <a:pt x="1147139" y="7057"/>
                  <a:pt x="1068489" y="13702"/>
                  <a:pt x="1219200" y="0"/>
                </a:cubicBezTo>
                <a:cubicBezTo>
                  <a:pt x="1347019" y="3278"/>
                  <a:pt x="1475046" y="1857"/>
                  <a:pt x="1602658" y="9833"/>
                </a:cubicBezTo>
                <a:cubicBezTo>
                  <a:pt x="1612648" y="10457"/>
                  <a:pt x="1755645" y="44441"/>
                  <a:pt x="1769807" y="49162"/>
                </a:cubicBezTo>
                <a:cubicBezTo>
                  <a:pt x="1810095" y="62591"/>
                  <a:pt x="1938220" y="110307"/>
                  <a:pt x="1995949" y="137652"/>
                </a:cubicBezTo>
                <a:cubicBezTo>
                  <a:pt x="2035687" y="156476"/>
                  <a:pt x="2077350" y="172255"/>
                  <a:pt x="2113936" y="196646"/>
                </a:cubicBezTo>
                <a:cubicBezTo>
                  <a:pt x="2133600" y="209756"/>
                  <a:pt x="2152888" y="223449"/>
                  <a:pt x="2172929" y="235975"/>
                </a:cubicBezTo>
                <a:cubicBezTo>
                  <a:pt x="2205340" y="256232"/>
                  <a:pt x="2244226" y="267942"/>
                  <a:pt x="2271252" y="294968"/>
                </a:cubicBezTo>
                <a:cubicBezTo>
                  <a:pt x="2284362" y="308078"/>
                  <a:pt x="2296628" y="322088"/>
                  <a:pt x="2310581" y="334297"/>
                </a:cubicBezTo>
                <a:cubicBezTo>
                  <a:pt x="2322914" y="345088"/>
                  <a:pt x="2337785" y="352771"/>
                  <a:pt x="2349910" y="363794"/>
                </a:cubicBezTo>
                <a:cubicBezTo>
                  <a:pt x="2373917" y="385619"/>
                  <a:pt x="2418736" y="432620"/>
                  <a:pt x="2418736" y="432620"/>
                </a:cubicBezTo>
                <a:cubicBezTo>
                  <a:pt x="2425291" y="445730"/>
                  <a:pt x="2431128" y="459223"/>
                  <a:pt x="2438400" y="471949"/>
                </a:cubicBezTo>
                <a:cubicBezTo>
                  <a:pt x="2444263" y="482209"/>
                  <a:pt x="2454328" y="490235"/>
                  <a:pt x="2458065" y="501446"/>
                </a:cubicBezTo>
                <a:cubicBezTo>
                  <a:pt x="2464369" y="520359"/>
                  <a:pt x="2463572" y="540978"/>
                  <a:pt x="2467897" y="560439"/>
                </a:cubicBezTo>
                <a:cubicBezTo>
                  <a:pt x="2470145" y="570556"/>
                  <a:pt x="2475481" y="579819"/>
                  <a:pt x="2477729" y="589936"/>
                </a:cubicBezTo>
                <a:cubicBezTo>
                  <a:pt x="2500802" y="693761"/>
                  <a:pt x="2475261" y="612024"/>
                  <a:pt x="2497394" y="678426"/>
                </a:cubicBezTo>
                <a:cubicBezTo>
                  <a:pt x="2461465" y="726332"/>
                  <a:pt x="2470358" y="723563"/>
                  <a:pt x="2408904" y="757084"/>
                </a:cubicBezTo>
                <a:cubicBezTo>
                  <a:pt x="2359107" y="784246"/>
                  <a:pt x="2371208" y="769026"/>
                  <a:pt x="2330246" y="786581"/>
                </a:cubicBezTo>
                <a:cubicBezTo>
                  <a:pt x="2316774" y="792355"/>
                  <a:pt x="2303485" y="798705"/>
                  <a:pt x="2290916" y="806246"/>
                </a:cubicBezTo>
                <a:cubicBezTo>
                  <a:pt x="2286942" y="808631"/>
                  <a:pt x="2284361" y="812801"/>
                  <a:pt x="2281084" y="816078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 descr="Obraz zawierający góra, niebo, na wolnym powietrzu, Fotografia lotnicza&#10;&#10;Opis wygenerowany automatycznie">
            <a:extLst>
              <a:ext uri="{FF2B5EF4-FFF2-40B4-BE49-F238E27FC236}">
                <a16:creationId xmlns:a16="http://schemas.microsoft.com/office/drawing/2014/main" id="{EC30FAA9-5F74-3BC8-97C1-5543AA388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139" y="1510232"/>
            <a:ext cx="4781081" cy="242193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9267042-7B97-1C2B-09C5-A61E3928AFCE}"/>
              </a:ext>
            </a:extLst>
          </p:cNvPr>
          <p:cNvSpPr txBox="1"/>
          <p:nvPr/>
        </p:nvSpPr>
        <p:spPr>
          <a:xfrm>
            <a:off x="-22513" y="3225792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Reactor</a:t>
            </a:r>
          </a:p>
        </p:txBody>
      </p: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D133E808-3C70-0E23-C23D-971CF8E83DFA}"/>
              </a:ext>
            </a:extLst>
          </p:cNvPr>
          <p:cNvCxnSpPr>
            <a:cxnSpLocks/>
          </p:cNvCxnSpPr>
          <p:nvPr/>
        </p:nvCxnSpPr>
        <p:spPr>
          <a:xfrm flipV="1">
            <a:off x="945084" y="2847158"/>
            <a:ext cx="545234" cy="3786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120;p12">
            <a:extLst>
              <a:ext uri="{FF2B5EF4-FFF2-40B4-BE49-F238E27FC236}">
                <a16:creationId xmlns:a16="http://schemas.microsoft.com/office/drawing/2014/main" id="{C36B1D54-9933-3DDB-9C45-7A505A467F51}"/>
              </a:ext>
            </a:extLst>
          </p:cNvPr>
          <p:cNvSpPr txBox="1"/>
          <p:nvPr/>
        </p:nvSpPr>
        <p:spPr>
          <a:xfrm>
            <a:off x="6096000" y="5258571"/>
            <a:ext cx="61431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Neutron induced f</a:t>
            </a:r>
            <a:r>
              <a:rPr lang="pl-PL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issio</a:t>
            </a:r>
            <a:r>
              <a:rPr lang="pl-PL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 experiments of </a:t>
            </a:r>
            <a:r>
              <a:rPr lang="pl-PL" sz="1800" b="1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235</a:t>
            </a:r>
            <a:r>
              <a:rPr lang="pl-PL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 and </a:t>
            </a:r>
            <a:r>
              <a:rPr lang="pl-PL" sz="1800" b="1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233</a:t>
            </a:r>
            <a:r>
              <a:rPr lang="pl-PL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 targets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21;p12">
            <a:extLst>
              <a:ext uri="{FF2B5EF4-FFF2-40B4-BE49-F238E27FC236}">
                <a16:creationId xmlns:a16="http://schemas.microsoft.com/office/drawing/2014/main" id="{E7A9F12B-02F4-D98F-4372-C4CEE1C8DDFA}"/>
              </a:ext>
            </a:extLst>
          </p:cNvPr>
          <p:cNvSpPr txBox="1"/>
          <p:nvPr/>
        </p:nvSpPr>
        <p:spPr>
          <a:xfrm>
            <a:off x="5964300" y="5612008"/>
            <a:ext cx="62277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1" i="0" u="none" strike="noStrike" cap="none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FIPPS</a:t>
            </a:r>
            <a:r>
              <a:rPr lang="pl-PL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instrument</a:t>
            </a:r>
            <a:r>
              <a:rPr lang="pl-PL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consisted of 16 HPGe clover detectors with BGO shielding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20;p12">
            <a:extLst>
              <a:ext uri="{FF2B5EF4-FFF2-40B4-BE49-F238E27FC236}">
                <a16:creationId xmlns:a16="http://schemas.microsoft.com/office/drawing/2014/main" id="{E56EE7A8-C4C6-695C-0979-2C50AC5F67A7}"/>
              </a:ext>
            </a:extLst>
          </p:cNvPr>
          <p:cNvSpPr txBox="1"/>
          <p:nvPr/>
        </p:nvSpPr>
        <p:spPr>
          <a:xfrm>
            <a:off x="6096000" y="6171704"/>
            <a:ext cx="61431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~50 days of me</a:t>
            </a:r>
            <a:r>
              <a:rPr lang="pl-PL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asurements with each target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14;p12">
            <a:extLst>
              <a:ext uri="{FF2B5EF4-FFF2-40B4-BE49-F238E27FC236}">
                <a16:creationId xmlns:a16="http://schemas.microsoft.com/office/drawing/2014/main" id="{E3C14ACA-3F43-2EC4-63B3-4779E3E1DB05}"/>
              </a:ext>
            </a:extLst>
          </p:cNvPr>
          <p:cNvSpPr txBox="1"/>
          <p:nvPr/>
        </p:nvSpPr>
        <p:spPr>
          <a:xfrm>
            <a:off x="192054" y="-5939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pl-PL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Experiment</a:t>
            </a: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90000"/>
              </a:lnSpc>
              <a:buClr>
                <a:schemeClr val="lt1"/>
              </a:buClr>
              <a:buSzPts val="2400"/>
            </a:pPr>
            <a:r>
              <a:rPr lang="pl-PL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Institute Laue-Langevin in</a:t>
            </a:r>
            <a:r>
              <a:rPr lang="pl-PL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Grenoble (Franc</a:t>
            </a:r>
            <a:r>
              <a:rPr lang="pl-PL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pl-PL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E7F561D-1A35-A3B2-ED48-B9BA217414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5912" y="85369"/>
            <a:ext cx="3557517" cy="5124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617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>
          <a:extLst>
            <a:ext uri="{FF2B5EF4-FFF2-40B4-BE49-F238E27FC236}">
              <a16:creationId xmlns:a16="http://schemas.microsoft.com/office/drawing/2014/main" id="{D23F0E37-0AC6-6258-D79F-BD72B8F75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1ba8ee3720_0_2">
            <a:extLst>
              <a:ext uri="{FF2B5EF4-FFF2-40B4-BE49-F238E27FC236}">
                <a16:creationId xmlns:a16="http://schemas.microsoft.com/office/drawing/2014/main" id="{65CE969A-5A08-1B52-512D-D1D646BFDB6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6</a:t>
            </a:fld>
            <a:endParaRPr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57FAA86-2841-9851-4A59-629F931C9BF9}"/>
              </a:ext>
            </a:extLst>
          </p:cNvPr>
          <p:cNvSpPr txBox="1"/>
          <p:nvPr/>
        </p:nvSpPr>
        <p:spPr>
          <a:xfrm>
            <a:off x="6647295" y="5047617"/>
            <a:ext cx="53710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Confirmation of all known lines from </a:t>
            </a:r>
            <a:r>
              <a:rPr lang="pl-PL" sz="1800" b="0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</a:t>
            </a:r>
            <a:r>
              <a:rPr lang="pl-PL" sz="1800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pl-P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Cm, </a:t>
            </a:r>
            <a:r>
              <a:rPr lang="pl-PL" sz="1800" b="0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252</a:t>
            </a:r>
            <a:r>
              <a:rPr lang="pl-P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Cf fission experiments</a:t>
            </a:r>
            <a:endParaRPr lang="pl-PL" sz="1800" dirty="0"/>
          </a:p>
        </p:txBody>
      </p:sp>
      <p:sp>
        <p:nvSpPr>
          <p:cNvPr id="14" name="Strzałka: w prawo z wcięciem 13">
            <a:extLst>
              <a:ext uri="{FF2B5EF4-FFF2-40B4-BE49-F238E27FC236}">
                <a16:creationId xmlns:a16="http://schemas.microsoft.com/office/drawing/2014/main" id="{AC27987A-E99A-439D-4FE9-ACA9FF8B7A9A}"/>
              </a:ext>
            </a:extLst>
          </p:cNvPr>
          <p:cNvSpPr/>
          <p:nvPr/>
        </p:nvSpPr>
        <p:spPr>
          <a:xfrm>
            <a:off x="6207355" y="5092989"/>
            <a:ext cx="462987" cy="277793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125B80E-003A-C050-43C3-5555FEDD9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359" y="1205912"/>
            <a:ext cx="2895338" cy="494967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74BBCFC-5667-5BDC-DE1C-E1EDD4254F01}"/>
              </a:ext>
            </a:extLst>
          </p:cNvPr>
          <p:cNvSpPr txBox="1"/>
          <p:nvPr/>
        </p:nvSpPr>
        <p:spPr>
          <a:xfrm>
            <a:off x="148186" y="6355624"/>
            <a:ext cx="5226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M. Czerwiński </a:t>
            </a:r>
            <a:r>
              <a:rPr lang="pl-PL" i="1" dirty="0">
                <a:solidFill>
                  <a:schemeClr val="bg1"/>
                </a:solidFill>
              </a:rPr>
              <a:t>et al</a:t>
            </a:r>
            <a:r>
              <a:rPr lang="pl-PL" dirty="0">
                <a:solidFill>
                  <a:schemeClr val="bg1"/>
                </a:solidFill>
              </a:rPr>
              <a:t>., PHYSICAL REVIEW C </a:t>
            </a:r>
            <a:r>
              <a:rPr lang="pl-PL" b="1" dirty="0">
                <a:solidFill>
                  <a:schemeClr val="bg1"/>
                </a:solidFill>
              </a:rPr>
              <a:t>88</a:t>
            </a:r>
            <a:r>
              <a:rPr lang="pl-PL" dirty="0">
                <a:solidFill>
                  <a:schemeClr val="bg1"/>
                </a:solidFill>
              </a:rPr>
              <a:t>, 044314 (2013)</a:t>
            </a:r>
          </a:p>
        </p:txBody>
      </p:sp>
      <p:sp>
        <p:nvSpPr>
          <p:cNvPr id="8" name="Google Shape;114;p12">
            <a:extLst>
              <a:ext uri="{FF2B5EF4-FFF2-40B4-BE49-F238E27FC236}">
                <a16:creationId xmlns:a16="http://schemas.microsoft.com/office/drawing/2014/main" id="{F9217689-C727-C31F-0545-FAD1D0407C4B}"/>
              </a:ext>
            </a:extLst>
          </p:cNvPr>
          <p:cNvSpPr txBox="1"/>
          <p:nvPr/>
        </p:nvSpPr>
        <p:spPr>
          <a:xfrm>
            <a:off x="192054" y="-5939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pl-PL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 – </a:t>
            </a:r>
            <a:r>
              <a:rPr lang="pl-PL" sz="4000" b="1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86</a:t>
            </a:r>
            <a:r>
              <a:rPr lang="pl-PL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8AEB201-07D0-BBA7-4B31-84C74135D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907" y="888254"/>
            <a:ext cx="3356628" cy="392546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928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>
          <a:extLst>
            <a:ext uri="{FF2B5EF4-FFF2-40B4-BE49-F238E27FC236}">
              <a16:creationId xmlns:a16="http://schemas.microsoft.com/office/drawing/2014/main" id="{04965DC5-D40B-DC2E-ED67-403504AB6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1ba8ee3720_0_2">
            <a:extLst>
              <a:ext uri="{FF2B5EF4-FFF2-40B4-BE49-F238E27FC236}">
                <a16:creationId xmlns:a16="http://schemas.microsoft.com/office/drawing/2014/main" id="{78064F19-9AD5-0C30-7469-0B659989B61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7</a:t>
            </a:fld>
            <a:endParaRPr/>
          </a:p>
        </p:txBody>
      </p:sp>
      <p:pic>
        <p:nvPicPr>
          <p:cNvPr id="7" name="Google Shape;155;g31ba8ee3720_0_2">
            <a:extLst>
              <a:ext uri="{FF2B5EF4-FFF2-40B4-BE49-F238E27FC236}">
                <a16:creationId xmlns:a16="http://schemas.microsoft.com/office/drawing/2014/main" id="{E31E5688-D81A-088F-14F8-4A07FFB062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7585" y="1095355"/>
            <a:ext cx="4598269" cy="24433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4" name="Strzałka: w prawo z wcięciem 3">
            <a:extLst>
              <a:ext uri="{FF2B5EF4-FFF2-40B4-BE49-F238E27FC236}">
                <a16:creationId xmlns:a16="http://schemas.microsoft.com/office/drawing/2014/main" id="{D5CF6DA3-BADA-7FDF-B10A-CA437684FC51}"/>
              </a:ext>
            </a:extLst>
          </p:cNvPr>
          <p:cNvSpPr/>
          <p:nvPr/>
        </p:nvSpPr>
        <p:spPr>
          <a:xfrm>
            <a:off x="6207355" y="5092989"/>
            <a:ext cx="462987" cy="277793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Google Shape;114;p12">
            <a:extLst>
              <a:ext uri="{FF2B5EF4-FFF2-40B4-BE49-F238E27FC236}">
                <a16:creationId xmlns:a16="http://schemas.microsoft.com/office/drawing/2014/main" id="{E82E3D06-76D8-29A4-E6F6-6B976A9C1D4B}"/>
              </a:ext>
            </a:extLst>
          </p:cNvPr>
          <p:cNvSpPr txBox="1"/>
          <p:nvPr/>
        </p:nvSpPr>
        <p:spPr>
          <a:xfrm>
            <a:off x="192054" y="-5939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pl-PL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 – </a:t>
            </a:r>
            <a:r>
              <a:rPr lang="pl-PL" sz="4000" b="1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86</a:t>
            </a:r>
            <a:r>
              <a:rPr lang="pl-PL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411D05F-0D62-1C23-5C21-B5E31912E778}"/>
              </a:ext>
            </a:extLst>
          </p:cNvPr>
          <p:cNvSpPr txBox="1"/>
          <p:nvPr/>
        </p:nvSpPr>
        <p:spPr>
          <a:xfrm>
            <a:off x="6647295" y="5047617"/>
            <a:ext cx="53710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Confirmation of all known lines from </a:t>
            </a:r>
            <a:r>
              <a:rPr lang="pl-PL" sz="1800" b="0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</a:t>
            </a:r>
            <a:r>
              <a:rPr lang="pl-PL" sz="1800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pl-P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Cm, </a:t>
            </a:r>
            <a:r>
              <a:rPr lang="pl-PL" sz="1800" b="0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252</a:t>
            </a:r>
            <a:r>
              <a:rPr lang="pl-P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Cf fission experiments</a:t>
            </a:r>
            <a:endParaRPr lang="pl-PL" sz="18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53F2664-8E37-D40C-28EE-2B7CC2FDC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907" y="888254"/>
            <a:ext cx="3356628" cy="392546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FFB2C30-CAEA-0629-AF3B-C8795C674F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585" y="3774164"/>
            <a:ext cx="4598270" cy="27647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441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>
          <a:extLst>
            <a:ext uri="{FF2B5EF4-FFF2-40B4-BE49-F238E27FC236}">
              <a16:creationId xmlns:a16="http://schemas.microsoft.com/office/drawing/2014/main" id="{FCB1E20E-2F6F-3B55-EC18-AC525E198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1ba8ee3720_0_2">
            <a:extLst>
              <a:ext uri="{FF2B5EF4-FFF2-40B4-BE49-F238E27FC236}">
                <a16:creationId xmlns:a16="http://schemas.microsoft.com/office/drawing/2014/main" id="{08ABD323-0E64-9AD9-A94E-BE7DF27F003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8</a:t>
            </a:fld>
            <a:endParaRPr/>
          </a:p>
        </p:txBody>
      </p:sp>
      <p:pic>
        <p:nvPicPr>
          <p:cNvPr id="7" name="Google Shape;155;g31ba8ee3720_0_2">
            <a:extLst>
              <a:ext uri="{FF2B5EF4-FFF2-40B4-BE49-F238E27FC236}">
                <a16:creationId xmlns:a16="http://schemas.microsoft.com/office/drawing/2014/main" id="{99C7B800-55B0-29D0-966D-002EB38C617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7585" y="1095355"/>
            <a:ext cx="4598269" cy="24433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8" name="Strzałka: w prawo z wcięciem 7">
            <a:extLst>
              <a:ext uri="{FF2B5EF4-FFF2-40B4-BE49-F238E27FC236}">
                <a16:creationId xmlns:a16="http://schemas.microsoft.com/office/drawing/2014/main" id="{65817A99-CC72-3D73-21C5-880F58625D34}"/>
              </a:ext>
            </a:extLst>
          </p:cNvPr>
          <p:cNvSpPr/>
          <p:nvPr/>
        </p:nvSpPr>
        <p:spPr>
          <a:xfrm>
            <a:off x="6207355" y="5092989"/>
            <a:ext cx="462987" cy="277793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: w prawo z wcięciem 8">
            <a:extLst>
              <a:ext uri="{FF2B5EF4-FFF2-40B4-BE49-F238E27FC236}">
                <a16:creationId xmlns:a16="http://schemas.microsoft.com/office/drawing/2014/main" id="{B1B49E59-A1F7-528B-6577-A84B829C6739}"/>
              </a:ext>
            </a:extLst>
          </p:cNvPr>
          <p:cNvSpPr/>
          <p:nvPr/>
        </p:nvSpPr>
        <p:spPr>
          <a:xfrm>
            <a:off x="6207356" y="5801251"/>
            <a:ext cx="462987" cy="277793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5F490237-8293-7F35-3944-F3987B2DF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84" y="3757977"/>
            <a:ext cx="4598269" cy="28442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93108E1-8764-52BD-0490-FF9D932C4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791" y="3273999"/>
            <a:ext cx="2709627" cy="169707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Google Shape;114;p12">
            <a:extLst>
              <a:ext uri="{FF2B5EF4-FFF2-40B4-BE49-F238E27FC236}">
                <a16:creationId xmlns:a16="http://schemas.microsoft.com/office/drawing/2014/main" id="{F6599344-163B-A13E-B362-CC621B0DAE10}"/>
              </a:ext>
            </a:extLst>
          </p:cNvPr>
          <p:cNvSpPr txBox="1"/>
          <p:nvPr/>
        </p:nvSpPr>
        <p:spPr>
          <a:xfrm>
            <a:off x="192054" y="-5939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pl-PL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 – </a:t>
            </a:r>
            <a:r>
              <a:rPr lang="pl-PL" sz="4000" b="1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86</a:t>
            </a:r>
            <a:r>
              <a:rPr lang="pl-PL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164CA9A-B553-BC28-7CB6-837BCCB54E92}"/>
              </a:ext>
            </a:extLst>
          </p:cNvPr>
          <p:cNvSpPr txBox="1"/>
          <p:nvPr/>
        </p:nvSpPr>
        <p:spPr>
          <a:xfrm>
            <a:off x="6647295" y="5047617"/>
            <a:ext cx="53710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Confirmation of all known lines from </a:t>
            </a:r>
            <a:r>
              <a:rPr lang="pl-PL" sz="1800" b="0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</a:t>
            </a:r>
            <a:r>
              <a:rPr lang="pl-PL" sz="1800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pl-P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Cm, </a:t>
            </a:r>
            <a:r>
              <a:rPr lang="pl-PL" sz="1800" b="0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252</a:t>
            </a:r>
            <a:r>
              <a:rPr lang="pl-P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Cf fission experiments</a:t>
            </a:r>
            <a:endParaRPr lang="pl-PL" sz="1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0D4D65A-6069-D0BF-D842-65008B91F287}"/>
              </a:ext>
            </a:extLst>
          </p:cNvPr>
          <p:cNvSpPr txBox="1"/>
          <p:nvPr/>
        </p:nvSpPr>
        <p:spPr>
          <a:xfrm>
            <a:off x="6731302" y="5736763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Identification</a:t>
            </a:r>
            <a:r>
              <a:rPr lang="pl-P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pl-PL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674-keV line</a:t>
            </a:r>
            <a:endParaRPr lang="pl-PL" sz="18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00ADE8C-F72F-2E9E-6A80-4543ADD2E2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5907" y="888254"/>
            <a:ext cx="3356628" cy="392546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586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9</a:t>
            </a:fld>
            <a:endParaRPr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5A76D74-E2C2-28F2-597A-E34707ABE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38" y="2014122"/>
            <a:ext cx="5392862" cy="30629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87081528-4D81-6170-6116-81C1D870B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290" y="917466"/>
            <a:ext cx="3447438" cy="575572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Google Shape;173;p16">
            <a:extLst>
              <a:ext uri="{FF2B5EF4-FFF2-40B4-BE49-F238E27FC236}">
                <a16:creationId xmlns:a16="http://schemas.microsoft.com/office/drawing/2014/main" id="{1EF1EEC1-7FAA-B0E7-D785-55F03CD70974}"/>
              </a:ext>
            </a:extLst>
          </p:cNvPr>
          <p:cNvSpPr txBox="1"/>
          <p:nvPr/>
        </p:nvSpPr>
        <p:spPr>
          <a:xfrm>
            <a:off x="7117578" y="5377649"/>
            <a:ext cx="350798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Identification of 6 new transitions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DD5D6CD-9ADA-20B6-9B2F-21819A5F2409}"/>
              </a:ext>
            </a:extLst>
          </p:cNvPr>
          <p:cNvSpPr txBox="1"/>
          <p:nvPr/>
        </p:nvSpPr>
        <p:spPr>
          <a:xfrm>
            <a:off x="5295901" y="5521208"/>
            <a:ext cx="1193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Obtaining: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85E969D-7FF1-7726-379C-977957CA5C4E}"/>
              </a:ext>
            </a:extLst>
          </p:cNvPr>
          <p:cNvSpPr txBox="1"/>
          <p:nvPr/>
        </p:nvSpPr>
        <p:spPr>
          <a:xfrm>
            <a:off x="5296328" y="6087878"/>
            <a:ext cx="2385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Transitions intensities</a:t>
            </a:r>
            <a:endParaRPr lang="pl-PL" sz="1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507B5E5-295B-6678-1CE7-8C4223DBE715}"/>
              </a:ext>
            </a:extLst>
          </p:cNvPr>
          <p:cNvSpPr txBox="1"/>
          <p:nvPr/>
        </p:nvSpPr>
        <p:spPr>
          <a:xfrm>
            <a:off x="5295901" y="6375797"/>
            <a:ext cx="4283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spins based on Angular correlation method</a:t>
            </a:r>
          </a:p>
        </p:txBody>
      </p:sp>
      <p:sp>
        <p:nvSpPr>
          <p:cNvPr id="8" name="Strzałka: w prawo z wcięciem 7">
            <a:extLst>
              <a:ext uri="{FF2B5EF4-FFF2-40B4-BE49-F238E27FC236}">
                <a16:creationId xmlns:a16="http://schemas.microsoft.com/office/drawing/2014/main" id="{4F3A153A-3CB1-9514-AC63-1A8BE33DA37B}"/>
              </a:ext>
            </a:extLst>
          </p:cNvPr>
          <p:cNvSpPr/>
          <p:nvPr/>
        </p:nvSpPr>
        <p:spPr>
          <a:xfrm>
            <a:off x="6654590" y="5423418"/>
            <a:ext cx="462987" cy="277793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: w prawo z wcięciem 10">
            <a:extLst>
              <a:ext uri="{FF2B5EF4-FFF2-40B4-BE49-F238E27FC236}">
                <a16:creationId xmlns:a16="http://schemas.microsoft.com/office/drawing/2014/main" id="{7573AFE6-4A02-5C86-1D8F-06B9ED46A582}"/>
              </a:ext>
            </a:extLst>
          </p:cNvPr>
          <p:cNvSpPr/>
          <p:nvPr/>
        </p:nvSpPr>
        <p:spPr>
          <a:xfrm>
            <a:off x="4791404" y="5562314"/>
            <a:ext cx="462987" cy="277793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Strzałka: w prawo z wcięciem 11">
            <a:extLst>
              <a:ext uri="{FF2B5EF4-FFF2-40B4-BE49-F238E27FC236}">
                <a16:creationId xmlns:a16="http://schemas.microsoft.com/office/drawing/2014/main" id="{3841A1E7-E178-C120-C175-E307CFC4EB9A}"/>
              </a:ext>
            </a:extLst>
          </p:cNvPr>
          <p:cNvSpPr/>
          <p:nvPr/>
        </p:nvSpPr>
        <p:spPr>
          <a:xfrm>
            <a:off x="5022897" y="5879593"/>
            <a:ext cx="301458" cy="213338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Strzałka: w prawo z wcięciem 12">
            <a:extLst>
              <a:ext uri="{FF2B5EF4-FFF2-40B4-BE49-F238E27FC236}">
                <a16:creationId xmlns:a16="http://schemas.microsoft.com/office/drawing/2014/main" id="{06368595-3B97-6D41-E7F1-6F502721053E}"/>
              </a:ext>
            </a:extLst>
          </p:cNvPr>
          <p:cNvSpPr/>
          <p:nvPr/>
        </p:nvSpPr>
        <p:spPr>
          <a:xfrm>
            <a:off x="5022897" y="6166037"/>
            <a:ext cx="301458" cy="213338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trzałka: w prawo z wcięciem 13">
            <a:extLst>
              <a:ext uri="{FF2B5EF4-FFF2-40B4-BE49-F238E27FC236}">
                <a16:creationId xmlns:a16="http://schemas.microsoft.com/office/drawing/2014/main" id="{F541F366-A1B2-C1BD-0223-436D094A9D1F}"/>
              </a:ext>
            </a:extLst>
          </p:cNvPr>
          <p:cNvSpPr/>
          <p:nvPr/>
        </p:nvSpPr>
        <p:spPr>
          <a:xfrm>
            <a:off x="5022897" y="6459850"/>
            <a:ext cx="301458" cy="213338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3655430-DFE2-C5A8-75B7-475E1BD23DE8}"/>
              </a:ext>
            </a:extLst>
          </p:cNvPr>
          <p:cNvSpPr txBox="1"/>
          <p:nvPr/>
        </p:nvSpPr>
        <p:spPr>
          <a:xfrm>
            <a:off x="5295901" y="5808113"/>
            <a:ext cx="2141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Exact energy values</a:t>
            </a:r>
            <a:endParaRPr lang="pl-PL" sz="1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0" name="Google Shape;114;p12">
            <a:extLst>
              <a:ext uri="{FF2B5EF4-FFF2-40B4-BE49-F238E27FC236}">
                <a16:creationId xmlns:a16="http://schemas.microsoft.com/office/drawing/2014/main" id="{A9925FBE-95D8-D325-010E-FE44CEDAF5EC}"/>
              </a:ext>
            </a:extLst>
          </p:cNvPr>
          <p:cNvSpPr txBox="1"/>
          <p:nvPr/>
        </p:nvSpPr>
        <p:spPr>
          <a:xfrm>
            <a:off x="192054" y="-5939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pl-PL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 – </a:t>
            </a:r>
            <a:r>
              <a:rPr lang="pl-PL" sz="4000" b="1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87</a:t>
            </a:r>
            <a:r>
              <a:rPr lang="pl-PL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E2884A02-F678-65E1-5FBD-8991B9249E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8660" y="469567"/>
            <a:ext cx="4103185" cy="45936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 animBg="1"/>
      <p:bldP spid="11" grpId="0" animBg="1"/>
      <p:bldP spid="12" grpId="0" animBg="1"/>
      <p:bldP spid="13" grpId="0" animBg="1"/>
      <p:bldP spid="14" grpId="0" animBg="1"/>
      <p:bldP spid="16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8463</TotalTime>
  <Words>1242</Words>
  <Application>Microsoft Office PowerPoint</Application>
  <PresentationFormat>Panoramiczny</PresentationFormat>
  <Paragraphs>208</Paragraphs>
  <Slides>16</Slides>
  <Notes>16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Medium spin states in the 87Se isotope produced in neutron induced fission of 233U and 235U targets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Katarzyna Gajewska</dc:creator>
  <cp:lastModifiedBy>Office</cp:lastModifiedBy>
  <cp:revision>324</cp:revision>
  <dcterms:created xsi:type="dcterms:W3CDTF">2022-11-09T19:46:30Z</dcterms:created>
  <dcterms:modified xsi:type="dcterms:W3CDTF">2026-03-18T13:29:06Z</dcterms:modified>
</cp:coreProperties>
</file>