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160" r:id="rId2"/>
    <p:sldId id="2161" r:id="rId3"/>
    <p:sldId id="2097" r:id="rId4"/>
    <p:sldId id="2184" r:id="rId5"/>
    <p:sldId id="2163" r:id="rId6"/>
    <p:sldId id="2162" r:id="rId7"/>
    <p:sldId id="2095" r:id="rId8"/>
    <p:sldId id="2108" r:id="rId9"/>
    <p:sldId id="343" r:id="rId10"/>
    <p:sldId id="2181" r:id="rId11"/>
    <p:sldId id="282" r:id="rId12"/>
    <p:sldId id="284" r:id="rId13"/>
    <p:sldId id="2035" r:id="rId14"/>
    <p:sldId id="268" r:id="rId15"/>
    <p:sldId id="269" r:id="rId16"/>
    <p:sldId id="2180" r:id="rId17"/>
    <p:sldId id="294" r:id="rId18"/>
    <p:sldId id="285" r:id="rId19"/>
    <p:sldId id="474" r:id="rId20"/>
    <p:sldId id="342" r:id="rId21"/>
    <p:sldId id="2149" r:id="rId22"/>
    <p:sldId id="2140" r:id="rId23"/>
    <p:sldId id="2141" r:id="rId24"/>
    <p:sldId id="2165" r:id="rId25"/>
    <p:sldId id="257" r:id="rId26"/>
    <p:sldId id="258" r:id="rId27"/>
    <p:sldId id="259" r:id="rId28"/>
    <p:sldId id="2169" r:id="rId29"/>
    <p:sldId id="2178" r:id="rId30"/>
    <p:sldId id="2166" r:id="rId31"/>
    <p:sldId id="2170" r:id="rId32"/>
    <p:sldId id="2182" r:id="rId33"/>
    <p:sldId id="2144" r:id="rId34"/>
    <p:sldId id="2179" r:id="rId35"/>
    <p:sldId id="278" r:id="rId36"/>
    <p:sldId id="279" r:id="rId37"/>
    <p:sldId id="280" r:id="rId38"/>
    <p:sldId id="281" r:id="rId39"/>
    <p:sldId id="2185" r:id="rId40"/>
    <p:sldId id="2060" r:id="rId41"/>
    <p:sldId id="2150" r:id="rId42"/>
    <p:sldId id="289" r:id="rId43"/>
    <p:sldId id="2183" r:id="rId4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$wilson" initials="$" lastIdx="3" clrIdx="0">
    <p:extLst>
      <p:ext uri="{19B8F6BF-5375-455C-9EA6-DF929625EA0E}">
        <p15:presenceInfo xmlns:p15="http://schemas.microsoft.com/office/powerpoint/2012/main" userId="$wil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23FD"/>
    <a:srgbClr val="38FD23"/>
    <a:srgbClr val="00DE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6" autoAdjust="0"/>
    <p:restoredTop sz="94660"/>
  </p:normalViewPr>
  <p:slideViewPr>
    <p:cSldViewPr snapToGrid="0">
      <p:cViewPr varScale="1">
        <p:scale>
          <a:sx n="57" d="100"/>
          <a:sy n="57" d="100"/>
        </p:scale>
        <p:origin x="67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0C5-4609-B92B-DCF2D43DEA7B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0C5-4609-B92B-DCF2D43DEA7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0C5-4609-B92B-DCF2D43DEA7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0C5-4609-B92B-DCF2D43DEA7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0C5-4609-B92B-DCF2D43DEA7B}"/>
              </c:ext>
            </c:extLst>
          </c:dPt>
          <c:dLbls>
            <c:dLbl>
              <c:idx val="0"/>
              <c:layout>
                <c:manualLayout>
                  <c:x val="-0.18963080039344815"/>
                  <c:y val="-0.4275129101470961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BCF768E-2F92-4970-AB2B-7940CE28B0F7}" type="CATEGORYNAME">
                      <a:rPr lang="en-US">
                        <a:solidFill>
                          <a:srgbClr val="FF0000"/>
                        </a:solidFill>
                      </a:rPr>
                      <a:pPr>
                        <a:defRPr/>
                      </a:pPr>
                      <a:t>[CATEGORY NAME]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0C5-4609-B92B-DCF2D43DEA7B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F83C012-ECC3-44F8-A34E-A845109C6611}" type="CATEGORYNAME">
                      <a:rPr lang="en-US">
                        <a:solidFill>
                          <a:srgbClr val="00B050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0C5-4609-B92B-DCF2D43DEA7B}"/>
                </c:ext>
              </c:extLst>
            </c:dLbl>
            <c:dLbl>
              <c:idx val="2"/>
              <c:layout>
                <c:manualLayout>
                  <c:x val="-5.4004973678356778E-2"/>
                  <c:y val="2.02631311413555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888476356341182"/>
                      <c:h val="0.158097233603509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0C5-4609-B92B-DCF2D43DEA7B}"/>
                </c:ext>
              </c:extLst>
            </c:dLbl>
            <c:dLbl>
              <c:idx val="3"/>
              <c:layout>
                <c:manualLayout>
                  <c:x val="4.7898818850914127E-2"/>
                  <c:y val="2.73039040743463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rgbClr val="FFC000"/>
                        </a:solidFill>
                      </a:rPr>
                      <a:t>GDR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801013468693934"/>
                      <c:h val="0.18267504961560577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20C5-4609-B92B-DCF2D43DEA7B}"/>
                </c:ext>
              </c:extLst>
            </c:dLbl>
            <c:dLbl>
              <c:idx val="4"/>
              <c:layout>
                <c:manualLayout>
                  <c:x val="1.7319200969918722E-2"/>
                  <c:y val="1.6902901619703644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724522860277461"/>
                      <c:h val="0.1268616855843941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20C5-4609-B92B-DCF2D43DEA7B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Feuil1!$A$2:$A$6</c:f>
              <c:strCache>
                <c:ptCount val="5"/>
                <c:pt idx="0">
                  <c:v>Fission</c:v>
                </c:pt>
                <c:pt idx="1">
                  <c:v>Coulex</c:v>
                </c:pt>
                <c:pt idx="2">
                  <c:v>lifetimes (RDM)</c:v>
                </c:pt>
                <c:pt idx="3">
                  <c:v>GDR </c:v>
                </c:pt>
                <c:pt idx="4">
                  <c:v>Structure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6</c:v>
                </c:pt>
                <c:pt idx="1">
                  <c:v>3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0C5-4609-B92B-DCF2D43DEA7B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5A4685-BA4E-46A4-826E-5F52434709B0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D19F1-0439-4560-A167-30808F1AE4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67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09/03/2026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080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09/03/2026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662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09/03/2026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438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" y="2"/>
            <a:ext cx="12191598" cy="685799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05/02/2021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Seminar pole </a:t>
            </a:r>
            <a:r>
              <a:rPr lang="en-GB" dirty="0" err="1"/>
              <a:t>nucleaire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959429" y="169116"/>
            <a:ext cx="7576457" cy="488983"/>
          </a:xfrm>
        </p:spPr>
        <p:txBody>
          <a:bodyPr>
            <a:normAutofit/>
          </a:bodyPr>
          <a:lstStyle>
            <a:lvl1pPr>
              <a:defRPr lang="fr-FR" sz="2716" b="1" kern="1200" baseline="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Angular Momentum Generation in Nuclear Fission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0871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Intro-slide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14/03/2022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‹#›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/>
          <a:srcRect l="24332" b="90191"/>
          <a:stretch/>
        </p:blipFill>
        <p:spPr bwMode="auto">
          <a:xfrm>
            <a:off x="2966612" y="1"/>
            <a:ext cx="9225184" cy="67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14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" y="0"/>
            <a:ext cx="12191593" cy="685799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591738" y="169117"/>
            <a:ext cx="6438063" cy="488983"/>
          </a:xfrm>
        </p:spPr>
        <p:txBody>
          <a:bodyPr>
            <a:normAutofit/>
          </a:bodyPr>
          <a:lstStyle>
            <a:lvl1pPr>
              <a:defRPr sz="249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5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14/03/2023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5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Corentin Hiver | Caphynes 14 05 2023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5" y="6467915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6" y="902592"/>
            <a:ext cx="1166612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33447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" y="2"/>
            <a:ext cx="12191598" cy="685799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4" y="1681713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82" indent="0">
              <a:buNone/>
              <a:defRPr sz="2263" b="1"/>
            </a:lvl2pPr>
            <a:lvl3pPr marL="1034764" indent="0">
              <a:buNone/>
              <a:defRPr sz="2037" b="1"/>
            </a:lvl3pPr>
            <a:lvl4pPr marL="1552147" indent="0">
              <a:buNone/>
              <a:defRPr sz="1811" b="1"/>
            </a:lvl4pPr>
            <a:lvl5pPr marL="2069530" indent="0">
              <a:buNone/>
              <a:defRPr sz="1811" b="1"/>
            </a:lvl5pPr>
            <a:lvl6pPr marL="2586911" indent="0">
              <a:buNone/>
              <a:defRPr sz="1811" b="1"/>
            </a:lvl6pPr>
            <a:lvl7pPr marL="3104294" indent="0">
              <a:buNone/>
              <a:defRPr sz="1811" b="1"/>
            </a:lvl7pPr>
            <a:lvl8pPr marL="3621677" indent="0">
              <a:buNone/>
              <a:defRPr sz="1811" b="1"/>
            </a:lvl8pPr>
            <a:lvl9pPr marL="4139059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4" y="2504601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3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82" indent="0">
              <a:buNone/>
              <a:defRPr sz="2263" b="1"/>
            </a:lvl2pPr>
            <a:lvl3pPr marL="1034764" indent="0">
              <a:buNone/>
              <a:defRPr sz="2037" b="1"/>
            </a:lvl3pPr>
            <a:lvl4pPr marL="1552147" indent="0">
              <a:buNone/>
              <a:defRPr sz="1811" b="1"/>
            </a:lvl4pPr>
            <a:lvl5pPr marL="2069530" indent="0">
              <a:buNone/>
              <a:defRPr sz="1811" b="1"/>
            </a:lvl5pPr>
            <a:lvl6pPr marL="2586911" indent="0">
              <a:buNone/>
              <a:defRPr sz="1811" b="1"/>
            </a:lvl6pPr>
            <a:lvl7pPr marL="3104294" indent="0">
              <a:buNone/>
              <a:defRPr sz="1811" b="1"/>
            </a:lvl7pPr>
            <a:lvl8pPr marL="3621677" indent="0">
              <a:buNone/>
              <a:defRPr sz="1811" b="1"/>
            </a:lvl8pPr>
            <a:lvl9pPr marL="4139059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601"/>
            <a:ext cx="5183306" cy="3685030"/>
          </a:xfrm>
        </p:spPr>
        <p:txBody>
          <a:bodyPr/>
          <a:lstStyle>
            <a:lvl1pPr marL="258692" indent="-258692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073" indent="-258692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456" indent="-258692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692" lvl="0" indent="-258692" algn="l" defTabSz="1034764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073" lvl="1" indent="-258692" algn="l" defTabSz="1034764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456" lvl="2" indent="-258692" algn="l" defTabSz="1034764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5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05/02/2021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5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Seminar pole </a:t>
            </a:r>
            <a:r>
              <a:rPr lang="en-GB" dirty="0" err="1"/>
              <a:t>nucleaire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5" y="6467915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959431" y="169117"/>
            <a:ext cx="7576457" cy="488983"/>
          </a:xfrm>
        </p:spPr>
        <p:txBody>
          <a:bodyPr>
            <a:normAutofit/>
          </a:bodyPr>
          <a:lstStyle>
            <a:lvl1pPr>
              <a:defRPr lang="fr-FR" sz="2716" b="1" kern="1200" baseline="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Angular Momentum Generation in Nuclear Fission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8099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 6" descr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" y="0"/>
            <a:ext cx="12191594" cy="6857996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2591737" y="169115"/>
            <a:ext cx="6438064" cy="48898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294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17392" y="6526125"/>
            <a:ext cx="258625" cy="2483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309893" y="902589"/>
            <a:ext cx="11666123" cy="528704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FF6700"/>
                </a:solidFill>
              </a:defRPr>
            </a:lvl1pPr>
            <a:lvl2pPr marL="708659" indent="-251459">
              <a:defRPr sz="2200">
                <a:solidFill>
                  <a:srgbClr val="FF6700"/>
                </a:solidFill>
              </a:defRPr>
            </a:lvl2pPr>
            <a:lvl3pPr marL="1193800" indent="-279400">
              <a:defRPr sz="2200">
                <a:solidFill>
                  <a:srgbClr val="FF6700"/>
                </a:solidFill>
              </a:defRPr>
            </a:lvl3pPr>
            <a:lvl4pPr marL="1706879" indent="-335279">
              <a:defRPr sz="2200">
                <a:solidFill>
                  <a:srgbClr val="FF6700"/>
                </a:solidFill>
              </a:defRPr>
            </a:lvl4pPr>
            <a:lvl5pPr marL="2164079" indent="-335279">
              <a:defRPr sz="2200">
                <a:solidFill>
                  <a:srgbClr val="FF6700"/>
                </a:solidFill>
              </a:defRPr>
            </a:lvl5pPr>
          </a:lstStyle>
          <a:p>
            <a:r>
              <a:t>Modifier les styles du texte du masque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  <p:extLst>
      <p:ext uri="{BB962C8B-B14F-4D97-AF65-F5344CB8AC3E}">
        <p14:creationId xmlns:p14="http://schemas.microsoft.com/office/powerpoint/2010/main" val="426380790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09/03/2026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524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09/03/2026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300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09/03/2026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50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09/03/2026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347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09/03/2026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243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09/03/2026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656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09/03/2026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4029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09/03/2026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419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04801-DEAF-408C-8526-CBC8F70BAE70}" type="datetimeFigureOut">
              <a:rPr lang="fr-FR" smtClean="0"/>
              <a:t>09/03/2026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37F12-4706-488F-B2C9-621C927E31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4104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4" r:id="rId13"/>
    <p:sldLayoutId id="2147483665" r:id="rId14"/>
    <p:sldLayoutId id="2147483666" r:id="rId15"/>
    <p:sldLayoutId id="214748366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jpeg"/><Relationship Id="rId5" Type="http://schemas.openxmlformats.org/officeDocument/2006/relationships/image" Target="../media/image31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0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5.png"/><Relationship Id="rId7" Type="http://schemas.openxmlformats.org/officeDocument/2006/relationships/image" Target="../media/image7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re 8">
            <a:extLst>
              <a:ext uri="{FF2B5EF4-FFF2-40B4-BE49-F238E27FC236}">
                <a16:creationId xmlns:a16="http://schemas.microsoft.com/office/drawing/2014/main" id="{76266E22-7352-4E52-AE61-E8E0AE8C2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732" y="164810"/>
            <a:ext cx="6076135" cy="488983"/>
          </a:xfrm>
        </p:spPr>
        <p:txBody>
          <a:bodyPr>
            <a:noAutofit/>
          </a:bodyPr>
          <a:lstStyle/>
          <a:p>
            <a:r>
              <a:rPr lang="en-US" sz="2400" dirty="0"/>
              <a:t>Fission studies with the nu-Ball2 array</a:t>
            </a:r>
            <a:endParaRPr lang="fr-FR" sz="2400" dirty="0"/>
          </a:p>
        </p:txBody>
      </p:sp>
      <p:sp>
        <p:nvSpPr>
          <p:cNvPr id="36" name="ZoneTexte 2">
            <a:extLst>
              <a:ext uri="{FF2B5EF4-FFF2-40B4-BE49-F238E27FC236}">
                <a16:creationId xmlns:a16="http://schemas.microsoft.com/office/drawing/2014/main" id="{33646B73-DBBD-46EC-A1BE-5F728C8C7987}"/>
              </a:ext>
            </a:extLst>
          </p:cNvPr>
          <p:cNvSpPr txBox="1"/>
          <p:nvPr/>
        </p:nvSpPr>
        <p:spPr>
          <a:xfrm>
            <a:off x="1890737" y="736812"/>
            <a:ext cx="2263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>
                <a:solidFill>
                  <a:schemeClr val="bg1"/>
                </a:solidFill>
              </a:rPr>
              <a:t>J.N. Wilson, IJC Lab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40C34C7-7A52-4503-8F41-BACDE1D04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0313" y="2603630"/>
            <a:ext cx="4656612" cy="325594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9FAD027-3D94-43B2-B75C-107CAA894D91}"/>
              </a:ext>
            </a:extLst>
          </p:cNvPr>
          <p:cNvSpPr txBox="1"/>
          <p:nvPr/>
        </p:nvSpPr>
        <p:spPr>
          <a:xfrm>
            <a:off x="863354" y="949868"/>
            <a:ext cx="65817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u="sng" dirty="0"/>
              <a:t>Jonathan Wilson</a:t>
            </a:r>
            <a:r>
              <a:rPr lang="fr-FR" dirty="0"/>
              <a:t>, </a:t>
            </a:r>
            <a:r>
              <a:rPr lang="fr-FR" i="1" dirty="0" err="1"/>
              <a:t>Giorgia</a:t>
            </a:r>
            <a:r>
              <a:rPr lang="fr-FR" i="1" dirty="0"/>
              <a:t> </a:t>
            </a:r>
            <a:r>
              <a:rPr lang="fr-FR" i="1" dirty="0" err="1"/>
              <a:t>Pasqualato</a:t>
            </a:r>
            <a:r>
              <a:rPr lang="fr-FR" i="1" dirty="0"/>
              <a:t>, Corentin Hiver</a:t>
            </a:r>
            <a:r>
              <a:rPr lang="fr-FR" dirty="0"/>
              <a:t>, IJC </a:t>
            </a:r>
            <a:r>
              <a:rPr lang="fr-FR" dirty="0" err="1"/>
              <a:t>Lab</a:t>
            </a:r>
            <a:r>
              <a:rPr lang="fr-FR" dirty="0"/>
              <a:t>, Orsay</a:t>
            </a:r>
          </a:p>
          <a:p>
            <a:pPr algn="ctr"/>
            <a:r>
              <a:rPr lang="fr-FR" i="1" dirty="0" err="1"/>
              <a:t>Dorthea</a:t>
            </a:r>
            <a:r>
              <a:rPr lang="fr-FR" i="1" dirty="0"/>
              <a:t> </a:t>
            </a:r>
            <a:r>
              <a:rPr lang="fr-FR" i="1" dirty="0" err="1"/>
              <a:t>Gjestvang</a:t>
            </a:r>
            <a:r>
              <a:rPr lang="fr-FR" i="1" dirty="0"/>
              <a:t>, </a:t>
            </a:r>
            <a:r>
              <a:rPr lang="fr-FR" i="1" dirty="0" err="1"/>
              <a:t>Henrich</a:t>
            </a:r>
            <a:r>
              <a:rPr lang="fr-FR" i="1" dirty="0"/>
              <a:t> Haug</a:t>
            </a:r>
            <a:r>
              <a:rPr lang="fr-FR" dirty="0"/>
              <a:t>, </a:t>
            </a:r>
            <a:r>
              <a:rPr lang="fr-FR" i="1" dirty="0" err="1"/>
              <a:t>Sunniva</a:t>
            </a:r>
            <a:r>
              <a:rPr lang="fr-FR" i="1" dirty="0"/>
              <a:t> </a:t>
            </a:r>
            <a:r>
              <a:rPr lang="fr-FR" i="1" dirty="0" err="1"/>
              <a:t>Siem</a:t>
            </a:r>
            <a:r>
              <a:rPr lang="fr-FR" i="1" dirty="0"/>
              <a:t>, </a:t>
            </a:r>
            <a:r>
              <a:rPr lang="fr-FR" dirty="0" err="1"/>
              <a:t>University</a:t>
            </a:r>
            <a:r>
              <a:rPr lang="fr-FR" dirty="0"/>
              <a:t> of Oslo</a:t>
            </a:r>
          </a:p>
          <a:p>
            <a:pPr algn="ctr"/>
            <a:r>
              <a:rPr lang="fr-FR" i="1" dirty="0"/>
              <a:t>Carole Chatel</a:t>
            </a:r>
            <a:r>
              <a:rPr lang="fr-FR" dirty="0"/>
              <a:t>, GSI</a:t>
            </a:r>
          </a:p>
          <a:p>
            <a:pPr algn="ctr"/>
            <a:r>
              <a:rPr lang="fr-FR" i="1" dirty="0"/>
              <a:t>Natalia </a:t>
            </a:r>
            <a:r>
              <a:rPr lang="fr-FR" i="1" dirty="0" err="1"/>
              <a:t>Dzysiuk</a:t>
            </a:r>
            <a:r>
              <a:rPr lang="fr-FR" dirty="0"/>
              <a:t>, </a:t>
            </a:r>
            <a:r>
              <a:rPr lang="fr-FR" dirty="0" err="1"/>
              <a:t>University</a:t>
            </a:r>
            <a:r>
              <a:rPr lang="fr-FR" dirty="0"/>
              <a:t> of </a:t>
            </a:r>
            <a:r>
              <a:rPr lang="fr-FR" dirty="0" err="1"/>
              <a:t>Kyiv</a:t>
            </a:r>
            <a:endParaRPr lang="fr-FR" dirty="0"/>
          </a:p>
          <a:p>
            <a:pPr algn="ctr"/>
            <a:r>
              <a:rPr lang="fr-FR" i="1" dirty="0"/>
              <a:t>Julia Fischer</a:t>
            </a:r>
            <a:r>
              <a:rPr lang="fr-FR" dirty="0"/>
              <a:t>, </a:t>
            </a:r>
            <a:r>
              <a:rPr lang="fr-FR" dirty="0" err="1"/>
              <a:t>University</a:t>
            </a:r>
            <a:r>
              <a:rPr lang="fr-FR" dirty="0"/>
              <a:t> of </a:t>
            </a:r>
            <a:r>
              <a:rPr lang="fr-FR" dirty="0" err="1"/>
              <a:t>Köln</a:t>
            </a:r>
            <a:endParaRPr lang="fr-FR" dirty="0"/>
          </a:p>
        </p:txBody>
      </p:sp>
      <p:pic>
        <p:nvPicPr>
          <p:cNvPr id="39" name="Image 1">
            <a:extLst>
              <a:ext uri="{FF2B5EF4-FFF2-40B4-BE49-F238E27FC236}">
                <a16:creationId xmlns:a16="http://schemas.microsoft.com/office/drawing/2014/main" id="{75DB50B4-4A95-458A-A8FC-80087C0C48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63" y="2603630"/>
            <a:ext cx="3480575" cy="37454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04EE7B1-921B-4B86-9A4E-3BB605729B0F}"/>
              </a:ext>
            </a:extLst>
          </p:cNvPr>
          <p:cNvSpPr txBox="1"/>
          <p:nvPr/>
        </p:nvSpPr>
        <p:spPr>
          <a:xfrm>
            <a:off x="194605" y="5859578"/>
            <a:ext cx="74370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Gamma-ray spectroscopy of fission fragments with state-of-the-art techniques </a:t>
            </a:r>
          </a:p>
          <a:p>
            <a:r>
              <a:rPr lang="en-GB" sz="1400" i="1" dirty="0"/>
              <a:t>S. Leoni, C. </a:t>
            </a:r>
            <a:r>
              <a:rPr lang="en-GB" sz="1400" i="1" dirty="0" err="1"/>
              <a:t>Michelagnoli</a:t>
            </a:r>
            <a:r>
              <a:rPr lang="en-GB" sz="1400" i="1" dirty="0"/>
              <a:t>, J. N. Wilson La </a:t>
            </a:r>
            <a:r>
              <a:rPr lang="en-GB" sz="1400" i="1" dirty="0" err="1"/>
              <a:t>Rivista</a:t>
            </a:r>
            <a:r>
              <a:rPr lang="en-GB" sz="1400" i="1" dirty="0"/>
              <a:t> del Nuovo </a:t>
            </a:r>
            <a:r>
              <a:rPr lang="en-GB" sz="1400" i="1" dirty="0" err="1"/>
              <a:t>Cimento</a:t>
            </a:r>
            <a:r>
              <a:rPr lang="en-GB" sz="1400" i="1" dirty="0"/>
              <a:t> 45 461–547 (2022)</a:t>
            </a:r>
          </a:p>
        </p:txBody>
      </p:sp>
      <p:pic>
        <p:nvPicPr>
          <p:cNvPr id="41" name="Image 18">
            <a:extLst>
              <a:ext uri="{FF2B5EF4-FFF2-40B4-BE49-F238E27FC236}">
                <a16:creationId xmlns:a16="http://schemas.microsoft.com/office/drawing/2014/main" id="{09EDC72B-5055-4CCD-917F-FB04B4347A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532" y="2897844"/>
            <a:ext cx="4225087" cy="26675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347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A2414A-86AC-44C3-BAAD-04527612644E}"/>
              </a:ext>
            </a:extLst>
          </p:cNvPr>
          <p:cNvSpPr txBox="1"/>
          <p:nvPr/>
        </p:nvSpPr>
        <p:spPr>
          <a:xfrm>
            <a:off x="1002237" y="2844225"/>
            <a:ext cx="10629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/>
              <a:t>Measurement</a:t>
            </a:r>
            <a:r>
              <a:rPr lang="fr-FR" sz="3200" dirty="0"/>
              <a:t> of fragment spin distributions and </a:t>
            </a:r>
            <a:r>
              <a:rPr lang="fr-FR" sz="3200" dirty="0" err="1"/>
              <a:t>average</a:t>
            </a:r>
            <a:r>
              <a:rPr lang="fr-FR" sz="3200" dirty="0"/>
              <a:t> spins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965154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657886" y="158956"/>
            <a:ext cx="7576457" cy="488983"/>
          </a:xfrm>
        </p:spPr>
        <p:txBody>
          <a:bodyPr>
            <a:noAutofit/>
          </a:bodyPr>
          <a:lstStyle/>
          <a:p>
            <a:r>
              <a:rPr lang="en-US" sz="2800" dirty="0"/>
              <a:t>The Manchester Spin Method (MSM)</a:t>
            </a:r>
            <a:endParaRPr lang="fr-FR" sz="28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30" y="952900"/>
            <a:ext cx="7295370" cy="538886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7894"/>
            <a:ext cx="5158404" cy="41338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33949" y="774087"/>
            <a:ext cx="27787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70C0"/>
                </a:solidFill>
              </a:rPr>
              <a:t>Y. </a:t>
            </a:r>
            <a:r>
              <a:rPr lang="fr-FR" sz="2000" dirty="0" err="1">
                <a:solidFill>
                  <a:srgbClr val="0070C0"/>
                </a:solidFill>
              </a:rPr>
              <a:t>Abdelrahman</a:t>
            </a:r>
            <a:r>
              <a:rPr lang="fr-FR" sz="2000" dirty="0">
                <a:solidFill>
                  <a:srgbClr val="0070C0"/>
                </a:solidFill>
              </a:rPr>
              <a:t> et al. Phys. </a:t>
            </a:r>
            <a:r>
              <a:rPr lang="fr-FR" sz="2000" dirty="0" err="1">
                <a:solidFill>
                  <a:srgbClr val="0070C0"/>
                </a:solidFill>
              </a:rPr>
              <a:t>Lett</a:t>
            </a:r>
            <a:r>
              <a:rPr lang="fr-FR" sz="2000" dirty="0">
                <a:solidFill>
                  <a:srgbClr val="0070C0"/>
                </a:solidFill>
              </a:rPr>
              <a:t>. B 199 4 504 (1987)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997527" y="4956464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GB" baseline="-25000" dirty="0"/>
              <a:t>0</a:t>
            </a:r>
            <a:endParaRPr lang="fr-FR" baseline="-25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518295" y="4821383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GB" baseline="-25000" dirty="0"/>
              <a:t>2</a:t>
            </a:r>
            <a:endParaRPr lang="fr-FR" baseline="-25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3557154" y="3806537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GB" baseline="-25000" dirty="0"/>
              <a:t>10</a:t>
            </a:r>
            <a:endParaRPr lang="fr-FR" baseline="-25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4042386" y="3349705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GB" baseline="-25000" dirty="0"/>
              <a:t>12</a:t>
            </a:r>
            <a:endParaRPr lang="fr-FR" baseline="-25000" dirty="0"/>
          </a:p>
        </p:txBody>
      </p:sp>
      <p:sp>
        <p:nvSpPr>
          <p:cNvPr id="14" name="ZoneTexte 13"/>
          <p:cNvSpPr txBox="1"/>
          <p:nvPr/>
        </p:nvSpPr>
        <p:spPr>
          <a:xfrm>
            <a:off x="4620491" y="300666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GB" baseline="-25000" dirty="0"/>
              <a:t>14</a:t>
            </a:r>
            <a:endParaRPr lang="fr-FR" baseline="-25000" dirty="0"/>
          </a:p>
        </p:txBody>
      </p:sp>
      <p:sp>
        <p:nvSpPr>
          <p:cNvPr id="15" name="ZoneTexte 14"/>
          <p:cNvSpPr txBox="1"/>
          <p:nvPr/>
        </p:nvSpPr>
        <p:spPr>
          <a:xfrm>
            <a:off x="2039063" y="4636717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GB" baseline="-25000" dirty="0"/>
              <a:t>4</a:t>
            </a:r>
            <a:endParaRPr lang="fr-FR" baseline="-250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551340" y="4407206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GB" baseline="-25000" dirty="0"/>
              <a:t>6</a:t>
            </a:r>
            <a:endParaRPr lang="fr-FR" baseline="-25000" dirty="0"/>
          </a:p>
        </p:txBody>
      </p:sp>
      <p:sp>
        <p:nvSpPr>
          <p:cNvPr id="17" name="ZoneTexte 16"/>
          <p:cNvSpPr txBox="1"/>
          <p:nvPr/>
        </p:nvSpPr>
        <p:spPr>
          <a:xfrm>
            <a:off x="3107626" y="4090163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GB" baseline="-25000" dirty="0"/>
              <a:t>8</a:t>
            </a:r>
            <a:endParaRPr lang="fr-FR" baseline="-250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391" y="864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18" name="Objet 17"/>
          <p:cNvGraphicFramePr>
            <a:graphicFrameLocks noChangeAspect="1"/>
          </p:cNvGraphicFramePr>
          <p:nvPr/>
        </p:nvGraphicFramePr>
        <p:xfrm>
          <a:off x="1164136" y="2070835"/>
          <a:ext cx="2487878" cy="707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r:id="rId5" imgW="1206500" imgH="342900" progId="Equation.DSMT4">
                  <p:embed/>
                </p:oleObj>
              </mc:Choice>
              <mc:Fallback>
                <p:oleObj r:id="rId5" imgW="1206500" imgH="342900" progId="Equation.DSMT4">
                  <p:embed/>
                  <p:pic>
                    <p:nvPicPr>
                      <p:cNvPr id="18" name="Obje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4136" y="2070835"/>
                        <a:ext cx="2487878" cy="7070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0391" y="4293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fr-FR" altLang="fr-F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963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657886" y="158956"/>
            <a:ext cx="7576457" cy="488983"/>
          </a:xfrm>
        </p:spPr>
        <p:txBody>
          <a:bodyPr>
            <a:noAutofit/>
          </a:bodyPr>
          <a:lstStyle/>
          <a:p>
            <a:r>
              <a:rPr lang="en-US" sz="2800" dirty="0"/>
              <a:t>Examples of measured side-feeding distributions</a:t>
            </a:r>
            <a:endParaRPr lang="fr-FR" sz="28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82" y="1322596"/>
            <a:ext cx="7041016" cy="506073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70823" y="1122541"/>
            <a:ext cx="2837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aseline="30000" dirty="0"/>
              <a:t>238</a:t>
            </a:r>
            <a:r>
              <a:rPr lang="en-GB" sz="2000" dirty="0"/>
              <a:t>U(</a:t>
            </a:r>
            <a:r>
              <a:rPr lang="en-GB" sz="2000" dirty="0" err="1"/>
              <a:t>n,f</a:t>
            </a:r>
            <a:r>
              <a:rPr lang="en-GB" sz="2000" dirty="0"/>
              <a:t>) heavy fragments</a:t>
            </a:r>
            <a:endParaRPr lang="fr-FR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851C71-794E-40C0-B8F8-BA4E2F1270C9}"/>
              </a:ext>
            </a:extLst>
          </p:cNvPr>
          <p:cNvSpPr txBox="1"/>
          <p:nvPr/>
        </p:nvSpPr>
        <p:spPr>
          <a:xfrm>
            <a:off x="8556282" y="905931"/>
            <a:ext cx="3331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Fit distributions </a:t>
            </a:r>
            <a:r>
              <a:rPr lang="fr-FR" dirty="0" err="1"/>
              <a:t>with</a:t>
            </a:r>
            <a:r>
              <a:rPr lang="fr-FR" dirty="0"/>
              <a:t> 1 </a:t>
            </a:r>
            <a:r>
              <a:rPr lang="fr-FR" dirty="0" err="1"/>
              <a:t>parameter</a:t>
            </a:r>
            <a:endParaRPr lang="fr-FR" dirty="0"/>
          </a:p>
          <a:p>
            <a:r>
              <a:rPr lang="fr-FR" dirty="0"/>
              <a:t>Spin </a:t>
            </a:r>
            <a:r>
              <a:rPr lang="fr-FR" dirty="0" err="1"/>
              <a:t>cutoff</a:t>
            </a:r>
            <a:r>
              <a:rPr lang="fr-FR" dirty="0"/>
              <a:t> </a:t>
            </a:r>
            <a:r>
              <a:rPr lang="fr-FR" dirty="0" err="1"/>
              <a:t>parameter</a:t>
            </a:r>
            <a:r>
              <a:rPr lang="fr-FR" dirty="0"/>
              <a:t> </a:t>
            </a:r>
            <a:r>
              <a:rPr lang="el-GR" dirty="0"/>
              <a:t>σ</a:t>
            </a:r>
            <a:r>
              <a:rPr lang="fr-FR" baseline="30000" dirty="0"/>
              <a:t>2</a:t>
            </a:r>
            <a:r>
              <a:rPr lang="fr-FR" dirty="0"/>
              <a:t> </a:t>
            </a:r>
            <a:endParaRPr lang="en-GB" dirty="0"/>
          </a:p>
        </p:txBody>
      </p:sp>
      <p:graphicFrame>
        <p:nvGraphicFramePr>
          <p:cNvPr id="10" name="Objet 1">
            <a:extLst>
              <a:ext uri="{FF2B5EF4-FFF2-40B4-BE49-F238E27FC236}">
                <a16:creationId xmlns:a16="http://schemas.microsoft.com/office/drawing/2014/main" id="{49172522-E99E-48E1-8E84-DDCE5921A2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44070" y="1691584"/>
          <a:ext cx="3108048" cy="786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r:id="rId4" imgW="2108200" imgH="533400" progId="Equation.DSMT4">
                  <p:embed/>
                </p:oleObj>
              </mc:Choice>
              <mc:Fallback>
                <p:oleObj r:id="rId4" imgW="2108200" imgH="533400" progId="Equation.DSMT4">
                  <p:embed/>
                  <p:pic>
                    <p:nvPicPr>
                      <p:cNvPr id="10" name="Objet 1">
                        <a:extLst>
                          <a:ext uri="{FF2B5EF4-FFF2-40B4-BE49-F238E27FC236}">
                            <a16:creationId xmlns:a16="http://schemas.microsoft.com/office/drawing/2014/main" id="{49172522-E99E-48E1-8E84-DDCE5921A2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4070" y="1691584"/>
                        <a:ext cx="3108048" cy="7869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8495F0E-8B09-4852-8C89-A787B9A3BD25}"/>
              </a:ext>
            </a:extLst>
          </p:cNvPr>
          <p:cNvSpPr txBox="1"/>
          <p:nvPr/>
        </p:nvSpPr>
        <p:spPr>
          <a:xfrm>
            <a:off x="8205025" y="2763592"/>
            <a:ext cx="3386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“An Attempt to Calculate the Number of Energy Levels of a Heavy Nucleus”, H. A. Bethe Phys. Rev. 50, 332 (1936)</a:t>
            </a:r>
          </a:p>
        </p:txBody>
      </p:sp>
    </p:spTree>
    <p:extLst>
      <p:ext uri="{BB962C8B-B14F-4D97-AF65-F5344CB8AC3E}">
        <p14:creationId xmlns:p14="http://schemas.microsoft.com/office/powerpoint/2010/main" val="431438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AF57A33-4E82-4F58-A243-07F95910B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077" y="1464423"/>
            <a:ext cx="7122634" cy="49443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B9D510-3605-450C-A6E3-4E66EC5DD560}"/>
              </a:ext>
            </a:extLst>
          </p:cNvPr>
          <p:cNvSpPr txBox="1"/>
          <p:nvPr/>
        </p:nvSpPr>
        <p:spPr>
          <a:xfrm>
            <a:off x="2428749" y="169222"/>
            <a:ext cx="9371863" cy="440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pl-PL" sz="2263" dirty="0">
                <a:ea typeface="MS PGothic" panose="020B0600070205080204" pitchFamily="34" charset="-128"/>
              </a:rPr>
              <a:t>ν-Ball2/FATIMA/LICORNE: </a:t>
            </a:r>
            <a:r>
              <a:rPr lang="en-GB" altLang="pl-PL" sz="2263" baseline="30000" dirty="0">
                <a:ea typeface="MS PGothic" panose="020B0600070205080204" pitchFamily="34" charset="-128"/>
              </a:rPr>
              <a:t>238</a:t>
            </a:r>
            <a:r>
              <a:rPr lang="en-GB" altLang="pl-PL" sz="2263" dirty="0">
                <a:ea typeface="MS PGothic" panose="020B0600070205080204" pitchFamily="34" charset="-128"/>
              </a:rPr>
              <a:t>U(</a:t>
            </a:r>
            <a:r>
              <a:rPr lang="en-GB" altLang="pl-PL" sz="2263" dirty="0" err="1">
                <a:ea typeface="MS PGothic" panose="020B0600070205080204" pitchFamily="34" charset="-128"/>
              </a:rPr>
              <a:t>n,f</a:t>
            </a:r>
            <a:r>
              <a:rPr lang="en-GB" altLang="pl-PL" sz="2263" dirty="0">
                <a:ea typeface="MS PGothic" panose="020B0600070205080204" pitchFamily="34" charset="-128"/>
              </a:rPr>
              <a:t>) data quality</a:t>
            </a:r>
            <a:endParaRPr lang="en-GB" sz="2263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DE99F3-C574-42A0-98BF-AB3CBF8D2CFA}"/>
              </a:ext>
            </a:extLst>
          </p:cNvPr>
          <p:cNvSpPr txBox="1"/>
          <p:nvPr/>
        </p:nvSpPr>
        <p:spPr>
          <a:xfrm>
            <a:off x="2311492" y="694334"/>
            <a:ext cx="7677551" cy="719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37" u="sng" dirty="0"/>
              <a:t>Triple gamma </a:t>
            </a:r>
            <a:r>
              <a:rPr lang="fr-FR" sz="2037" u="sng" dirty="0" err="1"/>
              <a:t>coincidences</a:t>
            </a:r>
            <a:r>
              <a:rPr lang="fr-FR" sz="2037" dirty="0"/>
              <a:t>: Double </a:t>
            </a:r>
            <a:r>
              <a:rPr lang="fr-FR" sz="2037" dirty="0" err="1"/>
              <a:t>gate</a:t>
            </a:r>
            <a:r>
              <a:rPr lang="fr-FR" sz="2037" dirty="0"/>
              <a:t> on transitions </a:t>
            </a:r>
            <a:r>
              <a:rPr lang="fr-FR" sz="2037" dirty="0" err="1"/>
              <a:t>from</a:t>
            </a:r>
            <a:r>
              <a:rPr lang="fr-FR" sz="2037" dirty="0"/>
              <a:t> fragments</a:t>
            </a:r>
          </a:p>
          <a:p>
            <a:r>
              <a:rPr lang="fr-FR" sz="2037" dirty="0"/>
              <a:t>Ge-Ge-Ge, Ge-LaBr3-LaBr3, Ge-Ge-BGO</a:t>
            </a:r>
            <a:endParaRPr lang="en-GB" sz="2037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B7AC01-FE54-457A-8EA7-FCCADFF27AA0}"/>
              </a:ext>
            </a:extLst>
          </p:cNvPr>
          <p:cNvSpPr txBox="1"/>
          <p:nvPr/>
        </p:nvSpPr>
        <p:spPr>
          <a:xfrm>
            <a:off x="8916710" y="1880606"/>
            <a:ext cx="3275290" cy="425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8060" indent="-388060">
              <a:buFont typeface="Arial" panose="020B0604020202020204" pitchFamily="34" charset="0"/>
              <a:buChar char="•"/>
            </a:pPr>
            <a:r>
              <a:rPr lang="fr-FR" sz="2000" dirty="0"/>
              <a:t>Indirect </a:t>
            </a:r>
            <a:r>
              <a:rPr lang="fr-FR" sz="2000" dirty="0" err="1"/>
              <a:t>measurement</a:t>
            </a:r>
            <a:r>
              <a:rPr lang="fr-FR" sz="2000" dirty="0"/>
              <a:t> of neutron </a:t>
            </a:r>
            <a:r>
              <a:rPr lang="fr-FR" sz="2000" dirty="0" err="1"/>
              <a:t>multiplicities</a:t>
            </a:r>
            <a:endParaRPr lang="fr-FR" sz="2000" dirty="0"/>
          </a:p>
          <a:p>
            <a:pPr marL="388060" indent="-38806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88060" indent="-388060">
              <a:buFont typeface="Arial" panose="020B0604020202020204" pitchFamily="34" charset="0"/>
              <a:buChar char="•"/>
            </a:pPr>
            <a:r>
              <a:rPr lang="fr-FR" sz="2000" dirty="0"/>
              <a:t>Control for the </a:t>
            </a:r>
            <a:r>
              <a:rPr lang="fr-FR" sz="2000" dirty="0" err="1"/>
              <a:t>number</a:t>
            </a:r>
            <a:r>
              <a:rPr lang="fr-FR" sz="2000" dirty="0"/>
              <a:t> of neutrons </a:t>
            </a:r>
            <a:r>
              <a:rPr lang="fr-FR" sz="2000" dirty="0" err="1"/>
              <a:t>emitted</a:t>
            </a:r>
            <a:endParaRPr lang="fr-FR" sz="2000" dirty="0"/>
          </a:p>
          <a:p>
            <a:pPr marL="388060" indent="-38806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88060" indent="-388060">
              <a:buFont typeface="Arial" panose="020B0604020202020204" pitchFamily="34" charset="0"/>
              <a:buChar char="•"/>
            </a:pPr>
            <a:r>
              <a:rPr lang="fr-FR" sz="2000" dirty="0" err="1"/>
              <a:t>Study</a:t>
            </a:r>
            <a:r>
              <a:rPr lang="fr-FR" sz="2000" dirty="0"/>
              <a:t> of the </a:t>
            </a:r>
            <a:r>
              <a:rPr lang="fr-FR" sz="2000" dirty="0" err="1"/>
              <a:t>angular</a:t>
            </a:r>
            <a:r>
              <a:rPr lang="fr-FR" sz="2000" dirty="0"/>
              <a:t> </a:t>
            </a:r>
            <a:r>
              <a:rPr lang="fr-FR" sz="2000" dirty="0" err="1"/>
              <a:t>momentum</a:t>
            </a:r>
            <a:r>
              <a:rPr lang="fr-FR" sz="2000" dirty="0"/>
              <a:t> </a:t>
            </a:r>
            <a:r>
              <a:rPr lang="fr-FR" sz="2000" dirty="0" err="1"/>
              <a:t>carried</a:t>
            </a:r>
            <a:r>
              <a:rPr lang="fr-FR" sz="2000" dirty="0"/>
              <a:t> by neutrons</a:t>
            </a:r>
          </a:p>
          <a:p>
            <a:pPr marL="388060" indent="-388060">
              <a:buFont typeface="Arial" panose="020B0604020202020204" pitchFamily="34" charset="0"/>
              <a:buChar char="•"/>
            </a:pPr>
            <a:endParaRPr lang="fr-FR" sz="1811" dirty="0"/>
          </a:p>
          <a:p>
            <a:endParaRPr lang="fr-FR" sz="1811" dirty="0"/>
          </a:p>
          <a:p>
            <a:r>
              <a:rPr lang="fr-FR" sz="1811" i="1" dirty="0"/>
              <a:t>D. </a:t>
            </a:r>
            <a:r>
              <a:rPr lang="fr-FR" sz="1811" i="1" dirty="0" err="1"/>
              <a:t>Gjestvang</a:t>
            </a:r>
            <a:r>
              <a:rPr lang="fr-FR" sz="1811" i="1" dirty="0"/>
              <a:t>, H. Haug, J.N. Wilson, J. </a:t>
            </a:r>
            <a:r>
              <a:rPr lang="fr-FR" sz="1811" i="1" dirty="0" err="1"/>
              <a:t>Randrup</a:t>
            </a:r>
            <a:r>
              <a:rPr lang="fr-FR" sz="1811" i="1" dirty="0"/>
              <a:t> et al., </a:t>
            </a:r>
            <a:r>
              <a:rPr lang="fr-FR" sz="1811" i="1" dirty="0" err="1"/>
              <a:t>submitted</a:t>
            </a:r>
            <a:r>
              <a:rPr lang="fr-FR" sz="1811" i="1" dirty="0"/>
              <a:t> to PRC</a:t>
            </a:r>
            <a:endParaRPr lang="en-GB" sz="1811" i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37D67B7-EBA7-41FC-B41A-367688DEA633}"/>
              </a:ext>
            </a:extLst>
          </p:cNvPr>
          <p:cNvSpPr txBox="1"/>
          <p:nvPr/>
        </p:nvSpPr>
        <p:spPr>
          <a:xfrm>
            <a:off x="114852" y="1574800"/>
            <a:ext cx="17912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Double </a:t>
            </a:r>
            <a:r>
              <a:rPr lang="fr-FR" dirty="0" err="1"/>
              <a:t>gate</a:t>
            </a:r>
            <a:r>
              <a:rPr lang="fr-FR" dirty="0"/>
              <a:t> on</a:t>
            </a:r>
          </a:p>
          <a:p>
            <a:r>
              <a:rPr lang="fr-FR" dirty="0"/>
              <a:t>376 keV/814 keV</a:t>
            </a:r>
          </a:p>
          <a:p>
            <a:endParaRPr lang="fr-FR" dirty="0"/>
          </a:p>
          <a:p>
            <a:r>
              <a:rPr lang="fr-FR" dirty="0"/>
              <a:t>Selects </a:t>
            </a:r>
            <a:r>
              <a:rPr lang="fr-FR" baseline="30000" dirty="0"/>
              <a:t>140</a:t>
            </a:r>
            <a:r>
              <a:rPr lang="fr-FR" dirty="0"/>
              <a:t>Xe/</a:t>
            </a:r>
            <a:r>
              <a:rPr lang="fr-FR" baseline="30000" dirty="0"/>
              <a:t>96</a:t>
            </a:r>
            <a:r>
              <a:rPr lang="fr-FR" dirty="0"/>
              <a:t>Sr</a:t>
            </a:r>
          </a:p>
          <a:p>
            <a:r>
              <a:rPr lang="fr-FR" dirty="0"/>
              <a:t>pair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F49FDDA-5620-4F3A-8641-7E4C7CB8692A}"/>
              </a:ext>
            </a:extLst>
          </p:cNvPr>
          <p:cNvSpPr txBox="1"/>
          <p:nvPr/>
        </p:nvSpPr>
        <p:spPr>
          <a:xfrm>
            <a:off x="203200" y="3515360"/>
            <a:ext cx="1452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1.6 x 10</a:t>
            </a:r>
            <a:r>
              <a:rPr lang="fr-FR" baseline="30000" dirty="0"/>
              <a:t>9</a:t>
            </a:r>
          </a:p>
          <a:p>
            <a:r>
              <a:rPr lang="fr-FR" dirty="0"/>
              <a:t>Ge-Ge-Ge</a:t>
            </a:r>
          </a:p>
          <a:p>
            <a:r>
              <a:rPr lang="fr-FR" dirty="0" err="1"/>
              <a:t>coincidences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054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Picture 17"/>
          <p:cNvPicPr/>
          <p:nvPr/>
        </p:nvPicPr>
        <p:blipFill>
          <a:blip r:embed="rId2"/>
          <a:stretch/>
        </p:blipFill>
        <p:spPr>
          <a:xfrm>
            <a:off x="1" y="112"/>
            <a:ext cx="6856997" cy="6856997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39" name="Picture 338"/>
          <p:cNvPicPr/>
          <p:nvPr/>
        </p:nvPicPr>
        <p:blipFill>
          <a:blip r:embed="rId3"/>
          <a:stretch/>
        </p:blipFill>
        <p:spPr>
          <a:xfrm>
            <a:off x="6584429" y="-233751"/>
            <a:ext cx="5607419" cy="3696993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40" name="Picture 339"/>
          <p:cNvPicPr/>
          <p:nvPr/>
        </p:nvPicPr>
        <p:blipFill>
          <a:blip r:embed="rId4"/>
          <a:stretch/>
        </p:blipFill>
        <p:spPr>
          <a:xfrm>
            <a:off x="6717251" y="3444908"/>
            <a:ext cx="5709275" cy="3412202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06D079-E311-4793-B6D5-C8FD4FB79236}"/>
              </a:ext>
            </a:extLst>
          </p:cNvPr>
          <p:cNvSpPr txBox="1"/>
          <p:nvPr/>
        </p:nvSpPr>
        <p:spPr>
          <a:xfrm>
            <a:off x="11135360" y="4003040"/>
            <a:ext cx="805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aseline="30000" dirty="0">
                <a:solidFill>
                  <a:schemeClr val="accent6">
                    <a:lumMod val="50000"/>
                  </a:schemeClr>
                </a:solidFill>
              </a:rPr>
              <a:t>140</a:t>
            </a:r>
            <a:r>
              <a:rPr lang="fr-FR" sz="2400" dirty="0">
                <a:solidFill>
                  <a:schemeClr val="accent6">
                    <a:lumMod val="50000"/>
                  </a:schemeClr>
                </a:solidFill>
              </a:rPr>
              <a:t>Xe</a:t>
            </a:r>
            <a:endParaRPr lang="en-GB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2212F8-F24F-47B8-8E34-04805794F7CE}"/>
              </a:ext>
            </a:extLst>
          </p:cNvPr>
          <p:cNvSpPr txBox="1"/>
          <p:nvPr/>
        </p:nvSpPr>
        <p:spPr>
          <a:xfrm>
            <a:off x="1117604" y="2844800"/>
            <a:ext cx="707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aseline="30000" dirty="0">
                <a:solidFill>
                  <a:srgbClr val="FF0000"/>
                </a:solidFill>
              </a:rPr>
              <a:t>102</a:t>
            </a:r>
            <a:r>
              <a:rPr lang="fr-FR" sz="2000" dirty="0">
                <a:solidFill>
                  <a:srgbClr val="FF0000"/>
                </a:solidFill>
              </a:rPr>
              <a:t>Zr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Picture 340"/>
          <p:cNvPicPr/>
          <p:nvPr/>
        </p:nvPicPr>
        <p:blipFill>
          <a:blip r:embed="rId2"/>
          <a:stretch/>
        </p:blipFill>
        <p:spPr>
          <a:xfrm>
            <a:off x="0" y="1253255"/>
            <a:ext cx="11971429" cy="4947794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42" name="TextBox 33"/>
          <p:cNvSpPr/>
          <p:nvPr/>
        </p:nvSpPr>
        <p:spPr>
          <a:xfrm>
            <a:off x="1410003" y="205863"/>
            <a:ext cx="8424877" cy="4510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01857" tIns="50928" rIns="101857" bIns="50928" anchor="t">
            <a:spAutoFit/>
          </a:bodyPr>
          <a:lstStyle/>
          <a:p>
            <a:pPr defTabSz="1137087"/>
            <a:r>
              <a:rPr lang="fr-FR" sz="2263" dirty="0" err="1">
                <a:solidFill>
                  <a:schemeClr val="dk1"/>
                </a:solidFill>
                <a:latin typeface="Arial"/>
                <a:ea typeface="Arial"/>
              </a:rPr>
              <a:t>Average</a:t>
            </a:r>
            <a:r>
              <a:rPr lang="fr-FR" sz="2263" dirty="0">
                <a:solidFill>
                  <a:schemeClr val="dk1"/>
                </a:solidFill>
                <a:latin typeface="Arial"/>
                <a:ea typeface="Arial"/>
              </a:rPr>
              <a:t> </a:t>
            </a:r>
            <a:r>
              <a:rPr lang="fr-FR" sz="2263" dirty="0" err="1">
                <a:solidFill>
                  <a:schemeClr val="dk1"/>
                </a:solidFill>
                <a:latin typeface="Arial"/>
                <a:ea typeface="Arial"/>
              </a:rPr>
              <a:t>angular</a:t>
            </a:r>
            <a:r>
              <a:rPr lang="fr-FR" sz="2263" dirty="0">
                <a:solidFill>
                  <a:schemeClr val="dk1"/>
                </a:solidFill>
                <a:latin typeface="Arial"/>
                <a:ea typeface="Arial"/>
              </a:rPr>
              <a:t> </a:t>
            </a:r>
            <a:r>
              <a:rPr lang="fr-FR" sz="2263" dirty="0" err="1">
                <a:solidFill>
                  <a:schemeClr val="dk1"/>
                </a:solidFill>
                <a:latin typeface="Arial"/>
                <a:ea typeface="Arial"/>
              </a:rPr>
              <a:t>momentum</a:t>
            </a:r>
            <a:r>
              <a:rPr lang="fr-FR" sz="2263" dirty="0">
                <a:solidFill>
                  <a:schemeClr val="dk1"/>
                </a:solidFill>
                <a:latin typeface="Arial"/>
                <a:ea typeface="Arial"/>
              </a:rPr>
              <a:t> </a:t>
            </a:r>
            <a:r>
              <a:rPr lang="fr-FR" sz="2263" dirty="0" err="1">
                <a:solidFill>
                  <a:schemeClr val="dk1"/>
                </a:solidFill>
                <a:latin typeface="Arial"/>
                <a:ea typeface="Arial"/>
              </a:rPr>
              <a:t>removal</a:t>
            </a:r>
            <a:r>
              <a:rPr lang="fr-FR" sz="2263" dirty="0">
                <a:solidFill>
                  <a:schemeClr val="dk1"/>
                </a:solidFill>
                <a:latin typeface="Arial"/>
                <a:ea typeface="Arial"/>
              </a:rPr>
              <a:t> per neutron vs fragment</a:t>
            </a:r>
            <a:endParaRPr lang="fr-FR" sz="226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B5CBA0-34E5-4477-B52B-1DBA6FEA679E}"/>
              </a:ext>
            </a:extLst>
          </p:cNvPr>
          <p:cNvSpPr txBox="1"/>
          <p:nvPr/>
        </p:nvSpPr>
        <p:spPr>
          <a:xfrm>
            <a:off x="548640" y="6201049"/>
            <a:ext cx="5204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D. </a:t>
            </a:r>
            <a:r>
              <a:rPr lang="fr-FR" dirty="0" err="1"/>
              <a:t>Gjestvang</a:t>
            </a:r>
            <a:r>
              <a:rPr lang="fr-FR" dirty="0"/>
              <a:t>, H. Haug et al., </a:t>
            </a:r>
            <a:r>
              <a:rPr lang="fr-FR" dirty="0" err="1"/>
              <a:t>Submitted</a:t>
            </a:r>
            <a:r>
              <a:rPr lang="fr-FR" dirty="0"/>
              <a:t> to Phys. </a:t>
            </a:r>
            <a:r>
              <a:rPr lang="fr-FR" dirty="0" err="1"/>
              <a:t>Rev</a:t>
            </a:r>
            <a:r>
              <a:rPr lang="fr-FR" dirty="0"/>
              <a:t>. C</a:t>
            </a:r>
            <a:endParaRPr lang="en-GB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A2414A-86AC-44C3-BAAD-04527612644E}"/>
              </a:ext>
            </a:extLst>
          </p:cNvPr>
          <p:cNvSpPr txBox="1"/>
          <p:nvPr/>
        </p:nvSpPr>
        <p:spPr>
          <a:xfrm>
            <a:off x="3046190" y="2844225"/>
            <a:ext cx="6099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Gamma ray </a:t>
            </a:r>
            <a:r>
              <a:rPr lang="fr-FR" sz="3200" dirty="0" err="1"/>
              <a:t>Directional</a:t>
            </a:r>
            <a:r>
              <a:rPr lang="fr-FR" sz="3200" dirty="0"/>
              <a:t> </a:t>
            </a:r>
            <a:r>
              <a:rPr lang="fr-FR" sz="3200" dirty="0" err="1"/>
              <a:t>Correlations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997281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3"/>
            <a:fld id="{77E71596-5F9D-49C5-9701-16B3CA54319D}" type="slidenum">
              <a:rPr lang="fr-FR" kern="1200">
                <a:solidFill>
                  <a:prstClr val="white"/>
                </a:solidFill>
                <a:latin typeface="Calibri" panose="020F0502020204030204"/>
                <a:cs typeface="+mn-cs"/>
              </a:rPr>
              <a:pPr defTabSz="914373"/>
              <a:t>17</a:t>
            </a:fld>
            <a:endParaRPr lang="fr-FR" kern="120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658032" y="159064"/>
            <a:ext cx="7576209" cy="488967"/>
          </a:xfrm>
        </p:spPr>
        <p:txBody>
          <a:bodyPr>
            <a:noAutofit/>
          </a:bodyPr>
          <a:lstStyle/>
          <a:p>
            <a:r>
              <a:rPr lang="en-US" sz="2800" dirty="0"/>
              <a:t>Correlation between fragment spin magnitudes</a:t>
            </a:r>
            <a:endParaRPr lang="fr-FR" sz="28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409" y="731793"/>
            <a:ext cx="6733074" cy="565225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341305" y="1169455"/>
            <a:ext cx="2996911" cy="36920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373"/>
            <a:r>
              <a:rPr lang="en-GB" sz="1799" dirty="0">
                <a:solidFill>
                  <a:srgbClr val="0070C0"/>
                </a:solidFill>
                <a:latin typeface="Calibri" panose="020F0502020204030204"/>
              </a:rPr>
              <a:t>Correlated spins (Pre-scission)</a:t>
            </a:r>
            <a:endParaRPr lang="fr-FR" sz="1799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341305" y="1834107"/>
            <a:ext cx="1946430" cy="36920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373"/>
            <a:r>
              <a:rPr lang="en-GB" sz="1799" dirty="0">
                <a:solidFill>
                  <a:srgbClr val="FF0000"/>
                </a:solidFill>
                <a:latin typeface="Calibri" panose="020F0502020204030204"/>
              </a:rPr>
              <a:t>Uncorrelated spins</a:t>
            </a:r>
            <a:endParaRPr lang="fr-FR" sz="16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42794E-80E9-4A03-A8C1-6F9BC93DFC15}"/>
              </a:ext>
            </a:extLst>
          </p:cNvPr>
          <p:cNvSpPr/>
          <p:nvPr/>
        </p:nvSpPr>
        <p:spPr>
          <a:xfrm>
            <a:off x="150346" y="6467814"/>
            <a:ext cx="3908058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3"/>
            <a:r>
              <a:rPr lang="en-GB" sz="1799" dirty="0">
                <a:solidFill>
                  <a:prstClr val="black"/>
                </a:solidFill>
                <a:latin typeface="HardingText-Regular"/>
              </a:rPr>
              <a:t>J.N. Wilson et al. Nature 590 566 (2021)</a:t>
            </a:r>
            <a:endParaRPr lang="en-GB" sz="1799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2517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658032" y="159064"/>
            <a:ext cx="7576209" cy="488967"/>
          </a:xfrm>
        </p:spPr>
        <p:txBody>
          <a:bodyPr>
            <a:noAutofit/>
          </a:bodyPr>
          <a:lstStyle/>
          <a:p>
            <a:r>
              <a:rPr lang="en-GB" sz="2800" baseline="30000" dirty="0"/>
              <a:t>96</a:t>
            </a:r>
            <a:r>
              <a:rPr lang="en-GB" sz="2800" dirty="0"/>
              <a:t>Sr partner </a:t>
            </a:r>
            <a:r>
              <a:rPr lang="el-GR" sz="2800" dirty="0"/>
              <a:t>γ</a:t>
            </a:r>
            <a:r>
              <a:rPr lang="en-GB" sz="2800" dirty="0"/>
              <a:t>’s with increasing </a:t>
            </a:r>
            <a:r>
              <a:rPr lang="en-GB" sz="2800" baseline="30000" dirty="0"/>
              <a:t>140</a:t>
            </a:r>
            <a:r>
              <a:rPr lang="en-GB" sz="2800" dirty="0"/>
              <a:t>Xe spin conditions</a:t>
            </a:r>
            <a:endParaRPr lang="fr-FR" sz="28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299" y="914482"/>
            <a:ext cx="5422023" cy="5438925"/>
          </a:xfrm>
          <a:prstGeom prst="rect">
            <a:avLst/>
          </a:prstGeom>
        </p:spPr>
      </p:pic>
      <p:sp>
        <p:nvSpPr>
          <p:cNvPr id="3" name="Flèche vers le bas 2"/>
          <p:cNvSpPr/>
          <p:nvPr/>
        </p:nvSpPr>
        <p:spPr>
          <a:xfrm>
            <a:off x="8324625" y="1624033"/>
            <a:ext cx="325515" cy="35184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3"/>
            <a:endParaRPr lang="fr-FR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866722" y="1624034"/>
            <a:ext cx="3175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3"/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Increasing spin demanded in </a:t>
            </a:r>
            <a:r>
              <a:rPr lang="en-GB" sz="2400" baseline="30000" dirty="0">
                <a:solidFill>
                  <a:prstClr val="black"/>
                </a:solidFill>
                <a:latin typeface="Calibri" panose="020F0502020204030204"/>
              </a:rPr>
              <a:t>140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Xe</a:t>
            </a:r>
            <a:endParaRPr lang="fr-FR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E3C4D8-9E07-4FF0-B661-DFD9835D609E}"/>
              </a:ext>
            </a:extLst>
          </p:cNvPr>
          <p:cNvSpPr txBox="1"/>
          <p:nvPr/>
        </p:nvSpPr>
        <p:spPr>
          <a:xfrm>
            <a:off x="231613" y="2581304"/>
            <a:ext cx="2162104" cy="922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3"/>
            <a:r>
              <a:rPr lang="fr-FR" sz="1799" dirty="0">
                <a:solidFill>
                  <a:prstClr val="black"/>
                </a:solidFill>
                <a:latin typeface="Calibri" panose="020F0502020204030204"/>
              </a:rPr>
              <a:t>Event-by-</a:t>
            </a:r>
            <a:r>
              <a:rPr lang="fr-FR" sz="1799" dirty="0" err="1">
                <a:solidFill>
                  <a:prstClr val="black"/>
                </a:solidFill>
                <a:latin typeface="Calibri" panose="020F0502020204030204"/>
              </a:rPr>
              <a:t>event</a:t>
            </a:r>
            <a:r>
              <a:rPr lang="fr-FR" sz="1799" dirty="0">
                <a:solidFill>
                  <a:prstClr val="black"/>
                </a:solidFill>
                <a:latin typeface="Calibri" panose="020F0502020204030204"/>
              </a:rPr>
              <a:t> fragment </a:t>
            </a:r>
            <a:r>
              <a:rPr lang="fr-FR" sz="1799" dirty="0" err="1">
                <a:solidFill>
                  <a:prstClr val="black"/>
                </a:solidFill>
                <a:latin typeface="Calibri" panose="020F0502020204030204"/>
              </a:rPr>
              <a:t>partner</a:t>
            </a:r>
            <a:r>
              <a:rPr lang="fr-FR" sz="17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799" dirty="0" err="1">
                <a:solidFill>
                  <a:prstClr val="black"/>
                </a:solidFill>
                <a:latin typeface="Calibri" panose="020F0502020204030204"/>
              </a:rPr>
              <a:t>correlations</a:t>
            </a:r>
            <a:endParaRPr lang="en-GB" sz="1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07D42B-4C9D-4F7D-A14A-52944CFC2198}"/>
              </a:ext>
            </a:extLst>
          </p:cNvPr>
          <p:cNvSpPr/>
          <p:nvPr/>
        </p:nvSpPr>
        <p:spPr>
          <a:xfrm>
            <a:off x="150346" y="6467814"/>
            <a:ext cx="3908058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3"/>
            <a:r>
              <a:rPr lang="en-GB" sz="1799" dirty="0">
                <a:solidFill>
                  <a:prstClr val="black"/>
                </a:solidFill>
                <a:latin typeface="HardingText-Regular"/>
              </a:rPr>
              <a:t>J.N. Wilson et al. Nature 590 566 (2021)</a:t>
            </a:r>
            <a:endParaRPr lang="en-GB" sz="1799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40582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532461" y="148272"/>
            <a:ext cx="7941970" cy="488951"/>
          </a:xfrm>
        </p:spPr>
        <p:txBody>
          <a:bodyPr>
            <a:noAutofit/>
          </a:bodyPr>
          <a:lstStyle/>
          <a:p>
            <a:r>
              <a:rPr lang="en-US" dirty="0"/>
              <a:t>Correlation between fission fragment spin magnitudes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50" y="731882"/>
            <a:ext cx="6732853" cy="565207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341231" y="1169529"/>
            <a:ext cx="1704697" cy="36920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346">
              <a:defRPr/>
            </a:pPr>
            <a:r>
              <a:rPr lang="en-GB" sz="1799" dirty="0">
                <a:solidFill>
                  <a:srgbClr val="0070C0"/>
                </a:solidFill>
                <a:latin typeface="Calibri" panose="020F0502020204030204"/>
              </a:rPr>
              <a:t>Correlated spins</a:t>
            </a:r>
            <a:endParaRPr lang="fr-FR" sz="1799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341230" y="1834159"/>
            <a:ext cx="1946430" cy="36920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346">
              <a:defRPr/>
            </a:pPr>
            <a:r>
              <a:rPr lang="en-GB" sz="1799" dirty="0">
                <a:solidFill>
                  <a:srgbClr val="FF0000"/>
                </a:solidFill>
                <a:latin typeface="Calibri" panose="020F0502020204030204"/>
              </a:rPr>
              <a:t>Uncorrelated spins</a:t>
            </a:r>
            <a:endParaRPr lang="fr-FR" sz="1600" dirty="0">
              <a:solidFill>
                <a:srgbClr val="FF0000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8604884" y="2404878"/>
                <a:ext cx="3171957" cy="5783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914373"/>
                <a:r>
                  <a:rPr lang="fr-FR" sz="24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</m:acc>
                      </m:e>
                      <m:sub>
                        <m:r>
                          <a:rPr lang="en-GB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GB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</m:acc>
                      </m:e>
                      <m:sub>
                        <m:r>
                          <a:rPr lang="en-GB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</m:acc>
                      </m:e>
                      <m:sub>
                        <m:r>
                          <a:rPr lang="en-GB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𝒐</m:t>
                        </m:r>
                      </m:sub>
                    </m:sSub>
                    <m:r>
                      <a:rPr lang="en-GB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fr-FR" sz="2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884" y="2404878"/>
                <a:ext cx="3171957" cy="5783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404" y="3244880"/>
            <a:ext cx="3465974" cy="25994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3193E6-3759-4A69-81FE-3A800E27EE8C}"/>
              </a:ext>
            </a:extLst>
          </p:cNvPr>
          <p:cNvSpPr/>
          <p:nvPr/>
        </p:nvSpPr>
        <p:spPr>
          <a:xfrm>
            <a:off x="150346" y="6467814"/>
            <a:ext cx="3908058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3"/>
            <a:r>
              <a:rPr lang="en-GB" sz="1799" dirty="0">
                <a:solidFill>
                  <a:prstClr val="black"/>
                </a:solidFill>
                <a:latin typeface="HardingText-Regular"/>
              </a:rPr>
              <a:t>J.N. Wilson et al. Nature 590 566 (2021)</a:t>
            </a:r>
            <a:endParaRPr lang="en-GB" sz="1799" dirty="0">
              <a:solidFill>
                <a:prstClr val="black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BECD70-8F52-4A8F-A88B-486EF7273124}"/>
                  </a:ext>
                </a:extLst>
              </p:cNvPr>
              <p:cNvSpPr txBox="1"/>
              <p:nvPr/>
            </p:nvSpPr>
            <p:spPr>
              <a:xfrm>
                <a:off x="195622" y="5585585"/>
                <a:ext cx="1651349" cy="540533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2400" dirty="0"/>
                  <a:t>E</a:t>
                </a:r>
                <a:r>
                  <a:rPr lang="en-GB" sz="2400" baseline="-25000" dirty="0"/>
                  <a:t>r</a:t>
                </a:r>
                <a:r>
                  <a:rPr lang="en-GB" sz="2400" dirty="0"/>
                  <a:t> 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ℏ</m:t>
                        </m:r>
                      </m:e>
                      <m:sup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+1)</m:t>
                        </m:r>
                      </m:num>
                      <m:den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2400" i="1" smtClean="0">
                            <a:latin typeface="Cambria Math" panose="02040503050406030204" pitchFamily="18" charset="0"/>
                          </a:rPr>
                          <m:t>ℐ</m:t>
                        </m:r>
                      </m:den>
                    </m:f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BECD70-8F52-4A8F-A88B-486EF7273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22" y="5585585"/>
                <a:ext cx="1651349" cy="540533"/>
              </a:xfrm>
              <a:prstGeom prst="rect">
                <a:avLst/>
              </a:prstGeom>
              <a:blipFill>
                <a:blip r:embed="rId5"/>
                <a:stretch>
                  <a:fillRect l="-11070" b="-19101"/>
                </a:stretch>
              </a:blipFill>
              <a:ln w="158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6" descr="C:\Users\$wilson\Desktop\nuclear shapes\nuclearmoments13.jpg">
            <a:extLst>
              <a:ext uri="{FF2B5EF4-FFF2-40B4-BE49-F238E27FC236}">
                <a16:creationId xmlns:a16="http://schemas.microsoft.com/office/drawing/2014/main" id="{842D366C-7A4A-4D41-8401-CF13ACB55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25" y="4949179"/>
            <a:ext cx="734795" cy="55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$wilson\Desktop\nuclear shapes\nuclearmoments13.jpg">
            <a:extLst>
              <a:ext uri="{FF2B5EF4-FFF2-40B4-BE49-F238E27FC236}">
                <a16:creationId xmlns:a16="http://schemas.microsoft.com/office/drawing/2014/main" id="{A43E5BAD-FE64-436A-B71D-CF95E5067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61" y="4949179"/>
            <a:ext cx="592144" cy="55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36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7FEC00-A43D-4754-9109-0A6451666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itre 5">
            <a:extLst>
              <a:ext uri="{FF2B5EF4-FFF2-40B4-BE49-F238E27FC236}">
                <a16:creationId xmlns:a16="http://schemas.microsoft.com/office/drawing/2014/main" id="{BEEDAD1B-FF71-4D2E-8370-45163B875621}"/>
              </a:ext>
            </a:extLst>
          </p:cNvPr>
          <p:cNvSpPr txBox="1">
            <a:spLocks/>
          </p:cNvSpPr>
          <p:nvPr/>
        </p:nvSpPr>
        <p:spPr>
          <a:xfrm>
            <a:off x="4115999" y="153961"/>
            <a:ext cx="4136571" cy="488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9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0">
                <a:latin typeface="+mn-lt"/>
              </a:rPr>
              <a:t>Nuclear fission in context</a:t>
            </a:r>
            <a:endParaRPr lang="fr-FR" sz="2400" b="0" dirty="0">
              <a:latin typeface="+mn-lt"/>
            </a:endParaRPr>
          </a:p>
        </p:txBody>
      </p:sp>
      <p:sp>
        <p:nvSpPr>
          <p:cNvPr id="12" name="Arrow: Curved Right 10">
            <a:extLst>
              <a:ext uri="{FF2B5EF4-FFF2-40B4-BE49-F238E27FC236}">
                <a16:creationId xmlns:a16="http://schemas.microsoft.com/office/drawing/2014/main" id="{70996F09-1FEB-457F-8E4E-AB37EFA293CE}"/>
              </a:ext>
            </a:extLst>
          </p:cNvPr>
          <p:cNvSpPr/>
          <p:nvPr/>
        </p:nvSpPr>
        <p:spPr>
          <a:xfrm rot="5400000" flipH="1">
            <a:off x="6634621" y="2930076"/>
            <a:ext cx="521070" cy="175517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Arrow: Curved Right 11">
            <a:extLst>
              <a:ext uri="{FF2B5EF4-FFF2-40B4-BE49-F238E27FC236}">
                <a16:creationId xmlns:a16="http://schemas.microsoft.com/office/drawing/2014/main" id="{8F34704C-3A0F-470D-99EB-E4171FA27F64}"/>
              </a:ext>
            </a:extLst>
          </p:cNvPr>
          <p:cNvSpPr/>
          <p:nvPr/>
        </p:nvSpPr>
        <p:spPr>
          <a:xfrm rot="16200000" flipH="1">
            <a:off x="6687765" y="1671360"/>
            <a:ext cx="521070" cy="183925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CD8DA120-EF4D-454B-9913-41758D0B3684}"/>
              </a:ext>
            </a:extLst>
          </p:cNvPr>
          <p:cNvSpPr txBox="1"/>
          <p:nvPr/>
        </p:nvSpPr>
        <p:spPr>
          <a:xfrm>
            <a:off x="5390441" y="2865304"/>
            <a:ext cx="965329" cy="6463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Nuclear</a:t>
            </a:r>
            <a:r>
              <a:rPr lang="fr-FR" dirty="0">
                <a:solidFill>
                  <a:srgbClr val="FF0000"/>
                </a:solidFill>
              </a:rPr>
              <a:t> </a:t>
            </a:r>
          </a:p>
          <a:p>
            <a:r>
              <a:rPr lang="fr-FR" dirty="0">
                <a:solidFill>
                  <a:srgbClr val="FF0000"/>
                </a:solidFill>
              </a:rPr>
              <a:t>Fission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FACFA5C8-A7E5-4129-B13F-7959C4719455}"/>
              </a:ext>
            </a:extLst>
          </p:cNvPr>
          <p:cNvSpPr txBox="1"/>
          <p:nvPr/>
        </p:nvSpPr>
        <p:spPr>
          <a:xfrm>
            <a:off x="7243495" y="2855176"/>
            <a:ext cx="1058495" cy="646331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/>
              <a:t>Nuclear</a:t>
            </a:r>
            <a:r>
              <a:rPr lang="fr-FR" dirty="0"/>
              <a:t> </a:t>
            </a:r>
          </a:p>
          <a:p>
            <a:r>
              <a:rPr lang="fr-FR" dirty="0"/>
              <a:t>Structure</a:t>
            </a:r>
            <a:endParaRPr lang="en-GB" dirty="0"/>
          </a:p>
        </p:txBody>
      </p:sp>
      <p:sp>
        <p:nvSpPr>
          <p:cNvPr id="16" name="Flèche : gauche 10">
            <a:extLst>
              <a:ext uri="{FF2B5EF4-FFF2-40B4-BE49-F238E27FC236}">
                <a16:creationId xmlns:a16="http://schemas.microsoft.com/office/drawing/2014/main" id="{AF7B8466-C4B4-481A-9750-B5BE2D9FBD63}"/>
              </a:ext>
            </a:extLst>
          </p:cNvPr>
          <p:cNvSpPr/>
          <p:nvPr/>
        </p:nvSpPr>
        <p:spPr>
          <a:xfrm rot="1347448">
            <a:off x="3708936" y="2647361"/>
            <a:ext cx="1606574" cy="2492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gauche 11">
            <a:extLst>
              <a:ext uri="{FF2B5EF4-FFF2-40B4-BE49-F238E27FC236}">
                <a16:creationId xmlns:a16="http://schemas.microsoft.com/office/drawing/2014/main" id="{1DEC4704-43F2-41DF-8DD6-7A2526282F2B}"/>
              </a:ext>
            </a:extLst>
          </p:cNvPr>
          <p:cNvSpPr/>
          <p:nvPr/>
        </p:nvSpPr>
        <p:spPr>
          <a:xfrm rot="19571134">
            <a:off x="3441131" y="3786447"/>
            <a:ext cx="2002106" cy="26024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4A5C95-DCCE-43B7-94E2-984A9A27C70A}"/>
              </a:ext>
            </a:extLst>
          </p:cNvPr>
          <p:cNvSpPr txBox="1"/>
          <p:nvPr/>
        </p:nvSpPr>
        <p:spPr>
          <a:xfrm>
            <a:off x="2913834" y="1585166"/>
            <a:ext cx="1334789" cy="64633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Energy</a:t>
            </a:r>
          </a:p>
          <a:p>
            <a:r>
              <a:rPr lang="fr-FR" dirty="0"/>
              <a:t>Applications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ECEAD77B-1ABC-4077-8B89-DA31F129DD93}"/>
              </a:ext>
            </a:extLst>
          </p:cNvPr>
          <p:cNvSpPr txBox="1"/>
          <p:nvPr/>
        </p:nvSpPr>
        <p:spPr>
          <a:xfrm>
            <a:off x="2948844" y="4604924"/>
            <a:ext cx="1476494" cy="64633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/>
              <a:t>Astrophysical</a:t>
            </a:r>
            <a:r>
              <a:rPr lang="fr-FR" dirty="0"/>
              <a:t> </a:t>
            </a:r>
          </a:p>
          <a:p>
            <a:r>
              <a:rPr lang="fr-FR" dirty="0"/>
              <a:t>Applications</a:t>
            </a:r>
            <a:endParaRPr lang="en-GB" dirty="0"/>
          </a:p>
        </p:txBody>
      </p:sp>
      <p:pic>
        <p:nvPicPr>
          <p:cNvPr id="20" name="Image 16">
            <a:extLst>
              <a:ext uri="{FF2B5EF4-FFF2-40B4-BE49-F238E27FC236}">
                <a16:creationId xmlns:a16="http://schemas.microsoft.com/office/drawing/2014/main" id="{6A700FFB-06A0-4BF8-81CC-426CCF814E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1" y="4555209"/>
            <a:ext cx="2768055" cy="1845370"/>
          </a:xfrm>
          <a:prstGeom prst="rect">
            <a:avLst/>
          </a:prstGeom>
        </p:spPr>
      </p:pic>
      <p:pic>
        <p:nvPicPr>
          <p:cNvPr id="21" name="Image 18">
            <a:extLst>
              <a:ext uri="{FF2B5EF4-FFF2-40B4-BE49-F238E27FC236}">
                <a16:creationId xmlns:a16="http://schemas.microsoft.com/office/drawing/2014/main" id="{C4FABF8C-0045-48F6-9A3B-DCBF4CE76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2" y="1402216"/>
            <a:ext cx="2768054" cy="1892821"/>
          </a:xfrm>
          <a:prstGeom prst="rect">
            <a:avLst/>
          </a:prstGeom>
        </p:spPr>
      </p:pic>
      <p:pic>
        <p:nvPicPr>
          <p:cNvPr id="22" name="Image 19">
            <a:extLst>
              <a:ext uri="{FF2B5EF4-FFF2-40B4-BE49-F238E27FC236}">
                <a16:creationId xmlns:a16="http://schemas.microsoft.com/office/drawing/2014/main" id="{F8CB3095-932C-441A-B538-E34F7EF4C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129" y="1341516"/>
            <a:ext cx="3377871" cy="367364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1B2587C-9762-4F91-AA0B-68AFF6B79D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338" y="1065285"/>
            <a:ext cx="2895534" cy="108292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DCF3067-D29C-47D4-A74A-B26A231A119F}"/>
              </a:ext>
            </a:extLst>
          </p:cNvPr>
          <p:cNvSpPr txBox="1"/>
          <p:nvPr/>
        </p:nvSpPr>
        <p:spPr>
          <a:xfrm>
            <a:off x="4811682" y="4463592"/>
            <a:ext cx="3481754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Fission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ultimate</a:t>
            </a:r>
            <a:r>
              <a:rPr lang="fr-FR" dirty="0"/>
              <a:t> test for </a:t>
            </a:r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theory</a:t>
            </a:r>
            <a:r>
              <a:rPr lang="fr-FR" dirty="0"/>
              <a:t> </a:t>
            </a:r>
            <a:r>
              <a:rPr lang="fr-FR" dirty="0" err="1"/>
              <a:t>since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dynamical</a:t>
            </a:r>
            <a:r>
              <a:rPr lang="fr-FR" dirty="0"/>
              <a:t> </a:t>
            </a:r>
            <a:r>
              <a:rPr lang="fr-FR" dirty="0" err="1"/>
              <a:t>phenomenon</a:t>
            </a:r>
            <a:r>
              <a:rPr lang="fr-FR" dirty="0"/>
              <a:t> </a:t>
            </a:r>
            <a:r>
              <a:rPr lang="fr-FR" dirty="0" err="1"/>
              <a:t>contains</a:t>
            </a:r>
            <a:r>
              <a:rPr lang="fr-FR" dirty="0"/>
              <a:t> </a:t>
            </a:r>
            <a:r>
              <a:rPr lang="fr-FR" dirty="0" err="1"/>
              <a:t>within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all of </a:t>
            </a:r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physics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020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666419" y="194259"/>
            <a:ext cx="7575961" cy="488951"/>
          </a:xfrm>
        </p:spPr>
        <p:txBody>
          <a:bodyPr>
            <a:normAutofit/>
          </a:bodyPr>
          <a:lstStyle/>
          <a:p>
            <a:r>
              <a:rPr lang="en-GB" dirty="0"/>
              <a:t>Correlation between the fragment spin </a:t>
            </a:r>
            <a:r>
              <a:rPr lang="en-GB" i="1" u="sng" dirty="0"/>
              <a:t>directions?</a:t>
            </a:r>
          </a:p>
        </p:txBody>
      </p:sp>
      <p:sp>
        <p:nvSpPr>
          <p:cNvPr id="7" name="Rectangle 6"/>
          <p:cNvSpPr/>
          <p:nvPr/>
        </p:nvSpPr>
        <p:spPr>
          <a:xfrm>
            <a:off x="8938658" y="1004430"/>
            <a:ext cx="3185520" cy="928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3">
              <a:defRPr/>
            </a:pPr>
            <a:r>
              <a:rPr lang="en-GB" sz="1811" dirty="0">
                <a:solidFill>
                  <a:srgbClr val="FF0000"/>
                </a:solidFill>
                <a:latin typeface="Calibri" panose="020F0502020204030204"/>
              </a:rPr>
              <a:t>TDDFT </a:t>
            </a:r>
          </a:p>
          <a:p>
            <a:pPr defTabSz="914373">
              <a:defRPr/>
            </a:pPr>
            <a:r>
              <a:rPr lang="en-GB" sz="1811" dirty="0">
                <a:solidFill>
                  <a:srgbClr val="FF0000"/>
                </a:solidFill>
                <a:latin typeface="Calibri" panose="020F0502020204030204"/>
              </a:rPr>
              <a:t>A. </a:t>
            </a:r>
            <a:r>
              <a:rPr lang="en-GB" sz="1811" dirty="0" err="1">
                <a:solidFill>
                  <a:srgbClr val="FF0000"/>
                </a:solidFill>
                <a:latin typeface="Calibri" panose="020F0502020204030204"/>
              </a:rPr>
              <a:t>Bulgac</a:t>
            </a:r>
            <a:r>
              <a:rPr lang="en-GB" sz="1811" dirty="0">
                <a:solidFill>
                  <a:srgbClr val="FF0000"/>
                </a:solidFill>
                <a:latin typeface="Calibri" panose="020F0502020204030204"/>
              </a:rPr>
              <a:t> et al., Phys. Rev. Lett. 128, 022501 (2022)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606" y="716342"/>
            <a:ext cx="6282053" cy="45682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3154" y="1379631"/>
            <a:ext cx="2835715" cy="1236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3">
              <a:defRPr/>
            </a:pPr>
            <a:r>
              <a:rPr lang="en-GB" sz="1811" dirty="0">
                <a:solidFill>
                  <a:srgbClr val="0070C0"/>
                </a:solidFill>
                <a:latin typeface="Calibri" panose="020F0502020204030204"/>
              </a:rPr>
              <a:t>J. </a:t>
            </a:r>
            <a:r>
              <a:rPr lang="en-GB" sz="1811" dirty="0" err="1">
                <a:solidFill>
                  <a:srgbClr val="0070C0"/>
                </a:solidFill>
                <a:latin typeface="Calibri" panose="020F0502020204030204"/>
              </a:rPr>
              <a:t>Randrup</a:t>
            </a:r>
            <a:r>
              <a:rPr lang="en-GB" sz="1811" dirty="0">
                <a:solidFill>
                  <a:srgbClr val="0070C0"/>
                </a:solidFill>
                <a:latin typeface="Calibri" panose="020F0502020204030204"/>
              </a:rPr>
              <a:t> and R. Vogt, Phys. Rev. Lett.127, 062502(2021)</a:t>
            </a:r>
          </a:p>
          <a:p>
            <a:pPr defTabSz="914373">
              <a:defRPr/>
            </a:pPr>
            <a:endParaRPr lang="en-GB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822FB04-101A-4830-B73D-EA73DC632819}"/>
              </a:ext>
            </a:extLst>
          </p:cNvPr>
          <p:cNvSpPr txBox="1"/>
          <p:nvPr/>
        </p:nvSpPr>
        <p:spPr>
          <a:xfrm>
            <a:off x="3986242" y="5693007"/>
            <a:ext cx="5293327" cy="405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3"/>
            <a:r>
              <a:rPr lang="fr-FR" sz="2037" dirty="0" err="1">
                <a:solidFill>
                  <a:prstClr val="black"/>
                </a:solidFill>
                <a:latin typeface="Calibri" panose="020F0502020204030204"/>
              </a:rPr>
              <a:t>Theoretical</a:t>
            </a:r>
            <a:r>
              <a:rPr lang="fr-FR" sz="203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2037" dirty="0" err="1">
                <a:solidFill>
                  <a:prstClr val="black"/>
                </a:solidFill>
                <a:latin typeface="Calibri" panose="020F0502020204030204"/>
              </a:rPr>
              <a:t>predictions</a:t>
            </a:r>
            <a:r>
              <a:rPr lang="fr-FR" sz="203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2037" dirty="0" err="1">
                <a:solidFill>
                  <a:prstClr val="black"/>
                </a:solidFill>
                <a:latin typeface="Calibri" panose="020F0502020204030204"/>
              </a:rPr>
              <a:t>strongly</a:t>
            </a:r>
            <a:r>
              <a:rPr lang="fr-FR" sz="203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2037" dirty="0" err="1">
                <a:solidFill>
                  <a:prstClr val="black"/>
                </a:solidFill>
                <a:latin typeface="Calibri" panose="020F0502020204030204"/>
              </a:rPr>
              <a:t>disagree</a:t>
            </a:r>
            <a:r>
              <a:rPr lang="fr-FR" sz="2037" dirty="0">
                <a:solidFill>
                  <a:prstClr val="black"/>
                </a:solidFill>
                <a:latin typeface="Calibri" panose="020F0502020204030204"/>
              </a:rPr>
              <a:t> !!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E1A16113-C533-42D9-B79D-06A83025861C}"/>
              </a:ext>
            </a:extLst>
          </p:cNvPr>
          <p:cNvCxnSpPr>
            <a:cxnSpLocks/>
          </p:cNvCxnSpPr>
          <p:nvPr/>
        </p:nvCxnSpPr>
        <p:spPr>
          <a:xfrm>
            <a:off x="2497410" y="1788235"/>
            <a:ext cx="1186626" cy="828222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021C97F9-9543-4CD6-8D70-D9F0F33243E0}"/>
              </a:ext>
            </a:extLst>
          </p:cNvPr>
          <p:cNvCxnSpPr>
            <a:cxnSpLocks/>
          </p:cNvCxnSpPr>
          <p:nvPr/>
        </p:nvCxnSpPr>
        <p:spPr>
          <a:xfrm flipH="1">
            <a:off x="7399912" y="1622892"/>
            <a:ext cx="1390423" cy="1762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2E5CA07E-7074-46E0-BCAB-211A62BEC038}"/>
              </a:ext>
            </a:extLst>
          </p:cNvPr>
          <p:cNvSpPr txBox="1"/>
          <p:nvPr/>
        </p:nvSpPr>
        <p:spPr>
          <a:xfrm>
            <a:off x="192476" y="6054278"/>
            <a:ext cx="2068130" cy="3013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3"/>
            <a:r>
              <a:rPr lang="fr-FR" sz="1358" i="1" dirty="0">
                <a:solidFill>
                  <a:prstClr val="black"/>
                </a:solidFill>
                <a:latin typeface="Calibri" panose="020F0502020204030204"/>
              </a:rPr>
              <a:t>Image </a:t>
            </a:r>
            <a:r>
              <a:rPr lang="fr-FR" sz="1358" i="1" dirty="0" err="1">
                <a:solidFill>
                  <a:prstClr val="black"/>
                </a:solidFill>
                <a:latin typeface="Calibri" panose="020F0502020204030204"/>
              </a:rPr>
              <a:t>courtesy</a:t>
            </a:r>
            <a:r>
              <a:rPr lang="fr-FR" sz="1358" i="1" dirty="0">
                <a:solidFill>
                  <a:prstClr val="black"/>
                </a:solidFill>
                <a:latin typeface="Calibri" panose="020F0502020204030204"/>
              </a:rPr>
              <a:t> of S. </a:t>
            </a:r>
            <a:r>
              <a:rPr lang="fr-FR" sz="1358" i="1" dirty="0" err="1">
                <a:solidFill>
                  <a:prstClr val="black"/>
                </a:solidFill>
                <a:latin typeface="Calibri" panose="020F0502020204030204"/>
              </a:rPr>
              <a:t>Aberg</a:t>
            </a:r>
            <a:endParaRPr lang="fr-FR" sz="1358" i="1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7" name="Groupe 32">
            <a:extLst>
              <a:ext uri="{FF2B5EF4-FFF2-40B4-BE49-F238E27FC236}">
                <a16:creationId xmlns:a16="http://schemas.microsoft.com/office/drawing/2014/main" id="{ED31B22A-6B7B-446A-8E7C-BC52B89FE126}"/>
              </a:ext>
            </a:extLst>
          </p:cNvPr>
          <p:cNvGrpSpPr/>
          <p:nvPr/>
        </p:nvGrpSpPr>
        <p:grpSpPr>
          <a:xfrm>
            <a:off x="361459" y="3501012"/>
            <a:ext cx="2778570" cy="2457723"/>
            <a:chOff x="3248863" y="1612475"/>
            <a:chExt cx="2999804" cy="2864004"/>
          </a:xfrm>
        </p:grpSpPr>
        <p:pic>
          <p:nvPicPr>
            <p:cNvPr id="28" name="Bildobjekt 43">
              <a:extLst>
                <a:ext uri="{FF2B5EF4-FFF2-40B4-BE49-F238E27FC236}">
                  <a16:creationId xmlns:a16="http://schemas.microsoft.com/office/drawing/2014/main" id="{50393518-440E-4FC1-BF25-D1DAAAA63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248863" y="2118692"/>
              <a:ext cx="2975619" cy="1263979"/>
            </a:xfrm>
            <a:prstGeom prst="rect">
              <a:avLst/>
            </a:prstGeom>
          </p:spPr>
        </p:pic>
        <p:grpSp>
          <p:nvGrpSpPr>
            <p:cNvPr id="29" name="Grupp 54">
              <a:extLst>
                <a:ext uri="{FF2B5EF4-FFF2-40B4-BE49-F238E27FC236}">
                  <a16:creationId xmlns:a16="http://schemas.microsoft.com/office/drawing/2014/main" id="{B8F05033-75D5-4A1C-BB16-4662705EE9DE}"/>
                </a:ext>
              </a:extLst>
            </p:cNvPr>
            <p:cNvGrpSpPr/>
            <p:nvPr/>
          </p:nvGrpSpPr>
          <p:grpSpPr>
            <a:xfrm>
              <a:off x="4743920" y="2786701"/>
              <a:ext cx="366694" cy="1689778"/>
              <a:chOff x="3153931" y="2786701"/>
              <a:chExt cx="366694" cy="1689778"/>
            </a:xfrm>
          </p:grpSpPr>
          <p:cxnSp>
            <p:nvCxnSpPr>
              <p:cNvPr id="52" name="Lige pilforbindelse 13">
                <a:extLst>
                  <a:ext uri="{FF2B5EF4-FFF2-40B4-BE49-F238E27FC236}">
                    <a16:creationId xmlns:a16="http://schemas.microsoft.com/office/drawing/2014/main" id="{BCCC4FFA-CCC4-4069-81CD-B09A111835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3931" y="2786701"/>
                <a:ext cx="0" cy="1415030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kstfelt 21">
                <a:extLst>
                  <a:ext uri="{FF2B5EF4-FFF2-40B4-BE49-F238E27FC236}">
                    <a16:creationId xmlns:a16="http://schemas.microsoft.com/office/drawing/2014/main" id="{E02B5E59-368D-435C-B01B-A2A80311DC65}"/>
                  </a:ext>
                </a:extLst>
              </p:cNvPr>
              <p:cNvSpPr txBox="1"/>
              <p:nvPr/>
            </p:nvSpPr>
            <p:spPr>
              <a:xfrm>
                <a:off x="3166249" y="3942606"/>
                <a:ext cx="354376" cy="533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517397"/>
                <a:r>
                  <a:rPr lang="da-DK" sz="2377" dirty="0">
                    <a:solidFill>
                      <a:srgbClr val="0070C0"/>
                    </a:solidFill>
                    <a:latin typeface="Calibri"/>
                  </a:rPr>
                  <a:t>L</a:t>
                </a:r>
              </a:p>
            </p:txBody>
          </p:sp>
        </p:grpSp>
        <p:grpSp>
          <p:nvGrpSpPr>
            <p:cNvPr id="30" name="Grupp 65">
              <a:extLst>
                <a:ext uri="{FF2B5EF4-FFF2-40B4-BE49-F238E27FC236}">
                  <a16:creationId xmlns:a16="http://schemas.microsoft.com/office/drawing/2014/main" id="{5EDF4845-FC2F-4385-8E6A-8B13D54B4D47}"/>
                </a:ext>
              </a:extLst>
            </p:cNvPr>
            <p:cNvGrpSpPr/>
            <p:nvPr/>
          </p:nvGrpSpPr>
          <p:grpSpPr>
            <a:xfrm>
              <a:off x="3701122" y="1725245"/>
              <a:ext cx="605276" cy="921931"/>
              <a:chOff x="2177122" y="1725244"/>
              <a:chExt cx="605276" cy="921931"/>
            </a:xfrm>
          </p:grpSpPr>
          <p:cxnSp>
            <p:nvCxnSpPr>
              <p:cNvPr id="50" name="Lige pilforbindelse 11">
                <a:extLst>
                  <a:ext uri="{FF2B5EF4-FFF2-40B4-BE49-F238E27FC236}">
                    <a16:creationId xmlns:a16="http://schemas.microsoft.com/office/drawing/2014/main" id="{7E114AA0-72A6-4E8C-BC2F-4919430E16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89202" y="2071175"/>
                <a:ext cx="0" cy="576000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kstfelt 23">
                <a:extLst>
                  <a:ext uri="{FF2B5EF4-FFF2-40B4-BE49-F238E27FC236}">
                    <a16:creationId xmlns:a16="http://schemas.microsoft.com/office/drawing/2014/main" id="{F182CC30-E4DA-49B7-BEFC-499A30592C4A}"/>
                  </a:ext>
                </a:extLst>
              </p:cNvPr>
              <p:cNvSpPr txBox="1"/>
              <p:nvPr/>
            </p:nvSpPr>
            <p:spPr>
              <a:xfrm>
                <a:off x="2177122" y="1725244"/>
                <a:ext cx="605276" cy="594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517397"/>
                <a:r>
                  <a:rPr lang="da-DK" sz="2716" i="1" dirty="0">
                    <a:solidFill>
                      <a:srgbClr val="0070C0"/>
                    </a:solidFill>
                    <a:latin typeface="Calibri"/>
                  </a:rPr>
                  <a:t>I</a:t>
                </a:r>
                <a:r>
                  <a:rPr lang="da-DK" sz="2716" i="1" baseline="-25000" dirty="0">
                    <a:solidFill>
                      <a:srgbClr val="0070C0"/>
                    </a:solidFill>
                    <a:latin typeface="Calibri"/>
                  </a:rPr>
                  <a:t>L</a:t>
                </a:r>
                <a:endParaRPr lang="da-DK" sz="2716" i="1" dirty="0">
                  <a:solidFill>
                    <a:srgbClr val="0070C0"/>
                  </a:solidFill>
                  <a:latin typeface="Calibri"/>
                </a:endParaRPr>
              </a:p>
            </p:txBody>
          </p:sp>
        </p:grpSp>
        <p:grpSp>
          <p:nvGrpSpPr>
            <p:cNvPr id="31" name="Grupp 67">
              <a:extLst>
                <a:ext uri="{FF2B5EF4-FFF2-40B4-BE49-F238E27FC236}">
                  <a16:creationId xmlns:a16="http://schemas.microsoft.com/office/drawing/2014/main" id="{11E6FF8A-DF5D-4A3B-A3C1-D63D025C2E57}"/>
                </a:ext>
              </a:extLst>
            </p:cNvPr>
            <p:cNvGrpSpPr/>
            <p:nvPr/>
          </p:nvGrpSpPr>
          <p:grpSpPr>
            <a:xfrm>
              <a:off x="5643391" y="1612475"/>
              <a:ext cx="605276" cy="1174227"/>
              <a:chOff x="4119391" y="1471069"/>
              <a:chExt cx="605276" cy="1174227"/>
            </a:xfrm>
          </p:grpSpPr>
          <p:cxnSp>
            <p:nvCxnSpPr>
              <p:cNvPr id="48" name="Lige pilforbindelse 8">
                <a:extLst>
                  <a:ext uri="{FF2B5EF4-FFF2-40B4-BE49-F238E27FC236}">
                    <a16:creationId xmlns:a16="http://schemas.microsoft.com/office/drawing/2014/main" id="{59B3C8B9-E0D7-45FD-B3FF-6670C344A0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46661" y="1583839"/>
                <a:ext cx="0" cy="1061457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kstfelt 23">
                <a:extLst>
                  <a:ext uri="{FF2B5EF4-FFF2-40B4-BE49-F238E27FC236}">
                    <a16:creationId xmlns:a16="http://schemas.microsoft.com/office/drawing/2014/main" id="{369DD440-A789-4D6F-A9CB-641B0E9BB3AD}"/>
                  </a:ext>
                </a:extLst>
              </p:cNvPr>
              <p:cNvSpPr txBox="1"/>
              <p:nvPr/>
            </p:nvSpPr>
            <p:spPr>
              <a:xfrm>
                <a:off x="4119391" y="1471069"/>
                <a:ext cx="605276" cy="594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517397"/>
                <a:r>
                  <a:rPr lang="da-DK" sz="2716" i="1" dirty="0">
                    <a:solidFill>
                      <a:srgbClr val="0070C0"/>
                    </a:solidFill>
                    <a:latin typeface="Calibri"/>
                  </a:rPr>
                  <a:t>I</a:t>
                </a:r>
                <a:r>
                  <a:rPr lang="da-DK" sz="2716" i="1" baseline="-25000" dirty="0">
                    <a:solidFill>
                      <a:srgbClr val="0070C0"/>
                    </a:solidFill>
                    <a:latin typeface="Calibri"/>
                  </a:rPr>
                  <a:t>H</a:t>
                </a:r>
                <a:endParaRPr lang="da-DK" sz="2716" i="1" dirty="0">
                  <a:solidFill>
                    <a:srgbClr val="0070C0"/>
                  </a:solidFill>
                  <a:latin typeface="Calibri"/>
                </a:endParaRPr>
              </a:p>
            </p:txBody>
          </p:sp>
        </p:grpSp>
        <p:sp>
          <p:nvSpPr>
            <p:cNvPr id="32" name="Tekstfelt 23">
              <a:extLst>
                <a:ext uri="{FF2B5EF4-FFF2-40B4-BE49-F238E27FC236}">
                  <a16:creationId xmlns:a16="http://schemas.microsoft.com/office/drawing/2014/main" id="{EFD65514-106D-465B-B231-A3BB4265E30D}"/>
                </a:ext>
              </a:extLst>
            </p:cNvPr>
            <p:cNvSpPr txBox="1"/>
            <p:nvPr/>
          </p:nvSpPr>
          <p:spPr>
            <a:xfrm>
              <a:off x="3566721" y="3257608"/>
              <a:ext cx="874079" cy="594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7397"/>
              <a:r>
                <a:rPr lang="da-DK" sz="2716" i="1" dirty="0">
                  <a:solidFill>
                    <a:srgbClr val="0070C0"/>
                  </a:solidFill>
                  <a:latin typeface="Calibri"/>
                </a:rPr>
                <a:t>E</a:t>
              </a:r>
              <a:r>
                <a:rPr lang="da-DK" sz="2716" i="1" baseline="-25000" dirty="0">
                  <a:solidFill>
                    <a:srgbClr val="0070C0"/>
                  </a:solidFill>
                  <a:latin typeface="Calibri"/>
                </a:rPr>
                <a:t>L,ex</a:t>
              </a:r>
              <a:endParaRPr lang="da-DK" sz="2716" i="1" dirty="0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47" name="Tekstfelt 23">
              <a:extLst>
                <a:ext uri="{FF2B5EF4-FFF2-40B4-BE49-F238E27FC236}">
                  <a16:creationId xmlns:a16="http://schemas.microsoft.com/office/drawing/2014/main" id="{ACC07B68-FD89-49A8-9A79-73D61C8A5C86}"/>
                </a:ext>
              </a:extLst>
            </p:cNvPr>
            <p:cNvSpPr txBox="1"/>
            <p:nvPr/>
          </p:nvSpPr>
          <p:spPr>
            <a:xfrm>
              <a:off x="5324712" y="3282883"/>
              <a:ext cx="874079" cy="594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7397"/>
              <a:r>
                <a:rPr lang="da-DK" sz="2716" i="1" dirty="0">
                  <a:solidFill>
                    <a:srgbClr val="0070C0"/>
                  </a:solidFill>
                  <a:latin typeface="Calibri"/>
                </a:rPr>
                <a:t>E</a:t>
              </a:r>
              <a:r>
                <a:rPr lang="da-DK" sz="2716" i="1" baseline="-25000" dirty="0">
                  <a:solidFill>
                    <a:srgbClr val="0070C0"/>
                  </a:solidFill>
                  <a:latin typeface="Calibri"/>
                </a:rPr>
                <a:t>H,ex</a:t>
              </a:r>
              <a:endParaRPr lang="da-DK" sz="2716" i="1" dirty="0">
                <a:solidFill>
                  <a:srgbClr val="0070C0"/>
                </a:solidFill>
                <a:latin typeface="Calibri"/>
              </a:endParaRPr>
            </a:p>
          </p:txBody>
        </p:sp>
      </p:grpSp>
      <p:grpSp>
        <p:nvGrpSpPr>
          <p:cNvPr id="54" name="Groupe 32">
            <a:extLst>
              <a:ext uri="{FF2B5EF4-FFF2-40B4-BE49-F238E27FC236}">
                <a16:creationId xmlns:a16="http://schemas.microsoft.com/office/drawing/2014/main" id="{4D073154-2DA7-4FBB-9D34-03D10FEADC30}"/>
              </a:ext>
            </a:extLst>
          </p:cNvPr>
          <p:cNvGrpSpPr/>
          <p:nvPr/>
        </p:nvGrpSpPr>
        <p:grpSpPr>
          <a:xfrm>
            <a:off x="9168034" y="3386160"/>
            <a:ext cx="2842694" cy="2471991"/>
            <a:chOff x="3248863" y="1595850"/>
            <a:chExt cx="3069034" cy="2880629"/>
          </a:xfrm>
        </p:grpSpPr>
        <p:pic>
          <p:nvPicPr>
            <p:cNvPr id="55" name="Bildobjekt 43">
              <a:extLst>
                <a:ext uri="{FF2B5EF4-FFF2-40B4-BE49-F238E27FC236}">
                  <a16:creationId xmlns:a16="http://schemas.microsoft.com/office/drawing/2014/main" id="{D0462A1E-E427-4A57-B16B-9072248C3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248863" y="2118692"/>
              <a:ext cx="2975619" cy="1263979"/>
            </a:xfrm>
            <a:prstGeom prst="rect">
              <a:avLst/>
            </a:prstGeom>
          </p:spPr>
        </p:pic>
        <p:grpSp>
          <p:nvGrpSpPr>
            <p:cNvPr id="56" name="Grupp 54">
              <a:extLst>
                <a:ext uri="{FF2B5EF4-FFF2-40B4-BE49-F238E27FC236}">
                  <a16:creationId xmlns:a16="http://schemas.microsoft.com/office/drawing/2014/main" id="{A4835627-CC52-4369-AAED-6003B21467B1}"/>
                </a:ext>
              </a:extLst>
            </p:cNvPr>
            <p:cNvGrpSpPr/>
            <p:nvPr/>
          </p:nvGrpSpPr>
          <p:grpSpPr>
            <a:xfrm>
              <a:off x="4743920" y="2786701"/>
              <a:ext cx="366694" cy="1689778"/>
              <a:chOff x="3153931" y="2786701"/>
              <a:chExt cx="366694" cy="1689778"/>
            </a:xfrm>
          </p:grpSpPr>
          <p:cxnSp>
            <p:nvCxnSpPr>
              <p:cNvPr id="65" name="Lige pilforbindelse 13">
                <a:extLst>
                  <a:ext uri="{FF2B5EF4-FFF2-40B4-BE49-F238E27FC236}">
                    <a16:creationId xmlns:a16="http://schemas.microsoft.com/office/drawing/2014/main" id="{381606EA-C61B-4E7B-9B71-412397D789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3931" y="2786701"/>
                <a:ext cx="0" cy="141503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kstfelt 21">
                <a:extLst>
                  <a:ext uri="{FF2B5EF4-FFF2-40B4-BE49-F238E27FC236}">
                    <a16:creationId xmlns:a16="http://schemas.microsoft.com/office/drawing/2014/main" id="{5D59589E-8CE0-4250-A673-1988696ED60B}"/>
                  </a:ext>
                </a:extLst>
              </p:cNvPr>
              <p:cNvSpPr txBox="1"/>
              <p:nvPr/>
            </p:nvSpPr>
            <p:spPr>
              <a:xfrm>
                <a:off x="3166250" y="3942606"/>
                <a:ext cx="354375" cy="533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517397"/>
                <a:r>
                  <a:rPr lang="da-DK" sz="2377" dirty="0">
                    <a:solidFill>
                      <a:srgbClr val="FF0000"/>
                    </a:solidFill>
                    <a:latin typeface="Calibri"/>
                  </a:rPr>
                  <a:t>L</a:t>
                </a:r>
              </a:p>
            </p:txBody>
          </p:sp>
        </p:grpSp>
        <p:grpSp>
          <p:nvGrpSpPr>
            <p:cNvPr id="57" name="Grupp 65">
              <a:extLst>
                <a:ext uri="{FF2B5EF4-FFF2-40B4-BE49-F238E27FC236}">
                  <a16:creationId xmlns:a16="http://schemas.microsoft.com/office/drawing/2014/main" id="{7ED9AA2D-615F-4CEB-8576-9C757D88D241}"/>
                </a:ext>
              </a:extLst>
            </p:cNvPr>
            <p:cNvGrpSpPr/>
            <p:nvPr/>
          </p:nvGrpSpPr>
          <p:grpSpPr>
            <a:xfrm>
              <a:off x="3451556" y="1725245"/>
              <a:ext cx="854842" cy="921933"/>
              <a:chOff x="1927556" y="1725244"/>
              <a:chExt cx="854842" cy="921933"/>
            </a:xfrm>
          </p:grpSpPr>
          <p:cxnSp>
            <p:nvCxnSpPr>
              <p:cNvPr id="63" name="Lige pilforbindelse 11">
                <a:extLst>
                  <a:ext uri="{FF2B5EF4-FFF2-40B4-BE49-F238E27FC236}">
                    <a16:creationId xmlns:a16="http://schemas.microsoft.com/office/drawing/2014/main" id="{CCC27309-8A36-4EAD-8910-026F14B8B1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927556" y="2008369"/>
                <a:ext cx="261646" cy="63880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kstfelt 23">
                <a:extLst>
                  <a:ext uri="{FF2B5EF4-FFF2-40B4-BE49-F238E27FC236}">
                    <a16:creationId xmlns:a16="http://schemas.microsoft.com/office/drawing/2014/main" id="{17910B8B-B88D-4F6D-B926-2D80BFABEC36}"/>
                  </a:ext>
                </a:extLst>
              </p:cNvPr>
              <p:cNvSpPr txBox="1"/>
              <p:nvPr/>
            </p:nvSpPr>
            <p:spPr>
              <a:xfrm>
                <a:off x="2177122" y="1725244"/>
                <a:ext cx="605276" cy="594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517397"/>
                <a:r>
                  <a:rPr lang="da-DK" sz="2716" i="1" dirty="0">
                    <a:solidFill>
                      <a:srgbClr val="FF0000"/>
                    </a:solidFill>
                    <a:latin typeface="Calibri"/>
                  </a:rPr>
                  <a:t>I</a:t>
                </a:r>
                <a:r>
                  <a:rPr lang="da-DK" sz="2716" i="1" baseline="-25000" dirty="0">
                    <a:solidFill>
                      <a:srgbClr val="FF0000"/>
                    </a:solidFill>
                    <a:latin typeface="Calibri"/>
                  </a:rPr>
                  <a:t>L</a:t>
                </a:r>
                <a:endParaRPr lang="da-DK" sz="2716" i="1" dirty="0">
                  <a:solidFill>
                    <a:srgbClr val="FF0000"/>
                  </a:solidFill>
                  <a:latin typeface="Calibri"/>
                </a:endParaRPr>
              </a:p>
            </p:txBody>
          </p:sp>
        </p:grpSp>
        <p:grpSp>
          <p:nvGrpSpPr>
            <p:cNvPr id="58" name="Grupp 67">
              <a:extLst>
                <a:ext uri="{FF2B5EF4-FFF2-40B4-BE49-F238E27FC236}">
                  <a16:creationId xmlns:a16="http://schemas.microsoft.com/office/drawing/2014/main" id="{DD5AB2DE-1370-4536-A4FA-20F2912F3F50}"/>
                </a:ext>
              </a:extLst>
            </p:cNvPr>
            <p:cNvGrpSpPr/>
            <p:nvPr/>
          </p:nvGrpSpPr>
          <p:grpSpPr>
            <a:xfrm>
              <a:off x="5285909" y="1595850"/>
              <a:ext cx="805143" cy="1190854"/>
              <a:chOff x="3761909" y="1454444"/>
              <a:chExt cx="805143" cy="1190854"/>
            </a:xfrm>
          </p:grpSpPr>
          <p:cxnSp>
            <p:nvCxnSpPr>
              <p:cNvPr id="61" name="Lige pilforbindelse 8">
                <a:extLst>
                  <a:ext uri="{FF2B5EF4-FFF2-40B4-BE49-F238E27FC236}">
                    <a16:creationId xmlns:a16="http://schemas.microsoft.com/office/drawing/2014/main" id="{DE2B228D-9277-427E-B96A-EC219E19D9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46662" y="1701053"/>
                <a:ext cx="420390" cy="94424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kstfelt 23">
                <a:extLst>
                  <a:ext uri="{FF2B5EF4-FFF2-40B4-BE49-F238E27FC236}">
                    <a16:creationId xmlns:a16="http://schemas.microsoft.com/office/drawing/2014/main" id="{9AA49EF4-36B0-471B-93C2-2E2526466958}"/>
                  </a:ext>
                </a:extLst>
              </p:cNvPr>
              <p:cNvSpPr txBox="1"/>
              <p:nvPr/>
            </p:nvSpPr>
            <p:spPr>
              <a:xfrm>
                <a:off x="3761909" y="1454444"/>
                <a:ext cx="605276" cy="594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517397"/>
                <a:r>
                  <a:rPr lang="da-DK" sz="2716" i="1" dirty="0">
                    <a:solidFill>
                      <a:srgbClr val="FF0000"/>
                    </a:solidFill>
                    <a:latin typeface="Calibri"/>
                  </a:rPr>
                  <a:t>I</a:t>
                </a:r>
                <a:r>
                  <a:rPr lang="da-DK" sz="2716" i="1" baseline="-25000" dirty="0">
                    <a:solidFill>
                      <a:srgbClr val="FF0000"/>
                    </a:solidFill>
                    <a:latin typeface="Calibri"/>
                  </a:rPr>
                  <a:t>H</a:t>
                </a:r>
                <a:endParaRPr lang="da-DK" sz="2716" i="1" dirty="0">
                  <a:solidFill>
                    <a:srgbClr val="FF0000"/>
                  </a:solidFill>
                  <a:latin typeface="Calibri"/>
                </a:endParaRPr>
              </a:p>
            </p:txBody>
          </p:sp>
        </p:grpSp>
        <p:sp>
          <p:nvSpPr>
            <p:cNvPr id="59" name="Tekstfelt 23">
              <a:extLst>
                <a:ext uri="{FF2B5EF4-FFF2-40B4-BE49-F238E27FC236}">
                  <a16:creationId xmlns:a16="http://schemas.microsoft.com/office/drawing/2014/main" id="{8DEDC80F-4BBE-4D0F-85F8-705D9325978A}"/>
                </a:ext>
              </a:extLst>
            </p:cNvPr>
            <p:cNvSpPr txBox="1"/>
            <p:nvPr/>
          </p:nvSpPr>
          <p:spPr>
            <a:xfrm>
              <a:off x="3427973" y="3199209"/>
              <a:ext cx="965998" cy="594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7397"/>
              <a:r>
                <a:rPr lang="da-DK" sz="2716" i="1" dirty="0">
                  <a:solidFill>
                    <a:srgbClr val="FF0000"/>
                  </a:solidFill>
                  <a:latin typeface="Calibri"/>
                </a:rPr>
                <a:t>E</a:t>
              </a:r>
              <a:r>
                <a:rPr lang="da-DK" sz="2716" i="1" baseline="-25000" dirty="0">
                  <a:solidFill>
                    <a:srgbClr val="FF0000"/>
                  </a:solidFill>
                  <a:latin typeface="Calibri"/>
                </a:rPr>
                <a:t>L,ex</a:t>
              </a:r>
              <a:endParaRPr lang="da-DK" sz="2716" i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60" name="Tekstfelt 23">
              <a:extLst>
                <a:ext uri="{FF2B5EF4-FFF2-40B4-BE49-F238E27FC236}">
                  <a16:creationId xmlns:a16="http://schemas.microsoft.com/office/drawing/2014/main" id="{4E3BE004-94B5-42D4-B370-E535D159BB29}"/>
                </a:ext>
              </a:extLst>
            </p:cNvPr>
            <p:cNvSpPr txBox="1"/>
            <p:nvPr/>
          </p:nvSpPr>
          <p:spPr>
            <a:xfrm>
              <a:off x="5443818" y="3302246"/>
              <a:ext cx="874079" cy="594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7397"/>
              <a:r>
                <a:rPr lang="da-DK" sz="2716" i="1" dirty="0">
                  <a:solidFill>
                    <a:srgbClr val="FF0000"/>
                  </a:solidFill>
                  <a:latin typeface="Calibri"/>
                </a:rPr>
                <a:t>E</a:t>
              </a:r>
              <a:r>
                <a:rPr lang="da-DK" sz="2716" i="1" baseline="-25000" dirty="0">
                  <a:solidFill>
                    <a:srgbClr val="FF0000"/>
                  </a:solidFill>
                  <a:latin typeface="Calibri"/>
                </a:rPr>
                <a:t>H,ex</a:t>
              </a:r>
              <a:endParaRPr lang="da-DK" sz="2716" i="1" dirty="0">
                <a:solidFill>
                  <a:srgbClr val="FF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4523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B389258-045E-4F60-8E17-86B8FAC5C519}"/>
              </a:ext>
            </a:extLst>
          </p:cNvPr>
          <p:cNvSpPr txBox="1"/>
          <p:nvPr/>
        </p:nvSpPr>
        <p:spPr>
          <a:xfrm>
            <a:off x="3528925" y="1041407"/>
            <a:ext cx="5134151" cy="646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3">
              <a:defRPr/>
            </a:pPr>
            <a:r>
              <a:rPr lang="en-GB" sz="1799" dirty="0">
                <a:solidFill>
                  <a:srgbClr val="FF0000"/>
                </a:solidFill>
                <a:latin typeface="Calibri" panose="020F0502020204030204"/>
              </a:rPr>
              <a:t>TDDFT approach</a:t>
            </a:r>
          </a:p>
          <a:p>
            <a:pPr defTabSz="914373">
              <a:defRPr/>
            </a:pPr>
            <a:r>
              <a:rPr lang="en-GB" sz="1799" dirty="0">
                <a:solidFill>
                  <a:srgbClr val="FF0000"/>
                </a:solidFill>
                <a:latin typeface="Calibri" panose="020F0502020204030204"/>
              </a:rPr>
              <a:t>G. Scamps et al., Phys. Rev. C 108, L061602 (2023)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97984D-CECC-4C16-90F3-C54FF785A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956" y="1961809"/>
            <a:ext cx="5338127" cy="3871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5EFC16-B0FE-42C0-B427-1DC009BB5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9" y="1880606"/>
            <a:ext cx="6484542" cy="3871160"/>
          </a:xfrm>
          <a:prstGeom prst="rect">
            <a:avLst/>
          </a:prstGeom>
        </p:spPr>
      </p:pic>
      <p:sp>
        <p:nvSpPr>
          <p:cNvPr id="13" name="Titre 5">
            <a:extLst>
              <a:ext uri="{FF2B5EF4-FFF2-40B4-BE49-F238E27FC236}">
                <a16:creationId xmlns:a16="http://schemas.microsoft.com/office/drawing/2014/main" id="{0C6309F6-5485-4A0C-AEB3-D9CCA5670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419" y="194259"/>
            <a:ext cx="7575961" cy="488951"/>
          </a:xfrm>
        </p:spPr>
        <p:txBody>
          <a:bodyPr>
            <a:normAutofit/>
          </a:bodyPr>
          <a:lstStyle/>
          <a:p>
            <a:r>
              <a:rPr lang="en-GB" dirty="0"/>
              <a:t>Correlation between the fragment spin </a:t>
            </a:r>
            <a:r>
              <a:rPr lang="en-GB" i="1" u="sng" dirty="0"/>
              <a:t>directions?</a:t>
            </a:r>
          </a:p>
        </p:txBody>
      </p:sp>
      <p:sp>
        <p:nvSpPr>
          <p:cNvPr id="14" name="ZoneTexte 1">
            <a:extLst>
              <a:ext uri="{FF2B5EF4-FFF2-40B4-BE49-F238E27FC236}">
                <a16:creationId xmlns:a16="http://schemas.microsoft.com/office/drawing/2014/main" id="{89BC0DF2-5659-419F-94B1-D9571ABE46B0}"/>
              </a:ext>
            </a:extLst>
          </p:cNvPr>
          <p:cNvSpPr txBox="1"/>
          <p:nvPr/>
        </p:nvSpPr>
        <p:spPr>
          <a:xfrm>
            <a:off x="1454629" y="5932633"/>
            <a:ext cx="5293327" cy="405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3"/>
            <a:r>
              <a:rPr lang="fr-FR" sz="2037" dirty="0" err="1">
                <a:solidFill>
                  <a:prstClr val="black"/>
                </a:solidFill>
                <a:latin typeface="Calibri" panose="020F0502020204030204"/>
              </a:rPr>
              <a:t>Theoretical</a:t>
            </a:r>
            <a:r>
              <a:rPr lang="fr-FR" sz="203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2037" dirty="0" err="1">
                <a:solidFill>
                  <a:prstClr val="black"/>
                </a:solidFill>
                <a:latin typeface="Calibri" panose="020F0502020204030204"/>
              </a:rPr>
              <a:t>predictions</a:t>
            </a:r>
            <a:r>
              <a:rPr lang="fr-FR" sz="203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2037" dirty="0" err="1">
                <a:solidFill>
                  <a:prstClr val="black"/>
                </a:solidFill>
                <a:latin typeface="Calibri" panose="020F0502020204030204"/>
              </a:rPr>
              <a:t>strongly</a:t>
            </a:r>
            <a:r>
              <a:rPr lang="fr-FR" sz="2037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2037" dirty="0" err="1">
                <a:solidFill>
                  <a:prstClr val="black"/>
                </a:solidFill>
                <a:latin typeface="Calibri" panose="020F0502020204030204"/>
              </a:rPr>
              <a:t>disagree</a:t>
            </a:r>
            <a:r>
              <a:rPr lang="fr-FR" sz="2037" dirty="0">
                <a:solidFill>
                  <a:prstClr val="black"/>
                </a:solidFill>
                <a:latin typeface="Calibri" panose="020F0502020204030204"/>
              </a:rPr>
              <a:t> !!</a:t>
            </a:r>
          </a:p>
        </p:txBody>
      </p:sp>
    </p:spTree>
    <p:extLst>
      <p:ext uri="{BB962C8B-B14F-4D97-AF65-F5344CB8AC3E}">
        <p14:creationId xmlns:p14="http://schemas.microsoft.com/office/powerpoint/2010/main" val="711558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0F4F6AA-DA12-461A-9E43-B5C304D79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99" y="1717617"/>
            <a:ext cx="4648670" cy="33032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78967F-6884-42CD-AAA6-977F3323A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079" y="902671"/>
            <a:ext cx="7008524" cy="5346290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B8E4BCC7-DC47-4811-AD66-FA24B4201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2" y="169224"/>
            <a:ext cx="7576457" cy="488967"/>
          </a:xfrm>
        </p:spPr>
        <p:txBody>
          <a:bodyPr/>
          <a:lstStyle/>
          <a:p>
            <a:r>
              <a:rPr lang="fr-FR" dirty="0" err="1"/>
              <a:t>Angular</a:t>
            </a:r>
            <a:r>
              <a:rPr lang="fr-FR" dirty="0"/>
              <a:t> distributions of prompt fission gamma rays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E14CE0-3B91-4A6D-B0B6-52D0E5FAAE08}"/>
              </a:ext>
            </a:extLst>
          </p:cNvPr>
          <p:cNvSpPr txBox="1"/>
          <p:nvPr/>
        </p:nvSpPr>
        <p:spPr>
          <a:xfrm>
            <a:off x="205594" y="5974288"/>
            <a:ext cx="5176738" cy="370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11" dirty="0"/>
              <a:t>A. Wolf and E. </a:t>
            </a:r>
            <a:r>
              <a:rPr lang="fr-FR" sz="1811" dirty="0" err="1"/>
              <a:t>Cheifetz</a:t>
            </a:r>
            <a:r>
              <a:rPr lang="fr-FR" sz="1811" dirty="0"/>
              <a:t>, Phys. </a:t>
            </a:r>
            <a:r>
              <a:rPr lang="fr-FR" sz="1811" dirty="0" err="1"/>
              <a:t>Rev</a:t>
            </a:r>
            <a:r>
              <a:rPr lang="fr-FR" sz="1811" dirty="0"/>
              <a:t>. C 13 5 1952 (1976)</a:t>
            </a:r>
            <a:endParaRPr lang="en-GB" sz="181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A9D0B7-CA31-4BAF-B23C-60DC5FB61713}"/>
              </a:ext>
            </a:extLst>
          </p:cNvPr>
          <p:cNvSpPr txBox="1"/>
          <p:nvPr/>
        </p:nvSpPr>
        <p:spPr>
          <a:xfrm>
            <a:off x="2999210" y="1065661"/>
            <a:ext cx="1066318" cy="405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37" baseline="30000" dirty="0"/>
              <a:t>252</a:t>
            </a:r>
            <a:r>
              <a:rPr lang="fr-FR" sz="2037" dirty="0"/>
              <a:t>Cf(SF)</a:t>
            </a:r>
            <a:endParaRPr lang="en-GB" sz="2037" dirty="0"/>
          </a:p>
        </p:txBody>
      </p:sp>
    </p:spTree>
    <p:extLst>
      <p:ext uri="{BB962C8B-B14F-4D97-AF65-F5344CB8AC3E}">
        <p14:creationId xmlns:p14="http://schemas.microsoft.com/office/powerpoint/2010/main" val="2055502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73ABC64-2009-4AAD-89CD-D3BA1EC27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050" y="904121"/>
            <a:ext cx="4705091" cy="45099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E60AAF-14F3-4A95-8EDE-5BEFBA253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24" y="1628554"/>
            <a:ext cx="5778817" cy="38555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470781-0B49-40C3-9131-BAEBA8F7C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343" y="969576"/>
            <a:ext cx="5330015" cy="758966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EED7947E-420F-4BC1-9AF7-B335DDA97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2" y="169224"/>
            <a:ext cx="7576457" cy="488967"/>
          </a:xfrm>
        </p:spPr>
        <p:txBody>
          <a:bodyPr/>
          <a:lstStyle/>
          <a:p>
            <a:r>
              <a:rPr lang="fr-FR" dirty="0" err="1"/>
              <a:t>Angular</a:t>
            </a:r>
            <a:r>
              <a:rPr lang="fr-FR" dirty="0"/>
              <a:t> distributions of prompt fission gamma rays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FA321D-9C94-4182-A4D4-E22C88B4E16F}"/>
              </a:ext>
            </a:extLst>
          </p:cNvPr>
          <p:cNvSpPr txBox="1"/>
          <p:nvPr/>
        </p:nvSpPr>
        <p:spPr>
          <a:xfrm>
            <a:off x="2421815" y="5414023"/>
            <a:ext cx="1345433" cy="405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37" dirty="0"/>
              <a:t>Cos (</a:t>
            </a:r>
            <a:r>
              <a:rPr lang="fr-FR" sz="2037" dirty="0" err="1"/>
              <a:t>theta</a:t>
            </a:r>
            <a:r>
              <a:rPr lang="fr-FR" sz="2037" dirty="0"/>
              <a:t>)</a:t>
            </a:r>
            <a:endParaRPr lang="en-GB" sz="2037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7A580C-36EF-46CD-B6D7-11522701D022}"/>
              </a:ext>
            </a:extLst>
          </p:cNvPr>
          <p:cNvSpPr txBox="1"/>
          <p:nvPr/>
        </p:nvSpPr>
        <p:spPr>
          <a:xfrm>
            <a:off x="2347255" y="2089996"/>
            <a:ext cx="2250744" cy="370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11" dirty="0"/>
              <a:t>Legendre </a:t>
            </a:r>
            <a:r>
              <a:rPr lang="fr-FR" sz="1811" dirty="0" err="1"/>
              <a:t>polynomials</a:t>
            </a:r>
            <a:endParaRPr lang="en-GB" sz="181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7C6EB-218E-4806-BEBF-9E18F1B6235A}"/>
              </a:ext>
            </a:extLst>
          </p:cNvPr>
          <p:cNvSpPr txBox="1"/>
          <p:nvPr/>
        </p:nvSpPr>
        <p:spPr>
          <a:xfrm>
            <a:off x="6747956" y="5463389"/>
            <a:ext cx="4705091" cy="103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37" dirty="0">
                <a:solidFill>
                  <a:srgbClr val="FF0000"/>
                </a:solidFill>
              </a:rPr>
              <a:t>Conclusion: Fragment spin </a:t>
            </a:r>
            <a:r>
              <a:rPr lang="fr-FR" sz="2037" dirty="0" err="1">
                <a:solidFill>
                  <a:srgbClr val="FF0000"/>
                </a:solidFill>
              </a:rPr>
              <a:t>is</a:t>
            </a:r>
            <a:r>
              <a:rPr lang="fr-FR" sz="2037" dirty="0">
                <a:solidFill>
                  <a:srgbClr val="FF0000"/>
                </a:solidFill>
              </a:rPr>
              <a:t> </a:t>
            </a:r>
            <a:r>
              <a:rPr lang="fr-FR" sz="2037" dirty="0" err="1">
                <a:solidFill>
                  <a:srgbClr val="FF0000"/>
                </a:solidFill>
              </a:rPr>
              <a:t>perpendicular</a:t>
            </a:r>
            <a:r>
              <a:rPr lang="fr-FR" sz="2037" dirty="0">
                <a:solidFill>
                  <a:srgbClr val="FF0000"/>
                </a:solidFill>
              </a:rPr>
              <a:t> to the fission axis</a:t>
            </a:r>
          </a:p>
          <a:p>
            <a:endParaRPr lang="en-GB" sz="2037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3910DF-5091-4B12-8DE3-D510116574A7}"/>
              </a:ext>
            </a:extLst>
          </p:cNvPr>
          <p:cNvSpPr txBox="1"/>
          <p:nvPr/>
        </p:nvSpPr>
        <p:spPr>
          <a:xfrm>
            <a:off x="6874750" y="6487001"/>
            <a:ext cx="5176738" cy="370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11" dirty="0"/>
              <a:t>A. Wolf and E. </a:t>
            </a:r>
            <a:r>
              <a:rPr lang="fr-FR" sz="1811" dirty="0" err="1"/>
              <a:t>Cheifetz</a:t>
            </a:r>
            <a:r>
              <a:rPr lang="fr-FR" sz="1811" dirty="0"/>
              <a:t>, Phys. </a:t>
            </a:r>
            <a:r>
              <a:rPr lang="fr-FR" sz="1811" dirty="0" err="1"/>
              <a:t>Rev</a:t>
            </a:r>
            <a:r>
              <a:rPr lang="fr-FR" sz="1811" dirty="0"/>
              <a:t>. C 13 5 1952 (1976)</a:t>
            </a:r>
            <a:endParaRPr lang="en-GB" sz="181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463CA8-EA72-4958-840A-B1BA43986AC8}"/>
              </a:ext>
            </a:extLst>
          </p:cNvPr>
          <p:cNvSpPr txBox="1"/>
          <p:nvPr/>
        </p:nvSpPr>
        <p:spPr>
          <a:xfrm>
            <a:off x="205124" y="5966886"/>
            <a:ext cx="2512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</a:t>
            </a:r>
            <a:r>
              <a:rPr lang="fr-FR" dirty="0" err="1"/>
              <a:t>See</a:t>
            </a:r>
            <a:r>
              <a:rPr lang="fr-FR" dirty="0"/>
              <a:t> talk of Henrik Haug)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9549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826880-2311-4E54-BD28-FE02A6363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738" y="169117"/>
            <a:ext cx="7774775" cy="488983"/>
          </a:xfrm>
        </p:spPr>
        <p:txBody>
          <a:bodyPr>
            <a:normAutofit/>
          </a:bodyPr>
          <a:lstStyle/>
          <a:p>
            <a:r>
              <a:rPr lang="fr-FR" dirty="0" err="1"/>
              <a:t>Angular</a:t>
            </a:r>
            <a:r>
              <a:rPr lang="fr-FR" dirty="0"/>
              <a:t> </a:t>
            </a:r>
            <a:r>
              <a:rPr lang="fr-FR" dirty="0" err="1"/>
              <a:t>correlations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partner</a:t>
            </a:r>
            <a:r>
              <a:rPr lang="fr-FR" dirty="0"/>
              <a:t> fragment gamma rays</a:t>
            </a:r>
            <a:endParaRPr lang="en-GB" dirty="0"/>
          </a:p>
        </p:txBody>
      </p:sp>
      <p:pic>
        <p:nvPicPr>
          <p:cNvPr id="21" name="Screenshot 2025-08-04 at 22.10.40.png" descr="Screenshot 2025-08-04 at 22.10.40.png">
            <a:extLst>
              <a:ext uri="{FF2B5EF4-FFF2-40B4-BE49-F238E27FC236}">
                <a16:creationId xmlns:a16="http://schemas.microsoft.com/office/drawing/2014/main" id="{9EBA404D-94B6-4539-A09F-1BE334FA2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69" y="785585"/>
            <a:ext cx="4675593" cy="552483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8064EA4-59D2-480E-BBDB-130EBD77E804}"/>
              </a:ext>
            </a:extLst>
          </p:cNvPr>
          <p:cNvSpPr/>
          <p:nvPr/>
        </p:nvSpPr>
        <p:spPr>
          <a:xfrm>
            <a:off x="993913" y="2365512"/>
            <a:ext cx="3991449" cy="10634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65D7AE-0BDC-4DEF-B0E2-81079091D012}"/>
              </a:ext>
            </a:extLst>
          </p:cNvPr>
          <p:cNvSpPr txBox="1"/>
          <p:nvPr/>
        </p:nvSpPr>
        <p:spPr>
          <a:xfrm>
            <a:off x="96906" y="6437903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A.G. Smith et al., Phys. Rev. C 60, 064611 (1999)</a:t>
            </a:r>
          </a:p>
        </p:txBody>
      </p:sp>
      <p:sp>
        <p:nvSpPr>
          <p:cNvPr id="33" name="Freeform 41">
            <a:extLst>
              <a:ext uri="{FF2B5EF4-FFF2-40B4-BE49-F238E27FC236}">
                <a16:creationId xmlns:a16="http://schemas.microsoft.com/office/drawing/2014/main" id="{8B42FCC7-012E-4B22-AC6B-A30AE0D61446}"/>
              </a:ext>
            </a:extLst>
          </p:cNvPr>
          <p:cNvSpPr>
            <a:spLocks noChangeAspect="1"/>
          </p:cNvSpPr>
          <p:nvPr/>
        </p:nvSpPr>
        <p:spPr bwMode="auto">
          <a:xfrm rot="13459687" flipV="1">
            <a:off x="5865170" y="2014494"/>
            <a:ext cx="1056906" cy="77603"/>
          </a:xfrm>
          <a:custGeom>
            <a:avLst/>
            <a:gdLst>
              <a:gd name="T0" fmla="*/ 0 w 1248"/>
              <a:gd name="T1" fmla="*/ 2147483647 h 464"/>
              <a:gd name="T2" fmla="*/ 2147483647 w 1248"/>
              <a:gd name="T3" fmla="*/ 2147483647 h 464"/>
              <a:gd name="T4" fmla="*/ 2147483647 w 1248"/>
              <a:gd name="T5" fmla="*/ 2147483647 h 464"/>
              <a:gd name="T6" fmla="*/ 2147483647 w 1248"/>
              <a:gd name="T7" fmla="*/ 2147483647 h 464"/>
              <a:gd name="T8" fmla="*/ 2147483647 w 1248"/>
              <a:gd name="T9" fmla="*/ 2147483647 h 464"/>
              <a:gd name="T10" fmla="*/ 2147483647 w 1248"/>
              <a:gd name="T11" fmla="*/ 2147483647 h 464"/>
              <a:gd name="T12" fmla="*/ 2147483647 w 1248"/>
              <a:gd name="T13" fmla="*/ 2147483647 h 464"/>
              <a:gd name="T14" fmla="*/ 2147483647 w 1248"/>
              <a:gd name="T15" fmla="*/ 2147483647 h 464"/>
              <a:gd name="T16" fmla="*/ 2147483647 w 1248"/>
              <a:gd name="T17" fmla="*/ 2147483647 h 464"/>
              <a:gd name="T18" fmla="*/ 2147483647 w 1248"/>
              <a:gd name="T19" fmla="*/ 2147483647 h 464"/>
              <a:gd name="T20" fmla="*/ 2147483647 w 1248"/>
              <a:gd name="T21" fmla="*/ 2147483647 h 464"/>
              <a:gd name="T22" fmla="*/ 2147483647 w 1248"/>
              <a:gd name="T23" fmla="*/ 2147483647 h 464"/>
              <a:gd name="T24" fmla="*/ 2147483647 w 1248"/>
              <a:gd name="T25" fmla="*/ 2147483647 h 464"/>
              <a:gd name="T26" fmla="*/ 2147483647 w 1248"/>
              <a:gd name="T27" fmla="*/ 2147483647 h 4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48"/>
              <a:gd name="T43" fmla="*/ 0 h 464"/>
              <a:gd name="T44" fmla="*/ 1248 w 1248"/>
              <a:gd name="T45" fmla="*/ 464 h 46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48" h="464">
                <a:moveTo>
                  <a:pt x="0" y="464"/>
                </a:moveTo>
                <a:cubicBezTo>
                  <a:pt x="32" y="248"/>
                  <a:pt x="64" y="32"/>
                  <a:pt x="96" y="32"/>
                </a:cubicBezTo>
                <a:cubicBezTo>
                  <a:pt x="128" y="32"/>
                  <a:pt x="160" y="464"/>
                  <a:pt x="192" y="464"/>
                </a:cubicBezTo>
                <a:cubicBezTo>
                  <a:pt x="224" y="464"/>
                  <a:pt x="256" y="32"/>
                  <a:pt x="288" y="32"/>
                </a:cubicBezTo>
                <a:cubicBezTo>
                  <a:pt x="320" y="32"/>
                  <a:pt x="352" y="464"/>
                  <a:pt x="384" y="464"/>
                </a:cubicBezTo>
                <a:cubicBezTo>
                  <a:pt x="416" y="464"/>
                  <a:pt x="448" y="32"/>
                  <a:pt x="480" y="32"/>
                </a:cubicBezTo>
                <a:cubicBezTo>
                  <a:pt x="512" y="32"/>
                  <a:pt x="552" y="464"/>
                  <a:pt x="576" y="464"/>
                </a:cubicBezTo>
                <a:cubicBezTo>
                  <a:pt x="600" y="464"/>
                  <a:pt x="600" y="32"/>
                  <a:pt x="624" y="32"/>
                </a:cubicBezTo>
                <a:cubicBezTo>
                  <a:pt x="648" y="32"/>
                  <a:pt x="688" y="464"/>
                  <a:pt x="720" y="464"/>
                </a:cubicBezTo>
                <a:cubicBezTo>
                  <a:pt x="752" y="464"/>
                  <a:pt x="784" y="32"/>
                  <a:pt x="816" y="32"/>
                </a:cubicBezTo>
                <a:cubicBezTo>
                  <a:pt x="848" y="32"/>
                  <a:pt x="880" y="464"/>
                  <a:pt x="912" y="464"/>
                </a:cubicBezTo>
                <a:cubicBezTo>
                  <a:pt x="944" y="464"/>
                  <a:pt x="984" y="64"/>
                  <a:pt x="1008" y="32"/>
                </a:cubicBezTo>
                <a:cubicBezTo>
                  <a:pt x="1032" y="0"/>
                  <a:pt x="1016" y="224"/>
                  <a:pt x="1056" y="272"/>
                </a:cubicBezTo>
                <a:cubicBezTo>
                  <a:pt x="1096" y="320"/>
                  <a:pt x="1216" y="312"/>
                  <a:pt x="1248" y="320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 type="none" w="med" len="med"/>
            <a:tailEnd type="arrow" w="sm" len="sm"/>
          </a:ln>
        </p:spPr>
        <p:txBody>
          <a:bodyPr/>
          <a:lstStyle/>
          <a:p>
            <a:pPr defTabSz="807964" rtl="0" fontAlgn="base">
              <a:spcBef>
                <a:spcPct val="0"/>
              </a:spcBef>
              <a:spcAft>
                <a:spcPct val="0"/>
              </a:spcAft>
            </a:pPr>
            <a:endParaRPr lang="fr-FR" sz="1800" kern="12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62A02A9-0B8C-4122-B969-849A61343F00}"/>
              </a:ext>
            </a:extLst>
          </p:cNvPr>
          <p:cNvCxnSpPr>
            <a:cxnSpLocks/>
          </p:cNvCxnSpPr>
          <p:nvPr/>
        </p:nvCxnSpPr>
        <p:spPr>
          <a:xfrm>
            <a:off x="5685378" y="2793225"/>
            <a:ext cx="475090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41">
            <a:extLst>
              <a:ext uri="{FF2B5EF4-FFF2-40B4-BE49-F238E27FC236}">
                <a16:creationId xmlns:a16="http://schemas.microsoft.com/office/drawing/2014/main" id="{8E452B66-C8D3-4899-ADA6-63C949D69BD3}"/>
              </a:ext>
            </a:extLst>
          </p:cNvPr>
          <p:cNvSpPr>
            <a:spLocks noChangeAspect="1"/>
          </p:cNvSpPr>
          <p:nvPr/>
        </p:nvSpPr>
        <p:spPr bwMode="auto">
          <a:xfrm rot="17349562" flipV="1">
            <a:off x="8910461" y="1533836"/>
            <a:ext cx="1056906" cy="77603"/>
          </a:xfrm>
          <a:custGeom>
            <a:avLst/>
            <a:gdLst>
              <a:gd name="T0" fmla="*/ 0 w 1248"/>
              <a:gd name="T1" fmla="*/ 2147483647 h 464"/>
              <a:gd name="T2" fmla="*/ 2147483647 w 1248"/>
              <a:gd name="T3" fmla="*/ 2147483647 h 464"/>
              <a:gd name="T4" fmla="*/ 2147483647 w 1248"/>
              <a:gd name="T5" fmla="*/ 2147483647 h 464"/>
              <a:gd name="T6" fmla="*/ 2147483647 w 1248"/>
              <a:gd name="T7" fmla="*/ 2147483647 h 464"/>
              <a:gd name="T8" fmla="*/ 2147483647 w 1248"/>
              <a:gd name="T9" fmla="*/ 2147483647 h 464"/>
              <a:gd name="T10" fmla="*/ 2147483647 w 1248"/>
              <a:gd name="T11" fmla="*/ 2147483647 h 464"/>
              <a:gd name="T12" fmla="*/ 2147483647 w 1248"/>
              <a:gd name="T13" fmla="*/ 2147483647 h 464"/>
              <a:gd name="T14" fmla="*/ 2147483647 w 1248"/>
              <a:gd name="T15" fmla="*/ 2147483647 h 464"/>
              <a:gd name="T16" fmla="*/ 2147483647 w 1248"/>
              <a:gd name="T17" fmla="*/ 2147483647 h 464"/>
              <a:gd name="T18" fmla="*/ 2147483647 w 1248"/>
              <a:gd name="T19" fmla="*/ 2147483647 h 464"/>
              <a:gd name="T20" fmla="*/ 2147483647 w 1248"/>
              <a:gd name="T21" fmla="*/ 2147483647 h 464"/>
              <a:gd name="T22" fmla="*/ 2147483647 w 1248"/>
              <a:gd name="T23" fmla="*/ 2147483647 h 464"/>
              <a:gd name="T24" fmla="*/ 2147483647 w 1248"/>
              <a:gd name="T25" fmla="*/ 2147483647 h 464"/>
              <a:gd name="T26" fmla="*/ 2147483647 w 1248"/>
              <a:gd name="T27" fmla="*/ 2147483647 h 4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48"/>
              <a:gd name="T43" fmla="*/ 0 h 464"/>
              <a:gd name="T44" fmla="*/ 1248 w 1248"/>
              <a:gd name="T45" fmla="*/ 464 h 46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48" h="464">
                <a:moveTo>
                  <a:pt x="0" y="464"/>
                </a:moveTo>
                <a:cubicBezTo>
                  <a:pt x="32" y="248"/>
                  <a:pt x="64" y="32"/>
                  <a:pt x="96" y="32"/>
                </a:cubicBezTo>
                <a:cubicBezTo>
                  <a:pt x="128" y="32"/>
                  <a:pt x="160" y="464"/>
                  <a:pt x="192" y="464"/>
                </a:cubicBezTo>
                <a:cubicBezTo>
                  <a:pt x="224" y="464"/>
                  <a:pt x="256" y="32"/>
                  <a:pt x="288" y="32"/>
                </a:cubicBezTo>
                <a:cubicBezTo>
                  <a:pt x="320" y="32"/>
                  <a:pt x="352" y="464"/>
                  <a:pt x="384" y="464"/>
                </a:cubicBezTo>
                <a:cubicBezTo>
                  <a:pt x="416" y="464"/>
                  <a:pt x="448" y="32"/>
                  <a:pt x="480" y="32"/>
                </a:cubicBezTo>
                <a:cubicBezTo>
                  <a:pt x="512" y="32"/>
                  <a:pt x="552" y="464"/>
                  <a:pt x="576" y="464"/>
                </a:cubicBezTo>
                <a:cubicBezTo>
                  <a:pt x="600" y="464"/>
                  <a:pt x="600" y="32"/>
                  <a:pt x="624" y="32"/>
                </a:cubicBezTo>
                <a:cubicBezTo>
                  <a:pt x="648" y="32"/>
                  <a:pt x="688" y="464"/>
                  <a:pt x="720" y="464"/>
                </a:cubicBezTo>
                <a:cubicBezTo>
                  <a:pt x="752" y="464"/>
                  <a:pt x="784" y="32"/>
                  <a:pt x="816" y="32"/>
                </a:cubicBezTo>
                <a:cubicBezTo>
                  <a:pt x="848" y="32"/>
                  <a:pt x="880" y="464"/>
                  <a:pt x="912" y="464"/>
                </a:cubicBezTo>
                <a:cubicBezTo>
                  <a:pt x="944" y="464"/>
                  <a:pt x="984" y="64"/>
                  <a:pt x="1008" y="32"/>
                </a:cubicBezTo>
                <a:cubicBezTo>
                  <a:pt x="1032" y="0"/>
                  <a:pt x="1016" y="224"/>
                  <a:pt x="1056" y="272"/>
                </a:cubicBezTo>
                <a:cubicBezTo>
                  <a:pt x="1096" y="320"/>
                  <a:pt x="1216" y="312"/>
                  <a:pt x="1248" y="320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 type="none" w="med" len="med"/>
            <a:tailEnd type="arrow" w="sm" len="sm"/>
          </a:ln>
        </p:spPr>
        <p:txBody>
          <a:bodyPr/>
          <a:lstStyle/>
          <a:p>
            <a:pPr defTabSz="807964" rtl="0" fontAlgn="base">
              <a:spcBef>
                <a:spcPct val="0"/>
              </a:spcBef>
              <a:spcAft>
                <a:spcPct val="0"/>
              </a:spcAft>
            </a:pPr>
            <a:endParaRPr lang="fr-FR" sz="1800" kern="12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0" name="Groupe 32">
            <a:extLst>
              <a:ext uri="{FF2B5EF4-FFF2-40B4-BE49-F238E27FC236}">
                <a16:creationId xmlns:a16="http://schemas.microsoft.com/office/drawing/2014/main" id="{F6BD4F12-0ADA-4325-9FFA-14911D19DF15}"/>
              </a:ext>
            </a:extLst>
          </p:cNvPr>
          <p:cNvGrpSpPr/>
          <p:nvPr/>
        </p:nvGrpSpPr>
        <p:grpSpPr>
          <a:xfrm>
            <a:off x="6682746" y="1809542"/>
            <a:ext cx="2778570" cy="2457723"/>
            <a:chOff x="3248863" y="1612475"/>
            <a:chExt cx="2999804" cy="2864004"/>
          </a:xfrm>
        </p:grpSpPr>
        <p:pic>
          <p:nvPicPr>
            <p:cNvPr id="41" name="Bildobjekt 43">
              <a:extLst>
                <a:ext uri="{FF2B5EF4-FFF2-40B4-BE49-F238E27FC236}">
                  <a16:creationId xmlns:a16="http://schemas.microsoft.com/office/drawing/2014/main" id="{92D87116-15DD-410F-95CD-B0B5A402F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248863" y="2118692"/>
              <a:ext cx="2975619" cy="1263979"/>
            </a:xfrm>
            <a:prstGeom prst="rect">
              <a:avLst/>
            </a:prstGeom>
          </p:spPr>
        </p:pic>
        <p:grpSp>
          <p:nvGrpSpPr>
            <p:cNvPr id="42" name="Grupp 54">
              <a:extLst>
                <a:ext uri="{FF2B5EF4-FFF2-40B4-BE49-F238E27FC236}">
                  <a16:creationId xmlns:a16="http://schemas.microsoft.com/office/drawing/2014/main" id="{FB030333-4DB0-475B-86FD-20DE24CD55BF}"/>
                </a:ext>
              </a:extLst>
            </p:cNvPr>
            <p:cNvGrpSpPr/>
            <p:nvPr/>
          </p:nvGrpSpPr>
          <p:grpSpPr>
            <a:xfrm>
              <a:off x="4743920" y="2786701"/>
              <a:ext cx="366694" cy="1689778"/>
              <a:chOff x="3153931" y="2786701"/>
              <a:chExt cx="366694" cy="1689778"/>
            </a:xfrm>
          </p:grpSpPr>
          <p:cxnSp>
            <p:nvCxnSpPr>
              <p:cNvPr id="51" name="Lige pilforbindelse 13">
                <a:extLst>
                  <a:ext uri="{FF2B5EF4-FFF2-40B4-BE49-F238E27FC236}">
                    <a16:creationId xmlns:a16="http://schemas.microsoft.com/office/drawing/2014/main" id="{C14390B7-0143-48BE-9C47-87DD4C977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3931" y="2786701"/>
                <a:ext cx="0" cy="1415030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kstfelt 21">
                <a:extLst>
                  <a:ext uri="{FF2B5EF4-FFF2-40B4-BE49-F238E27FC236}">
                    <a16:creationId xmlns:a16="http://schemas.microsoft.com/office/drawing/2014/main" id="{77BD1C04-1BE4-4811-867F-75A13E349963}"/>
                  </a:ext>
                </a:extLst>
              </p:cNvPr>
              <p:cNvSpPr txBox="1"/>
              <p:nvPr/>
            </p:nvSpPr>
            <p:spPr>
              <a:xfrm>
                <a:off x="3166249" y="3942606"/>
                <a:ext cx="354376" cy="533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517397"/>
                <a:r>
                  <a:rPr lang="da-DK" sz="2377" dirty="0">
                    <a:solidFill>
                      <a:srgbClr val="0070C0"/>
                    </a:solidFill>
                    <a:latin typeface="Calibri"/>
                  </a:rPr>
                  <a:t>L</a:t>
                </a:r>
              </a:p>
            </p:txBody>
          </p:sp>
        </p:grpSp>
        <p:grpSp>
          <p:nvGrpSpPr>
            <p:cNvPr id="43" name="Grupp 65">
              <a:extLst>
                <a:ext uri="{FF2B5EF4-FFF2-40B4-BE49-F238E27FC236}">
                  <a16:creationId xmlns:a16="http://schemas.microsoft.com/office/drawing/2014/main" id="{A4A701BC-F1CA-4F63-AE04-8FA9E05696E2}"/>
                </a:ext>
              </a:extLst>
            </p:cNvPr>
            <p:cNvGrpSpPr/>
            <p:nvPr/>
          </p:nvGrpSpPr>
          <p:grpSpPr>
            <a:xfrm>
              <a:off x="3701122" y="1725245"/>
              <a:ext cx="605276" cy="921931"/>
              <a:chOff x="2177122" y="1725244"/>
              <a:chExt cx="605276" cy="921931"/>
            </a:xfrm>
          </p:grpSpPr>
          <p:cxnSp>
            <p:nvCxnSpPr>
              <p:cNvPr id="49" name="Lige pilforbindelse 11">
                <a:extLst>
                  <a:ext uri="{FF2B5EF4-FFF2-40B4-BE49-F238E27FC236}">
                    <a16:creationId xmlns:a16="http://schemas.microsoft.com/office/drawing/2014/main" id="{CFC92179-7840-4569-A277-BDB6E3707E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89202" y="2071175"/>
                <a:ext cx="0" cy="576000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kstfelt 23">
                <a:extLst>
                  <a:ext uri="{FF2B5EF4-FFF2-40B4-BE49-F238E27FC236}">
                    <a16:creationId xmlns:a16="http://schemas.microsoft.com/office/drawing/2014/main" id="{34A792DA-BD3C-48C6-B4E7-9254CDCBBE97}"/>
                  </a:ext>
                </a:extLst>
              </p:cNvPr>
              <p:cNvSpPr txBox="1"/>
              <p:nvPr/>
            </p:nvSpPr>
            <p:spPr>
              <a:xfrm>
                <a:off x="2177122" y="1725244"/>
                <a:ext cx="605276" cy="594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517397"/>
                <a:r>
                  <a:rPr lang="da-DK" sz="2716" i="1" dirty="0">
                    <a:solidFill>
                      <a:srgbClr val="0070C0"/>
                    </a:solidFill>
                    <a:latin typeface="Calibri"/>
                  </a:rPr>
                  <a:t>I</a:t>
                </a:r>
                <a:r>
                  <a:rPr lang="da-DK" sz="2716" i="1" baseline="-25000" dirty="0">
                    <a:solidFill>
                      <a:srgbClr val="0070C0"/>
                    </a:solidFill>
                    <a:latin typeface="Calibri"/>
                  </a:rPr>
                  <a:t>L</a:t>
                </a:r>
                <a:endParaRPr lang="da-DK" sz="2716" i="1" dirty="0">
                  <a:solidFill>
                    <a:srgbClr val="0070C0"/>
                  </a:solidFill>
                  <a:latin typeface="Calibri"/>
                </a:endParaRPr>
              </a:p>
            </p:txBody>
          </p:sp>
        </p:grpSp>
        <p:grpSp>
          <p:nvGrpSpPr>
            <p:cNvPr id="44" name="Grupp 67">
              <a:extLst>
                <a:ext uri="{FF2B5EF4-FFF2-40B4-BE49-F238E27FC236}">
                  <a16:creationId xmlns:a16="http://schemas.microsoft.com/office/drawing/2014/main" id="{3C686C32-6F8D-4D09-B1F7-F521C7EBE95C}"/>
                </a:ext>
              </a:extLst>
            </p:cNvPr>
            <p:cNvGrpSpPr/>
            <p:nvPr/>
          </p:nvGrpSpPr>
          <p:grpSpPr>
            <a:xfrm>
              <a:off x="5643391" y="1612475"/>
              <a:ext cx="605276" cy="1174227"/>
              <a:chOff x="4119391" y="1471069"/>
              <a:chExt cx="605276" cy="1174227"/>
            </a:xfrm>
          </p:grpSpPr>
          <p:cxnSp>
            <p:nvCxnSpPr>
              <p:cNvPr id="47" name="Lige pilforbindelse 8">
                <a:extLst>
                  <a:ext uri="{FF2B5EF4-FFF2-40B4-BE49-F238E27FC236}">
                    <a16:creationId xmlns:a16="http://schemas.microsoft.com/office/drawing/2014/main" id="{37808A2F-A783-482D-B3DE-E9B3E47C03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46661" y="1583839"/>
                <a:ext cx="0" cy="1061457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kstfelt 23">
                <a:extLst>
                  <a:ext uri="{FF2B5EF4-FFF2-40B4-BE49-F238E27FC236}">
                    <a16:creationId xmlns:a16="http://schemas.microsoft.com/office/drawing/2014/main" id="{83F5A1B5-6EAA-4E4D-B206-E389E2BE7926}"/>
                  </a:ext>
                </a:extLst>
              </p:cNvPr>
              <p:cNvSpPr txBox="1"/>
              <p:nvPr/>
            </p:nvSpPr>
            <p:spPr>
              <a:xfrm>
                <a:off x="4119391" y="1471069"/>
                <a:ext cx="605276" cy="594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517397"/>
                <a:r>
                  <a:rPr lang="da-DK" sz="2716" i="1" dirty="0">
                    <a:solidFill>
                      <a:srgbClr val="0070C0"/>
                    </a:solidFill>
                    <a:latin typeface="Calibri"/>
                  </a:rPr>
                  <a:t>I</a:t>
                </a:r>
                <a:r>
                  <a:rPr lang="da-DK" sz="2716" i="1" baseline="-25000" dirty="0">
                    <a:solidFill>
                      <a:srgbClr val="0070C0"/>
                    </a:solidFill>
                    <a:latin typeface="Calibri"/>
                  </a:rPr>
                  <a:t>H</a:t>
                </a:r>
                <a:endParaRPr lang="da-DK" sz="2716" i="1" dirty="0">
                  <a:solidFill>
                    <a:srgbClr val="0070C0"/>
                  </a:solidFill>
                  <a:latin typeface="Calibri"/>
                </a:endParaRPr>
              </a:p>
            </p:txBody>
          </p:sp>
        </p:grpSp>
        <p:sp>
          <p:nvSpPr>
            <p:cNvPr id="45" name="Tekstfelt 23">
              <a:extLst>
                <a:ext uri="{FF2B5EF4-FFF2-40B4-BE49-F238E27FC236}">
                  <a16:creationId xmlns:a16="http://schemas.microsoft.com/office/drawing/2014/main" id="{3B3DCE72-88B0-4531-8053-0DD249CF9F02}"/>
                </a:ext>
              </a:extLst>
            </p:cNvPr>
            <p:cNvSpPr txBox="1"/>
            <p:nvPr/>
          </p:nvSpPr>
          <p:spPr>
            <a:xfrm>
              <a:off x="3566721" y="3257608"/>
              <a:ext cx="874079" cy="594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7397"/>
              <a:r>
                <a:rPr lang="da-DK" sz="2716" i="1" dirty="0">
                  <a:solidFill>
                    <a:srgbClr val="0070C0"/>
                  </a:solidFill>
                  <a:latin typeface="Calibri"/>
                </a:rPr>
                <a:t>E</a:t>
              </a:r>
              <a:r>
                <a:rPr lang="da-DK" sz="2716" i="1" baseline="-25000" dirty="0">
                  <a:solidFill>
                    <a:srgbClr val="0070C0"/>
                  </a:solidFill>
                  <a:latin typeface="Calibri"/>
                </a:rPr>
                <a:t>L,ex</a:t>
              </a:r>
              <a:endParaRPr lang="da-DK" sz="2716" i="1" dirty="0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46" name="Tekstfelt 23">
              <a:extLst>
                <a:ext uri="{FF2B5EF4-FFF2-40B4-BE49-F238E27FC236}">
                  <a16:creationId xmlns:a16="http://schemas.microsoft.com/office/drawing/2014/main" id="{C10ECA07-AC6D-498F-A613-50C9AC18E813}"/>
                </a:ext>
              </a:extLst>
            </p:cNvPr>
            <p:cNvSpPr txBox="1"/>
            <p:nvPr/>
          </p:nvSpPr>
          <p:spPr>
            <a:xfrm>
              <a:off x="5324712" y="3282883"/>
              <a:ext cx="874079" cy="594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7397"/>
              <a:r>
                <a:rPr lang="da-DK" sz="2716" i="1" dirty="0">
                  <a:solidFill>
                    <a:srgbClr val="0070C0"/>
                  </a:solidFill>
                  <a:latin typeface="Calibri"/>
                </a:rPr>
                <a:t>E</a:t>
              </a:r>
              <a:r>
                <a:rPr lang="da-DK" sz="2716" i="1" baseline="-25000" dirty="0">
                  <a:solidFill>
                    <a:srgbClr val="0070C0"/>
                  </a:solidFill>
                  <a:latin typeface="Calibri"/>
                </a:rPr>
                <a:t>H,ex</a:t>
              </a:r>
              <a:endParaRPr lang="da-DK" sz="2716" i="1" dirty="0">
                <a:solidFill>
                  <a:srgbClr val="0070C0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7F0ECEA-2E7C-43B8-9105-6E8EC5DB38EA}"/>
              </a:ext>
            </a:extLst>
          </p:cNvPr>
          <p:cNvGrpSpPr/>
          <p:nvPr/>
        </p:nvGrpSpPr>
        <p:grpSpPr>
          <a:xfrm>
            <a:off x="5912912" y="4097412"/>
            <a:ext cx="1562129" cy="2200310"/>
            <a:chOff x="5912912" y="4097412"/>
            <a:chExt cx="1562129" cy="220031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B02863F-3847-4ADB-BE45-18DF310E8C8F}"/>
                </a:ext>
              </a:extLst>
            </p:cNvPr>
            <p:cNvCxnSpPr/>
            <p:nvPr/>
          </p:nvCxnSpPr>
          <p:spPr>
            <a:xfrm>
              <a:off x="6175850" y="4267265"/>
              <a:ext cx="881162" cy="0"/>
            </a:xfrm>
            <a:prstGeom prst="line">
              <a:avLst/>
            </a:prstGeom>
            <a:ln w="317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6DE0012-2841-412F-887A-D984F25EE225}"/>
                </a:ext>
              </a:extLst>
            </p:cNvPr>
            <p:cNvCxnSpPr/>
            <p:nvPr/>
          </p:nvCxnSpPr>
          <p:spPr>
            <a:xfrm>
              <a:off x="6175850" y="4976256"/>
              <a:ext cx="881162" cy="0"/>
            </a:xfrm>
            <a:prstGeom prst="line">
              <a:avLst/>
            </a:prstGeom>
            <a:ln w="317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F2E6B83-5002-4EE2-A262-A88C4FDF610C}"/>
                </a:ext>
              </a:extLst>
            </p:cNvPr>
            <p:cNvCxnSpPr/>
            <p:nvPr/>
          </p:nvCxnSpPr>
          <p:spPr>
            <a:xfrm>
              <a:off x="6175850" y="5685247"/>
              <a:ext cx="881162" cy="0"/>
            </a:xfrm>
            <a:prstGeom prst="line">
              <a:avLst/>
            </a:prstGeom>
            <a:ln w="317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D3FE9D54-9E38-455D-9FC3-73FCFB1EC5D2}"/>
                </a:ext>
              </a:extLst>
            </p:cNvPr>
            <p:cNvCxnSpPr/>
            <p:nvPr/>
          </p:nvCxnSpPr>
          <p:spPr>
            <a:xfrm>
              <a:off x="6599582" y="4267265"/>
              <a:ext cx="0" cy="708991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47079BFD-E0E3-4E7A-8D58-4BB981FE3792}"/>
                </a:ext>
              </a:extLst>
            </p:cNvPr>
            <p:cNvCxnSpPr/>
            <p:nvPr/>
          </p:nvCxnSpPr>
          <p:spPr>
            <a:xfrm>
              <a:off x="6599582" y="4976256"/>
              <a:ext cx="0" cy="708991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FAD7FB1-B92E-4AE5-8A47-4640DC37F88C}"/>
                </a:ext>
              </a:extLst>
            </p:cNvPr>
            <p:cNvSpPr txBox="1"/>
            <p:nvPr/>
          </p:nvSpPr>
          <p:spPr>
            <a:xfrm>
              <a:off x="7090157" y="5500581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0</a:t>
              </a:r>
              <a:r>
                <a:rPr lang="fr-FR" baseline="30000" dirty="0"/>
                <a:t>+</a:t>
              </a:r>
              <a:endParaRPr lang="en-GB" baseline="30000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4C99D5A-37BA-4AAF-9286-6CA5B3B68555}"/>
                </a:ext>
              </a:extLst>
            </p:cNvPr>
            <p:cNvSpPr txBox="1"/>
            <p:nvPr/>
          </p:nvSpPr>
          <p:spPr>
            <a:xfrm>
              <a:off x="7096411" y="4832588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2</a:t>
              </a:r>
              <a:r>
                <a:rPr lang="fr-FR" baseline="30000" dirty="0"/>
                <a:t>+</a:t>
              </a:r>
              <a:endParaRPr lang="en-GB" baseline="30000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E15A59E-6C9D-42F9-BE3E-CBA8CA9A1FD3}"/>
                </a:ext>
              </a:extLst>
            </p:cNvPr>
            <p:cNvSpPr txBox="1"/>
            <p:nvPr/>
          </p:nvSpPr>
          <p:spPr>
            <a:xfrm>
              <a:off x="7096411" y="4097412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4</a:t>
              </a:r>
              <a:r>
                <a:rPr lang="fr-FR" baseline="30000" dirty="0"/>
                <a:t>+</a:t>
              </a:r>
              <a:endParaRPr lang="en-GB" baseline="30000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642EC1A-1E0A-4DE3-BC33-F61F2BFF297C}"/>
                </a:ext>
              </a:extLst>
            </p:cNvPr>
            <p:cNvSpPr txBox="1"/>
            <p:nvPr/>
          </p:nvSpPr>
          <p:spPr>
            <a:xfrm>
              <a:off x="5912912" y="5928390"/>
              <a:ext cx="15558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Light fragment</a:t>
              </a:r>
              <a:endParaRPr lang="en-GB" dirty="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251F9C0-7AC8-4CB4-B004-CECA94879F38}"/>
              </a:ext>
            </a:extLst>
          </p:cNvPr>
          <p:cNvGrpSpPr/>
          <p:nvPr/>
        </p:nvGrpSpPr>
        <p:grpSpPr>
          <a:xfrm>
            <a:off x="9040446" y="4069860"/>
            <a:ext cx="1675715" cy="2200310"/>
            <a:chOff x="5912912" y="4097412"/>
            <a:chExt cx="1675715" cy="2200310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4FC3956-B246-47F6-8304-B730E03E3FEF}"/>
                </a:ext>
              </a:extLst>
            </p:cNvPr>
            <p:cNvCxnSpPr/>
            <p:nvPr/>
          </p:nvCxnSpPr>
          <p:spPr>
            <a:xfrm>
              <a:off x="6175850" y="4267265"/>
              <a:ext cx="881162" cy="0"/>
            </a:xfrm>
            <a:prstGeom prst="line">
              <a:avLst/>
            </a:prstGeom>
            <a:ln w="317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CCD878B-88B0-4CB4-B147-B0E4E1BBE3EB}"/>
                </a:ext>
              </a:extLst>
            </p:cNvPr>
            <p:cNvCxnSpPr/>
            <p:nvPr/>
          </p:nvCxnSpPr>
          <p:spPr>
            <a:xfrm>
              <a:off x="6175850" y="4976256"/>
              <a:ext cx="881162" cy="0"/>
            </a:xfrm>
            <a:prstGeom prst="line">
              <a:avLst/>
            </a:prstGeom>
            <a:ln w="317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F738ACA-D933-4C36-B525-D03F19D915D9}"/>
                </a:ext>
              </a:extLst>
            </p:cNvPr>
            <p:cNvCxnSpPr/>
            <p:nvPr/>
          </p:nvCxnSpPr>
          <p:spPr>
            <a:xfrm>
              <a:off x="6175850" y="5685247"/>
              <a:ext cx="881162" cy="0"/>
            </a:xfrm>
            <a:prstGeom prst="line">
              <a:avLst/>
            </a:prstGeom>
            <a:ln w="317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9318ABD0-162A-41A5-89AD-A2F79DA72183}"/>
                </a:ext>
              </a:extLst>
            </p:cNvPr>
            <p:cNvCxnSpPr/>
            <p:nvPr/>
          </p:nvCxnSpPr>
          <p:spPr>
            <a:xfrm>
              <a:off x="6599582" y="4267265"/>
              <a:ext cx="0" cy="708991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42F2F8C3-1708-470F-858F-990B2CE0FCF8}"/>
                </a:ext>
              </a:extLst>
            </p:cNvPr>
            <p:cNvCxnSpPr/>
            <p:nvPr/>
          </p:nvCxnSpPr>
          <p:spPr>
            <a:xfrm>
              <a:off x="6599582" y="4976256"/>
              <a:ext cx="0" cy="708991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439D875-FF25-4ECB-A5BD-7195487C1494}"/>
                </a:ext>
              </a:extLst>
            </p:cNvPr>
            <p:cNvSpPr txBox="1"/>
            <p:nvPr/>
          </p:nvSpPr>
          <p:spPr>
            <a:xfrm>
              <a:off x="7090157" y="5500581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0</a:t>
              </a:r>
              <a:r>
                <a:rPr lang="fr-FR" baseline="30000" dirty="0"/>
                <a:t>+</a:t>
              </a:r>
              <a:endParaRPr lang="en-GB" baseline="30000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C0E4DBC-54C4-476F-8843-072AF44299FC}"/>
                </a:ext>
              </a:extLst>
            </p:cNvPr>
            <p:cNvSpPr txBox="1"/>
            <p:nvPr/>
          </p:nvSpPr>
          <p:spPr>
            <a:xfrm>
              <a:off x="7096411" y="4832588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2</a:t>
              </a:r>
              <a:r>
                <a:rPr lang="fr-FR" baseline="30000" dirty="0"/>
                <a:t>+</a:t>
              </a:r>
              <a:endParaRPr lang="en-GB" baseline="30000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F17B0D1-ABBC-4841-9149-D5FAAB1170C5}"/>
                </a:ext>
              </a:extLst>
            </p:cNvPr>
            <p:cNvSpPr txBox="1"/>
            <p:nvPr/>
          </p:nvSpPr>
          <p:spPr>
            <a:xfrm>
              <a:off x="7096411" y="4097412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4</a:t>
              </a:r>
              <a:r>
                <a:rPr lang="fr-FR" baseline="30000" dirty="0"/>
                <a:t>+</a:t>
              </a:r>
              <a:endParaRPr lang="en-GB" baseline="30000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EC36C92-258C-4EFD-A63F-CC0E4A3BCCDB}"/>
                </a:ext>
              </a:extLst>
            </p:cNvPr>
            <p:cNvSpPr txBox="1"/>
            <p:nvPr/>
          </p:nvSpPr>
          <p:spPr>
            <a:xfrm>
              <a:off x="5912912" y="5928390"/>
              <a:ext cx="16757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Heavy fragment</a:t>
              </a:r>
              <a:endParaRPr lang="en-GB" dirty="0"/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955AF05E-EC87-4E89-9CE4-2C224A754BFB}"/>
              </a:ext>
            </a:extLst>
          </p:cNvPr>
          <p:cNvSpPr txBox="1"/>
          <p:nvPr/>
        </p:nvSpPr>
        <p:spPr>
          <a:xfrm>
            <a:off x="2325757" y="944217"/>
            <a:ext cx="13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Anisotropies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F7942A1-F881-4999-AC10-2DDAC5F78ED4}"/>
              </a:ext>
            </a:extLst>
          </p:cNvPr>
          <p:cNvSpPr txBox="1"/>
          <p:nvPr/>
        </p:nvSpPr>
        <p:spPr>
          <a:xfrm>
            <a:off x="10366513" y="830834"/>
            <a:ext cx="1794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Natalia </a:t>
            </a:r>
            <a:r>
              <a:rPr lang="fr-FR" dirty="0" err="1"/>
              <a:t>Dzysiuk</a:t>
            </a:r>
            <a:r>
              <a:rPr lang="fr-FR" dirty="0"/>
              <a:t>,</a:t>
            </a:r>
          </a:p>
          <a:p>
            <a:r>
              <a:rPr lang="fr-FR" dirty="0" err="1"/>
              <a:t>University</a:t>
            </a:r>
            <a:r>
              <a:rPr lang="fr-FR" dirty="0"/>
              <a:t> of </a:t>
            </a:r>
            <a:r>
              <a:rPr lang="fr-FR" dirty="0" err="1"/>
              <a:t>Kyiv</a:t>
            </a:r>
            <a:endParaRPr lang="en-GB" dirty="0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F5DEFBB6-714D-4E90-8003-8175E3BC02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145" y="1503723"/>
            <a:ext cx="1296514" cy="148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E4C9F4-318D-46B8-B443-BF8C07A6F804}"/>
              </a:ext>
            </a:extLst>
          </p:cNvPr>
          <p:cNvSpPr txBox="1"/>
          <p:nvPr/>
        </p:nvSpPr>
        <p:spPr>
          <a:xfrm>
            <a:off x="169657" y="6460516"/>
            <a:ext cx="4079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J.K. Smith et al., NIM A, 922, 47-63 (1999)</a:t>
            </a:r>
          </a:p>
        </p:txBody>
      </p:sp>
      <p:sp>
        <p:nvSpPr>
          <p:cNvPr id="223" name="Titre 1"/>
          <p:cNvSpPr txBox="1">
            <a:spLocks noGrp="1"/>
          </p:cNvSpPr>
          <p:nvPr>
            <p:ph type="title"/>
          </p:nvPr>
        </p:nvSpPr>
        <p:spPr>
          <a:xfrm>
            <a:off x="1381549" y="169115"/>
            <a:ext cx="6438064" cy="488984"/>
          </a:xfrm>
          <a:prstGeom prst="rect">
            <a:avLst/>
          </a:prstGeom>
        </p:spPr>
        <p:txBody>
          <a:bodyPr/>
          <a:lstStyle/>
          <a:p>
            <a:r>
              <a:t>Reference method </a:t>
            </a:r>
          </a:p>
        </p:txBody>
      </p:sp>
      <p:sp>
        <p:nvSpPr>
          <p:cNvPr id="224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11794634" y="6526125"/>
            <a:ext cx="181383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225" name="Screenshot 2024-05-10 at 13.29.56.png" descr="Screenshot 2024-05-10 at 13.29.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543" y="1373072"/>
            <a:ext cx="3269402" cy="3937009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24 clovers = 96 crystals"/>
          <p:cNvSpPr txBox="1"/>
          <p:nvPr/>
        </p:nvSpPr>
        <p:spPr>
          <a:xfrm>
            <a:off x="8324230" y="5443989"/>
            <a:ext cx="3374028" cy="480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9900">
              <a:lnSpc>
                <a:spcPct val="90000"/>
              </a:lnSpc>
              <a:spcBef>
                <a:spcPts val="2000"/>
              </a:spcBef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24 clovers = 96 crystals</a:t>
            </a:r>
          </a:p>
        </p:txBody>
      </p:sp>
      <p:sp>
        <p:nvSpPr>
          <p:cNvPr id="227" name="16 clovers = 64 crystals"/>
          <p:cNvSpPr txBox="1"/>
          <p:nvPr/>
        </p:nvSpPr>
        <p:spPr>
          <a:xfrm>
            <a:off x="870531" y="4863948"/>
            <a:ext cx="3374028" cy="480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9900">
              <a:lnSpc>
                <a:spcPct val="90000"/>
              </a:lnSpc>
              <a:spcBef>
                <a:spcPts val="2000"/>
              </a:spcBef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16 clovers = 64 crystals</a:t>
            </a:r>
          </a:p>
        </p:txBody>
      </p:sp>
      <p:sp>
        <p:nvSpPr>
          <p:cNvPr id="228" name="48 minimal N of angles"/>
          <p:cNvSpPr txBox="1"/>
          <p:nvPr/>
        </p:nvSpPr>
        <p:spPr>
          <a:xfrm>
            <a:off x="882623" y="5482089"/>
            <a:ext cx="3352262" cy="480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9900">
              <a:lnSpc>
                <a:spcPct val="90000"/>
              </a:lnSpc>
              <a:spcBef>
                <a:spcPts val="2000"/>
              </a:spcBef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48 minimal N of angles</a:t>
            </a:r>
          </a:p>
        </p:txBody>
      </p:sp>
      <p:sp>
        <p:nvSpPr>
          <p:cNvPr id="229" name="72 minimal N of angles"/>
          <p:cNvSpPr txBox="1"/>
          <p:nvPr/>
        </p:nvSpPr>
        <p:spPr>
          <a:xfrm>
            <a:off x="8335113" y="5929191"/>
            <a:ext cx="3352262" cy="480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9900">
              <a:lnSpc>
                <a:spcPct val="90000"/>
              </a:lnSpc>
              <a:spcBef>
                <a:spcPts val="2000"/>
              </a:spcBef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72 minimal N of angles</a:t>
            </a:r>
          </a:p>
        </p:txBody>
      </p:sp>
      <p:grpSp>
        <p:nvGrpSpPr>
          <p:cNvPr id="235" name="Group"/>
          <p:cNvGrpSpPr/>
          <p:nvPr/>
        </p:nvGrpSpPr>
        <p:grpSpPr>
          <a:xfrm>
            <a:off x="524594" y="1115508"/>
            <a:ext cx="4428093" cy="3629275"/>
            <a:chOff x="0" y="0"/>
            <a:chExt cx="4428091" cy="3629274"/>
          </a:xfrm>
        </p:grpSpPr>
        <p:pic>
          <p:nvPicPr>
            <p:cNvPr id="230" name="Screenshot 2024-05-10 at 13.26.49.png" descr="Screenshot 2024-05-10 at 13.26.49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428092" cy="36292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1" name="G"/>
            <p:cNvSpPr txBox="1"/>
            <p:nvPr/>
          </p:nvSpPr>
          <p:spPr>
            <a:xfrm>
              <a:off x="1637946" y="1940347"/>
              <a:ext cx="250603" cy="3076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1739900">
                <a:lnSpc>
                  <a:spcPct val="90000"/>
                </a:lnSpc>
                <a:spcBef>
                  <a:spcPts val="2000"/>
                </a:spcBef>
                <a:defRPr b="1">
                  <a:solidFill>
                    <a:srgbClr val="74FA4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G</a:t>
              </a:r>
            </a:p>
          </p:txBody>
        </p:sp>
        <p:sp>
          <p:nvSpPr>
            <p:cNvPr id="232" name="B"/>
            <p:cNvSpPr txBox="1"/>
            <p:nvPr/>
          </p:nvSpPr>
          <p:spPr>
            <a:xfrm>
              <a:off x="2056032" y="1625046"/>
              <a:ext cx="228866" cy="3076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1739900">
                <a:lnSpc>
                  <a:spcPct val="90000"/>
                </a:lnSpc>
                <a:spcBef>
                  <a:spcPts val="2000"/>
                </a:spcBef>
                <a:defRPr b="1">
                  <a:solidFill>
                    <a:srgbClr val="3F0BF2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233" name="R"/>
            <p:cNvSpPr txBox="1"/>
            <p:nvPr/>
          </p:nvSpPr>
          <p:spPr>
            <a:xfrm>
              <a:off x="1637946" y="1603256"/>
              <a:ext cx="239686" cy="3076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1739900">
                <a:lnSpc>
                  <a:spcPct val="90000"/>
                </a:lnSpc>
                <a:spcBef>
                  <a:spcPts val="2000"/>
                </a:spcBef>
                <a:defRPr b="1">
                  <a:solidFill>
                    <a:srgbClr val="E83E25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R</a:t>
              </a:r>
            </a:p>
          </p:txBody>
        </p:sp>
        <p:sp>
          <p:nvSpPr>
            <p:cNvPr id="234" name="B"/>
            <p:cNvSpPr txBox="1"/>
            <p:nvPr/>
          </p:nvSpPr>
          <p:spPr>
            <a:xfrm>
              <a:off x="2050622" y="1962137"/>
              <a:ext cx="228865" cy="3076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1739900">
                <a:lnSpc>
                  <a:spcPct val="90000"/>
                </a:lnSpc>
                <a:spcBef>
                  <a:spcPts val="2000"/>
                </a:spcBef>
                <a:defRPr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B</a:t>
              </a:r>
            </a:p>
          </p:txBody>
        </p:sp>
      </p:grpSp>
      <p:sp>
        <p:nvSpPr>
          <p:cNvPr id="236" name="GRIFFIN"/>
          <p:cNvSpPr txBox="1"/>
          <p:nvPr/>
        </p:nvSpPr>
        <p:spPr>
          <a:xfrm>
            <a:off x="1546617" y="421514"/>
            <a:ext cx="2897311" cy="1070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 anchor="ctr">
            <a:normAutofit/>
          </a:bodyPr>
          <a:lstStyle>
            <a:lvl1pPr algn="ctr" defTabSz="1300480">
              <a:defRPr sz="2000" b="1">
                <a:solidFill>
                  <a:srgbClr val="3B528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GRIFFIN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-Ball2"/>
              <p:cNvSpPr txBox="1"/>
              <p:nvPr/>
            </p:nvSpPr>
            <p:spPr>
              <a:xfrm>
                <a:off x="7813562" y="517540"/>
                <a:ext cx="4395365" cy="10701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65023" tIns="65023" rIns="65023" bIns="65023" anchor="ctr">
                <a:normAutofit/>
              </a:bodyPr>
              <a:lstStyle/>
              <a:p>
                <a:pPr algn="ctr" defTabSz="1300480">
                  <a:defRPr sz="2900" b="1">
                    <a:solidFill>
                      <a:srgbClr val="3B528A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14:m>
                  <m:oMath xmlns:m="http://schemas.openxmlformats.org/officeDocument/2006/math">
                    <m:r>
                      <a:rPr sz="3500" i="1">
                        <a:solidFill>
                          <a:srgbClr val="3B5189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t>-Ball2</a:t>
                </a:r>
              </a:p>
            </p:txBody>
          </p:sp>
        </mc:Choice>
        <mc:Fallback xmlns="">
          <p:sp>
            <p:nvSpPr>
              <p:cNvPr id="237" name="-Ball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3562" y="517540"/>
                <a:ext cx="4395365" cy="10701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8" name="Griffin:nuBall.png" descr="Griffin:nuBal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6735" y="124717"/>
            <a:ext cx="8508175" cy="6433719"/>
          </a:xfrm>
          <a:prstGeom prst="rect">
            <a:avLst/>
          </a:prstGeom>
          <a:ln w="101600">
            <a:solidFill>
              <a:schemeClr val="accent1">
                <a:satOff val="-3547"/>
                <a:lumOff val="-10352"/>
              </a:schemeClr>
            </a:solidFill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itre 1"/>
          <p:cNvSpPr txBox="1">
            <a:spLocks noGrp="1"/>
          </p:cNvSpPr>
          <p:nvPr>
            <p:ph type="title"/>
          </p:nvPr>
        </p:nvSpPr>
        <p:spPr>
          <a:xfrm>
            <a:off x="1901787" y="169115"/>
            <a:ext cx="2897476" cy="488984"/>
          </a:xfrm>
          <a:prstGeom prst="rect">
            <a:avLst/>
          </a:prstGeom>
        </p:spPr>
        <p:txBody>
          <a:bodyPr/>
          <a:lstStyle/>
          <a:p>
            <a:r>
              <a:t>Validation with 60Co</a:t>
            </a:r>
          </a:p>
        </p:txBody>
      </p:sp>
      <p:pic>
        <p:nvPicPr>
          <p:cNvPr id="242" name="Screenshot 2024-05-19 at 18.50.50.png" descr="Screenshot 2024-05-19 at 18.50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54" y="1892486"/>
            <a:ext cx="5675668" cy="3749382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3" name="Equation"/>
              <p:cNvSpPr txBox="1"/>
              <p:nvPr/>
            </p:nvSpPr>
            <p:spPr>
              <a:xfrm>
                <a:off x="627207" y="1034546"/>
                <a:ext cx="5446637" cy="33910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)=1+1/8⋅</m:t>
                      </m:r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𝑐𝑜</m:t>
                      </m:r>
                      <m:sSup>
                        <m:sSupPr>
                          <m:ctrlP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)+1/24⋅</m:t>
                      </m:r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𝑐𝑜</m:t>
                      </m:r>
                      <m:sSup>
                        <m:sSupPr>
                          <m:ctrlP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2600"/>
              </a:p>
            </p:txBody>
          </p:sp>
        </mc:Choice>
        <mc:Fallback xmlns="">
          <p:sp>
            <p:nvSpPr>
              <p:cNvPr id="24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207" y="1034546"/>
                <a:ext cx="5446637" cy="339103"/>
              </a:xfrm>
              <a:prstGeom prst="rect">
                <a:avLst/>
              </a:prstGeom>
              <a:blipFill>
                <a:blip r:embed="rId3"/>
                <a:stretch>
                  <a:fillRect r="-12766" b="-1454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4" name="Screenshot 2025-08-06 at 19.56.07.png" descr="Screenshot 2025-08-06 at 19.56.0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508" y="1267814"/>
            <a:ext cx="5446636" cy="47139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7" name="Group"/>
          <p:cNvGrpSpPr/>
          <p:nvPr/>
        </p:nvGrpSpPr>
        <p:grpSpPr>
          <a:xfrm>
            <a:off x="1167445" y="329571"/>
            <a:ext cx="10102367" cy="6198858"/>
            <a:chOff x="0" y="0"/>
            <a:chExt cx="10102366" cy="6198856"/>
          </a:xfrm>
        </p:grpSpPr>
        <p:pic>
          <p:nvPicPr>
            <p:cNvPr id="245" name="Screenshot 2025-08-04 at 21.54.06.png" descr="Screenshot 2025-08-04 at 21.54.06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0102367" cy="61988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6" name="Rectangle"/>
            <p:cNvSpPr/>
            <p:nvPr/>
          </p:nvSpPr>
          <p:spPr>
            <a:xfrm>
              <a:off x="2114388" y="1516863"/>
              <a:ext cx="3015930" cy="282289"/>
            </a:xfrm>
            <a:prstGeom prst="rect">
              <a:avLst/>
            </a:prstGeom>
            <a:solidFill>
              <a:srgbClr val="E95529">
                <a:alpha val="20969"/>
              </a:srgbClr>
            </a:solidFill>
            <a:ln w="50800" cap="flat">
              <a:solidFill>
                <a:srgbClr val="E64427">
                  <a:alpha val="20969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re 1"/>
          <p:cNvSpPr txBox="1">
            <a:spLocks noGrp="1"/>
          </p:cNvSpPr>
          <p:nvPr>
            <p:ph type="title"/>
          </p:nvPr>
        </p:nvSpPr>
        <p:spPr>
          <a:xfrm>
            <a:off x="2198035" y="202091"/>
            <a:ext cx="7890845" cy="48898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latin typeface="+mn-lt"/>
              </a:rPr>
              <a:t>Gamma ray </a:t>
            </a:r>
            <a:r>
              <a:rPr lang="fr-FR" dirty="0" err="1">
                <a:latin typeface="+mn-lt"/>
              </a:rPr>
              <a:t>angular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correlations</a:t>
            </a:r>
            <a:r>
              <a:rPr lang="fr-FR" dirty="0">
                <a:latin typeface="+mn-lt"/>
              </a:rPr>
              <a:t>: </a:t>
            </a:r>
            <a:r>
              <a:rPr lang="fr-FR" dirty="0" err="1">
                <a:latin typeface="+mn-lt"/>
              </a:rPr>
              <a:t>Two</a:t>
            </a:r>
            <a:r>
              <a:rPr lang="fr-FR" dirty="0">
                <a:latin typeface="+mn-lt"/>
              </a:rPr>
              <a:t> gammas </a:t>
            </a:r>
            <a:r>
              <a:rPr lang="fr-FR" dirty="0" err="1">
                <a:latin typeface="+mn-lt"/>
              </a:rPr>
              <a:t>from</a:t>
            </a:r>
            <a:r>
              <a:rPr lang="fr-FR" dirty="0">
                <a:latin typeface="+mn-lt"/>
              </a:rPr>
              <a:t> one fragment</a:t>
            </a:r>
            <a:endParaRPr dirty="0">
              <a:latin typeface="+mn-lt"/>
            </a:endParaRPr>
          </a:p>
        </p:txBody>
      </p:sp>
      <p:sp>
        <p:nvSpPr>
          <p:cNvPr id="153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11908934" y="6526125"/>
            <a:ext cx="181383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154" name="Screenshot 2025-08-04 at 17.12.26.png" descr="Screenshot 2025-08-04 at 17.12.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38" y="3782352"/>
            <a:ext cx="4654712" cy="2831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Screenshot 2025-08-04 at 17.14.23.png" descr="Screenshot 2025-08-04 at 17.14.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94" y="848211"/>
            <a:ext cx="4589001" cy="2794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Screenshot 2025-08-04 at 17.15.32.png" descr="Screenshot 2025-08-04 at 17.15.3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736" y="811424"/>
            <a:ext cx="4654712" cy="2831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Screenshot 2025-08-04 at 17.16.56.png" descr="Screenshot 2025-08-04 at 17.16.5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736" y="3782352"/>
            <a:ext cx="4599491" cy="2794830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Rectangle"/>
              <p:cNvSpPr txBox="1"/>
              <p:nvPr/>
            </p:nvSpPr>
            <p:spPr>
              <a:xfrm>
                <a:off x="1427315" y="1047237"/>
                <a:ext cx="1551111" cy="59456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65023" tIns="65023" rIns="65023" bIns="65023" anchor="ctr">
                <a:normAutofit/>
              </a:bodyPr>
              <a:lstStyle/>
              <a:p>
                <a:pPr algn="ctr" defTabSz="1300480">
                  <a:defRPr sz="1300" i="1">
                    <a:solidFill>
                      <a:srgbClr val="11CD3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14:m>
                  <m:oMath xmlns:m="http://schemas.openxmlformats.org/officeDocument/2006/math">
                    <m:sSup>
                      <m:sSupPr>
                        <m:ctrlP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sz="1600" i="1">
                        <a:solidFill>
                          <a:srgbClr val="11CC2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sz="1600" i="1">
                        <a:solidFill>
                          <a:srgbClr val="11CC2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dirty="0"/>
                  <a:t> </a:t>
                </a:r>
                <a:endParaRPr sz="2600" dirty="0"/>
              </a:p>
            </p:txBody>
          </p:sp>
        </mc:Choice>
        <mc:Fallback xmlns="">
          <p:sp>
            <p:nvSpPr>
              <p:cNvPr id="158" name="Rectangl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7315" y="1047237"/>
                <a:ext cx="1551111" cy="5945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Rectangle"/>
              <p:cNvSpPr txBox="1"/>
              <p:nvPr/>
            </p:nvSpPr>
            <p:spPr>
              <a:xfrm>
                <a:off x="1452715" y="3982451"/>
                <a:ext cx="1697989" cy="59456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65023" tIns="65023" rIns="65023" bIns="65023" anchor="ctr">
                <a:normAutofit/>
              </a:bodyPr>
              <a:lstStyle/>
              <a:p>
                <a:pPr algn="ctr" defTabSz="1300480">
                  <a:defRPr sz="1300" i="1">
                    <a:solidFill>
                      <a:srgbClr val="11CD3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14:m>
                  <m:oMath xmlns:m="http://schemas.openxmlformats.org/officeDocument/2006/math">
                    <m:sSup>
                      <m:sSupPr>
                        <m:ctrlP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sz="1600" i="1">
                        <a:solidFill>
                          <a:srgbClr val="11CC2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sz="1600" i="1">
                        <a:solidFill>
                          <a:srgbClr val="11CC2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dirty="0"/>
                  <a:t> </a:t>
                </a:r>
                <a:endParaRPr sz="2600" dirty="0"/>
              </a:p>
            </p:txBody>
          </p:sp>
        </mc:Choice>
        <mc:Fallback xmlns="">
          <p:sp>
            <p:nvSpPr>
              <p:cNvPr id="159" name="Rectangl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715" y="3982451"/>
                <a:ext cx="1697989" cy="5945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Rectangle"/>
              <p:cNvSpPr txBox="1"/>
              <p:nvPr/>
            </p:nvSpPr>
            <p:spPr>
              <a:xfrm>
                <a:off x="7587973" y="996437"/>
                <a:ext cx="1625601" cy="59456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65023" tIns="65023" rIns="65023" bIns="65023" anchor="ctr">
                <a:normAutofit/>
              </a:bodyPr>
              <a:lstStyle/>
              <a:p>
                <a:pPr algn="ctr" defTabSz="1300480">
                  <a:defRPr sz="1300" i="1">
                    <a:solidFill>
                      <a:srgbClr val="11CD3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14:m>
                  <m:oMath xmlns:m="http://schemas.openxmlformats.org/officeDocument/2006/math">
                    <m:sSup>
                      <m:sSupPr>
                        <m:ctrlP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sz="1600" i="1">
                        <a:solidFill>
                          <a:srgbClr val="11CC2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sz="1600" i="1">
                        <a:solidFill>
                          <a:srgbClr val="11CC2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dirty="0"/>
                  <a:t> </a:t>
                </a:r>
                <a:endParaRPr sz="2600" dirty="0"/>
              </a:p>
            </p:txBody>
          </p:sp>
        </mc:Choice>
        <mc:Fallback xmlns="">
          <p:sp>
            <p:nvSpPr>
              <p:cNvPr id="160" name="Rectangl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973" y="996437"/>
                <a:ext cx="1625601" cy="5945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Rectangle"/>
              <p:cNvSpPr txBox="1"/>
              <p:nvPr/>
            </p:nvSpPr>
            <p:spPr>
              <a:xfrm>
                <a:off x="7551724" y="3957051"/>
                <a:ext cx="1626327" cy="59456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65023" tIns="65023" rIns="65023" bIns="65023" anchor="ctr">
                <a:normAutofit/>
              </a:bodyPr>
              <a:lstStyle/>
              <a:p>
                <a:pPr algn="ctr" defTabSz="1300480">
                  <a:defRPr sz="1300" i="1">
                    <a:solidFill>
                      <a:srgbClr val="11CD3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14:m>
                  <m:oMath xmlns:m="http://schemas.openxmlformats.org/officeDocument/2006/math">
                    <m:sSup>
                      <m:sSupPr>
                        <m:ctrlP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sz="1600" i="1">
                        <a:solidFill>
                          <a:srgbClr val="11CC2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sz="1600" i="1">
                        <a:solidFill>
                          <a:srgbClr val="11CC2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sz="1600" i="1">
                            <a:solidFill>
                              <a:srgbClr val="11CC2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dirty="0"/>
                  <a:t> </a:t>
                </a:r>
                <a:endParaRPr sz="2600" dirty="0"/>
              </a:p>
            </p:txBody>
          </p:sp>
        </mc:Choice>
        <mc:Fallback xmlns="">
          <p:sp>
            <p:nvSpPr>
              <p:cNvPr id="161" name="Rectangl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1724" y="3957051"/>
                <a:ext cx="1626327" cy="5945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1089 keV / 837 keV"/>
          <p:cNvSpPr txBox="1"/>
          <p:nvPr/>
        </p:nvSpPr>
        <p:spPr>
          <a:xfrm>
            <a:off x="3916413" y="853336"/>
            <a:ext cx="143436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 i="1">
                <a:solidFill>
                  <a:srgbClr val="FF26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1089 keV / 837 keV</a:t>
            </a:r>
          </a:p>
        </p:txBody>
      </p:sp>
      <p:sp>
        <p:nvSpPr>
          <p:cNvPr id="163" name="655 keV / 707 keV"/>
          <p:cNvSpPr txBox="1"/>
          <p:nvPr/>
        </p:nvSpPr>
        <p:spPr>
          <a:xfrm>
            <a:off x="3911904" y="3800177"/>
            <a:ext cx="1349609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 i="1">
                <a:solidFill>
                  <a:srgbClr val="FF26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655 keV / 707 keV</a:t>
            </a:r>
          </a:p>
        </p:txBody>
      </p:sp>
      <p:sp>
        <p:nvSpPr>
          <p:cNvPr id="164" name="863 keV / 704 keV"/>
          <p:cNvSpPr txBox="1"/>
          <p:nvPr/>
        </p:nvSpPr>
        <p:spPr>
          <a:xfrm>
            <a:off x="9602234" y="3782352"/>
            <a:ext cx="1349609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 i="1">
                <a:solidFill>
                  <a:srgbClr val="FF26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rPr dirty="0"/>
              <a:t>863 keV / 704 keV</a:t>
            </a:r>
          </a:p>
        </p:txBody>
      </p:sp>
      <p:sp>
        <p:nvSpPr>
          <p:cNvPr id="165" name="457 keV / 377 keV"/>
          <p:cNvSpPr txBox="1"/>
          <p:nvPr/>
        </p:nvSpPr>
        <p:spPr>
          <a:xfrm>
            <a:off x="9702618" y="848211"/>
            <a:ext cx="1349609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 i="1">
                <a:solidFill>
                  <a:srgbClr val="FF26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rPr dirty="0"/>
              <a:t>457 keV / 377 keV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D2155-33CF-4764-B118-FED4CC55A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1DAA5-33F5-4CEF-B8D7-967DF564A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2F3D47-4CE8-48E4-8999-08D6EE52AA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5" y="0"/>
            <a:ext cx="1130569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9007ED-9BE7-4BFC-9F26-3834802465C6}"/>
              </a:ext>
            </a:extLst>
          </p:cNvPr>
          <p:cNvSpPr/>
          <p:nvPr/>
        </p:nvSpPr>
        <p:spPr>
          <a:xfrm>
            <a:off x="1573967" y="1638300"/>
            <a:ext cx="9019082" cy="180975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B43A6A6-7580-4192-A259-B1A39FC04480}"/>
              </a:ext>
            </a:extLst>
          </p:cNvPr>
          <p:cNvCxnSpPr>
            <a:cxnSpLocks/>
          </p:cNvCxnSpPr>
          <p:nvPr/>
        </p:nvCxnSpPr>
        <p:spPr>
          <a:xfrm flipH="1">
            <a:off x="5810769" y="1255888"/>
            <a:ext cx="489856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3F31E84-C273-4E67-899D-6B9BBC6C63FE}"/>
              </a:ext>
            </a:extLst>
          </p:cNvPr>
          <p:cNvSpPr txBox="1"/>
          <p:nvPr/>
        </p:nvSpPr>
        <p:spPr>
          <a:xfrm>
            <a:off x="6300625" y="962057"/>
            <a:ext cx="2474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A.G. Smith et al. </a:t>
            </a:r>
            <a:r>
              <a:rPr lang="fr-FR" dirty="0" err="1"/>
              <a:t>average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197CB1-7CFC-495C-995B-6302C0C21445}"/>
              </a:ext>
            </a:extLst>
          </p:cNvPr>
          <p:cNvSpPr txBox="1"/>
          <p:nvPr/>
        </p:nvSpPr>
        <p:spPr>
          <a:xfrm>
            <a:off x="2234800" y="18573"/>
            <a:ext cx="86085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dirty="0" err="1"/>
              <a:t>Anisotropy</a:t>
            </a:r>
            <a:r>
              <a:rPr lang="fr-FR" sz="2400" dirty="0"/>
              <a:t> of gamma-ray </a:t>
            </a:r>
            <a:r>
              <a:rPr lang="fr-FR" sz="2400" dirty="0" err="1"/>
              <a:t>angular</a:t>
            </a:r>
            <a:r>
              <a:rPr lang="fr-FR" sz="2400" dirty="0"/>
              <a:t> distributions </a:t>
            </a:r>
            <a:r>
              <a:rPr lang="fr-FR" sz="2400" dirty="0" err="1"/>
              <a:t>within</a:t>
            </a:r>
            <a:r>
              <a:rPr lang="fr-FR" sz="2400" dirty="0"/>
              <a:t> one fragment</a:t>
            </a:r>
            <a:endParaRPr lang="en-GB" sz="24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6967C6-B8D1-45BB-BDA9-D5FE7AB4388E}"/>
              </a:ext>
            </a:extLst>
          </p:cNvPr>
          <p:cNvCxnSpPr/>
          <p:nvPr/>
        </p:nvCxnSpPr>
        <p:spPr>
          <a:xfrm>
            <a:off x="1573967" y="3617259"/>
            <a:ext cx="899409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6000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593D01-64C4-44C6-A6AC-84279832B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7" y="598164"/>
            <a:ext cx="3082827" cy="30310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CFCC2B-697B-4A42-A491-CB7F5D24F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90" y="598164"/>
            <a:ext cx="3082827" cy="30310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8D3A27-55E6-4F8D-890F-80BAC5D7D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174" y="598164"/>
            <a:ext cx="3082826" cy="30310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C5124C-9163-4D91-A7BE-558DF16CA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023" y="598165"/>
            <a:ext cx="3082826" cy="303101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1E95A1-ED11-4217-8D5C-34CE489101C9}"/>
              </a:ext>
            </a:extLst>
          </p:cNvPr>
          <p:cNvCxnSpPr/>
          <p:nvPr/>
        </p:nvCxnSpPr>
        <p:spPr>
          <a:xfrm>
            <a:off x="87400" y="2113670"/>
            <a:ext cx="590325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051FFF-2BDE-4EF1-B2A9-6D207D1284A6}"/>
              </a:ext>
            </a:extLst>
          </p:cNvPr>
          <p:cNvCxnSpPr/>
          <p:nvPr/>
        </p:nvCxnSpPr>
        <p:spPr>
          <a:xfrm>
            <a:off x="6301143" y="2107187"/>
            <a:ext cx="5903259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DE17C6B-7C4C-4AE9-97BC-77420BCEEAE7}"/>
              </a:ext>
            </a:extLst>
          </p:cNvPr>
          <p:cNvCxnSpPr>
            <a:cxnSpLocks/>
          </p:cNvCxnSpPr>
          <p:nvPr/>
        </p:nvCxnSpPr>
        <p:spPr>
          <a:xfrm flipV="1">
            <a:off x="1531232" y="889985"/>
            <a:ext cx="0" cy="1223685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F43181B-0055-490A-91F6-07946171AC58}"/>
              </a:ext>
            </a:extLst>
          </p:cNvPr>
          <p:cNvCxnSpPr>
            <a:cxnSpLocks/>
          </p:cNvCxnSpPr>
          <p:nvPr/>
        </p:nvCxnSpPr>
        <p:spPr>
          <a:xfrm flipV="1">
            <a:off x="4653700" y="889985"/>
            <a:ext cx="0" cy="1223685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29A2CA0-68D5-4A50-B008-89BB2B0878E5}"/>
              </a:ext>
            </a:extLst>
          </p:cNvPr>
          <p:cNvCxnSpPr>
            <a:cxnSpLocks/>
          </p:cNvCxnSpPr>
          <p:nvPr/>
        </p:nvCxnSpPr>
        <p:spPr>
          <a:xfrm flipH="1" flipV="1">
            <a:off x="7234518" y="995082"/>
            <a:ext cx="458918" cy="1118589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07C96C8-B327-4C4D-9A49-2863F55B91C1}"/>
              </a:ext>
            </a:extLst>
          </p:cNvPr>
          <p:cNvCxnSpPr>
            <a:cxnSpLocks/>
          </p:cNvCxnSpPr>
          <p:nvPr/>
        </p:nvCxnSpPr>
        <p:spPr>
          <a:xfrm flipV="1">
            <a:off x="10623693" y="995082"/>
            <a:ext cx="416342" cy="111859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4039FE3-F6A9-441C-B61C-D3FEA01694B3}"/>
              </a:ext>
            </a:extLst>
          </p:cNvPr>
          <p:cNvSpPr txBox="1"/>
          <p:nvPr/>
        </p:nvSpPr>
        <p:spPr>
          <a:xfrm>
            <a:off x="397476" y="3800500"/>
            <a:ext cx="53432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(1) I </a:t>
            </a:r>
            <a:r>
              <a:rPr lang="fr-FR" sz="2800" dirty="0" err="1"/>
              <a:t>is</a:t>
            </a:r>
            <a:r>
              <a:rPr lang="fr-FR" sz="2800" dirty="0"/>
              <a:t> </a:t>
            </a:r>
            <a:r>
              <a:rPr lang="fr-FR" sz="2800" dirty="0" err="1"/>
              <a:t>aligned</a:t>
            </a:r>
            <a:r>
              <a:rPr lang="fr-FR" sz="2800" dirty="0"/>
              <a:t> </a:t>
            </a:r>
            <a:r>
              <a:rPr lang="fr-FR" sz="2800" dirty="0" err="1"/>
              <a:t>perfectly</a:t>
            </a:r>
            <a:r>
              <a:rPr lang="fr-FR" sz="2800" dirty="0"/>
              <a:t> in the plane </a:t>
            </a:r>
            <a:r>
              <a:rPr lang="fr-FR" sz="2800" dirty="0" err="1"/>
              <a:t>perpendicular</a:t>
            </a:r>
            <a:r>
              <a:rPr lang="fr-FR" sz="2800" dirty="0"/>
              <a:t> to the fission axis. No components </a:t>
            </a:r>
            <a:r>
              <a:rPr lang="fr-FR" sz="2800" dirty="0" err="1"/>
              <a:t>along</a:t>
            </a:r>
            <a:r>
              <a:rPr lang="fr-FR" sz="2800" dirty="0"/>
              <a:t> the axis.</a:t>
            </a:r>
            <a:endParaRPr lang="en-GB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426BF8-2A8C-40A6-A2C5-B9A1D80B952C}"/>
              </a:ext>
            </a:extLst>
          </p:cNvPr>
          <p:cNvSpPr txBox="1"/>
          <p:nvPr/>
        </p:nvSpPr>
        <p:spPr>
          <a:xfrm>
            <a:off x="1367841" y="281105"/>
            <a:ext cx="44916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dirty="0"/>
              <a:t>I</a:t>
            </a:r>
            <a:r>
              <a:rPr lang="fr-FR" sz="2800" baseline="-25000" dirty="0"/>
              <a:t>1</a:t>
            </a:r>
            <a:r>
              <a:rPr lang="fr-FR" dirty="0"/>
              <a:t> </a:t>
            </a:r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2E83A9-B0E6-4177-A19E-51127CC72538}"/>
              </a:ext>
            </a:extLst>
          </p:cNvPr>
          <p:cNvSpPr txBox="1"/>
          <p:nvPr/>
        </p:nvSpPr>
        <p:spPr>
          <a:xfrm>
            <a:off x="4423774" y="281105"/>
            <a:ext cx="44916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dirty="0"/>
              <a:t>I</a:t>
            </a:r>
            <a:r>
              <a:rPr lang="fr-FR" sz="2800" baseline="-25000" dirty="0"/>
              <a:t>2</a:t>
            </a:r>
            <a:r>
              <a:rPr lang="fr-FR" dirty="0"/>
              <a:t> </a:t>
            </a:r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40627C-B97A-4D07-B2CE-6E3FBAF4C44A}"/>
              </a:ext>
            </a:extLst>
          </p:cNvPr>
          <p:cNvSpPr txBox="1"/>
          <p:nvPr/>
        </p:nvSpPr>
        <p:spPr>
          <a:xfrm>
            <a:off x="6986173" y="323586"/>
            <a:ext cx="85792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dirty="0"/>
              <a:t>I</a:t>
            </a:r>
            <a:r>
              <a:rPr lang="fr-FR" sz="2800" baseline="-25000" dirty="0"/>
              <a:t>1</a:t>
            </a:r>
            <a:r>
              <a:rPr lang="fr-FR" dirty="0"/>
              <a:t> 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5DF384-9CF1-4E94-A4A6-1E302FAD9948}"/>
              </a:ext>
            </a:extLst>
          </p:cNvPr>
          <p:cNvSpPr txBox="1"/>
          <p:nvPr/>
        </p:nvSpPr>
        <p:spPr>
          <a:xfrm>
            <a:off x="10471069" y="366765"/>
            <a:ext cx="85792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dirty="0"/>
              <a:t>     I</a:t>
            </a:r>
            <a:r>
              <a:rPr lang="fr-FR" sz="2800" baseline="-25000" dirty="0"/>
              <a:t>2</a:t>
            </a:r>
            <a:r>
              <a:rPr lang="fr-FR" dirty="0"/>
              <a:t> </a:t>
            </a:r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101C74-C25D-4805-8083-2D99D47312A0}"/>
              </a:ext>
            </a:extLst>
          </p:cNvPr>
          <p:cNvSpPr txBox="1"/>
          <p:nvPr/>
        </p:nvSpPr>
        <p:spPr>
          <a:xfrm>
            <a:off x="367420" y="5243703"/>
            <a:ext cx="5343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B050"/>
                </a:solidFill>
              </a:rPr>
              <a:t>No </a:t>
            </a:r>
            <a:r>
              <a:rPr lang="fr-FR" sz="2400" dirty="0" err="1">
                <a:solidFill>
                  <a:srgbClr val="00B050"/>
                </a:solidFill>
              </a:rPr>
              <a:t>angular</a:t>
            </a:r>
            <a:r>
              <a:rPr lang="fr-FR" sz="2400" dirty="0">
                <a:solidFill>
                  <a:srgbClr val="00B050"/>
                </a:solidFill>
              </a:rPr>
              <a:t> </a:t>
            </a:r>
            <a:r>
              <a:rPr lang="fr-FR" sz="2400" dirty="0" err="1">
                <a:solidFill>
                  <a:srgbClr val="00B050"/>
                </a:solidFill>
              </a:rPr>
              <a:t>correlation</a:t>
            </a:r>
            <a:r>
              <a:rPr lang="fr-FR" sz="2400" dirty="0">
                <a:solidFill>
                  <a:srgbClr val="00B050"/>
                </a:solidFill>
              </a:rPr>
              <a:t> </a:t>
            </a:r>
            <a:r>
              <a:rPr lang="fr-FR" sz="2400" dirty="0" err="1">
                <a:solidFill>
                  <a:srgbClr val="00B050"/>
                </a:solidFill>
              </a:rPr>
              <a:t>between</a:t>
            </a:r>
            <a:r>
              <a:rPr lang="fr-FR" sz="2400" dirty="0">
                <a:solidFill>
                  <a:srgbClr val="00B050"/>
                </a:solidFill>
              </a:rPr>
              <a:t> gammas </a:t>
            </a:r>
            <a:r>
              <a:rPr lang="fr-FR" sz="2400" dirty="0" err="1">
                <a:solidFill>
                  <a:srgbClr val="00B050"/>
                </a:solidFill>
              </a:rPr>
              <a:t>from</a:t>
            </a:r>
            <a:r>
              <a:rPr lang="fr-FR" sz="2400" dirty="0">
                <a:solidFill>
                  <a:srgbClr val="00B050"/>
                </a:solidFill>
              </a:rPr>
              <a:t> </a:t>
            </a:r>
            <a:r>
              <a:rPr lang="fr-FR" sz="2400" dirty="0" err="1">
                <a:solidFill>
                  <a:srgbClr val="00B050"/>
                </a:solidFill>
              </a:rPr>
              <a:t>partner</a:t>
            </a:r>
            <a:r>
              <a:rPr lang="fr-FR" sz="2400" dirty="0">
                <a:solidFill>
                  <a:srgbClr val="00B050"/>
                </a:solidFill>
              </a:rPr>
              <a:t> fragment </a:t>
            </a:r>
            <a:r>
              <a:rPr lang="fr-FR" sz="2400" dirty="0" err="1">
                <a:solidFill>
                  <a:srgbClr val="00B050"/>
                </a:solidFill>
              </a:rPr>
              <a:t>is</a:t>
            </a:r>
            <a:r>
              <a:rPr lang="fr-FR" sz="2400" dirty="0">
                <a:solidFill>
                  <a:srgbClr val="00B050"/>
                </a:solidFill>
              </a:rPr>
              <a:t> </a:t>
            </a:r>
            <a:r>
              <a:rPr lang="fr-FR" sz="2400" dirty="0" err="1">
                <a:solidFill>
                  <a:srgbClr val="00B050"/>
                </a:solidFill>
              </a:rPr>
              <a:t>expected</a:t>
            </a:r>
            <a:endParaRPr lang="fr-FR" sz="2400" dirty="0">
              <a:solidFill>
                <a:srgbClr val="00B05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C2100D-978F-400F-9664-B5F64A151946}"/>
              </a:ext>
            </a:extLst>
          </p:cNvPr>
          <p:cNvSpPr txBox="1"/>
          <p:nvPr/>
        </p:nvSpPr>
        <p:spPr>
          <a:xfrm>
            <a:off x="6301143" y="4769996"/>
            <a:ext cx="5567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7030A0"/>
                </a:solidFill>
              </a:rPr>
              <a:t>Small </a:t>
            </a:r>
            <a:r>
              <a:rPr lang="fr-FR" sz="2400" dirty="0" err="1">
                <a:solidFill>
                  <a:srgbClr val="7030A0"/>
                </a:solidFill>
              </a:rPr>
              <a:t>angular</a:t>
            </a:r>
            <a:r>
              <a:rPr lang="fr-FR" sz="2400" dirty="0">
                <a:solidFill>
                  <a:srgbClr val="7030A0"/>
                </a:solidFill>
              </a:rPr>
              <a:t> </a:t>
            </a:r>
            <a:r>
              <a:rPr lang="fr-FR" sz="2400" dirty="0" err="1">
                <a:solidFill>
                  <a:srgbClr val="7030A0"/>
                </a:solidFill>
              </a:rPr>
              <a:t>correlation</a:t>
            </a:r>
            <a:r>
              <a:rPr lang="fr-FR" sz="2400" dirty="0">
                <a:solidFill>
                  <a:srgbClr val="7030A0"/>
                </a:solidFill>
              </a:rPr>
              <a:t> </a:t>
            </a:r>
            <a:r>
              <a:rPr lang="fr-FR" sz="2400" dirty="0" err="1">
                <a:solidFill>
                  <a:srgbClr val="7030A0"/>
                </a:solidFill>
              </a:rPr>
              <a:t>between</a:t>
            </a:r>
            <a:r>
              <a:rPr lang="fr-FR" sz="2400" dirty="0">
                <a:solidFill>
                  <a:srgbClr val="7030A0"/>
                </a:solidFill>
              </a:rPr>
              <a:t> gammas </a:t>
            </a:r>
            <a:r>
              <a:rPr lang="fr-FR" sz="2400" dirty="0" err="1">
                <a:solidFill>
                  <a:srgbClr val="7030A0"/>
                </a:solidFill>
              </a:rPr>
              <a:t>from</a:t>
            </a:r>
            <a:r>
              <a:rPr lang="fr-FR" sz="2400" dirty="0">
                <a:solidFill>
                  <a:srgbClr val="7030A0"/>
                </a:solidFill>
              </a:rPr>
              <a:t> </a:t>
            </a:r>
            <a:r>
              <a:rPr lang="fr-FR" sz="2400" dirty="0" err="1">
                <a:solidFill>
                  <a:srgbClr val="7030A0"/>
                </a:solidFill>
              </a:rPr>
              <a:t>partner</a:t>
            </a:r>
            <a:r>
              <a:rPr lang="fr-FR" sz="2400" dirty="0">
                <a:solidFill>
                  <a:srgbClr val="7030A0"/>
                </a:solidFill>
              </a:rPr>
              <a:t> fragment </a:t>
            </a:r>
            <a:r>
              <a:rPr lang="fr-FR" sz="2400" dirty="0" err="1">
                <a:solidFill>
                  <a:srgbClr val="7030A0"/>
                </a:solidFill>
              </a:rPr>
              <a:t>is</a:t>
            </a:r>
            <a:r>
              <a:rPr lang="fr-FR" sz="2400" dirty="0">
                <a:solidFill>
                  <a:srgbClr val="7030A0"/>
                </a:solidFill>
              </a:rPr>
              <a:t> </a:t>
            </a:r>
            <a:r>
              <a:rPr lang="fr-FR" sz="2400" dirty="0" err="1">
                <a:solidFill>
                  <a:srgbClr val="7030A0"/>
                </a:solidFill>
              </a:rPr>
              <a:t>expected</a:t>
            </a:r>
            <a:endParaRPr lang="fr-FR" sz="2400" dirty="0">
              <a:solidFill>
                <a:srgbClr val="7030A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D1FE8C-D490-4442-B5A6-EAA8CEA52D76}"/>
              </a:ext>
            </a:extLst>
          </p:cNvPr>
          <p:cNvSpPr txBox="1"/>
          <p:nvPr/>
        </p:nvSpPr>
        <p:spPr>
          <a:xfrm>
            <a:off x="6301143" y="3845228"/>
            <a:ext cx="51830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(2) I has </a:t>
            </a:r>
            <a:r>
              <a:rPr lang="fr-FR" sz="2800" dirty="0" err="1"/>
              <a:t>some</a:t>
            </a:r>
            <a:r>
              <a:rPr lang="fr-FR" sz="2800" dirty="0"/>
              <a:t> components </a:t>
            </a:r>
            <a:r>
              <a:rPr lang="fr-FR" sz="2800" dirty="0" err="1"/>
              <a:t>along</a:t>
            </a:r>
            <a:r>
              <a:rPr lang="fr-FR" sz="2800" dirty="0"/>
              <a:t> the fission axis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74399702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90F1283-75F2-4E03-8CF3-AD40A6229C2C}"/>
              </a:ext>
            </a:extLst>
          </p:cNvPr>
          <p:cNvSpPr/>
          <p:nvPr/>
        </p:nvSpPr>
        <p:spPr>
          <a:xfrm>
            <a:off x="3063009" y="6166315"/>
            <a:ext cx="6337738" cy="732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C88652-34EB-4A59-AF68-FA275873E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281" y="179627"/>
            <a:ext cx="9070664" cy="488983"/>
          </a:xfrm>
        </p:spPr>
        <p:txBody>
          <a:bodyPr>
            <a:normAutofit fontScale="90000"/>
          </a:bodyPr>
          <a:lstStyle/>
          <a:p>
            <a:r>
              <a:rPr lang="fr-FR" sz="2800" dirty="0" err="1"/>
              <a:t>What</a:t>
            </a:r>
            <a:r>
              <a:rPr lang="fr-FR" sz="2800" dirty="0"/>
              <a:t> can </a:t>
            </a:r>
            <a:r>
              <a:rPr lang="fr-FR" sz="2800" dirty="0" err="1"/>
              <a:t>we</a:t>
            </a:r>
            <a:r>
              <a:rPr lang="fr-FR" sz="2800" dirty="0"/>
              <a:t> </a:t>
            </a:r>
            <a:r>
              <a:rPr lang="fr-FR" sz="2800" dirty="0" err="1"/>
              <a:t>learn</a:t>
            </a:r>
            <a:r>
              <a:rPr lang="fr-FR" sz="2800" dirty="0"/>
              <a:t> </a:t>
            </a:r>
            <a:r>
              <a:rPr lang="fr-FR" sz="2800" dirty="0" err="1"/>
              <a:t>from</a:t>
            </a:r>
            <a:r>
              <a:rPr lang="fr-FR" sz="2800" dirty="0"/>
              <a:t> the gamma ray </a:t>
            </a:r>
            <a:r>
              <a:rPr lang="fr-FR" sz="2800" dirty="0" err="1"/>
              <a:t>spectroscopy</a:t>
            </a:r>
            <a:r>
              <a:rPr lang="fr-FR" sz="2800" dirty="0"/>
              <a:t> of fission?</a:t>
            </a:r>
            <a:endParaRPr lang="en-GB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A026B3-4498-4094-BF81-1C24D8651A72}"/>
              </a:ext>
            </a:extLst>
          </p:cNvPr>
          <p:cNvSpPr txBox="1"/>
          <p:nvPr/>
        </p:nvSpPr>
        <p:spPr>
          <a:xfrm>
            <a:off x="3127201" y="856196"/>
            <a:ext cx="7233070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 err="1"/>
              <a:t>Nuclear</a:t>
            </a:r>
            <a:r>
              <a:rPr lang="fr-FR" sz="2000" dirty="0"/>
              <a:t> structure of fission fragments (J. Fischer)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/>
              <a:t>Fission </a:t>
            </a:r>
            <a:r>
              <a:rPr lang="fr-FR" sz="2000" dirty="0" err="1"/>
              <a:t>yields</a:t>
            </a:r>
            <a:r>
              <a:rPr lang="fr-FR" sz="2000" dirty="0"/>
              <a:t> (K. </a:t>
            </a:r>
            <a:r>
              <a:rPr lang="fr-FR" sz="2000" dirty="0" err="1"/>
              <a:t>Miernik</a:t>
            </a:r>
            <a:r>
              <a:rPr lang="fr-FR" sz="2000" dirty="0"/>
              <a:t>, P. </a:t>
            </a:r>
            <a:r>
              <a:rPr lang="fr-FR" sz="2000" dirty="0" err="1"/>
              <a:t>Garczynski</a:t>
            </a:r>
            <a:r>
              <a:rPr lang="fr-FR" sz="2000" dirty="0"/>
              <a:t>, S. Liu)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/>
              <a:t>Fragment spin distributions and </a:t>
            </a:r>
            <a:r>
              <a:rPr lang="fr-FR" sz="2000" dirty="0" err="1"/>
              <a:t>angular</a:t>
            </a:r>
            <a:r>
              <a:rPr lang="fr-FR" sz="2000" dirty="0"/>
              <a:t> </a:t>
            </a:r>
            <a:r>
              <a:rPr lang="fr-FR" sz="2000" dirty="0" err="1"/>
              <a:t>momenta</a:t>
            </a:r>
            <a:r>
              <a:rPr lang="fr-FR" sz="20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 err="1"/>
              <a:t>Isomeric</a:t>
            </a:r>
            <a:r>
              <a:rPr lang="fr-FR" sz="2000" dirty="0"/>
              <a:t> </a:t>
            </a:r>
            <a:r>
              <a:rPr lang="fr-FR" sz="2000" dirty="0" err="1"/>
              <a:t>yield</a:t>
            </a:r>
            <a:r>
              <a:rPr lang="fr-FR" sz="2000" dirty="0"/>
              <a:t> ratios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/>
              <a:t>Indirect neutron </a:t>
            </a:r>
            <a:r>
              <a:rPr lang="fr-FR" sz="2000" dirty="0" err="1"/>
              <a:t>multiplicity</a:t>
            </a:r>
            <a:r>
              <a:rPr lang="fr-FR" sz="2000" dirty="0"/>
              <a:t> </a:t>
            </a:r>
            <a:r>
              <a:rPr lang="fr-FR" sz="2000" dirty="0" err="1"/>
              <a:t>measurements</a:t>
            </a:r>
            <a:endParaRPr lang="fr-FR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/>
              <a:t>High </a:t>
            </a:r>
            <a:r>
              <a:rPr lang="fr-FR" sz="2000" dirty="0" err="1"/>
              <a:t>energy</a:t>
            </a:r>
            <a:r>
              <a:rPr lang="fr-FR" sz="2000" dirty="0"/>
              <a:t> gamma ray </a:t>
            </a:r>
            <a:r>
              <a:rPr lang="fr-FR" sz="2000" dirty="0" err="1"/>
              <a:t>emission</a:t>
            </a:r>
            <a:r>
              <a:rPr lang="fr-FR" sz="2000" dirty="0"/>
              <a:t> (M. </a:t>
            </a:r>
            <a:r>
              <a:rPr lang="fr-FR" sz="2000" dirty="0" err="1"/>
              <a:t>Ciemala</a:t>
            </a:r>
            <a:r>
              <a:rPr lang="fr-FR" sz="20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 err="1"/>
              <a:t>Directional</a:t>
            </a:r>
            <a:r>
              <a:rPr lang="fr-FR" sz="2000" dirty="0"/>
              <a:t> </a:t>
            </a:r>
            <a:r>
              <a:rPr lang="fr-FR" sz="2000" dirty="0" err="1"/>
              <a:t>Correlations</a:t>
            </a:r>
            <a:r>
              <a:rPr lang="fr-FR" sz="2000" dirty="0"/>
              <a:t> (</a:t>
            </a:r>
            <a:r>
              <a:rPr lang="fr-FR" sz="2000" dirty="0" err="1"/>
              <a:t>H.Haug</a:t>
            </a:r>
            <a:r>
              <a:rPr lang="fr-FR" sz="2000" dirty="0"/>
              <a:t> , N. </a:t>
            </a:r>
            <a:r>
              <a:rPr lang="fr-FR" sz="2000" dirty="0" err="1"/>
              <a:t>Dzysiuk</a:t>
            </a:r>
            <a:r>
              <a:rPr lang="fr-FR" sz="2000" dirty="0"/>
              <a:t>)</a:t>
            </a:r>
          </a:p>
          <a:p>
            <a:endParaRPr lang="en-GB" sz="2000" dirty="0"/>
          </a:p>
          <a:p>
            <a:r>
              <a:rPr lang="en-GB" sz="2000" dirty="0"/>
              <a:t>(When fission could occur, but doesn’t!)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Gamma decay of fission shape isomers (C. Hiver, N. </a:t>
            </a:r>
            <a:r>
              <a:rPr lang="en-GB" sz="2000" dirty="0" err="1"/>
              <a:t>Jovancevic</a:t>
            </a:r>
            <a:r>
              <a:rPr lang="en-GB" sz="20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Inelastic neutron scattering (C. </a:t>
            </a:r>
            <a:r>
              <a:rPr lang="en-GB" sz="2000" dirty="0" err="1"/>
              <a:t>Chatel</a:t>
            </a:r>
            <a:r>
              <a:rPr lang="en-GB" sz="2000" dirty="0"/>
              <a:t>)</a:t>
            </a:r>
          </a:p>
        </p:txBody>
      </p:sp>
      <p:pic>
        <p:nvPicPr>
          <p:cNvPr id="5" name="Image 11">
            <a:extLst>
              <a:ext uri="{FF2B5EF4-FFF2-40B4-BE49-F238E27FC236}">
                <a16:creationId xmlns:a16="http://schemas.microsoft.com/office/drawing/2014/main" id="{B16DC77D-0231-4D3C-A913-7A60C7623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34300"/>
            <a:ext cx="3439666" cy="203779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201091-9B7F-4ABD-AC82-FEE83563D1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912" y="856196"/>
            <a:ext cx="2886088" cy="2235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73DF58-8F91-4D6D-908B-C6AB37E00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53" y="2936853"/>
            <a:ext cx="2238695" cy="2136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BC95B4-1588-495D-8911-A0F90F86B4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87" y="856196"/>
            <a:ext cx="2982622" cy="1950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7ED7A2-CB6C-44F8-A71C-2F1D60AF2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6219" y="3265816"/>
            <a:ext cx="2079812" cy="13962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13FA80-2434-4B25-8D8E-E89D0F2430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863" y="4835920"/>
            <a:ext cx="3373137" cy="2037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51F067-0778-40D7-8BEC-462E32DF08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0911" y="4235101"/>
            <a:ext cx="3751234" cy="262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17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E59FDBF1-4481-4043-B0E8-D763E1BB75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99531" y="162334"/>
            <a:ext cx="7660683" cy="48898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dirty="0">
                <a:latin typeface="+mn-lt"/>
              </a:rPr>
              <a:t>Gamma ray </a:t>
            </a:r>
            <a:r>
              <a:rPr lang="fr-FR" dirty="0" err="1">
                <a:latin typeface="+mn-lt"/>
              </a:rPr>
              <a:t>angular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correlations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between</a:t>
            </a:r>
            <a:r>
              <a:rPr lang="fr-FR" dirty="0">
                <a:latin typeface="+mn-lt"/>
              </a:rPr>
              <a:t> fragment </a:t>
            </a:r>
            <a:r>
              <a:rPr lang="fr-FR" dirty="0" err="1">
                <a:latin typeface="+mn-lt"/>
              </a:rPr>
              <a:t>partners</a:t>
            </a:r>
            <a:endParaRPr dirty="0">
              <a:latin typeface="+mn-lt"/>
            </a:endParaRPr>
          </a:p>
        </p:txBody>
      </p:sp>
      <p:sp>
        <p:nvSpPr>
          <p:cNvPr id="7" name="ZoneTexte 11">
            <a:extLst>
              <a:ext uri="{FF2B5EF4-FFF2-40B4-BE49-F238E27FC236}">
                <a16:creationId xmlns:a16="http://schemas.microsoft.com/office/drawing/2014/main" id="{28D8E1B3-0BA0-4F06-9958-57BCE4E68C1A}"/>
              </a:ext>
            </a:extLst>
          </p:cNvPr>
          <p:cNvSpPr txBox="1"/>
          <p:nvPr/>
        </p:nvSpPr>
        <p:spPr>
          <a:xfrm rot="20096112">
            <a:off x="5337491" y="1089463"/>
            <a:ext cx="2184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3"/>
            <a:r>
              <a:rPr lang="fr-FR" sz="2800" dirty="0">
                <a:solidFill>
                  <a:srgbClr val="92D050"/>
                </a:solidFill>
                <a:latin typeface="Calibri" panose="020F0502020204030204"/>
              </a:rPr>
              <a:t>PRELIMINARY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F3CC7E-559A-4710-B2A7-A264DF0177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0827"/>
            <a:ext cx="6143850" cy="3735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63D0B6-6336-4B71-82FA-2346BF2C4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126" y="2050828"/>
            <a:ext cx="6150873" cy="373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860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C0029-3F72-412C-9CC7-627CEEEA1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FA913A-9034-4BBF-A885-1265B9E5BC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85" y="14358"/>
            <a:ext cx="11256246" cy="68436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731F7C-BFDE-4147-8F8B-EB4BF494BD29}"/>
              </a:ext>
            </a:extLst>
          </p:cNvPr>
          <p:cNvSpPr/>
          <p:nvPr/>
        </p:nvSpPr>
        <p:spPr>
          <a:xfrm>
            <a:off x="1603948" y="1454046"/>
            <a:ext cx="8994098" cy="314793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ZoneTexte 11">
            <a:extLst>
              <a:ext uri="{FF2B5EF4-FFF2-40B4-BE49-F238E27FC236}">
                <a16:creationId xmlns:a16="http://schemas.microsoft.com/office/drawing/2014/main" id="{56BA4E51-88F7-4886-9846-DE608CBE8669}"/>
              </a:ext>
            </a:extLst>
          </p:cNvPr>
          <p:cNvSpPr txBox="1"/>
          <p:nvPr/>
        </p:nvSpPr>
        <p:spPr>
          <a:xfrm rot="20096112">
            <a:off x="5088915" y="5297480"/>
            <a:ext cx="2184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3"/>
            <a:r>
              <a:rPr lang="fr-FR" sz="2800" dirty="0">
                <a:solidFill>
                  <a:srgbClr val="92D050"/>
                </a:solidFill>
                <a:latin typeface="Calibri" panose="020F0502020204030204"/>
              </a:rPr>
              <a:t>PRELIMINARY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FF1E1E4-AF79-4CDD-B361-EB06BE6DB62E}"/>
              </a:ext>
            </a:extLst>
          </p:cNvPr>
          <p:cNvCxnSpPr>
            <a:cxnSpLocks/>
          </p:cNvCxnSpPr>
          <p:nvPr/>
        </p:nvCxnSpPr>
        <p:spPr>
          <a:xfrm flipH="1">
            <a:off x="5080956" y="1027288"/>
            <a:ext cx="489856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7AB2066-8EFF-4B5C-8776-7A463AE12231}"/>
              </a:ext>
            </a:extLst>
          </p:cNvPr>
          <p:cNvSpPr txBox="1"/>
          <p:nvPr/>
        </p:nvSpPr>
        <p:spPr>
          <a:xfrm>
            <a:off x="5570812" y="720664"/>
            <a:ext cx="2474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A.G. Smith et al. </a:t>
            </a:r>
            <a:r>
              <a:rPr lang="fr-FR" dirty="0" err="1"/>
              <a:t>average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E53839-5E34-4B5E-B080-2B21C7847FA1}"/>
              </a:ext>
            </a:extLst>
          </p:cNvPr>
          <p:cNvSpPr txBox="1"/>
          <p:nvPr/>
        </p:nvSpPr>
        <p:spPr>
          <a:xfrm>
            <a:off x="1603948" y="16907"/>
            <a:ext cx="950465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dirty="0" err="1"/>
              <a:t>Anisotropy</a:t>
            </a:r>
            <a:r>
              <a:rPr lang="fr-FR" sz="2400" dirty="0"/>
              <a:t> of gamma-ray </a:t>
            </a:r>
            <a:r>
              <a:rPr lang="fr-FR" sz="2400" dirty="0" err="1"/>
              <a:t>angular</a:t>
            </a:r>
            <a:r>
              <a:rPr lang="fr-FR" sz="2400" dirty="0"/>
              <a:t> distributions </a:t>
            </a:r>
            <a:r>
              <a:rPr lang="fr-FR" sz="2400" dirty="0" err="1"/>
              <a:t>between</a:t>
            </a:r>
            <a:r>
              <a:rPr lang="fr-FR" sz="2400" dirty="0"/>
              <a:t> fragment </a:t>
            </a:r>
            <a:r>
              <a:rPr lang="fr-FR" sz="2400" dirty="0" err="1"/>
              <a:t>partners</a:t>
            </a:r>
            <a:endParaRPr lang="en-GB" sz="24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B6B29D-2FA5-4D66-94BE-2B61DE5325A7}"/>
              </a:ext>
            </a:extLst>
          </p:cNvPr>
          <p:cNvCxnSpPr/>
          <p:nvPr/>
        </p:nvCxnSpPr>
        <p:spPr>
          <a:xfrm>
            <a:off x="1603948" y="2286000"/>
            <a:ext cx="899409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7731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A2414A-86AC-44C3-BAAD-04527612644E}"/>
              </a:ext>
            </a:extLst>
          </p:cNvPr>
          <p:cNvSpPr txBox="1"/>
          <p:nvPr/>
        </p:nvSpPr>
        <p:spPr>
          <a:xfrm>
            <a:off x="4434615" y="2844225"/>
            <a:ext cx="3309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Future </a:t>
            </a:r>
            <a:r>
              <a:rPr lang="fr-FR" sz="3200" dirty="0" err="1"/>
              <a:t>Possibilities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92549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2ACCC1-0DA1-4196-8C62-2327CE554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88" y="1473134"/>
            <a:ext cx="5683624" cy="46141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050F91-FC4A-4B7D-8F2F-9DF6963DF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462" y="691781"/>
            <a:ext cx="4948843" cy="28687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01AE2-0738-4208-8135-0EA86A159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462" y="3421437"/>
            <a:ext cx="5215645" cy="3023388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E6931C8F-67FF-4C79-9147-4FA4B748B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2" y="169224"/>
            <a:ext cx="7576457" cy="488967"/>
          </a:xfrm>
        </p:spPr>
        <p:txBody>
          <a:bodyPr/>
          <a:lstStyle/>
          <a:p>
            <a:r>
              <a:rPr lang="fr-FR" dirty="0"/>
              <a:t>Ionisation </a:t>
            </a:r>
            <a:r>
              <a:rPr lang="fr-FR" dirty="0" err="1"/>
              <a:t>chamber</a:t>
            </a:r>
            <a:r>
              <a:rPr lang="fr-FR" dirty="0"/>
              <a:t> + </a:t>
            </a:r>
            <a:r>
              <a:rPr lang="fr-FR" baseline="30000" dirty="0"/>
              <a:t>252</a:t>
            </a:r>
            <a:r>
              <a:rPr lang="fr-FR" dirty="0"/>
              <a:t>Cf + </a:t>
            </a:r>
            <a:r>
              <a:rPr lang="fr-FR" dirty="0" err="1"/>
              <a:t>Gammasphere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516C64-3CCC-48D8-8996-D293B5FABBB4}"/>
              </a:ext>
            </a:extLst>
          </p:cNvPr>
          <p:cNvSpPr txBox="1"/>
          <p:nvPr/>
        </p:nvSpPr>
        <p:spPr>
          <a:xfrm>
            <a:off x="146904" y="6026837"/>
            <a:ext cx="6141168" cy="405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37" dirty="0" err="1"/>
              <a:t>Courtesy</a:t>
            </a:r>
            <a:r>
              <a:rPr lang="fr-FR" sz="2037" dirty="0"/>
              <a:t> of S. Marin and N. </a:t>
            </a:r>
            <a:r>
              <a:rPr lang="fr-FR" sz="2037" dirty="0" err="1"/>
              <a:t>Giha</a:t>
            </a:r>
            <a:r>
              <a:rPr lang="fr-FR" sz="2037" dirty="0"/>
              <a:t>, </a:t>
            </a:r>
            <a:r>
              <a:rPr lang="fr-FR" sz="2037" dirty="0" err="1"/>
              <a:t>University</a:t>
            </a:r>
            <a:r>
              <a:rPr lang="fr-FR" sz="2037" dirty="0"/>
              <a:t> of Michigan</a:t>
            </a:r>
            <a:endParaRPr lang="en-GB" sz="2037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124D8F-212F-40E1-9DF1-7A112A0F1FE6}"/>
              </a:ext>
            </a:extLst>
          </p:cNvPr>
          <p:cNvSpPr txBox="1"/>
          <p:nvPr/>
        </p:nvSpPr>
        <p:spPr>
          <a:xfrm>
            <a:off x="2099276" y="924099"/>
            <a:ext cx="4617931" cy="719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37" dirty="0" err="1"/>
              <a:t>Expt</a:t>
            </a:r>
            <a:r>
              <a:rPr lang="fr-FR" sz="2037" dirty="0"/>
              <a:t>: 4 </a:t>
            </a:r>
            <a:r>
              <a:rPr lang="fr-FR" sz="2037" dirty="0" err="1"/>
              <a:t>kBq</a:t>
            </a:r>
            <a:r>
              <a:rPr lang="fr-FR" sz="2037" dirty="0"/>
              <a:t> fission, 10 </a:t>
            </a:r>
            <a:r>
              <a:rPr lang="fr-FR" sz="2037" dirty="0" err="1"/>
              <a:t>days</a:t>
            </a:r>
            <a:endParaRPr lang="fr-FR" sz="2037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37" dirty="0"/>
              <a:t>Ionisation </a:t>
            </a:r>
            <a:r>
              <a:rPr lang="fr-FR" sz="2037" dirty="0" err="1"/>
              <a:t>chamber</a:t>
            </a:r>
            <a:r>
              <a:rPr lang="fr-FR" sz="2037" dirty="0"/>
              <a:t>: </a:t>
            </a:r>
            <a:r>
              <a:rPr lang="fr-FR" sz="2037" dirty="0" err="1"/>
              <a:t>Only</a:t>
            </a:r>
            <a:r>
              <a:rPr lang="fr-FR" sz="2037" dirty="0"/>
              <a:t> </a:t>
            </a:r>
            <a:r>
              <a:rPr lang="fr-FR" sz="2037" dirty="0" err="1"/>
              <a:t>theta</a:t>
            </a:r>
            <a:r>
              <a:rPr lang="fr-FR" sz="2037" dirty="0"/>
              <a:t>, no phi</a:t>
            </a:r>
            <a:endParaRPr lang="en-GB" sz="2037" dirty="0"/>
          </a:p>
        </p:txBody>
      </p:sp>
    </p:spTree>
    <p:extLst>
      <p:ext uri="{BB962C8B-B14F-4D97-AF65-F5344CB8AC3E}">
        <p14:creationId xmlns:p14="http://schemas.microsoft.com/office/powerpoint/2010/main" val="241070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9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587F4E-D6BF-406F-AA8A-1F96A7273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Mass – E</a:t>
            </a:r>
            <a:r>
              <a:rPr lang="el-GR" dirty="0"/>
              <a:t>γ</a:t>
            </a:r>
            <a:r>
              <a:rPr lang="fr-FR" dirty="0"/>
              <a:t> </a:t>
            </a:r>
            <a:r>
              <a:rPr lang="fr-FR" dirty="0" err="1"/>
              <a:t>correlations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2D74A3-30EB-4A02-8621-6D30AD2B8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869" y="1518713"/>
            <a:ext cx="7351057" cy="4134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E0194E-9C72-44AE-8FE1-88612E235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659" y="1255249"/>
            <a:ext cx="6490447" cy="46618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C764F7E-C477-48D9-9313-6C68B028CE87}"/>
              </a:ext>
            </a:extLst>
          </p:cNvPr>
          <p:cNvSpPr/>
          <p:nvPr/>
        </p:nvSpPr>
        <p:spPr>
          <a:xfrm>
            <a:off x="3859306" y="1566582"/>
            <a:ext cx="176666" cy="3877777"/>
          </a:xfrm>
          <a:prstGeom prst="rect">
            <a:avLst/>
          </a:prstGeom>
          <a:solidFill>
            <a:srgbClr val="FFFF0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Curved Down 9">
            <a:extLst>
              <a:ext uri="{FF2B5EF4-FFF2-40B4-BE49-F238E27FC236}">
                <a16:creationId xmlns:a16="http://schemas.microsoft.com/office/drawing/2014/main" id="{72656991-E625-4339-B331-63A90B836C49}"/>
              </a:ext>
            </a:extLst>
          </p:cNvPr>
          <p:cNvSpPr/>
          <p:nvPr/>
        </p:nvSpPr>
        <p:spPr>
          <a:xfrm>
            <a:off x="3859306" y="843165"/>
            <a:ext cx="3415862" cy="56227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17C531-F75C-4C72-82E9-C827BC930F5A}"/>
              </a:ext>
            </a:extLst>
          </p:cNvPr>
          <p:cNvSpPr txBox="1"/>
          <p:nvPr/>
        </p:nvSpPr>
        <p:spPr>
          <a:xfrm>
            <a:off x="2578695" y="5653683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Mass A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49A189-9AE0-43F9-B807-696FB0527E84}"/>
              </a:ext>
            </a:extLst>
          </p:cNvPr>
          <p:cNvSpPr txBox="1"/>
          <p:nvPr/>
        </p:nvSpPr>
        <p:spPr>
          <a:xfrm>
            <a:off x="3550179" y="5969015"/>
            <a:ext cx="7006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Doppler correction </a:t>
            </a:r>
            <a:r>
              <a:rPr lang="fr-FR" b="1" dirty="0" err="1">
                <a:solidFill>
                  <a:srgbClr val="FF0000"/>
                </a:solidFill>
              </a:rPr>
              <a:t>is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mandatory</a:t>
            </a:r>
            <a:r>
              <a:rPr lang="fr-FR" b="1" dirty="0">
                <a:solidFill>
                  <a:srgbClr val="FF0000"/>
                </a:solidFill>
              </a:rPr>
              <a:t>. But Doppler </a:t>
            </a:r>
            <a:r>
              <a:rPr lang="fr-FR" b="1" dirty="0" err="1">
                <a:solidFill>
                  <a:srgbClr val="FF0000"/>
                </a:solidFill>
              </a:rPr>
              <a:t>broadening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is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i="1" u="sng" dirty="0" err="1">
                <a:solidFill>
                  <a:srgbClr val="FF0000"/>
                </a:solidFill>
              </a:rPr>
              <a:t>significant</a:t>
            </a:r>
            <a:r>
              <a:rPr lang="fr-FR" b="1" dirty="0">
                <a:solidFill>
                  <a:srgbClr val="FF0000"/>
                </a:solidFill>
              </a:rPr>
              <a:t>!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596132E-5615-4A6C-B7A7-24B705454EAB}"/>
              </a:ext>
            </a:extLst>
          </p:cNvPr>
          <p:cNvSpPr/>
          <p:nvPr/>
        </p:nvSpPr>
        <p:spPr>
          <a:xfrm>
            <a:off x="2586317" y="6023015"/>
            <a:ext cx="857928" cy="337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41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Picture 25"/>
          <p:cNvPicPr/>
          <p:nvPr/>
        </p:nvPicPr>
        <p:blipFill>
          <a:blip r:embed="rId2"/>
          <a:stretch/>
        </p:blipFill>
        <p:spPr>
          <a:xfrm>
            <a:off x="186602" y="883821"/>
            <a:ext cx="7659629" cy="5489265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0" name="PlaceHolder 1"/>
          <p:cNvSpPr>
            <a:spLocks noGrp="1"/>
          </p:cNvSpPr>
          <p:nvPr>
            <p:ph type="title"/>
          </p:nvPr>
        </p:nvSpPr>
        <p:spPr>
          <a:xfrm>
            <a:off x="1959317" y="169194"/>
            <a:ext cx="7575291" cy="488098"/>
          </a:xfrm>
          <a:prstGeom prst="rect">
            <a:avLst/>
          </a:prstGeom>
          <a:noFill/>
          <a:ln w="0">
            <a:noFill/>
          </a:ln>
        </p:spPr>
        <p:txBody>
          <a:bodyPr lIns="103486" tIns="51743" rIns="103486" bIns="51743" anchor="ctr">
            <a:noAutofit/>
          </a:bodyPr>
          <a:lstStyle/>
          <a:p>
            <a:pPr defTabSz="1034826">
              <a:tabLst>
                <a:tab pos="0" algn="l"/>
              </a:tabLst>
            </a:pPr>
            <a:r>
              <a:rPr lang="fr-FR" sz="2818" dirty="0" err="1">
                <a:solidFill>
                  <a:srgbClr val="00294B"/>
                </a:solidFill>
                <a:latin typeface="Arial"/>
              </a:rPr>
              <a:t>Solving</a:t>
            </a:r>
            <a:r>
              <a:rPr lang="fr-FR" sz="2818" dirty="0">
                <a:solidFill>
                  <a:srgbClr val="00294B"/>
                </a:solidFill>
                <a:latin typeface="Arial"/>
              </a:rPr>
              <a:t> the Doppler </a:t>
            </a:r>
            <a:r>
              <a:rPr lang="fr-FR" sz="2818" dirty="0" err="1">
                <a:solidFill>
                  <a:srgbClr val="00294B"/>
                </a:solidFill>
                <a:latin typeface="Arial"/>
              </a:rPr>
              <a:t>broadening</a:t>
            </a:r>
            <a:r>
              <a:rPr lang="fr-FR" sz="2818" dirty="0">
                <a:solidFill>
                  <a:srgbClr val="00294B"/>
                </a:solidFill>
                <a:latin typeface="Arial"/>
              </a:rPr>
              <a:t> </a:t>
            </a:r>
            <a:r>
              <a:rPr lang="fr-FR" sz="2818" dirty="0" err="1">
                <a:solidFill>
                  <a:srgbClr val="00294B"/>
                </a:solidFill>
                <a:latin typeface="Arial"/>
              </a:rPr>
              <a:t>problem</a:t>
            </a:r>
            <a:endParaRPr lang="fr-FR" sz="2818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1" name="TextBox 40"/>
          <p:cNvSpPr/>
          <p:nvPr/>
        </p:nvSpPr>
        <p:spPr>
          <a:xfrm>
            <a:off x="7677149" y="921713"/>
            <a:ext cx="4326875" cy="9388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1857" tIns="50928" rIns="101857" bIns="50928" anchor="t">
            <a:spAutoFit/>
          </a:bodyPr>
          <a:lstStyle/>
          <a:p>
            <a:pPr defTabSz="1034826"/>
            <a:r>
              <a:rPr lang="fr-FR" sz="1811">
                <a:solidFill>
                  <a:schemeClr val="dk1"/>
                </a:solidFill>
                <a:latin typeface="Calibri"/>
              </a:rPr>
              <a:t>Monte-Carlo simulations of Doppler broadening in HPGe arrays coupled to IC + </a:t>
            </a:r>
            <a:r>
              <a:rPr lang="fr-FR" sz="1811" baseline="30000">
                <a:solidFill>
                  <a:schemeClr val="dk1"/>
                </a:solidFill>
                <a:latin typeface="Calibri"/>
              </a:rPr>
              <a:t>252</a:t>
            </a:r>
            <a:r>
              <a:rPr lang="fr-FR" sz="1811">
                <a:solidFill>
                  <a:schemeClr val="dk1"/>
                </a:solidFill>
                <a:latin typeface="Calibri"/>
              </a:rPr>
              <a:t>Cf(SF) source</a:t>
            </a:r>
            <a:endParaRPr lang="fr-FR" sz="181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TextBox 41"/>
          <p:cNvSpPr/>
          <p:nvPr/>
        </p:nvSpPr>
        <p:spPr>
          <a:xfrm>
            <a:off x="7413668" y="2341976"/>
            <a:ext cx="4853835" cy="205351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1857" tIns="50928" rIns="101857" bIns="50928" anchor="t">
            <a:spAutoFit/>
          </a:bodyPr>
          <a:lstStyle/>
          <a:p>
            <a:pPr defTabSz="1034826"/>
            <a:r>
              <a:rPr lang="fr-FR" sz="1811" dirty="0">
                <a:solidFill>
                  <a:schemeClr val="dk1"/>
                </a:solidFill>
                <a:latin typeface="Calibri"/>
              </a:rPr>
              <a:t>Sources of </a:t>
            </a:r>
            <a:r>
              <a:rPr lang="fr-FR" sz="1811" dirty="0" err="1">
                <a:solidFill>
                  <a:schemeClr val="dk1"/>
                </a:solidFill>
                <a:latin typeface="Calibri"/>
              </a:rPr>
              <a:t>broadening</a:t>
            </a:r>
            <a:r>
              <a:rPr lang="fr-FR" sz="1811" dirty="0">
                <a:solidFill>
                  <a:schemeClr val="dk1"/>
                </a:solidFill>
                <a:latin typeface="Calibri"/>
              </a:rPr>
              <a:t>:</a:t>
            </a:r>
            <a:endParaRPr lang="fr-FR" sz="1811" dirty="0">
              <a:solidFill>
                <a:srgbClr val="000000"/>
              </a:solidFill>
              <a:latin typeface="Arial"/>
            </a:endParaRPr>
          </a:p>
          <a:p>
            <a:pPr marL="439190" indent="-439190" defTabSz="1034826">
              <a:buClr>
                <a:srgbClr val="0070C0"/>
              </a:buClr>
              <a:buFont typeface="Arial"/>
              <a:buChar char="•"/>
            </a:pPr>
            <a:r>
              <a:rPr lang="fr-FR" sz="1811" dirty="0" err="1">
                <a:solidFill>
                  <a:srgbClr val="0070C0"/>
                </a:solidFill>
                <a:latin typeface="Calibri"/>
              </a:rPr>
              <a:t>Precision</a:t>
            </a:r>
            <a:r>
              <a:rPr lang="fr-FR" sz="1811" dirty="0">
                <a:solidFill>
                  <a:srgbClr val="0070C0"/>
                </a:solidFill>
                <a:latin typeface="Calibri"/>
              </a:rPr>
              <a:t> on γ-ray θ and </a:t>
            </a:r>
            <a:r>
              <a:rPr lang="el-GR" sz="1811" dirty="0">
                <a:solidFill>
                  <a:srgbClr val="0070C0"/>
                </a:solidFill>
                <a:latin typeface="Calibri"/>
              </a:rPr>
              <a:t>φ</a:t>
            </a:r>
            <a:r>
              <a:rPr lang="fr-FR" sz="1811" dirty="0">
                <a:solidFill>
                  <a:srgbClr val="0070C0"/>
                </a:solidFill>
                <a:latin typeface="Calibri"/>
              </a:rPr>
              <a:t> (</a:t>
            </a:r>
            <a:r>
              <a:rPr lang="fr-FR" sz="1811" dirty="0" err="1">
                <a:solidFill>
                  <a:srgbClr val="0070C0"/>
                </a:solidFill>
                <a:latin typeface="Calibri"/>
              </a:rPr>
              <a:t>array</a:t>
            </a:r>
            <a:r>
              <a:rPr lang="fr-FR" sz="1811" dirty="0">
                <a:solidFill>
                  <a:srgbClr val="0070C0"/>
                </a:solidFill>
                <a:latin typeface="Calibri"/>
              </a:rPr>
              <a:t> </a:t>
            </a:r>
            <a:r>
              <a:rPr lang="fr-FR" sz="1811" dirty="0" err="1">
                <a:solidFill>
                  <a:srgbClr val="0070C0"/>
                </a:solidFill>
                <a:latin typeface="Calibri"/>
              </a:rPr>
              <a:t>granularity</a:t>
            </a:r>
            <a:r>
              <a:rPr lang="fr-FR" sz="1811" dirty="0">
                <a:solidFill>
                  <a:srgbClr val="0070C0"/>
                </a:solidFill>
                <a:latin typeface="Calibri"/>
              </a:rPr>
              <a:t>)</a:t>
            </a:r>
            <a:endParaRPr lang="fr-FR" sz="1811" dirty="0">
              <a:solidFill>
                <a:srgbClr val="000000"/>
              </a:solidFill>
              <a:latin typeface="Arial"/>
            </a:endParaRPr>
          </a:p>
          <a:p>
            <a:pPr marL="439190" indent="-439190" defTabSz="1034826">
              <a:buClr>
                <a:srgbClr val="0070C0"/>
              </a:buClr>
              <a:buFont typeface="Arial"/>
              <a:buChar char="•"/>
            </a:pPr>
            <a:r>
              <a:rPr lang="fr-FR" sz="1811" dirty="0" err="1">
                <a:solidFill>
                  <a:srgbClr val="0070C0"/>
                </a:solidFill>
                <a:latin typeface="Calibri"/>
              </a:rPr>
              <a:t>Precision</a:t>
            </a:r>
            <a:r>
              <a:rPr lang="fr-FR" sz="1811" dirty="0">
                <a:solidFill>
                  <a:srgbClr val="0070C0"/>
                </a:solidFill>
                <a:latin typeface="Calibri"/>
              </a:rPr>
              <a:t> of fission axis </a:t>
            </a:r>
            <a:r>
              <a:rPr lang="el-GR" sz="1811" dirty="0">
                <a:solidFill>
                  <a:srgbClr val="0070C0"/>
                </a:solidFill>
                <a:latin typeface="Calibri"/>
              </a:rPr>
              <a:t>θ </a:t>
            </a:r>
            <a:r>
              <a:rPr lang="fr-FR" sz="1811" dirty="0">
                <a:solidFill>
                  <a:srgbClr val="0070C0"/>
                </a:solidFill>
                <a:latin typeface="Calibri"/>
              </a:rPr>
              <a:t>and </a:t>
            </a:r>
            <a:r>
              <a:rPr lang="el-GR" sz="1811" dirty="0">
                <a:solidFill>
                  <a:srgbClr val="0070C0"/>
                </a:solidFill>
                <a:latin typeface="Calibri"/>
              </a:rPr>
              <a:t>φ </a:t>
            </a:r>
            <a:endParaRPr lang="fr-FR" sz="1811" dirty="0">
              <a:solidFill>
                <a:srgbClr val="0070C0"/>
              </a:solidFill>
              <a:latin typeface="Calibri"/>
            </a:endParaRPr>
          </a:p>
          <a:p>
            <a:pPr marL="439190" indent="-439190" defTabSz="1034826">
              <a:buClr>
                <a:srgbClr val="0070C0"/>
              </a:buClr>
              <a:buFont typeface="Arial"/>
              <a:buChar char="•"/>
            </a:pPr>
            <a:endParaRPr lang="fr-FR" sz="1811" dirty="0">
              <a:solidFill>
                <a:srgbClr val="000000"/>
              </a:solidFill>
              <a:latin typeface="Arial"/>
            </a:endParaRPr>
          </a:p>
          <a:p>
            <a:pPr marL="439190" indent="-439190" defTabSz="1034826">
              <a:buClr>
                <a:srgbClr val="0070C0"/>
              </a:buClr>
              <a:buFont typeface="Arial"/>
              <a:buChar char="•"/>
            </a:pPr>
            <a:r>
              <a:rPr lang="fr-FR" sz="1811" dirty="0">
                <a:solidFill>
                  <a:srgbClr val="0070C0"/>
                </a:solidFill>
                <a:latin typeface="Calibri"/>
              </a:rPr>
              <a:t>v/c fragments (3-5%)</a:t>
            </a:r>
            <a:endParaRPr lang="fr-FR" sz="1811" dirty="0">
              <a:solidFill>
                <a:srgbClr val="000000"/>
              </a:solidFill>
              <a:latin typeface="Arial"/>
            </a:endParaRPr>
          </a:p>
          <a:p>
            <a:pPr marL="439190" indent="-439190" defTabSz="1034826">
              <a:buClr>
                <a:srgbClr val="0070C0"/>
              </a:buClr>
              <a:buFont typeface="Arial"/>
              <a:buChar char="•"/>
            </a:pPr>
            <a:r>
              <a:rPr lang="fr-FR" sz="1811" dirty="0">
                <a:solidFill>
                  <a:srgbClr val="0070C0"/>
                </a:solidFill>
                <a:latin typeface="Calibri"/>
              </a:rPr>
              <a:t>Neutron </a:t>
            </a:r>
            <a:r>
              <a:rPr lang="fr-FR" sz="1811" dirty="0" err="1">
                <a:solidFill>
                  <a:srgbClr val="0070C0"/>
                </a:solidFill>
                <a:latin typeface="Calibri"/>
              </a:rPr>
              <a:t>emission</a:t>
            </a:r>
            <a:endParaRPr lang="fr-FR" sz="1811" dirty="0">
              <a:solidFill>
                <a:srgbClr val="000000"/>
              </a:solidFill>
              <a:latin typeface="Arial"/>
            </a:endParaRPr>
          </a:p>
          <a:p>
            <a:pPr marL="439190" indent="-439190" defTabSz="1034826">
              <a:buClr>
                <a:srgbClr val="0070C0"/>
              </a:buClr>
              <a:buFont typeface="Arial"/>
              <a:buChar char="•"/>
            </a:pPr>
            <a:r>
              <a:rPr lang="fr-FR" sz="1811" dirty="0" err="1">
                <a:solidFill>
                  <a:srgbClr val="0070C0"/>
                </a:solidFill>
                <a:latin typeface="Calibri"/>
              </a:rPr>
              <a:t>HPGe</a:t>
            </a:r>
            <a:r>
              <a:rPr lang="fr-FR" sz="1811" dirty="0">
                <a:solidFill>
                  <a:srgbClr val="0070C0"/>
                </a:solidFill>
                <a:latin typeface="Calibri"/>
              </a:rPr>
              <a:t> </a:t>
            </a:r>
            <a:r>
              <a:rPr lang="fr-FR" sz="1811" dirty="0" err="1">
                <a:solidFill>
                  <a:srgbClr val="0070C0"/>
                </a:solidFill>
                <a:latin typeface="Calibri"/>
              </a:rPr>
              <a:t>intrinsic</a:t>
            </a:r>
            <a:r>
              <a:rPr lang="fr-FR" sz="1811" dirty="0">
                <a:solidFill>
                  <a:srgbClr val="0070C0"/>
                </a:solidFill>
                <a:latin typeface="Calibri"/>
              </a:rPr>
              <a:t> </a:t>
            </a:r>
            <a:r>
              <a:rPr lang="fr-FR" sz="1811" dirty="0" err="1">
                <a:solidFill>
                  <a:srgbClr val="0070C0"/>
                </a:solidFill>
                <a:latin typeface="Calibri"/>
              </a:rPr>
              <a:t>resolution</a:t>
            </a:r>
            <a:endParaRPr lang="fr-FR" sz="181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TextBox 42"/>
          <p:cNvSpPr/>
          <p:nvPr/>
        </p:nvSpPr>
        <p:spPr>
          <a:xfrm>
            <a:off x="5505155" y="1819274"/>
            <a:ext cx="1890139" cy="4163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1857" tIns="50928" rIns="101857" bIns="50928" anchor="t">
            <a:spAutoFit/>
          </a:bodyPr>
          <a:lstStyle/>
          <a:p>
            <a:pPr defTabSz="1034826"/>
            <a:r>
              <a:rPr lang="fr-FR" sz="2037">
                <a:solidFill>
                  <a:schemeClr val="dk1"/>
                </a:solidFill>
                <a:latin typeface="Calibri"/>
              </a:rPr>
              <a:t>Current GS data</a:t>
            </a:r>
            <a:endParaRPr lang="fr-FR" sz="2037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4" name="TextBox 43"/>
          <p:cNvSpPr/>
          <p:nvPr/>
        </p:nvSpPr>
        <p:spPr>
          <a:xfrm>
            <a:off x="5505155" y="3911819"/>
            <a:ext cx="1777609" cy="4163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1857" tIns="50928" rIns="101857" bIns="50928" anchor="t">
            <a:spAutoFit/>
          </a:bodyPr>
          <a:lstStyle/>
          <a:p>
            <a:pPr defTabSz="1034826"/>
            <a:r>
              <a:rPr lang="fr-FR" sz="2037">
                <a:solidFill>
                  <a:schemeClr val="dk1"/>
                </a:solidFill>
                <a:latin typeface="Calibri"/>
              </a:rPr>
              <a:t>Ideal array + IC</a:t>
            </a:r>
            <a:endParaRPr lang="fr-FR" sz="2037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title"/>
          </p:nvPr>
        </p:nvSpPr>
        <p:spPr>
          <a:xfrm>
            <a:off x="981635" y="289923"/>
            <a:ext cx="10833847" cy="488098"/>
          </a:xfrm>
          <a:prstGeom prst="rect">
            <a:avLst/>
          </a:prstGeom>
          <a:noFill/>
          <a:ln w="0">
            <a:noFill/>
          </a:ln>
        </p:spPr>
        <p:txBody>
          <a:bodyPr lIns="103486" tIns="51743" rIns="103486" bIns="51743" anchor="ctr">
            <a:normAutofit/>
          </a:bodyPr>
          <a:lstStyle/>
          <a:p>
            <a:pPr defTabSz="1034826">
              <a:tabLst>
                <a:tab pos="0" algn="l"/>
              </a:tabLst>
            </a:pPr>
            <a:r>
              <a:rPr lang="fr-FR" sz="28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</a:t>
            </a:r>
            <a:r>
              <a:rPr lang="fr-FR" sz="2800" dirty="0" err="1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possibilities</a:t>
            </a:r>
            <a:r>
              <a:rPr lang="fr-FR" sz="28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28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fr-FR" sz="28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u="sng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hard</a:t>
            </a:r>
            <a:r>
              <a:rPr lang="fr-FR" sz="28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semiconductor</a:t>
            </a:r>
            <a:r>
              <a:rPr lang="fr-FR" sz="28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detectors</a:t>
            </a:r>
            <a:endParaRPr lang="fr-FR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" name="Picture 27"/>
          <p:cNvPicPr/>
          <p:nvPr/>
        </p:nvPicPr>
        <p:blipFill>
          <a:blip r:embed="rId2"/>
          <a:stretch/>
        </p:blipFill>
        <p:spPr>
          <a:xfrm>
            <a:off x="2379977" y="2995217"/>
            <a:ext cx="3154136" cy="126247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4" name="TextBox 53"/>
          <p:cNvSpPr/>
          <p:nvPr/>
        </p:nvSpPr>
        <p:spPr>
          <a:xfrm>
            <a:off x="2649692" y="4299138"/>
            <a:ext cx="2769675" cy="38151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1857" tIns="50928" rIns="101857" bIns="50928" anchor="t">
            <a:spAutoFit/>
          </a:bodyPr>
          <a:lstStyle/>
          <a:p>
            <a:pPr defTabSz="1034826"/>
            <a:r>
              <a:rPr lang="fr-FR" sz="1811" i="1" dirty="0" err="1">
                <a:solidFill>
                  <a:schemeClr val="dk1"/>
                </a:solidFill>
                <a:latin typeface="Calibri"/>
              </a:rPr>
              <a:t>Courtesy</a:t>
            </a:r>
            <a:r>
              <a:rPr lang="fr-FR" sz="1811" i="1" dirty="0">
                <a:solidFill>
                  <a:schemeClr val="dk1"/>
                </a:solidFill>
                <a:latin typeface="Calibri"/>
              </a:rPr>
              <a:t> of C. </a:t>
            </a:r>
            <a:r>
              <a:rPr lang="fr-FR" sz="1811" i="1" dirty="0" err="1">
                <a:solidFill>
                  <a:schemeClr val="dk1"/>
                </a:solidFill>
                <a:latin typeface="Calibri"/>
              </a:rPr>
              <a:t>Nociforo</a:t>
            </a:r>
            <a:r>
              <a:rPr lang="fr-FR" sz="1811" i="1" dirty="0">
                <a:solidFill>
                  <a:schemeClr val="dk1"/>
                </a:solidFill>
                <a:latin typeface="Calibri"/>
              </a:rPr>
              <a:t>, GSI</a:t>
            </a:r>
            <a:endParaRPr lang="fr-FR" sz="181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D4AC45-A0DA-4840-95C3-6CB0E7A40054}"/>
              </a:ext>
            </a:extLst>
          </p:cNvPr>
          <p:cNvGrpSpPr/>
          <p:nvPr/>
        </p:nvGrpSpPr>
        <p:grpSpPr>
          <a:xfrm>
            <a:off x="5425757" y="1025608"/>
            <a:ext cx="5248420" cy="4806783"/>
            <a:chOff x="7631598" y="1298507"/>
            <a:chExt cx="5248420" cy="4806783"/>
          </a:xfrm>
        </p:grpSpPr>
        <p:sp>
          <p:nvSpPr>
            <p:cNvPr id="426" name="Rectangle 22"/>
            <p:cNvSpPr/>
            <p:nvPr/>
          </p:nvSpPr>
          <p:spPr>
            <a:xfrm>
              <a:off x="9125552" y="3132004"/>
              <a:ext cx="232641" cy="1543334"/>
            </a:xfrm>
            <a:prstGeom prst="rect">
              <a:avLst/>
            </a:prstGeom>
            <a:solidFill>
              <a:srgbClr val="5B9BD5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101857" tIns="50928" rIns="101857" bIns="50928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GB" sz="2037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427" name="Rectangle 23"/>
            <p:cNvSpPr/>
            <p:nvPr/>
          </p:nvSpPr>
          <p:spPr>
            <a:xfrm>
              <a:off x="9547239" y="3132004"/>
              <a:ext cx="232641" cy="1543334"/>
            </a:xfrm>
            <a:prstGeom prst="rect">
              <a:avLst/>
            </a:prstGeom>
            <a:solidFill>
              <a:srgbClr val="5B9BD5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101857" tIns="50928" rIns="101857" bIns="50928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GB" sz="2037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428" name="Rectangle 24"/>
            <p:cNvSpPr/>
            <p:nvPr/>
          </p:nvSpPr>
          <p:spPr>
            <a:xfrm>
              <a:off x="8044240" y="3132004"/>
              <a:ext cx="954194" cy="1543334"/>
            </a:xfrm>
            <a:prstGeom prst="rect">
              <a:avLst/>
            </a:prstGeom>
            <a:solidFill>
              <a:srgbClr val="5B9BD5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101857" tIns="50928" rIns="101857" bIns="50928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GB" sz="2037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429" name="Rectangle 25"/>
            <p:cNvSpPr/>
            <p:nvPr/>
          </p:nvSpPr>
          <p:spPr>
            <a:xfrm>
              <a:off x="9906997" y="3132004"/>
              <a:ext cx="954194" cy="1543334"/>
            </a:xfrm>
            <a:prstGeom prst="rect">
              <a:avLst/>
            </a:prstGeom>
            <a:solidFill>
              <a:srgbClr val="5B9BD5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101857" tIns="50928" rIns="101857" bIns="50928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GB" sz="2037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430" name="Rectangle 26"/>
            <p:cNvSpPr/>
            <p:nvPr/>
          </p:nvSpPr>
          <p:spPr>
            <a:xfrm>
              <a:off x="9381416" y="3507651"/>
              <a:ext cx="80671" cy="791631"/>
            </a:xfrm>
            <a:prstGeom prst="rect">
              <a:avLst/>
            </a:prstGeom>
            <a:gradFill rotWithShape="0">
              <a:gsLst>
                <a:gs pos="0">
                  <a:srgbClr val="F08C56"/>
                </a:gs>
                <a:gs pos="50000">
                  <a:srgbClr val="F57A27"/>
                </a:gs>
                <a:gs pos="100000">
                  <a:srgbClr val="E46B19"/>
                </a:gs>
              </a:gsLst>
              <a:lin ang="5400000"/>
            </a:gradFill>
            <a:ln w="0">
              <a:noFill/>
            </a:ln>
            <a:effectLst>
              <a:outerShdw blurRad="57240" dist="19080" dir="5400000" algn="ctr" rotWithShape="0">
                <a:srgbClr val="000000">
                  <a:alpha val="63000"/>
                </a:srgbClr>
              </a:outerShdw>
            </a:effec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/>
          </p:style>
          <p:txBody>
            <a:bodyPr lIns="101857" tIns="50928" rIns="101857" bIns="50928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GB" sz="2037">
                <a:solidFill>
                  <a:schemeClr val="lt1"/>
                </a:solidFill>
                <a:latin typeface="Calibri"/>
              </a:endParaRPr>
            </a:p>
          </p:txBody>
        </p:sp>
        <p:cxnSp>
          <p:nvCxnSpPr>
            <p:cNvPr id="431" name="Straight Arrow Connector 3"/>
            <p:cNvCxnSpPr/>
            <p:nvPr/>
          </p:nvCxnSpPr>
          <p:spPr>
            <a:xfrm flipV="1">
              <a:off x="8402079" y="3581395"/>
              <a:ext cx="1947501" cy="762296"/>
            </a:xfrm>
            <a:prstGeom prst="straightConnector1">
              <a:avLst/>
            </a:prstGeom>
            <a:ln w="41275">
              <a:solidFill>
                <a:srgbClr val="000000"/>
              </a:solidFill>
              <a:round/>
              <a:headEnd type="triangle" w="lg" len="med"/>
              <a:tailEnd type="triangle" w="lg" len="med"/>
            </a:ln>
          </p:spPr>
        </p:cxnSp>
        <p:sp>
          <p:nvSpPr>
            <p:cNvPr id="432" name="Oval 2"/>
            <p:cNvSpPr/>
            <p:nvPr/>
          </p:nvSpPr>
          <p:spPr>
            <a:xfrm>
              <a:off x="9381416" y="3904078"/>
              <a:ext cx="52966" cy="93301"/>
            </a:xfrm>
            <a:prstGeom prst="ellipse">
              <a:avLst/>
            </a:prstGeom>
            <a:solidFill>
              <a:srgbClr val="5B9BD5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101857" tIns="15890" rIns="101857" bIns="1589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en-GB" sz="2037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433" name="TextBox 44"/>
            <p:cNvSpPr/>
            <p:nvPr/>
          </p:nvSpPr>
          <p:spPr>
            <a:xfrm>
              <a:off x="8193766" y="3132004"/>
              <a:ext cx="701032" cy="59054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01857" tIns="50928" rIns="101857" bIns="50928" anchor="t">
              <a:spAutoFit/>
            </a:bodyPr>
            <a:lstStyle/>
            <a:p>
              <a:pPr defTabSz="1034826"/>
              <a:r>
                <a:rPr lang="fr-FR" sz="3169">
                  <a:solidFill>
                    <a:schemeClr val="dk1"/>
                  </a:solidFill>
                  <a:latin typeface="Calibri"/>
                </a:rPr>
                <a:t>SiC</a:t>
              </a:r>
              <a:endParaRPr lang="fr-FR" sz="3169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4" name="TextBox 45"/>
            <p:cNvSpPr/>
            <p:nvPr/>
          </p:nvSpPr>
          <p:spPr>
            <a:xfrm>
              <a:off x="10073634" y="3091669"/>
              <a:ext cx="701032" cy="59054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01857" tIns="50928" rIns="101857" bIns="50928" anchor="t">
              <a:spAutoFit/>
            </a:bodyPr>
            <a:lstStyle/>
            <a:p>
              <a:pPr defTabSz="1034826"/>
              <a:r>
                <a:rPr lang="fr-FR" sz="3169">
                  <a:solidFill>
                    <a:schemeClr val="dk1"/>
                  </a:solidFill>
                  <a:latin typeface="Calibri"/>
                </a:rPr>
                <a:t>SiC</a:t>
              </a:r>
              <a:endParaRPr lang="fr-FR" sz="3169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5" name="TextBox 46"/>
            <p:cNvSpPr/>
            <p:nvPr/>
          </p:nvSpPr>
          <p:spPr>
            <a:xfrm>
              <a:off x="8939357" y="4714043"/>
              <a:ext cx="685002" cy="41633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01857" tIns="50928" rIns="101857" bIns="50928" anchor="t">
              <a:spAutoFit/>
            </a:bodyPr>
            <a:lstStyle/>
            <a:p>
              <a:pPr defTabSz="1034826"/>
              <a:r>
                <a:rPr lang="fr-FR" sz="2037">
                  <a:solidFill>
                    <a:schemeClr val="dk1"/>
                  </a:solidFill>
                  <a:latin typeface="Calibri"/>
                </a:rPr>
                <a:t>3um</a:t>
              </a:r>
              <a:endParaRPr lang="fr-FR" sz="2037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6" name="TextBox 47"/>
            <p:cNvSpPr/>
            <p:nvPr/>
          </p:nvSpPr>
          <p:spPr>
            <a:xfrm>
              <a:off x="8024277" y="4719747"/>
              <a:ext cx="951100" cy="41633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01857" tIns="50928" rIns="101857" bIns="50928" anchor="t">
              <a:spAutoFit/>
            </a:bodyPr>
            <a:lstStyle/>
            <a:p>
              <a:pPr defTabSz="1034826"/>
              <a:r>
                <a:rPr lang="fr-FR" sz="2037">
                  <a:solidFill>
                    <a:schemeClr val="dk1"/>
                  </a:solidFill>
                  <a:latin typeface="Calibri"/>
                </a:rPr>
                <a:t>100um</a:t>
              </a:r>
              <a:endParaRPr lang="fr-FR" sz="2037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7" name="TextBox 48"/>
            <p:cNvSpPr/>
            <p:nvPr/>
          </p:nvSpPr>
          <p:spPr>
            <a:xfrm>
              <a:off x="8413777" y="2724170"/>
              <a:ext cx="333944" cy="41633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01857" tIns="50928" rIns="101857" bIns="50928" anchor="t">
              <a:spAutoFit/>
            </a:bodyPr>
            <a:lstStyle/>
            <a:p>
              <a:pPr defTabSz="1034826"/>
              <a:r>
                <a:rPr lang="fr-FR" sz="2037">
                  <a:solidFill>
                    <a:schemeClr val="dk1"/>
                  </a:solidFill>
                  <a:latin typeface="Calibri"/>
                </a:rPr>
                <a:t>E</a:t>
              </a:r>
              <a:endParaRPr lang="fr-FR" sz="2037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8" name="TextBox 49"/>
            <p:cNvSpPr/>
            <p:nvPr/>
          </p:nvSpPr>
          <p:spPr>
            <a:xfrm>
              <a:off x="9028584" y="2720095"/>
              <a:ext cx="481420" cy="41633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01857" tIns="50928" rIns="101857" bIns="50928" anchor="t">
              <a:spAutoFit/>
            </a:bodyPr>
            <a:lstStyle/>
            <a:p>
              <a:pPr defTabSz="1034826"/>
              <a:r>
                <a:rPr lang="el-GR" sz="2037">
                  <a:solidFill>
                    <a:schemeClr val="dk1"/>
                  </a:solidFill>
                  <a:latin typeface="Calibri"/>
                </a:rPr>
                <a:t>Δ</a:t>
              </a:r>
              <a:r>
                <a:rPr lang="fr-FR" sz="2037">
                  <a:solidFill>
                    <a:schemeClr val="dk1"/>
                  </a:solidFill>
                  <a:latin typeface="Calibri"/>
                </a:rPr>
                <a:t>E</a:t>
              </a:r>
              <a:endParaRPr lang="fr-FR" sz="2037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3" name="TextBox 52"/>
            <p:cNvSpPr/>
            <p:nvPr/>
          </p:nvSpPr>
          <p:spPr>
            <a:xfrm>
              <a:off x="7631598" y="5688956"/>
              <a:ext cx="3802650" cy="41633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01857" tIns="50928" rIns="101857" bIns="50928" anchor="t">
              <a:spAutoFit/>
            </a:bodyPr>
            <a:lstStyle/>
            <a:p>
              <a:pPr defTabSz="1034826"/>
              <a:r>
                <a:rPr lang="fr-FR" sz="2037" dirty="0" err="1">
                  <a:solidFill>
                    <a:schemeClr val="dk1"/>
                  </a:solidFill>
                  <a:latin typeface="Calibri"/>
                </a:rPr>
                <a:t>Both</a:t>
              </a:r>
              <a:r>
                <a:rPr lang="fr-FR" sz="2037" dirty="0">
                  <a:solidFill>
                    <a:schemeClr val="dk1"/>
                  </a:solidFill>
                  <a:latin typeface="Calibri"/>
                </a:rPr>
                <a:t> fragments </a:t>
              </a:r>
              <a:r>
                <a:rPr lang="fr-FR" sz="2037" b="1" i="1" dirty="0">
                  <a:solidFill>
                    <a:schemeClr val="dk1"/>
                  </a:solidFill>
                  <a:latin typeface="Calibri"/>
                </a:rPr>
                <a:t>stop</a:t>
              </a:r>
              <a:r>
                <a:rPr lang="fr-FR" sz="2037" dirty="0">
                  <a:solidFill>
                    <a:schemeClr val="dk1"/>
                  </a:solidFill>
                  <a:latin typeface="Calibri"/>
                </a:rPr>
                <a:t> </a:t>
              </a:r>
              <a:r>
                <a:rPr lang="fr-FR" sz="2037" dirty="0" err="1">
                  <a:solidFill>
                    <a:schemeClr val="dk1"/>
                  </a:solidFill>
                  <a:latin typeface="Calibri"/>
                </a:rPr>
                <a:t>within</a:t>
              </a:r>
              <a:r>
                <a:rPr lang="fr-FR" sz="2037" dirty="0">
                  <a:solidFill>
                    <a:schemeClr val="dk1"/>
                  </a:solidFill>
                  <a:latin typeface="Calibri"/>
                </a:rPr>
                <a:t> 1-2 </a:t>
              </a:r>
              <a:r>
                <a:rPr lang="fr-FR" sz="2037" dirty="0" err="1">
                  <a:solidFill>
                    <a:schemeClr val="dk1"/>
                  </a:solidFill>
                  <a:latin typeface="Calibri"/>
                </a:rPr>
                <a:t>ps</a:t>
              </a:r>
              <a:endParaRPr lang="fr-FR" sz="2037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5" name="Freeform 1"/>
            <p:cNvSpPr/>
            <p:nvPr/>
          </p:nvSpPr>
          <p:spPr>
            <a:xfrm rot="13810200" flipV="1">
              <a:off x="7450212" y="2394968"/>
              <a:ext cx="1195391" cy="87189"/>
            </a:xfrm>
            <a:custGeom>
              <a:avLst/>
              <a:gdLst>
                <a:gd name="textAreaLeft" fmla="*/ 0 w 1056240"/>
                <a:gd name="textAreaRight" fmla="*/ 1056960 w 1056240"/>
                <a:gd name="textAreaTop" fmla="*/ -360 h 77040"/>
                <a:gd name="textAreaBottom" fmla="*/ 77400 h 77040"/>
                <a:gd name="GluePoint1X" fmla="*/ 0 w 1248"/>
                <a:gd name="GluePoint1Y" fmla="*/ 2147483647 h 464"/>
                <a:gd name="GluePoint2X" fmla="*/ 2147483647 w 1248"/>
                <a:gd name="GluePoint2Y" fmla="*/ 2147483647 h 464"/>
                <a:gd name="GluePoint3X" fmla="*/ 2147483647 w 1248"/>
                <a:gd name="GluePoint3Y" fmla="*/ 2147483647 h 464"/>
                <a:gd name="GluePoint4X" fmla="*/ 2147483647 w 1248"/>
                <a:gd name="GluePoint4Y" fmla="*/ 2147483647 h 464"/>
                <a:gd name="GluePoint5X" fmla="*/ 2147483647 w 1248"/>
                <a:gd name="GluePoint5Y" fmla="*/ 2147483647 h 464"/>
                <a:gd name="GluePoint6X" fmla="*/ 2147483647 w 1248"/>
                <a:gd name="GluePoint6Y" fmla="*/ 2147483647 h 464"/>
                <a:gd name="GluePoint7X" fmla="*/ 2147483647 w 1248"/>
                <a:gd name="GluePoint7Y" fmla="*/ 2147483647 h 464"/>
                <a:gd name="GluePoint8X" fmla="*/ 2147483647 w 1248"/>
                <a:gd name="GluePoint8Y" fmla="*/ 2147483647 h 464"/>
                <a:gd name="GluePoint9X" fmla="*/ 2147483647 w 1248"/>
                <a:gd name="GluePoint9Y" fmla="*/ 2147483647 h 464"/>
                <a:gd name="GluePoint10X" fmla="*/ 2147483647 w 1248"/>
                <a:gd name="GluePoint10Y" fmla="*/ 2147483647 h 464"/>
                <a:gd name="GluePoint11X" fmla="*/ 2147483647 w 1248"/>
                <a:gd name="GluePoint11Y" fmla="*/ 2147483647 h 464"/>
                <a:gd name="GluePoint12X" fmla="*/ 2147483647 w 1248"/>
                <a:gd name="GluePoint12Y" fmla="*/ 2147483647 h 464"/>
                <a:gd name="GluePoint13X" fmla="*/ 2147483647 w 1248"/>
                <a:gd name="GluePoint13Y" fmla="*/ 2147483647 h 464"/>
                <a:gd name="GluePoint14X" fmla="*/ 2147483647 w 1248"/>
                <a:gd name="GluePoint14Y" fmla="*/ 2147483647 h 464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</a:cxnLst>
              <a:rect l="textAreaLeft" t="textAreaTop" r="textAreaRight" b="textAreaBottom"/>
              <a:pathLst>
                <a:path w="1248" h="464">
                  <a:moveTo>
                    <a:pt x="0" y="464"/>
                  </a:moveTo>
                  <a:cubicBezTo>
                    <a:pt x="32" y="248"/>
                    <a:pt x="64" y="32"/>
                    <a:pt x="96" y="32"/>
                  </a:cubicBezTo>
                  <a:cubicBezTo>
                    <a:pt x="128" y="32"/>
                    <a:pt x="160" y="464"/>
                    <a:pt x="192" y="464"/>
                  </a:cubicBezTo>
                  <a:cubicBezTo>
                    <a:pt x="224" y="464"/>
                    <a:pt x="256" y="32"/>
                    <a:pt x="288" y="32"/>
                  </a:cubicBezTo>
                  <a:cubicBezTo>
                    <a:pt x="320" y="32"/>
                    <a:pt x="352" y="464"/>
                    <a:pt x="384" y="464"/>
                  </a:cubicBezTo>
                  <a:cubicBezTo>
                    <a:pt x="416" y="464"/>
                    <a:pt x="448" y="32"/>
                    <a:pt x="480" y="32"/>
                  </a:cubicBezTo>
                  <a:cubicBezTo>
                    <a:pt x="512" y="32"/>
                    <a:pt x="552" y="464"/>
                    <a:pt x="576" y="464"/>
                  </a:cubicBezTo>
                  <a:cubicBezTo>
                    <a:pt x="600" y="464"/>
                    <a:pt x="600" y="32"/>
                    <a:pt x="624" y="32"/>
                  </a:cubicBezTo>
                  <a:cubicBezTo>
                    <a:pt x="648" y="32"/>
                    <a:pt x="688" y="464"/>
                    <a:pt x="720" y="464"/>
                  </a:cubicBezTo>
                  <a:cubicBezTo>
                    <a:pt x="752" y="464"/>
                    <a:pt x="784" y="32"/>
                    <a:pt x="816" y="32"/>
                  </a:cubicBezTo>
                  <a:cubicBezTo>
                    <a:pt x="848" y="32"/>
                    <a:pt x="880" y="464"/>
                    <a:pt x="912" y="464"/>
                  </a:cubicBezTo>
                  <a:cubicBezTo>
                    <a:pt x="944" y="464"/>
                    <a:pt x="984" y="64"/>
                    <a:pt x="1008" y="32"/>
                  </a:cubicBezTo>
                  <a:cubicBezTo>
                    <a:pt x="1032" y="0"/>
                    <a:pt x="1016" y="224"/>
                    <a:pt x="1056" y="272"/>
                  </a:cubicBezTo>
                  <a:cubicBezTo>
                    <a:pt x="1096" y="320"/>
                    <a:pt x="1216" y="312"/>
                    <a:pt x="1248" y="320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  <a:round/>
              <a:tailEnd type="arrow" w="sm" len="sm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1857" tIns="37076" rIns="101857" bIns="37076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2309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6" name="Freeform 2"/>
            <p:cNvSpPr/>
            <p:nvPr/>
          </p:nvSpPr>
          <p:spPr>
            <a:xfrm rot="17243400" flipV="1">
              <a:off x="9308894" y="2386005"/>
              <a:ext cx="1195391" cy="87189"/>
            </a:xfrm>
            <a:custGeom>
              <a:avLst/>
              <a:gdLst>
                <a:gd name="textAreaLeft" fmla="*/ 0 w 1056240"/>
                <a:gd name="textAreaRight" fmla="*/ 1056960 w 1056240"/>
                <a:gd name="textAreaTop" fmla="*/ -360 h 77040"/>
                <a:gd name="textAreaBottom" fmla="*/ 77400 h 77040"/>
                <a:gd name="GluePoint1X" fmla="*/ 0 w 1248"/>
                <a:gd name="GluePoint1Y" fmla="*/ 2147483647 h 464"/>
                <a:gd name="GluePoint2X" fmla="*/ 2147483647 w 1248"/>
                <a:gd name="GluePoint2Y" fmla="*/ 2147483647 h 464"/>
                <a:gd name="GluePoint3X" fmla="*/ 2147483647 w 1248"/>
                <a:gd name="GluePoint3Y" fmla="*/ 2147483647 h 464"/>
                <a:gd name="GluePoint4X" fmla="*/ 2147483647 w 1248"/>
                <a:gd name="GluePoint4Y" fmla="*/ 2147483647 h 464"/>
                <a:gd name="GluePoint5X" fmla="*/ 2147483647 w 1248"/>
                <a:gd name="GluePoint5Y" fmla="*/ 2147483647 h 464"/>
                <a:gd name="GluePoint6X" fmla="*/ 2147483647 w 1248"/>
                <a:gd name="GluePoint6Y" fmla="*/ 2147483647 h 464"/>
                <a:gd name="GluePoint7X" fmla="*/ 2147483647 w 1248"/>
                <a:gd name="GluePoint7Y" fmla="*/ 2147483647 h 464"/>
                <a:gd name="GluePoint8X" fmla="*/ 2147483647 w 1248"/>
                <a:gd name="GluePoint8Y" fmla="*/ 2147483647 h 464"/>
                <a:gd name="GluePoint9X" fmla="*/ 2147483647 w 1248"/>
                <a:gd name="GluePoint9Y" fmla="*/ 2147483647 h 464"/>
                <a:gd name="GluePoint10X" fmla="*/ 2147483647 w 1248"/>
                <a:gd name="GluePoint10Y" fmla="*/ 2147483647 h 464"/>
                <a:gd name="GluePoint11X" fmla="*/ 2147483647 w 1248"/>
                <a:gd name="GluePoint11Y" fmla="*/ 2147483647 h 464"/>
                <a:gd name="GluePoint12X" fmla="*/ 2147483647 w 1248"/>
                <a:gd name="GluePoint12Y" fmla="*/ 2147483647 h 464"/>
                <a:gd name="GluePoint13X" fmla="*/ 2147483647 w 1248"/>
                <a:gd name="GluePoint13Y" fmla="*/ 2147483647 h 464"/>
                <a:gd name="GluePoint14X" fmla="*/ 2147483647 w 1248"/>
                <a:gd name="GluePoint14Y" fmla="*/ 2147483647 h 464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</a:cxnLst>
              <a:rect l="textAreaLeft" t="textAreaTop" r="textAreaRight" b="textAreaBottom"/>
              <a:pathLst>
                <a:path w="1248" h="464">
                  <a:moveTo>
                    <a:pt x="0" y="464"/>
                  </a:moveTo>
                  <a:cubicBezTo>
                    <a:pt x="32" y="248"/>
                    <a:pt x="64" y="32"/>
                    <a:pt x="96" y="32"/>
                  </a:cubicBezTo>
                  <a:cubicBezTo>
                    <a:pt x="128" y="32"/>
                    <a:pt x="160" y="464"/>
                    <a:pt x="192" y="464"/>
                  </a:cubicBezTo>
                  <a:cubicBezTo>
                    <a:pt x="224" y="464"/>
                    <a:pt x="256" y="32"/>
                    <a:pt x="288" y="32"/>
                  </a:cubicBezTo>
                  <a:cubicBezTo>
                    <a:pt x="320" y="32"/>
                    <a:pt x="352" y="464"/>
                    <a:pt x="384" y="464"/>
                  </a:cubicBezTo>
                  <a:cubicBezTo>
                    <a:pt x="416" y="464"/>
                    <a:pt x="448" y="32"/>
                    <a:pt x="480" y="32"/>
                  </a:cubicBezTo>
                  <a:cubicBezTo>
                    <a:pt x="512" y="32"/>
                    <a:pt x="552" y="464"/>
                    <a:pt x="576" y="464"/>
                  </a:cubicBezTo>
                  <a:cubicBezTo>
                    <a:pt x="600" y="464"/>
                    <a:pt x="600" y="32"/>
                    <a:pt x="624" y="32"/>
                  </a:cubicBezTo>
                  <a:cubicBezTo>
                    <a:pt x="648" y="32"/>
                    <a:pt x="688" y="464"/>
                    <a:pt x="720" y="464"/>
                  </a:cubicBezTo>
                  <a:cubicBezTo>
                    <a:pt x="752" y="464"/>
                    <a:pt x="784" y="32"/>
                    <a:pt x="816" y="32"/>
                  </a:cubicBezTo>
                  <a:cubicBezTo>
                    <a:pt x="848" y="32"/>
                    <a:pt x="880" y="464"/>
                    <a:pt x="912" y="464"/>
                  </a:cubicBezTo>
                  <a:cubicBezTo>
                    <a:pt x="944" y="464"/>
                    <a:pt x="984" y="64"/>
                    <a:pt x="1008" y="32"/>
                  </a:cubicBezTo>
                  <a:cubicBezTo>
                    <a:pt x="1032" y="0"/>
                    <a:pt x="1016" y="224"/>
                    <a:pt x="1056" y="272"/>
                  </a:cubicBezTo>
                  <a:cubicBezTo>
                    <a:pt x="1096" y="320"/>
                    <a:pt x="1216" y="312"/>
                    <a:pt x="1248" y="320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  <a:round/>
              <a:tailEnd type="arrow" w="sm" len="sm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1857" tIns="37076" rIns="101857" bIns="37076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FR" sz="2309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7" name="TextBox 54"/>
            <p:cNvSpPr/>
            <p:nvPr/>
          </p:nvSpPr>
          <p:spPr>
            <a:xfrm>
              <a:off x="8410840" y="1298507"/>
              <a:ext cx="4469178" cy="41633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01857" tIns="50928" rIns="101857" bIns="50928" anchor="t">
              <a:spAutoFit/>
            </a:bodyPr>
            <a:lstStyle/>
            <a:p>
              <a:pPr defTabSz="1034826"/>
              <a:r>
                <a:rPr lang="fr-FR" sz="2037" dirty="0">
                  <a:solidFill>
                    <a:schemeClr val="dk1"/>
                  </a:solidFill>
                  <a:latin typeface="Calibri"/>
                </a:rPr>
                <a:t>Silicon </a:t>
              </a:r>
              <a:r>
                <a:rPr lang="fr-FR" sz="2037" dirty="0" err="1">
                  <a:solidFill>
                    <a:schemeClr val="dk1"/>
                  </a:solidFill>
                  <a:latin typeface="Calibri"/>
                </a:rPr>
                <a:t>Carbide</a:t>
              </a:r>
              <a:r>
                <a:rPr lang="fr-FR" sz="2037" dirty="0">
                  <a:solidFill>
                    <a:schemeClr val="dk1"/>
                  </a:solidFill>
                  <a:latin typeface="Calibri"/>
                </a:rPr>
                <a:t> </a:t>
              </a:r>
              <a:r>
                <a:rPr lang="fr-FR" sz="2037" dirty="0" err="1">
                  <a:solidFill>
                    <a:schemeClr val="dk1"/>
                  </a:solidFill>
                  <a:latin typeface="Calibri"/>
                </a:rPr>
                <a:t>semiconductor</a:t>
              </a:r>
              <a:r>
                <a:rPr lang="fr-FR" sz="2037" dirty="0">
                  <a:solidFill>
                    <a:schemeClr val="dk1"/>
                  </a:solidFill>
                  <a:latin typeface="Calibri"/>
                </a:rPr>
                <a:t> sandwich</a:t>
              </a:r>
              <a:endParaRPr lang="fr-FR" sz="2037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0" name="TextBox 57"/>
            <p:cNvSpPr/>
            <p:nvPr/>
          </p:nvSpPr>
          <p:spPr>
            <a:xfrm>
              <a:off x="9975853" y="5070542"/>
              <a:ext cx="1087355" cy="41633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ED7D3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wrap="none" lIns="101857" tIns="50928" rIns="101857" bIns="50928" anchor="t">
              <a:spAutoFit/>
            </a:bodyPr>
            <a:lstStyle/>
            <a:p>
              <a:pPr defTabSz="1034826"/>
              <a:r>
                <a:rPr lang="fr-FR" sz="2037" baseline="30000">
                  <a:solidFill>
                    <a:schemeClr val="dk1"/>
                  </a:solidFill>
                  <a:latin typeface="Calibri"/>
                </a:rPr>
                <a:t>252</a:t>
              </a:r>
              <a:r>
                <a:rPr lang="fr-FR" sz="2037">
                  <a:solidFill>
                    <a:schemeClr val="dk1"/>
                  </a:solidFill>
                  <a:latin typeface="Calibri"/>
                </a:rPr>
                <a:t>Cf(SF)</a:t>
              </a:r>
              <a:endParaRPr lang="fr-FR" sz="2037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451" name="Straight Arrow Connector 4"/>
            <p:cNvCxnSpPr/>
            <p:nvPr/>
          </p:nvCxnSpPr>
          <p:spPr>
            <a:xfrm flipH="1" flipV="1">
              <a:off x="9410772" y="3938932"/>
              <a:ext cx="627030" cy="1169723"/>
            </a:xfrm>
            <a:prstGeom prst="straightConnector1">
              <a:avLst/>
            </a:prstGeom>
            <a:ln w="0">
              <a:solidFill>
                <a:srgbClr val="ED7D31"/>
              </a:solidFill>
              <a:tailEnd type="triangle" w="med" len="med"/>
            </a:ln>
          </p:spPr>
        </p:cxnSp>
        <p:sp>
          <p:nvSpPr>
            <p:cNvPr id="452" name="TextBox 58"/>
            <p:cNvSpPr/>
            <p:nvPr/>
          </p:nvSpPr>
          <p:spPr>
            <a:xfrm>
              <a:off x="8162289" y="3870824"/>
              <a:ext cx="446154" cy="41633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01857" tIns="50928" rIns="101857" bIns="50928" anchor="t">
              <a:spAutoFit/>
            </a:bodyPr>
            <a:lstStyle/>
            <a:p>
              <a:pPr defTabSz="1034826"/>
              <a:r>
                <a:rPr lang="fr-FR" sz="2037">
                  <a:solidFill>
                    <a:schemeClr val="dk1"/>
                  </a:solidFill>
                  <a:latin typeface="Calibri"/>
                </a:rPr>
                <a:t>FF</a:t>
              </a:r>
              <a:endParaRPr lang="fr-FR" sz="2037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3" name="TextBox 59"/>
            <p:cNvSpPr/>
            <p:nvPr/>
          </p:nvSpPr>
          <p:spPr>
            <a:xfrm>
              <a:off x="10179082" y="3639874"/>
              <a:ext cx="446154" cy="41633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01857" tIns="50928" rIns="101857" bIns="50928" anchor="t">
              <a:spAutoFit/>
            </a:bodyPr>
            <a:lstStyle/>
            <a:p>
              <a:pPr defTabSz="1034826"/>
              <a:r>
                <a:rPr lang="fr-FR" sz="2037" dirty="0">
                  <a:solidFill>
                    <a:schemeClr val="dk1"/>
                  </a:solidFill>
                  <a:latin typeface="Calibri"/>
                </a:rPr>
                <a:t>FF</a:t>
              </a:r>
              <a:endParaRPr lang="fr-FR" sz="2037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454" name="TextBox 60"/>
          <p:cNvSpPr/>
          <p:nvPr/>
        </p:nvSpPr>
        <p:spPr>
          <a:xfrm>
            <a:off x="660646" y="1383399"/>
            <a:ext cx="2069107" cy="729817"/>
          </a:xfrm>
          <a:prstGeom prst="rect">
            <a:avLst/>
          </a:prstGeom>
          <a:noFill/>
          <a:ln w="12700">
            <a:solidFill>
              <a:srgbClr val="5B9BD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01857" tIns="50928" rIns="101857" bIns="50928" anchor="t">
            <a:spAutoFit/>
          </a:bodyPr>
          <a:lstStyle/>
          <a:p>
            <a:pPr defTabSz="1034826"/>
            <a:r>
              <a:rPr lang="en-GB" sz="2037" dirty="0">
                <a:solidFill>
                  <a:schemeClr val="dk1"/>
                </a:solidFill>
                <a:latin typeface="Calibri"/>
              </a:rPr>
              <a:t>KE1/KE2=A2/A1</a:t>
            </a:r>
            <a:endParaRPr lang="fr-FR" sz="2037" dirty="0">
              <a:solidFill>
                <a:srgbClr val="000000"/>
              </a:solidFill>
              <a:latin typeface="Arial"/>
            </a:endParaRPr>
          </a:p>
          <a:p>
            <a:pPr defTabSz="1034826"/>
            <a:r>
              <a:rPr lang="en-GB" sz="2037" dirty="0">
                <a:solidFill>
                  <a:schemeClr val="dk1"/>
                </a:solidFill>
                <a:latin typeface="Calibri"/>
              </a:rPr>
              <a:t>(ΔM = 4)</a:t>
            </a:r>
            <a:endParaRPr lang="fr-FR" sz="2037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4D6362-6A43-4D57-B9C6-F32093DDD364}"/>
              </a:ext>
            </a:extLst>
          </p:cNvPr>
          <p:cNvSpPr txBox="1"/>
          <p:nvPr/>
        </p:nvSpPr>
        <p:spPr>
          <a:xfrm>
            <a:off x="0" y="6224368"/>
            <a:ext cx="4709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Collaboration: L. </a:t>
            </a:r>
            <a:r>
              <a:rPr lang="fr-FR" dirty="0" err="1"/>
              <a:t>Gaudefroy</a:t>
            </a:r>
            <a:r>
              <a:rPr lang="fr-FR" dirty="0"/>
              <a:t>, A. </a:t>
            </a:r>
            <a:r>
              <a:rPr lang="fr-FR" dirty="0" err="1"/>
              <a:t>Franchetau</a:t>
            </a:r>
            <a:r>
              <a:rPr lang="fr-FR" dirty="0"/>
              <a:t> (CEA)</a:t>
            </a:r>
          </a:p>
          <a:p>
            <a:r>
              <a:rPr lang="fr-FR" dirty="0"/>
              <a:t>S. </a:t>
            </a:r>
            <a:r>
              <a:rPr lang="fr-FR" dirty="0" err="1"/>
              <a:t>Tudisco</a:t>
            </a:r>
            <a:r>
              <a:rPr lang="fr-FR" dirty="0"/>
              <a:t> (INFN </a:t>
            </a:r>
            <a:r>
              <a:rPr lang="fr-FR" dirty="0" err="1"/>
              <a:t>Catania</a:t>
            </a:r>
            <a:r>
              <a:rPr lang="fr-FR" dirty="0"/>
              <a:t>), C. </a:t>
            </a:r>
            <a:r>
              <a:rPr lang="fr-FR" dirty="0" err="1"/>
              <a:t>Nociforo</a:t>
            </a:r>
            <a:r>
              <a:rPr lang="fr-FR" dirty="0"/>
              <a:t> (GSI)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BDDBA1-4486-4BA0-8987-822EB660A1CF}"/>
              </a:ext>
            </a:extLst>
          </p:cNvPr>
          <p:cNvSpPr txBox="1"/>
          <p:nvPr/>
        </p:nvSpPr>
        <p:spPr>
          <a:xfrm>
            <a:off x="497541" y="1025608"/>
            <a:ext cx="4337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Masses and TKE </a:t>
            </a:r>
            <a:r>
              <a:rPr lang="fr-FR" dirty="0" err="1"/>
              <a:t>obtained</a:t>
            </a:r>
            <a:r>
              <a:rPr lang="fr-FR" dirty="0"/>
              <a:t> via the 2E </a:t>
            </a:r>
            <a:r>
              <a:rPr lang="fr-FR" dirty="0" err="1"/>
              <a:t>method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F724D8-BBB0-4702-AC42-8ACC0A93DE6E}"/>
              </a:ext>
            </a:extLst>
          </p:cNvPr>
          <p:cNvSpPr txBox="1"/>
          <p:nvPr/>
        </p:nvSpPr>
        <p:spPr>
          <a:xfrm>
            <a:off x="8419395" y="1678930"/>
            <a:ext cx="3738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Can survive 10</a:t>
            </a:r>
            <a:r>
              <a:rPr lang="fr-FR" baseline="30000" dirty="0"/>
              <a:t>13</a:t>
            </a:r>
            <a:r>
              <a:rPr lang="fr-FR" dirty="0"/>
              <a:t> </a:t>
            </a:r>
            <a:r>
              <a:rPr lang="fr-FR" dirty="0" err="1"/>
              <a:t>heavy</a:t>
            </a:r>
            <a:r>
              <a:rPr lang="fr-FR" dirty="0"/>
              <a:t> ions!</a:t>
            </a:r>
          </a:p>
          <a:p>
            <a:r>
              <a:rPr lang="fr-FR" dirty="0"/>
              <a:t>(5 </a:t>
            </a:r>
            <a:r>
              <a:rPr lang="fr-FR" dirty="0" err="1"/>
              <a:t>orders</a:t>
            </a:r>
            <a:r>
              <a:rPr lang="fr-FR" dirty="0"/>
              <a:t> of magnitude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Si)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4A749B-A447-464C-9EEA-DD8F1D45F0BA}"/>
              </a:ext>
            </a:extLst>
          </p:cNvPr>
          <p:cNvSpPr txBox="1"/>
          <p:nvPr/>
        </p:nvSpPr>
        <p:spPr>
          <a:xfrm>
            <a:off x="9480176" y="3575142"/>
            <a:ext cx="1072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+ AGATA?</a:t>
            </a:r>
            <a:endParaRPr lang="en-GB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title"/>
          </p:nvPr>
        </p:nvSpPr>
        <p:spPr>
          <a:xfrm>
            <a:off x="3536468" y="179380"/>
            <a:ext cx="6437347" cy="488098"/>
          </a:xfrm>
          <a:prstGeom prst="rect">
            <a:avLst/>
          </a:prstGeom>
          <a:noFill/>
          <a:ln w="0">
            <a:noFill/>
          </a:ln>
        </p:spPr>
        <p:txBody>
          <a:bodyPr lIns="103486" tIns="51743" rIns="103486" bIns="51743" anchor="ctr">
            <a:noAutofit/>
          </a:bodyPr>
          <a:lstStyle/>
          <a:p>
            <a:pPr defTabSz="1034826">
              <a:tabLst>
                <a:tab pos="0" algn="l"/>
              </a:tabLst>
            </a:pPr>
            <a:r>
              <a:rPr lang="fr-FR" sz="2818" b="1">
                <a:solidFill>
                  <a:srgbClr val="00294B"/>
                </a:solidFill>
                <a:latin typeface="Calibri Light"/>
              </a:rPr>
              <a:t>Simulation of different fission axis angles</a:t>
            </a:r>
            <a:endParaRPr lang="fr-FR" sz="2818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6" name="Content Placeholder 2"/>
          <p:cNvPicPr/>
          <p:nvPr/>
        </p:nvPicPr>
        <p:blipFill>
          <a:blip r:embed="rId2"/>
          <a:stretch/>
        </p:blipFill>
        <p:spPr>
          <a:xfrm>
            <a:off x="2613238" y="902970"/>
            <a:ext cx="7057451" cy="5285144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4366396" y="179380"/>
            <a:ext cx="4911126" cy="488098"/>
          </a:xfrm>
          <a:prstGeom prst="rect">
            <a:avLst/>
          </a:prstGeom>
          <a:noFill/>
          <a:ln w="0">
            <a:noFill/>
          </a:ln>
        </p:spPr>
        <p:txBody>
          <a:bodyPr lIns="103486" tIns="51743" rIns="103486" bIns="51743" anchor="ctr">
            <a:noAutofit/>
          </a:bodyPr>
          <a:lstStyle/>
          <a:p>
            <a:pPr defTabSz="1034826">
              <a:tabLst>
                <a:tab pos="0" algn="l"/>
              </a:tabLst>
            </a:pPr>
            <a:r>
              <a:rPr lang="fr-FR" sz="2818" b="1">
                <a:solidFill>
                  <a:srgbClr val="00294B"/>
                </a:solidFill>
                <a:latin typeface="Calibri Light"/>
              </a:rPr>
              <a:t>Simulation of neighbouring Z’s</a:t>
            </a:r>
            <a:endParaRPr lang="fr-FR" sz="2818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8" name="Content Placeholder 1"/>
          <p:cNvPicPr/>
          <p:nvPr/>
        </p:nvPicPr>
        <p:blipFill>
          <a:blip r:embed="rId2"/>
          <a:stretch/>
        </p:blipFill>
        <p:spPr>
          <a:xfrm>
            <a:off x="2501603" y="902970"/>
            <a:ext cx="7280721" cy="5285144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CDCA8E-648F-4590-8810-8941548A9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10" y="1861820"/>
            <a:ext cx="5623560" cy="4894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040D10-D564-41D8-AF71-4CEC76172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6" y="1963420"/>
            <a:ext cx="5934218" cy="489458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8EBABC-05F4-453B-BC20-70E0870709B2}"/>
              </a:ext>
            </a:extLst>
          </p:cNvPr>
          <p:cNvCxnSpPr/>
          <p:nvPr/>
        </p:nvCxnSpPr>
        <p:spPr>
          <a:xfrm flipV="1">
            <a:off x="1483360" y="335280"/>
            <a:ext cx="0" cy="11480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F187E9C-6A9E-4F2E-98CB-41331F1AAC17}"/>
              </a:ext>
            </a:extLst>
          </p:cNvPr>
          <p:cNvCxnSpPr>
            <a:cxnSpLocks/>
          </p:cNvCxnSpPr>
          <p:nvPr/>
        </p:nvCxnSpPr>
        <p:spPr>
          <a:xfrm>
            <a:off x="1483360" y="1483360"/>
            <a:ext cx="117856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24F814-F6A1-415D-B62C-E561E90C8561}"/>
              </a:ext>
            </a:extLst>
          </p:cNvPr>
          <p:cNvCxnSpPr>
            <a:cxnSpLocks/>
          </p:cNvCxnSpPr>
          <p:nvPr/>
        </p:nvCxnSpPr>
        <p:spPr>
          <a:xfrm flipV="1">
            <a:off x="1483359" y="629920"/>
            <a:ext cx="589281" cy="8534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77CECA9-3FDA-42C4-8C33-F132B8A2B537}"/>
              </a:ext>
            </a:extLst>
          </p:cNvPr>
          <p:cNvCxnSpPr>
            <a:cxnSpLocks/>
          </p:cNvCxnSpPr>
          <p:nvPr/>
        </p:nvCxnSpPr>
        <p:spPr>
          <a:xfrm flipV="1">
            <a:off x="1483358" y="1003300"/>
            <a:ext cx="1036322" cy="4749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E56D1CD-839A-4D7A-88B1-E7F121DF91AB}"/>
              </a:ext>
            </a:extLst>
          </p:cNvPr>
          <p:cNvSpPr txBox="1"/>
          <p:nvPr/>
        </p:nvSpPr>
        <p:spPr>
          <a:xfrm>
            <a:off x="1069461" y="871458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E1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E97A91-CDB0-4230-82C7-955C9A407A95}"/>
              </a:ext>
            </a:extLst>
          </p:cNvPr>
          <p:cNvSpPr txBox="1"/>
          <p:nvPr/>
        </p:nvSpPr>
        <p:spPr>
          <a:xfrm>
            <a:off x="1865692" y="1533643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E2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AC3DF8-F9BE-4A9B-98AA-C701F3FF219D}"/>
              </a:ext>
            </a:extLst>
          </p:cNvPr>
          <p:cNvSpPr txBox="1"/>
          <p:nvPr/>
        </p:nvSpPr>
        <p:spPr>
          <a:xfrm>
            <a:off x="2001519" y="28495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7A4846-EBAB-4706-8C99-A2FC203B9C1D}"/>
              </a:ext>
            </a:extLst>
          </p:cNvPr>
          <p:cNvSpPr txBox="1"/>
          <p:nvPr/>
        </p:nvSpPr>
        <p:spPr>
          <a:xfrm>
            <a:off x="2519680" y="752713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Log(t)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4D0058-4068-4C95-8E5A-8DB2AA577628}"/>
              </a:ext>
            </a:extLst>
          </p:cNvPr>
          <p:cNvSpPr txBox="1"/>
          <p:nvPr/>
        </p:nvSpPr>
        <p:spPr>
          <a:xfrm>
            <a:off x="3690136" y="144193"/>
            <a:ext cx="8184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Gammasphere</a:t>
            </a:r>
            <a:r>
              <a:rPr lang="fr-FR" sz="2800" dirty="0"/>
              <a:t> data for </a:t>
            </a:r>
            <a:r>
              <a:rPr lang="fr-FR" sz="2800" dirty="0" err="1"/>
              <a:t>delayed</a:t>
            </a:r>
            <a:r>
              <a:rPr lang="fr-FR" sz="2800" dirty="0"/>
              <a:t> gammas (100ns – 4 us)</a:t>
            </a:r>
            <a:endParaRPr lang="en-GB" sz="280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7391E0D-6767-4D59-AE39-F3DFE10BC379}"/>
              </a:ext>
            </a:extLst>
          </p:cNvPr>
          <p:cNvSpPr/>
          <p:nvPr/>
        </p:nvSpPr>
        <p:spPr>
          <a:xfrm>
            <a:off x="9100964" y="3327400"/>
            <a:ext cx="900636" cy="67564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F17B38-8351-4734-8D79-ACA7565D02F9}"/>
              </a:ext>
            </a:extLst>
          </p:cNvPr>
          <p:cNvCxnSpPr>
            <a:cxnSpLocks/>
          </p:cNvCxnSpPr>
          <p:nvPr/>
        </p:nvCxnSpPr>
        <p:spPr>
          <a:xfrm>
            <a:off x="7492775" y="1478280"/>
            <a:ext cx="1669983" cy="19839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5DF2701-0FB9-4FB9-B8DA-1162ABC6410F}"/>
              </a:ext>
            </a:extLst>
          </p:cNvPr>
          <p:cNvSpPr txBox="1"/>
          <p:nvPr/>
        </p:nvSpPr>
        <p:spPr>
          <a:xfrm>
            <a:off x="3041732" y="1541244"/>
            <a:ext cx="938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A=95</a:t>
            </a:r>
            <a:endParaRPr lang="en-GB" sz="2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2DA55D-DB38-4F5C-8DB4-16F7C95B7EE0}"/>
              </a:ext>
            </a:extLst>
          </p:cNvPr>
          <p:cNvSpPr txBox="1"/>
          <p:nvPr/>
        </p:nvSpPr>
        <p:spPr>
          <a:xfrm>
            <a:off x="8656542" y="1533643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A=164</a:t>
            </a:r>
            <a:endParaRPr lang="en-GB" sz="2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38D295-E105-4CD1-A987-77698293809C}"/>
              </a:ext>
            </a:extLst>
          </p:cNvPr>
          <p:cNvSpPr txBox="1"/>
          <p:nvPr/>
        </p:nvSpPr>
        <p:spPr>
          <a:xfrm>
            <a:off x="6778706" y="885220"/>
            <a:ext cx="2007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aseline="30000" dirty="0">
                <a:solidFill>
                  <a:srgbClr val="FF0000"/>
                </a:solidFill>
              </a:rPr>
              <a:t>164</a:t>
            </a:r>
            <a:r>
              <a:rPr lang="fr-FR" sz="2800" dirty="0">
                <a:solidFill>
                  <a:srgbClr val="FF0000"/>
                </a:solidFill>
              </a:rPr>
              <a:t>Gd</a:t>
            </a:r>
            <a:r>
              <a:rPr lang="fr-FR" dirty="0">
                <a:solidFill>
                  <a:srgbClr val="FF0000"/>
                </a:solidFill>
              </a:rPr>
              <a:t> 4+ (580ns)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84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90F1283-75F2-4E03-8CF3-AD40A6229C2C}"/>
              </a:ext>
            </a:extLst>
          </p:cNvPr>
          <p:cNvSpPr/>
          <p:nvPr/>
        </p:nvSpPr>
        <p:spPr>
          <a:xfrm>
            <a:off x="3063009" y="6166315"/>
            <a:ext cx="6337738" cy="732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C88652-34EB-4A59-AF68-FA275873E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281" y="179627"/>
            <a:ext cx="9070664" cy="488983"/>
          </a:xfrm>
        </p:spPr>
        <p:txBody>
          <a:bodyPr>
            <a:normAutofit fontScale="90000"/>
          </a:bodyPr>
          <a:lstStyle/>
          <a:p>
            <a:r>
              <a:rPr lang="fr-FR" sz="2800" dirty="0" err="1"/>
              <a:t>What</a:t>
            </a:r>
            <a:r>
              <a:rPr lang="fr-FR" sz="2800" dirty="0"/>
              <a:t> can </a:t>
            </a:r>
            <a:r>
              <a:rPr lang="fr-FR" sz="2800" dirty="0" err="1"/>
              <a:t>we</a:t>
            </a:r>
            <a:r>
              <a:rPr lang="fr-FR" sz="2800" dirty="0"/>
              <a:t> </a:t>
            </a:r>
            <a:r>
              <a:rPr lang="fr-FR" sz="2800" dirty="0" err="1"/>
              <a:t>learn</a:t>
            </a:r>
            <a:r>
              <a:rPr lang="fr-FR" sz="2800" dirty="0"/>
              <a:t> </a:t>
            </a:r>
            <a:r>
              <a:rPr lang="fr-FR" sz="2800" dirty="0" err="1"/>
              <a:t>from</a:t>
            </a:r>
            <a:r>
              <a:rPr lang="fr-FR" sz="2800" dirty="0"/>
              <a:t> the gamma ray </a:t>
            </a:r>
            <a:r>
              <a:rPr lang="fr-FR" sz="2800" dirty="0" err="1"/>
              <a:t>spectroscopy</a:t>
            </a:r>
            <a:r>
              <a:rPr lang="fr-FR" sz="2800" dirty="0"/>
              <a:t> of fission?</a:t>
            </a:r>
            <a:endParaRPr lang="en-GB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A026B3-4498-4094-BF81-1C24D8651A72}"/>
              </a:ext>
            </a:extLst>
          </p:cNvPr>
          <p:cNvSpPr txBox="1"/>
          <p:nvPr/>
        </p:nvSpPr>
        <p:spPr>
          <a:xfrm>
            <a:off x="3127201" y="856196"/>
            <a:ext cx="7233070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 err="1"/>
              <a:t>Nuclear</a:t>
            </a:r>
            <a:r>
              <a:rPr lang="fr-FR" sz="2000" dirty="0"/>
              <a:t> structure of fission fragments (J. Fischer)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/>
              <a:t>Fission </a:t>
            </a:r>
            <a:r>
              <a:rPr lang="fr-FR" sz="2000" dirty="0" err="1"/>
              <a:t>yields</a:t>
            </a:r>
            <a:r>
              <a:rPr lang="fr-FR" sz="2000" dirty="0"/>
              <a:t> (K. </a:t>
            </a:r>
            <a:r>
              <a:rPr lang="fr-FR" sz="2000" dirty="0" err="1"/>
              <a:t>Miernik</a:t>
            </a:r>
            <a:r>
              <a:rPr lang="fr-FR" sz="2000" dirty="0"/>
              <a:t>, P. </a:t>
            </a:r>
            <a:r>
              <a:rPr lang="fr-FR" sz="2000" dirty="0" err="1"/>
              <a:t>Garczynski</a:t>
            </a:r>
            <a:r>
              <a:rPr lang="fr-FR" sz="2000" dirty="0"/>
              <a:t>, S. Liu)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>
                <a:highlight>
                  <a:srgbClr val="FFFF00"/>
                </a:highlight>
              </a:rPr>
              <a:t>Fragment spin distributions and </a:t>
            </a:r>
            <a:r>
              <a:rPr lang="fr-FR" sz="2000" dirty="0" err="1">
                <a:highlight>
                  <a:srgbClr val="FFFF00"/>
                </a:highlight>
              </a:rPr>
              <a:t>angular</a:t>
            </a:r>
            <a:r>
              <a:rPr lang="fr-FR" sz="2000" dirty="0">
                <a:highlight>
                  <a:srgbClr val="FFFF00"/>
                </a:highlight>
              </a:rPr>
              <a:t> </a:t>
            </a:r>
            <a:r>
              <a:rPr lang="fr-FR" sz="2000" dirty="0" err="1">
                <a:highlight>
                  <a:srgbClr val="FFFF00"/>
                </a:highlight>
              </a:rPr>
              <a:t>momenta</a:t>
            </a:r>
            <a:r>
              <a:rPr lang="fr-FR" sz="2000" dirty="0">
                <a:highlight>
                  <a:srgbClr val="FFFF00"/>
                </a:highlight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 err="1"/>
              <a:t>Isomeric</a:t>
            </a:r>
            <a:r>
              <a:rPr lang="fr-FR" sz="2000" dirty="0"/>
              <a:t> </a:t>
            </a:r>
            <a:r>
              <a:rPr lang="fr-FR" sz="2000" dirty="0" err="1"/>
              <a:t>yield</a:t>
            </a:r>
            <a:r>
              <a:rPr lang="fr-FR" sz="2000" dirty="0"/>
              <a:t> ratios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>
                <a:highlight>
                  <a:srgbClr val="FFFF00"/>
                </a:highlight>
              </a:rPr>
              <a:t>Indirect neutron </a:t>
            </a:r>
            <a:r>
              <a:rPr lang="fr-FR" sz="2000" dirty="0" err="1">
                <a:highlight>
                  <a:srgbClr val="FFFF00"/>
                </a:highlight>
              </a:rPr>
              <a:t>multiplicity</a:t>
            </a:r>
            <a:r>
              <a:rPr lang="fr-FR" sz="2000" dirty="0">
                <a:highlight>
                  <a:srgbClr val="FFFF00"/>
                </a:highlight>
              </a:rPr>
              <a:t> </a:t>
            </a:r>
            <a:r>
              <a:rPr lang="fr-FR" sz="2000" dirty="0" err="1">
                <a:highlight>
                  <a:srgbClr val="FFFF00"/>
                </a:highlight>
              </a:rPr>
              <a:t>measurements</a:t>
            </a:r>
            <a:endParaRPr lang="fr-FR" sz="2000" dirty="0">
              <a:highlight>
                <a:srgbClr val="FFFF00"/>
              </a:highligh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/>
              <a:t>High </a:t>
            </a:r>
            <a:r>
              <a:rPr lang="fr-FR" sz="2000" dirty="0" err="1"/>
              <a:t>energy</a:t>
            </a:r>
            <a:r>
              <a:rPr lang="fr-FR" sz="2000" dirty="0"/>
              <a:t> gamma ray </a:t>
            </a:r>
            <a:r>
              <a:rPr lang="fr-FR" sz="2000" dirty="0" err="1"/>
              <a:t>emission</a:t>
            </a:r>
            <a:r>
              <a:rPr lang="fr-FR" sz="2000" dirty="0"/>
              <a:t> (M. </a:t>
            </a:r>
            <a:r>
              <a:rPr lang="fr-FR" sz="2000" dirty="0" err="1"/>
              <a:t>Ciemala</a:t>
            </a:r>
            <a:r>
              <a:rPr lang="fr-FR" sz="20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 err="1">
                <a:highlight>
                  <a:srgbClr val="FFFF00"/>
                </a:highlight>
              </a:rPr>
              <a:t>Directional</a:t>
            </a:r>
            <a:r>
              <a:rPr lang="fr-FR" sz="2000" dirty="0">
                <a:highlight>
                  <a:srgbClr val="FFFF00"/>
                </a:highlight>
              </a:rPr>
              <a:t> </a:t>
            </a:r>
            <a:r>
              <a:rPr lang="fr-FR" sz="2000" dirty="0" err="1">
                <a:highlight>
                  <a:srgbClr val="FFFF00"/>
                </a:highlight>
              </a:rPr>
              <a:t>Correlations</a:t>
            </a:r>
            <a:r>
              <a:rPr lang="fr-FR" sz="2000" dirty="0">
                <a:highlight>
                  <a:srgbClr val="FFFF00"/>
                </a:highlight>
              </a:rPr>
              <a:t> </a:t>
            </a:r>
            <a:r>
              <a:rPr lang="fr-FR" sz="2000" dirty="0"/>
              <a:t>(</a:t>
            </a:r>
            <a:r>
              <a:rPr lang="fr-FR" sz="2000" dirty="0" err="1"/>
              <a:t>H.Haug</a:t>
            </a:r>
            <a:r>
              <a:rPr lang="fr-FR" sz="2000" dirty="0"/>
              <a:t>, N. </a:t>
            </a:r>
            <a:r>
              <a:rPr lang="fr-FR" sz="2000" dirty="0" err="1"/>
              <a:t>Dzysiuk</a:t>
            </a:r>
            <a:r>
              <a:rPr lang="fr-FR" sz="2000" dirty="0"/>
              <a:t>)</a:t>
            </a:r>
          </a:p>
          <a:p>
            <a:endParaRPr lang="en-GB" sz="2000" dirty="0"/>
          </a:p>
          <a:p>
            <a:r>
              <a:rPr lang="en-GB" sz="2000" dirty="0"/>
              <a:t>(When fission could occur, but doesn’t!)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Gamma decay of fission shape isomers (C. Hiver, N. </a:t>
            </a:r>
            <a:r>
              <a:rPr lang="en-GB" sz="2000" dirty="0" err="1"/>
              <a:t>Jovancevic</a:t>
            </a:r>
            <a:r>
              <a:rPr lang="en-GB" sz="20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Inelastic neutron scattering (C. </a:t>
            </a:r>
            <a:r>
              <a:rPr lang="en-GB" sz="2000" dirty="0" err="1"/>
              <a:t>Chatel</a:t>
            </a:r>
            <a:r>
              <a:rPr lang="en-GB" sz="2000" dirty="0"/>
              <a:t>)</a:t>
            </a:r>
          </a:p>
        </p:txBody>
      </p:sp>
      <p:pic>
        <p:nvPicPr>
          <p:cNvPr id="5" name="Image 11">
            <a:extLst>
              <a:ext uri="{FF2B5EF4-FFF2-40B4-BE49-F238E27FC236}">
                <a16:creationId xmlns:a16="http://schemas.microsoft.com/office/drawing/2014/main" id="{B16DC77D-0231-4D3C-A913-7A60C7623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34300"/>
            <a:ext cx="3439666" cy="203779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201091-9B7F-4ABD-AC82-FEE83563D1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912" y="856196"/>
            <a:ext cx="2886088" cy="2235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73DF58-8F91-4D6D-908B-C6AB37E00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53" y="2936853"/>
            <a:ext cx="2238695" cy="2136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BC95B4-1588-495D-8911-A0F90F86B4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87" y="856196"/>
            <a:ext cx="2982622" cy="1950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7ED7A2-CB6C-44F8-A71C-2F1D60AF2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6219" y="3265816"/>
            <a:ext cx="2079812" cy="13962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13FA80-2434-4B25-8D8E-E89D0F2430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863" y="4835920"/>
            <a:ext cx="3373137" cy="2037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51F067-0778-40D7-8BEC-462E32DF08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0911" y="4235101"/>
            <a:ext cx="3751234" cy="262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307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E129B-2514-4724-B89D-B656E2524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716" b="0" dirty="0">
                <a:latin typeface="+mn-lt"/>
              </a:rPr>
              <a:t>The nu-Ball2 collaboration, July (2024)</a:t>
            </a:r>
            <a:endParaRPr lang="en-GB" sz="2716" b="0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5797D9-07EF-475D-ACFC-0A15FECF07CC}"/>
              </a:ext>
            </a:extLst>
          </p:cNvPr>
          <p:cNvSpPr/>
          <p:nvPr/>
        </p:nvSpPr>
        <p:spPr>
          <a:xfrm>
            <a:off x="727315" y="4854690"/>
            <a:ext cx="20846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46"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IJC </a:t>
            </a:r>
            <a:r>
              <a:rPr lang="fr-FR" sz="1400" dirty="0" err="1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Lab</a:t>
            </a: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, CEA DAM</a:t>
            </a:r>
          </a:p>
          <a:p>
            <a:pPr defTabSz="914346">
              <a:defRPr/>
            </a:pPr>
            <a:r>
              <a:rPr lang="fr-FR" sz="1400" dirty="0" err="1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Subatech</a:t>
            </a: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, CENBG, IPHC,</a:t>
            </a:r>
          </a:p>
          <a:p>
            <a:pPr defTabSz="914346"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GANIL, LPC Caen</a:t>
            </a:r>
          </a:p>
        </p:txBody>
      </p:sp>
      <p:pic>
        <p:nvPicPr>
          <p:cNvPr id="8" name="Picture 5" descr="C:\Users\$wilson\Desktop\fr.png">
            <a:extLst>
              <a:ext uri="{FF2B5EF4-FFF2-40B4-BE49-F238E27FC236}">
                <a16:creationId xmlns:a16="http://schemas.microsoft.com/office/drawing/2014/main" id="{766E7303-A57F-40ED-B558-576684AC2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258" y="4946602"/>
            <a:ext cx="453254" cy="3021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58D900-26D5-433B-973E-E1E4FACB8C20}"/>
              </a:ext>
            </a:extLst>
          </p:cNvPr>
          <p:cNvSpPr/>
          <p:nvPr/>
        </p:nvSpPr>
        <p:spPr>
          <a:xfrm>
            <a:off x="712979" y="5684510"/>
            <a:ext cx="21462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46">
              <a:defRPr/>
            </a:pPr>
            <a:r>
              <a:rPr lang="fr-FR" sz="1400" dirty="0" err="1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University</a:t>
            </a: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 of Surrey, NPL</a:t>
            </a:r>
            <a:endParaRPr lang="fr-FR" sz="1400" b="1" dirty="0">
              <a:solidFill>
                <a:prstClr val="black"/>
              </a:solidFill>
              <a:latin typeface="Calibri" panose="020F0502020204030204"/>
              <a:ea typeface="DejaVu Sans"/>
              <a:cs typeface="DejaVu Sans"/>
            </a:endParaRPr>
          </a:p>
          <a:p>
            <a:pPr defTabSz="914346">
              <a:defRPr/>
            </a:pPr>
            <a:r>
              <a:rPr lang="fr-FR" sz="1400" dirty="0" err="1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University</a:t>
            </a: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 of Manchester</a:t>
            </a:r>
          </a:p>
        </p:txBody>
      </p:sp>
      <p:pic>
        <p:nvPicPr>
          <p:cNvPr id="10" name="Picture 3" descr="C:\Users\$wilson\Desktop\gb.png">
            <a:extLst>
              <a:ext uri="{FF2B5EF4-FFF2-40B4-BE49-F238E27FC236}">
                <a16:creationId xmlns:a16="http://schemas.microsoft.com/office/drawing/2014/main" id="{42DA18FE-C435-4585-8F93-D803D674D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304" y="5815801"/>
            <a:ext cx="541919" cy="27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6">
            <a:extLst>
              <a:ext uri="{FF2B5EF4-FFF2-40B4-BE49-F238E27FC236}">
                <a16:creationId xmlns:a16="http://schemas.microsoft.com/office/drawing/2014/main" id="{DA967D68-DF77-4E1D-9723-594A05B010F5}"/>
              </a:ext>
            </a:extLst>
          </p:cNvPr>
          <p:cNvSpPr txBox="1"/>
          <p:nvPr/>
        </p:nvSpPr>
        <p:spPr>
          <a:xfrm>
            <a:off x="3317736" y="5660215"/>
            <a:ext cx="1200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46"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TU Darmstadt</a:t>
            </a:r>
          </a:p>
          <a:p>
            <a:pPr defTabSz="914346"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IFK- </a:t>
            </a:r>
            <a:r>
              <a:rPr lang="fr-FR" sz="1400" dirty="0" err="1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Koln</a:t>
            </a:r>
            <a:endParaRPr lang="fr-FR" sz="1400" dirty="0">
              <a:solidFill>
                <a:prstClr val="black"/>
              </a:solidFill>
              <a:latin typeface="Calibri" panose="020F0502020204030204"/>
              <a:ea typeface="DejaVu Sans"/>
              <a:cs typeface="DejaVu Sans"/>
            </a:endParaRPr>
          </a:p>
        </p:txBody>
      </p:sp>
      <p:pic>
        <p:nvPicPr>
          <p:cNvPr id="12" name="Picture 6" descr="C:\Users\$wilson\Desktop\de.png">
            <a:extLst>
              <a:ext uri="{FF2B5EF4-FFF2-40B4-BE49-F238E27FC236}">
                <a16:creationId xmlns:a16="http://schemas.microsoft.com/office/drawing/2014/main" id="{B6AAF185-5D6A-47CC-ABF6-75E8C4B3C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3397" y="5757640"/>
            <a:ext cx="468300" cy="28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8">
            <a:extLst>
              <a:ext uri="{FF2B5EF4-FFF2-40B4-BE49-F238E27FC236}">
                <a16:creationId xmlns:a16="http://schemas.microsoft.com/office/drawing/2014/main" id="{6BA0BA7B-8A95-4573-BCAF-71A9422240CF}"/>
              </a:ext>
            </a:extLst>
          </p:cNvPr>
          <p:cNvSpPr txBox="1"/>
          <p:nvPr/>
        </p:nvSpPr>
        <p:spPr>
          <a:xfrm>
            <a:off x="6017437" y="4774779"/>
            <a:ext cx="1733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46"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IFJ-PAN Krakow</a:t>
            </a:r>
          </a:p>
          <a:p>
            <a:pPr defTabSz="914346">
              <a:defRPr/>
            </a:pPr>
            <a:r>
              <a:rPr lang="fr-FR" sz="1400" dirty="0" err="1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University</a:t>
            </a: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 of </a:t>
            </a:r>
            <a:r>
              <a:rPr lang="fr-FR" sz="1400" dirty="0" err="1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Warsaw</a:t>
            </a:r>
            <a:endParaRPr lang="fr-FR" sz="1799" dirty="0">
              <a:solidFill>
                <a:prstClr val="black"/>
              </a:solidFill>
              <a:latin typeface="Calibri" panose="020F0502020204030204"/>
              <a:ea typeface="DejaVu Sans"/>
              <a:cs typeface="DejaVu Sans"/>
            </a:endParaRPr>
          </a:p>
        </p:txBody>
      </p:sp>
      <p:pic>
        <p:nvPicPr>
          <p:cNvPr id="14" name="Picture 10" descr="C:\Users\$wilson\Desktop\pl.png">
            <a:extLst>
              <a:ext uri="{FF2B5EF4-FFF2-40B4-BE49-F238E27FC236}">
                <a16:creationId xmlns:a16="http://schemas.microsoft.com/office/drawing/2014/main" id="{8C8F53CF-3D95-413A-AD2D-9A0EC5A0D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2738" y="4918940"/>
            <a:ext cx="498042" cy="3111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20">
            <a:extLst>
              <a:ext uri="{FF2B5EF4-FFF2-40B4-BE49-F238E27FC236}">
                <a16:creationId xmlns:a16="http://schemas.microsoft.com/office/drawing/2014/main" id="{5C36BE0F-7BDB-4252-986D-2FD1587EF62C}"/>
              </a:ext>
            </a:extLst>
          </p:cNvPr>
          <p:cNvSpPr txBox="1"/>
          <p:nvPr/>
        </p:nvSpPr>
        <p:spPr>
          <a:xfrm>
            <a:off x="10660999" y="4829996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46"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JRC-Geel </a:t>
            </a:r>
          </a:p>
          <a:p>
            <a:pPr defTabSz="914346"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Leuven</a:t>
            </a:r>
          </a:p>
        </p:txBody>
      </p:sp>
      <p:pic>
        <p:nvPicPr>
          <p:cNvPr id="16" name="Picture 11" descr="C:\Users\$wilson\Desktop\be.png">
            <a:extLst>
              <a:ext uri="{FF2B5EF4-FFF2-40B4-BE49-F238E27FC236}">
                <a16:creationId xmlns:a16="http://schemas.microsoft.com/office/drawing/2014/main" id="{8472CAC0-8B94-498B-B335-0F1A6442E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1748" y="4836255"/>
            <a:ext cx="490526" cy="35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22">
            <a:extLst>
              <a:ext uri="{FF2B5EF4-FFF2-40B4-BE49-F238E27FC236}">
                <a16:creationId xmlns:a16="http://schemas.microsoft.com/office/drawing/2014/main" id="{BDF5A907-A0D8-4B8E-8066-9E932C69307B}"/>
              </a:ext>
            </a:extLst>
          </p:cNvPr>
          <p:cNvSpPr txBox="1"/>
          <p:nvPr/>
        </p:nvSpPr>
        <p:spPr>
          <a:xfrm>
            <a:off x="5974365" y="5910132"/>
            <a:ext cx="168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46">
              <a:defRPr/>
            </a:pPr>
            <a:r>
              <a:rPr lang="fr-FR" sz="1400" dirty="0" err="1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University</a:t>
            </a: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 of Madrid</a:t>
            </a:r>
          </a:p>
          <a:p>
            <a:pPr defTabSz="914346"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IFIC Valencia</a:t>
            </a:r>
          </a:p>
        </p:txBody>
      </p:sp>
      <p:pic>
        <p:nvPicPr>
          <p:cNvPr id="18" name="Picture 17" descr="C:\Users\$wilson\Desktop\es.png">
            <a:extLst>
              <a:ext uri="{FF2B5EF4-FFF2-40B4-BE49-F238E27FC236}">
                <a16:creationId xmlns:a16="http://schemas.microsoft.com/office/drawing/2014/main" id="{7B1C46AA-B820-4D4F-9808-789E401E2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9349" y="5546861"/>
            <a:ext cx="484298" cy="32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26">
            <a:extLst>
              <a:ext uri="{FF2B5EF4-FFF2-40B4-BE49-F238E27FC236}">
                <a16:creationId xmlns:a16="http://schemas.microsoft.com/office/drawing/2014/main" id="{BD0C339C-F243-4CF4-9819-2D02E56073E2}"/>
              </a:ext>
            </a:extLst>
          </p:cNvPr>
          <p:cNvSpPr txBox="1"/>
          <p:nvPr/>
        </p:nvSpPr>
        <p:spPr>
          <a:xfrm>
            <a:off x="3423369" y="4868402"/>
            <a:ext cx="1662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46">
              <a:defRPr/>
            </a:pPr>
            <a:r>
              <a:rPr lang="fr-FR" sz="1400" dirty="0" err="1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University</a:t>
            </a: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 of Milano</a:t>
            </a:r>
          </a:p>
          <a:p>
            <a:pPr defTabSz="914346"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INFN </a:t>
            </a:r>
            <a:r>
              <a:rPr lang="fr-FR" sz="1400" dirty="0" err="1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Legnaro</a:t>
            </a:r>
            <a:endParaRPr lang="fr-FR" sz="1400" dirty="0">
              <a:solidFill>
                <a:prstClr val="black"/>
              </a:solidFill>
              <a:latin typeface="Calibri" panose="020F0502020204030204"/>
              <a:ea typeface="DejaVu Sans"/>
              <a:cs typeface="DejaVu Sans"/>
            </a:endParaRPr>
          </a:p>
        </p:txBody>
      </p:sp>
      <p:pic>
        <p:nvPicPr>
          <p:cNvPr id="20" name="Picture 7" descr="C:\Users\$wilson\Desktop\it.png">
            <a:extLst>
              <a:ext uri="{FF2B5EF4-FFF2-40B4-BE49-F238E27FC236}">
                <a16:creationId xmlns:a16="http://schemas.microsoft.com/office/drawing/2014/main" id="{0A9CB2B1-421E-4248-B64A-25196A21B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7634" y="4937588"/>
            <a:ext cx="480300" cy="32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8">
            <a:extLst>
              <a:ext uri="{FF2B5EF4-FFF2-40B4-BE49-F238E27FC236}">
                <a16:creationId xmlns:a16="http://schemas.microsoft.com/office/drawing/2014/main" id="{1EA91E5F-075D-41BD-9282-D3E8AEE80854}"/>
              </a:ext>
            </a:extLst>
          </p:cNvPr>
          <p:cNvSpPr txBox="1"/>
          <p:nvPr/>
        </p:nvSpPr>
        <p:spPr>
          <a:xfrm>
            <a:off x="9157778" y="5951284"/>
            <a:ext cx="1508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46">
              <a:defRPr/>
            </a:pPr>
            <a:r>
              <a:rPr lang="fr-FR" sz="1400" dirty="0" err="1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University</a:t>
            </a: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 of Sofia</a:t>
            </a:r>
          </a:p>
        </p:txBody>
      </p:sp>
      <p:pic>
        <p:nvPicPr>
          <p:cNvPr id="22" name="Picture 8" descr="C:\Users\$wilson\Desktop\bg.png">
            <a:extLst>
              <a:ext uri="{FF2B5EF4-FFF2-40B4-BE49-F238E27FC236}">
                <a16:creationId xmlns:a16="http://schemas.microsoft.com/office/drawing/2014/main" id="{30942967-B040-43EF-95AA-68E499A85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5041" y="5536163"/>
            <a:ext cx="528759" cy="3172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31">
            <a:extLst>
              <a:ext uri="{FF2B5EF4-FFF2-40B4-BE49-F238E27FC236}">
                <a16:creationId xmlns:a16="http://schemas.microsoft.com/office/drawing/2014/main" id="{B3D77699-1B30-4E53-8CCE-BB578F72306F}"/>
              </a:ext>
            </a:extLst>
          </p:cNvPr>
          <p:cNvSpPr txBox="1"/>
          <p:nvPr/>
        </p:nvSpPr>
        <p:spPr>
          <a:xfrm>
            <a:off x="7606377" y="5998179"/>
            <a:ext cx="1486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46"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ELI-NP, </a:t>
            </a:r>
            <a:r>
              <a:rPr lang="fr-FR" sz="1400" dirty="0" err="1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Bucharest</a:t>
            </a: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 </a:t>
            </a:r>
          </a:p>
        </p:txBody>
      </p:sp>
      <p:pic>
        <p:nvPicPr>
          <p:cNvPr id="24" name="Picture 18" descr="C:\Users\$wilson\Desktop\ro.png">
            <a:extLst>
              <a:ext uri="{FF2B5EF4-FFF2-40B4-BE49-F238E27FC236}">
                <a16:creationId xmlns:a16="http://schemas.microsoft.com/office/drawing/2014/main" id="{44170506-8A99-4150-B6D2-69F0CA19D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9671" y="5575502"/>
            <a:ext cx="465613" cy="31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34">
            <a:extLst>
              <a:ext uri="{FF2B5EF4-FFF2-40B4-BE49-F238E27FC236}">
                <a16:creationId xmlns:a16="http://schemas.microsoft.com/office/drawing/2014/main" id="{A757CA51-C700-4D8B-B58C-7C8A955EB187}"/>
              </a:ext>
            </a:extLst>
          </p:cNvPr>
          <p:cNvSpPr txBox="1"/>
          <p:nvPr/>
        </p:nvSpPr>
        <p:spPr>
          <a:xfrm>
            <a:off x="8421280" y="4883412"/>
            <a:ext cx="1475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46">
              <a:defRPr/>
            </a:pPr>
            <a:r>
              <a:rPr lang="fr-FR" sz="1400" dirty="0" err="1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University</a:t>
            </a: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 of Oslo</a:t>
            </a:r>
          </a:p>
        </p:txBody>
      </p:sp>
      <p:pic>
        <p:nvPicPr>
          <p:cNvPr id="26" name="Picture 14" descr="C:\Users\$wilson\Desktop\no.png">
            <a:extLst>
              <a:ext uri="{FF2B5EF4-FFF2-40B4-BE49-F238E27FC236}">
                <a16:creationId xmlns:a16="http://schemas.microsoft.com/office/drawing/2014/main" id="{502DEAF5-8075-4A95-859F-AB116018D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1548" y="4875969"/>
            <a:ext cx="430717" cy="31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39">
            <a:extLst>
              <a:ext uri="{FF2B5EF4-FFF2-40B4-BE49-F238E27FC236}">
                <a16:creationId xmlns:a16="http://schemas.microsoft.com/office/drawing/2014/main" id="{E46FDB62-4362-42E0-8BC6-864506CAD363}"/>
              </a:ext>
            </a:extLst>
          </p:cNvPr>
          <p:cNvSpPr txBox="1"/>
          <p:nvPr/>
        </p:nvSpPr>
        <p:spPr>
          <a:xfrm>
            <a:off x="11129894" y="5913120"/>
            <a:ext cx="584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46">
              <a:defRPr/>
            </a:pPr>
            <a:r>
              <a:rPr lang="fr-FR" sz="1400" dirty="0" err="1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Riken</a:t>
            </a:r>
            <a:endParaRPr lang="fr-FR" sz="1400" dirty="0">
              <a:solidFill>
                <a:prstClr val="black"/>
              </a:solidFill>
              <a:latin typeface="Calibri" panose="020F0502020204030204"/>
              <a:ea typeface="DejaVu Sans"/>
              <a:cs typeface="DejaVu Sans"/>
            </a:endParaRPr>
          </a:p>
        </p:txBody>
      </p:sp>
      <p:sp>
        <p:nvSpPr>
          <p:cNvPr id="28" name="ZoneTexte 40">
            <a:extLst>
              <a:ext uri="{FF2B5EF4-FFF2-40B4-BE49-F238E27FC236}">
                <a16:creationId xmlns:a16="http://schemas.microsoft.com/office/drawing/2014/main" id="{F762FD8C-137B-4C00-8C74-5EE30C312D7D}"/>
              </a:ext>
            </a:extLst>
          </p:cNvPr>
          <p:cNvSpPr txBox="1"/>
          <p:nvPr/>
        </p:nvSpPr>
        <p:spPr>
          <a:xfrm>
            <a:off x="4198319" y="6017854"/>
            <a:ext cx="1825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46">
              <a:defRPr/>
            </a:pPr>
            <a:r>
              <a:rPr lang="fr-FR" sz="1400" dirty="0" err="1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University</a:t>
            </a: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 of </a:t>
            </a:r>
            <a:r>
              <a:rPr lang="fr-FR" sz="1400" dirty="0" err="1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Novi</a:t>
            </a: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Sad</a:t>
            </a: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DejaVu Sans"/>
                <a:cs typeface="DejaVu Sans"/>
              </a:rPr>
              <a:t> </a:t>
            </a:r>
          </a:p>
        </p:txBody>
      </p:sp>
      <p:pic>
        <p:nvPicPr>
          <p:cNvPr id="29" name="Picture 4" descr="C:\Users\$wilson\Desktop\jp.png">
            <a:extLst>
              <a:ext uri="{FF2B5EF4-FFF2-40B4-BE49-F238E27FC236}">
                <a16:creationId xmlns:a16="http://schemas.microsoft.com/office/drawing/2014/main" id="{1522AFCC-76F3-40D8-8941-7B8589184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4944" y="5519797"/>
            <a:ext cx="549572" cy="366380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5" descr="C:\Users\$wilson\Desktop\rs.png">
            <a:extLst>
              <a:ext uri="{FF2B5EF4-FFF2-40B4-BE49-F238E27FC236}">
                <a16:creationId xmlns:a16="http://schemas.microsoft.com/office/drawing/2014/main" id="{1D6726CC-199D-4E44-93AE-7B167E16C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6146" y="5636018"/>
            <a:ext cx="517089" cy="345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D24406D-8A15-4E8D-9B15-20EB2F42CA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8194" y="582273"/>
            <a:ext cx="9995615" cy="4159882"/>
          </a:xfrm>
          <a:prstGeom prst="rect">
            <a:avLst/>
          </a:prstGeom>
        </p:spPr>
      </p:pic>
      <p:pic>
        <p:nvPicPr>
          <p:cNvPr id="31" name="Picture 8" descr="nu-Ball2 logo">
            <a:extLst>
              <a:ext uri="{FF2B5EF4-FFF2-40B4-BE49-F238E27FC236}">
                <a16:creationId xmlns:a16="http://schemas.microsoft.com/office/drawing/2014/main" id="{59DC9A18-A84F-4105-8190-AA7A89226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8" y="224"/>
            <a:ext cx="1026011" cy="102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138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5FE7D3A-896E-42CA-9EEA-E3A3DAB59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05" y="1310144"/>
            <a:ext cx="9029800" cy="4502246"/>
          </a:xfrm>
          <a:prstGeom prst="rect">
            <a:avLst/>
          </a:prstGeom>
        </p:spPr>
      </p:pic>
      <p:sp>
        <p:nvSpPr>
          <p:cNvPr id="10" name="Titre 8">
            <a:extLst>
              <a:ext uri="{FF2B5EF4-FFF2-40B4-BE49-F238E27FC236}">
                <a16:creationId xmlns:a16="http://schemas.microsoft.com/office/drawing/2014/main" id="{05A1D731-2396-4A91-9E55-1E912322B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222" y="169221"/>
            <a:ext cx="5541473" cy="488951"/>
          </a:xfrm>
        </p:spPr>
        <p:txBody>
          <a:bodyPr>
            <a:noAutofit/>
          </a:bodyPr>
          <a:lstStyle/>
          <a:p>
            <a:r>
              <a:rPr lang="en-US" dirty="0"/>
              <a:t>Angular momentum “modes”</a:t>
            </a:r>
            <a:endParaRPr lang="fr-F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40A19D-F561-4884-BC04-596074DDA87C}"/>
              </a:ext>
            </a:extLst>
          </p:cNvPr>
          <p:cNvSpPr txBox="1"/>
          <p:nvPr/>
        </p:nvSpPr>
        <p:spPr>
          <a:xfrm>
            <a:off x="5606958" y="1045611"/>
            <a:ext cx="6030590" cy="343632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811" u="sng" dirty="0" err="1"/>
              <a:t>Beware</a:t>
            </a:r>
            <a:r>
              <a:rPr lang="fr-FR" sz="1811" u="sng" dirty="0"/>
              <a:t> of </a:t>
            </a:r>
            <a:r>
              <a:rPr lang="fr-FR" sz="1811" u="sng" dirty="0" err="1"/>
              <a:t>overuse</a:t>
            </a:r>
            <a:r>
              <a:rPr lang="fr-FR" sz="1811" u="sng" dirty="0"/>
              <a:t> of the </a:t>
            </a:r>
            <a:r>
              <a:rPr lang="fr-FR" sz="1811" u="sng" dirty="0" err="1"/>
              <a:t>word</a:t>
            </a:r>
            <a:r>
              <a:rPr lang="fr-FR" sz="1811" u="sng" dirty="0"/>
              <a:t> « mode »!!</a:t>
            </a:r>
          </a:p>
          <a:p>
            <a:endParaRPr lang="fr-FR" sz="1811" dirty="0"/>
          </a:p>
          <a:p>
            <a:pPr marL="517413" indent="-517413">
              <a:buAutoNum type="arabicParenR"/>
            </a:pPr>
            <a:r>
              <a:rPr lang="fr-FR" sz="1811" dirty="0" err="1"/>
              <a:t>Spontaneous</a:t>
            </a:r>
            <a:r>
              <a:rPr lang="fr-FR" sz="1811" dirty="0"/>
              <a:t> fission: a </a:t>
            </a:r>
            <a:r>
              <a:rPr lang="fr-FR" sz="1811" b="1" i="1" dirty="0"/>
              <a:t>mode of </a:t>
            </a:r>
            <a:r>
              <a:rPr lang="fr-FR" sz="1811" b="1" i="1" dirty="0" err="1"/>
              <a:t>decay</a:t>
            </a:r>
            <a:endParaRPr lang="fr-FR" sz="1811" b="1" i="1" dirty="0"/>
          </a:p>
          <a:p>
            <a:pPr marL="517413" indent="-517413">
              <a:buAutoNum type="arabicParenR"/>
            </a:pPr>
            <a:endParaRPr lang="fr-FR" sz="1811" dirty="0"/>
          </a:p>
          <a:p>
            <a:pPr marL="517413" indent="-517413">
              <a:buAutoNum type="arabicParenR"/>
            </a:pPr>
            <a:r>
              <a:rPr lang="fr-FR" sz="1811" dirty="0"/>
              <a:t>Description of </a:t>
            </a:r>
            <a:r>
              <a:rPr lang="fr-FR" sz="1811" b="1" i="1" dirty="0"/>
              <a:t>the </a:t>
            </a:r>
            <a:r>
              <a:rPr lang="fr-FR" sz="1811" b="1" i="1" dirty="0" err="1"/>
              <a:t>shell</a:t>
            </a:r>
            <a:r>
              <a:rPr lang="fr-FR" sz="1811" b="1" i="1" dirty="0"/>
              <a:t> </a:t>
            </a:r>
            <a:r>
              <a:rPr lang="fr-FR" sz="1811" b="1" i="1" dirty="0" err="1"/>
              <a:t>effects</a:t>
            </a:r>
            <a:r>
              <a:rPr lang="fr-FR" sz="1811" dirty="0"/>
              <a:t> </a:t>
            </a:r>
            <a:r>
              <a:rPr lang="fr-FR" sz="1811" dirty="0" err="1"/>
              <a:t>governing</a:t>
            </a:r>
            <a:r>
              <a:rPr lang="fr-FR" sz="1811" dirty="0"/>
              <a:t> the mass partition (e.g. S1 mode, S2 mode, Super-long mode, etc.)</a:t>
            </a:r>
          </a:p>
          <a:p>
            <a:endParaRPr lang="fr-FR" sz="1811" dirty="0"/>
          </a:p>
          <a:p>
            <a:r>
              <a:rPr lang="fr-FR" sz="1811" dirty="0"/>
              <a:t>3) A </a:t>
            </a:r>
            <a:r>
              <a:rPr lang="fr-FR" sz="1811" b="1" i="1" dirty="0" err="1"/>
              <a:t>zoology</a:t>
            </a:r>
            <a:r>
              <a:rPr lang="fr-FR" sz="1811" dirty="0"/>
              <a:t> of fragment spin directions </a:t>
            </a:r>
            <a:r>
              <a:rPr lang="fr-FR" sz="1811" dirty="0" err="1"/>
              <a:t>after</a:t>
            </a:r>
            <a:r>
              <a:rPr lang="fr-FR" sz="1811" dirty="0"/>
              <a:t> scission (</a:t>
            </a:r>
            <a:r>
              <a:rPr lang="fr-FR" sz="1811" dirty="0" err="1"/>
              <a:t>bending</a:t>
            </a:r>
            <a:r>
              <a:rPr lang="fr-FR" sz="1811" dirty="0"/>
              <a:t> mode, </a:t>
            </a:r>
            <a:r>
              <a:rPr lang="fr-FR" sz="1811" dirty="0" err="1"/>
              <a:t>wobbling</a:t>
            </a:r>
            <a:r>
              <a:rPr lang="fr-FR" sz="1811" dirty="0"/>
              <a:t> mode, etc.)</a:t>
            </a:r>
          </a:p>
          <a:p>
            <a:endParaRPr lang="fr-FR" sz="1811" dirty="0"/>
          </a:p>
          <a:p>
            <a:r>
              <a:rPr lang="fr-FR" sz="1811" dirty="0"/>
              <a:t>4) A </a:t>
            </a:r>
            <a:r>
              <a:rPr lang="fr-FR" sz="1811" dirty="0" err="1"/>
              <a:t>kind</a:t>
            </a:r>
            <a:r>
              <a:rPr lang="fr-FR" sz="1811" dirty="0"/>
              <a:t> of </a:t>
            </a:r>
            <a:r>
              <a:rPr lang="fr-FR" sz="1811" dirty="0" err="1"/>
              <a:t>vibrational</a:t>
            </a:r>
            <a:r>
              <a:rPr lang="fr-FR" sz="1811" dirty="0"/>
              <a:t> </a:t>
            </a:r>
            <a:r>
              <a:rPr lang="fr-FR" sz="1811" b="1" i="1" dirty="0" err="1"/>
              <a:t>mechanism</a:t>
            </a:r>
            <a:r>
              <a:rPr lang="fr-FR" sz="1811" dirty="0"/>
              <a:t> via </a:t>
            </a:r>
            <a:r>
              <a:rPr lang="fr-FR" sz="1811" dirty="0" err="1"/>
              <a:t>which</a:t>
            </a:r>
            <a:r>
              <a:rPr lang="fr-FR" sz="1811" dirty="0"/>
              <a:t> fragment spin </a:t>
            </a:r>
            <a:r>
              <a:rPr lang="fr-FR" sz="1811" dirty="0" err="1"/>
              <a:t>is</a:t>
            </a:r>
            <a:r>
              <a:rPr lang="fr-FR" sz="1811" dirty="0"/>
              <a:t> </a:t>
            </a:r>
            <a:r>
              <a:rPr lang="fr-FR" sz="1811" dirty="0" err="1"/>
              <a:t>generated</a:t>
            </a:r>
            <a:endParaRPr lang="fr-FR" sz="1811" dirty="0"/>
          </a:p>
        </p:txBody>
      </p:sp>
    </p:spTree>
    <p:extLst>
      <p:ext uri="{BB962C8B-B14F-4D97-AF65-F5344CB8AC3E}">
        <p14:creationId xmlns:p14="http://schemas.microsoft.com/office/powerpoint/2010/main" val="88392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657886" y="158956"/>
            <a:ext cx="7576457" cy="488983"/>
          </a:xfrm>
        </p:spPr>
        <p:txBody>
          <a:bodyPr>
            <a:noAutofit/>
          </a:bodyPr>
          <a:lstStyle/>
          <a:p>
            <a:r>
              <a:rPr lang="en-US" sz="2800" dirty="0"/>
              <a:t>Monte-Carlo code: scission to </a:t>
            </a:r>
            <a:r>
              <a:rPr lang="en-US" sz="2800" dirty="0" err="1"/>
              <a:t>yrast</a:t>
            </a:r>
            <a:r>
              <a:rPr lang="en-US" sz="2800" dirty="0"/>
              <a:t> spin propagation</a:t>
            </a:r>
            <a:endParaRPr lang="fr-FR" sz="28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406" y="882869"/>
            <a:ext cx="5148184" cy="519736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1" y="1921970"/>
            <a:ext cx="5566193" cy="327191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 flipH="1">
            <a:off x="997526" y="1521860"/>
            <a:ext cx="4353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Spin dispersions from scission to </a:t>
            </a:r>
            <a:r>
              <a:rPr lang="en-GB" sz="2000" dirty="0" err="1"/>
              <a:t>yrast</a:t>
            </a:r>
            <a:r>
              <a:rPr lang="en-GB" sz="2000" dirty="0"/>
              <a:t> </a:t>
            </a:r>
            <a:endParaRPr lang="fr-FR" sz="2000" dirty="0"/>
          </a:p>
        </p:txBody>
      </p:sp>
      <p:sp>
        <p:nvSpPr>
          <p:cNvPr id="10" name="ZoneTexte 9"/>
          <p:cNvSpPr txBox="1"/>
          <p:nvPr/>
        </p:nvSpPr>
        <p:spPr>
          <a:xfrm>
            <a:off x="374071" y="5276899"/>
            <a:ext cx="546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Conclusion: dispersions can slightly weaken spin correlations at scission but do not destroy them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41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DE16DE4-0CDC-46EC-B5E7-7969AA196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Appearance</a:t>
            </a:r>
            <a:r>
              <a:rPr lang="fr-FR" dirty="0"/>
              <a:t> of </a:t>
            </a:r>
            <a:r>
              <a:rPr lang="fr-FR" dirty="0" err="1"/>
              <a:t>Angular</a:t>
            </a:r>
            <a:r>
              <a:rPr lang="fr-FR" dirty="0"/>
              <a:t> </a:t>
            </a:r>
            <a:r>
              <a:rPr lang="fr-FR" dirty="0" err="1"/>
              <a:t>momentum</a:t>
            </a:r>
            <a:r>
              <a:rPr lang="fr-FR" dirty="0"/>
              <a:t> in fission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7768D5-7F4D-4531-8AB2-C55307255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49" y="745668"/>
            <a:ext cx="5916706" cy="20240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0EB30A-7727-4817-9080-7F0964460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93" y="4088271"/>
            <a:ext cx="6235818" cy="22698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BCD841-29EC-4EBD-9091-BCFB5E5C8DE0}"/>
              </a:ext>
            </a:extLst>
          </p:cNvPr>
          <p:cNvSpPr txBox="1"/>
          <p:nvPr/>
        </p:nvSpPr>
        <p:spPr>
          <a:xfrm>
            <a:off x="1959429" y="4088271"/>
            <a:ext cx="120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It’s</a:t>
            </a:r>
            <a:r>
              <a:rPr lang="fr-FR" dirty="0"/>
              <a:t> a baby!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8064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88E94-0B01-40DB-8D54-ADBBB1825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9" name="Titre 8">
            <a:extLst>
              <a:ext uri="{FF2B5EF4-FFF2-40B4-BE49-F238E27FC236}">
                <a16:creationId xmlns:a16="http://schemas.microsoft.com/office/drawing/2014/main" id="{1ECB6B5A-D2B2-4C94-BCCC-EFA03BF8B7B3}"/>
              </a:ext>
            </a:extLst>
          </p:cNvPr>
          <p:cNvSpPr txBox="1">
            <a:spLocks/>
          </p:cNvSpPr>
          <p:nvPr/>
        </p:nvSpPr>
        <p:spPr bwMode="auto">
          <a:xfrm>
            <a:off x="2591738" y="169116"/>
            <a:ext cx="6438063" cy="488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9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dirty="0"/>
              <a:t>The nu-Ball2: Hybrid γ-ray spectrometer at ALTO </a:t>
            </a:r>
          </a:p>
        </p:txBody>
      </p:sp>
      <p:pic>
        <p:nvPicPr>
          <p:cNvPr id="60" name="Image 2">
            <a:extLst>
              <a:ext uri="{FF2B5EF4-FFF2-40B4-BE49-F238E27FC236}">
                <a16:creationId xmlns:a16="http://schemas.microsoft.com/office/drawing/2014/main" id="{7B67D1C0-5524-47F1-92AE-A45A6F75B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410" y="1310145"/>
            <a:ext cx="4022678" cy="3015294"/>
          </a:xfrm>
          <a:prstGeom prst="rect">
            <a:avLst/>
          </a:prstGeom>
        </p:spPr>
      </p:pic>
      <p:sp>
        <p:nvSpPr>
          <p:cNvPr id="61" name="ZoneTexte 3">
            <a:extLst>
              <a:ext uri="{FF2B5EF4-FFF2-40B4-BE49-F238E27FC236}">
                <a16:creationId xmlns:a16="http://schemas.microsoft.com/office/drawing/2014/main" id="{87C8BFB8-D9EE-4A2E-9119-ED16D62E71D8}"/>
              </a:ext>
            </a:extLst>
          </p:cNvPr>
          <p:cNvSpPr txBox="1"/>
          <p:nvPr/>
        </p:nvSpPr>
        <p:spPr bwMode="auto">
          <a:xfrm>
            <a:off x="65410" y="4365276"/>
            <a:ext cx="3986989" cy="370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137232">
              <a:defRPr/>
            </a:pPr>
            <a:r>
              <a:rPr lang="en-GB" sz="1811" i="1" kern="0" dirty="0">
                <a:solidFill>
                  <a:prstClr val="black"/>
                </a:solidFill>
                <a:latin typeface="Arial"/>
                <a:cs typeface="Arial"/>
              </a:rPr>
              <a:t>nu-Ball2 under construction 03/03/22</a:t>
            </a:r>
            <a:endParaRPr sz="2263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EC7FCD1-DFDD-4D0D-BF85-857096BB371E}"/>
              </a:ext>
            </a:extLst>
          </p:cNvPr>
          <p:cNvSpPr/>
          <p:nvPr/>
        </p:nvSpPr>
        <p:spPr bwMode="auto">
          <a:xfrm>
            <a:off x="4123937" y="1649611"/>
            <a:ext cx="5191394" cy="1764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383" indent="-323383" defTabSz="1137232">
              <a:buFont typeface="Wingdings"/>
              <a:buChar char="ü"/>
              <a:defRPr/>
            </a:pPr>
            <a:r>
              <a:rPr lang="en-US" sz="1811" kern="0" dirty="0">
                <a:solidFill>
                  <a:prstClr val="black"/>
                </a:solidFill>
                <a:latin typeface="Arial"/>
                <a:cs typeface="Arial"/>
              </a:rPr>
              <a:t>Hybrid Spectrometer (Ge/BGO/LaBr3/PARIS) </a:t>
            </a:r>
            <a:endParaRPr sz="2263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1137232">
              <a:defRPr/>
            </a:pPr>
            <a:r>
              <a:rPr lang="en-US" sz="1811" kern="0" dirty="0">
                <a:solidFill>
                  <a:prstClr val="black"/>
                </a:solidFill>
                <a:latin typeface="Arial"/>
                <a:cs typeface="Arial"/>
              </a:rPr>
              <a:t>     high resolution, high efficiency</a:t>
            </a:r>
            <a:endParaRPr sz="2263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23383" indent="-323383" defTabSz="1137232">
              <a:buFont typeface="Wingdings"/>
              <a:buChar char="ü"/>
              <a:defRPr/>
            </a:pPr>
            <a:r>
              <a:rPr lang="en-US" sz="1811" kern="0" dirty="0">
                <a:solidFill>
                  <a:prstClr val="black"/>
                </a:solidFill>
                <a:latin typeface="Arial"/>
                <a:cs typeface="Arial"/>
              </a:rPr>
              <a:t>Different geometries and couplings</a:t>
            </a:r>
            <a:endParaRPr sz="2263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23383" indent="-323383" defTabSz="1137232">
              <a:buFont typeface="Wingdings"/>
              <a:buChar char="ü"/>
              <a:defRPr/>
            </a:pPr>
            <a:r>
              <a:rPr lang="en-US" sz="1811" kern="0" dirty="0">
                <a:solidFill>
                  <a:prstClr val="black"/>
                </a:solidFill>
                <a:latin typeface="Arial"/>
                <a:cs typeface="Arial"/>
              </a:rPr>
              <a:t>Calorimetry for reaction studies/selection</a:t>
            </a:r>
            <a:endParaRPr sz="2263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23383" indent="-323383" defTabSz="1137232">
              <a:buFont typeface="Wingdings"/>
              <a:buChar char="ü"/>
              <a:defRPr/>
            </a:pPr>
            <a:r>
              <a:rPr lang="en-US" sz="1811" kern="0" dirty="0">
                <a:solidFill>
                  <a:prstClr val="black"/>
                </a:solidFill>
                <a:latin typeface="Arial"/>
                <a:cs typeface="Arial"/>
              </a:rPr>
              <a:t>Fully digital, 200 channels, including BGO</a:t>
            </a:r>
            <a:endParaRPr sz="2263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23383" indent="-323383" defTabSz="1137232">
              <a:buFont typeface="Wingdings"/>
              <a:buChar char="ü"/>
              <a:defRPr/>
            </a:pPr>
            <a:r>
              <a:rPr lang="en-US" sz="1811" kern="0" dirty="0">
                <a:solidFill>
                  <a:prstClr val="black"/>
                </a:solidFill>
                <a:latin typeface="Arial"/>
                <a:cs typeface="Arial"/>
              </a:rPr>
              <a:t>Modes Triggered or </a:t>
            </a:r>
            <a:r>
              <a:rPr lang="en-US" sz="1811" kern="0" dirty="0" err="1">
                <a:solidFill>
                  <a:prstClr val="black"/>
                </a:solidFill>
                <a:latin typeface="Arial"/>
                <a:cs typeface="Arial"/>
              </a:rPr>
              <a:t>Triggerlesss</a:t>
            </a:r>
            <a:endParaRPr sz="2263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3" name="ZoneTexte 4">
            <a:extLst>
              <a:ext uri="{FF2B5EF4-FFF2-40B4-BE49-F238E27FC236}">
                <a16:creationId xmlns:a16="http://schemas.microsoft.com/office/drawing/2014/main" id="{4BB4093A-E8EE-4D89-A61F-60073F67C3E8}"/>
              </a:ext>
            </a:extLst>
          </p:cNvPr>
          <p:cNvSpPr txBox="1"/>
          <p:nvPr/>
        </p:nvSpPr>
        <p:spPr bwMode="auto">
          <a:xfrm>
            <a:off x="109575" y="4804071"/>
            <a:ext cx="2148345" cy="370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137232">
              <a:defRPr/>
            </a:pPr>
            <a:r>
              <a:rPr lang="en-GB" sz="1811" b="1" u="sng" kern="0">
                <a:solidFill>
                  <a:prstClr val="black"/>
                </a:solidFill>
                <a:latin typeface="Arial"/>
                <a:cs typeface="Arial"/>
              </a:rPr>
              <a:t>Gamma detectors</a:t>
            </a:r>
            <a:endParaRPr sz="2263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4" name="ZoneTexte 13">
            <a:extLst>
              <a:ext uri="{FF2B5EF4-FFF2-40B4-BE49-F238E27FC236}">
                <a16:creationId xmlns:a16="http://schemas.microsoft.com/office/drawing/2014/main" id="{4833D4D9-3B19-403E-B3D3-CBE18F95F0CF}"/>
              </a:ext>
            </a:extLst>
          </p:cNvPr>
          <p:cNvSpPr txBox="1"/>
          <p:nvPr/>
        </p:nvSpPr>
        <p:spPr bwMode="auto">
          <a:xfrm>
            <a:off x="7628667" y="4301089"/>
            <a:ext cx="2056973" cy="370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137232">
              <a:defRPr/>
            </a:pPr>
            <a:r>
              <a:rPr lang="en-GB" sz="1811" b="1" u="sng" kern="0">
                <a:solidFill>
                  <a:prstClr val="black"/>
                </a:solidFill>
                <a:latin typeface="Arial"/>
                <a:cs typeface="Arial"/>
              </a:rPr>
              <a:t>Coupled Devices</a:t>
            </a:r>
            <a:endParaRPr sz="2263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E80A2D3-1510-435A-819E-D8949FC8C57C}"/>
              </a:ext>
            </a:extLst>
          </p:cNvPr>
          <p:cNvSpPr/>
          <p:nvPr/>
        </p:nvSpPr>
        <p:spPr bwMode="auto">
          <a:xfrm>
            <a:off x="65410" y="5187227"/>
            <a:ext cx="4866845" cy="1206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37232">
              <a:defRPr/>
            </a:pPr>
            <a:r>
              <a:rPr lang="fr-FR" sz="1811" kern="0" spc="-1" dirty="0">
                <a:solidFill>
                  <a:srgbClr val="4472C4"/>
                </a:solidFill>
                <a:latin typeface="Arial"/>
                <a:ea typeface="DejaVu Sans"/>
                <a:cs typeface="Arial"/>
              </a:rPr>
              <a:t>28 </a:t>
            </a:r>
            <a:r>
              <a:rPr lang="fr-FR" sz="1811" kern="0" spc="-1" dirty="0" err="1">
                <a:solidFill>
                  <a:srgbClr val="4472C4"/>
                </a:solidFill>
                <a:latin typeface="Arial"/>
                <a:ea typeface="DejaVu Sans"/>
                <a:cs typeface="Arial"/>
              </a:rPr>
              <a:t>Clover</a:t>
            </a:r>
            <a:r>
              <a:rPr lang="fr-FR" sz="1811" kern="0" spc="-1" dirty="0">
                <a:solidFill>
                  <a:srgbClr val="4472C4"/>
                </a:solidFill>
                <a:latin typeface="Arial"/>
                <a:ea typeface="DejaVu Sans"/>
                <a:cs typeface="Arial"/>
              </a:rPr>
              <a:t> </a:t>
            </a:r>
            <a:r>
              <a:rPr lang="fr-FR" sz="1811" kern="0" spc="-1" dirty="0" err="1">
                <a:solidFill>
                  <a:srgbClr val="4472C4"/>
                </a:solidFill>
                <a:latin typeface="Arial"/>
                <a:ea typeface="DejaVu Sans"/>
                <a:cs typeface="Arial"/>
              </a:rPr>
              <a:t>Ge’s</a:t>
            </a:r>
            <a:r>
              <a:rPr lang="fr-FR" sz="1811" kern="0" spc="-1" dirty="0">
                <a:solidFill>
                  <a:srgbClr val="000000"/>
                </a:solidFill>
                <a:latin typeface="Arial"/>
                <a:ea typeface="DejaVu Sans"/>
                <a:cs typeface="Arial"/>
              </a:rPr>
              <a:t>(</a:t>
            </a:r>
            <a:r>
              <a:rPr lang="fr-FR" sz="1811" kern="0" spc="-1" dirty="0" err="1">
                <a:solidFill>
                  <a:srgbClr val="000000"/>
                </a:solidFill>
                <a:latin typeface="Arial"/>
                <a:ea typeface="DejaVu Sans"/>
                <a:cs typeface="Arial"/>
              </a:rPr>
              <a:t>GammapoolEU</a:t>
            </a:r>
            <a:r>
              <a:rPr lang="fr-FR" sz="1811" kern="0" spc="-1" dirty="0">
                <a:solidFill>
                  <a:srgbClr val="000000"/>
                </a:solidFill>
                <a:latin typeface="Arial"/>
                <a:ea typeface="DejaVu Sans"/>
                <a:cs typeface="Arial"/>
              </a:rPr>
              <a:t> consortium)</a:t>
            </a:r>
            <a:endParaRPr lang="fr-FR" sz="2263" kern="0" spc="-1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1137232">
              <a:defRPr/>
            </a:pPr>
            <a:r>
              <a:rPr lang="fr-FR" sz="1811" kern="0" spc="-1" dirty="0">
                <a:solidFill>
                  <a:srgbClr val="0070C0"/>
                </a:solidFill>
                <a:latin typeface="Arial"/>
                <a:ea typeface="DejaVu Sans"/>
                <a:cs typeface="Arial"/>
              </a:rPr>
              <a:t>15 Coaxial </a:t>
            </a:r>
            <a:r>
              <a:rPr lang="fr-FR" sz="1811" kern="0" spc="-1" dirty="0" err="1">
                <a:solidFill>
                  <a:srgbClr val="0070C0"/>
                </a:solidFill>
                <a:latin typeface="Arial"/>
                <a:ea typeface="DejaVu Sans"/>
                <a:cs typeface="Arial"/>
              </a:rPr>
              <a:t>Ge’s</a:t>
            </a:r>
            <a:r>
              <a:rPr lang="fr-FR" sz="1811" kern="0" spc="-1" dirty="0">
                <a:solidFill>
                  <a:srgbClr val="0070C0"/>
                </a:solidFill>
                <a:latin typeface="Arial"/>
                <a:ea typeface="DejaVu Sans"/>
                <a:cs typeface="Arial"/>
              </a:rPr>
              <a:t> </a:t>
            </a:r>
            <a:r>
              <a:rPr lang="fr-FR" sz="1811" kern="0" spc="-1" dirty="0">
                <a:solidFill>
                  <a:srgbClr val="000000"/>
                </a:solidFill>
                <a:latin typeface="Arial"/>
                <a:ea typeface="DejaVu Sans"/>
                <a:cs typeface="Arial"/>
              </a:rPr>
              <a:t>(UK/France </a:t>
            </a:r>
            <a:r>
              <a:rPr lang="fr-FR" sz="1811" kern="0" spc="-1" dirty="0" err="1">
                <a:solidFill>
                  <a:srgbClr val="000000"/>
                </a:solidFill>
                <a:latin typeface="Arial"/>
                <a:ea typeface="DejaVu Sans"/>
                <a:cs typeface="Arial"/>
              </a:rPr>
              <a:t>loan</a:t>
            </a:r>
            <a:r>
              <a:rPr lang="fr-FR" sz="1811" kern="0" spc="-1" dirty="0">
                <a:solidFill>
                  <a:srgbClr val="000000"/>
                </a:solidFill>
                <a:latin typeface="Arial"/>
                <a:ea typeface="DejaVu Sans"/>
                <a:cs typeface="Arial"/>
              </a:rPr>
              <a:t> pool)</a:t>
            </a:r>
            <a:endParaRPr sz="2263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1137232">
              <a:defRPr/>
            </a:pPr>
            <a:r>
              <a:rPr lang="fr-FR" sz="1811" kern="0" spc="-1" dirty="0">
                <a:solidFill>
                  <a:srgbClr val="0070C0"/>
                </a:solidFill>
                <a:latin typeface="Arial"/>
                <a:ea typeface="DejaVu Sans"/>
                <a:cs typeface="Arial"/>
              </a:rPr>
              <a:t>36 FATIMA LaBr3 </a:t>
            </a:r>
            <a:r>
              <a:rPr lang="fr-FR" sz="1811" kern="0" spc="-1" dirty="0">
                <a:solidFill>
                  <a:srgbClr val="000000"/>
                </a:solidFill>
                <a:latin typeface="Arial"/>
                <a:ea typeface="DejaVu Sans"/>
                <a:cs typeface="Arial"/>
              </a:rPr>
              <a:t>(FATIMA collaboration)</a:t>
            </a:r>
            <a:endParaRPr sz="2263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1137232">
              <a:defRPr/>
            </a:pPr>
            <a:r>
              <a:rPr lang="fr-FR" sz="1811" kern="0" spc="-1" dirty="0">
                <a:solidFill>
                  <a:srgbClr val="0070C0"/>
                </a:solidFill>
                <a:latin typeface="Arial"/>
                <a:ea typeface="DejaVu Sans"/>
                <a:cs typeface="Arial"/>
              </a:rPr>
              <a:t>72 PARIS </a:t>
            </a:r>
            <a:r>
              <a:rPr lang="fr-FR" sz="1811" kern="0" spc="-1" dirty="0" err="1">
                <a:solidFill>
                  <a:srgbClr val="0070C0"/>
                </a:solidFill>
                <a:latin typeface="Arial"/>
                <a:ea typeface="DejaVu Sans"/>
                <a:cs typeface="Arial"/>
              </a:rPr>
              <a:t>phoswich</a:t>
            </a:r>
            <a:r>
              <a:rPr lang="fr-FR" sz="1811" kern="0" spc="-1" dirty="0">
                <a:solidFill>
                  <a:srgbClr val="0070C0"/>
                </a:solidFill>
                <a:latin typeface="Arial"/>
                <a:ea typeface="DejaVu Sans"/>
                <a:cs typeface="Arial"/>
              </a:rPr>
              <a:t> </a:t>
            </a:r>
            <a:r>
              <a:rPr lang="fr-FR" sz="1811" kern="0" spc="-1" dirty="0">
                <a:solidFill>
                  <a:srgbClr val="000000"/>
                </a:solidFill>
                <a:latin typeface="Arial"/>
                <a:ea typeface="DejaVu Sans"/>
                <a:cs typeface="Arial"/>
              </a:rPr>
              <a:t>(PARIS collaboration)</a:t>
            </a:r>
            <a:endParaRPr sz="2263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727AA56-DACC-408A-9795-D8A1EEE3B418}"/>
              </a:ext>
            </a:extLst>
          </p:cNvPr>
          <p:cNvSpPr/>
          <p:nvPr/>
        </p:nvSpPr>
        <p:spPr bwMode="auto">
          <a:xfrm>
            <a:off x="4409995" y="1214939"/>
            <a:ext cx="1484702" cy="370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137232">
              <a:defRPr/>
            </a:pPr>
            <a:r>
              <a:rPr lang="en-US" sz="1811" b="1" u="sng" kern="0">
                <a:solidFill>
                  <a:prstClr val="black"/>
                </a:solidFill>
                <a:latin typeface="Arial"/>
                <a:cs typeface="Arial"/>
              </a:rPr>
              <a:t>Innovations</a:t>
            </a:r>
            <a:endParaRPr sz="2263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4850404-C058-4BF3-BEFB-0E78D84822F8}"/>
              </a:ext>
            </a:extLst>
          </p:cNvPr>
          <p:cNvSpPr/>
          <p:nvPr/>
        </p:nvSpPr>
        <p:spPr bwMode="auto">
          <a:xfrm>
            <a:off x="7644395" y="4660637"/>
            <a:ext cx="4971162" cy="1764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37232">
              <a:defRPr/>
            </a:pPr>
            <a:r>
              <a:rPr lang="fr-FR" sz="1811" kern="0" spc="-1">
                <a:solidFill>
                  <a:srgbClr val="00B050"/>
                </a:solidFill>
                <a:latin typeface="Arial"/>
                <a:ea typeface="DejaVu Sans"/>
                <a:cs typeface="Arial"/>
              </a:rPr>
              <a:t>TFGIC</a:t>
            </a:r>
            <a:r>
              <a:rPr lang="fr-FR" sz="1811" kern="0" spc="-1">
                <a:solidFill>
                  <a:srgbClr val="4472C4"/>
                </a:solidFill>
                <a:latin typeface="Arial"/>
                <a:ea typeface="DejaVu Sans"/>
                <a:cs typeface="Arial"/>
              </a:rPr>
              <a:t> </a:t>
            </a:r>
            <a:r>
              <a:rPr lang="fr-FR" sz="1811" kern="0" spc="-1">
                <a:solidFill>
                  <a:srgbClr val="000000"/>
                </a:solidFill>
                <a:latin typeface="Arial"/>
                <a:ea typeface="DejaVu Sans"/>
                <a:cs typeface="Arial"/>
              </a:rPr>
              <a:t>(European Commission, JRC Geel)</a:t>
            </a:r>
            <a:endParaRPr sz="2263" kern="0">
              <a:solidFill>
                <a:prstClr val="black"/>
              </a:solidFill>
              <a:latin typeface="Arial"/>
              <a:cs typeface="Arial"/>
            </a:endParaRPr>
          </a:p>
          <a:p>
            <a:pPr defTabSz="1137232">
              <a:defRPr/>
            </a:pPr>
            <a:r>
              <a:rPr lang="fr-FR" sz="1811" kern="0" spc="-1">
                <a:solidFill>
                  <a:srgbClr val="00B050"/>
                </a:solidFill>
                <a:latin typeface="Arial"/>
                <a:ea typeface="DejaVu Sans"/>
                <a:cs typeface="Arial"/>
              </a:rPr>
              <a:t>DSSD</a:t>
            </a:r>
            <a:r>
              <a:rPr lang="fr-FR" sz="1811" kern="0" spc="-1">
                <a:solidFill>
                  <a:srgbClr val="000000"/>
                </a:solidFill>
                <a:latin typeface="Arial"/>
                <a:ea typeface="DejaVu Sans"/>
                <a:cs typeface="Arial"/>
              </a:rPr>
              <a:t> silicon detectors (HIL Warsaw)</a:t>
            </a:r>
            <a:endParaRPr sz="2263" kern="0">
              <a:solidFill>
                <a:prstClr val="black"/>
              </a:solidFill>
              <a:latin typeface="Arial"/>
              <a:cs typeface="Arial"/>
            </a:endParaRPr>
          </a:p>
          <a:p>
            <a:pPr defTabSz="1137232">
              <a:defRPr/>
            </a:pPr>
            <a:r>
              <a:rPr lang="fr-FR" sz="1811" kern="0" spc="-1">
                <a:solidFill>
                  <a:srgbClr val="00B050"/>
                </a:solidFill>
                <a:latin typeface="Arial"/>
                <a:ea typeface="DejaVu Sans"/>
                <a:cs typeface="Arial"/>
              </a:rPr>
              <a:t>LICORNE</a:t>
            </a:r>
            <a:r>
              <a:rPr lang="fr-FR" sz="1811" kern="0" spc="-1">
                <a:solidFill>
                  <a:srgbClr val="000000"/>
                </a:solidFill>
                <a:latin typeface="Arial"/>
                <a:ea typeface="DejaVu Sans"/>
                <a:cs typeface="Arial"/>
              </a:rPr>
              <a:t> neutron source (ALTO)</a:t>
            </a:r>
            <a:endParaRPr sz="2263" kern="0">
              <a:solidFill>
                <a:prstClr val="black"/>
              </a:solidFill>
              <a:latin typeface="Arial"/>
              <a:cs typeface="Arial"/>
            </a:endParaRPr>
          </a:p>
          <a:p>
            <a:pPr defTabSz="1137232">
              <a:defRPr/>
            </a:pPr>
            <a:r>
              <a:rPr lang="fr-FR" sz="1811" strike="sngStrike" kern="0" spc="-1">
                <a:solidFill>
                  <a:srgbClr val="00B050"/>
                </a:solidFill>
                <a:latin typeface="Arial"/>
                <a:ea typeface="DejaVu Sans"/>
                <a:cs typeface="Arial"/>
              </a:rPr>
              <a:t>CORSET</a:t>
            </a:r>
            <a:r>
              <a:rPr lang="fr-FR" sz="1811" strike="sngStrike" kern="0" spc="-1">
                <a:solidFill>
                  <a:srgbClr val="000000"/>
                </a:solidFill>
                <a:latin typeface="Arial"/>
                <a:ea typeface="DejaVu Sans"/>
                <a:cs typeface="Arial"/>
              </a:rPr>
              <a:t> FF detector (Dubna)</a:t>
            </a:r>
            <a:endParaRPr sz="2263" kern="0">
              <a:solidFill>
                <a:prstClr val="black"/>
              </a:solidFill>
              <a:latin typeface="Arial"/>
              <a:cs typeface="Arial"/>
            </a:endParaRPr>
          </a:p>
          <a:p>
            <a:pPr defTabSz="1137232">
              <a:defRPr/>
            </a:pPr>
            <a:r>
              <a:rPr lang="fr-FR" sz="1811" kern="0" spc="-1">
                <a:solidFill>
                  <a:srgbClr val="00B050"/>
                </a:solidFill>
                <a:latin typeface="Arial"/>
                <a:ea typeface="DejaVu Sans"/>
                <a:cs typeface="Arial"/>
              </a:rPr>
              <a:t>OUPS</a:t>
            </a:r>
            <a:r>
              <a:rPr lang="fr-FR" sz="1811" kern="0" spc="-1">
                <a:solidFill>
                  <a:srgbClr val="000000"/>
                </a:solidFill>
                <a:latin typeface="Arial"/>
                <a:ea typeface="DejaVu Sans"/>
                <a:cs typeface="Arial"/>
              </a:rPr>
              <a:t> plunger (IJC Lab)</a:t>
            </a:r>
            <a:endParaRPr sz="2263" kern="0">
              <a:solidFill>
                <a:prstClr val="black"/>
              </a:solidFill>
              <a:latin typeface="Arial"/>
              <a:cs typeface="Arial"/>
            </a:endParaRPr>
          </a:p>
          <a:p>
            <a:pPr defTabSz="1137232">
              <a:defRPr/>
            </a:pPr>
            <a:r>
              <a:rPr lang="fr-FR" sz="1811" kern="0" spc="-1">
                <a:solidFill>
                  <a:srgbClr val="00B050"/>
                </a:solidFill>
                <a:latin typeface="Arial"/>
                <a:ea typeface="DejaVu Sans"/>
                <a:cs typeface="Arial"/>
              </a:rPr>
              <a:t>OPSA</a:t>
            </a:r>
            <a:r>
              <a:rPr lang="fr-FR" sz="1811" kern="0" spc="-1">
                <a:solidFill>
                  <a:srgbClr val="000000"/>
                </a:solidFill>
                <a:latin typeface="Arial"/>
                <a:ea typeface="DejaVu Sans"/>
                <a:cs typeface="Arial"/>
              </a:rPr>
              <a:t> charged particle detctor (IJC Lab)</a:t>
            </a:r>
            <a:endParaRPr sz="2263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8" name="ZoneTexte 17">
            <a:extLst>
              <a:ext uri="{FF2B5EF4-FFF2-40B4-BE49-F238E27FC236}">
                <a16:creationId xmlns:a16="http://schemas.microsoft.com/office/drawing/2014/main" id="{89050AE7-9264-4524-9B30-7E05B89FEBCC}"/>
              </a:ext>
            </a:extLst>
          </p:cNvPr>
          <p:cNvSpPr txBox="1"/>
          <p:nvPr/>
        </p:nvSpPr>
        <p:spPr bwMode="auto">
          <a:xfrm>
            <a:off x="2233500" y="824307"/>
            <a:ext cx="6777817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137232">
              <a:defRPr/>
            </a:pPr>
            <a:r>
              <a:rPr lang="en-GB" sz="1584" kern="0">
                <a:solidFill>
                  <a:srgbClr val="00B050"/>
                </a:solidFill>
                <a:latin typeface="Arial"/>
                <a:cs typeface="Arial"/>
              </a:rPr>
              <a:t>Study of: </a:t>
            </a:r>
            <a:r>
              <a:rPr lang="en-GB" sz="1584" u="sng" kern="0">
                <a:solidFill>
                  <a:srgbClr val="00B050"/>
                </a:solidFill>
                <a:latin typeface="Arial"/>
                <a:cs typeface="Arial"/>
              </a:rPr>
              <a:t>nuclear fission</a:t>
            </a:r>
            <a:r>
              <a:rPr lang="en-GB" sz="1584" kern="0">
                <a:solidFill>
                  <a:srgbClr val="00B050"/>
                </a:solidFill>
                <a:latin typeface="Arial"/>
                <a:cs typeface="Arial"/>
              </a:rPr>
              <a:t>, </a:t>
            </a:r>
            <a:r>
              <a:rPr lang="en-GB" sz="1584" u="sng" kern="0">
                <a:solidFill>
                  <a:srgbClr val="00B050"/>
                </a:solidFill>
                <a:latin typeface="Arial"/>
                <a:cs typeface="Arial"/>
              </a:rPr>
              <a:t>neutron rich isotopes</a:t>
            </a:r>
            <a:r>
              <a:rPr lang="en-GB" sz="1584" kern="0">
                <a:solidFill>
                  <a:srgbClr val="00B050"/>
                </a:solidFill>
                <a:latin typeface="Arial"/>
                <a:cs typeface="Arial"/>
              </a:rPr>
              <a:t>, </a:t>
            </a:r>
            <a:r>
              <a:rPr lang="en-GB" sz="1584" u="sng" kern="0">
                <a:solidFill>
                  <a:srgbClr val="00B050"/>
                </a:solidFill>
                <a:latin typeface="Arial"/>
                <a:cs typeface="Arial"/>
              </a:rPr>
              <a:t>lifetimes/nuclear moments</a:t>
            </a:r>
            <a:endParaRPr sz="2263" kern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69" name="Image 19">
            <a:extLst>
              <a:ext uri="{FF2B5EF4-FFF2-40B4-BE49-F238E27FC236}">
                <a16:creationId xmlns:a16="http://schemas.microsoft.com/office/drawing/2014/main" id="{19AF953A-E012-4975-8F56-A8CB522845FD}"/>
              </a:ext>
            </a:extLst>
          </p:cNvPr>
          <p:cNvPicPr/>
          <p:nvPr/>
        </p:nvPicPr>
        <p:blipFill>
          <a:blip r:embed="rId3"/>
          <a:stretch/>
        </p:blipFill>
        <p:spPr bwMode="auto">
          <a:xfrm>
            <a:off x="4698224" y="4265083"/>
            <a:ext cx="2930443" cy="2166293"/>
          </a:xfrm>
          <a:prstGeom prst="rect">
            <a:avLst/>
          </a:prstGeom>
          <a:ln>
            <a:noFill/>
          </a:ln>
        </p:spPr>
      </p:pic>
      <p:sp>
        <p:nvSpPr>
          <p:cNvPr id="70" name="ZoneTexte 20">
            <a:extLst>
              <a:ext uri="{FF2B5EF4-FFF2-40B4-BE49-F238E27FC236}">
                <a16:creationId xmlns:a16="http://schemas.microsoft.com/office/drawing/2014/main" id="{D40E1B13-3B1E-46E2-8390-34167697834A}"/>
              </a:ext>
            </a:extLst>
          </p:cNvPr>
          <p:cNvSpPr txBox="1"/>
          <p:nvPr/>
        </p:nvSpPr>
        <p:spPr bwMode="auto">
          <a:xfrm>
            <a:off x="4409995" y="3524557"/>
            <a:ext cx="3730508" cy="579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137232">
              <a:defRPr/>
            </a:pPr>
            <a:r>
              <a:rPr lang="en-GB" sz="1584" kern="0" dirty="0">
                <a:solidFill>
                  <a:srgbClr val="7030A0"/>
                </a:solidFill>
                <a:latin typeface="Arial"/>
                <a:cs typeface="Arial"/>
              </a:rPr>
              <a:t>12 experiments. 2900 hours beam time</a:t>
            </a:r>
            <a:endParaRPr sz="2263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1137232">
              <a:defRPr/>
            </a:pPr>
            <a:r>
              <a:rPr lang="en-GB" sz="1584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 – 2023) ,</a:t>
            </a:r>
            <a:r>
              <a:rPr lang="en-GB" sz="1584" i="1" u="sng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155 international users</a:t>
            </a:r>
            <a:endParaRPr sz="2263" i="1" u="sng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1" name="Graphique 18">
            <a:extLst>
              <a:ext uri="{FF2B5EF4-FFF2-40B4-BE49-F238E27FC236}">
                <a16:creationId xmlns:a16="http://schemas.microsoft.com/office/drawing/2014/main" id="{7C172EB7-102A-41C7-B8CE-A98CBC914D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3017107"/>
              </p:ext>
            </p:extLst>
          </p:nvPr>
        </p:nvGraphicFramePr>
        <p:xfrm>
          <a:off x="8802358" y="1321198"/>
          <a:ext cx="4232932" cy="295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55491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numéro de diapositive 7">
            <a:extLst>
              <a:ext uri="{FF2B5EF4-FFF2-40B4-BE49-F238E27FC236}">
                <a16:creationId xmlns:a16="http://schemas.microsoft.com/office/drawing/2014/main" id="{38F1BD7C-665C-4321-AD24-CBE7E9C7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26" name="Titre 8">
            <a:extLst>
              <a:ext uri="{FF2B5EF4-FFF2-40B4-BE49-F238E27FC236}">
                <a16:creationId xmlns:a16="http://schemas.microsoft.com/office/drawing/2014/main" id="{F2A93364-179C-4F5F-9E9B-0EEB69F5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833" y="156270"/>
            <a:ext cx="7576457" cy="488983"/>
          </a:xfrm>
        </p:spPr>
        <p:txBody>
          <a:bodyPr>
            <a:noAutofit/>
          </a:bodyPr>
          <a:lstStyle/>
          <a:p>
            <a:r>
              <a:rPr lang="en-US" sz="2800" dirty="0"/>
              <a:t>The de-excitation process in fission</a:t>
            </a:r>
            <a:endParaRPr lang="fr-FR" sz="2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AAC4FCE-E8D8-4A32-B10D-267017FD5B1F}"/>
              </a:ext>
            </a:extLst>
          </p:cNvPr>
          <p:cNvSpPr/>
          <p:nvPr/>
        </p:nvSpPr>
        <p:spPr>
          <a:xfrm>
            <a:off x="1742053" y="4748278"/>
            <a:ext cx="9160871" cy="1700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426774F2-593B-497E-B01E-FD2F6E253EA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7886" y="666766"/>
            <a:ext cx="9160872" cy="444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" name="ZoneTexte 11">
            <a:extLst>
              <a:ext uri="{FF2B5EF4-FFF2-40B4-BE49-F238E27FC236}">
                <a16:creationId xmlns:a16="http://schemas.microsoft.com/office/drawing/2014/main" id="{6762E9E0-25F8-4A73-90BB-DEC8D2382D53}"/>
              </a:ext>
            </a:extLst>
          </p:cNvPr>
          <p:cNvSpPr txBox="1"/>
          <p:nvPr/>
        </p:nvSpPr>
        <p:spPr>
          <a:xfrm>
            <a:off x="6404551" y="4960255"/>
            <a:ext cx="1044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FF0000"/>
                </a:solidFill>
                <a:latin typeface="Calibri"/>
                <a:cs typeface="+mn-cs"/>
              </a:rPr>
              <a:t>Prompt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FF0000"/>
                </a:solidFill>
                <a:latin typeface="Calibri"/>
                <a:cs typeface="+mn-cs"/>
              </a:rPr>
              <a:t>neutrons</a:t>
            </a:r>
          </a:p>
        </p:txBody>
      </p:sp>
      <p:sp>
        <p:nvSpPr>
          <p:cNvPr id="30" name="ZoneTexte 12">
            <a:extLst>
              <a:ext uri="{FF2B5EF4-FFF2-40B4-BE49-F238E27FC236}">
                <a16:creationId xmlns:a16="http://schemas.microsoft.com/office/drawing/2014/main" id="{3D994A66-F5A7-4973-9268-A4146956C223}"/>
              </a:ext>
            </a:extLst>
          </p:cNvPr>
          <p:cNvSpPr txBox="1"/>
          <p:nvPr/>
        </p:nvSpPr>
        <p:spPr>
          <a:xfrm>
            <a:off x="8214897" y="5024196"/>
            <a:ext cx="1330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00B050"/>
                </a:solidFill>
                <a:latin typeface="Calibri"/>
                <a:cs typeface="+mn-cs"/>
              </a:rPr>
              <a:t>Prompt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00B050"/>
                </a:solidFill>
                <a:latin typeface="Calibri"/>
                <a:cs typeface="+mn-cs"/>
              </a:rPr>
              <a:t>gamma rays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ZoneTexte 13">
            <a:extLst>
              <a:ext uri="{FF2B5EF4-FFF2-40B4-BE49-F238E27FC236}">
                <a16:creationId xmlns:a16="http://schemas.microsoft.com/office/drawing/2014/main" id="{C5370D62-1FE7-49DC-B34D-A76174B1887E}"/>
              </a:ext>
            </a:extLst>
          </p:cNvPr>
          <p:cNvSpPr txBox="1"/>
          <p:nvPr/>
        </p:nvSpPr>
        <p:spPr>
          <a:xfrm>
            <a:off x="6433597" y="5769438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~6 MeV</a:t>
            </a:r>
          </a:p>
        </p:txBody>
      </p:sp>
      <p:sp>
        <p:nvSpPr>
          <p:cNvPr id="32" name="ZoneTexte 14">
            <a:extLst>
              <a:ext uri="{FF2B5EF4-FFF2-40B4-BE49-F238E27FC236}">
                <a16:creationId xmlns:a16="http://schemas.microsoft.com/office/drawing/2014/main" id="{2A24C7BB-45D0-40AD-BE22-837A78E97251}"/>
              </a:ext>
            </a:extLst>
          </p:cNvPr>
          <p:cNvSpPr txBox="1"/>
          <p:nvPr/>
        </p:nvSpPr>
        <p:spPr>
          <a:xfrm>
            <a:off x="8242099" y="5769438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</a:rPr>
              <a:t>~8 MeV</a:t>
            </a:r>
          </a:p>
        </p:txBody>
      </p:sp>
      <p:sp>
        <p:nvSpPr>
          <p:cNvPr id="33" name="ZoneTexte 15">
            <a:extLst>
              <a:ext uri="{FF2B5EF4-FFF2-40B4-BE49-F238E27FC236}">
                <a16:creationId xmlns:a16="http://schemas.microsoft.com/office/drawing/2014/main" id="{E13AB2C9-164D-456C-BBB2-C1DD9BBBE5CC}"/>
              </a:ext>
            </a:extLst>
          </p:cNvPr>
          <p:cNvSpPr txBox="1"/>
          <p:nvPr/>
        </p:nvSpPr>
        <p:spPr>
          <a:xfrm>
            <a:off x="10056074" y="4948213"/>
            <a:ext cx="7521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FFC000"/>
                </a:solidFill>
                <a:latin typeface="Calibri"/>
                <a:cs typeface="+mn-cs"/>
              </a:rPr>
              <a:t>β, ν, </a:t>
            </a:r>
            <a:r>
              <a:rPr lang="el-GR" b="1" dirty="0">
                <a:solidFill>
                  <a:srgbClr val="FFC000"/>
                </a:solidFill>
                <a:latin typeface="Calibri"/>
                <a:cs typeface="+mn-cs"/>
              </a:rPr>
              <a:t>γ</a:t>
            </a:r>
            <a:endParaRPr lang="fr-FR" b="1" dirty="0">
              <a:solidFill>
                <a:srgbClr val="FFC000"/>
              </a:solidFill>
              <a:latin typeface="Calibri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 err="1">
                <a:solidFill>
                  <a:srgbClr val="FFC000"/>
                </a:solidFill>
                <a:latin typeface="Calibri"/>
                <a:cs typeface="+mn-cs"/>
              </a:rPr>
              <a:t>decay</a:t>
            </a:r>
            <a:endParaRPr lang="fr-FR" b="1" dirty="0">
              <a:solidFill>
                <a:srgbClr val="FFC000"/>
              </a:solidFill>
              <a:latin typeface="Calibri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ZoneTexte 18">
            <a:extLst>
              <a:ext uri="{FF2B5EF4-FFF2-40B4-BE49-F238E27FC236}">
                <a16:creationId xmlns:a16="http://schemas.microsoft.com/office/drawing/2014/main" id="{9D26C395-719D-4C37-B0F9-22FCED1FEF6B}"/>
              </a:ext>
            </a:extLst>
          </p:cNvPr>
          <p:cNvSpPr txBox="1"/>
          <p:nvPr/>
        </p:nvSpPr>
        <p:spPr>
          <a:xfrm>
            <a:off x="9746942" y="5761129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C000"/>
                </a:solidFill>
              </a:rPr>
              <a:t>~20 MeV</a:t>
            </a:r>
          </a:p>
        </p:txBody>
      </p:sp>
      <p:sp>
        <p:nvSpPr>
          <p:cNvPr id="35" name="ZoneTexte 19">
            <a:extLst>
              <a:ext uri="{FF2B5EF4-FFF2-40B4-BE49-F238E27FC236}">
                <a16:creationId xmlns:a16="http://schemas.microsoft.com/office/drawing/2014/main" id="{544E52E9-2810-44FF-9546-2D3718450459}"/>
              </a:ext>
            </a:extLst>
          </p:cNvPr>
          <p:cNvSpPr txBox="1"/>
          <p:nvPr/>
        </p:nvSpPr>
        <p:spPr>
          <a:xfrm>
            <a:off x="3646470" y="1579926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F02BE"/>
                </a:solidFill>
              </a:rPr>
              <a:t>10</a:t>
            </a:r>
            <a:r>
              <a:rPr lang="fr-FR" b="1" baseline="30000" dirty="0">
                <a:solidFill>
                  <a:srgbClr val="0F02BE"/>
                </a:solidFill>
              </a:rPr>
              <a:t>-21</a:t>
            </a:r>
            <a:r>
              <a:rPr lang="fr-FR" b="1" dirty="0">
                <a:solidFill>
                  <a:srgbClr val="0F02BE"/>
                </a:solidFill>
              </a:rPr>
              <a:t> – 10</a:t>
            </a:r>
            <a:r>
              <a:rPr lang="fr-FR" b="1" baseline="30000" dirty="0">
                <a:solidFill>
                  <a:srgbClr val="0F02BE"/>
                </a:solidFill>
              </a:rPr>
              <a:t>-20 </a:t>
            </a:r>
            <a:r>
              <a:rPr lang="fr-FR" b="1" dirty="0">
                <a:solidFill>
                  <a:srgbClr val="0F02BE"/>
                </a:solidFill>
              </a:rPr>
              <a:t>s</a:t>
            </a:r>
          </a:p>
        </p:txBody>
      </p:sp>
      <p:sp>
        <p:nvSpPr>
          <p:cNvPr id="36" name="ZoneTexte 20">
            <a:extLst>
              <a:ext uri="{FF2B5EF4-FFF2-40B4-BE49-F238E27FC236}">
                <a16:creationId xmlns:a16="http://schemas.microsoft.com/office/drawing/2014/main" id="{9B31AB9F-229A-43F2-864F-325B363DA708}"/>
              </a:ext>
            </a:extLst>
          </p:cNvPr>
          <p:cNvSpPr txBox="1"/>
          <p:nvPr/>
        </p:nvSpPr>
        <p:spPr>
          <a:xfrm>
            <a:off x="6536983" y="755572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10</a:t>
            </a:r>
            <a:r>
              <a:rPr lang="fr-FR" b="1" baseline="30000" dirty="0">
                <a:solidFill>
                  <a:srgbClr val="FF0000"/>
                </a:solidFill>
              </a:rPr>
              <a:t>-18</a:t>
            </a:r>
            <a:r>
              <a:rPr lang="fr-FR" b="1" dirty="0">
                <a:solidFill>
                  <a:srgbClr val="FF0000"/>
                </a:solidFill>
              </a:rPr>
              <a:t> – 10</a:t>
            </a:r>
            <a:r>
              <a:rPr lang="fr-FR" b="1" baseline="30000" dirty="0">
                <a:solidFill>
                  <a:srgbClr val="FF0000"/>
                </a:solidFill>
              </a:rPr>
              <a:t>-14 </a:t>
            </a:r>
            <a:r>
              <a:rPr lang="fr-FR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37" name="ZoneTexte 21">
            <a:extLst>
              <a:ext uri="{FF2B5EF4-FFF2-40B4-BE49-F238E27FC236}">
                <a16:creationId xmlns:a16="http://schemas.microsoft.com/office/drawing/2014/main" id="{4AD10641-8651-49DD-BF7C-ED6AA6DDD67D}"/>
              </a:ext>
            </a:extLst>
          </p:cNvPr>
          <p:cNvSpPr txBox="1"/>
          <p:nvPr/>
        </p:nvSpPr>
        <p:spPr>
          <a:xfrm>
            <a:off x="8002449" y="755572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</a:rPr>
              <a:t>10</a:t>
            </a:r>
            <a:r>
              <a:rPr lang="fr-FR" b="1" baseline="30000" dirty="0">
                <a:solidFill>
                  <a:srgbClr val="00B050"/>
                </a:solidFill>
              </a:rPr>
              <a:t>-14</a:t>
            </a:r>
            <a:r>
              <a:rPr lang="fr-FR" b="1" dirty="0">
                <a:solidFill>
                  <a:srgbClr val="00B050"/>
                </a:solidFill>
              </a:rPr>
              <a:t> – 10</a:t>
            </a:r>
            <a:r>
              <a:rPr lang="fr-FR" b="1" baseline="30000" dirty="0">
                <a:solidFill>
                  <a:srgbClr val="00B050"/>
                </a:solidFill>
              </a:rPr>
              <a:t>-9 </a:t>
            </a:r>
            <a:r>
              <a:rPr lang="fr-FR" b="1" dirty="0">
                <a:solidFill>
                  <a:srgbClr val="00B050"/>
                </a:solidFill>
              </a:rPr>
              <a:t>s</a:t>
            </a:r>
          </a:p>
        </p:txBody>
      </p:sp>
      <p:sp>
        <p:nvSpPr>
          <p:cNvPr id="38" name="ZoneTexte 22">
            <a:extLst>
              <a:ext uri="{FF2B5EF4-FFF2-40B4-BE49-F238E27FC236}">
                <a16:creationId xmlns:a16="http://schemas.microsoft.com/office/drawing/2014/main" id="{CB5EB040-7DB5-4B92-9347-73AF8ADAEBA0}"/>
              </a:ext>
            </a:extLst>
          </p:cNvPr>
          <p:cNvSpPr txBox="1"/>
          <p:nvPr/>
        </p:nvSpPr>
        <p:spPr>
          <a:xfrm>
            <a:off x="9427697" y="795451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C000"/>
                </a:solidFill>
              </a:rPr>
              <a:t>10</a:t>
            </a:r>
            <a:r>
              <a:rPr lang="fr-FR" b="1" baseline="30000" dirty="0">
                <a:solidFill>
                  <a:srgbClr val="FFC000"/>
                </a:solidFill>
              </a:rPr>
              <a:t>-3</a:t>
            </a:r>
            <a:r>
              <a:rPr lang="fr-FR" b="1" dirty="0">
                <a:solidFill>
                  <a:srgbClr val="FFC000"/>
                </a:solidFill>
              </a:rPr>
              <a:t> – ∞ s</a:t>
            </a:r>
          </a:p>
        </p:txBody>
      </p:sp>
      <p:sp>
        <p:nvSpPr>
          <p:cNvPr id="39" name="ZoneTexte 23">
            <a:extLst>
              <a:ext uri="{FF2B5EF4-FFF2-40B4-BE49-F238E27FC236}">
                <a16:creationId xmlns:a16="http://schemas.microsoft.com/office/drawing/2014/main" id="{A3EC2AB9-0E18-475A-B7C9-6C432A03F3B6}"/>
              </a:ext>
            </a:extLst>
          </p:cNvPr>
          <p:cNvSpPr txBox="1"/>
          <p:nvPr/>
        </p:nvSpPr>
        <p:spPr>
          <a:xfrm>
            <a:off x="10277185" y="476354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C000"/>
                </a:solidFill>
              </a:rPr>
              <a:t>_</a:t>
            </a:r>
          </a:p>
        </p:txBody>
      </p:sp>
      <p:cxnSp>
        <p:nvCxnSpPr>
          <p:cNvPr id="40" name="Connecteur droit 2">
            <a:extLst>
              <a:ext uri="{FF2B5EF4-FFF2-40B4-BE49-F238E27FC236}">
                <a16:creationId xmlns:a16="http://schemas.microsoft.com/office/drawing/2014/main" id="{90942169-1473-4657-8E28-BDEE7024CB39}"/>
              </a:ext>
            </a:extLst>
          </p:cNvPr>
          <p:cNvCxnSpPr/>
          <p:nvPr/>
        </p:nvCxnSpPr>
        <p:spPr>
          <a:xfrm>
            <a:off x="5567680" y="647939"/>
            <a:ext cx="0" cy="58011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3">
            <a:extLst>
              <a:ext uri="{FF2B5EF4-FFF2-40B4-BE49-F238E27FC236}">
                <a16:creationId xmlns:a16="http://schemas.microsoft.com/office/drawing/2014/main" id="{816D7936-7FF9-436F-A694-D80C8F96C7F1}"/>
              </a:ext>
            </a:extLst>
          </p:cNvPr>
          <p:cNvSpPr txBox="1"/>
          <p:nvPr/>
        </p:nvSpPr>
        <p:spPr>
          <a:xfrm>
            <a:off x="3052881" y="4130339"/>
            <a:ext cx="1650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Pre-scission</a:t>
            </a:r>
            <a:endParaRPr lang="fr-FR" sz="2400" dirty="0"/>
          </a:p>
        </p:txBody>
      </p:sp>
      <p:sp>
        <p:nvSpPr>
          <p:cNvPr id="42" name="ZoneTexte 4">
            <a:extLst>
              <a:ext uri="{FF2B5EF4-FFF2-40B4-BE49-F238E27FC236}">
                <a16:creationId xmlns:a16="http://schemas.microsoft.com/office/drawing/2014/main" id="{FF2E730E-1966-4CCF-B05F-8BBCD9AF7504}"/>
              </a:ext>
            </a:extLst>
          </p:cNvPr>
          <p:cNvSpPr txBox="1"/>
          <p:nvPr/>
        </p:nvSpPr>
        <p:spPr>
          <a:xfrm>
            <a:off x="6704221" y="3156613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Post scission</a:t>
            </a:r>
            <a:endParaRPr lang="fr-FR" sz="2400" dirty="0"/>
          </a:p>
        </p:txBody>
      </p:sp>
      <p:sp>
        <p:nvSpPr>
          <p:cNvPr id="43" name="ZoneTexte 16">
            <a:extLst>
              <a:ext uri="{FF2B5EF4-FFF2-40B4-BE49-F238E27FC236}">
                <a16:creationId xmlns:a16="http://schemas.microsoft.com/office/drawing/2014/main" id="{E8E11F99-B9E2-4A55-8E7F-C32A6A2CC9D2}"/>
              </a:ext>
            </a:extLst>
          </p:cNvPr>
          <p:cNvSpPr txBox="1"/>
          <p:nvPr/>
        </p:nvSpPr>
        <p:spPr>
          <a:xfrm>
            <a:off x="4510566" y="4960255"/>
            <a:ext cx="1538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0F02BE"/>
                </a:solidFill>
                <a:latin typeface="Calibri"/>
                <a:cs typeface="+mn-cs"/>
              </a:rPr>
              <a:t>Fragment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 err="1">
                <a:solidFill>
                  <a:srgbClr val="0F02BE"/>
                </a:solidFill>
                <a:latin typeface="Calibri"/>
                <a:cs typeface="+mn-cs"/>
              </a:rPr>
              <a:t>Kinetic</a:t>
            </a:r>
            <a:r>
              <a:rPr lang="fr-FR" b="1" dirty="0">
                <a:solidFill>
                  <a:srgbClr val="0F02BE"/>
                </a:solidFill>
                <a:latin typeface="Calibri"/>
                <a:cs typeface="+mn-cs"/>
              </a:rPr>
              <a:t> </a:t>
            </a:r>
            <a:r>
              <a:rPr lang="fr-FR" b="1" dirty="0" err="1">
                <a:solidFill>
                  <a:srgbClr val="0F02BE"/>
                </a:solidFill>
                <a:latin typeface="Calibri"/>
                <a:cs typeface="+mn-cs"/>
              </a:rPr>
              <a:t>Energy</a:t>
            </a:r>
            <a:endParaRPr lang="fr-FR" b="1" dirty="0">
              <a:solidFill>
                <a:srgbClr val="0F02BE"/>
              </a:solidFill>
              <a:latin typeface="Calibri"/>
              <a:cs typeface="+mn-cs"/>
            </a:endParaRPr>
          </a:p>
        </p:txBody>
      </p:sp>
      <p:sp>
        <p:nvSpPr>
          <p:cNvPr id="44" name="ZoneTexte 17">
            <a:extLst>
              <a:ext uri="{FF2B5EF4-FFF2-40B4-BE49-F238E27FC236}">
                <a16:creationId xmlns:a16="http://schemas.microsoft.com/office/drawing/2014/main" id="{983A5B31-B2E5-4C66-8525-E7F90633EC01}"/>
              </a:ext>
            </a:extLst>
          </p:cNvPr>
          <p:cNvSpPr txBox="1"/>
          <p:nvPr/>
        </p:nvSpPr>
        <p:spPr>
          <a:xfrm>
            <a:off x="4654582" y="5762860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F02BE"/>
                </a:solidFill>
              </a:rPr>
              <a:t>~160 MeV</a:t>
            </a:r>
          </a:p>
        </p:txBody>
      </p:sp>
      <p:cxnSp>
        <p:nvCxnSpPr>
          <p:cNvPr id="45" name="Connecteur droit 24">
            <a:extLst>
              <a:ext uri="{FF2B5EF4-FFF2-40B4-BE49-F238E27FC236}">
                <a16:creationId xmlns:a16="http://schemas.microsoft.com/office/drawing/2014/main" id="{2600F29F-DAE5-4D1D-AFC5-502F12BE84E7}"/>
              </a:ext>
            </a:extLst>
          </p:cNvPr>
          <p:cNvCxnSpPr/>
          <p:nvPr/>
        </p:nvCxnSpPr>
        <p:spPr>
          <a:xfrm>
            <a:off x="9427697" y="666766"/>
            <a:ext cx="0" cy="58011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25">
            <a:extLst>
              <a:ext uri="{FF2B5EF4-FFF2-40B4-BE49-F238E27FC236}">
                <a16:creationId xmlns:a16="http://schemas.microsoft.com/office/drawing/2014/main" id="{813389B3-F56D-4E0C-B60B-96DD1E718C6F}"/>
              </a:ext>
            </a:extLst>
          </p:cNvPr>
          <p:cNvSpPr txBox="1"/>
          <p:nvPr/>
        </p:nvSpPr>
        <p:spPr>
          <a:xfrm>
            <a:off x="9863469" y="3139370"/>
            <a:ext cx="1543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Beta decay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045237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6C218E-EA9D-4E38-B2F9-22D7BAA38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49" y="787953"/>
            <a:ext cx="7212048" cy="55923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02D584-0830-4CD7-977A-9F2533BB1A3C}"/>
              </a:ext>
            </a:extLst>
          </p:cNvPr>
          <p:cNvSpPr txBox="1"/>
          <p:nvPr/>
        </p:nvSpPr>
        <p:spPr>
          <a:xfrm>
            <a:off x="2910427" y="142364"/>
            <a:ext cx="7047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Prompt neutron and gamma multiplicity distributions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428FFD-34B7-4787-9C99-16398CD9C0AA}"/>
              </a:ext>
            </a:extLst>
          </p:cNvPr>
          <p:cNvSpPr txBox="1"/>
          <p:nvPr/>
        </p:nvSpPr>
        <p:spPr>
          <a:xfrm>
            <a:off x="9348951" y="1170815"/>
            <a:ext cx="2020105" cy="52322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/>
              <a:t>Q=TKE + TXE</a:t>
            </a:r>
            <a:endParaRPr lang="en-GB" sz="28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5E0F08F-1A6F-4F32-B6AE-C002CF3BDFE8}"/>
              </a:ext>
            </a:extLst>
          </p:cNvPr>
          <p:cNvCxnSpPr>
            <a:cxnSpLocks/>
          </p:cNvCxnSpPr>
          <p:nvPr/>
        </p:nvCxnSpPr>
        <p:spPr>
          <a:xfrm flipV="1">
            <a:off x="9348951" y="1618415"/>
            <a:ext cx="609300" cy="64240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1F1E7AB-C322-4FDF-9065-333A398BA0F4}"/>
              </a:ext>
            </a:extLst>
          </p:cNvPr>
          <p:cNvCxnSpPr>
            <a:cxnSpLocks/>
          </p:cNvCxnSpPr>
          <p:nvPr/>
        </p:nvCxnSpPr>
        <p:spPr>
          <a:xfrm flipV="1">
            <a:off x="10039350" y="1614489"/>
            <a:ext cx="833301" cy="189071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4022858-EB1E-4FAF-8FDD-DCF51154A855}"/>
              </a:ext>
            </a:extLst>
          </p:cNvPr>
          <p:cNvSpPr txBox="1"/>
          <p:nvPr/>
        </p:nvSpPr>
        <p:spPr>
          <a:xfrm>
            <a:off x="8753563" y="2320216"/>
            <a:ext cx="32108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Total </a:t>
            </a:r>
            <a:r>
              <a:rPr lang="fr-FR" dirty="0" err="1"/>
              <a:t>Kinetic</a:t>
            </a:r>
            <a:r>
              <a:rPr lang="fr-FR" dirty="0"/>
              <a:t> Energy (TKE): </a:t>
            </a:r>
          </a:p>
          <a:p>
            <a:r>
              <a:rPr lang="fr-FR" dirty="0"/>
              <a:t>Coulomb </a:t>
            </a:r>
            <a:r>
              <a:rPr lang="fr-FR" dirty="0" err="1"/>
              <a:t>repulsion</a:t>
            </a:r>
            <a:r>
              <a:rPr lang="fr-FR" dirty="0"/>
              <a:t> of fragments</a:t>
            </a:r>
          </a:p>
          <a:p>
            <a:r>
              <a:rPr lang="fr-FR" dirty="0"/>
              <a:t>(180 MeV)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198060-D3C4-47E1-8DAA-20C5BC27DACD}"/>
              </a:ext>
            </a:extLst>
          </p:cNvPr>
          <p:cNvSpPr txBox="1"/>
          <p:nvPr/>
        </p:nvSpPr>
        <p:spPr>
          <a:xfrm>
            <a:off x="8753562" y="3568288"/>
            <a:ext cx="3210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Total Excitation Energy (TXE):</a:t>
            </a:r>
          </a:p>
          <a:p>
            <a:r>
              <a:rPr lang="fr-FR" dirty="0" err="1"/>
              <a:t>Remaining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available</a:t>
            </a:r>
            <a:r>
              <a:rPr lang="fr-FR" dirty="0"/>
              <a:t> for prompt </a:t>
            </a:r>
            <a:r>
              <a:rPr lang="fr-FR" dirty="0" err="1"/>
              <a:t>emission</a:t>
            </a:r>
            <a:r>
              <a:rPr lang="fr-FR" dirty="0"/>
              <a:t> (25-30 MeV)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7185EA-10B5-4074-94C1-E0F7CCB6C8CE}"/>
              </a:ext>
            </a:extLst>
          </p:cNvPr>
          <p:cNvSpPr txBox="1"/>
          <p:nvPr/>
        </p:nvSpPr>
        <p:spPr>
          <a:xfrm>
            <a:off x="2997200" y="1277456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7 MeV </a:t>
            </a:r>
            <a:r>
              <a:rPr lang="fr-FR" dirty="0" err="1"/>
              <a:t>each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BDD822-1710-42D7-B1C7-0ACD0549E415}"/>
              </a:ext>
            </a:extLst>
          </p:cNvPr>
          <p:cNvSpPr txBox="1"/>
          <p:nvPr/>
        </p:nvSpPr>
        <p:spPr>
          <a:xfrm>
            <a:off x="6276653" y="4708887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MeV </a:t>
            </a:r>
            <a:r>
              <a:rPr lang="fr-FR" dirty="0" err="1"/>
              <a:t>each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8813E4-4216-46D9-9207-A7BE5FB0E6A9}"/>
              </a:ext>
            </a:extLst>
          </p:cNvPr>
          <p:cNvSpPr txBox="1"/>
          <p:nvPr/>
        </p:nvSpPr>
        <p:spPr>
          <a:xfrm>
            <a:off x="9103658" y="5078219"/>
            <a:ext cx="21349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On </a:t>
            </a:r>
            <a:r>
              <a:rPr lang="fr-FR" dirty="0" err="1"/>
              <a:t>average</a:t>
            </a:r>
            <a:endParaRPr lang="fr-FR" dirty="0"/>
          </a:p>
          <a:p>
            <a:r>
              <a:rPr lang="fr-FR" dirty="0"/>
              <a:t>21 MeV for neutrons</a:t>
            </a:r>
          </a:p>
          <a:p>
            <a:r>
              <a:rPr lang="en-GB" dirty="0"/>
              <a:t>8 MeV for gammas</a:t>
            </a:r>
          </a:p>
        </p:txBody>
      </p:sp>
    </p:spTree>
    <p:extLst>
      <p:ext uri="{BB962C8B-B14F-4D97-AF65-F5344CB8AC3E}">
        <p14:creationId xmlns:p14="http://schemas.microsoft.com/office/powerpoint/2010/main" val="3455206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CA5A95-9F16-4190-AB5B-7B96EABA0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66" y="903508"/>
            <a:ext cx="7619215" cy="5284462"/>
          </a:xfrm>
          <a:prstGeom prst="rect">
            <a:avLst/>
          </a:prstGeom>
        </p:spPr>
      </p:pic>
      <p:sp>
        <p:nvSpPr>
          <p:cNvPr id="4" name="Titre 5">
            <a:extLst>
              <a:ext uri="{FF2B5EF4-FFF2-40B4-BE49-F238E27FC236}">
                <a16:creationId xmlns:a16="http://schemas.microsoft.com/office/drawing/2014/main" id="{945946CC-AA4D-4AC1-9C86-C67DE280BE03}"/>
              </a:ext>
            </a:extLst>
          </p:cNvPr>
          <p:cNvSpPr txBox="1">
            <a:spLocks/>
          </p:cNvSpPr>
          <p:nvPr/>
        </p:nvSpPr>
        <p:spPr>
          <a:xfrm>
            <a:off x="2414721" y="164267"/>
            <a:ext cx="4840764" cy="488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9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Fission fragment decay</a:t>
            </a:r>
            <a:endParaRPr lang="en-GB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4AE853-BD6F-4195-96D0-048565EEAA4A}"/>
              </a:ext>
            </a:extLst>
          </p:cNvPr>
          <p:cNvSpPr txBox="1"/>
          <p:nvPr/>
        </p:nvSpPr>
        <p:spPr>
          <a:xfrm>
            <a:off x="0" y="6003304"/>
            <a:ext cx="5194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O. </a:t>
            </a:r>
            <a:r>
              <a:rPr lang="en-GB" dirty="0" err="1"/>
              <a:t>Litaize</a:t>
            </a:r>
            <a:r>
              <a:rPr lang="en-GB" dirty="0"/>
              <a:t> and O. </a:t>
            </a:r>
            <a:r>
              <a:rPr lang="en-GB" dirty="0" err="1"/>
              <a:t>Serot</a:t>
            </a:r>
            <a:r>
              <a:rPr lang="en-GB" dirty="0"/>
              <a:t>, Phys. Rev. C 82, 054616 (2010)</a:t>
            </a:r>
          </a:p>
        </p:txBody>
      </p:sp>
    </p:spTree>
    <p:extLst>
      <p:ext uri="{BB962C8B-B14F-4D97-AF65-F5344CB8AC3E}">
        <p14:creationId xmlns:p14="http://schemas.microsoft.com/office/powerpoint/2010/main" val="1385091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428168" y="204608"/>
            <a:ext cx="4840764" cy="488983"/>
          </a:xfrm>
        </p:spPr>
        <p:txBody>
          <a:bodyPr>
            <a:normAutofit/>
          </a:bodyPr>
          <a:lstStyle/>
          <a:p>
            <a:r>
              <a:rPr lang="en-US" sz="2800" dirty="0"/>
              <a:t>Fission fragment decay</a:t>
            </a:r>
            <a:endParaRPr lang="en-GB" sz="2800" dirty="0"/>
          </a:p>
        </p:txBody>
      </p:sp>
      <p:sp>
        <p:nvSpPr>
          <p:cNvPr id="25" name="Rectangle 24"/>
          <p:cNvSpPr/>
          <p:nvPr/>
        </p:nvSpPr>
        <p:spPr>
          <a:xfrm>
            <a:off x="7911449" y="1584361"/>
            <a:ext cx="2784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Secondary fragment entry</a:t>
            </a:r>
          </a:p>
          <a:p>
            <a:r>
              <a:rPr lang="en-GB" dirty="0"/>
              <a:t>distribution</a:t>
            </a:r>
          </a:p>
        </p:txBody>
      </p:sp>
      <p:sp>
        <p:nvSpPr>
          <p:cNvPr id="26" name="Ellipse 25"/>
          <p:cNvSpPr/>
          <p:nvPr/>
        </p:nvSpPr>
        <p:spPr>
          <a:xfrm>
            <a:off x="3597536" y="5292657"/>
            <a:ext cx="278199" cy="2942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ZoneTexte 27"/>
          <p:cNvSpPr txBox="1"/>
          <p:nvPr/>
        </p:nvSpPr>
        <p:spPr>
          <a:xfrm>
            <a:off x="276116" y="5901467"/>
            <a:ext cx="3864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&lt;M</a:t>
            </a:r>
            <a:r>
              <a:rPr lang="el-GR" sz="2400" baseline="-25000" dirty="0">
                <a:solidFill>
                  <a:srgbClr val="0070C0"/>
                </a:solidFill>
              </a:rPr>
              <a:t>γ</a:t>
            </a:r>
            <a:r>
              <a:rPr lang="en-GB" sz="2400" dirty="0">
                <a:solidFill>
                  <a:srgbClr val="0070C0"/>
                </a:solidFill>
              </a:rPr>
              <a:t>&gt; (one fragment) ~ 3.5 - 4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620722" y="5929135"/>
            <a:ext cx="34151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&lt;</a:t>
            </a:r>
            <a:r>
              <a:rPr lang="el-GR" sz="2400" dirty="0">
                <a:solidFill>
                  <a:srgbClr val="0070C0"/>
                </a:solidFill>
              </a:rPr>
              <a:t>ν</a:t>
            </a:r>
            <a:r>
              <a:rPr lang="en-GB" sz="2400" dirty="0">
                <a:solidFill>
                  <a:srgbClr val="0070C0"/>
                </a:solidFill>
              </a:rPr>
              <a:t>&gt; (one fragment) ~ 1 - 2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E8BA3B-3B27-4063-ACB7-7FA16CF1E29D}"/>
              </a:ext>
            </a:extLst>
          </p:cNvPr>
          <p:cNvSpPr txBox="1"/>
          <p:nvPr/>
        </p:nvSpPr>
        <p:spPr>
          <a:xfrm>
            <a:off x="7911551" y="3641042"/>
            <a:ext cx="3761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Excitation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evacuated</a:t>
            </a:r>
            <a:r>
              <a:rPr lang="fr-FR" dirty="0"/>
              <a:t> by neutrons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102604-CA75-4119-A4C6-F970AC72F40E}"/>
              </a:ext>
            </a:extLst>
          </p:cNvPr>
          <p:cNvSpPr txBox="1"/>
          <p:nvPr/>
        </p:nvSpPr>
        <p:spPr>
          <a:xfrm>
            <a:off x="7911551" y="4494344"/>
            <a:ext cx="4123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Angular</a:t>
            </a:r>
            <a:r>
              <a:rPr lang="fr-FR" dirty="0"/>
              <a:t> </a:t>
            </a:r>
            <a:r>
              <a:rPr lang="fr-FR" dirty="0" err="1"/>
              <a:t>momentum</a:t>
            </a:r>
            <a:r>
              <a:rPr lang="fr-FR" dirty="0"/>
              <a:t> </a:t>
            </a:r>
            <a:r>
              <a:rPr lang="fr-FR" dirty="0" err="1"/>
              <a:t>evacuated</a:t>
            </a:r>
            <a:r>
              <a:rPr lang="fr-FR" dirty="0"/>
              <a:t> by gammas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836F7E-B01D-40F7-B102-5D41B6AC1652}"/>
              </a:ext>
            </a:extLst>
          </p:cNvPr>
          <p:cNvSpPr txBox="1"/>
          <p:nvPr/>
        </p:nvSpPr>
        <p:spPr>
          <a:xfrm>
            <a:off x="8135669" y="5381356"/>
            <a:ext cx="1028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</a:t>
            </a:r>
            <a:r>
              <a:rPr lang="fr-FR" dirty="0" err="1"/>
              <a:t>mostly</a:t>
            </a:r>
            <a:r>
              <a:rPr lang="fr-FR" dirty="0"/>
              <a:t>!)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BCAD53-3759-4465-B1E3-E1A60CC19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94" y="806006"/>
            <a:ext cx="7542857" cy="500952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98D5C76-9435-4B54-ACC4-1A2FE69277EF}"/>
              </a:ext>
            </a:extLst>
          </p:cNvPr>
          <p:cNvSpPr/>
          <p:nvPr/>
        </p:nvSpPr>
        <p:spPr>
          <a:xfrm>
            <a:off x="7861043" y="784146"/>
            <a:ext cx="2784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Primary fragment entry</a:t>
            </a:r>
          </a:p>
          <a:p>
            <a:r>
              <a:rPr lang="en-GB" dirty="0"/>
              <a:t>distribution</a:t>
            </a:r>
          </a:p>
        </p:txBody>
      </p:sp>
    </p:spTree>
    <p:extLst>
      <p:ext uri="{BB962C8B-B14F-4D97-AF65-F5344CB8AC3E}">
        <p14:creationId xmlns:p14="http://schemas.microsoft.com/office/powerpoint/2010/main" val="11369883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8347</TotalTime>
  <Words>1882</Words>
  <Application>Microsoft Office PowerPoint</Application>
  <PresentationFormat>Widescreen</PresentationFormat>
  <Paragraphs>350</Paragraphs>
  <Slides>43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Arial</vt:lpstr>
      <vt:lpstr>Calibri</vt:lpstr>
      <vt:lpstr>Calibri Light</vt:lpstr>
      <vt:lpstr>Calisto MT</vt:lpstr>
      <vt:lpstr>Cambria Math</vt:lpstr>
      <vt:lpstr>HardingText-Regular</vt:lpstr>
      <vt:lpstr>Helvetica Neue</vt:lpstr>
      <vt:lpstr>Times New Roman</vt:lpstr>
      <vt:lpstr>Wingdings</vt:lpstr>
      <vt:lpstr>Thème Office</vt:lpstr>
      <vt:lpstr>Equation.DSMT4</vt:lpstr>
      <vt:lpstr>Fission studies with the nu-Ball2 array</vt:lpstr>
      <vt:lpstr>PowerPoint Presentation</vt:lpstr>
      <vt:lpstr>What can we learn from the gamma ray spectroscopy of fission?</vt:lpstr>
      <vt:lpstr>What can we learn from the gamma ray spectroscopy of fission?</vt:lpstr>
      <vt:lpstr>PowerPoint Presentation</vt:lpstr>
      <vt:lpstr>The de-excitation process in fission</vt:lpstr>
      <vt:lpstr>PowerPoint Presentation</vt:lpstr>
      <vt:lpstr>PowerPoint Presentation</vt:lpstr>
      <vt:lpstr>Fission fragment decay</vt:lpstr>
      <vt:lpstr>PowerPoint Presentation</vt:lpstr>
      <vt:lpstr>The Manchester Spin Method (MSM)</vt:lpstr>
      <vt:lpstr>Examples of measured side-feeding distributions</vt:lpstr>
      <vt:lpstr>PowerPoint Presentation</vt:lpstr>
      <vt:lpstr>PowerPoint Presentation</vt:lpstr>
      <vt:lpstr>PowerPoint Presentation</vt:lpstr>
      <vt:lpstr>PowerPoint Presentation</vt:lpstr>
      <vt:lpstr>Correlation between fragment spin magnitudes</vt:lpstr>
      <vt:lpstr>96Sr partner γ’s with increasing 140Xe spin conditions</vt:lpstr>
      <vt:lpstr>Correlation between fission fragment spin magnitudes</vt:lpstr>
      <vt:lpstr>Correlation between the fragment spin directions?</vt:lpstr>
      <vt:lpstr>Correlation between the fragment spin directions?</vt:lpstr>
      <vt:lpstr>Angular distributions of prompt fission gamma rays</vt:lpstr>
      <vt:lpstr>Angular distributions of prompt fission gamma rays</vt:lpstr>
      <vt:lpstr>Angular correlations between partner fragment gamma rays</vt:lpstr>
      <vt:lpstr>Reference method </vt:lpstr>
      <vt:lpstr>Validation with 60Co</vt:lpstr>
      <vt:lpstr>Gamma ray angular correlations: Two gammas from one fragment</vt:lpstr>
      <vt:lpstr>PowerPoint Presentation</vt:lpstr>
      <vt:lpstr>PowerPoint Presentation</vt:lpstr>
      <vt:lpstr>Gamma ray angular correlations between fragment partners</vt:lpstr>
      <vt:lpstr>PowerPoint Presentation</vt:lpstr>
      <vt:lpstr>PowerPoint Presentation</vt:lpstr>
      <vt:lpstr>Ionisation chamber + 252Cf + Gammasphere</vt:lpstr>
      <vt:lpstr>Mass – Eγ correlations</vt:lpstr>
      <vt:lpstr>Solving the Doppler broadening problem</vt:lpstr>
      <vt:lpstr>Future possibilities with SiC radiation hard semiconductor detectors</vt:lpstr>
      <vt:lpstr>Simulation of different fission axis angles</vt:lpstr>
      <vt:lpstr>Simulation of neighbouring Z’s</vt:lpstr>
      <vt:lpstr>PowerPoint Presentation</vt:lpstr>
      <vt:lpstr>The nu-Ball2 collaboration, July (2024)</vt:lpstr>
      <vt:lpstr>Angular momentum “modes”</vt:lpstr>
      <vt:lpstr>Monte-Carlo code: scission to yrast spin propagation</vt:lpstr>
      <vt:lpstr>Appearance of Angular momentum in fission</vt:lpstr>
    </vt:vector>
  </TitlesOfParts>
  <Company>I.P.N.Orsay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Julien Guillot</dc:creator>
  <cp:lastModifiedBy>$wilson</cp:lastModifiedBy>
  <cp:revision>946</cp:revision>
  <dcterms:created xsi:type="dcterms:W3CDTF">2021-01-07T14:35:48Z</dcterms:created>
  <dcterms:modified xsi:type="dcterms:W3CDTF">2026-03-09T07:23:08Z</dcterms:modified>
</cp:coreProperties>
</file>